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2" y="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368EF-D6F5-4059-A2B8-C9AC8511B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9AF4B6-EEB6-4F90-B1A0-1AFFD668A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E48C1B-F416-40F7-933A-2CE68839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473-5B2D-4823-854A-1A1C0CFDFA6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A5555-0D6E-4FD9-8964-76231008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7D9CC-3C48-456D-8AA4-B6ACD1A6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8-232E-4A36-B07E-EAE7C8576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66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A042B-34F4-4246-BD50-7BDF6F86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1D5D3D-B5E9-4460-9D1C-E0BFDE308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FED211-9F9B-4959-8771-318C54D9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473-5B2D-4823-854A-1A1C0CFDFA6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CECA98-4EBB-44B5-B1D0-7253F657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5C2E6-3FB6-4517-9C1D-C2424BBF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8-232E-4A36-B07E-EAE7C8576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F224C4-33C7-4C16-AC0F-6832C3D4D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8AD6C7-9802-4F6F-9B5B-87EA89F43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D78F73-96B0-4E49-A64C-9A12A643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473-5B2D-4823-854A-1A1C0CFDFA6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829A67-CB77-4B03-824A-9EE2C3C4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6FF7D9-20E1-4D46-8143-4009B578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8-232E-4A36-B07E-EAE7C8576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40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CF358-A149-465A-A496-E2DE5F7B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E81D37-0815-4C18-9B14-3BBE3B43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E21098-6121-4DC9-9DCB-A4274B57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473-5B2D-4823-854A-1A1C0CFDFA6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D8C56-88F6-4FB8-833D-5A0333F8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390B36-4DDA-49FA-8AD6-FC00A63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8-232E-4A36-B07E-EAE7C8576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25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12001-FB9E-4F22-ACDE-AB757D7F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83AFED-E385-4AE0-BA41-E37793A1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1FAC8-D799-4FD2-B998-19B2F5D6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473-5B2D-4823-854A-1A1C0CFDFA6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7441BA-9BE9-4727-B769-63ADC5E9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BF7BA-1BCF-444C-90ED-977E55DF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8-232E-4A36-B07E-EAE7C8576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3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04625-6AEC-460C-BB22-9040CD58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2993A-4783-40D2-93FF-A5A6FC341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8953E9-FA97-4D26-922D-F0F7FA06B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2C9CD-569C-47F9-B94E-0E753D67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473-5B2D-4823-854A-1A1C0CFDFA6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8A073F-31BC-48D6-9295-11844CBA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E73969-202C-4DF2-B1DC-740BED24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8-232E-4A36-B07E-EAE7C8576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67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57C32-37E5-425D-8CB7-98EE6B3B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C30350-278A-4A6A-96E1-B1DE5583D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6D40D2-711E-4596-B119-77003CCEE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8D28B0-AE45-4B4D-A565-F9186D325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C1B82E-28F9-4154-8C5F-4E2EE6043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B82947-F5C7-49E1-A1FC-EFEA2603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473-5B2D-4823-854A-1A1C0CFDFA6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AC3B23-7F53-4119-9B3F-63719495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966509-CAD6-4F7E-9875-298267EB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8-232E-4A36-B07E-EAE7C8576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88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6A930-24DA-4BD6-827E-E2B42145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97267F-A1CD-4814-A344-AB7183B3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473-5B2D-4823-854A-1A1C0CFDFA6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7A2F0-226C-4042-92B3-11BAE61B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98E4F7-887E-47C7-95E5-72C96A53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8-232E-4A36-B07E-EAE7C8576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5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E15109-9AB4-428A-8C61-A2CC70CE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473-5B2D-4823-854A-1A1C0CFDFA6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0ED127-15A5-4D95-980E-ADF36557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CBED95-5D49-4A4A-8E1F-F7C63AB6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8-232E-4A36-B07E-EAE7C8576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18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82167-AE53-4BD7-BF2E-69DAEDB1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725FE-8A06-4667-95DF-74D65301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9E55E9-FEF1-42C7-8F29-0E7ED47B8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337983-7AF9-46D2-B0B0-E402E6CE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473-5B2D-4823-854A-1A1C0CFDFA6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E4ED9D-E8C1-456F-9487-8CEE5C95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4A47D0-9168-4800-9DB5-FB8C49E9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8-232E-4A36-B07E-EAE7C8576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40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A5C13-19F9-4ABC-AD5E-FC76B8C8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A801BC-9EE5-4E4C-B535-671F4581F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80DD57-0C83-48EF-B1D8-8AE2556C4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891C7D-7C48-4054-8764-DE39A86B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473-5B2D-4823-854A-1A1C0CFDFA6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040C09-34CC-46CB-8153-D11249E6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5E1068-5542-4F98-97DC-C9650B00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8-232E-4A36-B07E-EAE7C8576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8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3E5D6C-1DC5-45B5-BD1B-3E615831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D9D501-46B2-44C0-88EA-ED4FCAA0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53EF7A-A509-4C58-9C07-5EAF498E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20473-5B2D-4823-854A-1A1C0CFDFA6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AF760-5419-4021-9625-A4CD25E6A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95878B-DD11-4652-B099-25472E25E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2CB8-232E-4A36-B07E-EAE7C8576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09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8559D-B728-47A8-A389-4FE930AC5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9F8A37-E202-4EA2-B458-181BBC5CB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55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2D56F-6ADD-4E60-B01E-27ED142A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51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5B78780-4AA3-45FF-A4BF-7E74837227D6}"/>
              </a:ext>
            </a:extLst>
          </p:cNvPr>
          <p:cNvSpPr/>
          <p:nvPr/>
        </p:nvSpPr>
        <p:spPr>
          <a:xfrm>
            <a:off x="979136" y="932163"/>
            <a:ext cx="6522181" cy="499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i="0" u="none" strike="noStrike" baseline="0" dirty="0">
                <a:solidFill>
                  <a:srgbClr val="1F497D"/>
                </a:solidFill>
                <a:latin typeface="Helvetica-Bold"/>
              </a:rPr>
              <a:t>RDF: </a:t>
            </a:r>
            <a:r>
              <a:rPr lang="de-DE" sz="3200" b="1" i="0" u="none" strike="noStrike" baseline="0" dirty="0" err="1">
                <a:solidFill>
                  <a:srgbClr val="1F497D"/>
                </a:solidFill>
                <a:latin typeface="Helvetica-Bold"/>
              </a:rPr>
              <a:t>Resource</a:t>
            </a:r>
            <a:r>
              <a:rPr lang="de-DE" sz="3200" b="1" i="0" u="none" strike="noStrike" baseline="0" dirty="0">
                <a:solidFill>
                  <a:srgbClr val="1F497D"/>
                </a:solidFill>
                <a:latin typeface="Helvetica-Bold"/>
              </a:rPr>
              <a:t> Description</a:t>
            </a:r>
          </a:p>
          <a:p>
            <a:r>
              <a:rPr lang="de-DE" sz="3200" b="1" i="0" u="none" strike="noStrike" baseline="0" dirty="0">
                <a:solidFill>
                  <a:srgbClr val="1F497D"/>
                </a:solidFill>
                <a:latin typeface="Helvetica-Bold"/>
              </a:rPr>
              <a:t>Framework </a:t>
            </a:r>
            <a:r>
              <a:rPr lang="de-DE" sz="2800" b="0" i="0" u="none" strike="noStrike" baseline="0" dirty="0">
                <a:solidFill>
                  <a:srgbClr val="1F497D"/>
                </a:solidFill>
                <a:latin typeface="Helvetica" panose="020B0604020202020204" pitchFamily="34" charset="0"/>
              </a:rPr>
              <a:t>(1)</a:t>
            </a:r>
          </a:p>
          <a:p>
            <a:r>
              <a:rPr lang="en-US" sz="1200" b="0" i="0" u="none" strike="noStrike" baseline="0" dirty="0">
                <a:solidFill>
                  <a:srgbClr val="1F497D"/>
                </a:solidFill>
                <a:latin typeface="TT10Ft00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The </a:t>
            </a:r>
            <a:r>
              <a:rPr lang="en-US" i="1" dirty="0">
                <a:solidFill>
                  <a:srgbClr val="000000"/>
                </a:solidFill>
                <a:latin typeface="Helvetica-Oblique"/>
              </a:rPr>
              <a:t>Resource Description Framework (RDF) provides </a:t>
            </a:r>
            <a:r>
              <a:rPr lang="en-US" b="1" i="1" dirty="0">
                <a:solidFill>
                  <a:srgbClr val="00339A"/>
                </a:solidFill>
                <a:latin typeface="Helvetica-BoldOblique"/>
              </a:rPr>
              <a:t>a</a:t>
            </a:r>
          </a:p>
          <a:p>
            <a:r>
              <a:rPr lang="en-US" b="1" i="1" dirty="0">
                <a:solidFill>
                  <a:srgbClr val="00339A"/>
                </a:solidFill>
                <a:latin typeface="Helvetica-BoldOblique"/>
              </a:rPr>
              <a:t>graph-based data model </a:t>
            </a:r>
            <a:r>
              <a:rPr lang="en-US" i="1" dirty="0">
                <a:solidFill>
                  <a:srgbClr val="000000"/>
                </a:solidFill>
                <a:latin typeface="Helvetica-Oblique"/>
              </a:rPr>
              <a:t>or framework for structuring data</a:t>
            </a:r>
          </a:p>
          <a:p>
            <a:r>
              <a:rPr lang="de-DE" i="1" dirty="0" err="1">
                <a:solidFill>
                  <a:srgbClr val="000000"/>
                </a:solidFill>
                <a:latin typeface="Helvetica-Oblique"/>
              </a:rPr>
              <a:t>as</a:t>
            </a:r>
            <a:r>
              <a:rPr lang="de-DE" i="1" dirty="0">
                <a:solidFill>
                  <a:srgbClr val="000000"/>
                </a:solidFill>
                <a:latin typeface="Helvetica-Oblique"/>
              </a:rPr>
              <a:t> </a:t>
            </a:r>
            <a:r>
              <a:rPr lang="de-DE" b="1" dirty="0" err="1">
                <a:solidFill>
                  <a:srgbClr val="00339A"/>
                </a:solidFill>
                <a:latin typeface="Helvetica-Bold"/>
              </a:rPr>
              <a:t>statements</a:t>
            </a:r>
            <a:r>
              <a:rPr lang="de-DE" b="1" dirty="0">
                <a:solidFill>
                  <a:srgbClr val="00339A"/>
                </a:solidFill>
                <a:latin typeface="Helvetica-Bol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about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de-DE" b="1" dirty="0" err="1">
                <a:solidFill>
                  <a:srgbClr val="00339A"/>
                </a:solidFill>
                <a:latin typeface="Helvetica-Bold"/>
              </a:rPr>
              <a:t>resources</a:t>
            </a:r>
            <a:endParaRPr lang="de-DE" b="1" dirty="0">
              <a:solidFill>
                <a:srgbClr val="00339A"/>
              </a:solidFill>
              <a:latin typeface="Helvetica-Bold"/>
            </a:endParaRPr>
          </a:p>
          <a:p>
            <a:r>
              <a:rPr lang="en-US" sz="1050" b="0" i="0" u="none" strike="noStrike" baseline="0" dirty="0">
                <a:solidFill>
                  <a:srgbClr val="C1504D"/>
                </a:solidFill>
                <a:latin typeface="TT10Ft00"/>
              </a:rPr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</a:rPr>
              <a:t>A “resource” may be any “thing” that exists in the world: a person, place,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</a:rPr>
              <a:t>event, book, museum object, but also an abstract concept</a:t>
            </a:r>
          </a:p>
          <a:p>
            <a:r>
              <a:rPr lang="en-US" sz="1200" b="0" i="0" u="none" strike="noStrike" baseline="0" dirty="0">
                <a:solidFill>
                  <a:srgbClr val="1F497D"/>
                </a:solidFill>
                <a:latin typeface="TT10Ft00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Each statement is composed of a </a:t>
            </a:r>
            <a:r>
              <a:rPr lang="en-US" b="1" dirty="0">
                <a:solidFill>
                  <a:srgbClr val="00339A"/>
                </a:solidFill>
                <a:latin typeface="Helvetica-Bold"/>
              </a:rPr>
              <a:t>subject</a:t>
            </a:r>
            <a:r>
              <a:rPr lang="en-US" b="1" dirty="0">
                <a:solidFill>
                  <a:srgbClr val="000000"/>
                </a:solidFill>
                <a:latin typeface="Helvetica-Bold"/>
              </a:rPr>
              <a:t>, </a:t>
            </a:r>
            <a:r>
              <a:rPr lang="en-US" b="1" dirty="0">
                <a:solidFill>
                  <a:srgbClr val="00339A"/>
                </a:solidFill>
                <a:latin typeface="Helvetica-Bold"/>
              </a:rPr>
              <a:t>predicate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, and</a:t>
            </a:r>
          </a:p>
          <a:p>
            <a:r>
              <a:rPr lang="de-DE" b="1" dirty="0" err="1">
                <a:solidFill>
                  <a:srgbClr val="00339A"/>
                </a:solidFill>
                <a:latin typeface="Helvetica-Bold"/>
              </a:rPr>
              <a:t>object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r>
              <a:rPr lang="en-US" sz="1200" b="0" i="0" u="none" strike="noStrike" baseline="0" dirty="0">
                <a:solidFill>
                  <a:srgbClr val="1F497D"/>
                </a:solidFill>
                <a:latin typeface="TT10Ft00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The subject of a statement is called a </a:t>
            </a:r>
            <a:r>
              <a:rPr lang="en-US" b="1" i="1" dirty="0">
                <a:solidFill>
                  <a:srgbClr val="00339A"/>
                </a:solidFill>
                <a:latin typeface="Helvetica-BoldOblique"/>
              </a:rPr>
              <a:t>resource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, the predicate</a:t>
            </a: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is called a </a:t>
            </a:r>
            <a:r>
              <a:rPr lang="en-US" b="1" i="1" dirty="0">
                <a:solidFill>
                  <a:srgbClr val="00339A"/>
                </a:solidFill>
                <a:latin typeface="Helvetica-BoldOblique"/>
              </a:rPr>
              <a:t>property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, and the object is called a </a:t>
            </a:r>
            <a:r>
              <a:rPr lang="en-US" b="1" i="1" dirty="0">
                <a:solidFill>
                  <a:srgbClr val="00339A"/>
                </a:solidFill>
                <a:latin typeface="Helvetica-BoldOblique"/>
              </a:rPr>
              <a:t>value</a:t>
            </a:r>
            <a:r>
              <a:rPr lang="en-US" b="1" i="1" dirty="0">
                <a:solidFill>
                  <a:srgbClr val="000000"/>
                </a:solidFill>
                <a:latin typeface="Helvetica-BoldOblique"/>
              </a:rPr>
              <a:t>.</a:t>
            </a:r>
          </a:p>
          <a:p>
            <a:r>
              <a:rPr lang="en-US" sz="1200" b="0" i="0" u="none" strike="noStrike" baseline="0" dirty="0">
                <a:solidFill>
                  <a:srgbClr val="1F497D"/>
                </a:solidFill>
                <a:latin typeface="TT10Ft00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Each statement is a </a:t>
            </a:r>
            <a:r>
              <a:rPr lang="en-US" b="1" dirty="0">
                <a:solidFill>
                  <a:srgbClr val="00339A"/>
                </a:solidFill>
                <a:latin typeface="Helvetica-Bold"/>
              </a:rPr>
              <a:t>triple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, consisting of these three</a:t>
            </a:r>
          </a:p>
          <a:p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Components</a:t>
            </a:r>
          </a:p>
          <a:p>
            <a:r>
              <a:rPr lang="en-US" dirty="0"/>
              <a:t>In a graph diagram, “</a:t>
            </a:r>
            <a:r>
              <a:rPr lang="en-US" b="1" i="1" dirty="0"/>
              <a:t>nodes</a:t>
            </a:r>
            <a:r>
              <a:rPr lang="en-US" dirty="0"/>
              <a:t>” represent things; “</a:t>
            </a:r>
            <a:r>
              <a:rPr lang="en-US" b="1" i="1" dirty="0"/>
              <a:t>arcs</a:t>
            </a:r>
            <a:r>
              <a:rPr lang="en-US" dirty="0"/>
              <a:t>” (or</a:t>
            </a:r>
          </a:p>
          <a:p>
            <a:r>
              <a:rPr lang="en-US" dirty="0"/>
              <a:t>“</a:t>
            </a:r>
            <a:r>
              <a:rPr lang="en-US" i="1" dirty="0"/>
              <a:t>edges</a:t>
            </a:r>
            <a:r>
              <a:rPr lang="en-US" dirty="0"/>
              <a:t>”) connect nodes and denote the relationship</a:t>
            </a:r>
          </a:p>
          <a:p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6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BD6BB327-506D-4951-A4E1-44FA2BA9DFCD}"/>
              </a:ext>
            </a:extLst>
          </p:cNvPr>
          <p:cNvSpPr/>
          <p:nvPr/>
        </p:nvSpPr>
        <p:spPr>
          <a:xfrm>
            <a:off x="2581359" y="4214648"/>
            <a:ext cx="1642683" cy="8105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13B3F7F-DAD2-4148-B868-E98ED3350371}"/>
              </a:ext>
            </a:extLst>
          </p:cNvPr>
          <p:cNvSpPr/>
          <p:nvPr/>
        </p:nvSpPr>
        <p:spPr>
          <a:xfrm>
            <a:off x="5853193" y="4214648"/>
            <a:ext cx="1567203" cy="8105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(Range)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6FE7D63-4AC1-4348-9B1B-62C8E793715D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224042" y="4619901"/>
            <a:ext cx="16291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28DC3AC9-3312-48B0-83AB-A301BAFCBD6A}"/>
              </a:ext>
            </a:extLst>
          </p:cNvPr>
          <p:cNvSpPr txBox="1"/>
          <p:nvPr/>
        </p:nvSpPr>
        <p:spPr>
          <a:xfrm>
            <a:off x="4582694" y="3966325"/>
            <a:ext cx="10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Property</a:t>
            </a:r>
          </a:p>
          <a:p>
            <a:r>
              <a:rPr lang="de-DE" dirty="0"/>
              <a:t>(Relation)</a:t>
            </a:r>
          </a:p>
        </p:txBody>
      </p:sp>
    </p:spTree>
    <p:extLst>
      <p:ext uri="{BB962C8B-B14F-4D97-AF65-F5344CB8AC3E}">
        <p14:creationId xmlns:p14="http://schemas.microsoft.com/office/powerpoint/2010/main" val="194661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Helvetica-Bold</vt:lpstr>
      <vt:lpstr>Helvetica-BoldOblique</vt:lpstr>
      <vt:lpstr>Helvetica-Oblique</vt:lpstr>
      <vt:lpstr>TT10Ft00</vt:lpstr>
      <vt:lpstr>Office</vt:lpstr>
      <vt:lpstr>Introduction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Albert Fleischmann</dc:creator>
  <cp:lastModifiedBy>Albert Fleischmann</cp:lastModifiedBy>
  <cp:revision>2</cp:revision>
  <dcterms:created xsi:type="dcterms:W3CDTF">2018-12-19T16:34:10Z</dcterms:created>
  <dcterms:modified xsi:type="dcterms:W3CDTF">2018-12-19T16:41:15Z</dcterms:modified>
</cp:coreProperties>
</file>