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0" r:id="rId5"/>
  </p:sldMasterIdLst>
  <p:notesMasterIdLst>
    <p:notesMasterId r:id="rId28"/>
  </p:notesMasterIdLst>
  <p:sldIdLst>
    <p:sldId id="256" r:id="rId6"/>
    <p:sldId id="257" r:id="rId7"/>
    <p:sldId id="258" r:id="rId8"/>
    <p:sldId id="264" r:id="rId9"/>
    <p:sldId id="259" r:id="rId10"/>
    <p:sldId id="265" r:id="rId11"/>
    <p:sldId id="266" r:id="rId12"/>
    <p:sldId id="267" r:id="rId13"/>
    <p:sldId id="260" r:id="rId14"/>
    <p:sldId id="268" r:id="rId15"/>
    <p:sldId id="270" r:id="rId16"/>
    <p:sldId id="273" r:id="rId17"/>
    <p:sldId id="269" r:id="rId18"/>
    <p:sldId id="271" r:id="rId19"/>
    <p:sldId id="272" r:id="rId20"/>
    <p:sldId id="274" r:id="rId21"/>
    <p:sldId id="275" r:id="rId22"/>
    <p:sldId id="279" r:id="rId23"/>
    <p:sldId id="281" r:id="rId24"/>
    <p:sldId id="282" r:id="rId25"/>
    <p:sldId id="283" r:id="rId26"/>
    <p:sldId id="284"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45" userDrawn="1">
          <p15:clr>
            <a:srgbClr val="A4A3A4"/>
          </p15:clr>
        </p15:guide>
        <p15:guide id="2" pos="7232" userDrawn="1">
          <p15:clr>
            <a:srgbClr val="A4A3A4"/>
          </p15:clr>
        </p15:guide>
        <p15:guide id="3" orient="horz" pos="647" userDrawn="1">
          <p15:clr>
            <a:srgbClr val="A4A3A4"/>
          </p15:clr>
        </p15:guide>
        <p15:guide id="4" orient="horz" pos="731" userDrawn="1">
          <p15:clr>
            <a:srgbClr val="A4A3A4"/>
          </p15:clr>
        </p15:guide>
        <p15:guide id="6" orient="horz" pos="38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21" autoAdjust="0"/>
  </p:normalViewPr>
  <p:slideViewPr>
    <p:cSldViewPr snapToGrid="0" showGuides="1">
      <p:cViewPr varScale="1">
        <p:scale>
          <a:sx n="100" d="100"/>
          <a:sy n="100" d="100"/>
        </p:scale>
        <p:origin x="396" y="72"/>
      </p:cViewPr>
      <p:guideLst>
        <p:guide pos="445"/>
        <p:guide pos="7232"/>
        <p:guide orient="horz" pos="647"/>
        <p:guide orient="horz" pos="731"/>
        <p:guide orient="horz" pos="38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B1450-DBFB-4EF7-B48F-F70B562047B5}" type="datetimeFigureOut">
              <a:rPr lang="en-US" smtClean="0"/>
              <a:t>11/18/2023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D111B-2471-443C-84C5-30C4BB5BDB50}" type="slidenum">
              <a:rPr lang="en-US" smtClean="0"/>
              <a:t>‹#›</a:t>
            </a:fld>
            <a:endParaRPr lang="en-US"/>
          </a:p>
        </p:txBody>
      </p:sp>
    </p:spTree>
    <p:extLst>
      <p:ext uri="{BB962C8B-B14F-4D97-AF65-F5344CB8AC3E}">
        <p14:creationId xmlns:p14="http://schemas.microsoft.com/office/powerpoint/2010/main" val="3662914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1D111B-2471-443C-84C5-30C4BB5BDB50}" type="slidenum">
              <a:rPr lang="en-US" smtClean="0"/>
              <a:t>19</a:t>
            </a:fld>
            <a:endParaRPr lang="en-US"/>
          </a:p>
        </p:txBody>
      </p:sp>
    </p:spTree>
    <p:extLst>
      <p:ext uri="{BB962C8B-B14F-4D97-AF65-F5344CB8AC3E}">
        <p14:creationId xmlns:p14="http://schemas.microsoft.com/office/powerpoint/2010/main" val="2016569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1FC7118-40C2-4853-BA9C-913197040B8A}" type="datetimeFigureOut">
              <a:rPr lang="zh-CN" altLang="en-US" smtClean="0"/>
              <a:t>2023/11/18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C77710-1242-4964-AC44-33CDC7C3553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C7118-40C2-4853-BA9C-913197040B8A}" type="datetimeFigureOut">
              <a:rPr lang="zh-CN" altLang="en-US" smtClean="0"/>
              <a:t>2023/11/18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77710-1242-4964-AC44-33CDC7C3553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C7118-40C2-4853-BA9C-913197040B8A}" type="datetimeFigureOut">
              <a:rPr lang="zh-CN" altLang="en-US" smtClean="0"/>
              <a:t>2023/11/18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77710-1242-4964-AC44-33CDC7C3553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Layout" Target="../slideLayouts/slideLayout7.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37.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cnaimo/hybrid-ARIMA-LSTM-model/blob/master/hybrid_ARIMA_LSTM_model.py"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colab.research.google.com/drive/1c1KbwFUPUm0e_uEy5DE-nOcowX-sfuRp" TargetMode="External"/><Relationship Id="rId5" Type="http://schemas.openxmlformats.org/officeDocument/2006/relationships/hyperlink" Target="https://ev.caltech.edu/dataset"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jpeg"/><Relationship Id="rId5" Type="http://schemas.microsoft.com/office/2007/relationships/hdphoto" Target="../media/hdphoto2.wdp"/><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3600" b="1" i="0" u="none" strike="noStrike" dirty="0">
                <a:solidFill>
                  <a:srgbClr val="000000"/>
                </a:solidFill>
                <a:effectLst/>
                <a:latin typeface="Times New Roman" panose="02020603050405020304" pitchFamily="18" charset="0"/>
              </a:rPr>
              <a:t>Integration of collaborative filtering to predict the demand of electricity</a:t>
            </a:r>
            <a:br>
              <a:rPr lang="en-US" altLang="zh-CN" sz="3600" b="1" i="0" u="none" strike="noStrike" dirty="0">
                <a:solidFill>
                  <a:srgbClr val="000000"/>
                </a:solidFill>
                <a:effectLst/>
                <a:latin typeface="Times New Roman" panose="02020603050405020304" pitchFamily="18" charset="0"/>
              </a:rPr>
            </a:br>
            <a:r>
              <a:rPr lang="en-US" altLang="zh-CN" sz="3600" b="1" i="0" u="none" strike="noStrike" dirty="0">
                <a:solidFill>
                  <a:srgbClr val="000000"/>
                </a:solidFill>
                <a:effectLst/>
                <a:latin typeface="Times New Roman" panose="02020603050405020304" pitchFamily="18" charset="0"/>
              </a:rPr>
              <a:t> in EV charging grids</a:t>
            </a:r>
            <a:br>
              <a:rPr lang="en-US" altLang="zh-CN" sz="3600" dirty="0">
                <a:effectLst/>
              </a:rPr>
            </a:br>
            <a:endParaRPr lang="zh-CN" altLang="en-US" sz="3600" dirty="0"/>
          </a:p>
        </p:txBody>
      </p:sp>
      <p:sp>
        <p:nvSpPr>
          <p:cNvPr id="3" name="副标题 2"/>
          <p:cNvSpPr>
            <a:spLocks noGrp="1"/>
          </p:cNvSpPr>
          <p:nvPr>
            <p:ph type="subTitle" idx="1"/>
          </p:nvPr>
        </p:nvSpPr>
        <p:spPr/>
        <p:txBody>
          <a:bodyPr>
            <a:normAutofit lnSpcReduction="10000"/>
          </a:bodyPr>
          <a:lstStyle/>
          <a:p>
            <a:r>
              <a:rPr lang="en-US" altLang="zh-CN" dirty="0">
                <a:latin typeface="Times New Roman" panose="02020603050405020304" pitchFamily="18" charset="0"/>
                <a:cs typeface="Times New Roman" panose="02020603050405020304" pitchFamily="18" charset="0"/>
              </a:rPr>
              <a:t>Presentation</a:t>
            </a:r>
          </a:p>
          <a:p>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Huang Xiao (Team Leader)</a:t>
            </a:r>
          </a:p>
          <a:p>
            <a:r>
              <a:rPr lang="en-US" altLang="zh-CN" dirty="0">
                <a:latin typeface="Times New Roman" panose="02020603050405020304" pitchFamily="18" charset="0"/>
                <a:cs typeface="Times New Roman" panose="02020603050405020304" pitchFamily="18" charset="0"/>
              </a:rPr>
              <a:t>Tian Jun Jie</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15661" y="4173537"/>
            <a:ext cx="5533820" cy="36869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63575"/>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Current Work and summation of our process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130300"/>
            <a:ext cx="5006419" cy="5046663"/>
          </a:xfrm>
        </p:spPr>
        <p:txBody>
          <a:bodyPr>
            <a:normAutofit/>
          </a:bodyPr>
          <a:lstStyle/>
          <a:p>
            <a:pPr marL="0" indent="0">
              <a:buNone/>
            </a:pPr>
            <a:r>
              <a:rPr lang="en-US" altLang="zh-CN" sz="2000" dirty="0">
                <a:latin typeface="Times New Roman" panose="02020603050405020304" pitchFamily="18" charset="0"/>
                <a:cs typeface="Times New Roman" panose="02020603050405020304" pitchFamily="18" charset="0"/>
              </a:rPr>
              <a:t>Previous work</a:t>
            </a:r>
          </a:p>
          <a:p>
            <a:r>
              <a:rPr lang="en-US" altLang="zh-CN" sz="2000" dirty="0">
                <a:latin typeface="Times New Roman" panose="02020603050405020304" pitchFamily="18" charset="0"/>
                <a:cs typeface="Times New Roman" panose="02020603050405020304" pitchFamily="18" charset="0"/>
              </a:rPr>
              <a:t>Refresh the dataset -&gt; convert to before-covid data (2018-Dec 2019)</a:t>
            </a:r>
          </a:p>
          <a:p>
            <a:r>
              <a:rPr lang="en-US" altLang="zh-CN" sz="2000" dirty="0">
                <a:latin typeface="Times New Roman" panose="02020603050405020304" pitchFamily="18" charset="0"/>
                <a:cs typeface="Times New Roman" panose="02020603050405020304" pitchFamily="18" charset="0"/>
              </a:rPr>
              <a:t>Clustering based on user/session behaviors</a:t>
            </a:r>
          </a:p>
          <a:p>
            <a:r>
              <a:rPr lang="en-US" altLang="zh-CN" sz="2000" dirty="0">
                <a:latin typeface="Times New Roman" panose="02020603050405020304" pitchFamily="18" charset="0"/>
                <a:cs typeface="Times New Roman" panose="02020603050405020304" pitchFamily="18" charset="0"/>
              </a:rPr>
              <a:t>Testing of clustering algorithms</a:t>
            </a:r>
          </a:p>
          <a:p>
            <a:r>
              <a:rPr lang="en-US" altLang="zh-CN" sz="2000" dirty="0">
                <a:latin typeface="Times New Roman" panose="02020603050405020304" pitchFamily="18" charset="0"/>
                <a:cs typeface="Times New Roman" panose="02020603050405020304" pitchFamily="18" charset="0"/>
              </a:rPr>
              <a:t>Classification of users and sessions</a:t>
            </a:r>
          </a:p>
          <a:p>
            <a:r>
              <a:rPr lang="en-US" altLang="zh-CN" sz="2000" dirty="0">
                <a:latin typeface="Times New Roman" panose="02020603050405020304" pitchFamily="18" charset="0"/>
                <a:cs typeface="Times New Roman" panose="02020603050405020304" pitchFamily="18" charset="0"/>
              </a:rPr>
              <a:t>Collaborative filtering building</a:t>
            </a:r>
          </a:p>
          <a:p>
            <a:pPr lvl="1"/>
            <a:r>
              <a:rPr lang="en-US" altLang="zh-CN" sz="1600" dirty="0">
                <a:latin typeface="Times New Roman" panose="02020603050405020304" pitchFamily="18" charset="0"/>
                <a:cs typeface="Times New Roman" panose="02020603050405020304" pitchFamily="18" charset="0"/>
              </a:rPr>
              <a:t>Cold start</a:t>
            </a:r>
          </a:p>
          <a:p>
            <a:pPr lvl="1"/>
            <a:r>
              <a:rPr lang="en-US" altLang="zh-CN" sz="1600" dirty="0">
                <a:latin typeface="Times New Roman" panose="02020603050405020304" pitchFamily="18" charset="0"/>
                <a:cs typeface="Times New Roman" panose="02020603050405020304" pitchFamily="18" charset="0"/>
              </a:rPr>
              <a:t>Recommendation</a:t>
            </a:r>
          </a:p>
          <a:p>
            <a:pPr lvl="1"/>
            <a:r>
              <a:rPr lang="en-US" altLang="zh-CN" sz="1600" dirty="0">
                <a:latin typeface="Times New Roman" panose="02020603050405020304" pitchFamily="18" charset="0"/>
                <a:cs typeface="Times New Roman" panose="02020603050405020304" pitchFamily="18" charset="0"/>
              </a:rPr>
              <a:t>User GUI</a:t>
            </a:r>
            <a:endParaRPr lang="zh-CN" altLang="en-US" sz="16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5957790" y="1130300"/>
            <a:ext cx="5561110" cy="2206789"/>
          </a:xfrm>
          <a:prstGeom prst="rect">
            <a:avLst/>
          </a:prstGeom>
        </p:spPr>
      </p:pic>
      <p:pic>
        <p:nvPicPr>
          <p:cNvPr id="6" name="图片 5"/>
          <p:cNvPicPr>
            <a:picLocks noChangeAspect="1"/>
          </p:cNvPicPr>
          <p:nvPr/>
        </p:nvPicPr>
        <p:blipFill>
          <a:blip r:embed="rId3"/>
          <a:stretch>
            <a:fillRect/>
          </a:stretch>
        </p:blipFill>
        <p:spPr>
          <a:xfrm>
            <a:off x="5133475" y="3557578"/>
            <a:ext cx="6385426" cy="23709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63575"/>
          </a:xfrm>
        </p:spPr>
        <p:txBody>
          <a:bodyPr>
            <a:normAutofit fontScale="90000"/>
          </a:bodyPr>
          <a:lstStyle/>
          <a:p>
            <a:r>
              <a:rPr lang="en-US" altLang="zh-CN" dirty="0"/>
              <a:t>Determination for the number of clusters</a:t>
            </a:r>
            <a:endParaRPr lang="zh-CN" altLang="en-US" dirty="0"/>
          </a:p>
        </p:txBody>
      </p:sp>
      <p:pic>
        <p:nvPicPr>
          <p:cNvPr id="4" name="内容占位符 3"/>
          <p:cNvPicPr>
            <a:picLocks noGrp="1" noChangeAspect="1"/>
          </p:cNvPicPr>
          <p:nvPr>
            <p:ph idx="1"/>
          </p:nvPr>
        </p:nvPicPr>
        <p:blipFill>
          <a:blip r:embed="rId2"/>
          <a:stretch>
            <a:fillRect/>
          </a:stretch>
        </p:blipFill>
        <p:spPr>
          <a:xfrm>
            <a:off x="5992226" y="1501402"/>
            <a:ext cx="5526674" cy="4099481"/>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660400" y="1130300"/>
                <a:ext cx="5027881" cy="4470583"/>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smtClean="0">
                            <a:effectLst/>
                            <a:latin typeface="Cambria Math" panose="02040503050406030204" pitchFamily="18" charset="0"/>
                          </a:rPr>
                        </m:ctrlPr>
                      </m:fPr>
                      <m:num>
                        <m:r>
                          <m:rPr>
                            <m:nor/>
                          </m:rPr>
                          <a:rPr lang="en-US" altLang="zh-CN" dirty="0">
                            <a:latin typeface="Times New Roman" panose="02020603050405020304" pitchFamily="18" charset="0"/>
                            <a:cs typeface="Times New Roman" panose="02020603050405020304" pitchFamily="18" charset="0"/>
                          </a:rPr>
                          <m:t>b</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i</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a</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i</m:t>
                        </m:r>
                        <m:r>
                          <m:rPr>
                            <m:nor/>
                          </m:rPr>
                          <a:rPr lang="en-US" altLang="zh-CN" dirty="0">
                            <a:latin typeface="Times New Roman" panose="02020603050405020304" pitchFamily="18" charset="0"/>
                            <a:cs typeface="Times New Roman" panose="02020603050405020304" pitchFamily="18" charset="0"/>
                          </a:rPr>
                          <m:t>)​</m:t>
                        </m:r>
                      </m:num>
                      <m:den>
                        <m:r>
                          <m:rPr>
                            <m:nor/>
                          </m:rPr>
                          <a:rPr lang="en-US" altLang="zh-CN" dirty="0">
                            <a:latin typeface="Times New Roman" panose="02020603050405020304" pitchFamily="18" charset="0"/>
                            <a:cs typeface="Times New Roman" panose="02020603050405020304" pitchFamily="18" charset="0"/>
                          </a:rPr>
                          <m:t>max</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a</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i</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b</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i</m:t>
                        </m:r>
                        <m:r>
                          <m:rPr>
                            <m:nor/>
                          </m:rPr>
                          <a:rPr lang="en-US" altLang="zh-CN" dirty="0">
                            <a:latin typeface="Times New Roman" panose="02020603050405020304" pitchFamily="18" charset="0"/>
                            <a:cs typeface="Times New Roman" panose="02020603050405020304" pitchFamily="18" charset="0"/>
                          </a:rPr>
                          <m:t>)}</m:t>
                        </m:r>
                      </m:den>
                    </m:f>
                  </m:oMath>
                </a14:m>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Where:</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s(</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 Silhouette score for data point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    a(</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The average distance from the </a:t>
                </a:r>
                <a:r>
                  <a:rPr lang="en-US" altLang="zh-CN" dirty="0" err="1">
                    <a:latin typeface="Times New Roman" panose="02020603050405020304" pitchFamily="18" charset="0"/>
                    <a:cs typeface="Times New Roman" panose="02020603050405020304" pitchFamily="18" charset="0"/>
                  </a:rPr>
                  <a:t>ith</a:t>
                </a:r>
                <a:r>
                  <a:rPr lang="en-US" altLang="zh-CN" dirty="0">
                    <a:latin typeface="Times New Roman" panose="02020603050405020304" pitchFamily="18" charset="0"/>
                    <a:cs typeface="Times New Roman" panose="02020603050405020304" pitchFamily="18" charset="0"/>
                  </a:rPr>
                  <a:t> data point to the other data points in the same cluster.</a:t>
                </a:r>
              </a:p>
              <a:p>
                <a:r>
                  <a:rPr lang="en-US" altLang="zh-CN" dirty="0">
                    <a:latin typeface="Times New Roman" panose="02020603050405020304" pitchFamily="18" charset="0"/>
                    <a:cs typeface="Times New Roman" panose="02020603050405020304" pitchFamily="18" charset="0"/>
                  </a:rPr>
                  <a:t>    b(</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The smallest average distance from the </a:t>
                </a:r>
                <a:r>
                  <a:rPr lang="en-US" altLang="zh-CN" dirty="0" err="1">
                    <a:latin typeface="Times New Roman" panose="02020603050405020304" pitchFamily="18" charset="0"/>
                    <a:cs typeface="Times New Roman" panose="02020603050405020304" pitchFamily="18" charset="0"/>
                  </a:rPr>
                  <a:t>ith</a:t>
                </a:r>
                <a:r>
                  <a:rPr lang="en-US" altLang="zh-CN" dirty="0">
                    <a:latin typeface="Times New Roman" panose="02020603050405020304" pitchFamily="18" charset="0"/>
                    <a:cs typeface="Times New Roman" panose="02020603050405020304" pitchFamily="18" charset="0"/>
                  </a:rPr>
                  <a:t> data point to data points in a different cluster, minimized over clusters.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Therefore, the overall silhouette score for the dataset is the average s(</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over all data points</a:t>
                </a:r>
                <a:r>
                  <a:rPr lang="en-US" altLang="zh-CN" b="1" dirty="0">
                    <a:latin typeface="Times New Roman" panose="02020603050405020304" pitchFamily="18" charset="0"/>
                    <a:cs typeface="Times New Roman" panose="02020603050405020304" pitchFamily="18" charset="0"/>
                  </a:rPr>
                  <a:t>. </a:t>
                </a:r>
              </a:p>
              <a:p>
                <a:r>
                  <a:rPr lang="en-US" altLang="zh-CN" b="1" dirty="0">
                    <a:latin typeface="Times New Roman" panose="02020603050405020304" pitchFamily="18" charset="0"/>
                    <a:cs typeface="Times New Roman" panose="02020603050405020304" pitchFamily="18" charset="0"/>
                  </a:rPr>
                  <a:t>A high average silhouette score indicates a well-defined clustering structure.</a:t>
                </a:r>
                <a:endParaRPr lang="zh-CN" altLang="en-US" b="1" dirty="0">
                  <a:latin typeface="Times New Roman" panose="02020603050405020304" pitchFamily="18" charset="0"/>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660400" y="1130300"/>
                <a:ext cx="5027881" cy="4470583"/>
              </a:xfrm>
              <a:prstGeom prst="rect">
                <a:avLst/>
              </a:prstGeom>
              <a:blipFill rotWithShape="1">
                <a:blip r:embed="rId3"/>
                <a:stretch>
                  <a:fillRect r="12" b="4"/>
                </a:stretch>
              </a:blipFill>
            </p:spPr>
            <p:txBody>
              <a:bodyPr/>
              <a:lstStyle/>
              <a:p>
                <a:r>
                  <a:rPr lang="zh-CN" altLang="en-US">
                    <a:noFill/>
                  </a:rPr>
                  <a:t> </a:t>
                </a:r>
              </a:p>
            </p:txBody>
          </p:sp>
        </mc:Fallback>
      </mc:AlternateContent>
      <p:sp>
        <p:nvSpPr>
          <p:cNvPr id="6" name="文本框 5"/>
          <p:cNvSpPr txBox="1"/>
          <p:nvPr/>
        </p:nvSpPr>
        <p:spPr>
          <a:xfrm>
            <a:off x="6834433" y="1593941"/>
            <a:ext cx="772998" cy="3914401"/>
          </a:xfrm>
          <a:prstGeom prst="rect">
            <a:avLst/>
          </a:prstGeom>
          <a:noFill/>
          <a:ln>
            <a:solidFill>
              <a:srgbClr val="FF0000"/>
            </a:solidFill>
          </a:ln>
        </p:spPr>
        <p:txBody>
          <a:bodyPr wrap="square" rtlCol="0">
            <a:noAutofit/>
          </a:bodyPr>
          <a:lstStyle/>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63575"/>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CHI and DBI</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130300"/>
                <a:ext cx="5257800" cy="5046663"/>
              </a:xfrm>
            </p:spPr>
            <p:txBody>
              <a:bodyPr>
                <a:normAutofit fontScale="92500"/>
              </a:bodyPr>
              <a:lstStyle/>
              <a:p>
                <a:r>
                  <a:rPr lang="en-US" altLang="zh-CN" dirty="0">
                    <a:latin typeface="Times New Roman" panose="02020603050405020304" pitchFamily="18" charset="0"/>
                    <a:cs typeface="Times New Roman" panose="02020603050405020304" pitchFamily="18" charset="0"/>
                  </a:rPr>
                  <a:t>Calinski-Harabasz Index</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CHI =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𝐵𝑆𝑆</m:t>
                        </m:r>
                      </m:num>
                      <m:den>
                        <m:r>
                          <a:rPr lang="en-US" altLang="zh-CN" b="0" i="1" smtClean="0">
                            <a:latin typeface="Cambria Math" panose="02040503050406030204" pitchFamily="18" charset="0"/>
                          </a:rPr>
                          <m:t>𝑊𝑆𝑆</m:t>
                        </m:r>
                      </m:den>
                    </m:f>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num>
                      <m:den>
                        <m:r>
                          <a:rPr lang="en-US" altLang="zh-CN" b="0" i="1" smtClean="0">
                            <a:latin typeface="Cambria Math" panose="02040503050406030204" pitchFamily="18" charset="0"/>
                          </a:rPr>
                          <m:t>𝑘</m:t>
                        </m:r>
                        <m:r>
                          <a:rPr lang="en-US" altLang="zh-CN" b="0" i="1" smtClean="0">
                            <a:latin typeface="Cambria Math" panose="02040503050406030204" pitchFamily="18" charset="0"/>
                          </a:rPr>
                          <m:t>−1</m:t>
                        </m:r>
                      </m:den>
                    </m:f>
                  </m:oMath>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BSS: is the between-cluster sum of squares (or between-group dispersion).</a:t>
                </a:r>
              </a:p>
              <a:p>
                <a:pPr marL="0" indent="0">
                  <a:buNone/>
                </a:pPr>
                <a:r>
                  <a:rPr lang="en-US" altLang="zh-CN" dirty="0">
                    <a:latin typeface="Times New Roman" panose="02020603050405020304" pitchFamily="18" charset="0"/>
                    <a:cs typeface="Times New Roman" panose="02020603050405020304" pitchFamily="18" charset="0"/>
                  </a:rPr>
                  <a:t>WSS: is the within-cluster sum of squares (or within-group dispersion).</a:t>
                </a:r>
              </a:p>
              <a:p>
                <a:pPr marL="0" indent="0">
                  <a:buNone/>
                </a:pPr>
                <a:r>
                  <a:rPr lang="en-US" altLang="zh-CN" dirty="0">
                    <a:latin typeface="Times New Roman" panose="02020603050405020304" pitchFamily="18" charset="0"/>
                    <a:cs typeface="Times New Roman" panose="02020603050405020304" pitchFamily="18" charset="0"/>
                  </a:rPr>
                  <a:t>N: is the total number of data points.</a:t>
                </a:r>
              </a:p>
              <a:p>
                <a:pPr marL="0" indent="0">
                  <a:buNone/>
                </a:pPr>
                <a:r>
                  <a:rPr lang="en-US" altLang="zh-CN" dirty="0">
                    <a:latin typeface="Times New Roman" panose="02020603050405020304" pitchFamily="18" charset="0"/>
                    <a:cs typeface="Times New Roman" panose="02020603050405020304" pitchFamily="18" charset="0"/>
                  </a:rPr>
                  <a:t>K: is the number of clusters.</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838200" y="1130300"/>
                <a:ext cx="5257800" cy="5046663"/>
              </a:xfrm>
              <a:blipFill rotWithShape="1">
                <a:blip r:embed="rId2"/>
                <a:stretch>
                  <a:fillRect b="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内容占位符 2"/>
              <p:cNvSpPr txBox="1"/>
              <p:nvPr/>
            </p:nvSpPr>
            <p:spPr>
              <a:xfrm>
                <a:off x="6096000" y="1130300"/>
                <a:ext cx="5257800" cy="5046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Davies-Bouldin Index (DBI)</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DBI = </a:t>
                </a:r>
                <a14:m>
                  <m:oMath xmlns:m="http://schemas.openxmlformats.org/officeDocument/2006/math">
                    <m:f>
                      <m:fPr>
                        <m:ctrlPr>
                          <a:rPr lang="en-US" altLang="zh-CN"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cs typeface="Times New Roman" panose="02020603050405020304" pitchFamily="18" charset="0"/>
                          </a:rPr>
                          <m:t>𝑘</m:t>
                        </m:r>
                      </m:den>
                    </m:f>
                    <m:nary>
                      <m:naryPr>
                        <m:chr m:val="∑"/>
                        <m:limLoc m:val="subSup"/>
                        <m:ctrlPr>
                          <a:rPr lang="en-US" altLang="zh-CN" i="1" smtClean="0">
                            <a:latin typeface="Cambria Math" panose="02040503050406030204" pitchFamily="18" charset="0"/>
                            <a:cs typeface="Times New Roman" panose="02020603050405020304" pitchFamily="18" charset="0"/>
                          </a:rPr>
                        </m:ctrlPr>
                      </m:naryPr>
                      <m:sub>
                        <m:r>
                          <m:rPr>
                            <m:brk m:alnAt="25"/>
                          </m:rP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𝑘</m:t>
                        </m:r>
                      </m:sup>
                      <m:e>
                        <m:r>
                          <a:rPr lang="en-US" altLang="zh-CN" b="0" i="1" smtClean="0">
                            <a:latin typeface="Cambria Math" panose="02040503050406030204" pitchFamily="18" charset="0"/>
                            <a:cs typeface="Times New Roman" panose="02020603050405020304" pitchFamily="18" charset="0"/>
                          </a:rPr>
                          <m:t>𝑚𝑎𝑥𝑖</m:t>
                        </m:r>
                        <m:r>
                          <a:rPr lang="zh-CN" altLang="en-US"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𝑗</m:t>
                        </m:r>
                      </m:e>
                    </m:nary>
                    <m:d>
                      <m:dPr>
                        <m:ctrlPr>
                          <a:rPr lang="en-US" altLang="zh-CN" i="1" smtClean="0">
                            <a:latin typeface="Cambria Math" panose="02040503050406030204" pitchFamily="18" charset="0"/>
                            <a:cs typeface="Times New Roman" panose="02020603050405020304" pitchFamily="18" charset="0"/>
                          </a:rPr>
                        </m:ctrlPr>
                      </m:dPr>
                      <m:e>
                        <m:f>
                          <m:fPr>
                            <m:ctrlPr>
                              <a:rPr lang="en-US" altLang="zh-CN"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𝑆𝑖</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𝑆𝐽</m:t>
                            </m:r>
                          </m:num>
                          <m:den>
                            <m:r>
                              <a:rPr lang="en-US" altLang="zh-CN" b="0" i="1" smtClean="0">
                                <a:latin typeface="Cambria Math" panose="02040503050406030204" pitchFamily="18" charset="0"/>
                                <a:cs typeface="Times New Roman" panose="02020603050405020304" pitchFamily="18" charset="0"/>
                              </a:rPr>
                              <m:t>𝑑</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𝑐𝑖</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𝑐𝑗</m:t>
                            </m:r>
                            <m:r>
                              <a:rPr lang="en-US" altLang="zh-CN" b="0" i="1" smtClean="0">
                                <a:latin typeface="Cambria Math" panose="02040503050406030204" pitchFamily="18" charset="0"/>
                                <a:cs typeface="Times New Roman" panose="02020603050405020304" pitchFamily="18" charset="0"/>
                              </a:rPr>
                              <m:t>)</m:t>
                            </m:r>
                          </m:den>
                        </m:f>
                      </m:e>
                    </m:d>
                  </m:oMath>
                </a14:m>
                <a:endParaRPr lang="en-US" altLang="zh-C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K: is the number of clusters.</a:t>
                </a:r>
              </a:p>
              <a:p>
                <a:pPr marL="0" indent="0">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Si​: is the average distance between each point in cluster ii and the centroid of cluster ii.</a:t>
                </a:r>
              </a:p>
              <a:p>
                <a:pPr marL="0" indent="0">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d(</a:t>
                </a:r>
                <a:r>
                  <a:rPr lang="en-US" altLang="zh-CN" dirty="0" err="1">
                    <a:latin typeface="Times New Roman" panose="02020603050405020304" pitchFamily="18" charset="0"/>
                    <a:cs typeface="Times New Roman" panose="02020603050405020304" pitchFamily="18" charset="0"/>
                  </a:rPr>
                  <a:t>ci,cj</a:t>
                </a:r>
                <a:r>
                  <a:rPr lang="en-US" altLang="zh-CN" dirty="0">
                    <a:latin typeface="Times New Roman" panose="02020603050405020304" pitchFamily="18" charset="0"/>
                    <a:cs typeface="Times New Roman" panose="02020603050405020304" pitchFamily="18" charset="0"/>
                  </a:rPr>
                  <a:t>): is the distance between centroids ci​ and </a:t>
                </a:r>
                <a:r>
                  <a:rPr lang="en-US" altLang="zh-CN" dirty="0" err="1">
                    <a:latin typeface="Times New Roman" panose="02020603050405020304" pitchFamily="18" charset="0"/>
                    <a:cs typeface="Times New Roman" panose="02020603050405020304" pitchFamily="18" charset="0"/>
                  </a:rPr>
                  <a:t>cj</a:t>
                </a:r>
                <a:endParaRPr lang="en-US" altLang="zh-CN" dirty="0">
                  <a:latin typeface="Times New Roman" panose="02020603050405020304" pitchFamily="18" charset="0"/>
                  <a:cs typeface="Times New Roman" panose="02020603050405020304" pitchFamily="18" charset="0"/>
                </a:endParaRPr>
              </a:p>
            </p:txBody>
          </p:sp>
        </mc:Choice>
        <mc:Fallback xmlns="">
          <p:sp>
            <p:nvSpPr>
              <p:cNvPr id="5" name="内容占位符 2"/>
              <p:cNvSpPr txBox="1">
                <a:spLocks noRot="1" noChangeAspect="1" noMove="1" noResize="1" noEditPoints="1" noAdjustHandles="1" noChangeArrowheads="1" noChangeShapeType="1" noTextEdit="1"/>
              </p:cNvSpPr>
              <p:nvPr/>
            </p:nvSpPr>
            <p:spPr>
              <a:xfrm>
                <a:off x="6096000" y="1130300"/>
                <a:ext cx="5257800" cy="5046663"/>
              </a:xfrm>
              <a:prstGeom prst="rect">
                <a:avLst/>
              </a:prstGeom>
              <a:blipFill rotWithShape="1">
                <a:blip r:embed="rId3"/>
                <a:stretch>
                  <a:fillRect b="6"/>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63575"/>
          </a:xfrm>
        </p:spPr>
        <p:txBody>
          <a:bodyPr>
            <a:normAutofit fontScale="90000"/>
          </a:bodyPr>
          <a:lstStyle/>
          <a:p>
            <a:r>
              <a:rPr lang="en-US" altLang="zh-CN" sz="4400" dirty="0">
                <a:latin typeface="Times New Roman" panose="02020603050405020304" pitchFamily="18" charset="0"/>
                <a:cs typeface="Times New Roman" panose="02020603050405020304" pitchFamily="18" charset="0"/>
              </a:rPr>
              <a:t>Clustering based on user/session behaviors</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60401" y="1130300"/>
            <a:ext cx="3606800" cy="5003800"/>
          </a:xfrm>
          <a:prstGeom prst="rect">
            <a:avLst/>
          </a:prstGeom>
          <a:noFill/>
          <a:ln>
            <a:solidFill>
              <a:schemeClr val="tx1"/>
            </a:solidFill>
          </a:ln>
        </p:spPr>
        <p:txBody>
          <a:bodyPr wrap="square" rtlCol="0">
            <a:noAutofit/>
          </a:bodyPr>
          <a:lstStyle/>
          <a:p>
            <a:pPr algn="ctr"/>
            <a:r>
              <a:rPr lang="en-US" altLang="zh-CN" sz="2000" b="1" dirty="0">
                <a:latin typeface="Times New Roman" panose="02020603050405020304" pitchFamily="18" charset="0"/>
                <a:cs typeface="Times New Roman" panose="02020603050405020304" pitchFamily="18" charset="0"/>
              </a:rPr>
              <a:t>K-means</a:t>
            </a:r>
          </a:p>
          <a:p>
            <a:pPr algn="ctr"/>
            <a:endParaRPr lang="en-US" altLang="zh-CN" sz="2000" b="1" dirty="0">
              <a:latin typeface="Times New Roman" panose="02020603050405020304" pitchFamily="18" charset="0"/>
              <a:cs typeface="Times New Roman" panose="02020603050405020304" pitchFamily="18" charset="0"/>
            </a:endParaRPr>
          </a:p>
          <a:p>
            <a:pPr algn="ctr"/>
            <a:endParaRPr lang="en-US" altLang="zh-CN" sz="2000" b="1" dirty="0">
              <a:latin typeface="Times New Roman" panose="02020603050405020304" pitchFamily="18" charset="0"/>
              <a:cs typeface="Times New Roman" panose="02020603050405020304" pitchFamily="18" charset="0"/>
            </a:endParaRPr>
          </a:p>
          <a:p>
            <a:pPr marL="342900" indent="-342900">
              <a:buAutoNum type="arabicPeriod"/>
            </a:pPr>
            <a:r>
              <a:rPr lang="en-US" altLang="zh-CN" dirty="0">
                <a:latin typeface="Times New Roman" panose="02020603050405020304" pitchFamily="18" charset="0"/>
                <a:cs typeface="Times New Roman" panose="02020603050405020304" pitchFamily="18" charset="0"/>
              </a:rPr>
              <a:t>Parameters:</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n_clusters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random</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state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max_iter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15000,</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init</a:t>
            </a:r>
            <a:r>
              <a:rPr lang="en-US" altLang="zh-CN" dirty="0">
                <a:latin typeface="Times New Roman" panose="02020603050405020304" pitchFamily="18" charset="0"/>
                <a:cs typeface="Times New Roman" panose="02020603050405020304" pitchFamily="18" charset="0"/>
              </a:rPr>
              <a:t> = k-means++</a:t>
            </a:r>
          </a:p>
          <a:p>
            <a:pPr marL="342900" indent="-342900">
              <a:buAutoNum type="arabicPeriod"/>
            </a:pPr>
            <a:r>
              <a:rPr lang="en-US" altLang="zh-CN" dirty="0">
                <a:latin typeface="Times New Roman" panose="02020603050405020304" pitchFamily="18" charset="0"/>
                <a:cs typeface="Times New Roman" panose="02020603050405020304" pitchFamily="18" charset="0"/>
              </a:rPr>
              <a:t>Scaled: No</a:t>
            </a:r>
          </a:p>
          <a:p>
            <a:pPr marL="342900" indent="-342900">
              <a:buAutoNum type="arabicPeriod"/>
            </a:pPr>
            <a:r>
              <a:rPr lang="it-IT" altLang="zh-CN" b="1" dirty="0">
                <a:latin typeface="Times New Roman" panose="02020603050405020304" pitchFamily="18" charset="0"/>
                <a:cs typeface="Times New Roman" panose="02020603050405020304" pitchFamily="18" charset="0"/>
              </a:rPr>
              <a:t>SI Score: 0.2329409844742252</a:t>
            </a:r>
          </a:p>
          <a:p>
            <a:pPr marL="342900" indent="-342900">
              <a:buAutoNum type="arabicPeriod"/>
            </a:pPr>
            <a:r>
              <a:rPr lang="it-IT" altLang="zh-CN" b="1" dirty="0">
                <a:latin typeface="Times New Roman" panose="02020603050405020304" pitchFamily="18" charset="0"/>
                <a:cs typeface="Times New Roman" panose="02020603050405020304" pitchFamily="18" charset="0"/>
              </a:rPr>
              <a:t>Calinski Harabasz Score: 2866.7334549962293</a:t>
            </a:r>
          </a:p>
          <a:p>
            <a:pPr marL="342900" indent="-342900">
              <a:buAutoNum type="arabicPeriod"/>
            </a:pPr>
            <a:r>
              <a:rPr lang="it-IT" altLang="zh-CN" b="1" dirty="0">
                <a:latin typeface="Times New Roman" panose="02020603050405020304" pitchFamily="18" charset="0"/>
                <a:cs typeface="Times New Roman" panose="02020603050405020304" pitchFamily="18" charset="0"/>
              </a:rPr>
              <a:t>Davies Bouldin Score: 1.3640193557882327</a:t>
            </a:r>
            <a:endParaRPr lang="en-US" altLang="zh-CN"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4267200" y="1130300"/>
            <a:ext cx="3606801" cy="5003800"/>
          </a:xfrm>
          <a:prstGeom prst="rect">
            <a:avLst/>
          </a:prstGeom>
          <a:noFill/>
          <a:ln>
            <a:solidFill>
              <a:schemeClr val="tx1"/>
            </a:solidFill>
          </a:ln>
        </p:spPr>
        <p:txBody>
          <a:bodyPr wrap="square" rtlCol="0">
            <a:noAutofit/>
          </a:bodyPr>
          <a:lstStyle/>
          <a:p>
            <a:pPr algn="ctr"/>
            <a:r>
              <a:rPr lang="en-US" altLang="zh-CN" sz="2000" b="1" dirty="0">
                <a:latin typeface="Times New Roman" panose="02020603050405020304" pitchFamily="18" charset="0"/>
                <a:cs typeface="Times New Roman" panose="02020603050405020304" pitchFamily="18" charset="0"/>
              </a:rPr>
              <a:t>Fuzzy C-means (FCM)</a:t>
            </a:r>
          </a:p>
          <a:p>
            <a:pPr algn="ctr"/>
            <a:endParaRPr lang="en-US" altLang="zh-CN" sz="2000" b="1" dirty="0">
              <a:latin typeface="Times New Roman" panose="02020603050405020304" pitchFamily="18" charset="0"/>
              <a:cs typeface="Times New Roman" panose="02020603050405020304" pitchFamily="18" charset="0"/>
            </a:endParaRPr>
          </a:p>
          <a:p>
            <a:pPr algn="ctr"/>
            <a:endParaRPr lang="en-US" altLang="zh-CN" sz="2000" b="1" dirty="0">
              <a:latin typeface="Times New Roman" panose="02020603050405020304" pitchFamily="18" charset="0"/>
              <a:cs typeface="Times New Roman" panose="02020603050405020304" pitchFamily="18" charset="0"/>
            </a:endParaRPr>
          </a:p>
          <a:p>
            <a:pPr marL="342900" indent="-342900">
              <a:buAutoNum type="arabicPeriod"/>
            </a:pPr>
            <a:r>
              <a:rPr lang="en-US" altLang="zh-CN" dirty="0">
                <a:latin typeface="Times New Roman" panose="02020603050405020304" pitchFamily="18" charset="0"/>
                <a:cs typeface="Times New Roman" panose="02020603050405020304" pitchFamily="18" charset="0"/>
              </a:rPr>
              <a:t>parameters: </a:t>
            </a:r>
            <a:r>
              <a:rPr lang="es-ES" altLang="zh-CN" dirty="0">
                <a:latin typeface="Times New Roman" panose="02020603050405020304" pitchFamily="18" charset="0"/>
                <a:cs typeface="Times New Roman" panose="02020603050405020304" pitchFamily="18" charset="0"/>
              </a:rPr>
              <a:t>m=2, error=0.00005, maxiter=15000</a:t>
            </a:r>
          </a:p>
          <a:p>
            <a:pPr marL="342900" indent="-342900">
              <a:buAutoNum type="arabicPeriod"/>
            </a:pPr>
            <a:r>
              <a:rPr lang="es-ES" altLang="zh-CN" dirty="0">
                <a:latin typeface="Times New Roman" panose="02020603050405020304" pitchFamily="18" charset="0"/>
                <a:cs typeface="Times New Roman" panose="02020603050405020304" pitchFamily="18" charset="0"/>
              </a:rPr>
              <a:t>Scaled</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no</a:t>
            </a:r>
          </a:p>
          <a:p>
            <a:pPr marL="342900" indent="-342900">
              <a:buAutoNum type="arabicPeriod"/>
            </a:pPr>
            <a:r>
              <a:rPr lang="it-IT" altLang="zh-CN" b="1" dirty="0">
                <a:latin typeface="Times New Roman" panose="02020603050405020304" pitchFamily="18" charset="0"/>
                <a:cs typeface="Times New Roman" panose="02020603050405020304" pitchFamily="18" charset="0"/>
              </a:rPr>
              <a:t>SI Score: 0.10110115766005662</a:t>
            </a:r>
          </a:p>
          <a:p>
            <a:pPr marL="342900" indent="-342900">
              <a:buAutoNum type="arabicPeriod"/>
            </a:pPr>
            <a:r>
              <a:rPr lang="it-IT" altLang="zh-CN" b="1" dirty="0">
                <a:latin typeface="Times New Roman" panose="02020603050405020304" pitchFamily="18" charset="0"/>
                <a:cs typeface="Times New Roman" panose="02020603050405020304" pitchFamily="18" charset="0"/>
              </a:rPr>
              <a:t>Calinski Harabasz Score: 1364.2143551582044</a:t>
            </a:r>
          </a:p>
          <a:p>
            <a:pPr marL="342900" indent="-342900">
              <a:buAutoNum type="arabicPeriod"/>
            </a:pPr>
            <a:r>
              <a:rPr lang="it-IT" altLang="zh-CN" b="1" dirty="0">
                <a:latin typeface="Times New Roman" panose="02020603050405020304" pitchFamily="18" charset="0"/>
                <a:cs typeface="Times New Roman" panose="02020603050405020304" pitchFamily="18" charset="0"/>
              </a:rPr>
              <a:t>Davies Bouldin Score: 2.3803425324518086</a:t>
            </a:r>
            <a:endParaRPr lang="zh-CN" altLang="en-US"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874001" y="1130300"/>
            <a:ext cx="3644899" cy="5003800"/>
          </a:xfrm>
          <a:prstGeom prst="rect">
            <a:avLst/>
          </a:prstGeom>
          <a:noFill/>
          <a:ln>
            <a:solidFill>
              <a:schemeClr val="tx1"/>
            </a:solidFill>
          </a:ln>
        </p:spPr>
        <p:txBody>
          <a:bodyPr wrap="square" rtlCol="0">
            <a:noAutofit/>
          </a:bodyPr>
          <a:lstStyle/>
          <a:p>
            <a:pPr algn="ctr"/>
            <a:r>
              <a:rPr lang="en-US" altLang="zh-CN" b="1" dirty="0">
                <a:latin typeface="Times New Roman" panose="02020603050405020304" pitchFamily="18" charset="0"/>
                <a:cs typeface="Times New Roman" panose="02020603050405020304" pitchFamily="18" charset="0"/>
              </a:rPr>
              <a:t>Deep clustering</a:t>
            </a:r>
          </a:p>
          <a:p>
            <a:pPr algn="ctr"/>
            <a:endParaRPr lang="en-US" altLang="zh-CN" b="1" dirty="0">
              <a:latin typeface="Times New Roman" panose="02020603050405020304" pitchFamily="18" charset="0"/>
              <a:cs typeface="Times New Roman" panose="02020603050405020304" pitchFamily="18" charset="0"/>
            </a:endParaRPr>
          </a:p>
          <a:p>
            <a:pPr algn="ctr"/>
            <a:endParaRPr lang="en-US" altLang="zh-CN" b="1" dirty="0">
              <a:latin typeface="Times New Roman" panose="02020603050405020304" pitchFamily="18" charset="0"/>
              <a:cs typeface="Times New Roman" panose="02020603050405020304" pitchFamily="18" charset="0"/>
            </a:endParaRPr>
          </a:p>
          <a:p>
            <a:pPr marL="342900" indent="-342900">
              <a:buAutoNum type="arabicPeriod"/>
            </a:pPr>
            <a:r>
              <a:rPr lang="en-US" altLang="zh-CN" dirty="0">
                <a:latin typeface="Times New Roman" panose="02020603050405020304" pitchFamily="18" charset="0"/>
                <a:cs typeface="Times New Roman" panose="02020603050405020304" pitchFamily="18" charset="0"/>
              </a:rPr>
              <a:t>parameters: epochs=100, </a:t>
            </a:r>
            <a:r>
              <a:rPr lang="en-US" altLang="zh-CN" dirty="0" err="1">
                <a:latin typeface="Times New Roman" panose="02020603050405020304" pitchFamily="18" charset="0"/>
                <a:cs typeface="Times New Roman" panose="02020603050405020304" pitchFamily="18" charset="0"/>
              </a:rPr>
              <a:t>batch_size</a:t>
            </a:r>
            <a:r>
              <a:rPr lang="en-US" altLang="zh-CN" dirty="0">
                <a:latin typeface="Times New Roman" panose="02020603050405020304" pitchFamily="18" charset="0"/>
                <a:cs typeface="Times New Roman" panose="02020603050405020304" pitchFamily="18" charset="0"/>
              </a:rPr>
              <a:t>=256, shuffle=True, </a:t>
            </a:r>
            <a:r>
              <a:rPr lang="en-US" altLang="zh-CN" dirty="0" err="1">
                <a:latin typeface="Times New Roman" panose="02020603050405020304" pitchFamily="18" charset="0"/>
                <a:cs typeface="Times New Roman" panose="02020603050405020304" pitchFamily="18" charset="0"/>
              </a:rPr>
              <a:t>validation_split</a:t>
            </a:r>
            <a:r>
              <a:rPr lang="en-US" altLang="zh-CN" dirty="0">
                <a:latin typeface="Times New Roman" panose="02020603050405020304" pitchFamily="18" charset="0"/>
                <a:cs typeface="Times New Roman" panose="02020603050405020304" pitchFamily="18" charset="0"/>
              </a:rPr>
              <a:t>=0.2 </a:t>
            </a:r>
          </a:p>
          <a:p>
            <a:pPr marL="342900" indent="-342900">
              <a:buAutoNum type="arabicPeriod"/>
            </a:pPr>
            <a:r>
              <a:rPr lang="en-US" altLang="zh-CN" dirty="0">
                <a:latin typeface="Times New Roman" panose="02020603050405020304" pitchFamily="18" charset="0"/>
                <a:cs typeface="Times New Roman" panose="02020603050405020304" pitchFamily="18" charset="0"/>
              </a:rPr>
              <a:t>Scaled: yes</a:t>
            </a:r>
          </a:p>
          <a:p>
            <a:pPr marL="342900" indent="-342900">
              <a:buAutoNum type="arabicPeriod"/>
            </a:pPr>
            <a:r>
              <a:rPr lang="it-IT" altLang="zh-CN" b="1" dirty="0">
                <a:latin typeface="Times New Roman" panose="02020603050405020304" pitchFamily="18" charset="0"/>
                <a:cs typeface="Times New Roman" panose="02020603050405020304" pitchFamily="18" charset="0"/>
              </a:rPr>
              <a:t>SI Score: 0.30155012011528015</a:t>
            </a:r>
          </a:p>
          <a:p>
            <a:pPr marL="342900" indent="-342900">
              <a:buAutoNum type="arabicPeriod"/>
            </a:pPr>
            <a:r>
              <a:rPr lang="it-IT" altLang="zh-CN" b="1" dirty="0">
                <a:latin typeface="Times New Roman" panose="02020603050405020304" pitchFamily="18" charset="0"/>
                <a:cs typeface="Times New Roman" panose="02020603050405020304" pitchFamily="18" charset="0"/>
              </a:rPr>
              <a:t>Calinski Harabasz Score: 11807.596925114321</a:t>
            </a:r>
          </a:p>
          <a:p>
            <a:pPr marL="342900" indent="-342900">
              <a:buAutoNum type="arabicPeriod"/>
            </a:pPr>
            <a:r>
              <a:rPr lang="it-IT" altLang="zh-CN" b="1" dirty="0">
                <a:latin typeface="Times New Roman" panose="02020603050405020304" pitchFamily="18" charset="0"/>
                <a:cs typeface="Times New Roman" panose="02020603050405020304" pitchFamily="18" charset="0"/>
              </a:rPr>
              <a:t>Davies Bouldin Score: 1.1739936960817805</a:t>
            </a: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63575"/>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Result</a:t>
            </a:r>
            <a:endParaRPr lang="zh-CN" altLang="en-US"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stretch>
            <a:fillRect/>
          </a:stretch>
        </p:blipFill>
        <p:spPr>
          <a:xfrm>
            <a:off x="5938887" y="1304159"/>
            <a:ext cx="5580013" cy="2070571"/>
          </a:xfrm>
          <a:prstGeom prst="rect">
            <a:avLst/>
          </a:prstGeom>
        </p:spPr>
      </p:pic>
      <p:pic>
        <p:nvPicPr>
          <p:cNvPr id="5" name="图片 4"/>
          <p:cNvPicPr>
            <a:picLocks noChangeAspect="1"/>
          </p:cNvPicPr>
          <p:nvPr/>
        </p:nvPicPr>
        <p:blipFill>
          <a:blip r:embed="rId3"/>
          <a:stretch>
            <a:fillRect/>
          </a:stretch>
        </p:blipFill>
        <p:spPr>
          <a:xfrm>
            <a:off x="5900787" y="4515252"/>
            <a:ext cx="5580013" cy="1015380"/>
          </a:xfrm>
          <a:prstGeom prst="rect">
            <a:avLst/>
          </a:prstGeom>
        </p:spPr>
      </p:pic>
      <p:sp>
        <p:nvSpPr>
          <p:cNvPr id="6" name="文本框 5"/>
          <p:cNvSpPr txBox="1"/>
          <p:nvPr/>
        </p:nvSpPr>
        <p:spPr>
          <a:xfrm>
            <a:off x="660400" y="1130300"/>
            <a:ext cx="5052243" cy="4247317"/>
          </a:xfrm>
          <a:prstGeom prst="rect">
            <a:avLst/>
          </a:prstGeom>
          <a:noFill/>
        </p:spPr>
        <p:txBody>
          <a:bodyPr wrap="square" rtlCol="0">
            <a:spAutoFit/>
          </a:bodyPr>
          <a:lstStyle/>
          <a:p>
            <a:pPr marL="342900" indent="-342900">
              <a:buAutoNum type="arabicPeriod"/>
            </a:pPr>
            <a:r>
              <a:rPr lang="en-US" altLang="zh-CN" dirty="0">
                <a:latin typeface="Times New Roman" panose="02020603050405020304" pitchFamily="18" charset="0"/>
                <a:cs typeface="Times New Roman" panose="02020603050405020304" pitchFamily="18" charset="0"/>
              </a:rPr>
              <a:t>Unit and scale of the features:</a:t>
            </a:r>
          </a:p>
          <a:p>
            <a:pPr marL="800100" lvl="1" indent="-342900">
              <a:buAutoNum type="arabicPeriod"/>
            </a:pPr>
            <a:r>
              <a:rPr lang="en-US" altLang="zh-CN" dirty="0" err="1">
                <a:latin typeface="Times New Roman" panose="02020603050405020304" pitchFamily="18" charset="0"/>
                <a:cs typeface="Times New Roman" panose="02020603050405020304" pitchFamily="18" charset="0"/>
              </a:rPr>
              <a:t>connectionTime_seconds</a:t>
            </a:r>
            <a:r>
              <a:rPr lang="en-US" altLang="zh-CN" dirty="0">
                <a:latin typeface="Times New Roman" panose="02020603050405020304" pitchFamily="18" charset="0"/>
                <a:cs typeface="Times New Roman" panose="02020603050405020304" pitchFamily="18" charset="0"/>
              </a:rPr>
              <a:t>: seconds after 0:00</a:t>
            </a:r>
          </a:p>
          <a:p>
            <a:pPr marL="800100" lvl="1" indent="-342900">
              <a:buAutoNum type="arabicPeriod"/>
            </a:pPr>
            <a:r>
              <a:rPr lang="en-US" altLang="zh-CN" dirty="0" err="1">
                <a:latin typeface="Times New Roman" panose="02020603050405020304" pitchFamily="18" charset="0"/>
                <a:cs typeface="Times New Roman" panose="02020603050405020304" pitchFamily="18" charset="0"/>
              </a:rPr>
              <a:t>Cnt_durations</a:t>
            </a:r>
            <a:r>
              <a:rPr lang="en-US" altLang="zh-CN" dirty="0">
                <a:latin typeface="Times New Roman" panose="02020603050405020304" pitchFamily="18" charset="0"/>
                <a:cs typeface="Times New Roman" panose="02020603050405020304" pitchFamily="18" charset="0"/>
              </a:rPr>
              <a:t>: seconds</a:t>
            </a:r>
          </a:p>
          <a:p>
            <a:pPr marL="800100" lvl="1" indent="-342900">
              <a:buAutoNum type="arabicPeriod"/>
            </a:pPr>
            <a:r>
              <a:rPr lang="en-US" altLang="zh-CN" dirty="0" err="1">
                <a:latin typeface="Times New Roman" panose="02020603050405020304" pitchFamily="18" charset="0"/>
                <a:cs typeface="Times New Roman" panose="02020603050405020304" pitchFamily="18" charset="0"/>
              </a:rPr>
              <a:t>Kwhdlv</a:t>
            </a:r>
            <a:r>
              <a:rPr lang="en-US" altLang="zh-CN" dirty="0">
                <a:latin typeface="Times New Roman" panose="02020603050405020304" pitchFamily="18" charset="0"/>
                <a:cs typeface="Times New Roman" panose="02020603050405020304" pitchFamily="18" charset="0"/>
              </a:rPr>
              <a:t>/req: kwh delivered (actual)/requested energy</a:t>
            </a:r>
          </a:p>
          <a:p>
            <a:pPr marL="800100" lvl="1" indent="-342900">
              <a:buAutoNum type="arabicPeriod"/>
            </a:pPr>
            <a:r>
              <a:rPr lang="en-US" altLang="zh-CN" dirty="0" err="1">
                <a:latin typeface="Times New Roman" panose="02020603050405020304" pitchFamily="18" charset="0"/>
                <a:cs typeface="Times New Roman" panose="02020603050405020304" pitchFamily="18" charset="0"/>
              </a:rPr>
              <a:t>WhPerMile</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milesRequested</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identified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types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cars</a:t>
            </a:r>
          </a:p>
          <a:p>
            <a:pPr marL="342900" indent="-342900">
              <a:buAutoNum type="arabicPeriod"/>
            </a:pPr>
            <a:r>
              <a:rPr lang="en-US" altLang="zh-CN" dirty="0">
                <a:latin typeface="Times New Roman" panose="02020603050405020304" pitchFamily="18" charset="0"/>
                <a:cs typeface="Times New Roman" panose="02020603050405020304" pitchFamily="18" charset="0"/>
              </a:rPr>
              <a:t>Clusters:</a:t>
            </a:r>
          </a:p>
          <a:p>
            <a:pPr marL="800100" lvl="1" indent="-342900">
              <a:buAutoNum type="arabicPeriod"/>
            </a:pPr>
            <a:r>
              <a:rPr lang="en-US" altLang="zh-CN" dirty="0">
                <a:latin typeface="Times New Roman" panose="02020603050405020304" pitchFamily="18" charset="0"/>
                <a:cs typeface="Times New Roman" panose="02020603050405020304" pitchFamily="18" charset="0"/>
              </a:rPr>
              <a:t>Connect at 11am, for 3 hours. Delivered energy is half of the requested energy</a:t>
            </a:r>
          </a:p>
          <a:p>
            <a:pPr marL="800100" lvl="1" indent="-342900">
              <a:buAutoNum type="arabicPeriod"/>
            </a:pPr>
            <a:r>
              <a:rPr lang="en-US" altLang="zh-CN" dirty="0">
                <a:latin typeface="Times New Roman" panose="02020603050405020304" pitchFamily="18" charset="0"/>
                <a:cs typeface="Times New Roman" panose="02020603050405020304" pitchFamily="18" charset="0"/>
              </a:rPr>
              <a:t>Connect at 19 pm for 5 hours. Delivered energy is half of the requested energy</a:t>
            </a:r>
          </a:p>
          <a:p>
            <a:pPr marL="800100" lvl="1" indent="-342900">
              <a:buAutoNum type="arabicPeriod"/>
            </a:pPr>
            <a:r>
              <a:rPr lang="en-US" altLang="zh-CN" dirty="0">
                <a:latin typeface="Times New Roman" panose="02020603050405020304" pitchFamily="18" charset="0"/>
                <a:cs typeface="Times New Roman" panose="02020603050405020304" pitchFamily="18" charset="0"/>
              </a:rPr>
              <a:t>Connect at 8 am for 9 hours Delivered energy is 62.4% of the requested energy </a:t>
            </a:r>
          </a:p>
        </p:txBody>
      </p:sp>
      <p:sp>
        <p:nvSpPr>
          <p:cNvPr id="7" name="文本框 6"/>
          <p:cNvSpPr txBox="1"/>
          <p:nvPr/>
        </p:nvSpPr>
        <p:spPr>
          <a:xfrm>
            <a:off x="9561399" y="5530632"/>
            <a:ext cx="2045616" cy="646331"/>
          </a:xfrm>
          <a:prstGeom prst="rect">
            <a:avLst/>
          </a:prstGeom>
          <a:noFill/>
        </p:spPr>
        <p:txBody>
          <a:bodyPr wrap="square" rtlCol="0">
            <a:spAutoFit/>
          </a:bodyPr>
          <a:lstStyle/>
          <a:p>
            <a:r>
              <a:rPr lang="en-US" altLang="zh-CN" dirty="0"/>
              <a:t>The time are all in GMT (California+8)</a:t>
            </a:r>
            <a:endParaRPr lang="zh-CN" altLang="en-US" dirty="0"/>
          </a:p>
        </p:txBody>
      </p:sp>
      <p:pic>
        <p:nvPicPr>
          <p:cNvPr id="3" name="图片 2">
            <a:extLst>
              <a:ext uri="{FF2B5EF4-FFF2-40B4-BE49-F238E27FC236}">
                <a16:creationId xmlns:a16="http://schemas.microsoft.com/office/drawing/2014/main" id="{0B6221E1-F0A0-A2CA-C81C-4B91E8DB5ED6}"/>
              </a:ext>
            </a:extLst>
          </p:cNvPr>
          <p:cNvPicPr>
            <a:picLocks noChangeAspect="1"/>
          </p:cNvPicPr>
          <p:nvPr/>
        </p:nvPicPr>
        <p:blipFill>
          <a:blip r:embed="rId4"/>
          <a:stretch>
            <a:fillRect/>
          </a:stretch>
        </p:blipFill>
        <p:spPr>
          <a:xfrm>
            <a:off x="5861290" y="3534336"/>
            <a:ext cx="5619510" cy="9468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63575"/>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Collaborative filtering</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660400" y="1170154"/>
            <a:ext cx="5017168" cy="5046663"/>
          </a:xfrm>
        </p:spPr>
        <p:txBody>
          <a:bodyPr/>
          <a:lstStyle/>
          <a:p>
            <a:pPr marL="0" indent="0">
              <a:buNone/>
            </a:pPr>
            <a:endParaRPr lang="en-US" altLang="zh-CN" dirty="0"/>
          </a:p>
          <a:p>
            <a:r>
              <a:rPr lang="en-US" altLang="zh-CN" dirty="0"/>
              <a:t>1. Matrix Creation</a:t>
            </a:r>
          </a:p>
          <a:p>
            <a:pPr lvl="1"/>
            <a:r>
              <a:rPr lang="en-US" altLang="zh-CN" dirty="0"/>
              <a:t>Row: users</a:t>
            </a:r>
          </a:p>
          <a:p>
            <a:pPr lvl="1"/>
            <a:r>
              <a:rPr lang="en-US" altLang="zh-CN" dirty="0"/>
              <a:t>Columns: sessions</a:t>
            </a:r>
          </a:p>
          <a:p>
            <a:r>
              <a:rPr lang="en-US" altLang="zh-CN" dirty="0"/>
              <a:t>2. User similarity calculation</a:t>
            </a:r>
          </a:p>
          <a:p>
            <a:pPr lvl="1"/>
            <a:r>
              <a:rPr lang="en-US" altLang="zh-CN" dirty="0"/>
              <a:t>Cosine similarity</a:t>
            </a:r>
          </a:p>
          <a:p>
            <a:r>
              <a:rPr lang="en-US" altLang="zh-CN" dirty="0"/>
              <a:t>3. Session recommendation</a:t>
            </a:r>
          </a:p>
          <a:p>
            <a:r>
              <a:rPr lang="en-US" altLang="zh-CN" dirty="0"/>
              <a:t>4. Evaluation</a:t>
            </a:r>
          </a:p>
          <a:p>
            <a:r>
              <a:rPr lang="en-US" altLang="zh-CN" dirty="0"/>
              <a:t>5. Iterative refinement</a:t>
            </a:r>
            <a:endParaRPr lang="zh-CN" altLang="en-US" dirty="0"/>
          </a:p>
        </p:txBody>
      </p:sp>
      <p:pic>
        <p:nvPicPr>
          <p:cNvPr id="4" name="图片 3"/>
          <p:cNvPicPr>
            <a:picLocks noChangeAspect="1"/>
          </p:cNvPicPr>
          <p:nvPr/>
        </p:nvPicPr>
        <p:blipFill>
          <a:blip r:embed="rId2"/>
          <a:stretch>
            <a:fillRect/>
          </a:stretch>
        </p:blipFill>
        <p:spPr>
          <a:xfrm>
            <a:off x="5282328" y="1738076"/>
            <a:ext cx="6249272" cy="338184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63575"/>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Cold start</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130300"/>
            <a:ext cx="10515600" cy="5046663"/>
          </a:xfrm>
        </p:spPr>
        <p:txBody>
          <a:bodyPr/>
          <a:lstStyle/>
          <a:p>
            <a:r>
              <a:rPr lang="en-US" altLang="zh-CN" dirty="0">
                <a:latin typeface="Times New Roman" panose="02020603050405020304" pitchFamily="18" charset="0"/>
                <a:cs typeface="Times New Roman" panose="02020603050405020304" pitchFamily="18" charset="0"/>
              </a:rPr>
              <a:t>Cold start: for a new user or charger, we don't have previous usage data, so it's hard to make predictions</a:t>
            </a:r>
          </a:p>
          <a:p>
            <a:pPr marL="514350" indent="-514350">
              <a:buAutoNum type="arabicPeriod"/>
            </a:pPr>
            <a:r>
              <a:rPr lang="en-US" altLang="zh-CN" dirty="0">
                <a:latin typeface="Times New Roman" panose="02020603050405020304" pitchFamily="18" charset="0"/>
                <a:cs typeface="Times New Roman" panose="02020603050405020304" pitchFamily="18" charset="0"/>
              </a:rPr>
              <a:t>random recommendation</a:t>
            </a:r>
          </a:p>
          <a:p>
            <a:pPr marL="514350" indent="-514350">
              <a:buAutoNum type="arabicPeriod"/>
            </a:pPr>
            <a:r>
              <a:rPr lang="en-US" altLang="zh-CN" dirty="0">
                <a:latin typeface="Times New Roman" panose="02020603050405020304" pitchFamily="18" charset="0"/>
                <a:cs typeface="Times New Roman" panose="02020603050405020304" pitchFamily="18" charset="0"/>
              </a:rPr>
              <a:t>locate the nearest charging station based on the user's location</a:t>
            </a:r>
          </a:p>
          <a:p>
            <a:pPr marL="514350" indent="-514350">
              <a:buAutoNum type="arabicPeriod"/>
            </a:pPr>
            <a:r>
              <a:rPr lang="en-US" altLang="zh-CN" dirty="0">
                <a:latin typeface="Times New Roman" panose="02020603050405020304" pitchFamily="18" charset="0"/>
                <a:cs typeface="Times New Roman" panose="02020603050405020304" pitchFamily="18" charset="0"/>
              </a:rPr>
              <a:t>set an initial value based on the average of the existing data.</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rotWithShape="1">
          <a:blip r:embed="rId2"/>
          <a:srcRect b="46536"/>
          <a:stretch>
            <a:fillRect/>
          </a:stretch>
        </p:blipFill>
        <p:spPr>
          <a:xfrm>
            <a:off x="2531446" y="3573463"/>
            <a:ext cx="7129107" cy="2705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63575"/>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Result</a:t>
            </a:r>
            <a:endParaRPr lang="zh-CN" altLang="en-US"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stretch>
            <a:fillRect/>
          </a:stretch>
        </p:blipFill>
        <p:spPr>
          <a:xfrm>
            <a:off x="628315" y="1130300"/>
            <a:ext cx="4649537" cy="5038965"/>
          </a:xfrm>
          <a:prstGeom prst="rect">
            <a:avLst/>
          </a:prstGeom>
        </p:spPr>
      </p:pic>
      <p:pic>
        <p:nvPicPr>
          <p:cNvPr id="6" name="图片 5"/>
          <p:cNvPicPr/>
          <p:nvPr/>
        </p:nvPicPr>
        <p:blipFill>
          <a:blip r:embed="rId3"/>
          <a:stretch>
            <a:fillRect/>
          </a:stretch>
        </p:blipFill>
        <p:spPr>
          <a:xfrm>
            <a:off x="5402125" y="105872"/>
            <a:ext cx="3073434" cy="3288038"/>
          </a:xfrm>
          <a:prstGeom prst="rect">
            <a:avLst/>
          </a:prstGeom>
        </p:spPr>
      </p:pic>
      <p:pic>
        <p:nvPicPr>
          <p:cNvPr id="7" name="图片 6"/>
          <p:cNvPicPr>
            <a:picLocks noChangeAspect="1"/>
          </p:cNvPicPr>
          <p:nvPr/>
        </p:nvPicPr>
        <p:blipFill>
          <a:blip r:embed="rId4"/>
          <a:stretch>
            <a:fillRect/>
          </a:stretch>
        </p:blipFill>
        <p:spPr>
          <a:xfrm>
            <a:off x="8475559" y="105872"/>
            <a:ext cx="3039815" cy="3260754"/>
          </a:xfrm>
          <a:prstGeom prst="rect">
            <a:avLst/>
          </a:prstGeom>
        </p:spPr>
      </p:pic>
      <p:pic>
        <p:nvPicPr>
          <p:cNvPr id="8" name="图片 7"/>
          <p:cNvPicPr>
            <a:picLocks noChangeAspect="1"/>
          </p:cNvPicPr>
          <p:nvPr/>
        </p:nvPicPr>
        <p:blipFill>
          <a:blip r:embed="rId5"/>
          <a:stretch>
            <a:fillRect/>
          </a:stretch>
        </p:blipFill>
        <p:spPr>
          <a:xfrm>
            <a:off x="5402125" y="3366626"/>
            <a:ext cx="3073434" cy="3287505"/>
          </a:xfrm>
          <a:prstGeom prst="rect">
            <a:avLst/>
          </a:prstGeom>
        </p:spPr>
      </p:pic>
      <p:pic>
        <p:nvPicPr>
          <p:cNvPr id="10" name="图片 9"/>
          <p:cNvPicPr/>
          <p:nvPr/>
        </p:nvPicPr>
        <p:blipFill>
          <a:blip r:embed="rId6"/>
          <a:stretch>
            <a:fillRect/>
          </a:stretch>
        </p:blipFill>
        <p:spPr>
          <a:xfrm>
            <a:off x="8475559" y="3366093"/>
            <a:ext cx="3073434" cy="3288038"/>
          </a:xfrm>
          <a:prstGeom prst="rect">
            <a:avLst/>
          </a:prstGeom>
        </p:spPr>
      </p:pic>
      <p:sp>
        <p:nvSpPr>
          <p:cNvPr id="5" name="文本框 4">
            <a:extLst>
              <a:ext uri="{FF2B5EF4-FFF2-40B4-BE49-F238E27FC236}">
                <a16:creationId xmlns:a16="http://schemas.microsoft.com/office/drawing/2014/main" id="{7E3F9CF8-9504-6430-6DF5-97B730D1BA3A}"/>
              </a:ext>
            </a:extLst>
          </p:cNvPr>
          <p:cNvSpPr txBox="1"/>
          <p:nvPr/>
        </p:nvSpPr>
        <p:spPr>
          <a:xfrm>
            <a:off x="5552388" y="1536569"/>
            <a:ext cx="3874416" cy="735291"/>
          </a:xfrm>
          <a:prstGeom prst="rect">
            <a:avLst/>
          </a:prstGeom>
          <a:noFill/>
          <a:ln>
            <a:solidFill>
              <a:srgbClr val="FF0000"/>
            </a:solidFill>
          </a:ln>
        </p:spPr>
        <p:txBody>
          <a:bodyPr wrap="square" rtlCol="0">
            <a:noAutofit/>
          </a:bodyPr>
          <a:lstStyle/>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706438" y="2998663"/>
            <a:ext cx="2297213" cy="2440604"/>
          </a:xfrm>
          <a:prstGeom prst="rect">
            <a:avLst/>
          </a:prstGeom>
          <a:noFill/>
          <a:ln w="22225">
            <a:solidFill>
              <a:schemeClr val="tx1"/>
            </a:solidFill>
          </a:ln>
        </p:spPr>
        <p:style>
          <a:lnRef idx="2">
            <a:srgbClr val="1D6DC2">
              <a:shade val="50000"/>
            </a:srgbClr>
          </a:lnRef>
          <a:fillRef idx="1">
            <a:srgbClr val="1D6DC2"/>
          </a:fillRef>
          <a:effectRef idx="0">
            <a:srgbClr val="1D6DC2"/>
          </a:effectRef>
          <a:fontRef idx="minor">
            <a:srgbClr val="FFFFFF"/>
          </a:fontRef>
        </p:style>
        <p:txBody>
          <a:bodyPr rtlCol="0" anchor="ctr"/>
          <a:lstStyle/>
          <a:p>
            <a:pPr algn="ctr"/>
            <a:endParaRPr lang="zh-CN" altLang="en-US">
              <a:solidFill>
                <a:srgbClr val="FFFFFF"/>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 name="形状 1"/>
          <p:cNvSpPr/>
          <p:nvPr>
            <p:custDataLst>
              <p:tags r:id="rId2"/>
            </p:custDataLst>
          </p:nvPr>
        </p:nvSpPr>
        <p:spPr>
          <a:xfrm>
            <a:off x="706440" y="2123198"/>
            <a:ext cx="2297214" cy="1086122"/>
          </a:xfrm>
          <a:prstGeom prst="flowChartOffpageConnector">
            <a:avLst/>
          </a:prstGeom>
          <a:solidFill>
            <a:schemeClr val="tx1"/>
          </a:solidFill>
          <a:ln w="22225">
            <a:solidFill>
              <a:schemeClr val="tx1"/>
            </a:solidFill>
          </a:ln>
        </p:spPr>
        <p:style>
          <a:lnRef idx="2">
            <a:srgbClr val="1D6DC2">
              <a:shade val="50000"/>
            </a:srgbClr>
          </a:lnRef>
          <a:fillRef idx="1">
            <a:srgbClr val="1D6DC2"/>
          </a:fillRef>
          <a:effectRef idx="0">
            <a:srgbClr val="1D6DC2"/>
          </a:effectRef>
          <a:fontRef idx="minor">
            <a:srgbClr val="FFFFFF"/>
          </a:fontRef>
        </p:style>
        <p:txBody>
          <a:bodyPr rtlCol="0" anchor="ctr"/>
          <a:lstStyle/>
          <a:p>
            <a:pPr algn="ctr"/>
            <a:endParaRPr lang="zh-CN" altLang="en-US" dirty="0">
              <a:solidFill>
                <a:srgbClr val="FFFFFF"/>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6" name="文本框 5"/>
          <p:cNvSpPr txBox="1"/>
          <p:nvPr>
            <p:custDataLst>
              <p:tags r:id="rId3"/>
            </p:custDataLst>
          </p:nvPr>
        </p:nvSpPr>
        <p:spPr>
          <a:xfrm>
            <a:off x="983024" y="2297695"/>
            <a:ext cx="1768464" cy="669646"/>
          </a:xfrm>
          <a:prstGeom prst="rect">
            <a:avLst/>
          </a:prstGeom>
          <a:noFill/>
        </p:spPr>
        <p:txBody>
          <a:bodyPr vert="horz" wrap="square" lIns="90000" tIns="46800" rIns="90000" bIns="46800" rtlCol="0" anchor="ctr" anchorCtr="0">
            <a:normAutofit/>
          </a:bodyPr>
          <a:lstStyle/>
          <a:p>
            <a:pPr algn="ctr" fontAlgn="auto">
              <a:lnSpc>
                <a:spcPct val="130000"/>
              </a:lnSpc>
            </a:pPr>
            <a:r>
              <a:rPr lang="en-US" altLang="zh-CN" sz="2400" spc="300" dirty="0">
                <a:solidFill>
                  <a:srgbClr val="FFFFFF"/>
                </a:solidFill>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rPr>
              <a:t>Testing</a:t>
            </a:r>
          </a:p>
        </p:txBody>
      </p:sp>
      <p:sp>
        <p:nvSpPr>
          <p:cNvPr id="7" name="文本框 6"/>
          <p:cNvSpPr txBox="1"/>
          <p:nvPr>
            <p:custDataLst>
              <p:tags r:id="rId4"/>
            </p:custDataLst>
          </p:nvPr>
        </p:nvSpPr>
        <p:spPr>
          <a:xfrm>
            <a:off x="904680" y="3614289"/>
            <a:ext cx="1918232" cy="1182503"/>
          </a:xfrm>
          <a:prstGeom prst="rect">
            <a:avLst/>
          </a:prstGeom>
          <a:noFill/>
        </p:spPr>
        <p:txBody>
          <a:bodyPr wrap="square" anchor="ctr"/>
          <a:lstStyle/>
          <a:p>
            <a:pPr algn="ctr">
              <a:lnSpc>
                <a:spcPct val="130000"/>
              </a:lnSpc>
            </a:pPr>
            <a:r>
              <a:rPr lang="en-US" altLang="zh-CN" sz="1000" spc="150" dirty="0">
                <a:solidFill>
                  <a:srgbClr val="000000">
                    <a:lumMod val="65000"/>
                    <a:lumOff val="35000"/>
                  </a:srgbClr>
                </a:solidFill>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rPr>
              <a:t>Lack of user feedback, currenly cannot use testing/evaluation matrices to evaluate</a:t>
            </a:r>
          </a:p>
        </p:txBody>
      </p:sp>
      <p:sp>
        <p:nvSpPr>
          <p:cNvPr id="4" name="矩形 3"/>
          <p:cNvSpPr/>
          <p:nvPr>
            <p:custDataLst>
              <p:tags r:id="rId5"/>
            </p:custDataLst>
          </p:nvPr>
        </p:nvSpPr>
        <p:spPr>
          <a:xfrm>
            <a:off x="3532154" y="2998663"/>
            <a:ext cx="2297213" cy="2440604"/>
          </a:xfrm>
          <a:prstGeom prst="rect">
            <a:avLst/>
          </a:prstGeom>
          <a:noFill/>
          <a:ln w="22225">
            <a:solidFill>
              <a:schemeClr val="tx1"/>
            </a:solidFill>
          </a:ln>
        </p:spPr>
        <p:style>
          <a:lnRef idx="2">
            <a:srgbClr val="1D6DC2">
              <a:shade val="50000"/>
            </a:srgbClr>
          </a:lnRef>
          <a:fillRef idx="1">
            <a:srgbClr val="1D6DC2"/>
          </a:fillRef>
          <a:effectRef idx="0">
            <a:srgbClr val="1D6DC2"/>
          </a:effectRef>
          <a:fontRef idx="minor">
            <a:srgbClr val="FFFFFF"/>
          </a:fontRef>
        </p:style>
        <p:txBody>
          <a:bodyPr rtlCol="0" anchor="ctr"/>
          <a:lstStyle/>
          <a:p>
            <a:pPr algn="ctr"/>
            <a:endParaRPr lang="zh-CN" altLang="en-US">
              <a:solidFill>
                <a:srgbClr val="FFFFFF"/>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5" name="形状 1"/>
          <p:cNvSpPr/>
          <p:nvPr>
            <p:custDataLst>
              <p:tags r:id="rId6"/>
            </p:custDataLst>
          </p:nvPr>
        </p:nvSpPr>
        <p:spPr>
          <a:xfrm>
            <a:off x="3532157" y="2123198"/>
            <a:ext cx="2297214" cy="1086122"/>
          </a:xfrm>
          <a:prstGeom prst="flowChartOffpageConnector">
            <a:avLst/>
          </a:prstGeom>
          <a:solidFill>
            <a:schemeClr val="tx1"/>
          </a:solidFill>
          <a:ln w="22225">
            <a:solidFill>
              <a:schemeClr val="tx1"/>
            </a:solidFill>
          </a:ln>
        </p:spPr>
        <p:style>
          <a:lnRef idx="2">
            <a:srgbClr val="1D6DC2">
              <a:shade val="50000"/>
            </a:srgbClr>
          </a:lnRef>
          <a:fillRef idx="1">
            <a:srgbClr val="1D6DC2"/>
          </a:fillRef>
          <a:effectRef idx="0">
            <a:srgbClr val="1D6DC2"/>
          </a:effectRef>
          <a:fontRef idx="minor">
            <a:srgbClr val="FFFFFF"/>
          </a:fontRef>
        </p:style>
        <p:txBody>
          <a:bodyPr rtlCol="0" anchor="ctr"/>
          <a:lstStyle/>
          <a:p>
            <a:pPr algn="ctr"/>
            <a:endParaRPr lang="zh-CN" altLang="en-US" dirty="0">
              <a:solidFill>
                <a:srgbClr val="FFFFFF"/>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 name="文本框 7"/>
          <p:cNvSpPr txBox="1"/>
          <p:nvPr>
            <p:custDataLst>
              <p:tags r:id="rId7"/>
            </p:custDataLst>
          </p:nvPr>
        </p:nvSpPr>
        <p:spPr>
          <a:xfrm>
            <a:off x="3808741" y="2297695"/>
            <a:ext cx="1768464" cy="669646"/>
          </a:xfrm>
          <a:prstGeom prst="rect">
            <a:avLst/>
          </a:prstGeom>
          <a:noFill/>
        </p:spPr>
        <p:txBody>
          <a:bodyPr vert="horz" wrap="square" lIns="90000" tIns="46800" rIns="90000" bIns="46800" rtlCol="0" anchor="ctr" anchorCtr="0">
            <a:normAutofit/>
          </a:bodyPr>
          <a:lstStyle/>
          <a:p>
            <a:pPr algn="ctr" fontAlgn="auto">
              <a:lnSpc>
                <a:spcPct val="130000"/>
              </a:lnSpc>
            </a:pPr>
            <a:r>
              <a:rPr lang="en-US" altLang="zh-CN" sz="2400" spc="300" dirty="0">
                <a:solidFill>
                  <a:srgbClr val="FFFFFF"/>
                </a:solidFill>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rPr>
              <a:t>Iterations</a:t>
            </a:r>
          </a:p>
        </p:txBody>
      </p:sp>
      <p:sp>
        <p:nvSpPr>
          <p:cNvPr id="9" name="文本框 8"/>
          <p:cNvSpPr txBox="1"/>
          <p:nvPr>
            <p:custDataLst>
              <p:tags r:id="rId8"/>
            </p:custDataLst>
          </p:nvPr>
        </p:nvSpPr>
        <p:spPr>
          <a:xfrm>
            <a:off x="3730396" y="3614289"/>
            <a:ext cx="1918232" cy="1182503"/>
          </a:xfrm>
          <a:prstGeom prst="rect">
            <a:avLst/>
          </a:prstGeom>
          <a:noFill/>
        </p:spPr>
        <p:txBody>
          <a:bodyPr wrap="square" anchor="ctr"/>
          <a:lstStyle/>
          <a:p>
            <a:pPr algn="ctr">
              <a:lnSpc>
                <a:spcPct val="130000"/>
              </a:lnSpc>
            </a:pPr>
            <a:r>
              <a:rPr lang="en-US" altLang="zh-CN" sz="1200" spc="150" dirty="0">
                <a:solidFill>
                  <a:srgbClr val="000000">
                    <a:lumMod val="65000"/>
                    <a:lumOff val="35000"/>
                  </a:srgbClr>
                </a:solidFill>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rPr>
              <a:t>Currently, the algorithm is built with the current dataset, and the algorithm will improve iteratively as users are using</a:t>
            </a:r>
          </a:p>
        </p:txBody>
      </p:sp>
      <p:sp>
        <p:nvSpPr>
          <p:cNvPr id="10" name="矩形 9"/>
          <p:cNvSpPr/>
          <p:nvPr>
            <p:custDataLst>
              <p:tags r:id="rId9"/>
            </p:custDataLst>
          </p:nvPr>
        </p:nvSpPr>
        <p:spPr>
          <a:xfrm>
            <a:off x="6357871" y="2998663"/>
            <a:ext cx="2297213" cy="2440604"/>
          </a:xfrm>
          <a:prstGeom prst="rect">
            <a:avLst/>
          </a:prstGeom>
          <a:noFill/>
          <a:ln w="22225">
            <a:solidFill>
              <a:schemeClr val="tx1"/>
            </a:solidFill>
          </a:ln>
        </p:spPr>
        <p:style>
          <a:lnRef idx="2">
            <a:srgbClr val="1D6DC2">
              <a:shade val="50000"/>
            </a:srgbClr>
          </a:lnRef>
          <a:fillRef idx="1">
            <a:srgbClr val="1D6DC2"/>
          </a:fillRef>
          <a:effectRef idx="0">
            <a:srgbClr val="1D6DC2"/>
          </a:effectRef>
          <a:fontRef idx="minor">
            <a:srgbClr val="FFFFFF"/>
          </a:fontRef>
        </p:style>
        <p:txBody>
          <a:bodyPr rtlCol="0" anchor="ctr"/>
          <a:lstStyle/>
          <a:p>
            <a:pPr algn="ctr"/>
            <a:endParaRPr lang="zh-CN" altLang="en-US">
              <a:solidFill>
                <a:srgbClr val="FFFFFF"/>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1" name="形状 1"/>
          <p:cNvSpPr/>
          <p:nvPr>
            <p:custDataLst>
              <p:tags r:id="rId10"/>
            </p:custDataLst>
          </p:nvPr>
        </p:nvSpPr>
        <p:spPr>
          <a:xfrm>
            <a:off x="6357873" y="2123198"/>
            <a:ext cx="2297214" cy="1086122"/>
          </a:xfrm>
          <a:prstGeom prst="flowChartOffpageConnector">
            <a:avLst/>
          </a:prstGeom>
          <a:solidFill>
            <a:schemeClr val="tx1"/>
          </a:solidFill>
          <a:ln w="22225">
            <a:solidFill>
              <a:schemeClr val="tx1"/>
            </a:solidFill>
          </a:ln>
        </p:spPr>
        <p:style>
          <a:lnRef idx="2">
            <a:srgbClr val="1D6DC2">
              <a:shade val="50000"/>
            </a:srgbClr>
          </a:lnRef>
          <a:fillRef idx="1">
            <a:srgbClr val="1D6DC2"/>
          </a:fillRef>
          <a:effectRef idx="0">
            <a:srgbClr val="1D6DC2"/>
          </a:effectRef>
          <a:fontRef idx="minor">
            <a:srgbClr val="FFFFFF"/>
          </a:fontRef>
        </p:style>
        <p:txBody>
          <a:bodyPr rtlCol="0" anchor="ctr"/>
          <a:lstStyle/>
          <a:p>
            <a:pPr algn="ctr"/>
            <a:endParaRPr lang="zh-CN" altLang="en-US" dirty="0">
              <a:solidFill>
                <a:srgbClr val="FFFFFF"/>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2" name="文本框 11"/>
          <p:cNvSpPr txBox="1"/>
          <p:nvPr>
            <p:custDataLst>
              <p:tags r:id="rId11"/>
            </p:custDataLst>
          </p:nvPr>
        </p:nvSpPr>
        <p:spPr>
          <a:xfrm>
            <a:off x="6634457" y="2295250"/>
            <a:ext cx="1768464" cy="669646"/>
          </a:xfrm>
          <a:prstGeom prst="rect">
            <a:avLst/>
          </a:prstGeom>
          <a:noFill/>
        </p:spPr>
        <p:txBody>
          <a:bodyPr vert="horz" wrap="square" lIns="90000" tIns="46800" rIns="90000" bIns="46800" rtlCol="0" anchor="ctr" anchorCtr="0">
            <a:normAutofit/>
          </a:bodyPr>
          <a:lstStyle/>
          <a:p>
            <a:pPr algn="ctr" fontAlgn="auto">
              <a:lnSpc>
                <a:spcPct val="130000"/>
              </a:lnSpc>
            </a:pPr>
            <a:r>
              <a:rPr lang="en-US" altLang="zh-CN" sz="2400" spc="300" dirty="0">
                <a:solidFill>
                  <a:srgbClr val="FFFFFF"/>
                </a:solidFill>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rPr>
              <a:t>GUI</a:t>
            </a:r>
          </a:p>
        </p:txBody>
      </p:sp>
      <p:sp>
        <p:nvSpPr>
          <p:cNvPr id="13" name="文本框 12"/>
          <p:cNvSpPr txBox="1"/>
          <p:nvPr>
            <p:custDataLst>
              <p:tags r:id="rId12"/>
            </p:custDataLst>
          </p:nvPr>
        </p:nvSpPr>
        <p:spPr>
          <a:xfrm>
            <a:off x="6556113" y="3614289"/>
            <a:ext cx="1918232" cy="1182503"/>
          </a:xfrm>
          <a:prstGeom prst="rect">
            <a:avLst/>
          </a:prstGeom>
          <a:noFill/>
        </p:spPr>
        <p:txBody>
          <a:bodyPr wrap="square" anchor="ctr">
            <a:normAutofit fontScale="92500" lnSpcReduction="20000"/>
          </a:bodyPr>
          <a:lstStyle/>
          <a:p>
            <a:pPr algn="ctr">
              <a:lnSpc>
                <a:spcPct val="130000"/>
              </a:lnSpc>
            </a:pPr>
            <a:r>
              <a:rPr lang="en-US" altLang="zh-CN" sz="1400" spc="150" dirty="0">
                <a:solidFill>
                  <a:srgbClr val="000000">
                    <a:lumMod val="65000"/>
                    <a:lumOff val="35000"/>
                  </a:srgbClr>
                </a:solidFill>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rPr>
              <a:t>Only created a GUI for target users, not for business and generation end (source end)</a:t>
            </a:r>
          </a:p>
        </p:txBody>
      </p:sp>
      <p:sp>
        <p:nvSpPr>
          <p:cNvPr id="14" name="矩形 13"/>
          <p:cNvSpPr/>
          <p:nvPr>
            <p:custDataLst>
              <p:tags r:id="rId13"/>
            </p:custDataLst>
          </p:nvPr>
        </p:nvSpPr>
        <p:spPr>
          <a:xfrm>
            <a:off x="9183587" y="2998663"/>
            <a:ext cx="2297213" cy="2440604"/>
          </a:xfrm>
          <a:prstGeom prst="rect">
            <a:avLst/>
          </a:prstGeom>
          <a:noFill/>
          <a:ln w="22225">
            <a:solidFill>
              <a:schemeClr val="tx1"/>
            </a:solidFill>
          </a:ln>
        </p:spPr>
        <p:style>
          <a:lnRef idx="2">
            <a:srgbClr val="1D6DC2">
              <a:shade val="50000"/>
            </a:srgbClr>
          </a:lnRef>
          <a:fillRef idx="1">
            <a:srgbClr val="1D6DC2"/>
          </a:fillRef>
          <a:effectRef idx="0">
            <a:srgbClr val="1D6DC2"/>
          </a:effectRef>
          <a:fontRef idx="minor">
            <a:srgbClr val="FFFFFF"/>
          </a:fontRef>
        </p:style>
        <p:txBody>
          <a:bodyPr rtlCol="0" anchor="ctr"/>
          <a:lstStyle/>
          <a:p>
            <a:pPr algn="ctr"/>
            <a:endParaRPr lang="zh-CN" altLang="en-US">
              <a:solidFill>
                <a:srgbClr val="FFFFFF"/>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5" name="形状 1"/>
          <p:cNvSpPr/>
          <p:nvPr>
            <p:custDataLst>
              <p:tags r:id="rId14"/>
            </p:custDataLst>
          </p:nvPr>
        </p:nvSpPr>
        <p:spPr>
          <a:xfrm>
            <a:off x="9183589" y="2123198"/>
            <a:ext cx="2297214" cy="1086122"/>
          </a:xfrm>
          <a:prstGeom prst="flowChartOffpageConnector">
            <a:avLst/>
          </a:prstGeom>
          <a:solidFill>
            <a:schemeClr val="tx1"/>
          </a:solidFill>
          <a:ln w="22225">
            <a:solidFill>
              <a:schemeClr val="tx1"/>
            </a:solidFill>
          </a:ln>
        </p:spPr>
        <p:style>
          <a:lnRef idx="2">
            <a:srgbClr val="1D6DC2">
              <a:shade val="50000"/>
            </a:srgbClr>
          </a:lnRef>
          <a:fillRef idx="1">
            <a:srgbClr val="1D6DC2"/>
          </a:fillRef>
          <a:effectRef idx="0">
            <a:srgbClr val="1D6DC2"/>
          </a:effectRef>
          <a:fontRef idx="minor">
            <a:srgbClr val="FFFFFF"/>
          </a:fontRef>
        </p:style>
        <p:txBody>
          <a:bodyPr rtlCol="0" anchor="ctr"/>
          <a:lstStyle/>
          <a:p>
            <a:pPr algn="ctr"/>
            <a:endParaRPr lang="zh-CN" altLang="en-US" dirty="0">
              <a:solidFill>
                <a:srgbClr val="FFFFFF"/>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6" name="文本框 15"/>
          <p:cNvSpPr txBox="1"/>
          <p:nvPr>
            <p:custDataLst>
              <p:tags r:id="rId15"/>
            </p:custDataLst>
          </p:nvPr>
        </p:nvSpPr>
        <p:spPr>
          <a:xfrm>
            <a:off x="9460174" y="2297695"/>
            <a:ext cx="1768464" cy="669646"/>
          </a:xfrm>
          <a:prstGeom prst="rect">
            <a:avLst/>
          </a:prstGeom>
          <a:noFill/>
        </p:spPr>
        <p:txBody>
          <a:bodyPr vert="horz" wrap="square" lIns="90000" tIns="46800" rIns="90000" bIns="46800" rtlCol="0" anchor="ctr" anchorCtr="0">
            <a:normAutofit fontScale="92500"/>
          </a:bodyPr>
          <a:lstStyle/>
          <a:p>
            <a:pPr algn="ctr" fontAlgn="auto">
              <a:lnSpc>
                <a:spcPct val="130000"/>
              </a:lnSpc>
            </a:pPr>
            <a:r>
              <a:rPr lang="en-US" altLang="zh-CN" sz="2400" spc="300" dirty="0">
                <a:solidFill>
                  <a:srgbClr val="FFFFFF"/>
                </a:solidFill>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rPr>
              <a:t>Algorithm</a:t>
            </a:r>
          </a:p>
        </p:txBody>
      </p:sp>
      <p:sp>
        <p:nvSpPr>
          <p:cNvPr id="17" name="文本框 16"/>
          <p:cNvSpPr txBox="1"/>
          <p:nvPr>
            <p:custDataLst>
              <p:tags r:id="rId16"/>
            </p:custDataLst>
          </p:nvPr>
        </p:nvSpPr>
        <p:spPr>
          <a:xfrm>
            <a:off x="9381830" y="3614289"/>
            <a:ext cx="1918232" cy="1182503"/>
          </a:xfrm>
          <a:prstGeom prst="rect">
            <a:avLst/>
          </a:prstGeom>
          <a:noFill/>
        </p:spPr>
        <p:txBody>
          <a:bodyPr wrap="square" anchor="ctr">
            <a:normAutofit fontScale="87500" lnSpcReduction="10000"/>
          </a:bodyPr>
          <a:lstStyle/>
          <a:p>
            <a:pPr algn="ctr">
              <a:lnSpc>
                <a:spcPct val="130000"/>
              </a:lnSpc>
            </a:pPr>
            <a:r>
              <a:rPr lang="en-US" altLang="zh-CN" sz="1400" spc="150" dirty="0">
                <a:solidFill>
                  <a:srgbClr val="000000">
                    <a:lumMod val="65000"/>
                    <a:lumOff val="35000"/>
                  </a:srgbClr>
                </a:solidFill>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rPr>
              <a:t>Convolutional neural network can be used in this case, whereas, it requires daily trainings</a:t>
            </a:r>
          </a:p>
        </p:txBody>
      </p:sp>
      <p:sp>
        <p:nvSpPr>
          <p:cNvPr id="18" name="文本框 17"/>
          <p:cNvSpPr txBox="1"/>
          <p:nvPr/>
        </p:nvSpPr>
        <p:spPr>
          <a:xfrm>
            <a:off x="678124" y="619600"/>
            <a:ext cx="8782050" cy="46037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Discrepancies of the recommender system</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63575"/>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Power prediction</a:t>
            </a:r>
          </a:p>
        </p:txBody>
      </p:sp>
      <p:sp>
        <p:nvSpPr>
          <p:cNvPr id="6" name="文本框 5"/>
          <p:cNvSpPr txBox="1"/>
          <p:nvPr/>
        </p:nvSpPr>
        <p:spPr>
          <a:xfrm>
            <a:off x="660401" y="1130300"/>
            <a:ext cx="3606800" cy="5003800"/>
          </a:xfrm>
          <a:prstGeom prst="rect">
            <a:avLst/>
          </a:prstGeom>
          <a:noFill/>
          <a:ln>
            <a:solidFill>
              <a:schemeClr val="tx1"/>
            </a:solidFill>
          </a:ln>
        </p:spPr>
        <p:txBody>
          <a:bodyPr wrap="square" rtlCol="0">
            <a:noAutofit/>
          </a:bodyPr>
          <a:lstStyle/>
          <a:p>
            <a:pPr algn="ctr"/>
            <a:r>
              <a:rPr lang="en-US" altLang="zh-CN" b="1" dirty="0">
                <a:latin typeface="Times New Roman" panose="02020603050405020304" pitchFamily="18" charset="0"/>
                <a:cs typeface="Times New Roman" panose="02020603050405020304" pitchFamily="18" charset="0"/>
              </a:rPr>
              <a:t>CNN Bi-LSTM (RNN)</a:t>
            </a:r>
          </a:p>
          <a:p>
            <a:pPr algn="ctr"/>
            <a:endParaRPr lang="en-US" altLang="zh-CN" b="1" dirty="0">
              <a:latin typeface="Times New Roman" panose="02020603050405020304" pitchFamily="18" charset="0"/>
              <a:cs typeface="Times New Roman" panose="02020603050405020304" pitchFamily="18" charset="0"/>
            </a:endParaRPr>
          </a:p>
          <a:p>
            <a:pPr algn="ctr"/>
            <a:endParaRPr lang="en-US" altLang="zh-CN" b="1" dirty="0">
              <a:latin typeface="Times New Roman" panose="02020603050405020304" pitchFamily="18" charset="0"/>
              <a:cs typeface="Times New Roman" panose="02020603050405020304" pitchFamily="18" charset="0"/>
            </a:endParaRPr>
          </a:p>
          <a:p>
            <a:pPr algn="ctr"/>
            <a:endParaRPr lang="en-US" altLang="zh-CN" b="1" dirty="0">
              <a:latin typeface="Times New Roman" panose="02020603050405020304" pitchFamily="18" charset="0"/>
              <a:cs typeface="Times New Roman" panose="02020603050405020304" pitchFamily="18" charset="0"/>
            </a:endParaRPr>
          </a:p>
          <a:p>
            <a:pPr algn="ctr"/>
            <a:endParaRPr lang="en-US" altLang="zh-CN"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4292599" y="1130300"/>
            <a:ext cx="3606801" cy="5003800"/>
          </a:xfrm>
          <a:prstGeom prst="rect">
            <a:avLst/>
          </a:prstGeom>
          <a:noFill/>
          <a:ln>
            <a:solidFill>
              <a:schemeClr val="tx1"/>
            </a:solidFill>
          </a:ln>
        </p:spPr>
        <p:txBody>
          <a:bodyPr wrap="square" rtlCol="0">
            <a:noAutofit/>
          </a:bodyPr>
          <a:lstStyle/>
          <a:p>
            <a:pPr algn="ctr"/>
            <a:r>
              <a:rPr lang="en-US" altLang="zh-CN" b="1">
                <a:latin typeface="Times New Roman" panose="02020603050405020304" pitchFamily="18" charset="0"/>
                <a:cs typeface="Times New Roman" panose="02020603050405020304" pitchFamily="18" charset="0"/>
              </a:rPr>
              <a:t>SVM</a:t>
            </a:r>
            <a:endParaRPr lang="en-US" altLang="zh-CN"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874001" y="1130300"/>
            <a:ext cx="3644899" cy="5003800"/>
          </a:xfrm>
          <a:prstGeom prst="rect">
            <a:avLst/>
          </a:prstGeom>
          <a:noFill/>
          <a:ln>
            <a:solidFill>
              <a:schemeClr val="tx1"/>
            </a:solidFill>
          </a:ln>
        </p:spPr>
        <p:txBody>
          <a:bodyPr wrap="square" rtlCol="0">
            <a:noAutofit/>
          </a:bodyPr>
          <a:lstStyle/>
          <a:p>
            <a:pPr algn="ctr"/>
            <a:r>
              <a:rPr lang="en-US" altLang="zh-CN" b="1">
                <a:latin typeface="Times New Roman" panose="02020603050405020304" pitchFamily="18" charset="0"/>
                <a:cs typeface="Times New Roman" panose="02020603050405020304" pitchFamily="18" charset="0"/>
              </a:rPr>
              <a:t>XGBoost</a:t>
            </a:r>
            <a:endParaRPr lang="en-US" altLang="zh-C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084E343-ACC3-6E54-1DEC-33775B832415}"/>
              </a:ext>
            </a:extLst>
          </p:cNvPr>
          <p:cNvSpPr txBox="1"/>
          <p:nvPr/>
        </p:nvSpPr>
        <p:spPr>
          <a:xfrm>
            <a:off x="1014249" y="1624129"/>
            <a:ext cx="3000702" cy="3970318"/>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Use a Convolutional Neural Network (CNN) to extract spatial or structural features from the data.</a:t>
            </a:r>
          </a:p>
          <a:p>
            <a:pPr marL="342900" indent="-342900">
              <a:buAutoNum type="arabicPeriod"/>
            </a:pPr>
            <a:r>
              <a:rPr lang="en-US" dirty="0">
                <a:latin typeface="Times New Roman" panose="02020603050405020304" pitchFamily="18" charset="0"/>
                <a:cs typeface="Times New Roman" panose="02020603050405020304" pitchFamily="18" charset="0"/>
              </a:rPr>
              <a:t>Apply a Bidirectional Long Short-Term Memory (Bi-LSTM) network to capture temporal dependencies and sequential patterns within the data.</a:t>
            </a:r>
          </a:p>
          <a:p>
            <a:pPr marL="342900" indent="-342900">
              <a:buAutoNum type="arabicPeriod"/>
            </a:pPr>
            <a:r>
              <a:rPr lang="en-US" dirty="0">
                <a:latin typeface="Times New Roman" panose="02020603050405020304" pitchFamily="18" charset="0"/>
                <a:cs typeface="Times New Roman" panose="02020603050405020304" pitchFamily="18" charset="0"/>
              </a:rPr>
              <a:t>Train the combined CNN Bi-LSTM model using the historical data.</a:t>
            </a:r>
          </a:p>
        </p:txBody>
      </p:sp>
      <p:sp>
        <p:nvSpPr>
          <p:cNvPr id="10" name="TextBox 9">
            <a:extLst>
              <a:ext uri="{FF2B5EF4-FFF2-40B4-BE49-F238E27FC236}">
                <a16:creationId xmlns:a16="http://schemas.microsoft.com/office/drawing/2014/main" id="{F0982424-45E4-C5F6-4211-1DDA53D75D3F}"/>
              </a:ext>
            </a:extLst>
          </p:cNvPr>
          <p:cNvSpPr txBox="1"/>
          <p:nvPr/>
        </p:nvSpPr>
        <p:spPr>
          <a:xfrm>
            <a:off x="4544846" y="1624129"/>
            <a:ext cx="3102305" cy="4247317"/>
          </a:xfrm>
          <a:prstGeom prst="rect">
            <a:avLst/>
          </a:prstGeom>
          <a:noFill/>
        </p:spPr>
        <p:txBody>
          <a:bodyPr wrap="square">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During training, the model learns the patterns and relationships within the data to create an optimal decision boundary or hyperplane that best fits the training data.</a:t>
            </a:r>
          </a:p>
          <a:p>
            <a:pPr marL="342900" indent="-342900">
              <a:buAutoNum type="arabicPeriod"/>
            </a:pPr>
            <a:r>
              <a:rPr lang="en-US" dirty="0">
                <a:latin typeface="Times New Roman" panose="02020603050405020304" pitchFamily="18" charset="0"/>
                <a:cs typeface="Times New Roman" panose="02020603050405020304" pitchFamily="18" charset="0"/>
              </a:rPr>
              <a:t>Once trained, the SVM model is used to make predictions on new or unseen data. The model applies the learned patterns to the test dataset, predicting the target values based on the input features.</a:t>
            </a:r>
          </a:p>
        </p:txBody>
      </p:sp>
      <p:sp>
        <p:nvSpPr>
          <p:cNvPr id="14" name="TextBox 13">
            <a:extLst>
              <a:ext uri="{FF2B5EF4-FFF2-40B4-BE49-F238E27FC236}">
                <a16:creationId xmlns:a16="http://schemas.microsoft.com/office/drawing/2014/main" id="{782B9365-D56D-FDBB-BEE9-6A4537828325}"/>
              </a:ext>
            </a:extLst>
          </p:cNvPr>
          <p:cNvSpPr txBox="1"/>
          <p:nvPr/>
        </p:nvSpPr>
        <p:spPr>
          <a:xfrm>
            <a:off x="8052456" y="1624129"/>
            <a:ext cx="3287987" cy="3970318"/>
          </a:xfrm>
          <a:prstGeom prst="rect">
            <a:avLst/>
          </a:prstGeom>
          <a:noFill/>
        </p:spPr>
        <p:txBody>
          <a:bodyPr wrap="square">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During training,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constructs an ensemble of decision trees iteratively to capture and refine patterns within the data by correcting the errors made by previous trees. This process aims to minimize prediction errors and improve overall accuracy.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Once trained,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utilizes the ensemble of trees to predict target values on new or unseen data.</a:t>
            </a:r>
          </a:p>
          <a:p>
            <a:pPr marL="342900" indent="-342900">
              <a:buAutoNum type="arabicPeriod"/>
            </a:pPr>
            <a:endParaRPr 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37042EDF-E570-4B63-9001-46B5F092F8D3}"/>
              </a:ext>
            </a:extLst>
          </p:cNvPr>
          <p:cNvSpPr txBox="1"/>
          <p:nvPr/>
        </p:nvSpPr>
        <p:spPr>
          <a:xfrm>
            <a:off x="706438" y="6258597"/>
            <a:ext cx="1081246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Train: test split rate: 0.9 with respect with time. Used the latest 10% of data for testing and computation of MAE</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15661" y="4173537"/>
            <a:ext cx="5533820" cy="3686908"/>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554" y="1028700"/>
            <a:ext cx="5845625" cy="356477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6545179" y="1881527"/>
            <a:ext cx="5149516" cy="258532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Charging of EVs is becoming one of the major load type in the grids</a:t>
            </a:r>
          </a:p>
          <a:p>
            <a:pPr marL="285750" indent="-285750">
              <a:buFont typeface="Arial" panose="020B0604020202020204" pitchFamily="34" charset="0"/>
              <a:buChar char="•"/>
            </a:pPr>
            <a:r>
              <a:rPr lang="en-US" altLang="zh-CN" dirty="0"/>
              <a:t>Scheduling of the charging becomes crucial in power managing system</a:t>
            </a:r>
          </a:p>
          <a:p>
            <a:pPr marL="285750" indent="-285750">
              <a:buFont typeface="Arial" panose="020B0604020202020204" pitchFamily="34" charset="0"/>
              <a:buChar char="•"/>
            </a:pPr>
            <a:r>
              <a:rPr lang="en-US" altLang="zh-CN" dirty="0"/>
              <a:t>By understanding the behaviors of the users in advance, we can better schedule or predict the demand of the grids.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5"/>
          <a:stretch>
            <a:fillRect/>
          </a:stretch>
        </p:blipFill>
        <p:spPr>
          <a:xfrm>
            <a:off x="6035675" y="3120390"/>
            <a:ext cx="5753100" cy="2419350"/>
          </a:xfrm>
          <a:prstGeom prst="rect">
            <a:avLst/>
          </a:prstGeom>
        </p:spPr>
      </p:pic>
      <p:sp>
        <p:nvSpPr>
          <p:cNvPr id="2" name="标题 1"/>
          <p:cNvSpPr>
            <a:spLocks noGrp="1"/>
          </p:cNvSpPr>
          <p:nvPr>
            <p:ph type="title"/>
          </p:nvPr>
        </p:nvSpPr>
        <p:spPr>
          <a:xfrm>
            <a:off x="838200" y="365125"/>
            <a:ext cx="10515600" cy="663575"/>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Results</a:t>
            </a:r>
          </a:p>
        </p:txBody>
      </p:sp>
      <p:sp>
        <p:nvSpPr>
          <p:cNvPr id="3" name="内容占位符 2"/>
          <p:cNvSpPr>
            <a:spLocks noGrp="1"/>
          </p:cNvSpPr>
          <p:nvPr>
            <p:ph idx="1"/>
          </p:nvPr>
        </p:nvSpPr>
        <p:spPr>
          <a:xfrm>
            <a:off x="660400" y="1170305"/>
            <a:ext cx="4622165" cy="5046980"/>
          </a:xfrm>
        </p:spPr>
        <p:txBody>
          <a:bodyPr>
            <a:noAutofit/>
          </a:bodyPr>
          <a:lstStyle/>
          <a:p>
            <a:pPr marL="0" indent="0">
              <a:buNone/>
            </a:pPr>
            <a:endParaRPr lang="en-US" altLang="zh-CN" sz="1600" dirty="0">
              <a:latin typeface="Times New Roman" panose="02020603050405020304" pitchFamily="18" charset="0"/>
              <a:cs typeface="Times New Roman" panose="02020603050405020304" pitchFamily="18" charset="0"/>
            </a:endParaRPr>
          </a:p>
          <a:p>
            <a:r>
              <a:rPr lang="en-US" altLang="zh-CN" sz="1900" dirty="0">
                <a:latin typeface="Times New Roman" panose="02020603050405020304" pitchFamily="18" charset="0"/>
                <a:cs typeface="Times New Roman" panose="02020603050405020304" pitchFamily="18" charset="0"/>
              </a:rPr>
              <a:t>1. Algorithm comparison</a:t>
            </a:r>
          </a:p>
          <a:p>
            <a:pPr lvl="1"/>
            <a:r>
              <a:rPr lang="en-US" altLang="zh-CN" sz="1700" dirty="0">
                <a:latin typeface="Times New Roman" panose="02020603050405020304" pitchFamily="18" charset="0"/>
                <a:cs typeface="Times New Roman" panose="02020603050405020304" pitchFamily="18" charset="0"/>
              </a:rPr>
              <a:t>complexity:</a:t>
            </a:r>
          </a:p>
          <a:p>
            <a:pPr lvl="2"/>
            <a:r>
              <a:rPr lang="en-US" altLang="zh-CN" sz="1600" dirty="0">
                <a:latin typeface="Times New Roman" panose="02020603050405020304" pitchFamily="18" charset="0"/>
                <a:cs typeface="Times New Roman" panose="02020603050405020304" pitchFamily="18" charset="0"/>
              </a:rPr>
              <a:t>LSTM/ CNN-Bi LSTM (purposed by us)/ GRU</a:t>
            </a:r>
          </a:p>
          <a:p>
            <a:pPr lvl="2"/>
            <a:r>
              <a:rPr lang="en-US" altLang="zh-CN" sz="1600" dirty="0">
                <a:latin typeface="Times New Roman" panose="02020603050405020304" pitchFamily="18" charset="0"/>
                <a:cs typeface="Times New Roman" panose="02020603050405020304" pitchFamily="18" charset="0"/>
              </a:rPr>
              <a:t>SVM</a:t>
            </a:r>
          </a:p>
          <a:p>
            <a:pPr lvl="2"/>
            <a:r>
              <a:rPr lang="en-US" altLang="zh-CN" sz="1600" dirty="0" err="1">
                <a:latin typeface="Times New Roman" panose="02020603050405020304" pitchFamily="18" charset="0"/>
                <a:cs typeface="Times New Roman" panose="02020603050405020304" pitchFamily="18" charset="0"/>
              </a:rPr>
              <a:t>XGBoost</a:t>
            </a:r>
            <a:endParaRPr lang="en-US" altLang="zh-CN" sz="1700" dirty="0">
              <a:latin typeface="Times New Roman" panose="02020603050405020304" pitchFamily="18" charset="0"/>
              <a:cs typeface="Times New Roman" panose="02020603050405020304" pitchFamily="18" charset="0"/>
            </a:endParaRPr>
          </a:p>
          <a:p>
            <a:r>
              <a:rPr lang="en-US" altLang="zh-CN" sz="1900" dirty="0">
                <a:latin typeface="Times New Roman" panose="02020603050405020304" pitchFamily="18" charset="0"/>
                <a:cs typeface="Times New Roman" panose="02020603050405020304" pitchFamily="18" charset="0"/>
              </a:rPr>
              <a:t>Discussion</a:t>
            </a:r>
          </a:p>
          <a:p>
            <a:pPr lvl="1"/>
            <a:r>
              <a:rPr lang="en-US" altLang="zh-CN" sz="1300" dirty="0">
                <a:latin typeface="Times New Roman" panose="02020603050405020304" pitchFamily="18" charset="0"/>
                <a:cs typeface="Times New Roman" panose="02020603050405020304" pitchFamily="18" charset="0"/>
              </a:rPr>
              <a:t>The CNN-Bi LSTM shows better results in the energy prediction.</a:t>
            </a:r>
          </a:p>
          <a:p>
            <a:pPr lvl="1"/>
            <a:r>
              <a:rPr lang="en-US" altLang="zh-CN" sz="1300" dirty="0">
                <a:latin typeface="Times New Roman" panose="02020603050405020304" pitchFamily="18" charset="0"/>
                <a:cs typeface="Times New Roman" panose="02020603050405020304" pitchFamily="18" charset="0"/>
              </a:rPr>
              <a:t>The training of the algorithm requires further more data to see more obvious advantages compared with other algorithms</a:t>
            </a:r>
          </a:p>
          <a:p>
            <a:pPr lvl="1"/>
            <a:r>
              <a:rPr lang="en-US" altLang="zh-CN" sz="1300" dirty="0">
                <a:latin typeface="Times New Roman" panose="02020603050405020304" pitchFamily="18" charset="0"/>
                <a:cs typeface="Times New Roman" panose="02020603050405020304" pitchFamily="18" charset="0"/>
              </a:rPr>
              <a:t>RNN algorithms are costly in complexity, layers can be deduced as per problems</a:t>
            </a:r>
          </a:p>
          <a:p>
            <a:pPr lvl="1"/>
            <a:r>
              <a:rPr lang="en-US" altLang="zh-CN" sz="1300" dirty="0">
                <a:latin typeface="Times New Roman" panose="02020603050405020304" pitchFamily="18" charset="0"/>
                <a:cs typeface="Times New Roman" panose="02020603050405020304" pitchFamily="18" charset="0"/>
              </a:rPr>
              <a:t>further feature engineering can be made (identify seasonaility, filter out holidays, use hourly trends (currenly semi-daily)</a:t>
            </a:r>
          </a:p>
          <a:p>
            <a:pPr lvl="1"/>
            <a:r>
              <a:rPr lang="en-US" altLang="zh-CN" sz="1300" dirty="0">
                <a:latin typeface="Times New Roman" panose="02020603050405020304" pitchFamily="18" charset="0"/>
                <a:cs typeface="Times New Roman" panose="02020603050405020304" pitchFamily="18" charset="0"/>
              </a:rPr>
              <a:t>the result in our data set is seemingly larger than some of the literatures (which has MAE at around 0.04). Since their dataset is different and our dataset is much smaller in size</a:t>
            </a:r>
          </a:p>
        </p:txBody>
      </p:sp>
      <p:pic>
        <p:nvPicPr>
          <p:cNvPr id="6" name="图片 5"/>
          <p:cNvPicPr>
            <a:picLocks noChangeAspect="1"/>
          </p:cNvPicPr>
          <p:nvPr>
            <p:custDataLst>
              <p:tags r:id="rId2"/>
            </p:custDataLst>
          </p:nvPr>
        </p:nvPicPr>
        <p:blipFill>
          <a:blip r:embed="rId6"/>
          <a:stretch>
            <a:fillRect/>
          </a:stretch>
        </p:blipFill>
        <p:spPr>
          <a:xfrm>
            <a:off x="4995349" y="1570875"/>
            <a:ext cx="7084060" cy="1398270"/>
          </a:xfrm>
          <a:prstGeom prst="rect">
            <a:avLst/>
          </a:prstGeom>
        </p:spPr>
      </p:pic>
      <p:pic>
        <p:nvPicPr>
          <p:cNvPr id="4" name="图片 3"/>
          <p:cNvPicPr>
            <a:picLocks noChangeAspect="1"/>
          </p:cNvPicPr>
          <p:nvPr>
            <p:custDataLst>
              <p:tags r:id="rId3"/>
            </p:custDataLst>
          </p:nvPr>
        </p:nvPicPr>
        <p:blipFill>
          <a:blip r:embed="rId7"/>
          <a:stretch>
            <a:fillRect/>
          </a:stretch>
        </p:blipFill>
        <p:spPr>
          <a:xfrm>
            <a:off x="6310630" y="3803540"/>
            <a:ext cx="1720850" cy="1581150"/>
          </a:xfrm>
          <a:prstGeom prst="rect">
            <a:avLst/>
          </a:prstGeom>
        </p:spPr>
      </p:pic>
      <p:sp>
        <p:nvSpPr>
          <p:cNvPr id="5" name="文本框 4">
            <a:extLst>
              <a:ext uri="{FF2B5EF4-FFF2-40B4-BE49-F238E27FC236}">
                <a16:creationId xmlns:a16="http://schemas.microsoft.com/office/drawing/2014/main" id="{E4CF2355-5F8B-FAFF-3827-AA75AFA20F22}"/>
              </a:ext>
            </a:extLst>
          </p:cNvPr>
          <p:cNvSpPr txBox="1"/>
          <p:nvPr/>
        </p:nvSpPr>
        <p:spPr>
          <a:xfrm>
            <a:off x="6035675" y="5847953"/>
            <a:ext cx="376820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CNN-Bi LSTM has better results</a:t>
            </a:r>
            <a:endParaRPr lang="zh-CN" altLang="en-US" dirty="0">
              <a:latin typeface="Times New Roman" panose="02020603050405020304" pitchFamily="18" charset="0"/>
              <a:cs typeface="Times New Roman" panose="02020603050405020304" pitchFamily="18" charset="0"/>
            </a:endParaRPr>
          </a:p>
        </p:txBody>
      </p:sp>
      <p:sp>
        <p:nvSpPr>
          <p:cNvPr id="8" name="箭头: 下 7">
            <a:extLst>
              <a:ext uri="{FF2B5EF4-FFF2-40B4-BE49-F238E27FC236}">
                <a16:creationId xmlns:a16="http://schemas.microsoft.com/office/drawing/2014/main" id="{C1F64CEE-1848-09E1-813E-437D9DAE5F79}"/>
              </a:ext>
            </a:extLst>
          </p:cNvPr>
          <p:cNvSpPr/>
          <p:nvPr/>
        </p:nvSpPr>
        <p:spPr>
          <a:xfrm>
            <a:off x="6574612" y="4365510"/>
            <a:ext cx="131565" cy="12482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73BD3D3-C67D-4C20-32E4-E41B85C1E113}"/>
              </a:ext>
            </a:extLst>
          </p:cNvPr>
          <p:cNvSpPr txBox="1"/>
          <p:nvPr/>
        </p:nvSpPr>
        <p:spPr>
          <a:xfrm>
            <a:off x="10944520" y="3749357"/>
            <a:ext cx="627455" cy="1581149"/>
          </a:xfrm>
          <a:prstGeom prst="rect">
            <a:avLst/>
          </a:prstGeom>
          <a:noFill/>
          <a:ln>
            <a:solidFill>
              <a:srgbClr val="FF0000"/>
            </a:solidFill>
          </a:ln>
        </p:spPr>
        <p:txBody>
          <a:bodyPr wrap="square" rtlCol="0">
            <a:noAutofit/>
          </a:bodyPr>
          <a:lstStyle/>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engineering and loss functions</a:t>
            </a:r>
          </a:p>
        </p:txBody>
      </p:sp>
      <p:sp>
        <p:nvSpPr>
          <p:cNvPr id="3" name="内容占位符 2"/>
          <p:cNvSpPr>
            <a:spLocks noGrp="1"/>
          </p:cNvSpPr>
          <p:nvPr>
            <p:ph idx="1"/>
          </p:nvPr>
        </p:nvSpPr>
        <p:spPr>
          <a:xfrm>
            <a:off x="838200" y="1476375"/>
            <a:ext cx="5257800" cy="4351655"/>
          </a:xfrm>
        </p:spPr>
        <p:txBody>
          <a:bodyPr>
            <a:normAutofit/>
          </a:bodyPr>
          <a:lstStyle/>
          <a:p>
            <a:r>
              <a:rPr lang="en-US" altLang="zh-CN" dirty="0">
                <a:latin typeface="Times New Roman" panose="02020603050405020304" pitchFamily="18" charset="0"/>
                <a:cs typeface="Times New Roman" panose="02020603050405020304" pitchFamily="18" charset="0"/>
              </a:rPr>
              <a:t>Feature engineering:</a:t>
            </a:r>
          </a:p>
          <a:p>
            <a:pPr marL="0" indent="0">
              <a:buNone/>
            </a:pPr>
            <a:r>
              <a:rPr lang="en-US" altLang="zh-CN" sz="2400" dirty="0">
                <a:latin typeface="Times New Roman" panose="02020603050405020304" pitchFamily="18" charset="0"/>
                <a:cs typeface="Times New Roman" panose="02020603050405020304" pitchFamily="18" charset="0"/>
              </a:rPr>
              <a:t>the seasonality and cyclic trends can be used for training:</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cluster results can be used (data size was too small in our case), therefore, we used semi-daily as a training feature</a:t>
            </a:r>
          </a:p>
          <a:p>
            <a:pPr marL="0" indent="0">
              <a:buNone/>
            </a:pPr>
            <a:r>
              <a:rPr lang="en-US" altLang="zh-CN" sz="2400" dirty="0">
                <a:latin typeface="Times New Roman" panose="02020603050405020304" pitchFamily="18" charset="0"/>
                <a:cs typeface="Times New Roman" panose="02020603050405020304" pitchFamily="18" charset="0"/>
              </a:rPr>
              <a:t>- regularization: it is identified that using 175 epochs instead of 200 epochs results in  better predictions</a:t>
            </a:r>
          </a:p>
        </p:txBody>
      </p:sp>
      <p:sp>
        <p:nvSpPr>
          <p:cNvPr id="6" name="内容占位符 2"/>
          <p:cNvSpPr>
            <a:spLocks noGrp="1"/>
          </p:cNvSpPr>
          <p:nvPr>
            <p:custDataLst>
              <p:tags r:id="rId1"/>
            </p:custDataLst>
          </p:nvPr>
        </p:nvSpPr>
        <p:spPr>
          <a:xfrm>
            <a:off x="6223000" y="1476375"/>
            <a:ext cx="5257800"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latin typeface="Times New Roman" panose="02020603050405020304" pitchFamily="18" charset="0"/>
                <a:cs typeface="Times New Roman" panose="02020603050405020304" pitchFamily="18" charset="0"/>
              </a:rPr>
              <a:t>Loss function:</a:t>
            </a:r>
          </a:p>
          <a:p>
            <a:pPr marL="0" indent="0">
              <a:buNone/>
            </a:pPr>
            <a:r>
              <a:rPr lang="en-US" altLang="zh-CN" sz="2000" dirty="0">
                <a:latin typeface="Times New Roman" panose="02020603050405020304" pitchFamily="18" charset="0"/>
                <a:cs typeface="Times New Roman" panose="02020603050405020304" pitchFamily="18" charset="0"/>
              </a:rPr>
              <a:t>it is identified that using custom MAE instead of MSE or MAPE will result in better prediction results</a:t>
            </a:r>
          </a:p>
          <a:p>
            <a:pPr marL="0" indent="0">
              <a:buNone/>
            </a:pPr>
            <a:r>
              <a:rPr lang="en-US" altLang="zh-CN" sz="2000" dirty="0">
                <a:latin typeface="Times New Roman" panose="02020603050405020304" pitchFamily="18" charset="0"/>
                <a:cs typeface="Times New Roman" panose="02020603050405020304" pitchFamily="18" charset="0"/>
              </a:rPr>
              <a:t> </a:t>
            </a:r>
          </a:p>
        </p:txBody>
      </p:sp>
      <p:pic>
        <p:nvPicPr>
          <p:cNvPr id="7" name="图片 6"/>
          <p:cNvPicPr>
            <a:picLocks noChangeAspect="1"/>
          </p:cNvPicPr>
          <p:nvPr>
            <p:custDataLst>
              <p:tags r:id="rId2"/>
            </p:custDataLst>
          </p:nvPr>
        </p:nvPicPr>
        <p:blipFill>
          <a:blip r:embed="rId4"/>
          <a:stretch>
            <a:fillRect/>
          </a:stretch>
        </p:blipFill>
        <p:spPr>
          <a:xfrm>
            <a:off x="8491220" y="2620943"/>
            <a:ext cx="2766367" cy="1990044"/>
          </a:xfrm>
          <a:prstGeom prst="rect">
            <a:avLst/>
          </a:prstGeom>
        </p:spPr>
      </p:pic>
      <p:pic>
        <p:nvPicPr>
          <p:cNvPr id="4" name="图片 3">
            <a:extLst>
              <a:ext uri="{FF2B5EF4-FFF2-40B4-BE49-F238E27FC236}">
                <a16:creationId xmlns:a16="http://schemas.microsoft.com/office/drawing/2014/main" id="{DA0F99CA-7C46-D509-DC44-8EB2118C5962}"/>
              </a:ext>
            </a:extLst>
          </p:cNvPr>
          <p:cNvPicPr>
            <a:picLocks noChangeAspect="1"/>
          </p:cNvPicPr>
          <p:nvPr/>
        </p:nvPicPr>
        <p:blipFill>
          <a:blip r:embed="rId5"/>
          <a:stretch>
            <a:fillRect/>
          </a:stretch>
        </p:blipFill>
        <p:spPr>
          <a:xfrm>
            <a:off x="706438" y="4895147"/>
            <a:ext cx="5257800" cy="711994"/>
          </a:xfrm>
          <a:prstGeom prst="rect">
            <a:avLst/>
          </a:prstGeom>
        </p:spPr>
      </p:pic>
      <p:sp>
        <p:nvSpPr>
          <p:cNvPr id="5" name="文本框 4">
            <a:extLst>
              <a:ext uri="{FF2B5EF4-FFF2-40B4-BE49-F238E27FC236}">
                <a16:creationId xmlns:a16="http://schemas.microsoft.com/office/drawing/2014/main" id="{14F56735-0191-1BF3-93A7-253A93C8B28D}"/>
              </a:ext>
            </a:extLst>
          </p:cNvPr>
          <p:cNvSpPr txBox="1"/>
          <p:nvPr/>
        </p:nvSpPr>
        <p:spPr>
          <a:xfrm>
            <a:off x="670889" y="5609406"/>
            <a:ext cx="5293349"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Cyclic trend engineering, using sinusoidal functions. Drop weekends (lower charging demand)</a:t>
            </a:r>
            <a:endParaRPr lang="zh-CN" altLang="en-US"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1D26C90C-7618-C2E6-EF4A-438CB21F15D9}"/>
              </a:ext>
            </a:extLst>
          </p:cNvPr>
          <p:cNvPicPr>
            <a:picLocks noChangeAspect="1"/>
          </p:cNvPicPr>
          <p:nvPr/>
        </p:nvPicPr>
        <p:blipFill rotWithShape="1">
          <a:blip r:embed="rId6"/>
          <a:srcRect l="1" r="-1899"/>
          <a:stretch/>
        </p:blipFill>
        <p:spPr>
          <a:xfrm>
            <a:off x="5964238" y="4892882"/>
            <a:ext cx="5621304" cy="711994"/>
          </a:xfrm>
          <a:prstGeom prst="rect">
            <a:avLst/>
          </a:prstGeom>
        </p:spPr>
      </p:pic>
      <p:sp>
        <p:nvSpPr>
          <p:cNvPr id="9" name="文本框 8">
            <a:extLst>
              <a:ext uri="{FF2B5EF4-FFF2-40B4-BE49-F238E27FC236}">
                <a16:creationId xmlns:a16="http://schemas.microsoft.com/office/drawing/2014/main" id="{C321B1A4-AC43-11EB-D006-D04B2BF5CA90}"/>
              </a:ext>
            </a:extLst>
          </p:cNvPr>
          <p:cNvSpPr txBox="1"/>
          <p:nvPr/>
        </p:nvSpPr>
        <p:spPr>
          <a:xfrm>
            <a:off x="5964238" y="5609406"/>
            <a:ext cx="5293349"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Grouped the data by half day, and sum up the data for each day with respect of ‘</a:t>
            </a:r>
            <a:r>
              <a:rPr lang="en-US" altLang="zh-CN" dirty="0" err="1">
                <a:latin typeface="Times New Roman" panose="02020603050405020304" pitchFamily="18" charset="0"/>
                <a:cs typeface="Times New Roman" panose="02020603050405020304" pitchFamily="18" charset="0"/>
              </a:rPr>
              <a:t>connectionTime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72E55-25AC-BD7A-2AF0-DE526BA567B7}"/>
              </a:ext>
            </a:extLst>
          </p:cNvPr>
          <p:cNvSpPr>
            <a:spLocks noGrp="1"/>
          </p:cNvSpPr>
          <p:nvPr>
            <p:ph type="title"/>
          </p:nvPr>
        </p:nvSpPr>
        <p:spPr>
          <a:xfrm>
            <a:off x="706438" y="0"/>
            <a:ext cx="10515600" cy="1325563"/>
          </a:xfrm>
        </p:spPr>
        <p:txBody>
          <a:bodyPr/>
          <a:lstStyle/>
          <a:p>
            <a:r>
              <a:rPr lang="en-US" altLang="zh-CN" dirty="0">
                <a:latin typeface="Times New Roman" panose="02020603050405020304" pitchFamily="18" charset="0"/>
                <a:cs typeface="Times New Roman" panose="02020603050405020304" pitchFamily="18" charset="0"/>
              </a:rPr>
              <a:t>Future Work</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4B69D0F-E1F9-5077-5FE0-EC303E155F4B}"/>
              </a:ext>
            </a:extLst>
          </p:cNvPr>
          <p:cNvSpPr>
            <a:spLocks noGrp="1"/>
          </p:cNvSpPr>
          <p:nvPr>
            <p:ph idx="1"/>
          </p:nvPr>
        </p:nvSpPr>
        <p:spPr>
          <a:xfrm>
            <a:off x="706438" y="1520825"/>
            <a:ext cx="5257800" cy="4351338"/>
          </a:xfrm>
        </p:spPr>
        <p:txBody>
          <a:bodyPr>
            <a:normAutofit/>
          </a:bodyPr>
          <a:lstStyle/>
          <a:p>
            <a:pPr marL="0" indent="0">
              <a:buNone/>
            </a:pPr>
            <a:r>
              <a:rPr lang="en-US" altLang="zh-CN" b="1" dirty="0">
                <a:latin typeface="Times New Roman" panose="02020603050405020304" pitchFamily="18" charset="0"/>
                <a:cs typeface="Times New Roman" panose="02020603050405020304" pitchFamily="18" charset="0"/>
              </a:rPr>
              <a:t>Recommender system</a:t>
            </a:r>
          </a:p>
          <a:p>
            <a:pPr marL="514350" indent="-514350">
              <a:buAutoNum type="arabicPeriod"/>
            </a:pPr>
            <a:r>
              <a:rPr lang="en-US" altLang="zh-CN" sz="2400" dirty="0">
                <a:latin typeface="Times New Roman" panose="02020603050405020304" pitchFamily="18" charset="0"/>
                <a:cs typeface="Times New Roman" panose="02020603050405020304" pitchFamily="18" charset="0"/>
              </a:rPr>
              <a:t>As the recommender system delivered to our target users, iterative refinement of the algorithm will be made (especially when we are using RNN-based algorithms)</a:t>
            </a:r>
          </a:p>
          <a:p>
            <a:pPr marL="514350" indent="-514350">
              <a:buAutoNum type="arabicPeriod"/>
            </a:pPr>
            <a:r>
              <a:rPr lang="en-US" altLang="zh-CN" sz="2400" dirty="0">
                <a:latin typeface="Times New Roman" panose="02020603050405020304" pitchFamily="18" charset="0"/>
                <a:cs typeface="Times New Roman" panose="02020603050405020304" pitchFamily="18" charset="0"/>
              </a:rPr>
              <a:t>GUI for generation end will be developed to monitor the demand</a:t>
            </a:r>
          </a:p>
          <a:p>
            <a:pPr marL="514350" indent="-514350">
              <a:buAutoNum type="arabicPeriod"/>
            </a:pPr>
            <a:r>
              <a:rPr lang="en-US" altLang="zh-CN" sz="2400" dirty="0">
                <a:latin typeface="Times New Roman" panose="02020603050405020304" pitchFamily="18" charset="0"/>
                <a:cs typeface="Times New Roman" panose="02020603050405020304" pitchFamily="18" charset="0"/>
              </a:rPr>
              <a:t>Other recommender systems can be tried, such as LS-PLM, Logistics regressions, GBDT-LR</a:t>
            </a:r>
            <a:endParaRPr lang="zh-CN" altLang="en-US" sz="2400" dirty="0">
              <a:latin typeface="Times New Roman" panose="02020603050405020304" pitchFamily="18" charset="0"/>
              <a:cs typeface="Times New Roman" panose="02020603050405020304" pitchFamily="18" charset="0"/>
            </a:endParaRPr>
          </a:p>
        </p:txBody>
      </p:sp>
      <p:sp>
        <p:nvSpPr>
          <p:cNvPr id="4" name="内容占位符 2">
            <a:extLst>
              <a:ext uri="{FF2B5EF4-FFF2-40B4-BE49-F238E27FC236}">
                <a16:creationId xmlns:a16="http://schemas.microsoft.com/office/drawing/2014/main" id="{3F43DE4A-6B9A-A04C-3024-E1FC4C0563CC}"/>
              </a:ext>
            </a:extLst>
          </p:cNvPr>
          <p:cNvSpPr txBox="1">
            <a:spLocks/>
          </p:cNvSpPr>
          <p:nvPr/>
        </p:nvSpPr>
        <p:spPr>
          <a:xfrm>
            <a:off x="6096000" y="1520825"/>
            <a:ext cx="52578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1" dirty="0">
                <a:latin typeface="Times New Roman" panose="02020603050405020304" pitchFamily="18" charset="0"/>
                <a:cs typeface="Times New Roman" panose="02020603050405020304" pitchFamily="18" charset="0"/>
              </a:rPr>
              <a:t>Predictions</a:t>
            </a:r>
          </a:p>
          <a:p>
            <a:pPr marL="514350" indent="-514350">
              <a:buFont typeface="Arial" panose="020B0604020202020204" pitchFamily="34" charset="0"/>
              <a:buAutoNum type="arabicPeriod"/>
            </a:pPr>
            <a:r>
              <a:rPr lang="en-US" altLang="zh-CN" sz="2400" dirty="0">
                <a:latin typeface="Times New Roman" panose="02020603050405020304" pitchFamily="18" charset="0"/>
                <a:cs typeface="Times New Roman" panose="02020603050405020304" pitchFamily="18" charset="0"/>
              </a:rPr>
              <a:t>In further analysis, data with larger sets can be used to fully utilize the strengths of LSTM and other RNN models</a:t>
            </a:r>
          </a:p>
          <a:p>
            <a:pPr marL="514350" indent="-514350">
              <a:buFont typeface="Arial" panose="020B0604020202020204" pitchFamily="34" charset="0"/>
              <a:buAutoNum type="arabicPeriod"/>
            </a:pPr>
            <a:r>
              <a:rPr lang="en-US" altLang="zh-CN" sz="2400" dirty="0">
                <a:latin typeface="Times New Roman" panose="02020603050405020304" pitchFamily="18" charset="0"/>
                <a:cs typeface="Times New Roman" panose="02020603050405020304" pitchFamily="18" charset="0"/>
              </a:rPr>
              <a:t>Algorithms that adapt to data with complex trend with small size should be taken in to consideration, since it is crucial in the initial few steps of recommender system development (transformer)</a:t>
            </a:r>
          </a:p>
          <a:p>
            <a:pPr marL="514350" indent="-514350">
              <a:buFont typeface="Arial" panose="020B0604020202020204" pitchFamily="34" charset="0"/>
              <a:buAutoNum type="arabicPeriod"/>
            </a:pPr>
            <a:r>
              <a:rPr lang="en-US" altLang="zh-CN" sz="2400" dirty="0">
                <a:latin typeface="Times New Roman" panose="02020603050405020304" pitchFamily="18" charset="0"/>
                <a:cs typeface="Times New Roman" panose="02020603050405020304" pitchFamily="18" charset="0"/>
              </a:rPr>
              <a:t>Hyperparameter tunings can be done to improve the performances (grid search)</a:t>
            </a:r>
          </a:p>
          <a:p>
            <a:pPr marL="514350" indent="-514350">
              <a:buFont typeface="Arial" panose="020B0604020202020204" pitchFamily="34" charset="0"/>
              <a:buAutoNum type="arabicPeriod"/>
            </a:pPr>
            <a:r>
              <a:rPr lang="en-US" altLang="zh-CN" sz="2400" dirty="0">
                <a:latin typeface="Times New Roman" panose="02020603050405020304" pitchFamily="18" charset="0"/>
                <a:cs typeface="Times New Roman" panose="02020603050405020304" pitchFamily="18" charset="0"/>
              </a:rPr>
              <a:t>Feature engineering, and other manipulations on the training data can be make to adapt to the usages of the users</a:t>
            </a:r>
          </a:p>
          <a:p>
            <a:pPr marL="514350" indent="-514350">
              <a:buFont typeface="Arial" panose="020B0604020202020204" pitchFamily="34" charset="0"/>
              <a:buAutoNum type="arabicPeriod"/>
            </a:pPr>
            <a:r>
              <a:rPr lang="en-US" altLang="zh-CN" sz="2400" dirty="0">
                <a:latin typeface="Times New Roman" panose="02020603050405020304" pitchFamily="18" charset="0"/>
                <a:cs typeface="Times New Roman" panose="02020603050405020304" pitchFamily="18" charset="0"/>
              </a:rPr>
              <a:t>Residual can be taken into the layers of RNN (</a:t>
            </a:r>
            <a:r>
              <a:rPr lang="en-US" altLang="zh-CN" sz="2400" dirty="0">
                <a:latin typeface="Times New Roman" panose="02020603050405020304" pitchFamily="18" charset="0"/>
                <a:cs typeface="Times New Roman" panose="02020603050405020304" pitchFamily="18" charset="0"/>
                <a:hlinkClick r:id="rId2"/>
              </a:rPr>
              <a:t>ARIMA-LSTM</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817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15661" y="4173537"/>
            <a:ext cx="5533820" cy="3686908"/>
          </a:xfrm>
          <a:prstGeom prst="rect">
            <a:avLst/>
          </a:prstGeom>
        </p:spPr>
      </p:pic>
      <p:sp>
        <p:nvSpPr>
          <p:cNvPr id="6" name="文本框 5"/>
          <p:cNvSpPr txBox="1"/>
          <p:nvPr/>
        </p:nvSpPr>
        <p:spPr>
          <a:xfrm>
            <a:off x="858252" y="785764"/>
            <a:ext cx="10475495" cy="523220"/>
          </a:xfrm>
          <a:prstGeom prst="rect">
            <a:avLst/>
          </a:prstGeom>
          <a:noFill/>
        </p:spPr>
        <p:txBody>
          <a:bodyPr wrap="square" rtlCol="0">
            <a:spAutoFit/>
          </a:bodyPr>
          <a:lstStyle/>
          <a:p>
            <a:pPr algn="ctr"/>
            <a:r>
              <a:rPr lang="en-US" altLang="zh-CN" sz="2800" b="1" dirty="0"/>
              <a:t>ACN-Data</a:t>
            </a:r>
            <a:endParaRPr lang="zh-CN" altLang="en-US" sz="2800" b="1" dirty="0"/>
          </a:p>
        </p:txBody>
      </p:sp>
      <p:sp>
        <p:nvSpPr>
          <p:cNvPr id="7" name="文本框 6"/>
          <p:cNvSpPr txBox="1"/>
          <p:nvPr/>
        </p:nvSpPr>
        <p:spPr>
          <a:xfrm>
            <a:off x="660400" y="1550066"/>
            <a:ext cx="5662863" cy="1477328"/>
          </a:xfrm>
          <a:prstGeom prst="rect">
            <a:avLst/>
          </a:prstGeom>
          <a:noFill/>
        </p:spPr>
        <p:txBody>
          <a:bodyPr wrap="square" rtlCol="0">
            <a:spAutoFit/>
          </a:bodyPr>
          <a:lstStyle/>
          <a:p>
            <a:r>
              <a:rPr lang="en-US" altLang="zh-CN" dirty="0"/>
              <a:t>ACN-Data exists to help researchers access real data around electric vehicle charging. The dataset is made possible by a close collaboration with </a:t>
            </a:r>
            <a:r>
              <a:rPr lang="en-US" altLang="zh-CN" dirty="0" err="1"/>
              <a:t>PowerFlex</a:t>
            </a:r>
            <a:r>
              <a:rPr lang="en-US" altLang="zh-CN" dirty="0"/>
              <a:t> Systems which operates Adaptive Charging Networks around the United States. </a:t>
            </a:r>
            <a:endParaRPr lang="zh-CN" altLang="en-US" dirty="0"/>
          </a:p>
        </p:txBody>
      </p:sp>
      <p:pic>
        <p:nvPicPr>
          <p:cNvPr id="8" name="图片 7"/>
          <p:cNvPicPr>
            <a:picLocks noChangeAspect="1"/>
          </p:cNvPicPr>
          <p:nvPr/>
        </p:nvPicPr>
        <p:blipFill>
          <a:blip r:embed="rId4"/>
          <a:stretch>
            <a:fillRect/>
          </a:stretch>
        </p:blipFill>
        <p:spPr>
          <a:xfrm>
            <a:off x="6780162" y="1470823"/>
            <a:ext cx="4553585" cy="4734586"/>
          </a:xfrm>
          <a:prstGeom prst="rect">
            <a:avLst/>
          </a:prstGeom>
        </p:spPr>
      </p:pic>
      <p:sp>
        <p:nvSpPr>
          <p:cNvPr id="9" name="文本框 8"/>
          <p:cNvSpPr txBox="1"/>
          <p:nvPr/>
        </p:nvSpPr>
        <p:spPr>
          <a:xfrm>
            <a:off x="2935705" y="3268476"/>
            <a:ext cx="3160294" cy="2585323"/>
          </a:xfrm>
          <a:prstGeom prst="rect">
            <a:avLst/>
          </a:prstGeom>
          <a:noFill/>
        </p:spPr>
        <p:txBody>
          <a:bodyPr wrap="square" rtlCol="0">
            <a:spAutoFit/>
          </a:bodyPr>
          <a:lstStyle/>
          <a:p>
            <a:pPr>
              <a:buFont typeface="Arial" panose="020B0604020202020204" pitchFamily="34" charset="0"/>
              <a:buChar char="•"/>
            </a:pPr>
            <a:r>
              <a:rPr lang="en-US" altLang="zh-CN" b="1" dirty="0"/>
              <a:t>Web Interface - A simple way to download data as JSON files.</a:t>
            </a:r>
          </a:p>
          <a:p>
            <a:pPr>
              <a:buFont typeface="Arial" panose="020B0604020202020204" pitchFamily="34" charset="0"/>
              <a:buChar char="•"/>
            </a:pPr>
            <a:r>
              <a:rPr lang="en-US" altLang="zh-CN" b="1" dirty="0"/>
              <a:t>REST API - A more flexible way to access data.</a:t>
            </a:r>
          </a:p>
          <a:p>
            <a:pPr>
              <a:buFont typeface="Arial" panose="020B0604020202020204" pitchFamily="34" charset="0"/>
              <a:buChar char="•"/>
            </a:pPr>
            <a:r>
              <a:rPr lang="en-US" altLang="zh-CN" b="1" dirty="0"/>
              <a:t>Python API Client - A simple client for using the API in Python.</a:t>
            </a:r>
          </a:p>
          <a:p>
            <a:endParaRPr lang="zh-CN" altLang="en-US" dirty="0"/>
          </a:p>
        </p:txBody>
      </p:sp>
      <p:sp>
        <p:nvSpPr>
          <p:cNvPr id="10" name="文本框 9"/>
          <p:cNvSpPr txBox="1"/>
          <p:nvPr/>
        </p:nvSpPr>
        <p:spPr>
          <a:xfrm>
            <a:off x="6689558" y="6235700"/>
            <a:ext cx="4644189" cy="461665"/>
          </a:xfrm>
          <a:prstGeom prst="rect">
            <a:avLst/>
          </a:prstGeom>
          <a:noFill/>
        </p:spPr>
        <p:txBody>
          <a:bodyPr wrap="square" rtlCol="0">
            <a:spAutoFit/>
          </a:bodyPr>
          <a:lstStyle/>
          <a:p>
            <a:r>
              <a:rPr lang="en-US" altLang="zh-CN" sz="1200" dirty="0">
                <a:hlinkClick r:id="rId5"/>
              </a:rPr>
              <a:t>https://ev.caltech.edu/dataset</a:t>
            </a:r>
            <a:endParaRPr lang="en-US" altLang="zh-CN" sz="1200" dirty="0"/>
          </a:p>
          <a:p>
            <a:endParaRPr lang="zh-CN" altLang="en-US" sz="1200" dirty="0"/>
          </a:p>
        </p:txBody>
      </p:sp>
      <p:sp>
        <p:nvSpPr>
          <p:cNvPr id="2" name="文本框 1"/>
          <p:cNvSpPr txBox="1"/>
          <p:nvPr/>
        </p:nvSpPr>
        <p:spPr>
          <a:xfrm>
            <a:off x="2676525" y="6235700"/>
            <a:ext cx="3867150" cy="646331"/>
          </a:xfrm>
          <a:prstGeom prst="rect">
            <a:avLst/>
          </a:prstGeom>
          <a:noFill/>
        </p:spPr>
        <p:txBody>
          <a:bodyPr wrap="square" rtlCol="0">
            <a:spAutoFit/>
          </a:bodyPr>
          <a:lstStyle/>
          <a:p>
            <a:r>
              <a:rPr lang="en-US" altLang="zh-CN" sz="1200" dirty="0">
                <a:hlinkClick r:id="rId6"/>
              </a:rPr>
              <a:t>https://colab.research.google.com/drive/1c1KbwFUPUm0e_uEy5DE-nOcowX-sfuRp</a:t>
            </a:r>
            <a:endParaRPr lang="en-US" altLang="zh-CN" sz="1200" dirty="0"/>
          </a:p>
          <a:p>
            <a:endParaRPr lang="zh-CN" alt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15661" y="4173537"/>
            <a:ext cx="5533820" cy="3686908"/>
          </a:xfrm>
          <a:prstGeom prst="rect">
            <a:avLst/>
          </a:prstGeom>
        </p:spPr>
      </p:pic>
      <p:sp>
        <p:nvSpPr>
          <p:cNvPr id="6" name="文本框 5"/>
          <p:cNvSpPr txBox="1"/>
          <p:nvPr/>
        </p:nvSpPr>
        <p:spPr>
          <a:xfrm>
            <a:off x="858252" y="785764"/>
            <a:ext cx="10475495" cy="523220"/>
          </a:xfrm>
          <a:prstGeom prst="rect">
            <a:avLst/>
          </a:prstGeom>
          <a:noFill/>
        </p:spPr>
        <p:txBody>
          <a:bodyPr wrap="square" rtlCol="0">
            <a:spAutoFit/>
          </a:bodyPr>
          <a:lstStyle/>
          <a:p>
            <a:pPr algn="ctr"/>
            <a:r>
              <a:rPr lang="en-US" altLang="zh-CN" sz="2800" b="1" dirty="0"/>
              <a:t>Potential Questions</a:t>
            </a:r>
            <a:endParaRPr lang="zh-CN" altLang="en-US" sz="2800" b="1" dirty="0"/>
          </a:p>
        </p:txBody>
      </p:sp>
      <p:sp>
        <p:nvSpPr>
          <p:cNvPr id="7" name="文本框 6"/>
          <p:cNvSpPr txBox="1"/>
          <p:nvPr/>
        </p:nvSpPr>
        <p:spPr>
          <a:xfrm>
            <a:off x="660400" y="1798695"/>
            <a:ext cx="5662863" cy="2308324"/>
          </a:xfrm>
          <a:prstGeom prst="rect">
            <a:avLst/>
          </a:prstGeom>
          <a:noFill/>
        </p:spPr>
        <p:txBody>
          <a:bodyPr wrap="square" rtlCol="0">
            <a:spAutoFit/>
          </a:bodyPr>
          <a:lstStyle/>
          <a:p>
            <a:pPr rtl="0" fontAlgn="base">
              <a:spcBef>
                <a:spcPts val="0"/>
              </a:spcBef>
              <a:spcAft>
                <a:spcPts val="0"/>
              </a:spcAft>
              <a:buFont typeface="+mj-lt"/>
              <a:buAutoNum type="arabicPeriod"/>
            </a:pPr>
            <a:r>
              <a:rPr lang="en-US" altLang="zh-CN" sz="1800" b="0" i="0" u="none" strike="noStrike" dirty="0">
                <a:solidFill>
                  <a:srgbClr val="000000"/>
                </a:solidFill>
                <a:effectLst/>
                <a:latin typeface="Times New Roman" panose="02020603050405020304" pitchFamily="18" charset="0"/>
              </a:rPr>
              <a:t>what are some factors to build up the matrices to predict the demand of the EV charging grids?</a:t>
            </a:r>
          </a:p>
          <a:p>
            <a:pPr rtl="0" fontAlgn="base">
              <a:spcBef>
                <a:spcPts val="0"/>
              </a:spcBef>
              <a:spcAft>
                <a:spcPts val="0"/>
              </a:spcAft>
              <a:buFont typeface="+mj-lt"/>
              <a:buAutoNum type="arabicPeriod"/>
            </a:pPr>
            <a:r>
              <a:rPr lang="en-US" altLang="zh-CN" sz="1800" b="0" i="0" u="none" strike="noStrike" dirty="0">
                <a:solidFill>
                  <a:srgbClr val="000000"/>
                </a:solidFill>
                <a:effectLst/>
                <a:latin typeface="Times New Roman" panose="02020603050405020304" pitchFamily="18" charset="0"/>
              </a:rPr>
              <a:t>what are some potential impacts to the current EV charging grid?</a:t>
            </a:r>
          </a:p>
          <a:p>
            <a:pPr rtl="0" fontAlgn="base">
              <a:spcBef>
                <a:spcPts val="0"/>
              </a:spcBef>
              <a:spcAft>
                <a:spcPts val="0"/>
              </a:spcAft>
              <a:buFont typeface="+mj-lt"/>
              <a:buAutoNum type="arabicPeriod"/>
            </a:pPr>
            <a:r>
              <a:rPr lang="en-US" altLang="zh-CN" sz="1800" b="0" i="0" u="none" strike="noStrike" dirty="0">
                <a:solidFill>
                  <a:srgbClr val="000000"/>
                </a:solidFill>
                <a:effectLst/>
                <a:latin typeface="Times New Roman" panose="02020603050405020304" pitchFamily="18" charset="0"/>
              </a:rPr>
              <a:t>what are proper algorithms for user segmentation and collaborative filtering, will the result affect the user behaviors?</a:t>
            </a:r>
          </a:p>
          <a:p>
            <a:endParaRPr lang="zh-CN" altLang="en-US" dirty="0"/>
          </a:p>
        </p:txBody>
      </p:sp>
      <p:sp>
        <p:nvSpPr>
          <p:cNvPr id="2" name="文本框 1"/>
          <p:cNvSpPr txBox="1"/>
          <p:nvPr/>
        </p:nvSpPr>
        <p:spPr>
          <a:xfrm>
            <a:off x="6095999" y="1442020"/>
            <a:ext cx="5785736" cy="5463034"/>
          </a:xfrm>
          <a:prstGeom prst="rect">
            <a:avLst/>
          </a:prstGeom>
          <a:noFill/>
        </p:spPr>
        <p:txBody>
          <a:bodyPr wrap="square" rtlCol="0">
            <a:spAutoFit/>
          </a:bodyPr>
          <a:lstStyle/>
          <a:p>
            <a:pPr rtl="0">
              <a:spcBef>
                <a:spcPts val="0"/>
              </a:spcBef>
              <a:spcAft>
                <a:spcPts val="0"/>
              </a:spcAft>
            </a:pPr>
            <a:r>
              <a:rPr lang="en-US" altLang="zh-CN" sz="1100" b="0" i="0" u="none" strike="noStrike" dirty="0">
                <a:solidFill>
                  <a:srgbClr val="000000"/>
                </a:solidFill>
                <a:effectLst/>
                <a:latin typeface="Times New Roman" panose="02020603050405020304" pitchFamily="18" charset="0"/>
              </a:rPr>
              <a:t>[1] Y. Tao, X. Cheng, H. Zheng, and J. Liu, “Research on location and capacity optimization method for electric vehicle charging stations considering user’s comprehensive satisfaction,” </a:t>
            </a:r>
            <a:r>
              <a:rPr lang="en-US" altLang="zh-CN" sz="1100" b="0" i="1" u="none" strike="noStrike" dirty="0">
                <a:solidFill>
                  <a:srgbClr val="000000"/>
                </a:solidFill>
                <a:effectLst/>
                <a:latin typeface="Times New Roman" panose="02020603050405020304" pitchFamily="18" charset="0"/>
              </a:rPr>
              <a:t>Energies</a:t>
            </a:r>
            <a:r>
              <a:rPr lang="en-US" altLang="zh-CN" sz="1100" b="0" i="0" u="none" strike="noStrike" dirty="0">
                <a:solidFill>
                  <a:srgbClr val="000000"/>
                </a:solidFill>
                <a:effectLst/>
                <a:latin typeface="Times New Roman" panose="02020603050405020304" pitchFamily="18" charset="0"/>
              </a:rPr>
              <a:t>, vol. 12, no. 10, p. 1915, May 2019, </a:t>
            </a:r>
            <a:r>
              <a:rPr lang="en-US" altLang="zh-CN" sz="1100" b="0" i="0" u="none" strike="noStrike" dirty="0" err="1">
                <a:solidFill>
                  <a:srgbClr val="000000"/>
                </a:solidFill>
                <a:effectLst/>
                <a:latin typeface="Times New Roman" panose="02020603050405020304" pitchFamily="18" charset="0"/>
              </a:rPr>
              <a:t>doi</a:t>
            </a:r>
            <a:r>
              <a:rPr lang="en-US" altLang="zh-CN" sz="1100" b="0" i="0" u="none" strike="noStrike" dirty="0">
                <a:solidFill>
                  <a:srgbClr val="000000"/>
                </a:solidFill>
                <a:effectLst/>
                <a:latin typeface="Times New Roman" panose="02020603050405020304" pitchFamily="18" charset="0"/>
              </a:rPr>
              <a:t>: 10.3390/en12101915.</a:t>
            </a:r>
            <a:endParaRPr lang="en-US" altLang="zh-CN" sz="1100" dirty="0">
              <a:effectLst/>
            </a:endParaRPr>
          </a:p>
          <a:p>
            <a:pPr rtl="0">
              <a:spcBef>
                <a:spcPts val="0"/>
              </a:spcBef>
              <a:spcAft>
                <a:spcPts val="0"/>
              </a:spcAft>
            </a:pPr>
            <a:br>
              <a:rPr lang="en-US" altLang="zh-CN" sz="1100" dirty="0"/>
            </a:br>
            <a:r>
              <a:rPr lang="en-US" altLang="zh-CN" sz="1100" b="0" i="0" u="none" strike="noStrike" dirty="0">
                <a:solidFill>
                  <a:srgbClr val="000000"/>
                </a:solidFill>
                <a:effectLst/>
                <a:latin typeface="Times New Roman" panose="02020603050405020304" pitchFamily="18" charset="0"/>
              </a:rPr>
              <a:t>[2] Z. J. Lee, T. Li, and S. H. Low, “ACN-Data,” </a:t>
            </a:r>
            <a:r>
              <a:rPr lang="en-US" altLang="zh-CN" sz="1100" b="0" i="1" u="none" strike="noStrike" dirty="0">
                <a:solidFill>
                  <a:srgbClr val="000000"/>
                </a:solidFill>
                <a:effectLst/>
                <a:latin typeface="Times New Roman" panose="02020603050405020304" pitchFamily="18" charset="0"/>
              </a:rPr>
              <a:t>ACN-Data</a:t>
            </a:r>
            <a:r>
              <a:rPr lang="en-US" altLang="zh-CN" sz="1100" b="0" i="0" u="none" strike="noStrike" dirty="0">
                <a:solidFill>
                  <a:srgbClr val="000000"/>
                </a:solidFill>
                <a:effectLst/>
                <a:latin typeface="Times New Roman" panose="02020603050405020304" pitchFamily="18" charset="0"/>
              </a:rPr>
              <a:t>, Jun. 2019, </a:t>
            </a:r>
            <a:r>
              <a:rPr lang="en-US" altLang="zh-CN" sz="1100" b="0" i="0" u="none" strike="noStrike" dirty="0" err="1">
                <a:solidFill>
                  <a:srgbClr val="000000"/>
                </a:solidFill>
                <a:effectLst/>
                <a:latin typeface="Times New Roman" panose="02020603050405020304" pitchFamily="18" charset="0"/>
              </a:rPr>
              <a:t>doi</a:t>
            </a:r>
            <a:r>
              <a:rPr lang="en-US" altLang="zh-CN" sz="1100" b="0" i="0" u="none" strike="noStrike" dirty="0">
                <a:solidFill>
                  <a:srgbClr val="000000"/>
                </a:solidFill>
                <a:effectLst/>
                <a:latin typeface="Times New Roman" panose="02020603050405020304" pitchFamily="18" charset="0"/>
              </a:rPr>
              <a:t>: 10.1145/3307772.3328313.</a:t>
            </a:r>
            <a:endParaRPr lang="en-US" altLang="zh-CN" sz="1100" dirty="0">
              <a:effectLst/>
            </a:endParaRPr>
          </a:p>
          <a:p>
            <a:pPr rtl="0">
              <a:spcBef>
                <a:spcPts val="0"/>
              </a:spcBef>
              <a:spcAft>
                <a:spcPts val="0"/>
              </a:spcAft>
            </a:pPr>
            <a:br>
              <a:rPr lang="en-US" altLang="zh-CN" sz="1100" dirty="0"/>
            </a:br>
            <a:r>
              <a:rPr lang="en-US" altLang="zh-CN" sz="1100" b="0" i="0" u="none" strike="noStrike" dirty="0">
                <a:solidFill>
                  <a:srgbClr val="000000"/>
                </a:solidFill>
                <a:effectLst/>
                <a:latin typeface="Times New Roman" panose="02020603050405020304" pitchFamily="18" charset="0"/>
              </a:rPr>
              <a:t>[3] X. Wang, X. Zheng, and X. Liang, “Charging station recommendation for electric vehicle based on federated learning,” </a:t>
            </a:r>
            <a:r>
              <a:rPr lang="en-US" altLang="zh-CN" sz="1100" b="0" i="1" u="none" strike="noStrike" dirty="0">
                <a:solidFill>
                  <a:srgbClr val="000000"/>
                </a:solidFill>
                <a:effectLst/>
                <a:latin typeface="Times New Roman" panose="02020603050405020304" pitchFamily="18" charset="0"/>
              </a:rPr>
              <a:t>Journal of Physics</a:t>
            </a:r>
            <a:r>
              <a:rPr lang="en-US" altLang="zh-CN" sz="1100" b="0" i="0" u="none" strike="noStrike" dirty="0">
                <a:solidFill>
                  <a:srgbClr val="000000"/>
                </a:solidFill>
                <a:effectLst/>
                <a:latin typeface="Times New Roman" panose="02020603050405020304" pitchFamily="18" charset="0"/>
              </a:rPr>
              <a:t>, vol. 1792, p. 012055, Feb. 2021, </a:t>
            </a:r>
            <a:r>
              <a:rPr lang="en-US" altLang="zh-CN" sz="1100" b="0" i="0" u="none" strike="noStrike" dirty="0" err="1">
                <a:solidFill>
                  <a:srgbClr val="000000"/>
                </a:solidFill>
                <a:effectLst/>
                <a:latin typeface="Times New Roman" panose="02020603050405020304" pitchFamily="18" charset="0"/>
              </a:rPr>
              <a:t>doi</a:t>
            </a:r>
            <a:r>
              <a:rPr lang="en-US" altLang="zh-CN" sz="1100" b="0" i="0" u="none" strike="noStrike" dirty="0">
                <a:solidFill>
                  <a:srgbClr val="000000"/>
                </a:solidFill>
                <a:effectLst/>
                <a:latin typeface="Times New Roman" panose="02020603050405020304" pitchFamily="18" charset="0"/>
              </a:rPr>
              <a:t>: 10.1088/1742-6596/1792/1/012055.</a:t>
            </a:r>
            <a:endParaRPr lang="en-US" altLang="zh-CN" sz="1100" dirty="0">
              <a:effectLst/>
            </a:endParaRPr>
          </a:p>
          <a:p>
            <a:pPr rtl="0">
              <a:spcBef>
                <a:spcPts val="0"/>
              </a:spcBef>
              <a:spcAft>
                <a:spcPts val="0"/>
              </a:spcAft>
            </a:pPr>
            <a:br>
              <a:rPr lang="en-US" altLang="zh-CN" sz="1100" dirty="0"/>
            </a:br>
            <a:r>
              <a:rPr lang="en-US" altLang="zh-CN" sz="1100" b="0" i="0" u="none" strike="noStrike" dirty="0">
                <a:solidFill>
                  <a:srgbClr val="000000"/>
                </a:solidFill>
                <a:effectLst/>
                <a:latin typeface="Times New Roman" panose="02020603050405020304" pitchFamily="18" charset="0"/>
              </a:rPr>
              <a:t>[4] C. Zhang, C. Huang, Y. Wang, W. Shi, Y. Xie, and W. Chen, “Clustering Analysis of User Load Characteristics under New Power System Based on Improved k-Means Clustering Algorithm,” </a:t>
            </a:r>
            <a:r>
              <a:rPr lang="en-US" altLang="zh-CN" sz="1100" b="0" i="1" u="none" strike="noStrike" dirty="0">
                <a:solidFill>
                  <a:srgbClr val="000000"/>
                </a:solidFill>
                <a:effectLst/>
                <a:latin typeface="Times New Roman" panose="02020603050405020304" pitchFamily="18" charset="0"/>
              </a:rPr>
              <a:t>2022 5th World Conference on Mechanical Engineering and Intelligent Manufacturing (WCMEIM)</a:t>
            </a:r>
            <a:r>
              <a:rPr lang="en-US" altLang="zh-CN" sz="1100" b="0" i="0" u="none" strike="noStrike" dirty="0">
                <a:solidFill>
                  <a:srgbClr val="000000"/>
                </a:solidFill>
                <a:effectLst/>
                <a:latin typeface="Times New Roman" panose="02020603050405020304" pitchFamily="18" charset="0"/>
              </a:rPr>
              <a:t>, Nov. 2022, </a:t>
            </a:r>
            <a:r>
              <a:rPr lang="en-US" altLang="zh-CN" sz="1100" b="0" i="0" u="none" strike="noStrike" dirty="0" err="1">
                <a:solidFill>
                  <a:srgbClr val="000000"/>
                </a:solidFill>
                <a:effectLst/>
                <a:latin typeface="Times New Roman" panose="02020603050405020304" pitchFamily="18" charset="0"/>
              </a:rPr>
              <a:t>doi</a:t>
            </a:r>
            <a:r>
              <a:rPr lang="en-US" altLang="zh-CN" sz="1100" b="0" i="0" u="none" strike="noStrike" dirty="0">
                <a:solidFill>
                  <a:srgbClr val="000000"/>
                </a:solidFill>
                <a:effectLst/>
                <a:latin typeface="Times New Roman" panose="02020603050405020304" pitchFamily="18" charset="0"/>
              </a:rPr>
              <a:t>: 10.1109/wcmeim56910.2022.10021391.</a:t>
            </a:r>
            <a:endParaRPr lang="en-US" altLang="zh-CN" sz="1100" dirty="0">
              <a:effectLst/>
            </a:endParaRPr>
          </a:p>
          <a:p>
            <a:pPr rtl="0">
              <a:spcBef>
                <a:spcPts val="0"/>
              </a:spcBef>
              <a:spcAft>
                <a:spcPts val="0"/>
              </a:spcAft>
            </a:pPr>
            <a:br>
              <a:rPr lang="en-US" altLang="zh-CN" sz="1100" dirty="0"/>
            </a:br>
            <a:r>
              <a:rPr lang="en-US" altLang="zh-CN" sz="1100" b="0" i="0" u="none" strike="noStrike" dirty="0">
                <a:solidFill>
                  <a:srgbClr val="000000"/>
                </a:solidFill>
                <a:effectLst/>
                <a:latin typeface="Times New Roman" panose="02020603050405020304" pitchFamily="18" charset="0"/>
              </a:rPr>
              <a:t>[5] F. Luo, G. </a:t>
            </a:r>
            <a:r>
              <a:rPr lang="en-US" altLang="zh-CN" sz="1100" b="0" i="0" u="none" strike="noStrike" dirty="0" err="1">
                <a:solidFill>
                  <a:srgbClr val="000000"/>
                </a:solidFill>
                <a:effectLst/>
                <a:latin typeface="Times New Roman" panose="02020603050405020304" pitchFamily="18" charset="0"/>
              </a:rPr>
              <a:t>Ranzi</a:t>
            </a:r>
            <a:r>
              <a:rPr lang="en-US" altLang="zh-CN" sz="1100" b="0" i="0" u="none" strike="noStrike" dirty="0">
                <a:solidFill>
                  <a:srgbClr val="000000"/>
                </a:solidFill>
                <a:effectLst/>
                <a:latin typeface="Times New Roman" panose="02020603050405020304" pitchFamily="18" charset="0"/>
              </a:rPr>
              <a:t>, W. Kong, G. Liang, and D. Zhang, “Personalized Residential Energy Usage recommendation system based on load monitoring and collaborative filtering,” </a:t>
            </a:r>
            <a:r>
              <a:rPr lang="en-US" altLang="zh-CN" sz="1100" b="0" i="1" u="none" strike="noStrike" dirty="0">
                <a:solidFill>
                  <a:srgbClr val="000000"/>
                </a:solidFill>
                <a:effectLst/>
                <a:latin typeface="Times New Roman" panose="02020603050405020304" pitchFamily="18" charset="0"/>
              </a:rPr>
              <a:t>IEEE Transactions on Industrial Informatics</a:t>
            </a:r>
            <a:r>
              <a:rPr lang="en-US" altLang="zh-CN" sz="1100" b="0" i="0" u="none" strike="noStrike" dirty="0">
                <a:solidFill>
                  <a:srgbClr val="000000"/>
                </a:solidFill>
                <a:effectLst/>
                <a:latin typeface="Times New Roman" panose="02020603050405020304" pitchFamily="18" charset="0"/>
              </a:rPr>
              <a:t>, vol. 17, no. 2, pp. 1253–1262, Feb. 2021, </a:t>
            </a:r>
            <a:r>
              <a:rPr lang="en-US" altLang="zh-CN" sz="1100" b="0" i="0" u="none" strike="noStrike" dirty="0" err="1">
                <a:solidFill>
                  <a:srgbClr val="000000"/>
                </a:solidFill>
                <a:effectLst/>
                <a:latin typeface="Times New Roman" panose="02020603050405020304" pitchFamily="18" charset="0"/>
              </a:rPr>
              <a:t>doi</a:t>
            </a:r>
            <a:r>
              <a:rPr lang="en-US" altLang="zh-CN" sz="1100" b="0" i="0" u="none" strike="noStrike" dirty="0">
                <a:solidFill>
                  <a:srgbClr val="000000"/>
                </a:solidFill>
                <a:effectLst/>
                <a:latin typeface="Times New Roman" panose="02020603050405020304" pitchFamily="18" charset="0"/>
              </a:rPr>
              <a:t>: 10.1109/tii.2020.2983212.</a:t>
            </a:r>
            <a:endParaRPr lang="en-US" altLang="zh-CN" sz="1100" dirty="0">
              <a:effectLst/>
            </a:endParaRPr>
          </a:p>
          <a:p>
            <a:pPr rtl="0">
              <a:spcBef>
                <a:spcPts val="0"/>
              </a:spcBef>
              <a:spcAft>
                <a:spcPts val="1200"/>
              </a:spcAft>
            </a:pPr>
            <a:br>
              <a:rPr lang="en-US" altLang="zh-CN" sz="1100" dirty="0"/>
            </a:br>
            <a:r>
              <a:rPr lang="en-US" altLang="zh-CN" sz="1100" b="0" i="0" u="none" strike="noStrike" dirty="0">
                <a:solidFill>
                  <a:srgbClr val="000000"/>
                </a:solidFill>
                <a:effectLst/>
                <a:latin typeface="Times New Roman" panose="02020603050405020304" pitchFamily="18" charset="0"/>
              </a:rPr>
              <a:t>[6] J. Zhang, X. Tong, H. Song, Y. Xi, and S. Zhang, “Hierarchical classification method of electricity consumption </a:t>
            </a:r>
            <a:r>
              <a:rPr lang="en-US" altLang="zh-CN" sz="1100" b="0" i="0" u="none" strike="noStrike" dirty="0" err="1">
                <a:solidFill>
                  <a:srgbClr val="000000"/>
                </a:solidFill>
                <a:effectLst/>
                <a:latin typeface="Times New Roman" panose="02020603050405020304" pitchFamily="18" charset="0"/>
              </a:rPr>
              <a:t>behaviour</a:t>
            </a:r>
            <a:r>
              <a:rPr lang="en-US" altLang="zh-CN" sz="1100" b="0" i="0" u="none" strike="noStrike" dirty="0">
                <a:solidFill>
                  <a:srgbClr val="000000"/>
                </a:solidFill>
                <a:effectLst/>
                <a:latin typeface="Times New Roman" panose="02020603050405020304" pitchFamily="18" charset="0"/>
              </a:rPr>
              <a:t> of power users based on combination model,” </a:t>
            </a:r>
            <a:r>
              <a:rPr lang="en-US" altLang="zh-CN" sz="1100" b="0" i="1" u="none" strike="noStrike" dirty="0">
                <a:solidFill>
                  <a:srgbClr val="000000"/>
                </a:solidFill>
                <a:effectLst/>
                <a:latin typeface="Times New Roman" panose="02020603050405020304" pitchFamily="18" charset="0"/>
              </a:rPr>
              <a:t>Soft Computing</a:t>
            </a:r>
            <a:r>
              <a:rPr lang="en-US" altLang="zh-CN" sz="1100" b="0" i="0" u="none" strike="noStrike" dirty="0">
                <a:solidFill>
                  <a:srgbClr val="000000"/>
                </a:solidFill>
                <a:effectLst/>
                <a:latin typeface="Times New Roman" panose="02020603050405020304" pitchFamily="18" charset="0"/>
              </a:rPr>
              <a:t>, 2023. doi:10.1007/s00500-023-08765-x</a:t>
            </a:r>
            <a:endParaRPr lang="en-US" altLang="zh-CN" sz="1100" dirty="0">
              <a:effectLst/>
            </a:endParaRPr>
          </a:p>
          <a:p>
            <a:pPr rtl="0">
              <a:spcBef>
                <a:spcPts val="0"/>
              </a:spcBef>
              <a:spcAft>
                <a:spcPts val="1200"/>
              </a:spcAft>
            </a:pPr>
            <a:r>
              <a:rPr lang="en-US" altLang="zh-CN" sz="1100" b="0" i="0" u="none" strike="noStrike" dirty="0">
                <a:solidFill>
                  <a:srgbClr val="000000"/>
                </a:solidFill>
                <a:effectLst/>
                <a:latin typeface="Times New Roman" panose="02020603050405020304" pitchFamily="18" charset="0"/>
              </a:rPr>
              <a:t>[7] S. Ai, A. Chakravorty, and C. Rong, “Household EV charging demand prediction using machine and Ensemble Learning,” </a:t>
            </a:r>
            <a:r>
              <a:rPr lang="en-US" altLang="zh-CN" sz="1100" b="0" i="1" u="none" strike="noStrike" dirty="0">
                <a:solidFill>
                  <a:srgbClr val="000000"/>
                </a:solidFill>
                <a:effectLst/>
                <a:latin typeface="Times New Roman" panose="02020603050405020304" pitchFamily="18" charset="0"/>
              </a:rPr>
              <a:t>2018 IEEE International Conference on Energy Internet (ICEI)</a:t>
            </a:r>
            <a:r>
              <a:rPr lang="en-US" altLang="zh-CN" sz="1100" b="0" i="0" u="none" strike="noStrike" dirty="0">
                <a:solidFill>
                  <a:srgbClr val="000000"/>
                </a:solidFill>
                <a:effectLst/>
                <a:latin typeface="Times New Roman" panose="02020603050405020304" pitchFamily="18" charset="0"/>
              </a:rPr>
              <a:t>, 2018. doi:10.1109/icei.2018.00037</a:t>
            </a:r>
            <a:endParaRPr lang="en-US" altLang="zh-CN" sz="1100" dirty="0">
              <a:effectLst/>
            </a:endParaRPr>
          </a:p>
          <a:p>
            <a:pPr rtl="0">
              <a:spcBef>
                <a:spcPts val="0"/>
              </a:spcBef>
              <a:spcAft>
                <a:spcPts val="1200"/>
              </a:spcAft>
            </a:pPr>
            <a:r>
              <a:rPr lang="en-US" altLang="zh-CN" sz="1100" b="0" i="0" u="none" strike="noStrike" dirty="0">
                <a:solidFill>
                  <a:srgbClr val="000000"/>
                </a:solidFill>
                <a:effectLst/>
                <a:latin typeface="Times New Roman" panose="02020603050405020304" pitchFamily="18" charset="0"/>
              </a:rPr>
              <a:t>[8] S. Wang </a:t>
            </a:r>
            <a:r>
              <a:rPr lang="en-US" altLang="zh-CN" sz="1100" b="0" i="1" u="none" strike="noStrike" dirty="0">
                <a:solidFill>
                  <a:srgbClr val="000000"/>
                </a:solidFill>
                <a:effectLst/>
                <a:latin typeface="Times New Roman" panose="02020603050405020304" pitchFamily="18" charset="0"/>
              </a:rPr>
              <a:t>et al.</a:t>
            </a:r>
            <a:r>
              <a:rPr lang="en-US" altLang="zh-CN" sz="1100" b="0" i="0" u="none" strike="noStrike" dirty="0">
                <a:solidFill>
                  <a:srgbClr val="000000"/>
                </a:solidFill>
                <a:effectLst/>
                <a:latin typeface="Times New Roman" panose="02020603050405020304" pitchFamily="18" charset="0"/>
              </a:rPr>
              <a:t>, “Short-term electric vehicle charging demand prediction: A deep learning approach,” </a:t>
            </a:r>
            <a:r>
              <a:rPr lang="en-US" altLang="zh-CN" sz="1100" b="0" i="1" u="none" strike="noStrike" dirty="0">
                <a:solidFill>
                  <a:srgbClr val="000000"/>
                </a:solidFill>
                <a:effectLst/>
                <a:latin typeface="Times New Roman" panose="02020603050405020304" pitchFamily="18" charset="0"/>
              </a:rPr>
              <a:t>Applied Energy</a:t>
            </a:r>
            <a:r>
              <a:rPr lang="en-US" altLang="zh-CN" sz="1100" b="0" i="0" u="none" strike="noStrike" dirty="0">
                <a:solidFill>
                  <a:srgbClr val="000000"/>
                </a:solidFill>
                <a:effectLst/>
                <a:latin typeface="Times New Roman" panose="02020603050405020304" pitchFamily="18" charset="0"/>
              </a:rPr>
              <a:t>, vol. 340, p. 121032, 2023. doi:10.1016/j.apenergy.2023.121032</a:t>
            </a:r>
            <a:endParaRPr lang="en-US" altLang="zh-CN" sz="1100" dirty="0">
              <a:effectLst/>
            </a:endParaRPr>
          </a:p>
          <a:p>
            <a:endParaRPr lang="zh-CN" alt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15661" y="4173537"/>
            <a:ext cx="5533820" cy="3686908"/>
          </a:xfrm>
          <a:prstGeom prst="rect">
            <a:avLst/>
          </a:prstGeom>
        </p:spPr>
      </p:pic>
      <p:sp>
        <p:nvSpPr>
          <p:cNvPr id="6" name="文本框 5"/>
          <p:cNvSpPr txBox="1"/>
          <p:nvPr/>
        </p:nvSpPr>
        <p:spPr>
          <a:xfrm>
            <a:off x="224589" y="764141"/>
            <a:ext cx="5533820" cy="369332"/>
          </a:xfrm>
          <a:prstGeom prst="rect">
            <a:avLst/>
          </a:prstGeom>
          <a:noFill/>
        </p:spPr>
        <p:txBody>
          <a:bodyPr wrap="square" rtlCol="0">
            <a:spAutoFit/>
          </a:bodyPr>
          <a:lstStyle/>
          <a:p>
            <a:r>
              <a:rPr lang="en-US" altLang="zh-CN" b="1" dirty="0"/>
              <a:t>Clustering algorithms applied in user segmentation</a:t>
            </a:r>
            <a:endParaRPr lang="zh-CN" altLang="en-US" b="1" dirty="0"/>
          </a:p>
        </p:txBody>
      </p:sp>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l="-1785" r="1785" b="47764"/>
          <a:stretch>
            <a:fillRect/>
          </a:stretch>
        </p:blipFill>
        <p:spPr>
          <a:xfrm>
            <a:off x="75225" y="1486309"/>
            <a:ext cx="6007749" cy="1942691"/>
          </a:xfrm>
          <a:prstGeom prst="rect">
            <a:avLst/>
          </a:prstGeom>
        </p:spPr>
      </p:pic>
      <p:sp>
        <p:nvSpPr>
          <p:cNvPr id="9" name="文本框 8"/>
          <p:cNvSpPr txBox="1"/>
          <p:nvPr/>
        </p:nvSpPr>
        <p:spPr>
          <a:xfrm>
            <a:off x="288973" y="3573372"/>
            <a:ext cx="2964801" cy="1200329"/>
          </a:xfrm>
          <a:prstGeom prst="rect">
            <a:avLst/>
          </a:prstGeom>
          <a:noFill/>
        </p:spPr>
        <p:txBody>
          <a:bodyPr wrap="square" rtlCol="0">
            <a:spAutoFit/>
          </a:bodyPr>
          <a:lstStyle/>
          <a:p>
            <a:pPr marL="342900" indent="-342900">
              <a:buAutoNum type="arabicPeriod"/>
            </a:pPr>
            <a:r>
              <a:rPr lang="en-US" altLang="zh-CN" dirty="0">
                <a:latin typeface="Times New Roman" panose="02020603050405020304" pitchFamily="18" charset="0"/>
                <a:cs typeface="Times New Roman" panose="02020603050405020304" pitchFamily="18" charset="0"/>
              </a:rPr>
              <a:t>Partition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based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clustering: </a:t>
            </a:r>
            <a:r>
              <a:rPr lang="en-US" altLang="zh-CN" dirty="0" err="1">
                <a:latin typeface="Times New Roman" panose="02020603050405020304" pitchFamily="18" charset="0"/>
                <a:cs typeface="Times New Roman" panose="02020603050405020304" pitchFamily="18" charset="0"/>
              </a:rPr>
              <a:t>Kmeans</a:t>
            </a:r>
            <a:r>
              <a:rPr lang="en-US" altLang="zh-CN" dirty="0">
                <a:latin typeface="Times New Roman" panose="02020603050405020304" pitchFamily="18" charset="0"/>
                <a:cs typeface="Times New Roman" panose="02020603050405020304" pitchFamily="18" charset="0"/>
              </a:rPr>
              <a:t>, DBSCAN</a:t>
            </a:r>
          </a:p>
          <a:p>
            <a:pPr marL="342900" indent="-342900">
              <a:buAutoNum type="arabicPeriod"/>
            </a:pPr>
            <a:r>
              <a:rPr lang="en-US" altLang="zh-CN" dirty="0">
                <a:latin typeface="Times New Roman" panose="02020603050405020304" pitchFamily="18" charset="0"/>
                <a:cs typeface="Times New Roman" panose="02020603050405020304" pitchFamily="18" charset="0"/>
              </a:rPr>
              <a:t>Model-based clustering: GMM</a:t>
            </a:r>
          </a:p>
        </p:txBody>
      </p:sp>
      <p:sp>
        <p:nvSpPr>
          <p:cNvPr id="11" name="文本框 10"/>
          <p:cNvSpPr txBox="1"/>
          <p:nvPr/>
        </p:nvSpPr>
        <p:spPr>
          <a:xfrm>
            <a:off x="6759188" y="764141"/>
            <a:ext cx="4660900" cy="830997"/>
          </a:xfrm>
          <a:prstGeom prst="rect">
            <a:avLst/>
          </a:prstGeom>
          <a:noFill/>
        </p:spPr>
        <p:txBody>
          <a:bodyPr wrap="square" rtlCol="0">
            <a:spAutoFit/>
          </a:bodyPr>
          <a:lstStyle/>
          <a:p>
            <a:r>
              <a:rPr lang="en-US" altLang="zh-CN" sz="1600" dirty="0"/>
              <a:t>Based on high-dimensional user data, the users’ behaviors can be clustered/classified: Fuzzy-C means (FCM)</a:t>
            </a:r>
          </a:p>
        </p:txBody>
      </p:sp>
      <p:pic>
        <p:nvPicPr>
          <p:cNvPr id="12" name="图片 11"/>
          <p:cNvPicPr>
            <a:picLocks noChangeAspect="1"/>
          </p:cNvPicPr>
          <p:nvPr/>
        </p:nvPicPr>
        <p:blipFill>
          <a:blip r:embed="rId5"/>
          <a:stretch>
            <a:fillRect/>
          </a:stretch>
        </p:blipFill>
        <p:spPr>
          <a:xfrm>
            <a:off x="6317476" y="1595138"/>
            <a:ext cx="5544324" cy="1695687"/>
          </a:xfrm>
          <a:prstGeom prst="rect">
            <a:avLst/>
          </a:prstGeom>
        </p:spPr>
      </p:pic>
      <p:sp>
        <p:nvSpPr>
          <p:cNvPr id="13" name="文本框 12"/>
          <p:cNvSpPr txBox="1"/>
          <p:nvPr/>
        </p:nvSpPr>
        <p:spPr>
          <a:xfrm>
            <a:off x="6228576" y="5855037"/>
            <a:ext cx="5722124" cy="1015663"/>
          </a:xfrm>
          <a:prstGeom prst="rect">
            <a:avLst/>
          </a:prstGeom>
          <a:noFill/>
        </p:spPr>
        <p:txBody>
          <a:bodyPr wrap="square" rtlCol="0">
            <a:spAutoFit/>
          </a:bodyPr>
          <a:lstStyle/>
          <a:p>
            <a:r>
              <a:rPr lang="en-US" altLang="zh-CN" sz="1200" b="0" i="0" u="none" strike="noStrike" dirty="0">
                <a:solidFill>
                  <a:srgbClr val="000000"/>
                </a:solidFill>
                <a:effectLst/>
                <a:latin typeface="Times New Roman" panose="02020603050405020304" pitchFamily="18" charset="0"/>
              </a:rPr>
              <a:t>F. Luo, G. </a:t>
            </a:r>
            <a:r>
              <a:rPr lang="en-US" altLang="zh-CN" sz="1200" b="0" i="0" u="none" strike="noStrike" dirty="0" err="1">
                <a:solidFill>
                  <a:srgbClr val="000000"/>
                </a:solidFill>
                <a:effectLst/>
                <a:latin typeface="Times New Roman" panose="02020603050405020304" pitchFamily="18" charset="0"/>
              </a:rPr>
              <a:t>Ranzi</a:t>
            </a:r>
            <a:r>
              <a:rPr lang="en-US" altLang="zh-CN" sz="1200" b="0" i="0" u="none" strike="noStrike" dirty="0">
                <a:solidFill>
                  <a:srgbClr val="000000"/>
                </a:solidFill>
                <a:effectLst/>
                <a:latin typeface="Times New Roman" panose="02020603050405020304" pitchFamily="18" charset="0"/>
              </a:rPr>
              <a:t>, W. Kong, G. Liang, and D. Zhang, “Personalized Residential Energy Usage recommendation system based on load monitoring and collaborative filtering,” </a:t>
            </a:r>
            <a:r>
              <a:rPr lang="en-US" altLang="zh-CN" sz="1200" b="0" i="1" u="none" strike="noStrike" dirty="0">
                <a:solidFill>
                  <a:srgbClr val="000000"/>
                </a:solidFill>
                <a:effectLst/>
                <a:latin typeface="Times New Roman" panose="02020603050405020304" pitchFamily="18" charset="0"/>
              </a:rPr>
              <a:t>IEEE Transactions on Industrial Informatics</a:t>
            </a:r>
            <a:r>
              <a:rPr lang="en-US" altLang="zh-CN" sz="1200" b="0" i="0" u="none" strike="noStrike" dirty="0">
                <a:solidFill>
                  <a:srgbClr val="000000"/>
                </a:solidFill>
                <a:effectLst/>
                <a:latin typeface="Times New Roman" panose="02020603050405020304" pitchFamily="18" charset="0"/>
              </a:rPr>
              <a:t>, vol. 17, no. 2, pp. 1253–1262, Feb. 2021, </a:t>
            </a:r>
            <a:r>
              <a:rPr lang="en-US" altLang="zh-CN" sz="1200" b="0" i="0" u="none" strike="noStrike" dirty="0" err="1">
                <a:solidFill>
                  <a:srgbClr val="000000"/>
                </a:solidFill>
                <a:effectLst/>
                <a:latin typeface="Times New Roman" panose="02020603050405020304" pitchFamily="18" charset="0"/>
              </a:rPr>
              <a:t>doi</a:t>
            </a:r>
            <a:r>
              <a:rPr lang="en-US" altLang="zh-CN" sz="1200" b="0" i="0" u="none" strike="noStrike" dirty="0">
                <a:solidFill>
                  <a:srgbClr val="000000"/>
                </a:solidFill>
                <a:effectLst/>
                <a:latin typeface="Times New Roman" panose="02020603050405020304" pitchFamily="18" charset="0"/>
              </a:rPr>
              <a:t>: 10.1109/tii.2020.2983212.</a:t>
            </a:r>
            <a:endParaRPr lang="en-US" altLang="zh-CN" sz="1200" dirty="0">
              <a:effectLst/>
            </a:endParaRPr>
          </a:p>
          <a:p>
            <a:endParaRPr lang="zh-CN" altLang="en-US" sz="1200" dirty="0"/>
          </a:p>
        </p:txBody>
      </p:sp>
      <p:pic>
        <p:nvPicPr>
          <p:cNvPr id="14" name="图片 13"/>
          <p:cNvPicPr>
            <a:picLocks noChangeAspect="1"/>
          </p:cNvPicPr>
          <p:nvPr/>
        </p:nvPicPr>
        <p:blipFill>
          <a:blip r:embed="rId6"/>
          <a:stretch>
            <a:fillRect/>
          </a:stretch>
        </p:blipFill>
        <p:spPr>
          <a:xfrm>
            <a:off x="7113936" y="3627384"/>
            <a:ext cx="3648584" cy="20291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15661" y="4173537"/>
            <a:ext cx="5533820" cy="3686908"/>
          </a:xfrm>
          <a:prstGeom prst="rect">
            <a:avLst/>
          </a:prstGeom>
        </p:spPr>
      </p:pic>
      <p:sp>
        <p:nvSpPr>
          <p:cNvPr id="6" name="文本框 5"/>
          <p:cNvSpPr txBox="1"/>
          <p:nvPr/>
        </p:nvSpPr>
        <p:spPr>
          <a:xfrm>
            <a:off x="224589" y="764141"/>
            <a:ext cx="5533820" cy="369332"/>
          </a:xfrm>
          <a:prstGeom prst="rect">
            <a:avLst/>
          </a:prstGeom>
          <a:noFill/>
        </p:spPr>
        <p:txBody>
          <a:bodyPr wrap="square" rtlCol="0">
            <a:spAutoFit/>
          </a:bodyPr>
          <a:lstStyle/>
          <a:p>
            <a:pPr algn="ctr"/>
            <a:r>
              <a:rPr lang="en-US" altLang="zh-CN" b="1" dirty="0"/>
              <a:t>Other Literatures focusing on clustering</a:t>
            </a:r>
            <a:endParaRPr lang="zh-CN" altLang="en-US" b="1" dirty="0"/>
          </a:p>
        </p:txBody>
      </p:sp>
      <p:sp>
        <p:nvSpPr>
          <p:cNvPr id="13" name="文本框 12"/>
          <p:cNvSpPr txBox="1"/>
          <p:nvPr/>
        </p:nvSpPr>
        <p:spPr>
          <a:xfrm>
            <a:off x="5796776" y="5688449"/>
            <a:ext cx="5722124" cy="1169551"/>
          </a:xfrm>
          <a:prstGeom prst="rect">
            <a:avLst/>
          </a:prstGeom>
          <a:noFill/>
        </p:spPr>
        <p:txBody>
          <a:bodyPr wrap="square" rtlCol="0">
            <a:spAutoFit/>
          </a:bodyPr>
          <a:lstStyle/>
          <a:p>
            <a:r>
              <a:rPr lang="en-US" altLang="zh-CN" sz="1000" b="0" i="0" u="none" strike="noStrike" dirty="0">
                <a:solidFill>
                  <a:srgbClr val="000000"/>
                </a:solidFill>
                <a:effectLst/>
                <a:latin typeface="Times New Roman" panose="02020603050405020304" pitchFamily="18" charset="0"/>
              </a:rPr>
              <a:t>[1] J. Zhang, X. Tong, H. Song, Y. Xi, and S. Zhang, “Hierarchical classification method of electricity consumption </a:t>
            </a:r>
            <a:r>
              <a:rPr lang="en-US" altLang="zh-CN" sz="1000" b="0" i="0" u="none" strike="noStrike" dirty="0" err="1">
                <a:solidFill>
                  <a:srgbClr val="000000"/>
                </a:solidFill>
                <a:effectLst/>
                <a:latin typeface="Times New Roman" panose="02020603050405020304" pitchFamily="18" charset="0"/>
              </a:rPr>
              <a:t>behaviour</a:t>
            </a:r>
            <a:r>
              <a:rPr lang="en-US" altLang="zh-CN" sz="1000" b="0" i="0" u="none" strike="noStrike" dirty="0">
                <a:solidFill>
                  <a:srgbClr val="000000"/>
                </a:solidFill>
                <a:effectLst/>
                <a:latin typeface="Times New Roman" panose="02020603050405020304" pitchFamily="18" charset="0"/>
              </a:rPr>
              <a:t> of power users based on combination model,” </a:t>
            </a:r>
            <a:r>
              <a:rPr lang="en-US" altLang="zh-CN" sz="1000" b="0" i="1" u="none" strike="noStrike" dirty="0">
                <a:solidFill>
                  <a:srgbClr val="000000"/>
                </a:solidFill>
                <a:effectLst/>
                <a:latin typeface="Times New Roman" panose="02020603050405020304" pitchFamily="18" charset="0"/>
              </a:rPr>
              <a:t>Soft Computing</a:t>
            </a:r>
            <a:r>
              <a:rPr lang="en-US" altLang="zh-CN" sz="1000" b="0" i="0" u="none" strike="noStrike" dirty="0">
                <a:solidFill>
                  <a:srgbClr val="000000"/>
                </a:solidFill>
                <a:effectLst/>
                <a:latin typeface="Times New Roman" panose="02020603050405020304" pitchFamily="18" charset="0"/>
              </a:rPr>
              <a:t>, 2023. doi:10.1007/s00500-023-08765-x</a:t>
            </a:r>
          </a:p>
          <a:p>
            <a:r>
              <a:rPr lang="en-US" altLang="zh-CN" sz="1000" dirty="0">
                <a:solidFill>
                  <a:srgbClr val="000000"/>
                </a:solidFill>
                <a:latin typeface="Times New Roman" panose="02020603050405020304" pitchFamily="18" charset="0"/>
              </a:rPr>
              <a:t>[2] </a:t>
            </a:r>
            <a:r>
              <a:rPr lang="en-US" altLang="zh-CN" sz="1000" b="0" i="0" u="none" strike="noStrike" dirty="0">
                <a:solidFill>
                  <a:srgbClr val="000000"/>
                </a:solidFill>
                <a:effectLst/>
                <a:latin typeface="Times New Roman" panose="02020603050405020304" pitchFamily="18" charset="0"/>
              </a:rPr>
              <a:t>C. Zhang, C. Huang, Y. Wang, W. Shi, Y. Xie, and W. Chen, “Clustering Analysis of User Load Characteristics under New Power System Based on Improved k-Means Clustering Algorithm,” </a:t>
            </a:r>
            <a:r>
              <a:rPr lang="en-US" altLang="zh-CN" sz="1000" b="0" i="1" u="none" strike="noStrike" dirty="0">
                <a:solidFill>
                  <a:srgbClr val="000000"/>
                </a:solidFill>
                <a:effectLst/>
                <a:latin typeface="Times New Roman" panose="02020603050405020304" pitchFamily="18" charset="0"/>
              </a:rPr>
              <a:t>2022 5th World Conference on Mechanical Engineering and Intelligent Manufacturing (WCMEIM)</a:t>
            </a:r>
            <a:r>
              <a:rPr lang="en-US" altLang="zh-CN" sz="1000" b="0" i="0" u="none" strike="noStrike" dirty="0">
                <a:solidFill>
                  <a:srgbClr val="000000"/>
                </a:solidFill>
                <a:effectLst/>
                <a:latin typeface="Times New Roman" panose="02020603050405020304" pitchFamily="18" charset="0"/>
              </a:rPr>
              <a:t>, Nov. 2022, </a:t>
            </a:r>
            <a:r>
              <a:rPr lang="en-US" altLang="zh-CN" sz="1000" b="0" i="0" u="none" strike="noStrike" dirty="0" err="1">
                <a:solidFill>
                  <a:srgbClr val="000000"/>
                </a:solidFill>
                <a:effectLst/>
                <a:latin typeface="Times New Roman" panose="02020603050405020304" pitchFamily="18" charset="0"/>
              </a:rPr>
              <a:t>doi</a:t>
            </a:r>
            <a:r>
              <a:rPr lang="en-US" altLang="zh-CN" sz="1000" b="0" i="0" u="none" strike="noStrike" dirty="0">
                <a:solidFill>
                  <a:srgbClr val="000000"/>
                </a:solidFill>
                <a:effectLst/>
                <a:latin typeface="Times New Roman" panose="02020603050405020304" pitchFamily="18" charset="0"/>
              </a:rPr>
              <a:t>: 10.1109/wcmeim56910.2022.10021391.</a:t>
            </a:r>
            <a:endParaRPr lang="zh-CN" altLang="en-US" sz="1000" dirty="0"/>
          </a:p>
        </p:txBody>
      </p:sp>
      <p:pic>
        <p:nvPicPr>
          <p:cNvPr id="2" name="图片 1"/>
          <p:cNvPicPr>
            <a:picLocks noChangeAspect="1"/>
          </p:cNvPicPr>
          <p:nvPr/>
        </p:nvPicPr>
        <p:blipFill>
          <a:blip r:embed="rId4"/>
          <a:stretch>
            <a:fillRect/>
          </a:stretch>
        </p:blipFill>
        <p:spPr>
          <a:xfrm>
            <a:off x="930150" y="1798871"/>
            <a:ext cx="4763165" cy="3162741"/>
          </a:xfrm>
          <a:prstGeom prst="rect">
            <a:avLst/>
          </a:prstGeom>
        </p:spPr>
      </p:pic>
      <p:pic>
        <p:nvPicPr>
          <p:cNvPr id="3" name="图片 2"/>
          <p:cNvPicPr>
            <a:picLocks noChangeAspect="1"/>
          </p:cNvPicPr>
          <p:nvPr/>
        </p:nvPicPr>
        <p:blipFill>
          <a:blip r:embed="rId5"/>
          <a:stretch>
            <a:fillRect/>
          </a:stretch>
        </p:blipFill>
        <p:spPr>
          <a:xfrm>
            <a:off x="5796776" y="1028365"/>
            <a:ext cx="3277057" cy="2400635"/>
          </a:xfrm>
          <a:prstGeom prst="rect">
            <a:avLst/>
          </a:prstGeom>
        </p:spPr>
      </p:pic>
      <p:sp>
        <p:nvSpPr>
          <p:cNvPr id="4" name="文本框 3"/>
          <p:cNvSpPr txBox="1"/>
          <p:nvPr/>
        </p:nvSpPr>
        <p:spPr>
          <a:xfrm>
            <a:off x="9505633" y="1133473"/>
            <a:ext cx="2461778" cy="2246769"/>
          </a:xfrm>
          <a:prstGeom prst="rect">
            <a:avLst/>
          </a:prstGeom>
          <a:noFill/>
        </p:spPr>
        <p:txBody>
          <a:bodyPr wrap="square" rtlCol="0">
            <a:spAutoFit/>
          </a:bodyPr>
          <a:lstStyle/>
          <a:p>
            <a:pPr algn="l"/>
            <a:r>
              <a:rPr lang="en-US" altLang="zh-CN" sz="1400" b="0" i="0" u="none" strike="noStrike" baseline="0" dirty="0" err="1">
                <a:latin typeface="Times New Roman" panose="02020603050405020304" pitchFamily="18" charset="0"/>
                <a:cs typeface="Times New Roman" panose="02020603050405020304" pitchFamily="18" charset="0"/>
              </a:rPr>
              <a:t>analysing</a:t>
            </a:r>
            <a:r>
              <a:rPr lang="en-US" altLang="zh-CN" sz="1400" b="0" i="0" u="none" strike="noStrike" baseline="0" dirty="0">
                <a:latin typeface="Times New Roman" panose="02020603050405020304" pitchFamily="18" charset="0"/>
                <a:cs typeface="Times New Roman" panose="02020603050405020304" pitchFamily="18" charset="0"/>
              </a:rPr>
              <a:t> power</a:t>
            </a:r>
          </a:p>
          <a:p>
            <a:pPr algn="l"/>
            <a:r>
              <a:rPr lang="en-US" altLang="zh-CN" sz="1400" b="0" i="0" u="none" strike="noStrike" baseline="0" dirty="0">
                <a:latin typeface="Times New Roman" panose="02020603050405020304" pitchFamily="18" charset="0"/>
                <a:cs typeface="Times New Roman" panose="02020603050405020304" pitchFamily="18" charset="0"/>
              </a:rPr>
              <a:t>grid electricity consumption based on a classification</a:t>
            </a:r>
          </a:p>
          <a:p>
            <a:pPr algn="l"/>
            <a:r>
              <a:rPr lang="en-US" altLang="zh-CN" sz="1400" b="0" i="0" u="none" strike="noStrike" baseline="0" dirty="0">
                <a:latin typeface="Times New Roman" panose="02020603050405020304" pitchFamily="18" charset="0"/>
                <a:cs typeface="Times New Roman" panose="02020603050405020304" pitchFamily="18" charset="0"/>
              </a:rPr>
              <a:t>model and deep learning techniques [1]. </a:t>
            </a:r>
          </a:p>
          <a:p>
            <a:pPr algn="l"/>
            <a:r>
              <a:rPr lang="en-US" altLang="zh-CN" sz="1400" b="0" i="0" u="none" strike="noStrike" baseline="0" dirty="0">
                <a:latin typeface="Times New Roman" panose="02020603050405020304" pitchFamily="18" charset="0"/>
                <a:cs typeface="Times New Roman" panose="02020603050405020304" pitchFamily="18" charset="0"/>
              </a:rPr>
              <a:t>achieved 95% energy efficiency, 83% power analysis, 93% accuracy,</a:t>
            </a:r>
          </a:p>
          <a:p>
            <a:pPr algn="l"/>
            <a:r>
              <a:rPr lang="en-US" altLang="zh-CN" sz="1400" b="0" i="0" u="none" strike="noStrike" baseline="0" dirty="0">
                <a:latin typeface="Times New Roman" panose="02020603050405020304" pitchFamily="18" charset="0"/>
                <a:cs typeface="Times New Roman" panose="02020603050405020304" pitchFamily="18" charset="0"/>
              </a:rPr>
              <a:t>81% MAPE, 65% RMSE, and 93% specificity</a:t>
            </a:r>
            <a:endParaRPr lang="zh-CN" altLang="en-US" sz="1400"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6"/>
          <a:stretch>
            <a:fillRect/>
          </a:stretch>
        </p:blipFill>
        <p:spPr>
          <a:xfrm>
            <a:off x="5909215" y="4065376"/>
            <a:ext cx="4610100" cy="1559523"/>
          </a:xfrm>
          <a:prstGeom prst="rect">
            <a:avLst/>
          </a:prstGeom>
        </p:spPr>
      </p:pic>
      <p:sp>
        <p:nvSpPr>
          <p:cNvPr id="10" name="文本框 9"/>
          <p:cNvSpPr txBox="1"/>
          <p:nvPr/>
        </p:nvSpPr>
        <p:spPr>
          <a:xfrm>
            <a:off x="5909215" y="3477759"/>
            <a:ext cx="4655324" cy="523220"/>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Application of K-means to do cluster analysis of high voltage user profile [2]</a:t>
            </a:r>
            <a:endParaRPr lang="zh-CN" alt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24589" y="764141"/>
            <a:ext cx="5533820" cy="369332"/>
          </a:xfrm>
          <a:prstGeom prst="rect">
            <a:avLst/>
          </a:prstGeom>
          <a:noFill/>
        </p:spPr>
        <p:txBody>
          <a:bodyPr wrap="square" rtlCol="0">
            <a:spAutoFit/>
          </a:bodyPr>
          <a:lstStyle/>
          <a:p>
            <a:pPr algn="ctr"/>
            <a:r>
              <a:rPr lang="en-US" altLang="zh-CN" b="1" dirty="0"/>
              <a:t>Demand prediction</a:t>
            </a:r>
            <a:endParaRPr lang="zh-CN" altLang="en-US" b="1" dirty="0"/>
          </a:p>
        </p:txBody>
      </p:sp>
      <p:sp>
        <p:nvSpPr>
          <p:cNvPr id="13" name="文本框 12"/>
          <p:cNvSpPr txBox="1"/>
          <p:nvPr/>
        </p:nvSpPr>
        <p:spPr>
          <a:xfrm>
            <a:off x="671277" y="6093859"/>
            <a:ext cx="5722124" cy="646331"/>
          </a:xfrm>
          <a:prstGeom prst="rect">
            <a:avLst/>
          </a:prstGeom>
          <a:noFill/>
        </p:spPr>
        <p:txBody>
          <a:bodyPr wrap="square" rtlCol="0">
            <a:spAutoFit/>
          </a:bodyPr>
          <a:lstStyle/>
          <a:p>
            <a:r>
              <a:rPr lang="en-US" altLang="zh-CN" sz="1200" b="0" i="0" u="none" strike="noStrike" dirty="0">
                <a:solidFill>
                  <a:srgbClr val="000000"/>
                </a:solidFill>
                <a:effectLst/>
                <a:latin typeface="Times New Roman" panose="02020603050405020304" pitchFamily="18" charset="0"/>
              </a:rPr>
              <a:t>S. Wang </a:t>
            </a:r>
            <a:r>
              <a:rPr lang="en-US" altLang="zh-CN" sz="1200" b="0" i="1" u="none" strike="noStrike" dirty="0">
                <a:solidFill>
                  <a:srgbClr val="000000"/>
                </a:solidFill>
                <a:effectLst/>
                <a:latin typeface="Times New Roman" panose="02020603050405020304" pitchFamily="18" charset="0"/>
              </a:rPr>
              <a:t>et al.</a:t>
            </a:r>
            <a:r>
              <a:rPr lang="en-US" altLang="zh-CN" sz="1200" b="0" i="0" u="none" strike="noStrike" dirty="0">
                <a:solidFill>
                  <a:srgbClr val="000000"/>
                </a:solidFill>
                <a:effectLst/>
                <a:latin typeface="Times New Roman" panose="02020603050405020304" pitchFamily="18" charset="0"/>
              </a:rPr>
              <a:t>, “Short-term electric vehicle charging demand prediction: A deep learning approach,” </a:t>
            </a:r>
            <a:r>
              <a:rPr lang="en-US" altLang="zh-CN" sz="1200" b="0" i="1" u="none" strike="noStrike" dirty="0">
                <a:solidFill>
                  <a:srgbClr val="000000"/>
                </a:solidFill>
                <a:effectLst/>
                <a:latin typeface="Times New Roman" panose="02020603050405020304" pitchFamily="18" charset="0"/>
              </a:rPr>
              <a:t>Applied Energy</a:t>
            </a:r>
            <a:r>
              <a:rPr lang="en-US" altLang="zh-CN" sz="1200" b="0" i="0" u="none" strike="noStrike" dirty="0">
                <a:solidFill>
                  <a:srgbClr val="000000"/>
                </a:solidFill>
                <a:effectLst/>
                <a:latin typeface="Times New Roman" panose="02020603050405020304" pitchFamily="18" charset="0"/>
              </a:rPr>
              <a:t>, vol. 340, p. 121032, 2023. doi:10.1016/j.apenergy.2023.121032</a:t>
            </a:r>
            <a:endParaRPr lang="zh-CN" altLang="en-US" sz="1200" dirty="0"/>
          </a:p>
        </p:txBody>
      </p:sp>
      <p:pic>
        <p:nvPicPr>
          <p:cNvPr id="8" name="图片 7"/>
          <p:cNvPicPr>
            <a:picLocks noChangeAspect="1"/>
          </p:cNvPicPr>
          <p:nvPr/>
        </p:nvPicPr>
        <p:blipFill>
          <a:blip r:embed="rId2"/>
          <a:stretch>
            <a:fillRect/>
          </a:stretch>
        </p:blipFill>
        <p:spPr>
          <a:xfrm>
            <a:off x="795191" y="1348260"/>
            <a:ext cx="4963218" cy="2391109"/>
          </a:xfrm>
          <a:prstGeom prst="rect">
            <a:avLst/>
          </a:prstGeom>
        </p:spPr>
      </p:pic>
      <p:pic>
        <p:nvPicPr>
          <p:cNvPr id="9" name="图片 8"/>
          <p:cNvPicPr>
            <a:picLocks noChangeAspect="1"/>
          </p:cNvPicPr>
          <p:nvPr/>
        </p:nvPicPr>
        <p:blipFill>
          <a:blip r:embed="rId3"/>
          <a:stretch>
            <a:fillRect/>
          </a:stretch>
        </p:blipFill>
        <p:spPr>
          <a:xfrm>
            <a:off x="6690802" y="537029"/>
            <a:ext cx="4706007" cy="6030167"/>
          </a:xfrm>
          <a:prstGeom prst="rect">
            <a:avLst/>
          </a:prstGeom>
        </p:spPr>
      </p:pic>
      <p:pic>
        <p:nvPicPr>
          <p:cNvPr id="11" name="图片 10"/>
          <p:cNvPicPr>
            <a:picLocks noChangeAspect="1"/>
          </p:cNvPicPr>
          <p:nvPr/>
        </p:nvPicPr>
        <p:blipFill>
          <a:blip r:embed="rId4"/>
          <a:stretch>
            <a:fillRect/>
          </a:stretch>
        </p:blipFill>
        <p:spPr>
          <a:xfrm>
            <a:off x="562180" y="3954156"/>
            <a:ext cx="5533820" cy="20962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15661" y="4173537"/>
            <a:ext cx="5533820" cy="3686908"/>
          </a:xfrm>
          <a:prstGeom prst="rect">
            <a:avLst/>
          </a:prstGeom>
        </p:spPr>
      </p:pic>
      <p:sp>
        <p:nvSpPr>
          <p:cNvPr id="6" name="文本框 5"/>
          <p:cNvSpPr txBox="1"/>
          <p:nvPr/>
        </p:nvSpPr>
        <p:spPr>
          <a:xfrm>
            <a:off x="262956" y="770470"/>
            <a:ext cx="5533820" cy="369332"/>
          </a:xfrm>
          <a:prstGeom prst="rect">
            <a:avLst/>
          </a:prstGeom>
          <a:noFill/>
        </p:spPr>
        <p:txBody>
          <a:bodyPr wrap="square" rtlCol="0">
            <a:spAutoFit/>
          </a:bodyPr>
          <a:lstStyle/>
          <a:p>
            <a:pPr algn="ctr"/>
            <a:r>
              <a:rPr lang="en-US" altLang="zh-CN" b="1" dirty="0"/>
              <a:t>Recommendation and Collaborative filtering</a:t>
            </a:r>
            <a:endParaRPr lang="zh-CN" altLang="en-US" b="1" dirty="0"/>
          </a:p>
        </p:txBody>
      </p:sp>
      <p:sp>
        <p:nvSpPr>
          <p:cNvPr id="13" name="文本框 12"/>
          <p:cNvSpPr txBox="1"/>
          <p:nvPr/>
        </p:nvSpPr>
        <p:spPr>
          <a:xfrm>
            <a:off x="5796776" y="6215262"/>
            <a:ext cx="5722124" cy="861774"/>
          </a:xfrm>
          <a:prstGeom prst="rect">
            <a:avLst/>
          </a:prstGeom>
          <a:noFill/>
        </p:spPr>
        <p:txBody>
          <a:bodyPr wrap="square" rtlCol="0">
            <a:spAutoFit/>
          </a:bodyPr>
          <a:lstStyle/>
          <a:p>
            <a:r>
              <a:rPr lang="en-US" altLang="zh-CN" sz="1000" b="0" i="0" u="none" strike="noStrike" dirty="0">
                <a:solidFill>
                  <a:srgbClr val="000000"/>
                </a:solidFill>
                <a:effectLst/>
                <a:latin typeface="Times New Roman" panose="02020603050405020304" pitchFamily="18" charset="0"/>
              </a:rPr>
              <a:t>F. Luo, G. </a:t>
            </a:r>
            <a:r>
              <a:rPr lang="en-US" altLang="zh-CN" sz="1000" b="0" i="0" u="none" strike="noStrike" dirty="0" err="1">
                <a:solidFill>
                  <a:srgbClr val="000000"/>
                </a:solidFill>
                <a:effectLst/>
                <a:latin typeface="Times New Roman" panose="02020603050405020304" pitchFamily="18" charset="0"/>
              </a:rPr>
              <a:t>Ranzi</a:t>
            </a:r>
            <a:r>
              <a:rPr lang="en-US" altLang="zh-CN" sz="1000" b="0" i="0" u="none" strike="noStrike" dirty="0">
                <a:solidFill>
                  <a:srgbClr val="000000"/>
                </a:solidFill>
                <a:effectLst/>
                <a:latin typeface="Times New Roman" panose="02020603050405020304" pitchFamily="18" charset="0"/>
              </a:rPr>
              <a:t>, W. Kong, G. Liang, and D. Zhang, “Personalized Residential Energy Usage recommendation system based on load monitoring and collaborative filtering,” </a:t>
            </a:r>
            <a:r>
              <a:rPr lang="en-US" altLang="zh-CN" sz="1000" b="0" i="1" u="none" strike="noStrike" dirty="0">
                <a:solidFill>
                  <a:srgbClr val="000000"/>
                </a:solidFill>
                <a:effectLst/>
                <a:latin typeface="Times New Roman" panose="02020603050405020304" pitchFamily="18" charset="0"/>
              </a:rPr>
              <a:t>IEEE Transactions on Industrial Informatics</a:t>
            </a:r>
            <a:r>
              <a:rPr lang="en-US" altLang="zh-CN" sz="1000" b="0" i="0" u="none" strike="noStrike" dirty="0">
                <a:solidFill>
                  <a:srgbClr val="000000"/>
                </a:solidFill>
                <a:effectLst/>
                <a:latin typeface="Times New Roman" panose="02020603050405020304" pitchFamily="18" charset="0"/>
              </a:rPr>
              <a:t>, vol. 17, no. 2, pp. 1253–1262, Feb. 2021, </a:t>
            </a:r>
            <a:r>
              <a:rPr lang="en-US" altLang="zh-CN" sz="1000" b="0" i="0" u="none" strike="noStrike" dirty="0" err="1">
                <a:solidFill>
                  <a:srgbClr val="000000"/>
                </a:solidFill>
                <a:effectLst/>
                <a:latin typeface="Times New Roman" panose="02020603050405020304" pitchFamily="18" charset="0"/>
              </a:rPr>
              <a:t>doi</a:t>
            </a:r>
            <a:r>
              <a:rPr lang="en-US" altLang="zh-CN" sz="1000" b="0" i="0" u="none" strike="noStrike" dirty="0">
                <a:solidFill>
                  <a:srgbClr val="000000"/>
                </a:solidFill>
                <a:effectLst/>
                <a:latin typeface="Times New Roman" panose="02020603050405020304" pitchFamily="18" charset="0"/>
              </a:rPr>
              <a:t>: 10.1109/tii.2020.2983212.</a:t>
            </a:r>
            <a:endParaRPr lang="en-US" altLang="zh-CN" sz="1000" dirty="0">
              <a:effectLst/>
            </a:endParaRPr>
          </a:p>
          <a:p>
            <a:endParaRPr lang="zh-CN" altLang="en-US" sz="1000" dirty="0"/>
          </a:p>
          <a:p>
            <a:endParaRPr lang="zh-CN" altLang="en-US" sz="1000" dirty="0"/>
          </a:p>
        </p:txBody>
      </p:sp>
      <p:pic>
        <p:nvPicPr>
          <p:cNvPr id="8" name="图片 7"/>
          <p:cNvPicPr>
            <a:picLocks noChangeAspect="1"/>
          </p:cNvPicPr>
          <p:nvPr/>
        </p:nvPicPr>
        <p:blipFill>
          <a:blip r:embed="rId4"/>
          <a:stretch>
            <a:fillRect/>
          </a:stretch>
        </p:blipFill>
        <p:spPr>
          <a:xfrm>
            <a:off x="350042" y="1203352"/>
            <a:ext cx="7478169" cy="3639058"/>
          </a:xfrm>
          <a:prstGeom prst="rect">
            <a:avLst/>
          </a:prstGeom>
        </p:spPr>
      </p:pic>
      <p:sp>
        <p:nvSpPr>
          <p:cNvPr id="9" name="文本框 8"/>
          <p:cNvSpPr txBox="1"/>
          <p:nvPr/>
        </p:nvSpPr>
        <p:spPr>
          <a:xfrm>
            <a:off x="7590971" y="1553029"/>
            <a:ext cx="3526972" cy="95410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The CF-based recommendation techniques can be further classified into two kinds: memory-based and model-based</a:t>
            </a:r>
          </a:p>
          <a:p>
            <a:r>
              <a:rPr lang="en-US" altLang="zh-CN" sz="1400" dirty="0">
                <a:latin typeface="Times New Roman" panose="02020603050405020304" pitchFamily="18" charset="0"/>
                <a:cs typeface="Times New Roman" panose="02020603050405020304" pitchFamily="18" charset="0"/>
              </a:rPr>
              <a:t>methods.</a:t>
            </a:r>
            <a:endParaRPr lang="zh-CN" altLang="en-US" sz="1400" dirty="0">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5"/>
          <a:stretch>
            <a:fillRect/>
          </a:stretch>
        </p:blipFill>
        <p:spPr>
          <a:xfrm>
            <a:off x="7828211" y="2736443"/>
            <a:ext cx="2937615" cy="1796558"/>
          </a:xfrm>
          <a:prstGeom prst="rect">
            <a:avLst/>
          </a:prstGeom>
        </p:spPr>
      </p:pic>
      <p:pic>
        <p:nvPicPr>
          <p:cNvPr id="12" name="图片 11"/>
          <p:cNvPicPr>
            <a:picLocks noChangeAspect="1"/>
          </p:cNvPicPr>
          <p:nvPr/>
        </p:nvPicPr>
        <p:blipFill>
          <a:blip r:embed="rId6"/>
          <a:stretch>
            <a:fillRect/>
          </a:stretch>
        </p:blipFill>
        <p:spPr>
          <a:xfrm>
            <a:off x="7326464" y="4762309"/>
            <a:ext cx="3791479" cy="13717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15661" y="4173537"/>
            <a:ext cx="5533820" cy="3686908"/>
          </a:xfrm>
          <a:prstGeom prst="rect">
            <a:avLst/>
          </a:prstGeom>
        </p:spPr>
      </p:pic>
      <p:pic>
        <p:nvPicPr>
          <p:cNvPr id="2050"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2902" b="97768" l="0" r="96364">
                        <a14:foregroundMark x1="8545" y1="41741" x2="0" y2="35714"/>
                        <a14:foregroundMark x1="10909" y1="37054" x2="2909" y2="39509"/>
                        <a14:foregroundMark x1="87818" y1="72098" x2="96545" y2="75893"/>
                        <a14:foregroundMark x1="39091" y1="94196" x2="45818" y2="97768"/>
                        <a14:foregroundMark x1="15455" y1="26563" x2="20182" y2="31696"/>
                        <a14:foregroundMark x1="21455" y1="27009" x2="16727" y2="27009"/>
                        <a14:foregroundMark x1="21091" y1="24330" x2="16909" y2="36607"/>
                        <a14:foregroundMark x1="16909" y1="36607" x2="17636" y2="36161"/>
                        <a14:foregroundMark x1="17091" y1="22768" x2="18909" y2="38393"/>
                        <a14:foregroundMark x1="18909" y1="38393" x2="18909" y2="37946"/>
                        <a14:foregroundMark x1="20182" y1="29464" x2="21091" y2="21875"/>
                        <a14:foregroundMark x1="37091" y1="6027" x2="46182" y2="2902"/>
                        <a14:foregroundMark x1="66000" y1="23214" x2="73091" y2="35491"/>
                        <a14:foregroundMark x1="73091" y1="35491" x2="72545" y2="35491"/>
                        <a14:foregroundMark x1="63273" y1="22098" x2="67455" y2="31250"/>
                        <a14:foregroundMark x1="67455" y1="31250" x2="65455" y2="33482"/>
                        <a14:foregroundMark x1="68000" y1="20536" x2="69455" y2="34152"/>
                        <a14:foregroundMark x1="69455" y1="34152" x2="68727" y2="34821"/>
                        <a14:foregroundMark x1="68000" y1="20982" x2="73091" y2="32589"/>
                        <a14:foregroundMark x1="69455" y1="62277" x2="79455" y2="67634"/>
                        <a14:foregroundMark x1="79455" y1="67634" x2="72545" y2="60491"/>
                        <a14:foregroundMark x1="72545" y1="60491" x2="85636" y2="69643"/>
                        <a14:foregroundMark x1="85636" y1="69643" x2="75273" y2="62054"/>
                        <a14:foregroundMark x1="63273" y1="50670" x2="68000" y2="47768"/>
                        <a14:foregroundMark x1="71636" y1="42634" x2="66182" y2="50000"/>
                        <a14:foregroundMark x1="71818" y1="44420" x2="65636" y2="50000"/>
                        <a14:foregroundMark x1="66364" y1="47545" x2="56909" y2="54018"/>
                        <a14:foregroundMark x1="56909" y1="54018" x2="60000" y2="52902"/>
                        <a14:foregroundMark x1="62909" y1="49330" x2="64364" y2="56920"/>
                        <a14:foregroundMark x1="68000" y1="46205" x2="73455" y2="52455"/>
                        <a14:foregroundMark x1="67818" y1="50893" x2="70000" y2="54464"/>
                        <a14:foregroundMark x1="24182" y1="48214" x2="15455" y2="56920"/>
                        <a14:foregroundMark x1="15455" y1="56920" x2="15273" y2="55804"/>
                        <a14:foregroundMark x1="16000" y1="49107" x2="22182" y2="56250"/>
                        <a14:foregroundMark x1="16182" y1="44420" x2="21636" y2="51563"/>
                        <a14:foregroundMark x1="25273" y1="51563" x2="29091" y2="57589"/>
                      </a14:backgroundRemoval>
                    </a14:imgEffect>
                  </a14:imgLayer>
                </a14:imgProps>
              </a:ext>
              <a:ext uri="{28A0092B-C50C-407E-A947-70E740481C1C}">
                <a14:useLocalDpi xmlns:a14="http://schemas.microsoft.com/office/drawing/2010/main" val="0"/>
              </a:ext>
            </a:extLst>
          </a:blip>
          <a:srcRect l="-3172" r="-1"/>
          <a:stretch>
            <a:fillRect/>
          </a:stretch>
        </p:blipFill>
        <p:spPr bwMode="auto">
          <a:xfrm>
            <a:off x="551249" y="874812"/>
            <a:ext cx="5818209" cy="45871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1119" y="903994"/>
            <a:ext cx="4053840" cy="24003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382486" y="3748705"/>
            <a:ext cx="7206342" cy="369332"/>
          </a:xfrm>
          <a:prstGeom prst="rect">
            <a:avLst/>
          </a:prstGeom>
          <a:noFill/>
        </p:spPr>
        <p:txBody>
          <a:bodyPr wrap="square">
            <a:spAutoFit/>
          </a:bodyPr>
          <a:lstStyle/>
          <a:p>
            <a:endParaRPr lang="zh-CN" altLang="en-US" dirty="0"/>
          </a:p>
        </p:txBody>
      </p:sp>
      <p:pic>
        <p:nvPicPr>
          <p:cNvPr id="9" name="图片 8"/>
          <p:cNvPicPr>
            <a:picLocks noChangeAspect="1"/>
          </p:cNvPicPr>
          <p:nvPr/>
        </p:nvPicPr>
        <p:blipFill>
          <a:blip r:embed="rId7"/>
          <a:stretch>
            <a:fillRect/>
          </a:stretch>
        </p:blipFill>
        <p:spPr>
          <a:xfrm>
            <a:off x="7311119" y="4471268"/>
            <a:ext cx="2686425" cy="990738"/>
          </a:xfrm>
          <a:prstGeom prst="rect">
            <a:avLst/>
          </a:prstGeom>
        </p:spPr>
      </p:pic>
      <p:sp>
        <p:nvSpPr>
          <p:cNvPr id="10" name="文本框 9"/>
          <p:cNvSpPr txBox="1"/>
          <p:nvPr/>
        </p:nvSpPr>
        <p:spPr>
          <a:xfrm>
            <a:off x="7311119" y="3976510"/>
            <a:ext cx="3349170"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Evaluation Matrices</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k5ODM0YmMxOWJiYWQyNDU4MGIzYWRmYTA0ZmI5NDc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3_1"/>
  <p:tag name="KSO_WM_UNIT_ID" val="diagram20219505_3*l_h_i*1_3_1"/>
  <p:tag name="KSO_WM_TEMPLATE_CATEGORY" val="diagram"/>
  <p:tag name="KSO_WM_TEMPLATE_INDEX" val="20219505"/>
  <p:tag name="KSO_WM_UNIT_LAYERLEVEL" val="1_1_1"/>
  <p:tag name="KSO_WM_TAG_VERSION" val="1.0"/>
  <p:tag name="KSO_WM_BEAUTIFY_FLAG" val="#wm#"/>
  <p:tag name="KSO_WM_DIAGRAM_GROUP_CODE" val="l1-1"/>
  <p:tag name="KSO_WM_CHIP_GROUPID" val="60bed22b4737e0f4c1ebe888"/>
  <p:tag name="KSO_WM_CHIP_XID" val="60bed22b4737e0f4c1ebe889"/>
  <p:tag name="KSO_WM_ASSEMBLE_CHIP_INDEX" val="8a22f69fdbff437fa82541115cd11f7f"/>
  <p:tag name="KSO_WM_UNIT_VALUE" val="56"/>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3_2"/>
  <p:tag name="KSO_WM_UNIT_ID" val="diagram20219505_3*l_h_i*1_3_2"/>
  <p:tag name="KSO_WM_TEMPLATE_CATEGORY" val="diagram"/>
  <p:tag name="KSO_WM_TEMPLATE_INDEX" val="20219505"/>
  <p:tag name="KSO_WM_UNIT_LAYERLEVEL" val="1_1_1"/>
  <p:tag name="KSO_WM_TAG_VERSION" val="1.0"/>
  <p:tag name="KSO_WM_BEAUTIFY_FLAG" val="#wm#"/>
  <p:tag name="KSO_WM_DIAGRAM_GROUP_CODE" val="l1-1"/>
  <p:tag name="KSO_WM_CHIP_GROUPID" val="60bed22b4737e0f4c1ebe888"/>
  <p:tag name="KSO_WM_CHIP_XID" val="60bed22b4737e0f4c1ebe889"/>
  <p:tag name="KSO_WM_ASSEMBLE_CHIP_INDEX" val="8a22f69fdbff437fa82541115cd11f7f"/>
  <p:tag name="KSO_WM_UNIT_VALUE" val="24"/>
</p:tagLst>
</file>

<file path=ppt/tags/tag12.xml><?xml version="1.0" encoding="utf-8"?>
<p:tagLst xmlns:a="http://schemas.openxmlformats.org/drawingml/2006/main" xmlns:r="http://schemas.openxmlformats.org/officeDocument/2006/relationships" xmlns:p="http://schemas.openxmlformats.org/presentationml/2006/main">
  <p:tag name="KSO_WM_UNIT_PRESET_TEXT" val="添加标题"/>
  <p:tag name="KSO_WM_UNIT_NOCLEAR" val="0"/>
  <p:tag name="KSO_WM_UNIT_VALUE" val="5"/>
  <p:tag name="KSO_WM_UNIT_HIGHLIGHT" val="0"/>
  <p:tag name="KSO_WM_UNIT_COMPATIBLE" val="0"/>
  <p:tag name="KSO_WM_UNIT_DIAGRAM_ISNUMVISUAL" val="0"/>
  <p:tag name="KSO_WM_UNIT_DIAGRAM_ISREFERUNIT" val="0"/>
  <p:tag name="KSO_WM_UNIT_TYPE" val="l_h_a"/>
  <p:tag name="KSO_WM_UNIT_INDEX" val="1_3_1"/>
  <p:tag name="KSO_WM_UNIT_ID" val="diagram20219505_3*l_h_a*1_3_1"/>
  <p:tag name="KSO_WM_TEMPLATE_CATEGORY" val="diagram"/>
  <p:tag name="KSO_WM_TEMPLATE_INDEX" val="20219505"/>
  <p:tag name="KSO_WM_UNIT_LAYERLEVEL" val="1_1_1"/>
  <p:tag name="KSO_WM_TAG_VERSION" val="1.0"/>
  <p:tag name="KSO_WM_BEAUTIFY_FLAG" val="#wm#"/>
  <p:tag name="KSO_WM_UNIT_BLOCK" val="0"/>
  <p:tag name="KSO_WM_UNIT_DEC_AREA_ID" val="18e09c4c675946fb9adae395d1dfe60a"/>
  <p:tag name="KSO_WM_UNIT_ISCONTENTSTITLE" val="0"/>
  <p:tag name="KSO_WM_UNIT_ISNUMDGMTITLE" val="0"/>
  <p:tag name="KSO_WM_UNIT_DEFAULT_FONT" val="12;18;2"/>
  <p:tag name="KSO_WM_DIAGRAM_GROUP_CODE" val="l1-1"/>
  <p:tag name="KSO_WM_CHIP_GROUPID" val="60bed22b4737e0f4c1ebe888"/>
  <p:tag name="KSO_WM_CHIP_XID" val="60bed22b4737e0f4c1ebe889"/>
  <p:tag name="KSO_WM_ASSEMBLE_CHIP_INDEX" val="8a22f69fdbff437fa82541115cd11f7f"/>
</p:tagLst>
</file>

<file path=ppt/tags/tag1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36"/>
  <p:tag name="KSO_WM_UNIT_HIGHLIGHT" val="0"/>
  <p:tag name="KSO_WM_UNIT_COMPATIBLE" val="0"/>
  <p:tag name="KSO_WM_UNIT_DIAGRAM_ISNUMVISUAL" val="0"/>
  <p:tag name="KSO_WM_UNIT_DIAGRAM_ISREFERUNIT" val="0"/>
  <p:tag name="KSO_WM_UNIT_TYPE" val="l_h_f"/>
  <p:tag name="KSO_WM_UNIT_INDEX" val="1_3_1"/>
  <p:tag name="KSO_WM_UNIT_ID" val="diagram20219505_3*l_h_f*1_3_1"/>
  <p:tag name="KSO_WM_TEMPLATE_CATEGORY" val="diagram"/>
  <p:tag name="KSO_WM_TEMPLATE_INDEX" val="20219505"/>
  <p:tag name="KSO_WM_UNIT_LAYERLEVEL" val="1_1_1"/>
  <p:tag name="KSO_WM_TAG_VERSION" val="1.0"/>
  <p:tag name="KSO_WM_BEAUTIFY_FLAG" val="#wm#"/>
  <p:tag name="KSO_WM_DIAGRAM_GROUP_CODE" val="l1-1"/>
  <p:tag name="KSO_WM_UNIT_PRESET_TEXT" val="单击此处输入你的正文，准确理解您传达的信息。"/>
  <p:tag name="KSO_WM_CHIP_GROUPID" val="60bed22b4737e0f4c1ebe888"/>
  <p:tag name="KSO_WM_CHIP_XID" val="60bed22b4737e0f4c1ebe889"/>
  <p:tag name="KSO_WM_ASSEMBLE_CHIP_INDEX" val="8a22f69fdbff437fa82541115cd11f7f"/>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4_1"/>
  <p:tag name="KSO_WM_UNIT_ID" val="diagram20219505_3*l_h_i*1_4_1"/>
  <p:tag name="KSO_WM_TEMPLATE_CATEGORY" val="diagram"/>
  <p:tag name="KSO_WM_TEMPLATE_INDEX" val="20219505"/>
  <p:tag name="KSO_WM_UNIT_LAYERLEVEL" val="1_1_1"/>
  <p:tag name="KSO_WM_TAG_VERSION" val="1.0"/>
  <p:tag name="KSO_WM_BEAUTIFY_FLAG" val="#wm#"/>
  <p:tag name="KSO_WM_DIAGRAM_GROUP_CODE" val="l1-1"/>
  <p:tag name="KSO_WM_CHIP_GROUPID" val="60bed22b4737e0f4c1ebe888"/>
  <p:tag name="KSO_WM_CHIP_XID" val="60bed22b4737e0f4c1ebe889"/>
  <p:tag name="KSO_WM_ASSEMBLE_CHIP_INDEX" val="8a22f69fdbff437fa82541115cd11f7f"/>
  <p:tag name="KSO_WM_UNIT_VALUE" val="56"/>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4_2"/>
  <p:tag name="KSO_WM_UNIT_ID" val="diagram20219505_3*l_h_i*1_4_2"/>
  <p:tag name="KSO_WM_TEMPLATE_CATEGORY" val="diagram"/>
  <p:tag name="KSO_WM_TEMPLATE_INDEX" val="20219505"/>
  <p:tag name="KSO_WM_UNIT_LAYERLEVEL" val="1_1_1"/>
  <p:tag name="KSO_WM_TAG_VERSION" val="1.0"/>
  <p:tag name="KSO_WM_BEAUTIFY_FLAG" val="#wm#"/>
  <p:tag name="KSO_WM_DIAGRAM_GROUP_CODE" val="l1-1"/>
  <p:tag name="KSO_WM_CHIP_GROUPID" val="60bed22b4737e0f4c1ebe888"/>
  <p:tag name="KSO_WM_CHIP_XID" val="60bed22b4737e0f4c1ebe889"/>
  <p:tag name="KSO_WM_ASSEMBLE_CHIP_INDEX" val="8a22f69fdbff437fa82541115cd11f7f"/>
  <p:tag name="KSO_WM_UNIT_VALUE" val="24"/>
</p:tagLst>
</file>

<file path=ppt/tags/tag16.xml><?xml version="1.0" encoding="utf-8"?>
<p:tagLst xmlns:a="http://schemas.openxmlformats.org/drawingml/2006/main" xmlns:r="http://schemas.openxmlformats.org/officeDocument/2006/relationships" xmlns:p="http://schemas.openxmlformats.org/presentationml/2006/main">
  <p:tag name="KSO_WM_UNIT_PRESET_TEXT" val="添加标题"/>
  <p:tag name="KSO_WM_UNIT_NOCLEAR" val="0"/>
  <p:tag name="KSO_WM_UNIT_VALUE" val="5"/>
  <p:tag name="KSO_WM_UNIT_HIGHLIGHT" val="0"/>
  <p:tag name="KSO_WM_UNIT_COMPATIBLE" val="0"/>
  <p:tag name="KSO_WM_UNIT_DIAGRAM_ISNUMVISUAL" val="0"/>
  <p:tag name="KSO_WM_UNIT_DIAGRAM_ISREFERUNIT" val="0"/>
  <p:tag name="KSO_WM_UNIT_TYPE" val="l_h_a"/>
  <p:tag name="KSO_WM_UNIT_INDEX" val="1_4_1"/>
  <p:tag name="KSO_WM_UNIT_ID" val="diagram20219505_3*l_h_a*1_4_1"/>
  <p:tag name="KSO_WM_TEMPLATE_CATEGORY" val="diagram"/>
  <p:tag name="KSO_WM_TEMPLATE_INDEX" val="20219505"/>
  <p:tag name="KSO_WM_UNIT_LAYERLEVEL" val="1_1_1"/>
  <p:tag name="KSO_WM_TAG_VERSION" val="1.0"/>
  <p:tag name="KSO_WM_BEAUTIFY_FLAG" val="#wm#"/>
  <p:tag name="KSO_WM_UNIT_BLOCK" val="0"/>
  <p:tag name="KSO_WM_UNIT_DEC_AREA_ID" val="18e09c4c675946fb9adae395d1dfe60a"/>
  <p:tag name="KSO_WM_UNIT_ISCONTENTSTITLE" val="0"/>
  <p:tag name="KSO_WM_UNIT_ISNUMDGMTITLE" val="0"/>
  <p:tag name="KSO_WM_UNIT_DEFAULT_FONT" val="12;18;2"/>
  <p:tag name="KSO_WM_DIAGRAM_GROUP_CODE" val="l1-1"/>
  <p:tag name="KSO_WM_CHIP_GROUPID" val="60bed22b4737e0f4c1ebe888"/>
  <p:tag name="KSO_WM_CHIP_XID" val="60bed22b4737e0f4c1ebe889"/>
  <p:tag name="KSO_WM_ASSEMBLE_CHIP_INDEX" val="8a22f69fdbff437fa82541115cd11f7f"/>
</p:tagLst>
</file>

<file path=ppt/tags/tag1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36"/>
  <p:tag name="KSO_WM_UNIT_HIGHLIGHT" val="0"/>
  <p:tag name="KSO_WM_UNIT_COMPATIBLE" val="0"/>
  <p:tag name="KSO_WM_UNIT_DIAGRAM_ISNUMVISUAL" val="0"/>
  <p:tag name="KSO_WM_UNIT_DIAGRAM_ISREFERUNIT" val="0"/>
  <p:tag name="KSO_WM_UNIT_TYPE" val="l_h_f"/>
  <p:tag name="KSO_WM_UNIT_INDEX" val="1_4_1"/>
  <p:tag name="KSO_WM_UNIT_ID" val="diagram20219505_3*l_h_f*1_4_1"/>
  <p:tag name="KSO_WM_TEMPLATE_CATEGORY" val="diagram"/>
  <p:tag name="KSO_WM_TEMPLATE_INDEX" val="20219505"/>
  <p:tag name="KSO_WM_UNIT_LAYERLEVEL" val="1_1_1"/>
  <p:tag name="KSO_WM_TAG_VERSION" val="1.0"/>
  <p:tag name="KSO_WM_BEAUTIFY_FLAG" val="#wm#"/>
  <p:tag name="KSO_WM_DIAGRAM_GROUP_CODE" val="l1-1"/>
  <p:tag name="KSO_WM_UNIT_PRESET_TEXT" val="单击此处输入你的正文，准确理解您传达的信息。"/>
  <p:tag name="KSO_WM_CHIP_GROUPID" val="60bed22b4737e0f4c1ebe888"/>
  <p:tag name="KSO_WM_CHIP_XID" val="60bed22b4737e0f4c1ebe889"/>
  <p:tag name="KSO_WM_ASSEMBLE_CHIP_INDEX" val="8a22f69fdbff437fa82541115cd11f7f"/>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1"/>
  <p:tag name="KSO_WM_UNIT_ID" val="diagram20219505_3*l_h_i*1_1_1"/>
  <p:tag name="KSO_WM_TEMPLATE_CATEGORY" val="diagram"/>
  <p:tag name="KSO_WM_TEMPLATE_INDEX" val="20219505"/>
  <p:tag name="KSO_WM_UNIT_LAYERLEVEL" val="1_1_1"/>
  <p:tag name="KSO_WM_TAG_VERSION" val="1.0"/>
  <p:tag name="KSO_WM_BEAUTIFY_FLAG" val="#wm#"/>
  <p:tag name="KSO_WM_DIAGRAM_GROUP_CODE" val="l1-1"/>
  <p:tag name="KSO_WM_CHIP_GROUPID" val="60bed22b4737e0f4c1ebe888"/>
  <p:tag name="KSO_WM_CHIP_XID" val="60bed22b4737e0f4c1ebe889"/>
  <p:tag name="KSO_WM_ASSEMBLE_CHIP_INDEX" val="8a22f69fdbff437fa82541115cd11f7f"/>
  <p:tag name="KSO_WM_UNIT_VALUE" val="56"/>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2"/>
  <p:tag name="KSO_WM_UNIT_ID" val="diagram20219505_3*l_h_i*1_1_2"/>
  <p:tag name="KSO_WM_TEMPLATE_CATEGORY" val="diagram"/>
  <p:tag name="KSO_WM_TEMPLATE_INDEX" val="20219505"/>
  <p:tag name="KSO_WM_UNIT_LAYERLEVEL" val="1_1_1"/>
  <p:tag name="KSO_WM_TAG_VERSION" val="1.0"/>
  <p:tag name="KSO_WM_BEAUTIFY_FLAG" val="#wm#"/>
  <p:tag name="KSO_WM_DIAGRAM_GROUP_CODE" val="l1-1"/>
  <p:tag name="KSO_WM_CHIP_GROUPID" val="60bed22b4737e0f4c1ebe888"/>
  <p:tag name="KSO_WM_CHIP_XID" val="60bed22b4737e0f4c1ebe889"/>
  <p:tag name="KSO_WM_ASSEMBLE_CHIP_INDEX" val="8a22f69fdbff437fa82541115cd11f7f"/>
  <p:tag name="KSO_WM_UNIT_VALUE" val="24"/>
</p:tagLst>
</file>

<file path=ppt/tags/tag4.xml><?xml version="1.0" encoding="utf-8"?>
<p:tagLst xmlns:a="http://schemas.openxmlformats.org/drawingml/2006/main" xmlns:r="http://schemas.openxmlformats.org/officeDocument/2006/relationships" xmlns:p="http://schemas.openxmlformats.org/presentationml/2006/main">
  <p:tag name="KSO_WM_UNIT_PRESET_TEXT" val="添加标题"/>
  <p:tag name="KSO_WM_UNIT_NOCLEAR" val="0"/>
  <p:tag name="KSO_WM_UNIT_VALUE" val="5"/>
  <p:tag name="KSO_WM_UNIT_HIGHLIGHT" val="0"/>
  <p:tag name="KSO_WM_UNIT_COMPATIBLE" val="0"/>
  <p:tag name="KSO_WM_UNIT_DIAGRAM_ISNUMVISUAL" val="0"/>
  <p:tag name="KSO_WM_UNIT_DIAGRAM_ISREFERUNIT" val="0"/>
  <p:tag name="KSO_WM_UNIT_TYPE" val="l_h_a"/>
  <p:tag name="KSO_WM_UNIT_INDEX" val="1_1_1"/>
  <p:tag name="KSO_WM_UNIT_ID" val="diagram20219505_3*l_h_a*1_1_1"/>
  <p:tag name="KSO_WM_TEMPLATE_CATEGORY" val="diagram"/>
  <p:tag name="KSO_WM_TEMPLATE_INDEX" val="20219505"/>
  <p:tag name="KSO_WM_UNIT_LAYERLEVEL" val="1_1_1"/>
  <p:tag name="KSO_WM_TAG_VERSION" val="1.0"/>
  <p:tag name="KSO_WM_BEAUTIFY_FLAG" val="#wm#"/>
  <p:tag name="KSO_WM_UNIT_BLOCK" val="0"/>
  <p:tag name="KSO_WM_UNIT_DEC_AREA_ID" val="18e09c4c675946fb9adae395d1dfe60a"/>
  <p:tag name="KSO_WM_UNIT_ISCONTENTSTITLE" val="0"/>
  <p:tag name="KSO_WM_UNIT_ISNUMDGMTITLE" val="0"/>
  <p:tag name="KSO_WM_UNIT_DEFAULT_FONT" val="12;18;2"/>
  <p:tag name="KSO_WM_DIAGRAM_GROUP_CODE" val="l1-1"/>
  <p:tag name="KSO_WM_CHIP_GROUPID" val="60bed22b4737e0f4c1ebe888"/>
  <p:tag name="KSO_WM_CHIP_XID" val="60bed22b4737e0f4c1ebe889"/>
  <p:tag name="KSO_WM_ASSEMBLE_CHIP_INDEX" val="8a22f69fdbff437fa82541115cd11f7f"/>
</p:tagLst>
</file>

<file path=ppt/tags/tag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36"/>
  <p:tag name="KSO_WM_UNIT_HIGHLIGHT" val="0"/>
  <p:tag name="KSO_WM_UNIT_COMPATIBLE" val="0"/>
  <p:tag name="KSO_WM_UNIT_DIAGRAM_ISNUMVISUAL" val="0"/>
  <p:tag name="KSO_WM_UNIT_DIAGRAM_ISREFERUNIT" val="0"/>
  <p:tag name="KSO_WM_UNIT_TYPE" val="l_h_f"/>
  <p:tag name="KSO_WM_UNIT_INDEX" val="1_1_1"/>
  <p:tag name="KSO_WM_UNIT_ID" val="diagram20219505_3*l_h_f*1_1_1"/>
  <p:tag name="KSO_WM_TEMPLATE_CATEGORY" val="diagram"/>
  <p:tag name="KSO_WM_TEMPLATE_INDEX" val="20219505"/>
  <p:tag name="KSO_WM_UNIT_LAYERLEVEL" val="1_1_1"/>
  <p:tag name="KSO_WM_TAG_VERSION" val="1.0"/>
  <p:tag name="KSO_WM_BEAUTIFY_FLAG" val="#wm#"/>
  <p:tag name="KSO_WM_DIAGRAM_GROUP_CODE" val="l1-1"/>
  <p:tag name="KSO_WM_UNIT_PRESET_TEXT" val="单击此处输入你的正文，准确理解您传达的信息。"/>
  <p:tag name="KSO_WM_CHIP_GROUPID" val="60bed22b4737e0f4c1ebe888"/>
  <p:tag name="KSO_WM_CHIP_XID" val="60bed22b4737e0f4c1ebe889"/>
  <p:tag name="KSO_WM_ASSEMBLE_CHIP_INDEX" val="8a22f69fdbff437fa82541115cd11f7f"/>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2_1"/>
  <p:tag name="KSO_WM_UNIT_ID" val="diagram20219505_3*l_h_i*1_2_1"/>
  <p:tag name="KSO_WM_TEMPLATE_CATEGORY" val="diagram"/>
  <p:tag name="KSO_WM_TEMPLATE_INDEX" val="20219505"/>
  <p:tag name="KSO_WM_UNIT_LAYERLEVEL" val="1_1_1"/>
  <p:tag name="KSO_WM_TAG_VERSION" val="1.0"/>
  <p:tag name="KSO_WM_BEAUTIFY_FLAG" val="#wm#"/>
  <p:tag name="KSO_WM_DIAGRAM_GROUP_CODE" val="l1-1"/>
  <p:tag name="KSO_WM_CHIP_GROUPID" val="60bed22b4737e0f4c1ebe888"/>
  <p:tag name="KSO_WM_CHIP_XID" val="60bed22b4737e0f4c1ebe889"/>
  <p:tag name="KSO_WM_ASSEMBLE_CHIP_INDEX" val="8a22f69fdbff437fa82541115cd11f7f"/>
  <p:tag name="KSO_WM_UNIT_VALUE" val="56"/>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2_2"/>
  <p:tag name="KSO_WM_UNIT_ID" val="diagram20219505_3*l_h_i*1_2_2"/>
  <p:tag name="KSO_WM_TEMPLATE_CATEGORY" val="diagram"/>
  <p:tag name="KSO_WM_TEMPLATE_INDEX" val="20219505"/>
  <p:tag name="KSO_WM_UNIT_LAYERLEVEL" val="1_1_1"/>
  <p:tag name="KSO_WM_TAG_VERSION" val="1.0"/>
  <p:tag name="KSO_WM_BEAUTIFY_FLAG" val="#wm#"/>
  <p:tag name="KSO_WM_DIAGRAM_GROUP_CODE" val="l1-1"/>
  <p:tag name="KSO_WM_CHIP_GROUPID" val="60bed22b4737e0f4c1ebe888"/>
  <p:tag name="KSO_WM_CHIP_XID" val="60bed22b4737e0f4c1ebe889"/>
  <p:tag name="KSO_WM_ASSEMBLE_CHIP_INDEX" val="8a22f69fdbff437fa82541115cd11f7f"/>
  <p:tag name="KSO_WM_UNIT_VALUE" val="24"/>
</p:tagLst>
</file>

<file path=ppt/tags/tag8.xml><?xml version="1.0" encoding="utf-8"?>
<p:tagLst xmlns:a="http://schemas.openxmlformats.org/drawingml/2006/main" xmlns:r="http://schemas.openxmlformats.org/officeDocument/2006/relationships" xmlns:p="http://schemas.openxmlformats.org/presentationml/2006/main">
  <p:tag name="KSO_WM_UNIT_PRESET_TEXT" val="添加标题"/>
  <p:tag name="KSO_WM_UNIT_NOCLEAR" val="0"/>
  <p:tag name="KSO_WM_UNIT_VALUE" val="5"/>
  <p:tag name="KSO_WM_UNIT_HIGHLIGHT" val="0"/>
  <p:tag name="KSO_WM_UNIT_COMPATIBLE" val="0"/>
  <p:tag name="KSO_WM_UNIT_DIAGRAM_ISNUMVISUAL" val="0"/>
  <p:tag name="KSO_WM_UNIT_DIAGRAM_ISREFERUNIT" val="0"/>
  <p:tag name="KSO_WM_UNIT_TYPE" val="l_h_a"/>
  <p:tag name="KSO_WM_UNIT_INDEX" val="1_2_1"/>
  <p:tag name="KSO_WM_UNIT_ID" val="diagram20219505_3*l_h_a*1_2_1"/>
  <p:tag name="KSO_WM_TEMPLATE_CATEGORY" val="diagram"/>
  <p:tag name="KSO_WM_TEMPLATE_INDEX" val="20219505"/>
  <p:tag name="KSO_WM_UNIT_LAYERLEVEL" val="1_1_1"/>
  <p:tag name="KSO_WM_TAG_VERSION" val="1.0"/>
  <p:tag name="KSO_WM_BEAUTIFY_FLAG" val="#wm#"/>
  <p:tag name="KSO_WM_UNIT_BLOCK" val="0"/>
  <p:tag name="KSO_WM_UNIT_DEC_AREA_ID" val="18e09c4c675946fb9adae395d1dfe60a"/>
  <p:tag name="KSO_WM_UNIT_ISCONTENTSTITLE" val="0"/>
  <p:tag name="KSO_WM_UNIT_ISNUMDGMTITLE" val="0"/>
  <p:tag name="KSO_WM_UNIT_DEFAULT_FONT" val="12;18;2"/>
  <p:tag name="KSO_WM_DIAGRAM_GROUP_CODE" val="l1-1"/>
  <p:tag name="KSO_WM_CHIP_GROUPID" val="60bed22b4737e0f4c1ebe888"/>
  <p:tag name="KSO_WM_CHIP_XID" val="60bed22b4737e0f4c1ebe889"/>
  <p:tag name="KSO_WM_ASSEMBLE_CHIP_INDEX" val="8a22f69fdbff437fa82541115cd11f7f"/>
</p:tagLst>
</file>

<file path=ppt/tags/tag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36"/>
  <p:tag name="KSO_WM_UNIT_HIGHLIGHT" val="0"/>
  <p:tag name="KSO_WM_UNIT_COMPATIBLE" val="0"/>
  <p:tag name="KSO_WM_UNIT_DIAGRAM_ISNUMVISUAL" val="0"/>
  <p:tag name="KSO_WM_UNIT_DIAGRAM_ISREFERUNIT" val="0"/>
  <p:tag name="KSO_WM_UNIT_TYPE" val="l_h_f"/>
  <p:tag name="KSO_WM_UNIT_INDEX" val="1_2_1"/>
  <p:tag name="KSO_WM_UNIT_ID" val="diagram20219505_3*l_h_f*1_2_1"/>
  <p:tag name="KSO_WM_TEMPLATE_CATEGORY" val="diagram"/>
  <p:tag name="KSO_WM_TEMPLATE_INDEX" val="20219505"/>
  <p:tag name="KSO_WM_UNIT_LAYERLEVEL" val="1_1_1"/>
  <p:tag name="KSO_WM_TAG_VERSION" val="1.0"/>
  <p:tag name="KSO_WM_BEAUTIFY_FLAG" val="#wm#"/>
  <p:tag name="KSO_WM_DIAGRAM_GROUP_CODE" val="l1-1"/>
  <p:tag name="KSO_WM_UNIT_PRESET_TEXT" val="单击此处输入你的正文，准确理解您传达的信息。"/>
  <p:tag name="KSO_WM_CHIP_GROUPID" val="60bed22b4737e0f4c1ebe888"/>
  <p:tag name="KSO_WM_CHIP_XID" val="60bed22b4737e0f4c1ebe889"/>
  <p:tag name="KSO_WM_ASSEMBLE_CHIP_INDEX" val="8a22f69fdbff437fa82541115cd11f7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2c630d0-ae6b-415c-8002-e88cc76f41b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5C0F15C32411840AC77D530393A54D3" ma:contentTypeVersion="9" ma:contentTypeDescription="Create a new document." ma:contentTypeScope="" ma:versionID="27ec925a6b8c7878db6414fdc674eb47">
  <xsd:schema xmlns:xsd="http://www.w3.org/2001/XMLSchema" xmlns:xs="http://www.w3.org/2001/XMLSchema" xmlns:p="http://schemas.microsoft.com/office/2006/metadata/properties" xmlns:ns3="12c630d0-ae6b-415c-8002-e88cc76f41be" xmlns:ns4="b52fc586-ce14-44d9-9e4c-ad32a56fda8e" targetNamespace="http://schemas.microsoft.com/office/2006/metadata/properties" ma:root="true" ma:fieldsID="49f246d73b1999079899916819981e30" ns3:_="" ns4:_="">
    <xsd:import namespace="12c630d0-ae6b-415c-8002-e88cc76f41be"/>
    <xsd:import namespace="b52fc586-ce14-44d9-9e4c-ad32a56fda8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c630d0-ae6b-415c-8002-e88cc76f41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2fc586-ce14-44d9-9e4c-ad32a56fda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994E40-5593-4D6A-9B3C-32C356CFBB97}">
  <ds:schemaRefs>
    <ds:schemaRef ds:uri="http://schemas.microsoft.com/office/infopath/2007/PartnerControls"/>
    <ds:schemaRef ds:uri="http://purl.org/dc/dcmitype/"/>
    <ds:schemaRef ds:uri="http://schemas.microsoft.com/office/2006/documentManagement/types"/>
    <ds:schemaRef ds:uri="http://purl.org/dc/terms/"/>
    <ds:schemaRef ds:uri="http://www.w3.org/XML/1998/namespace"/>
    <ds:schemaRef ds:uri="http://schemas.openxmlformats.org/package/2006/metadata/core-properties"/>
    <ds:schemaRef ds:uri="http://schemas.microsoft.com/office/2006/metadata/properties"/>
    <ds:schemaRef ds:uri="http://purl.org/dc/elements/1.1/"/>
    <ds:schemaRef ds:uri="b52fc586-ce14-44d9-9e4c-ad32a56fda8e"/>
    <ds:schemaRef ds:uri="12c630d0-ae6b-415c-8002-e88cc76f41be"/>
  </ds:schemaRefs>
</ds:datastoreItem>
</file>

<file path=customXml/itemProps2.xml><?xml version="1.0" encoding="utf-8"?>
<ds:datastoreItem xmlns:ds="http://schemas.openxmlformats.org/officeDocument/2006/customXml" ds:itemID="{85D44323-6661-4218-8E2D-D4DBD3EED36D}">
  <ds:schemaRefs>
    <ds:schemaRef ds:uri="http://schemas.microsoft.com/sharepoint/v3/contenttype/forms"/>
  </ds:schemaRefs>
</ds:datastoreItem>
</file>

<file path=customXml/itemProps3.xml><?xml version="1.0" encoding="utf-8"?>
<ds:datastoreItem xmlns:ds="http://schemas.openxmlformats.org/officeDocument/2006/customXml" ds:itemID="{5BD119BB-0A85-48D9-9C8C-DFED814789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c630d0-ae6b-415c-8002-e88cc76f41be"/>
    <ds:schemaRef ds:uri="b52fc586-ce14-44d9-9e4c-ad32a56fda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1511</TotalTime>
  <Words>2330</Words>
  <Application>Microsoft Office PowerPoint</Application>
  <PresentationFormat>宽屏</PresentationFormat>
  <Paragraphs>192</Paragraphs>
  <Slides>22</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22</vt:i4>
      </vt:variant>
    </vt:vector>
  </HeadingPairs>
  <TitlesOfParts>
    <vt:vector size="30" baseType="lpstr">
      <vt:lpstr>等线</vt:lpstr>
      <vt:lpstr>等线 Light</vt:lpstr>
      <vt:lpstr>Arial</vt:lpstr>
      <vt:lpstr>Calibri</vt:lpstr>
      <vt:lpstr>Cambria Math</vt:lpstr>
      <vt:lpstr>Times New Roman</vt:lpstr>
      <vt:lpstr>Office 主题​​</vt:lpstr>
      <vt:lpstr>1_Office 主题​​</vt:lpstr>
      <vt:lpstr>Integration of collaborative filtering to predict the demand of electricity  in EV charging grids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Current Work and summation of our process</vt:lpstr>
      <vt:lpstr>Determination for the number of clusters</vt:lpstr>
      <vt:lpstr>CHI and DBI</vt:lpstr>
      <vt:lpstr>Clustering based on user/session behaviors</vt:lpstr>
      <vt:lpstr>Result</vt:lpstr>
      <vt:lpstr>Collaborative filtering</vt:lpstr>
      <vt:lpstr>Cold start</vt:lpstr>
      <vt:lpstr>Result</vt:lpstr>
      <vt:lpstr>PowerPoint 演示文稿</vt:lpstr>
      <vt:lpstr>Power prediction</vt:lpstr>
      <vt:lpstr>Results</vt:lpstr>
      <vt:lpstr>Feature engineering and loss functions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 Xiao</dc:creator>
  <cp:lastModifiedBy>Huang Xiao</cp:lastModifiedBy>
  <cp:revision>21</cp:revision>
  <dcterms:created xsi:type="dcterms:W3CDTF">2023-09-03T06:53:00Z</dcterms:created>
  <dcterms:modified xsi:type="dcterms:W3CDTF">2023-11-19T03:10:11Z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5897B804168547B98849000D2FF56C46_12</vt:lpwstr>
  </property>
  <property fmtid="{D5CDD505-2E9C-101B-9397-08002B2CF9AE}" pid="3" name="KSOProductBuildVer">
    <vt:lpwstr>2052-12.1.0.15712</vt:lpwstr>
  </property>
  <property fmtid="{D5CDD505-2E9C-101B-9397-08002B2CF9AE}" pid="4" name="ContentTypeId">
    <vt:lpwstr>0x010100B5C0F15C32411840AC77D530393A54D3</vt:lpwstr>
  </property>
</Properties>
</file>