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0"/>
  </p:notesMasterIdLst>
  <p:sldIdLst>
    <p:sldId id="287" r:id="rId2"/>
    <p:sldId id="257" r:id="rId3"/>
    <p:sldId id="295" r:id="rId4"/>
    <p:sldId id="291" r:id="rId5"/>
    <p:sldId id="292" r:id="rId6"/>
    <p:sldId id="293" r:id="rId7"/>
    <p:sldId id="294" r:id="rId8"/>
    <p:sldId id="284" r:id="rId9"/>
  </p:sldIdLst>
  <p:sldSz cx="9144000" cy="6858000" type="screen4x3"/>
  <p:notesSz cx="9928225" cy="6797675"/>
  <p:embeddedFontLst>
    <p:embeddedFont>
      <p:font typeface="Cambria Math" panose="02040503050406030204" pitchFamily="18" charset="0"/>
      <p:regular r:id="rId11"/>
    </p:embeddedFont>
    <p:embeddedFont>
      <p:font typeface="Century Gothic" panose="020B0502020202020204" pitchFamily="34" charset="0"/>
      <p:regular r:id="rId12"/>
      <p:bold r:id="rId13"/>
      <p:italic r:id="rId14"/>
      <p:boldItalic r:id="rId15"/>
    </p:embeddedFont>
    <p:embeddedFont>
      <p:font typeface="Wingdings 3" panose="05040102010807070707" pitchFamily="18" charset="2"/>
      <p:regular r:id="rId16"/>
    </p:embeddedFont>
    <p:embeddedFont>
      <p:font typeface="Arial Narrow" panose="020B0606020202030204" pitchFamily="34" charset="0"/>
      <p:regular r:id="rId17"/>
      <p:bold r:id="rId18"/>
      <p:italic r:id="rId19"/>
      <p:bold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2141">
          <p15:clr>
            <a:srgbClr val="A4A3A4"/>
          </p15:clr>
        </p15:guide>
        <p15:guide id="4" pos="312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CF4"/>
    <a:srgbClr val="5185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016C7B1-5F4D-4183-89D9-5C420E589517}">
  <a:tblStyle styleId="{6016C7B1-5F4D-4183-89D9-5C420E58951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158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27"/>
        <p:guide pos="2141"/>
        <p:guide orient="horz" pos="2141"/>
        <p:guide pos="312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4302527" cy="339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250" tIns="47625" rIns="95250" bIns="476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5623479" y="0"/>
            <a:ext cx="4302527" cy="339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250" tIns="47625" rIns="95250" bIns="476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265488" y="511175"/>
            <a:ext cx="3397250" cy="25479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92379" y="3228554"/>
            <a:ext cx="7943468" cy="305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250" tIns="47625" rIns="95250" bIns="47625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6457106"/>
            <a:ext cx="4302527" cy="339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250" tIns="47625" rIns="95250" bIns="476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5623479" y="6457106"/>
            <a:ext cx="4302527" cy="339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250" tIns="47625" rIns="95250" bIns="476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748516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992379" y="3228554"/>
            <a:ext cx="7943468" cy="3058795"/>
          </a:xfrm>
          <a:prstGeom prst="rect">
            <a:avLst/>
          </a:prstGeom>
        </p:spPr>
        <p:txBody>
          <a:bodyPr spcFirstLastPara="1" wrap="square" lIns="95250" tIns="47625" rIns="95250" bIns="476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265488" y="511175"/>
            <a:ext cx="3397250" cy="25479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5838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992379" y="3228554"/>
            <a:ext cx="7943468" cy="3058795"/>
          </a:xfrm>
          <a:prstGeom prst="rect">
            <a:avLst/>
          </a:prstGeom>
        </p:spPr>
        <p:txBody>
          <a:bodyPr spcFirstLastPara="1" wrap="square" lIns="95250" tIns="47625" rIns="95250" bIns="476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265488" y="511175"/>
            <a:ext cx="3397250" cy="25479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9952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992379" y="3228554"/>
            <a:ext cx="7943468" cy="3058795"/>
          </a:xfrm>
          <a:prstGeom prst="rect">
            <a:avLst/>
          </a:prstGeom>
        </p:spPr>
        <p:txBody>
          <a:bodyPr spcFirstLastPara="1" wrap="square" lIns="95250" tIns="47625" rIns="95250" bIns="476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265488" y="511175"/>
            <a:ext cx="3397250" cy="25479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0587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992379" y="3228554"/>
            <a:ext cx="7943468" cy="3058795"/>
          </a:xfrm>
          <a:prstGeom prst="rect">
            <a:avLst/>
          </a:prstGeom>
        </p:spPr>
        <p:txBody>
          <a:bodyPr spcFirstLastPara="1" wrap="square" lIns="95250" tIns="47625" rIns="95250" bIns="476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265488" y="511175"/>
            <a:ext cx="3397250" cy="25479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983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992379" y="3228554"/>
            <a:ext cx="7943468" cy="3058795"/>
          </a:xfrm>
          <a:prstGeom prst="rect">
            <a:avLst/>
          </a:prstGeom>
        </p:spPr>
        <p:txBody>
          <a:bodyPr spcFirstLastPara="1" wrap="square" lIns="95250" tIns="47625" rIns="95250" bIns="476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265488" y="511175"/>
            <a:ext cx="3397250" cy="25479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4267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992379" y="3228554"/>
            <a:ext cx="7943468" cy="3058795"/>
          </a:xfrm>
          <a:prstGeom prst="rect">
            <a:avLst/>
          </a:prstGeom>
        </p:spPr>
        <p:txBody>
          <a:bodyPr spcFirstLastPara="1" wrap="square" lIns="95250" tIns="47625" rIns="95250" bIns="476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265488" y="511175"/>
            <a:ext cx="3397250" cy="25479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875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992379" y="3228554"/>
            <a:ext cx="7943468" cy="3058795"/>
          </a:xfrm>
          <a:prstGeom prst="rect">
            <a:avLst/>
          </a:prstGeom>
        </p:spPr>
        <p:txBody>
          <a:bodyPr spcFirstLastPara="1" wrap="square" lIns="95250" tIns="47625" rIns="95250" bIns="476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265488" y="511175"/>
            <a:ext cx="3397250" cy="25479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2174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992379" y="3228554"/>
            <a:ext cx="7943468" cy="3058795"/>
          </a:xfrm>
          <a:prstGeom prst="rect">
            <a:avLst/>
          </a:prstGeom>
        </p:spPr>
        <p:txBody>
          <a:bodyPr spcFirstLastPara="1" wrap="square" lIns="95250" tIns="47625" rIns="95250" bIns="476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265488" y="511175"/>
            <a:ext cx="3397250" cy="25479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1867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enutzerdefiniertes Layout">
  <p:cSld name="Benutzerdefiniertes Layou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Cover 13en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2"/>
            <a:ext cx="9144000" cy="688293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44670" y="4996668"/>
            <a:ext cx="8254663" cy="829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7_Benutzerdefiniertes Layout">
  <p:cSld name="27_Benutzerdefiniertes Layou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383066" y="98857"/>
            <a:ext cx="8008256" cy="45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 Narrow"/>
              <a:buNone/>
              <a:defRPr sz="4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250825" y="1173163"/>
            <a:ext cx="8642350" cy="5164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1703294" y="6521450"/>
            <a:ext cx="4715436" cy="252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A5A5A5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206516" y="6356351"/>
            <a:ext cx="48028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150" tIns="40075" rIns="80150" bIns="4007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Benutzerdefiniertes Layout">
  <p:cSld name="10_Benutzerdefiniertes Layou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83066" y="98857"/>
            <a:ext cx="8008256" cy="45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 Narrow"/>
              <a:buNone/>
              <a:defRPr sz="4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250825" y="1173163"/>
            <a:ext cx="8642350" cy="5164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1936750" y="6521450"/>
            <a:ext cx="4321175" cy="252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A5A5A5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206516" y="6356351"/>
            <a:ext cx="48028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150" tIns="40075" rIns="80150" bIns="4007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folie" type="title">
  <p:cSld name="TITL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 Narrow"/>
              <a:buNone/>
              <a:defRPr sz="4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ubTitle" idx="1"/>
          </p:nvPr>
        </p:nvSpPr>
        <p:spPr>
          <a:xfrm>
            <a:off x="1371602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6050447" y="6356351"/>
            <a:ext cx="2094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A5A5A5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150" tIns="40075" rIns="80150" bIns="4007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schnittsüberschrift" type="secHead">
  <p:cSld name="SECTION_HEAD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 Narrow"/>
              <a:buNone/>
              <a:defRPr sz="40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6050447" y="6356351"/>
            <a:ext cx="2094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A5A5A5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150" tIns="40075" rIns="80150" bIns="4007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ei Inhalte" type="twoObj">
  <p:cSld name="TWO_OBJECT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83066" y="98857"/>
            <a:ext cx="8008256" cy="45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 Narrow"/>
              <a:buNone/>
              <a:defRPr sz="4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6050447" y="6356351"/>
            <a:ext cx="2094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A5A5A5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150" tIns="40075" rIns="80150" bIns="4007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r Titel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83066" y="98857"/>
            <a:ext cx="8008256" cy="45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 Narrow"/>
              <a:buNone/>
              <a:defRPr sz="4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6050447" y="6356351"/>
            <a:ext cx="2094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A5A5A5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150" tIns="40075" rIns="80150" bIns="4007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 mit Beschriftung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2" y="817124"/>
            <a:ext cx="3008313" cy="617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 Narrow"/>
              <a:buNone/>
              <a:defRPr sz="20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575050" y="817124"/>
            <a:ext cx="5111750" cy="5309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2"/>
          </p:nvPr>
        </p:nvSpPr>
        <p:spPr>
          <a:xfrm>
            <a:off x="457202" y="1435101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6050447" y="6356351"/>
            <a:ext cx="2094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A5A5A5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150" tIns="40075" rIns="80150" bIns="4007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ld mit Beschriftung" type="picTx">
  <p:cSld name="PICTURE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1792289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 Narrow"/>
              <a:buNone/>
              <a:defRPr sz="20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9" name="Shape 79"/>
          <p:cNvSpPr>
            <a:spLocks noGrp="1"/>
          </p:cNvSpPr>
          <p:nvPr>
            <p:ph type="pic" idx="2"/>
          </p:nvPr>
        </p:nvSpPr>
        <p:spPr>
          <a:xfrm>
            <a:off x="1792289" y="817123"/>
            <a:ext cx="5486400" cy="3910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1792289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6050447" y="6356351"/>
            <a:ext cx="2094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A5A5A5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150" tIns="40075" rIns="80150" bIns="4007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383066" y="882421"/>
            <a:ext cx="8229600" cy="5243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ftr" idx="11"/>
          </p:nvPr>
        </p:nvSpPr>
        <p:spPr>
          <a:xfrm>
            <a:off x="6050447" y="6356351"/>
            <a:ext cx="2094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A5A5A5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206516" y="6356351"/>
            <a:ext cx="48028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150" tIns="40075" rIns="80150" bIns="4007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‹Nr.›</a:t>
            </a:fld>
            <a:endParaRPr/>
          </a:p>
        </p:txBody>
      </p:sp>
      <p:pic>
        <p:nvPicPr>
          <p:cNvPr id="13" name="Shape 13" descr="Innenbalken 13 oL.jp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0" y="0"/>
            <a:ext cx="9144000" cy="72103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83066" y="98857"/>
            <a:ext cx="8008256" cy="45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 Narrow"/>
              <a:buNone/>
              <a:defRPr sz="4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6" r:id="rId5"/>
    <p:sldLayoutId id="2147483657" r:id="rId6"/>
    <p:sldLayoutId id="2147483658" r:id="rId7"/>
    <p:sldLayoutId id="2147483659" r:id="rId8"/>
    <p:sldLayoutId id="2147483660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6891337" y="6560343"/>
            <a:ext cx="1833563" cy="216695"/>
          </a:xfrm>
          <a:prstGeom prst="rect">
            <a:avLst/>
          </a:prstGeom>
          <a:solidFill>
            <a:srgbClr val="5185AA"/>
          </a:solidFill>
          <a:ln>
            <a:solidFill>
              <a:srgbClr val="5185AA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8172449" y="5931693"/>
            <a:ext cx="592931" cy="723901"/>
          </a:xfrm>
          <a:prstGeom prst="rect">
            <a:avLst/>
          </a:prstGeom>
          <a:solidFill>
            <a:srgbClr val="5185AA"/>
          </a:solidFill>
          <a:ln>
            <a:solidFill>
              <a:srgbClr val="5185AA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381001" y="6053137"/>
            <a:ext cx="2129630" cy="723901"/>
          </a:xfrm>
          <a:prstGeom prst="rect">
            <a:avLst/>
          </a:prstGeom>
          <a:solidFill>
            <a:srgbClr val="5185AA"/>
          </a:solidFill>
          <a:ln>
            <a:solidFill>
              <a:srgbClr val="5185AA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Shape 87"/>
          <p:cNvSpPr txBox="1">
            <a:spLocks noGrp="1"/>
          </p:cNvSpPr>
          <p:nvPr>
            <p:ph type="body" idx="1"/>
          </p:nvPr>
        </p:nvSpPr>
        <p:spPr>
          <a:xfrm>
            <a:off x="1" y="4541198"/>
            <a:ext cx="9143999" cy="640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>
              <a:spcBef>
                <a:spcPts val="0"/>
              </a:spcBef>
            </a:pPr>
            <a:r>
              <a:rPr lang="en-US" dirty="0">
                <a:latin typeface="Century Gothic" panose="020B0502020202020204" pitchFamily="34" charset="0"/>
              </a:rPr>
              <a:t>Team 5 </a:t>
            </a:r>
            <a:endParaRPr b="0" i="0" u="none" strike="noStrike" cap="none" dirty="0">
              <a:solidFill>
                <a:schemeClr val="lt1"/>
              </a:solidFill>
              <a:latin typeface="Century Gothic" panose="020B0502020202020204" pitchFamily="34" charset="0"/>
              <a:sym typeface="Arial Narrow"/>
            </a:endParaRPr>
          </a:p>
        </p:txBody>
      </p:sp>
      <p:sp>
        <p:nvSpPr>
          <p:cNvPr id="11" name="Shape 88"/>
          <p:cNvSpPr txBox="1"/>
          <p:nvPr/>
        </p:nvSpPr>
        <p:spPr>
          <a:xfrm>
            <a:off x="231071" y="5176155"/>
            <a:ext cx="8681858" cy="948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chemeClr val="lt1"/>
              </a:buClr>
              <a:buSzPts val="1600"/>
            </a:pPr>
            <a:r>
              <a:rPr lang="fr-FR" dirty="0">
                <a:solidFill>
                  <a:schemeClr val="bg1"/>
                </a:solidFill>
                <a:latin typeface="Century Gothic" panose="020B0502020202020204" pitchFamily="34" charset="0"/>
                <a:ea typeface="Arial Narrow"/>
                <a:cs typeface="Arial Narrow"/>
                <a:sym typeface="Arial Narrow"/>
              </a:rPr>
              <a:t>				</a:t>
            </a:r>
          </a:p>
          <a:p>
            <a:pPr>
              <a:buClr>
                <a:schemeClr val="lt1"/>
              </a:buClr>
              <a:buSzPts val="1600"/>
            </a:pPr>
            <a:r>
              <a:rPr lang="fr-FR" dirty="0">
                <a:solidFill>
                  <a:schemeClr val="bg1"/>
                </a:solidFill>
                <a:latin typeface="Century Gothic" panose="020B0502020202020204" pitchFamily="34" charset="0"/>
                <a:ea typeface="Arial Narrow"/>
                <a:cs typeface="Arial Narrow"/>
                <a:sym typeface="Arial Narrow"/>
              </a:rPr>
              <a:t>BURRA Sri </a:t>
            </a:r>
            <a:r>
              <a:rPr lang="fr-FR" dirty="0" err="1">
                <a:solidFill>
                  <a:schemeClr val="bg1"/>
                </a:solidFill>
                <a:latin typeface="Century Gothic" panose="020B0502020202020204" pitchFamily="34" charset="0"/>
                <a:ea typeface="Arial Narrow"/>
                <a:cs typeface="Arial Narrow"/>
                <a:sym typeface="Arial Narrow"/>
              </a:rPr>
              <a:t>Haritha</a:t>
            </a:r>
            <a:r>
              <a:rPr lang="fr-FR" dirty="0">
                <a:solidFill>
                  <a:schemeClr val="bg1"/>
                </a:solidFill>
                <a:latin typeface="Century Gothic" panose="020B0502020202020204" pitchFamily="34" charset="0"/>
                <a:ea typeface="Arial Narrow"/>
                <a:cs typeface="Arial Narrow"/>
                <a:sym typeface="Arial Narrow"/>
              </a:rPr>
              <a:t>			LIN Albert</a:t>
            </a:r>
            <a:endParaRPr lang="de-DE" dirty="0">
              <a:ea typeface="Arial Narrow"/>
            </a:endParaRPr>
          </a:p>
          <a:p>
            <a:pPr>
              <a:buClr>
                <a:schemeClr val="lt1"/>
              </a:buClr>
              <a:buSzPts val="1600"/>
            </a:pPr>
            <a:r>
              <a:rPr lang="fr-FR" dirty="0">
                <a:solidFill>
                  <a:schemeClr val="bg1"/>
                </a:solidFill>
                <a:latin typeface="Century Gothic" panose="020B0502020202020204" pitchFamily="34" charset="0"/>
                <a:ea typeface="Arial Narrow"/>
                <a:cs typeface="Arial Narrow"/>
                <a:sym typeface="Arial Narrow"/>
              </a:rPr>
              <a:t>HABERLING Alexander </a:t>
            </a:r>
            <a:r>
              <a:rPr lang="de-DE" dirty="0">
                <a:ea typeface="Arial Narrow"/>
              </a:rPr>
              <a:t>		</a:t>
            </a:r>
            <a:r>
              <a:rPr lang="fr-FR" dirty="0">
                <a:solidFill>
                  <a:schemeClr val="bg1"/>
                </a:solidFill>
                <a:latin typeface="Century Gothic" panose="020B0502020202020204" pitchFamily="34" charset="0"/>
                <a:ea typeface="Arial Narrow"/>
                <a:cs typeface="Arial Narrow"/>
                <a:sym typeface="Arial Narrow"/>
              </a:rPr>
              <a:t>MOREAU Christian </a:t>
            </a:r>
          </a:p>
          <a:p>
            <a:pPr>
              <a:buClr>
                <a:schemeClr val="lt1"/>
              </a:buClr>
              <a:buSzPts val="1600"/>
            </a:pPr>
            <a:r>
              <a:rPr lang="fr-FR" dirty="0">
                <a:solidFill>
                  <a:schemeClr val="bg1"/>
                </a:solidFill>
                <a:latin typeface="Century Gothic" panose="020B0502020202020204" pitchFamily="34" charset="0"/>
                <a:ea typeface="Arial Narrow"/>
                <a:cs typeface="Arial Narrow"/>
                <a:sym typeface="Arial Narrow"/>
              </a:rPr>
              <a:t>KAENDLER Jonas 			THIETKE Jonas 	       </a:t>
            </a:r>
          </a:p>
          <a:p>
            <a:pPr>
              <a:buClr>
                <a:schemeClr val="lt1"/>
              </a:buClr>
              <a:buSzPts val="1600"/>
            </a:pPr>
            <a:r>
              <a:rPr lang="fr-FR" dirty="0">
                <a:solidFill>
                  <a:schemeClr val="bg1"/>
                </a:solidFill>
                <a:latin typeface="Century Gothic" panose="020B0502020202020204" pitchFamily="34" charset="0"/>
                <a:ea typeface="Arial Narrow"/>
                <a:cs typeface="Arial Narrow"/>
                <a:sym typeface="Arial Narrow"/>
              </a:rPr>
              <a:t>LEI Ya-Chu 					       IE 672 Data </a:t>
            </a:r>
            <a:r>
              <a:rPr lang="fr-FR" dirty="0" err="1">
                <a:solidFill>
                  <a:schemeClr val="bg1"/>
                </a:solidFill>
                <a:latin typeface="Century Gothic" panose="020B0502020202020204" pitchFamily="34" charset="0"/>
                <a:ea typeface="Arial Narrow"/>
                <a:cs typeface="Arial Narrow"/>
                <a:sym typeface="Arial Narrow"/>
              </a:rPr>
              <a:t>Mining</a:t>
            </a:r>
            <a:r>
              <a:rPr lang="fr-FR" dirty="0">
                <a:solidFill>
                  <a:schemeClr val="bg1"/>
                </a:solidFill>
                <a:latin typeface="Century Gothic" panose="020B0502020202020204" pitchFamily="34" charset="0"/>
                <a:ea typeface="Arial Narrow"/>
                <a:cs typeface="Arial Narrow"/>
                <a:sym typeface="Arial Narrow"/>
              </a:rPr>
              <a:t> II</a:t>
            </a:r>
          </a:p>
          <a:p>
            <a:pPr>
              <a:buClr>
                <a:schemeClr val="lt1"/>
              </a:buClr>
              <a:buSzPts val="1600"/>
            </a:pPr>
            <a:r>
              <a:rPr lang="fr-FR" dirty="0">
                <a:solidFill>
                  <a:schemeClr val="bg1"/>
                </a:solidFill>
                <a:latin typeface="Century Gothic" panose="020B0502020202020204" pitchFamily="34" charset="0"/>
                <a:ea typeface="Arial Narrow"/>
                <a:cs typeface="Arial Narrow"/>
                <a:sym typeface="Arial Narrow"/>
              </a:rPr>
              <a:t>CHANDRASHEGARAN AYYASAMY </a:t>
            </a:r>
            <a:r>
              <a:rPr lang="fr-FR" dirty="0" err="1">
                <a:solidFill>
                  <a:schemeClr val="bg1"/>
                </a:solidFill>
                <a:latin typeface="Century Gothic" panose="020B0502020202020204" pitchFamily="34" charset="0"/>
                <a:ea typeface="Arial Narrow"/>
                <a:cs typeface="Arial Narrow"/>
                <a:sym typeface="Arial Narrow"/>
              </a:rPr>
              <a:t>Shangeetha</a:t>
            </a:r>
            <a:endParaRPr lang="fr-FR" dirty="0">
              <a:solidFill>
                <a:schemeClr val="bg1"/>
              </a:solidFill>
              <a:latin typeface="Century Gothic" panose="020B0502020202020204" pitchFamily="34" charset="0"/>
              <a:ea typeface="Arial Narrow"/>
              <a:cs typeface="Arial Narrow"/>
              <a:sym typeface="Arial Narrow"/>
            </a:endParaRPr>
          </a:p>
          <a:p>
            <a:pPr>
              <a:buClr>
                <a:schemeClr val="lt1"/>
              </a:buClr>
              <a:buSzPts val="1600"/>
            </a:pPr>
            <a:r>
              <a:rPr lang="fr-FR" dirty="0">
                <a:solidFill>
                  <a:schemeClr val="bg1"/>
                </a:solidFill>
                <a:latin typeface="Century Gothic" panose="020B0502020202020204" pitchFamily="34" charset="0"/>
                <a:ea typeface="Arial Narrow"/>
                <a:cs typeface="Arial Narrow"/>
                <a:sym typeface="Arial Narrow"/>
              </a:rPr>
              <a:t>		</a:t>
            </a:r>
          </a:p>
          <a:p>
            <a:pPr lvl="0">
              <a:buClr>
                <a:schemeClr val="lt1"/>
              </a:buClr>
              <a:buSzPts val="1600"/>
            </a:pPr>
            <a:r>
              <a:rPr lang="fr-FR" b="0" i="0" u="none" strike="noStrike" cap="none" dirty="0">
                <a:solidFill>
                  <a:schemeClr val="bg1"/>
                </a:solidFill>
                <a:latin typeface="Century Gothic" panose="020B0502020202020204" pitchFamily="34" charset="0"/>
                <a:ea typeface="Arial Narrow"/>
                <a:cs typeface="Arial Narrow"/>
                <a:sym typeface="Arial Narrow"/>
              </a:rPr>
              <a:t>				</a:t>
            </a:r>
            <a:endParaRPr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576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" name="Shape 94"/>
          <p:cNvGraphicFramePr/>
          <p:nvPr>
            <p:extLst>
              <p:ext uri="{D42A27DB-BD31-4B8C-83A1-F6EECF244321}">
                <p14:modId xmlns:p14="http://schemas.microsoft.com/office/powerpoint/2010/main" val="759496589"/>
              </p:ext>
            </p:extLst>
          </p:nvPr>
        </p:nvGraphicFramePr>
        <p:xfrm>
          <a:off x="247651" y="1940675"/>
          <a:ext cx="8648700" cy="3176448"/>
        </p:xfrm>
        <a:graphic>
          <a:graphicData uri="http://schemas.openxmlformats.org/drawingml/2006/table">
            <a:tbl>
              <a:tblPr firstRow="1" bandRow="1">
                <a:noFill/>
                <a:tableStyleId>{6016C7B1-5F4D-4183-89D9-5C420E589517}</a:tableStyleId>
              </a:tblPr>
              <a:tblGrid>
                <a:gridCol w="549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0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8053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2940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b="1" u="none" strike="noStrike" cap="none" dirty="0">
                          <a:solidFill>
                            <a:schemeClr val="lt1"/>
                          </a:solidFill>
                          <a:latin typeface="Century Gothic" panose="020B0502020202020204" pitchFamily="34" charset="0"/>
                          <a:ea typeface="Arial Narrow"/>
                          <a:cs typeface="Arial Narrow"/>
                          <a:sym typeface="Arial Narrow"/>
                        </a:rPr>
                        <a:t>1</a:t>
                      </a:r>
                      <a:endParaRPr dirty="0">
                        <a:latin typeface="Century Gothic" panose="020B0502020202020204" pitchFamily="34" charset="0"/>
                      </a:endParaRPr>
                    </a:p>
                  </a:txBody>
                  <a:tcPr marL="108000" marR="108000" marT="108000" marB="108000" anchor="ctr">
                    <a:lnL w="571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571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71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71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185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u="none" strike="noStrike" cap="none" dirty="0">
                        <a:solidFill>
                          <a:schemeClr val="dk1"/>
                        </a:solidFill>
                        <a:latin typeface="Century Gothic" panose="020B0502020202020204" pitchFamily="34" charset="0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108000" marR="108000" marT="108000" marB="108000" anchor="ctr">
                    <a:lnL w="571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571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71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71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u="none" strike="noStrike" cap="none" noProof="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Arial Narrow"/>
                          <a:cs typeface="Arial Narrow"/>
                          <a:sym typeface="Arial Narrow"/>
                        </a:rPr>
                        <a:t>Dataset</a:t>
                      </a:r>
                      <a:r>
                        <a:rPr lang="fr-FR" sz="1800" b="0" u="none" strike="noStrike" cap="none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Arial Narrow"/>
                          <a:cs typeface="Arial Narrow"/>
                          <a:sym typeface="Arial Narrow"/>
                        </a:rPr>
                        <a:t> Insight </a:t>
                      </a:r>
                    </a:p>
                  </a:txBody>
                  <a:tcPr marL="108000" marR="108000" marT="108000" marB="108000" anchor="ctr">
                    <a:lnL w="571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571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71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71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2940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b="1" u="none" strike="noStrike" cap="none">
                          <a:solidFill>
                            <a:schemeClr val="lt1"/>
                          </a:solidFill>
                          <a:latin typeface="Century Gothic" panose="020B0502020202020204" pitchFamily="34" charset="0"/>
                          <a:ea typeface="Arial Narrow"/>
                          <a:cs typeface="Arial Narrow"/>
                          <a:sym typeface="Arial Narrow"/>
                        </a:rPr>
                        <a:t>2</a:t>
                      </a:r>
                      <a:endParaRPr dirty="0">
                        <a:latin typeface="Century Gothic" panose="020B0502020202020204" pitchFamily="34" charset="0"/>
                      </a:endParaRPr>
                    </a:p>
                  </a:txBody>
                  <a:tcPr marL="108000" marR="108000" marT="108000" marB="108000" anchor="ctr">
                    <a:lnL w="571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571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71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71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185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u="none" strike="noStrike" cap="none" dirty="0">
                        <a:solidFill>
                          <a:schemeClr val="dk1"/>
                        </a:solidFill>
                        <a:latin typeface="Century Gothic" panose="020B0502020202020204" pitchFamily="34" charset="0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108000" marR="108000" marT="108000" marB="108000" anchor="ctr">
                    <a:lnL w="571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571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71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71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 Narrow"/>
                        <a:buNone/>
                      </a:pPr>
                      <a:r>
                        <a:rPr lang="en-GB" sz="1800" b="0" u="none" strike="noStrike" cap="none" noProof="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Arial Narrow"/>
                          <a:cs typeface="Arial Narrow"/>
                          <a:sym typeface="Arial Narrow"/>
                        </a:rPr>
                        <a:t>Feature</a:t>
                      </a:r>
                      <a:r>
                        <a:rPr lang="fr-FR" sz="1800" b="0" u="none" strike="noStrike" cap="none" baseline="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Arial Narrow"/>
                          <a:cs typeface="Arial Narrow"/>
                          <a:sym typeface="Arial Narrow"/>
                        </a:rPr>
                        <a:t> </a:t>
                      </a:r>
                      <a:r>
                        <a:rPr lang="en-GB" sz="1800" b="0" u="none" strike="noStrike" cap="none" baseline="0" noProof="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Arial Narrow"/>
                          <a:cs typeface="Arial Narrow"/>
                          <a:sym typeface="Arial Narrow"/>
                        </a:rPr>
                        <a:t>Generation</a:t>
                      </a:r>
                      <a:r>
                        <a:rPr lang="fr-FR" sz="1800" b="0" u="none" strike="noStrike" cap="none" baseline="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Arial Narrow"/>
                          <a:cs typeface="Arial Narrow"/>
                          <a:sym typeface="Arial Narrow"/>
                        </a:rPr>
                        <a:t> </a:t>
                      </a:r>
                      <a:endParaRPr dirty="0">
                        <a:latin typeface="Century Gothic" panose="020B0502020202020204" pitchFamily="34" charset="0"/>
                      </a:endParaRPr>
                    </a:p>
                  </a:txBody>
                  <a:tcPr marL="108000" marR="108000" marT="108000" marB="108000" anchor="ctr">
                    <a:lnL w="571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571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71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71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2940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b="1" u="none" strike="noStrike" cap="none">
                          <a:solidFill>
                            <a:schemeClr val="lt1"/>
                          </a:solidFill>
                          <a:latin typeface="Century Gothic" panose="020B0502020202020204" pitchFamily="34" charset="0"/>
                          <a:ea typeface="Arial Narrow"/>
                          <a:cs typeface="Arial Narrow"/>
                          <a:sym typeface="Arial Narrow"/>
                        </a:rPr>
                        <a:t>3</a:t>
                      </a:r>
                      <a:endParaRPr dirty="0">
                        <a:latin typeface="Century Gothic" panose="020B0502020202020204" pitchFamily="34" charset="0"/>
                      </a:endParaRPr>
                    </a:p>
                  </a:txBody>
                  <a:tcPr marL="108000" marR="108000" marT="108000" marB="108000" anchor="ctr">
                    <a:lnL w="571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571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71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71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185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u="none" strike="noStrike" cap="none" dirty="0">
                        <a:solidFill>
                          <a:schemeClr val="dk1"/>
                        </a:solidFill>
                        <a:latin typeface="Century Gothic" panose="020B0502020202020204" pitchFamily="34" charset="0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108000" marR="108000" marT="108000" marB="108000" anchor="ctr">
                    <a:lnL w="571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571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71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71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 Narrow"/>
                        <a:buNone/>
                      </a:pPr>
                      <a:r>
                        <a:rPr lang="en-GB" sz="1800" b="0" u="none" strike="noStrike" cap="none" noProof="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Arial Narrow"/>
                          <a:cs typeface="Arial Narrow"/>
                          <a:sym typeface="Arial Narrow"/>
                        </a:rPr>
                        <a:t>Further Approaches</a:t>
                      </a:r>
                      <a:endParaRPr lang="en-GB" noProof="0" dirty="0">
                        <a:latin typeface="Century Gothic" panose="020B0502020202020204" pitchFamily="34" charset="0"/>
                      </a:endParaRPr>
                    </a:p>
                  </a:txBody>
                  <a:tcPr marL="108000" marR="108000" marT="108000" marB="108000" anchor="ctr">
                    <a:lnL w="571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571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71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71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2940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08000" marR="108000" marT="108000" marB="108000" anchor="ctr">
                    <a:lnL w="571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571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71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71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u="none" strike="noStrike" cap="none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108000" marR="108000" marT="108000" marB="108000" anchor="ctr">
                    <a:lnL w="571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571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71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71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 Narrow"/>
                        <a:buNone/>
                      </a:pPr>
                      <a:endParaRPr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08000" marR="108000" marT="108000" marB="108000" anchor="ctr">
                    <a:lnL w="571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571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71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71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2940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08000" marR="108000" marT="108000" marB="108000" anchor="ctr">
                    <a:lnL w="571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571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71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71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u="none" strike="noStrike" cap="none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108000" marR="108000" marT="108000" marB="108000" anchor="ctr">
                    <a:lnL w="571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571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71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71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08000" marR="108000" marT="108000" marB="108000" anchor="ctr">
                    <a:lnL w="571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571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71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71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2940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08000" marR="108000" marT="108000" marB="108000" anchor="ctr">
                    <a:lnL w="571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571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71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71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u="none" strike="noStrike" cap="none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108000" marR="108000" marT="108000" marB="108000" anchor="ctr">
                    <a:lnL w="571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571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71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71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 Narrow"/>
                        <a:buNone/>
                      </a:pPr>
                      <a:endParaRPr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108000" marR="108000" marT="108000" marB="108000" anchor="ctr">
                    <a:lnL w="571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571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71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71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83066" y="98857"/>
            <a:ext cx="8008256" cy="45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59"/>
              <a:buFont typeface="Arial Narrow"/>
              <a:buNone/>
            </a:pPr>
            <a:r>
              <a:rPr lang="en-GB" sz="3959" b="0" i="0" u="none" strike="noStrike" cap="none">
                <a:solidFill>
                  <a:schemeClr val="lt1"/>
                </a:solidFill>
                <a:latin typeface="Century Gothic" panose="020B0502020202020204" pitchFamily="34" charset="0"/>
                <a:sym typeface="Arial Narrow"/>
              </a:rPr>
              <a:t>Summary</a:t>
            </a:r>
            <a:endParaRPr lang="en-GB">
              <a:latin typeface="Century Gothic" panose="020B050202020202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383066" y="98857"/>
            <a:ext cx="8008256" cy="45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>
              <a:buSzPts val="3959"/>
            </a:pPr>
            <a:r>
              <a:rPr lang="fr-FR" sz="3959" dirty="0" err="1">
                <a:latin typeface="Century Gothic" panose="020B0502020202020204" pitchFamily="34" charset="0"/>
              </a:rPr>
              <a:t>Dataset</a:t>
            </a:r>
            <a:r>
              <a:rPr lang="fr-FR" sz="3959" dirty="0">
                <a:latin typeface="Century Gothic" panose="020B0502020202020204" pitchFamily="34" charset="0"/>
              </a:rPr>
              <a:t> Insight </a:t>
            </a:r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383067" y="1548424"/>
            <a:ext cx="4188934" cy="5098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rgbClr val="ACD433"/>
              </a:buClr>
              <a:defRPr/>
            </a:pPr>
            <a:r>
              <a:rPr lang="de-DE" i="1" dirty="0" err="1">
                <a:latin typeface="Century Gothic" panose="020B0502020202020204" pitchFamily="34" charset="0"/>
              </a:rPr>
              <a:t>fraud</a:t>
            </a:r>
            <a:r>
              <a:rPr lang="de-DE" dirty="0">
                <a:latin typeface="Century Gothic" panose="020B0502020202020204" pitchFamily="34" charset="0"/>
              </a:rPr>
              <a:t> &amp; </a:t>
            </a:r>
            <a:r>
              <a:rPr lang="de-DE" i="1" dirty="0" err="1">
                <a:latin typeface="Century Gothic" panose="020B0502020202020204" pitchFamily="34" charset="0"/>
              </a:rPr>
              <a:t>trustLevel</a:t>
            </a:r>
            <a:endParaRPr lang="de-DE" i="1" dirty="0">
              <a:latin typeface="Century Gothic" panose="020B0502020202020204" pitchFamily="34" charset="0"/>
            </a:endParaRPr>
          </a:p>
          <a:p>
            <a:pPr lvl="1">
              <a:buClr>
                <a:srgbClr val="ACD433"/>
              </a:buClr>
              <a:defRPr/>
            </a:pPr>
            <a:r>
              <a:rPr kumimoji="0" lang="de-DE" b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</a:rPr>
              <a:t>1775 </a:t>
            </a:r>
            <a:r>
              <a:rPr kumimoji="0" lang="de-DE" b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</a:rPr>
              <a:t>cases</a:t>
            </a:r>
            <a:r>
              <a:rPr kumimoji="0" lang="de-DE" b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</a:rPr>
              <a:t> </a:t>
            </a:r>
            <a:r>
              <a:rPr kumimoji="0" lang="de-DE" b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</a:rPr>
              <a:t>of</a:t>
            </a:r>
            <a:r>
              <a:rPr kumimoji="0" lang="de-DE" b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</a:rPr>
              <a:t> „non-</a:t>
            </a:r>
            <a:r>
              <a:rPr kumimoji="0" lang="de-DE" b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</a:rPr>
              <a:t>fraud</a:t>
            </a:r>
            <a:r>
              <a:rPr kumimoji="0" lang="de-DE" b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</a:rPr>
              <a:t>“</a:t>
            </a:r>
          </a:p>
          <a:p>
            <a:pPr lvl="1">
              <a:buClr>
                <a:srgbClr val="ACD433"/>
              </a:buClr>
              <a:defRPr/>
            </a:pPr>
            <a:r>
              <a:rPr lang="de-DE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Century Gothic" panose="020B0502020202020204" pitchFamily="34" charset="0"/>
              </a:rPr>
              <a:t>104 </a:t>
            </a:r>
            <a:r>
              <a:rPr lang="de-DE" dirty="0" err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Century Gothic" panose="020B0502020202020204" pitchFamily="34" charset="0"/>
              </a:rPr>
              <a:t>cases</a:t>
            </a:r>
            <a:r>
              <a:rPr lang="de-DE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Century Gothic" panose="020B0502020202020204" pitchFamily="34" charset="0"/>
              </a:rPr>
              <a:t> </a:t>
            </a:r>
            <a:r>
              <a:rPr lang="de-DE" dirty="0" err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Century Gothic" panose="020B0502020202020204" pitchFamily="34" charset="0"/>
              </a:rPr>
              <a:t>of</a:t>
            </a:r>
            <a:r>
              <a:rPr lang="de-DE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Century Gothic" panose="020B0502020202020204" pitchFamily="34" charset="0"/>
              </a:rPr>
              <a:t> </a:t>
            </a:r>
            <a:r>
              <a:rPr lang="de-DE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Century Gothic" panose="020B0502020202020204" pitchFamily="34" charset="0"/>
              </a:rPr>
              <a:t>„</a:t>
            </a:r>
            <a:r>
              <a:rPr lang="de-DE" dirty="0" err="1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Century Gothic" panose="020B0502020202020204" pitchFamily="34" charset="0"/>
              </a:rPr>
              <a:t>fraud</a:t>
            </a:r>
            <a:r>
              <a:rPr lang="de-DE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Century Gothic" panose="020B0502020202020204" pitchFamily="34" charset="0"/>
              </a:rPr>
              <a:t>“ </a:t>
            </a:r>
            <a:r>
              <a:rPr lang="de-DE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Century Gothic" panose="020B0502020202020204" pitchFamily="34" charset="0"/>
              </a:rPr>
              <a:t>(~5,54%)</a:t>
            </a:r>
            <a:endParaRPr kumimoji="0" lang="de-DE" b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entury Gothic" panose="020B0502020202020204" pitchFamily="34" charset="0"/>
            </a:endParaRPr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4876300" y="1548424"/>
            <a:ext cx="4188934" cy="5098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rgbClr val="ACD433"/>
              </a:buClr>
              <a:defRPr/>
            </a:pPr>
            <a:r>
              <a:rPr lang="de-DE" dirty="0" err="1">
                <a:latin typeface="Century Gothic" panose="020B0502020202020204" pitchFamily="34" charset="0"/>
              </a:rPr>
              <a:t>D</a:t>
            </a:r>
            <a:r>
              <a:rPr lang="de-DE" dirty="0" err="1" smtClean="0">
                <a:latin typeface="Century Gothic" panose="020B0502020202020204" pitchFamily="34" charset="0"/>
              </a:rPr>
              <a:t>istributions</a:t>
            </a:r>
            <a:endParaRPr kumimoji="0" lang="de-DE" b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entury Gothic" panose="020B0502020202020204" pitchFamily="34" charset="0"/>
            </a:endParaRPr>
          </a:p>
          <a:p>
            <a:pPr lvl="1">
              <a:buClr>
                <a:srgbClr val="ACD433"/>
              </a:buClr>
              <a:defRPr/>
            </a:pPr>
            <a:endParaRPr lang="de-DE" i="1" dirty="0">
              <a:solidFill>
                <a:sysClr val="windowText" lastClr="000000">
                  <a:lumMod val="75000"/>
                  <a:lumOff val="25000"/>
                </a:sysClr>
              </a:solidFill>
              <a:latin typeface="Century Gothic" panose="020B0502020202020204" pitchFamily="34" charset="0"/>
            </a:endParaRPr>
          </a:p>
          <a:p>
            <a:pPr marL="457200" lvl="1" indent="0">
              <a:buClr>
                <a:srgbClr val="ACD433"/>
              </a:buClr>
              <a:buNone/>
              <a:defRPr/>
            </a:pPr>
            <a:endParaRPr lang="de-DE" i="1" dirty="0">
              <a:solidFill>
                <a:sysClr val="windowText" lastClr="000000">
                  <a:lumMod val="75000"/>
                  <a:lumOff val="25000"/>
                </a:sysClr>
              </a:solidFill>
              <a:latin typeface="Century Gothic" panose="020B0502020202020204" pitchFamily="34" charset="0"/>
            </a:endParaRPr>
          </a:p>
          <a:p>
            <a:pPr lvl="1">
              <a:buClr>
                <a:srgbClr val="ACD433"/>
              </a:buClr>
              <a:defRPr/>
            </a:pPr>
            <a:endParaRPr lang="de-DE" i="1" dirty="0">
              <a:solidFill>
                <a:sysClr val="windowText" lastClr="000000">
                  <a:lumMod val="75000"/>
                  <a:lumOff val="25000"/>
                </a:sysClr>
              </a:solidFill>
              <a:latin typeface="Century Gothic" panose="020B0502020202020204" pitchFamily="34" charset="0"/>
            </a:endParaRPr>
          </a:p>
          <a:p>
            <a:pPr marL="457200" lvl="1" indent="0">
              <a:buClr>
                <a:srgbClr val="ACD433"/>
              </a:buClr>
              <a:buNone/>
              <a:defRPr/>
            </a:pPr>
            <a:r>
              <a:rPr lang="de-DE" i="1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Century Gothic" panose="020B0502020202020204" pitchFamily="34" charset="0"/>
              </a:rPr>
              <a:t>e.g. </a:t>
            </a:r>
            <a:r>
              <a:rPr lang="de-DE" i="1" dirty="0" err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Century Gothic" panose="020B0502020202020204" pitchFamily="34" charset="0"/>
              </a:rPr>
              <a:t>lineItemVoidsperPosition</a:t>
            </a:r>
            <a:r>
              <a:rPr lang="de-DE" i="1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Century Gothic" panose="020B0502020202020204" pitchFamily="34" charset="0"/>
              </a:rPr>
              <a:t> </a:t>
            </a:r>
            <a:r>
              <a:rPr lang="de-DE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Century Gothic" panose="020B0502020202020204" pitchFamily="34" charset="0"/>
              </a:rPr>
              <a:t>&lt;1</a:t>
            </a:r>
            <a:endParaRPr kumimoji="0" lang="de-DE" b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entury Gothic" panose="020B0502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xmlns="" id="{3B4DB47A-40DC-46E3-851A-5C7FA0187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162" y="3429000"/>
            <a:ext cx="4543425" cy="32004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xmlns="" id="{8144AE1A-2CDB-4FAC-AF70-A880DD050B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6492" y="3623248"/>
            <a:ext cx="4032030" cy="300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672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383066" y="98857"/>
            <a:ext cx="8008256" cy="45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>
              <a:buSzPts val="3959"/>
            </a:pPr>
            <a:r>
              <a:rPr lang="fr-FR" sz="3959" dirty="0" err="1">
                <a:latin typeface="Century Gothic" panose="020B0502020202020204" pitchFamily="34" charset="0"/>
              </a:rPr>
              <a:t>Feature</a:t>
            </a:r>
            <a:r>
              <a:rPr lang="fr-FR" sz="3959" dirty="0">
                <a:latin typeface="Century Gothic" panose="020B0502020202020204" pitchFamily="34" charset="0"/>
              </a:rPr>
              <a:t> </a:t>
            </a:r>
            <a:r>
              <a:rPr lang="fr-FR" sz="3959" dirty="0" err="1">
                <a:latin typeface="Century Gothic" panose="020B0502020202020204" pitchFamily="34" charset="0"/>
              </a:rPr>
              <a:t>Generation</a:t>
            </a:r>
            <a:r>
              <a:rPr lang="fr-FR" sz="3959" dirty="0">
                <a:latin typeface="Century Gothic" panose="020B0502020202020204" pitchFamily="34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Inhaltsplatzhalter 3">
                <a:extLst>
                  <a:ext uri="{FF2B5EF4-FFF2-40B4-BE49-F238E27FC236}">
                    <a16:creationId xmlns:a16="http://schemas.microsoft.com/office/drawing/2014/main" xmlns="" id="{04220C61-4320-4C38-94E6-277857DC5C5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73901646"/>
                  </p:ext>
                </p:extLst>
              </p:nvPr>
            </p:nvGraphicFramePr>
            <p:xfrm>
              <a:off x="383066" y="1654339"/>
              <a:ext cx="8113697" cy="43277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52427">
                      <a:extLst>
                        <a:ext uri="{9D8B030D-6E8A-4147-A177-3AD203B41FA5}">
                          <a16:colId xmlns:a16="http://schemas.microsoft.com/office/drawing/2014/main" xmlns="" val="112776839"/>
                        </a:ext>
                      </a:extLst>
                    </a:gridCol>
                    <a:gridCol w="465964">
                      <a:extLst>
                        <a:ext uri="{9D8B030D-6E8A-4147-A177-3AD203B41FA5}">
                          <a16:colId xmlns:a16="http://schemas.microsoft.com/office/drawing/2014/main" xmlns="" val="783930066"/>
                        </a:ext>
                      </a:extLst>
                    </a:gridCol>
                    <a:gridCol w="3995306">
                      <a:extLst>
                        <a:ext uri="{9D8B030D-6E8A-4147-A177-3AD203B41FA5}">
                          <a16:colId xmlns:a16="http://schemas.microsoft.com/office/drawing/2014/main" xmlns="" val="314937273"/>
                        </a:ext>
                      </a:extLst>
                    </a:gridCol>
                  </a:tblGrid>
                  <a:tr h="1442110">
                    <a:tc>
                      <a:txBody>
                        <a:bodyPr/>
                        <a:lstStyle/>
                        <a:p>
                          <a:pPr marL="342900" marR="0" lvl="0" indent="-342900" algn="l" defTabSz="457200" rtl="0" eaLnBrk="1" fontAlgn="auto" latinLnBrk="0" hangingPunct="1"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>
                              <a:srgbClr val="ACD433"/>
                            </a:buClr>
                            <a:buSzPct val="80000"/>
                            <a:buFont typeface="Wingdings 3" charset="2"/>
                            <a:buChar char=""/>
                            <a:tabLst/>
                            <a:defRPr/>
                          </a:pPr>
                          <a:r>
                            <a:rPr kumimoji="0" lang="en-US" sz="2000" b="0" i="0" u="none" strike="noStrike" kern="1200" cap="none" spc="0" normalizeH="0" baseline="0" noProof="0" dirty="0" err="1">
                              <a:ln>
                                <a:noFill/>
                              </a:ln>
                              <a:solidFill>
                                <a:sysClr val="windowText" lastClr="000000">
                                  <a:lumMod val="75000"/>
                                  <a:lumOff val="25000"/>
                                </a:sysClr>
                              </a:solidFill>
                              <a:effectLst/>
                              <a:uLnTx/>
                              <a:uFillTx/>
                              <a:latin typeface="Century Gothic" panose="020B0502020202020204" pitchFamily="34" charset="0"/>
                            </a:rPr>
                            <a:t>totalScanned</a:t>
                          </a:r>
                          <a:endParaRPr kumimoji="0" lang="de-DE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ysClr val="windowText" lastClr="000000">
                                <a:lumMod val="75000"/>
                                <a:lumOff val="25000"/>
                              </a:sysClr>
                            </a:solidFill>
                            <a:effectLst/>
                            <a:uLnTx/>
                            <a:uFillTx/>
                            <a:latin typeface="Century Gothic" panose="020B0502020202020204" pitchFamily="34" charset="0"/>
                          </a:endParaRPr>
                        </a:p>
                      </a:txBody>
                      <a:tcPr marL="68580" marR="68580" marT="34290" marB="3429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b="0" i="0" dirty="0">
                              <a:solidFill>
                                <a:schemeClr val="tx1"/>
                              </a:solidFill>
                              <a:latin typeface="Century Gothic" panose="020B0502020202020204" pitchFamily="34" charset="0"/>
                            </a:rPr>
                            <a:t>=</a:t>
                          </a:r>
                        </a:p>
                      </a:txBody>
                      <a:tcPr marL="68580" marR="68580" marT="34290" marB="3429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b="0" i="0" dirty="0" err="1">
                              <a:solidFill>
                                <a:schemeClr val="tx1"/>
                              </a:solidFill>
                              <a:latin typeface="Century Gothic" panose="020B0502020202020204" pitchFamily="34" charset="0"/>
                            </a:rPr>
                            <a:t>scannedLineItemsPerSecond</a:t>
                          </a:r>
                          <a:endParaRPr lang="de-DE" sz="2000" b="0" i="0" dirty="0">
                            <a:solidFill>
                              <a:schemeClr val="tx1"/>
                            </a:solidFill>
                            <a:latin typeface="Century Gothic" panose="020B0502020202020204" pitchFamily="34" charset="0"/>
                          </a:endParaRPr>
                        </a:p>
                        <a:p>
                          <a:pPr algn="ctr"/>
                          <a:r>
                            <a:rPr lang="de-DE" sz="2000" b="0" i="0" dirty="0">
                              <a:solidFill>
                                <a:schemeClr val="tx1"/>
                              </a:solidFill>
                              <a:latin typeface="Century Gothic" panose="020B0502020202020204" pitchFamily="34" charset="0"/>
                            </a:rPr>
                            <a:t>*</a:t>
                          </a:r>
                        </a:p>
                        <a:p>
                          <a:pPr algn="ctr"/>
                          <a:r>
                            <a:rPr lang="de-DE" sz="2000" b="0" i="0" dirty="0" err="1">
                              <a:solidFill>
                                <a:schemeClr val="tx1"/>
                              </a:solidFill>
                              <a:latin typeface="Century Gothic" panose="020B0502020202020204" pitchFamily="34" charset="0"/>
                            </a:rPr>
                            <a:t>totalScanTimeInSeconds</a:t>
                          </a:r>
                          <a:endParaRPr lang="de-DE" sz="2000" b="0" i="0" dirty="0">
                            <a:solidFill>
                              <a:schemeClr val="tx1"/>
                            </a:solidFill>
                            <a:latin typeface="Century Gothic" panose="020B0502020202020204" pitchFamily="34" charset="0"/>
                          </a:endParaRPr>
                        </a:p>
                      </a:txBody>
                      <a:tcPr marL="68580" marR="68580" marT="34290" marB="3429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468561030"/>
                      </a:ext>
                    </a:extLst>
                  </a:tr>
                  <a:tr h="1442110">
                    <a:tc>
                      <a:txBody>
                        <a:bodyPr/>
                        <a:lstStyle/>
                        <a:p>
                          <a:pPr marL="342900" marR="0" lvl="0" indent="-342900" algn="l" defTabSz="457200" rtl="0" eaLnBrk="1" fontAlgn="auto" latinLnBrk="0" hangingPunct="1"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>
                              <a:srgbClr val="ACD433"/>
                            </a:buClr>
                            <a:buSzPct val="80000"/>
                            <a:buFont typeface="Wingdings 3" charset="2"/>
                            <a:buChar char="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kumimoji="0" lang="en-US" sz="2000" b="0" i="0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ysClr val="windowText" lastClr="000000">
                                      <a:lumMod val="75000"/>
                                      <a:lumOff val="25000"/>
                                    </a:sysClr>
                                  </a:solidFill>
                                  <a:effectLst/>
                                  <a:uLnTx/>
                                  <a:uFillTx/>
                                  <a:latin typeface="Century Gothic" panose="020B0502020202020204" pitchFamily="34" charset="0"/>
                                </a:rPr>
                                <m:t>avgTimePerScan</m:t>
                              </m:r>
                            </m:oMath>
                          </a14:m>
                          <a:endParaRPr kumimoji="0" lang="de-DE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ysClr val="windowText" lastClr="000000">
                                <a:lumMod val="75000"/>
                                <a:lumOff val="25000"/>
                              </a:sysClr>
                            </a:solidFill>
                            <a:effectLst/>
                            <a:uLnTx/>
                            <a:uFillTx/>
                            <a:latin typeface="Century Gothic" panose="020B0502020202020204" pitchFamily="34" charset="0"/>
                          </a:endParaRPr>
                        </a:p>
                      </a:txBody>
                      <a:tcPr marL="68580" marR="68580" marT="34290" marB="3429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b="0" i="0" dirty="0">
                              <a:solidFill>
                                <a:schemeClr val="tx1"/>
                              </a:solidFill>
                              <a:latin typeface="Century Gothic" panose="020B0502020202020204" pitchFamily="34" charset="0"/>
                            </a:rPr>
                            <a:t>=</a:t>
                          </a:r>
                        </a:p>
                      </a:txBody>
                      <a:tcPr marL="68580" marR="68580" marT="34290" marB="3429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t-B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20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pt-BR" sz="2000" b="0" i="0" smtClean="0">
                                        <a:solidFill>
                                          <a:schemeClr val="tx1"/>
                                        </a:solidFill>
                                        <a:latin typeface="Century Gothic" panose="020B0502020202020204" pitchFamily="34" charset="0"/>
                                      </a:rPr>
                                      <m:t>scannedLineItemsPerSecond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2000" b="0" i="0" dirty="0">
                            <a:solidFill>
                              <a:schemeClr val="tx1"/>
                            </a:solidFill>
                            <a:latin typeface="Century Gothic" panose="020B0502020202020204" pitchFamily="34" charset="0"/>
                          </a:endParaRPr>
                        </a:p>
                      </a:txBody>
                      <a:tcPr marL="68580" marR="68580" marT="34290" marB="3429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195513183"/>
                      </a:ext>
                    </a:extLst>
                  </a:tr>
                  <a:tr h="1443496">
                    <a:tc>
                      <a:txBody>
                        <a:bodyPr/>
                        <a:lstStyle/>
                        <a:p>
                          <a:pPr marL="342900" marR="0" lvl="0" indent="-342900" algn="l" defTabSz="457200" rtl="0" eaLnBrk="1" fontAlgn="auto" latinLnBrk="0" hangingPunct="1"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>
                              <a:srgbClr val="ACD433"/>
                            </a:buClr>
                            <a:buSzPct val="80000"/>
                            <a:buFont typeface="Wingdings 3" charset="2"/>
                            <a:buChar char=""/>
                            <a:tabLst/>
                            <a:defRPr/>
                          </a:pPr>
                          <a:r>
                            <a:rPr kumimoji="0" lang="en-US" sz="2000" b="0" i="0" u="none" strike="noStrike" kern="1200" cap="none" spc="0" normalizeH="0" baseline="0" noProof="0" dirty="0" err="1">
                              <a:ln>
                                <a:noFill/>
                              </a:ln>
                              <a:solidFill>
                                <a:sysClr val="windowText" lastClr="000000">
                                  <a:lumMod val="75000"/>
                                  <a:lumOff val="25000"/>
                                </a:sysClr>
                              </a:solidFill>
                              <a:effectLst/>
                              <a:uLnTx/>
                              <a:uFillTx/>
                              <a:latin typeface="Century Gothic" panose="020B0502020202020204" pitchFamily="34" charset="0"/>
                            </a:rPr>
                            <a:t>avgValuePerScan</a:t>
                          </a:r>
                          <a:endParaRPr kumimoji="0" lang="de-DE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ysClr val="windowText" lastClr="000000">
                                <a:lumMod val="75000"/>
                                <a:lumOff val="25000"/>
                              </a:sysClr>
                            </a:solidFill>
                            <a:effectLst/>
                            <a:uLnTx/>
                            <a:uFillTx/>
                            <a:latin typeface="Century Gothic" panose="020B0502020202020204" pitchFamily="34" charset="0"/>
                          </a:endParaRPr>
                        </a:p>
                      </a:txBody>
                      <a:tcPr marL="68580" marR="68580" marT="34290" marB="3429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b="0" i="0" dirty="0">
                              <a:solidFill>
                                <a:schemeClr val="tx1"/>
                              </a:solidFill>
                              <a:latin typeface="Century Gothic" panose="020B0502020202020204" pitchFamily="34" charset="0"/>
                            </a:rPr>
                            <a:t>=</a:t>
                          </a:r>
                        </a:p>
                      </a:txBody>
                      <a:tcPr marL="68580" marR="68580" marT="34290" marB="3429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b="0" i="0" dirty="0" err="1">
                              <a:solidFill>
                                <a:schemeClr val="tx1"/>
                              </a:solidFill>
                              <a:latin typeface="Century Gothic" panose="020B0502020202020204" pitchFamily="34" charset="0"/>
                            </a:rPr>
                            <a:t>avgTimePerScan</a:t>
                          </a:r>
                          <a:r>
                            <a:rPr lang="de-DE" sz="2000" b="0" i="0" dirty="0">
                              <a:solidFill>
                                <a:schemeClr val="tx1"/>
                              </a:solidFill>
                              <a:latin typeface="Century Gothic" panose="020B0502020202020204" pitchFamily="34" charset="0"/>
                            </a:rPr>
                            <a:t> </a:t>
                          </a:r>
                        </a:p>
                        <a:p>
                          <a:pPr algn="ctr"/>
                          <a:r>
                            <a:rPr lang="de-DE" sz="2000" b="0" i="0" dirty="0">
                              <a:solidFill>
                                <a:schemeClr val="tx1"/>
                              </a:solidFill>
                              <a:latin typeface="Century Gothic" panose="020B0502020202020204" pitchFamily="34" charset="0"/>
                            </a:rPr>
                            <a:t>*</a:t>
                          </a:r>
                        </a:p>
                        <a:p>
                          <a:pPr algn="ctr"/>
                          <a:r>
                            <a:rPr lang="de-DE" sz="2000" b="0" i="0" dirty="0" err="1">
                              <a:solidFill>
                                <a:schemeClr val="tx1"/>
                              </a:solidFill>
                              <a:latin typeface="Century Gothic" panose="020B0502020202020204" pitchFamily="34" charset="0"/>
                            </a:rPr>
                            <a:t>valuePerSecond</a:t>
                          </a:r>
                          <a:endParaRPr lang="de-DE" sz="2000" b="0" i="0" dirty="0">
                            <a:solidFill>
                              <a:schemeClr val="tx1"/>
                            </a:solidFill>
                            <a:latin typeface="Century Gothic" panose="020B0502020202020204" pitchFamily="34" charset="0"/>
                          </a:endParaRPr>
                        </a:p>
                      </a:txBody>
                      <a:tcPr marL="68580" marR="68580" marT="34290" marB="3429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57337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Inhaltsplatzhalter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4220C61-4320-4C38-94E6-277857DC5C5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73901646"/>
                  </p:ext>
                </p:extLst>
              </p:nvPr>
            </p:nvGraphicFramePr>
            <p:xfrm>
              <a:off x="383066" y="1654339"/>
              <a:ext cx="8113697" cy="43277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5242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12776839"/>
                        </a:ext>
                      </a:extLst>
                    </a:gridCol>
                    <a:gridCol w="465964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783930066"/>
                        </a:ext>
                      </a:extLst>
                    </a:gridCol>
                    <a:gridCol w="399530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14937273"/>
                        </a:ext>
                      </a:extLst>
                    </a:gridCol>
                  </a:tblGrid>
                  <a:tr h="1442110">
                    <a:tc>
                      <a:txBody>
                        <a:bodyPr/>
                        <a:lstStyle/>
                        <a:p>
                          <a:pPr marL="342900" marR="0" lvl="0" indent="-342900" algn="l" defTabSz="457200" rtl="0" eaLnBrk="1" fontAlgn="auto" latinLnBrk="0" hangingPunct="1"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>
                              <a:srgbClr val="ACD433"/>
                            </a:buClr>
                            <a:buSzPct val="80000"/>
                            <a:buFont typeface="Wingdings 3" charset="2"/>
                            <a:buChar char=""/>
                            <a:tabLst/>
                            <a:defRPr/>
                          </a:pPr>
                          <a:r>
                            <a:rPr kumimoji="0" lang="en-US" sz="2000" b="0" i="0" u="none" strike="noStrike" kern="1200" cap="none" spc="0" normalizeH="0" baseline="0" noProof="0" dirty="0" err="1" smtClean="0">
                              <a:ln>
                                <a:noFill/>
                              </a:ln>
                              <a:solidFill>
                                <a:sysClr val="windowText" lastClr="000000">
                                  <a:lumMod val="75000"/>
                                  <a:lumOff val="25000"/>
                                </a:sysClr>
                              </a:solidFill>
                              <a:effectLst/>
                              <a:uLnTx/>
                              <a:uFillTx/>
                              <a:latin typeface="Century Gothic" panose="020B0502020202020204" pitchFamily="34" charset="0"/>
                            </a:rPr>
                            <a:t>totalScanned</a:t>
                          </a:r>
                          <a:endParaRPr kumimoji="0" lang="de-DE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ysClr val="windowText" lastClr="000000">
                                <a:lumMod val="75000"/>
                                <a:lumOff val="25000"/>
                              </a:sysClr>
                            </a:solidFill>
                            <a:effectLst/>
                            <a:uLnTx/>
                            <a:uFillTx/>
                            <a:latin typeface="Century Gothic" panose="020B0502020202020204" pitchFamily="34" charset="0"/>
                          </a:endParaRPr>
                        </a:p>
                      </a:txBody>
                      <a:tcPr marL="68580" marR="68580" marT="34290" marB="3429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b="0" i="0" dirty="0">
                              <a:solidFill>
                                <a:schemeClr val="tx1"/>
                              </a:solidFill>
                              <a:latin typeface="Century Gothic" panose="020B0502020202020204" pitchFamily="34" charset="0"/>
                            </a:rPr>
                            <a:t>=</a:t>
                          </a:r>
                        </a:p>
                      </a:txBody>
                      <a:tcPr marL="68580" marR="68580" marT="34290" marB="3429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b="0" i="0" dirty="0" err="1" smtClean="0">
                              <a:solidFill>
                                <a:schemeClr val="tx1"/>
                              </a:solidFill>
                              <a:latin typeface="Century Gothic" panose="020B0502020202020204" pitchFamily="34" charset="0"/>
                            </a:rPr>
                            <a:t>scannedLineItemsPerSecond</a:t>
                          </a:r>
                          <a:endParaRPr lang="de-DE" sz="2000" b="0" i="0" dirty="0" smtClean="0">
                            <a:solidFill>
                              <a:schemeClr val="tx1"/>
                            </a:solidFill>
                            <a:latin typeface="Century Gothic" panose="020B0502020202020204" pitchFamily="34" charset="0"/>
                          </a:endParaRPr>
                        </a:p>
                        <a:p>
                          <a:pPr algn="ctr"/>
                          <a:r>
                            <a:rPr lang="de-DE" sz="2000" b="0" i="0" dirty="0" smtClean="0">
                              <a:solidFill>
                                <a:schemeClr val="tx1"/>
                              </a:solidFill>
                              <a:latin typeface="Century Gothic" panose="020B0502020202020204" pitchFamily="34" charset="0"/>
                            </a:rPr>
                            <a:t>*</a:t>
                          </a:r>
                        </a:p>
                        <a:p>
                          <a:pPr algn="ctr"/>
                          <a:r>
                            <a:rPr lang="de-DE" sz="2000" b="0" i="0" dirty="0" err="1" smtClean="0">
                              <a:solidFill>
                                <a:schemeClr val="tx1"/>
                              </a:solidFill>
                              <a:latin typeface="Century Gothic" panose="020B0502020202020204" pitchFamily="34" charset="0"/>
                            </a:rPr>
                            <a:t>totalScanTimeInSeconds</a:t>
                          </a:r>
                          <a:endParaRPr lang="de-DE" sz="2000" b="0" i="0" dirty="0">
                            <a:solidFill>
                              <a:schemeClr val="tx1"/>
                            </a:solidFill>
                            <a:latin typeface="Century Gothic" panose="020B0502020202020204" pitchFamily="34" charset="0"/>
                          </a:endParaRPr>
                        </a:p>
                      </a:txBody>
                      <a:tcPr marL="68580" marR="68580" marT="34290" marB="3429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468561030"/>
                      </a:ext>
                    </a:extLst>
                  </a:tr>
                  <a:tr h="144211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34290" marB="34290" anchor="ctr">
                        <a:blipFill rotWithShape="0">
                          <a:blip r:embed="rId3"/>
                          <a:stretch>
                            <a:fillRect l="-167" t="-100422" r="-122667" b="-1008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b="0" i="0" dirty="0">
                              <a:solidFill>
                                <a:schemeClr val="tx1"/>
                              </a:solidFill>
                              <a:latin typeface="Century Gothic" panose="020B0502020202020204" pitchFamily="34" charset="0"/>
                            </a:rPr>
                            <a:t>=</a:t>
                          </a:r>
                        </a:p>
                      </a:txBody>
                      <a:tcPr marL="68580" marR="68580" marT="34290" marB="3429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34290" marB="34290" anchor="ctr">
                        <a:blipFill rotWithShape="0">
                          <a:blip r:embed="rId3"/>
                          <a:stretch>
                            <a:fillRect l="-103201" t="-100422" r="-610" b="-1008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4195513183"/>
                      </a:ext>
                    </a:extLst>
                  </a:tr>
                  <a:tr h="1443496">
                    <a:tc>
                      <a:txBody>
                        <a:bodyPr/>
                        <a:lstStyle/>
                        <a:p>
                          <a:pPr marL="342900" marR="0" lvl="0" indent="-342900" algn="l" defTabSz="457200" rtl="0" eaLnBrk="1" fontAlgn="auto" latinLnBrk="0" hangingPunct="1"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>
                              <a:srgbClr val="ACD433"/>
                            </a:buClr>
                            <a:buSzPct val="80000"/>
                            <a:buFont typeface="Wingdings 3" charset="2"/>
                            <a:buChar char=""/>
                            <a:tabLst/>
                            <a:defRPr/>
                          </a:pPr>
                          <a:r>
                            <a:rPr kumimoji="0" lang="en-US" sz="2000" b="0" i="0" u="none" strike="noStrike" kern="1200" cap="none" spc="0" normalizeH="0" baseline="0" noProof="0" dirty="0" err="1" smtClean="0">
                              <a:ln>
                                <a:noFill/>
                              </a:ln>
                              <a:solidFill>
                                <a:sysClr val="windowText" lastClr="000000">
                                  <a:lumMod val="75000"/>
                                  <a:lumOff val="25000"/>
                                </a:sysClr>
                              </a:solidFill>
                              <a:effectLst/>
                              <a:uLnTx/>
                              <a:uFillTx/>
                              <a:latin typeface="Century Gothic" panose="020B0502020202020204" pitchFamily="34" charset="0"/>
                            </a:rPr>
                            <a:t>avgValuePerScan</a:t>
                          </a:r>
                          <a:endParaRPr kumimoji="0" lang="de-DE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ysClr val="windowText" lastClr="000000">
                                <a:lumMod val="75000"/>
                                <a:lumOff val="25000"/>
                              </a:sysClr>
                            </a:solidFill>
                            <a:effectLst/>
                            <a:uLnTx/>
                            <a:uFillTx/>
                            <a:latin typeface="Century Gothic" panose="020B0502020202020204" pitchFamily="34" charset="0"/>
                          </a:endParaRPr>
                        </a:p>
                      </a:txBody>
                      <a:tcPr marL="68580" marR="68580" marT="34290" marB="3429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b="0" i="0" dirty="0">
                              <a:solidFill>
                                <a:schemeClr val="tx1"/>
                              </a:solidFill>
                              <a:latin typeface="Century Gothic" panose="020B0502020202020204" pitchFamily="34" charset="0"/>
                            </a:rPr>
                            <a:t>=</a:t>
                          </a:r>
                        </a:p>
                      </a:txBody>
                      <a:tcPr marL="68580" marR="68580" marT="34290" marB="3429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b="0" i="0" dirty="0" err="1" smtClean="0">
                              <a:solidFill>
                                <a:schemeClr val="tx1"/>
                              </a:solidFill>
                              <a:latin typeface="Century Gothic" panose="020B0502020202020204" pitchFamily="34" charset="0"/>
                            </a:rPr>
                            <a:t>avgTimePerScan</a:t>
                          </a:r>
                          <a:r>
                            <a:rPr lang="de-DE" sz="2000" b="0" i="0" dirty="0" smtClean="0">
                              <a:solidFill>
                                <a:schemeClr val="tx1"/>
                              </a:solidFill>
                              <a:latin typeface="Century Gothic" panose="020B0502020202020204" pitchFamily="34" charset="0"/>
                            </a:rPr>
                            <a:t> </a:t>
                          </a:r>
                        </a:p>
                        <a:p>
                          <a:pPr algn="ctr"/>
                          <a:r>
                            <a:rPr lang="de-DE" sz="2000" b="0" i="0" dirty="0" smtClean="0">
                              <a:solidFill>
                                <a:schemeClr val="tx1"/>
                              </a:solidFill>
                              <a:latin typeface="Century Gothic" panose="020B0502020202020204" pitchFamily="34" charset="0"/>
                            </a:rPr>
                            <a:t>*</a:t>
                          </a:r>
                        </a:p>
                        <a:p>
                          <a:pPr algn="ctr"/>
                          <a:r>
                            <a:rPr lang="de-DE" sz="2000" b="0" i="0" dirty="0" err="1" smtClean="0">
                              <a:solidFill>
                                <a:schemeClr val="tx1"/>
                              </a:solidFill>
                              <a:latin typeface="Century Gothic" panose="020B0502020202020204" pitchFamily="34" charset="0"/>
                            </a:rPr>
                            <a:t>valuePerSecond</a:t>
                          </a:r>
                          <a:endParaRPr lang="de-DE" sz="2000" b="0" i="0" dirty="0">
                            <a:solidFill>
                              <a:schemeClr val="tx1"/>
                            </a:solidFill>
                            <a:latin typeface="Century Gothic" panose="020B0502020202020204" pitchFamily="34" charset="0"/>
                          </a:endParaRPr>
                        </a:p>
                      </a:txBody>
                      <a:tcPr marL="68580" marR="68580" marT="34290" marB="3429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5733798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31165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383066" y="98857"/>
            <a:ext cx="8008256" cy="45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>
              <a:buSzPts val="3959"/>
            </a:pPr>
            <a:r>
              <a:rPr lang="fr-FR" sz="3959" dirty="0" err="1">
                <a:latin typeface="Century Gothic" panose="020B0502020202020204" pitchFamily="34" charset="0"/>
              </a:rPr>
              <a:t>Feature</a:t>
            </a:r>
            <a:r>
              <a:rPr lang="fr-FR" sz="3959" dirty="0">
                <a:latin typeface="Century Gothic" panose="020B0502020202020204" pitchFamily="34" charset="0"/>
              </a:rPr>
              <a:t> </a:t>
            </a:r>
            <a:r>
              <a:rPr lang="fr-FR" sz="3959" dirty="0" err="1">
                <a:latin typeface="Century Gothic" panose="020B0502020202020204" pitchFamily="34" charset="0"/>
              </a:rPr>
              <a:t>Generation</a:t>
            </a:r>
            <a:r>
              <a:rPr lang="fr-FR" sz="3959" dirty="0">
                <a:latin typeface="Century Gothic" panose="020B0502020202020204" pitchFamily="34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Inhaltsplatzhalter 3">
                <a:extLst>
                  <a:ext uri="{FF2B5EF4-FFF2-40B4-BE49-F238E27FC236}">
                    <a16:creationId xmlns:a16="http://schemas.microsoft.com/office/drawing/2014/main" xmlns="" id="{04220C61-4320-4C38-94E6-277857DC5C5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72168102"/>
                  </p:ext>
                </p:extLst>
              </p:nvPr>
            </p:nvGraphicFramePr>
            <p:xfrm>
              <a:off x="383066" y="1654339"/>
              <a:ext cx="8113697" cy="35493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52427">
                      <a:extLst>
                        <a:ext uri="{9D8B030D-6E8A-4147-A177-3AD203B41FA5}">
                          <a16:colId xmlns:a16="http://schemas.microsoft.com/office/drawing/2014/main" xmlns="" val="112776839"/>
                        </a:ext>
                      </a:extLst>
                    </a:gridCol>
                    <a:gridCol w="465964">
                      <a:extLst>
                        <a:ext uri="{9D8B030D-6E8A-4147-A177-3AD203B41FA5}">
                          <a16:colId xmlns:a16="http://schemas.microsoft.com/office/drawing/2014/main" xmlns="" val="783930066"/>
                        </a:ext>
                      </a:extLst>
                    </a:gridCol>
                    <a:gridCol w="3995306">
                      <a:extLst>
                        <a:ext uri="{9D8B030D-6E8A-4147-A177-3AD203B41FA5}">
                          <a16:colId xmlns:a16="http://schemas.microsoft.com/office/drawing/2014/main" xmlns="" val="314937273"/>
                        </a:ext>
                      </a:extLst>
                    </a:gridCol>
                  </a:tblGrid>
                  <a:tr h="1182728">
                    <a:tc>
                      <a:txBody>
                        <a:bodyPr/>
                        <a:lstStyle/>
                        <a:p>
                          <a:pPr marL="342900" marR="0" lvl="0" indent="-342900" algn="l" defTabSz="457200" rtl="0" eaLnBrk="1" fontAlgn="auto" latinLnBrk="0" hangingPunct="1"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>
                              <a:srgbClr val="ACD433"/>
                            </a:buClr>
                            <a:buSzPct val="80000"/>
                            <a:buFont typeface="Wingdings 3" charset="2"/>
                            <a:buChar char=""/>
                            <a:tabLst/>
                            <a:defRPr/>
                          </a:pPr>
                          <a:r>
                            <a:rPr kumimoji="0" lang="en-US" sz="2000" b="0" i="0" u="none" strike="noStrike" kern="1200" cap="none" spc="0" normalizeH="0" baseline="0" noProof="0" dirty="0" err="1">
                              <a:ln>
                                <a:noFill/>
                              </a:ln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effectLst/>
                              <a:uLnTx/>
                              <a:uFillTx/>
                              <a:latin typeface="Century Gothic" panose="020B0502020202020204" pitchFamily="34" charset="0"/>
                            </a:rPr>
                            <a:t>lineItemVoidsPerPosition</a:t>
                          </a:r>
                          <a:endParaRPr kumimoji="0" lang="de-DE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1">
                                <a:lumMod val="65000"/>
                              </a:schemeClr>
                            </a:solidFill>
                            <a:effectLst/>
                            <a:uLnTx/>
                            <a:uFillTx/>
                            <a:latin typeface="Century Gothic" panose="020B0502020202020204" pitchFamily="34" charset="0"/>
                          </a:endParaRPr>
                        </a:p>
                      </a:txBody>
                      <a:tcPr marL="68580" marR="68580" marT="34290" marB="3429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b="0" i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entury Gothic" panose="020B0502020202020204" pitchFamily="34" charset="0"/>
                            </a:rPr>
                            <a:t>=</a:t>
                          </a:r>
                        </a:p>
                      </a:txBody>
                      <a:tcPr marL="68580" marR="68580" marT="34290" marB="3429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t-BR" sz="2000" b="0" i="1" smtClean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pt-BR" sz="2000" b="0" i="0" smtClean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entury Gothic" panose="020B0502020202020204" pitchFamily="34" charset="0"/>
                                      </a:rPr>
                                      <m:t>lineItemVoids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pt-BR" sz="2000" b="0" i="0" smtClean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entury Gothic" panose="020B0502020202020204" pitchFamily="34" charset="0"/>
                                      </a:rPr>
                                      <m:t>totalScanned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2000" b="0" i="0" dirty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entury Gothic" panose="020B0502020202020204" pitchFamily="34" charset="0"/>
                          </a:endParaRPr>
                        </a:p>
                      </a:txBody>
                      <a:tcPr marL="68580" marR="68580" marT="34290" marB="3429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468561030"/>
                      </a:ext>
                    </a:extLst>
                  </a:tr>
                  <a:tr h="1182728">
                    <a:tc>
                      <a:txBody>
                        <a:bodyPr/>
                        <a:lstStyle/>
                        <a:p>
                          <a:pPr marL="342900" marR="0" lvl="0" indent="-342900" algn="l" defTabSz="457200" rtl="0" eaLnBrk="1" fontAlgn="auto" latinLnBrk="0" hangingPunct="1"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>
                              <a:srgbClr val="ACD433"/>
                            </a:buClr>
                            <a:buSzPct val="80000"/>
                            <a:buFont typeface="Wingdings 3" charset="2"/>
                            <a:buChar char="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kumimoji="0" lang="en-US" sz="2000" b="0" i="0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ysClr val="windowText" lastClr="000000">
                                      <a:lumMod val="75000"/>
                                      <a:lumOff val="25000"/>
                                    </a:sysClr>
                                  </a:solidFill>
                                  <a:effectLst/>
                                  <a:uLnTx/>
                                  <a:uFillTx/>
                                  <a:latin typeface="Century Gothic" panose="020B0502020202020204" pitchFamily="34" charset="0"/>
                                </a:rPr>
                                <m:t>withoutRegisPerPosition</m:t>
                              </m:r>
                            </m:oMath>
                          </a14:m>
                          <a:endParaRPr kumimoji="0" lang="de-DE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ysClr val="windowText" lastClr="000000">
                                <a:lumMod val="75000"/>
                                <a:lumOff val="25000"/>
                              </a:sysClr>
                            </a:solidFill>
                            <a:effectLst/>
                            <a:uLnTx/>
                            <a:uFillTx/>
                            <a:latin typeface="Century Gothic" panose="020B0502020202020204" pitchFamily="34" charset="0"/>
                          </a:endParaRPr>
                        </a:p>
                      </a:txBody>
                      <a:tcPr marL="68580" marR="68580" marT="34290" marB="3429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b="0" i="0" dirty="0">
                              <a:solidFill>
                                <a:schemeClr val="tx1"/>
                              </a:solidFill>
                              <a:latin typeface="Century Gothic" panose="020B0502020202020204" pitchFamily="34" charset="0"/>
                            </a:rPr>
                            <a:t>=</a:t>
                          </a:r>
                        </a:p>
                      </a:txBody>
                      <a:tcPr marL="68580" marR="68580" marT="34290" marB="3429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t-B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pt-BR" sz="2000" b="0" i="0" smtClean="0">
                                        <a:solidFill>
                                          <a:schemeClr val="tx1"/>
                                        </a:solidFill>
                                        <a:latin typeface="Century Gothic" panose="020B0502020202020204" pitchFamily="34" charset="0"/>
                                      </a:rPr>
                                      <m:t>scansWithoutRegistration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pt-BR" sz="2000" b="0" i="0" smtClean="0">
                                        <a:solidFill>
                                          <a:schemeClr val="tx1"/>
                                        </a:solidFill>
                                        <a:latin typeface="Century Gothic" panose="020B0502020202020204" pitchFamily="34" charset="0"/>
                                      </a:rPr>
                                      <m:t>totalScanned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2000" b="0" i="0" dirty="0">
                            <a:solidFill>
                              <a:schemeClr val="tx1"/>
                            </a:solidFill>
                            <a:latin typeface="Century Gothic" panose="020B0502020202020204" pitchFamily="34" charset="0"/>
                          </a:endParaRPr>
                        </a:p>
                      </a:txBody>
                      <a:tcPr marL="68580" marR="68580" marT="34290" marB="3429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195513183"/>
                      </a:ext>
                    </a:extLst>
                  </a:tr>
                  <a:tr h="1183865">
                    <a:tc>
                      <a:txBody>
                        <a:bodyPr/>
                        <a:lstStyle/>
                        <a:p>
                          <a:pPr marL="342900" marR="0" lvl="0" indent="-342900" algn="l" defTabSz="457200" rtl="0" eaLnBrk="1" fontAlgn="auto" latinLnBrk="0" hangingPunct="1"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>
                              <a:srgbClr val="ACD433"/>
                            </a:buClr>
                            <a:buSzPct val="80000"/>
                            <a:buFont typeface="Wingdings 3" charset="2"/>
                            <a:buChar char=""/>
                            <a:tabLst/>
                            <a:defRPr/>
                          </a:pPr>
                          <a:r>
                            <a:rPr kumimoji="0" lang="de-DE" sz="2000" b="0" i="0" u="none" strike="noStrike" kern="1200" cap="none" spc="0" normalizeH="0" baseline="0" noProof="0" dirty="0" err="1">
                              <a:ln>
                                <a:noFill/>
                              </a:ln>
                              <a:solidFill>
                                <a:sysClr val="windowText" lastClr="000000">
                                  <a:lumMod val="75000"/>
                                  <a:lumOff val="25000"/>
                                </a:sysClr>
                              </a:solidFill>
                              <a:effectLst/>
                              <a:uLnTx/>
                              <a:uFillTx/>
                              <a:latin typeface="Century Gothic" panose="020B0502020202020204" pitchFamily="34" charset="0"/>
                            </a:rPr>
                            <a:t>quantiModPerPosition</a:t>
                          </a:r>
                          <a:endParaRPr kumimoji="0" lang="de-DE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ysClr val="windowText" lastClr="000000">
                                <a:lumMod val="75000"/>
                                <a:lumOff val="25000"/>
                              </a:sysClr>
                            </a:solidFill>
                            <a:effectLst/>
                            <a:uLnTx/>
                            <a:uFillTx/>
                            <a:latin typeface="Century Gothic" panose="020B0502020202020204" pitchFamily="34" charset="0"/>
                          </a:endParaRPr>
                        </a:p>
                      </a:txBody>
                      <a:tcPr marL="68580" marR="68580" marT="34290" marB="3429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b="0" i="0" dirty="0">
                              <a:solidFill>
                                <a:schemeClr val="tx1"/>
                              </a:solidFill>
                              <a:latin typeface="Century Gothic" panose="020B0502020202020204" pitchFamily="34" charset="0"/>
                            </a:rPr>
                            <a:t>=</a:t>
                          </a:r>
                        </a:p>
                      </a:txBody>
                      <a:tcPr marL="68580" marR="68580" marT="34290" marB="3429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t-B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pt-BR" sz="2000" b="0" i="0" smtClean="0">
                                        <a:solidFill>
                                          <a:schemeClr val="tx1"/>
                                        </a:solidFill>
                                        <a:latin typeface="Century Gothic" panose="020B0502020202020204" pitchFamily="34" charset="0"/>
                                      </a:rPr>
                                      <m:t>quantityModifications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pt-BR" sz="2000" b="0" i="0" smtClean="0">
                                        <a:solidFill>
                                          <a:schemeClr val="tx1"/>
                                        </a:solidFill>
                                        <a:latin typeface="Century Gothic" panose="020B0502020202020204" pitchFamily="34" charset="0"/>
                                      </a:rPr>
                                      <m:t>totalScanned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2000" b="0" i="0" dirty="0">
                            <a:solidFill>
                              <a:schemeClr val="tx1"/>
                            </a:solidFill>
                            <a:latin typeface="Century Gothic" panose="020B0502020202020204" pitchFamily="34" charset="0"/>
                          </a:endParaRPr>
                        </a:p>
                      </a:txBody>
                      <a:tcPr marL="68580" marR="68580" marT="34290" marB="3429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57337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Inhaltsplatzhalter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4220C61-4320-4C38-94E6-277857DC5C5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72168102"/>
                  </p:ext>
                </p:extLst>
              </p:nvPr>
            </p:nvGraphicFramePr>
            <p:xfrm>
              <a:off x="383066" y="1654339"/>
              <a:ext cx="8113697" cy="35493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5242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12776839"/>
                        </a:ext>
                      </a:extLst>
                    </a:gridCol>
                    <a:gridCol w="465964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783930066"/>
                        </a:ext>
                      </a:extLst>
                    </a:gridCol>
                    <a:gridCol w="399530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14937273"/>
                        </a:ext>
                      </a:extLst>
                    </a:gridCol>
                  </a:tblGrid>
                  <a:tr h="1182728">
                    <a:tc>
                      <a:txBody>
                        <a:bodyPr/>
                        <a:lstStyle/>
                        <a:p>
                          <a:pPr marL="342900" marR="0" lvl="0" indent="-342900" algn="l" defTabSz="457200" rtl="0" eaLnBrk="1" fontAlgn="auto" latinLnBrk="0" hangingPunct="1"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>
                              <a:srgbClr val="ACD433"/>
                            </a:buClr>
                            <a:buSzPct val="80000"/>
                            <a:buFont typeface="Wingdings 3" charset="2"/>
                            <a:buChar char=""/>
                            <a:tabLst/>
                            <a:defRPr/>
                          </a:pPr>
                          <a:r>
                            <a:rPr kumimoji="0" lang="en-US" sz="2000" b="0" i="0" u="none" strike="noStrike" kern="1200" cap="none" spc="0" normalizeH="0" baseline="0" noProof="0" dirty="0" err="1" smtClean="0">
                              <a:ln>
                                <a:noFill/>
                              </a:ln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effectLst/>
                              <a:uLnTx/>
                              <a:uFillTx/>
                              <a:latin typeface="Century Gothic" panose="020B0502020202020204" pitchFamily="34" charset="0"/>
                            </a:rPr>
                            <a:t>lineItemVoidsPerPosition</a:t>
                          </a:r>
                          <a:endParaRPr kumimoji="0" lang="de-DE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1">
                                <a:lumMod val="65000"/>
                              </a:schemeClr>
                            </a:solidFill>
                            <a:effectLst/>
                            <a:uLnTx/>
                            <a:uFillTx/>
                            <a:latin typeface="Century Gothic" panose="020B0502020202020204" pitchFamily="34" charset="0"/>
                          </a:endParaRPr>
                        </a:p>
                      </a:txBody>
                      <a:tcPr marL="68580" marR="68580" marT="34290" marB="3429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b="0" i="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entury Gothic" panose="020B0502020202020204" pitchFamily="34" charset="0"/>
                            </a:rPr>
                            <a:t>=</a:t>
                          </a:r>
                        </a:p>
                      </a:txBody>
                      <a:tcPr marL="68580" marR="68580" marT="34290" marB="3429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34290" marB="34290" anchor="ctr">
                        <a:blipFill rotWithShape="0">
                          <a:blip r:embed="rId3"/>
                          <a:stretch>
                            <a:fillRect l="-103201" t="-515" r="-610" b="-2015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468561030"/>
                      </a:ext>
                    </a:extLst>
                  </a:tr>
                  <a:tr h="1182728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34290" marB="34290" anchor="ctr">
                        <a:blipFill rotWithShape="0">
                          <a:blip r:embed="rId3"/>
                          <a:stretch>
                            <a:fillRect l="-167" t="-100000" r="-122667" b="-1005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b="0" i="0" dirty="0">
                              <a:solidFill>
                                <a:schemeClr val="tx1"/>
                              </a:solidFill>
                              <a:latin typeface="Century Gothic" panose="020B0502020202020204" pitchFamily="34" charset="0"/>
                            </a:rPr>
                            <a:t>=</a:t>
                          </a:r>
                        </a:p>
                      </a:txBody>
                      <a:tcPr marL="68580" marR="68580" marT="34290" marB="3429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34290" marB="34290" anchor="ctr">
                        <a:blipFill rotWithShape="0">
                          <a:blip r:embed="rId3"/>
                          <a:stretch>
                            <a:fillRect l="-103201" t="-100000" r="-610" b="-1005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4195513183"/>
                      </a:ext>
                    </a:extLst>
                  </a:tr>
                  <a:tr h="1183865">
                    <a:tc>
                      <a:txBody>
                        <a:bodyPr/>
                        <a:lstStyle/>
                        <a:p>
                          <a:pPr marL="342900" marR="0" lvl="0" indent="-342900" algn="l" defTabSz="457200" rtl="0" eaLnBrk="1" fontAlgn="auto" latinLnBrk="0" hangingPunct="1"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>
                              <a:srgbClr val="ACD433"/>
                            </a:buClr>
                            <a:buSzPct val="80000"/>
                            <a:buFont typeface="Wingdings 3" charset="2"/>
                            <a:buChar char=""/>
                            <a:tabLst/>
                            <a:defRPr/>
                          </a:pPr>
                          <a:r>
                            <a:rPr kumimoji="0" lang="de-DE" sz="2000" b="0" i="0" u="none" strike="noStrike" kern="1200" cap="none" spc="0" normalizeH="0" baseline="0" noProof="0" dirty="0" err="1" smtClean="0">
                              <a:ln>
                                <a:noFill/>
                              </a:ln>
                              <a:solidFill>
                                <a:sysClr val="windowText" lastClr="000000">
                                  <a:lumMod val="75000"/>
                                  <a:lumOff val="25000"/>
                                </a:sysClr>
                              </a:solidFill>
                              <a:effectLst/>
                              <a:uLnTx/>
                              <a:uFillTx/>
                              <a:latin typeface="Century Gothic" panose="020B0502020202020204" pitchFamily="34" charset="0"/>
                            </a:rPr>
                            <a:t>quantiModPerPosition</a:t>
                          </a:r>
                          <a:endParaRPr kumimoji="0" lang="de-DE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ysClr val="windowText" lastClr="000000">
                                <a:lumMod val="75000"/>
                                <a:lumOff val="25000"/>
                              </a:sysClr>
                            </a:solidFill>
                            <a:effectLst/>
                            <a:uLnTx/>
                            <a:uFillTx/>
                            <a:latin typeface="Century Gothic" panose="020B0502020202020204" pitchFamily="34" charset="0"/>
                          </a:endParaRPr>
                        </a:p>
                      </a:txBody>
                      <a:tcPr marL="68580" marR="68580" marT="34290" marB="3429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b="0" i="0" dirty="0">
                              <a:solidFill>
                                <a:schemeClr val="tx1"/>
                              </a:solidFill>
                              <a:latin typeface="Century Gothic" panose="020B0502020202020204" pitchFamily="34" charset="0"/>
                            </a:rPr>
                            <a:t>=</a:t>
                          </a:r>
                        </a:p>
                      </a:txBody>
                      <a:tcPr marL="68580" marR="68580" marT="34290" marB="3429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34290" marB="34290" anchor="ctr">
                        <a:blipFill rotWithShape="0">
                          <a:blip r:embed="rId3"/>
                          <a:stretch>
                            <a:fillRect l="-103201" t="-201031" r="-610" b="-10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5733798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16955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383066" y="98857"/>
            <a:ext cx="8008256" cy="45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>
              <a:buSzPts val="3959"/>
            </a:pPr>
            <a:r>
              <a:rPr lang="fr-FR" sz="3959" dirty="0" err="1">
                <a:latin typeface="Century Gothic" panose="020B0502020202020204" pitchFamily="34" charset="0"/>
              </a:rPr>
              <a:t>Feature</a:t>
            </a:r>
            <a:r>
              <a:rPr lang="fr-FR" sz="3959" dirty="0">
                <a:latin typeface="Century Gothic" panose="020B0502020202020204" pitchFamily="34" charset="0"/>
              </a:rPr>
              <a:t> </a:t>
            </a:r>
            <a:r>
              <a:rPr lang="fr-FR" sz="3959" dirty="0" err="1">
                <a:latin typeface="Century Gothic" panose="020B0502020202020204" pitchFamily="34" charset="0"/>
              </a:rPr>
              <a:t>Generation</a:t>
            </a:r>
            <a:r>
              <a:rPr lang="fr-FR" sz="3959" dirty="0">
                <a:latin typeface="Century Gothic" panose="020B0502020202020204" pitchFamily="34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Inhaltsplatzhalter 3">
                <a:extLst>
                  <a:ext uri="{FF2B5EF4-FFF2-40B4-BE49-F238E27FC236}">
                    <a16:creationId xmlns:a16="http://schemas.microsoft.com/office/drawing/2014/main" xmlns="" id="{04220C61-4320-4C38-94E6-277857DC5C5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75834252"/>
                  </p:ext>
                </p:extLst>
              </p:nvPr>
            </p:nvGraphicFramePr>
            <p:xfrm>
              <a:off x="383066" y="1654339"/>
              <a:ext cx="8113697" cy="35493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52427">
                      <a:extLst>
                        <a:ext uri="{9D8B030D-6E8A-4147-A177-3AD203B41FA5}">
                          <a16:colId xmlns:a16="http://schemas.microsoft.com/office/drawing/2014/main" xmlns="" val="112776839"/>
                        </a:ext>
                      </a:extLst>
                    </a:gridCol>
                    <a:gridCol w="465964">
                      <a:extLst>
                        <a:ext uri="{9D8B030D-6E8A-4147-A177-3AD203B41FA5}">
                          <a16:colId xmlns:a16="http://schemas.microsoft.com/office/drawing/2014/main" xmlns="" val="783930066"/>
                        </a:ext>
                      </a:extLst>
                    </a:gridCol>
                    <a:gridCol w="3995306">
                      <a:extLst>
                        <a:ext uri="{9D8B030D-6E8A-4147-A177-3AD203B41FA5}">
                          <a16:colId xmlns:a16="http://schemas.microsoft.com/office/drawing/2014/main" xmlns="" val="314937273"/>
                        </a:ext>
                      </a:extLst>
                    </a:gridCol>
                  </a:tblGrid>
                  <a:tr h="1182728">
                    <a:tc>
                      <a:txBody>
                        <a:bodyPr/>
                        <a:lstStyle/>
                        <a:p>
                          <a:pPr marL="342900" marR="0" lvl="0" indent="-342900" algn="l" defTabSz="457200" rtl="0" eaLnBrk="1" fontAlgn="auto" latinLnBrk="0" hangingPunct="1"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>
                              <a:srgbClr val="ACD433"/>
                            </a:buClr>
                            <a:buSzPct val="80000"/>
                            <a:buFont typeface="Wingdings 3" charset="2"/>
                            <a:buChar char=""/>
                            <a:tabLst/>
                            <a:defRPr/>
                          </a:pPr>
                          <a:r>
                            <a:rPr kumimoji="0" lang="en-US" sz="2000" b="0" i="0" u="none" strike="noStrike" kern="1200" cap="none" spc="0" normalizeH="0" baseline="0" noProof="0" dirty="0" err="1">
                              <a:ln>
                                <a:noFill/>
                              </a:ln>
                              <a:solidFill>
                                <a:sysClr val="windowText" lastClr="000000">
                                  <a:lumMod val="75000"/>
                                  <a:lumOff val="25000"/>
                                </a:sysClr>
                              </a:solidFill>
                              <a:effectLst/>
                              <a:uLnTx/>
                              <a:uFillTx/>
                              <a:latin typeface="Century Gothic" panose="020B0502020202020204" pitchFamily="34" charset="0"/>
                            </a:rPr>
                            <a:t>lineItemVoidsPerTotal</a:t>
                          </a:r>
                          <a:endParaRPr kumimoji="0" lang="de-DE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ysClr val="windowText" lastClr="000000">
                                <a:lumMod val="75000"/>
                                <a:lumOff val="25000"/>
                              </a:sysClr>
                            </a:solidFill>
                            <a:effectLst/>
                            <a:uLnTx/>
                            <a:uFillTx/>
                            <a:latin typeface="Century Gothic" panose="020B0502020202020204" pitchFamily="34" charset="0"/>
                          </a:endParaRPr>
                        </a:p>
                      </a:txBody>
                      <a:tcPr marL="68580" marR="68580" marT="34290" marB="3429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b="0" i="0" dirty="0">
                              <a:solidFill>
                                <a:schemeClr val="tx1"/>
                              </a:solidFill>
                              <a:latin typeface="Century Gothic" panose="020B0502020202020204" pitchFamily="34" charset="0"/>
                            </a:rPr>
                            <a:t>=</a:t>
                          </a:r>
                        </a:p>
                      </a:txBody>
                      <a:tcPr marL="68580" marR="68580" marT="34290" marB="3429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t-B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pt-BR" sz="2000" b="0" i="0" smtClean="0">
                                        <a:solidFill>
                                          <a:schemeClr val="tx1"/>
                                        </a:solidFill>
                                        <a:latin typeface="Century Gothic" panose="020B0502020202020204" pitchFamily="34" charset="0"/>
                                      </a:rPr>
                                      <m:t>lineItemVoids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de-DE" sz="2000" b="0" i="0" smtClean="0">
                                        <a:solidFill>
                                          <a:schemeClr val="tx1"/>
                                        </a:solidFill>
                                        <a:latin typeface="Century Gothic" panose="020B0502020202020204" pitchFamily="34" charset="0"/>
                                      </a:rPr>
                                      <m:t>grandTotal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2000" b="0" i="0" dirty="0">
                            <a:solidFill>
                              <a:schemeClr val="tx1"/>
                            </a:solidFill>
                            <a:latin typeface="Century Gothic" panose="020B0502020202020204" pitchFamily="34" charset="0"/>
                          </a:endParaRPr>
                        </a:p>
                      </a:txBody>
                      <a:tcPr marL="68580" marR="68580" marT="34290" marB="3429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468561030"/>
                      </a:ext>
                    </a:extLst>
                  </a:tr>
                  <a:tr h="1182728">
                    <a:tc>
                      <a:txBody>
                        <a:bodyPr/>
                        <a:lstStyle/>
                        <a:p>
                          <a:pPr marL="342900" marR="0" lvl="0" indent="-342900" algn="l" defTabSz="457200" rtl="0" eaLnBrk="1" fontAlgn="auto" latinLnBrk="0" hangingPunct="1"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>
                              <a:srgbClr val="ACD433"/>
                            </a:buClr>
                            <a:buSzPct val="80000"/>
                            <a:buFont typeface="Wingdings 3" charset="2"/>
                            <a:buChar char="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kumimoji="0" lang="en-US" sz="2000" b="0" i="0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ysClr val="windowText" lastClr="000000">
                                      <a:lumMod val="75000"/>
                                      <a:lumOff val="25000"/>
                                    </a:sysClr>
                                  </a:solidFill>
                                  <a:effectLst/>
                                  <a:uLnTx/>
                                  <a:uFillTx/>
                                  <a:latin typeface="Century Gothic" panose="020B0502020202020204" pitchFamily="34" charset="0"/>
                                </a:rPr>
                                <m:t>withoutRegisPerT</m:t>
                              </m:r>
                            </m:oMath>
                          </a14:m>
                          <a:r>
                            <a:rPr kumimoji="0" lang="de-DE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ysClr val="windowText" lastClr="000000">
                                  <a:lumMod val="75000"/>
                                  <a:lumOff val="25000"/>
                                </a:sysClr>
                              </a:solidFill>
                              <a:effectLst/>
                              <a:uLnTx/>
                              <a:uFillTx/>
                              <a:latin typeface="Century Gothic" panose="020B0502020202020204" pitchFamily="34" charset="0"/>
                            </a:rPr>
                            <a:t>otal</a:t>
                          </a:r>
                        </a:p>
                      </a:txBody>
                      <a:tcPr marL="68580" marR="68580" marT="34290" marB="3429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b="0" i="0" dirty="0">
                              <a:solidFill>
                                <a:schemeClr val="tx1"/>
                              </a:solidFill>
                              <a:latin typeface="Century Gothic" panose="020B0502020202020204" pitchFamily="34" charset="0"/>
                            </a:rPr>
                            <a:t>=</a:t>
                          </a:r>
                        </a:p>
                      </a:txBody>
                      <a:tcPr marL="68580" marR="68580" marT="34290" marB="3429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t-B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pt-BR" sz="2000" b="0" i="0" smtClean="0">
                                        <a:solidFill>
                                          <a:schemeClr val="tx1"/>
                                        </a:solidFill>
                                        <a:latin typeface="Century Gothic" panose="020B0502020202020204" pitchFamily="34" charset="0"/>
                                      </a:rPr>
                                      <m:t>scansWithoutRegistration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de-DE" sz="2000" b="0" i="0" smtClean="0">
                                        <a:solidFill>
                                          <a:schemeClr val="tx1"/>
                                        </a:solidFill>
                                        <a:latin typeface="Century Gothic" panose="020B0502020202020204" pitchFamily="34" charset="0"/>
                                      </a:rPr>
                                      <m:t>grandTotal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2000" b="0" i="0" dirty="0">
                            <a:solidFill>
                              <a:schemeClr val="tx1"/>
                            </a:solidFill>
                            <a:latin typeface="Century Gothic" panose="020B0502020202020204" pitchFamily="34" charset="0"/>
                          </a:endParaRPr>
                        </a:p>
                      </a:txBody>
                      <a:tcPr marL="68580" marR="68580" marT="34290" marB="3429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195513183"/>
                      </a:ext>
                    </a:extLst>
                  </a:tr>
                  <a:tr h="1183865">
                    <a:tc>
                      <a:txBody>
                        <a:bodyPr/>
                        <a:lstStyle/>
                        <a:p>
                          <a:pPr marL="342900" marR="0" lvl="0" indent="-342900" algn="l" defTabSz="457200" rtl="0" eaLnBrk="1" fontAlgn="auto" latinLnBrk="0" hangingPunct="1"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>
                              <a:srgbClr val="ACD433"/>
                            </a:buClr>
                            <a:buSzPct val="80000"/>
                            <a:buFont typeface="Wingdings 3" charset="2"/>
                            <a:buChar char=""/>
                            <a:tabLst/>
                            <a:defRPr/>
                          </a:pPr>
                          <a:r>
                            <a:rPr kumimoji="0" lang="en-US" sz="2000" b="0" i="0" u="none" strike="noStrike" kern="1200" cap="none" spc="0" normalizeH="0" baseline="0" noProof="0" dirty="0" err="1">
                              <a:ln>
                                <a:noFill/>
                              </a:ln>
                              <a:solidFill>
                                <a:sysClr val="windowText" lastClr="000000">
                                  <a:lumMod val="75000"/>
                                  <a:lumOff val="25000"/>
                                </a:sysClr>
                              </a:solidFill>
                              <a:effectLst/>
                              <a:uLnTx/>
                              <a:uFillTx/>
                              <a:latin typeface="Century Gothic" panose="020B0502020202020204" pitchFamily="34" charset="0"/>
                            </a:rPr>
                            <a:t>quantiModPerTotal</a:t>
                          </a:r>
                          <a:endParaRPr kumimoji="0" lang="de-DE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ysClr val="windowText" lastClr="000000">
                                <a:lumMod val="75000"/>
                                <a:lumOff val="25000"/>
                              </a:sysClr>
                            </a:solidFill>
                            <a:effectLst/>
                            <a:uLnTx/>
                            <a:uFillTx/>
                            <a:latin typeface="Century Gothic" panose="020B0502020202020204" pitchFamily="34" charset="0"/>
                          </a:endParaRPr>
                        </a:p>
                      </a:txBody>
                      <a:tcPr marL="68580" marR="68580" marT="34290" marB="3429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b="0" i="0" dirty="0">
                              <a:solidFill>
                                <a:schemeClr val="tx1"/>
                              </a:solidFill>
                              <a:latin typeface="Century Gothic" panose="020B0502020202020204" pitchFamily="34" charset="0"/>
                            </a:rPr>
                            <a:t>=</a:t>
                          </a:r>
                        </a:p>
                      </a:txBody>
                      <a:tcPr marL="68580" marR="68580" marT="34290" marB="3429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t-B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pt-BR" sz="2000" b="0" i="0" smtClean="0">
                                        <a:solidFill>
                                          <a:schemeClr val="tx1"/>
                                        </a:solidFill>
                                        <a:latin typeface="Century Gothic" panose="020B0502020202020204" pitchFamily="34" charset="0"/>
                                      </a:rPr>
                                      <m:t>quantityModifications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de-DE" sz="2000" b="0" i="0" smtClean="0">
                                        <a:solidFill>
                                          <a:schemeClr val="tx1"/>
                                        </a:solidFill>
                                        <a:latin typeface="Century Gothic" panose="020B0502020202020204" pitchFamily="34" charset="0"/>
                                      </a:rPr>
                                      <m:t>grandTotal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2000" b="0" i="0" dirty="0">
                            <a:solidFill>
                              <a:schemeClr val="tx1"/>
                            </a:solidFill>
                            <a:latin typeface="Century Gothic" panose="020B0502020202020204" pitchFamily="34" charset="0"/>
                          </a:endParaRPr>
                        </a:p>
                      </a:txBody>
                      <a:tcPr marL="68580" marR="68580" marT="34290" marB="3429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57337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Inhaltsplatzhalter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4220C61-4320-4C38-94E6-277857DC5C5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75834252"/>
                  </p:ext>
                </p:extLst>
              </p:nvPr>
            </p:nvGraphicFramePr>
            <p:xfrm>
              <a:off x="383066" y="1654339"/>
              <a:ext cx="8113697" cy="35493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5242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12776839"/>
                        </a:ext>
                      </a:extLst>
                    </a:gridCol>
                    <a:gridCol w="465964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783930066"/>
                        </a:ext>
                      </a:extLst>
                    </a:gridCol>
                    <a:gridCol w="399530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14937273"/>
                        </a:ext>
                      </a:extLst>
                    </a:gridCol>
                  </a:tblGrid>
                  <a:tr h="1182728">
                    <a:tc>
                      <a:txBody>
                        <a:bodyPr/>
                        <a:lstStyle/>
                        <a:p>
                          <a:pPr marL="342900" marR="0" lvl="0" indent="-342900" algn="l" defTabSz="457200" rtl="0" eaLnBrk="1" fontAlgn="auto" latinLnBrk="0" hangingPunct="1"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>
                              <a:srgbClr val="ACD433"/>
                            </a:buClr>
                            <a:buSzPct val="80000"/>
                            <a:buFont typeface="Wingdings 3" charset="2"/>
                            <a:buChar char=""/>
                            <a:tabLst/>
                            <a:defRPr/>
                          </a:pPr>
                          <a:r>
                            <a:rPr kumimoji="0" lang="en-US" sz="2000" b="0" i="0" u="none" strike="noStrike" kern="1200" cap="none" spc="0" normalizeH="0" baseline="0" noProof="0" dirty="0" err="1" smtClean="0">
                              <a:ln>
                                <a:noFill/>
                              </a:ln>
                              <a:solidFill>
                                <a:sysClr val="windowText" lastClr="000000">
                                  <a:lumMod val="75000"/>
                                  <a:lumOff val="25000"/>
                                </a:sysClr>
                              </a:solidFill>
                              <a:effectLst/>
                              <a:uLnTx/>
                              <a:uFillTx/>
                              <a:latin typeface="Century Gothic" panose="020B0502020202020204" pitchFamily="34" charset="0"/>
                            </a:rPr>
                            <a:t>lineItemVoidsPerTotal</a:t>
                          </a:r>
                          <a:endParaRPr kumimoji="0" lang="de-DE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ysClr val="windowText" lastClr="000000">
                                <a:lumMod val="75000"/>
                                <a:lumOff val="25000"/>
                              </a:sysClr>
                            </a:solidFill>
                            <a:effectLst/>
                            <a:uLnTx/>
                            <a:uFillTx/>
                            <a:latin typeface="Century Gothic" panose="020B0502020202020204" pitchFamily="34" charset="0"/>
                          </a:endParaRPr>
                        </a:p>
                      </a:txBody>
                      <a:tcPr marL="68580" marR="68580" marT="34290" marB="3429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b="0" i="0" dirty="0">
                              <a:solidFill>
                                <a:schemeClr val="tx1"/>
                              </a:solidFill>
                              <a:latin typeface="Century Gothic" panose="020B0502020202020204" pitchFamily="34" charset="0"/>
                            </a:rPr>
                            <a:t>=</a:t>
                          </a:r>
                        </a:p>
                      </a:txBody>
                      <a:tcPr marL="68580" marR="68580" marT="34290" marB="3429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34290" marB="34290" anchor="ctr">
                        <a:blipFill rotWithShape="0">
                          <a:blip r:embed="rId3"/>
                          <a:stretch>
                            <a:fillRect l="-103201" t="-515" r="-610" b="-2015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468561030"/>
                      </a:ext>
                    </a:extLst>
                  </a:tr>
                  <a:tr h="1182728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34290" marB="34290" anchor="ctr">
                        <a:blipFill rotWithShape="0">
                          <a:blip r:embed="rId3"/>
                          <a:stretch>
                            <a:fillRect l="-167" t="-100000" r="-122667" b="-1005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b="0" i="0" dirty="0">
                              <a:solidFill>
                                <a:schemeClr val="tx1"/>
                              </a:solidFill>
                              <a:latin typeface="Century Gothic" panose="020B0502020202020204" pitchFamily="34" charset="0"/>
                            </a:rPr>
                            <a:t>=</a:t>
                          </a:r>
                        </a:p>
                      </a:txBody>
                      <a:tcPr marL="68580" marR="68580" marT="34290" marB="3429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34290" marB="34290" anchor="ctr">
                        <a:blipFill rotWithShape="0">
                          <a:blip r:embed="rId3"/>
                          <a:stretch>
                            <a:fillRect l="-103201" t="-100000" r="-610" b="-1005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4195513183"/>
                      </a:ext>
                    </a:extLst>
                  </a:tr>
                  <a:tr h="1183865">
                    <a:tc>
                      <a:txBody>
                        <a:bodyPr/>
                        <a:lstStyle/>
                        <a:p>
                          <a:pPr marL="342900" marR="0" lvl="0" indent="-342900" algn="l" defTabSz="457200" rtl="0" eaLnBrk="1" fontAlgn="auto" latinLnBrk="0" hangingPunct="1"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>
                              <a:srgbClr val="ACD433"/>
                            </a:buClr>
                            <a:buSzPct val="80000"/>
                            <a:buFont typeface="Wingdings 3" charset="2"/>
                            <a:buChar char=""/>
                            <a:tabLst/>
                            <a:defRPr/>
                          </a:pPr>
                          <a:r>
                            <a:rPr kumimoji="0" lang="en-US" sz="2000" b="0" i="0" u="none" strike="noStrike" kern="1200" cap="none" spc="0" normalizeH="0" baseline="0" noProof="0" dirty="0" err="1" smtClean="0">
                              <a:ln>
                                <a:noFill/>
                              </a:ln>
                              <a:solidFill>
                                <a:sysClr val="windowText" lastClr="000000">
                                  <a:lumMod val="75000"/>
                                  <a:lumOff val="25000"/>
                                </a:sysClr>
                              </a:solidFill>
                              <a:effectLst/>
                              <a:uLnTx/>
                              <a:uFillTx/>
                              <a:latin typeface="Century Gothic" panose="020B0502020202020204" pitchFamily="34" charset="0"/>
                            </a:rPr>
                            <a:t>quantiModPerTotal</a:t>
                          </a:r>
                          <a:endParaRPr kumimoji="0" lang="de-DE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ysClr val="windowText" lastClr="000000">
                                <a:lumMod val="75000"/>
                                <a:lumOff val="25000"/>
                              </a:sysClr>
                            </a:solidFill>
                            <a:effectLst/>
                            <a:uLnTx/>
                            <a:uFillTx/>
                            <a:latin typeface="Century Gothic" panose="020B0502020202020204" pitchFamily="34" charset="0"/>
                          </a:endParaRPr>
                        </a:p>
                      </a:txBody>
                      <a:tcPr marL="68580" marR="68580" marT="34290" marB="3429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b="0" i="0" dirty="0">
                              <a:solidFill>
                                <a:schemeClr val="tx1"/>
                              </a:solidFill>
                              <a:latin typeface="Century Gothic" panose="020B0502020202020204" pitchFamily="34" charset="0"/>
                            </a:rPr>
                            <a:t>=</a:t>
                          </a:r>
                        </a:p>
                      </a:txBody>
                      <a:tcPr marL="68580" marR="68580" marT="34290" marB="3429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34290" marB="34290" anchor="ctr">
                        <a:blipFill rotWithShape="0">
                          <a:blip r:embed="rId3"/>
                          <a:stretch>
                            <a:fillRect l="-103201" t="-201031" r="-610" b="-10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5733798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24665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383066" y="98857"/>
            <a:ext cx="8008256" cy="45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>
              <a:buSzPts val="3959"/>
            </a:pPr>
            <a:r>
              <a:rPr lang="fr-FR" sz="3959" dirty="0" err="1">
                <a:latin typeface="Century Gothic" panose="020B0502020202020204" pitchFamily="34" charset="0"/>
              </a:rPr>
              <a:t>Feature</a:t>
            </a:r>
            <a:r>
              <a:rPr lang="fr-FR" sz="3959" dirty="0">
                <a:latin typeface="Century Gothic" panose="020B0502020202020204" pitchFamily="34" charset="0"/>
              </a:rPr>
              <a:t> </a:t>
            </a:r>
            <a:r>
              <a:rPr lang="fr-FR" sz="3959" dirty="0" err="1">
                <a:latin typeface="Century Gothic" panose="020B0502020202020204" pitchFamily="34" charset="0"/>
              </a:rPr>
              <a:t>Generation</a:t>
            </a:r>
            <a:r>
              <a:rPr lang="fr-FR" sz="3959" dirty="0">
                <a:latin typeface="Century Gothic" panose="020B0502020202020204" pitchFamily="34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Inhaltsplatzhalter 3">
                <a:extLst>
                  <a:ext uri="{FF2B5EF4-FFF2-40B4-BE49-F238E27FC236}">
                    <a16:creationId xmlns:a16="http://schemas.microsoft.com/office/drawing/2014/main" xmlns="" id="{04220C61-4320-4C38-94E6-277857DC5C5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961846832"/>
                  </p:ext>
                </p:extLst>
              </p:nvPr>
            </p:nvGraphicFramePr>
            <p:xfrm>
              <a:off x="383066" y="1654339"/>
              <a:ext cx="8113697" cy="35493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52427">
                      <a:extLst>
                        <a:ext uri="{9D8B030D-6E8A-4147-A177-3AD203B41FA5}">
                          <a16:colId xmlns:a16="http://schemas.microsoft.com/office/drawing/2014/main" xmlns="" val="112776839"/>
                        </a:ext>
                      </a:extLst>
                    </a:gridCol>
                    <a:gridCol w="465964">
                      <a:extLst>
                        <a:ext uri="{9D8B030D-6E8A-4147-A177-3AD203B41FA5}">
                          <a16:colId xmlns:a16="http://schemas.microsoft.com/office/drawing/2014/main" xmlns="" val="783930066"/>
                        </a:ext>
                      </a:extLst>
                    </a:gridCol>
                    <a:gridCol w="3995306">
                      <a:extLst>
                        <a:ext uri="{9D8B030D-6E8A-4147-A177-3AD203B41FA5}">
                          <a16:colId xmlns:a16="http://schemas.microsoft.com/office/drawing/2014/main" xmlns="" val="314937273"/>
                        </a:ext>
                      </a:extLst>
                    </a:gridCol>
                  </a:tblGrid>
                  <a:tr h="1182728">
                    <a:tc>
                      <a:txBody>
                        <a:bodyPr/>
                        <a:lstStyle/>
                        <a:p>
                          <a:pPr marL="342900" marR="0" lvl="0" indent="-342900" algn="l" defTabSz="457200" rtl="0" eaLnBrk="1" fontAlgn="auto" latinLnBrk="0" hangingPunct="1"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>
                              <a:srgbClr val="ACD433"/>
                            </a:buClr>
                            <a:buSzPct val="80000"/>
                            <a:buFont typeface="Wingdings 3" charset="2"/>
                            <a:buChar char=""/>
                            <a:tabLst/>
                            <a:defRPr/>
                          </a:pPr>
                          <a:r>
                            <a:rPr kumimoji="0" lang="en-US" sz="2000" b="0" i="0" u="none" strike="noStrike" kern="1200" cap="none" spc="0" normalizeH="0" baseline="0" noProof="0" dirty="0" err="1">
                              <a:ln>
                                <a:noFill/>
                              </a:ln>
                              <a:solidFill>
                                <a:sysClr val="windowText" lastClr="000000">
                                  <a:lumMod val="75000"/>
                                  <a:lumOff val="25000"/>
                                </a:sysClr>
                              </a:solidFill>
                              <a:effectLst/>
                              <a:uLnTx/>
                              <a:uFillTx/>
                              <a:latin typeface="Century Gothic" panose="020B0502020202020204" pitchFamily="34" charset="0"/>
                            </a:rPr>
                            <a:t>lineItemVoidsPerTime</a:t>
                          </a:r>
                          <a:endParaRPr kumimoji="0" lang="de-DE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ysClr val="windowText" lastClr="000000">
                                <a:lumMod val="75000"/>
                                <a:lumOff val="25000"/>
                              </a:sysClr>
                            </a:solidFill>
                            <a:effectLst/>
                            <a:uLnTx/>
                            <a:uFillTx/>
                            <a:latin typeface="Century Gothic" panose="020B0502020202020204" pitchFamily="34" charset="0"/>
                          </a:endParaRPr>
                        </a:p>
                      </a:txBody>
                      <a:tcPr marL="68580" marR="68580" marT="34290" marB="3429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b="0" i="0" dirty="0">
                              <a:solidFill>
                                <a:schemeClr val="tx1"/>
                              </a:solidFill>
                              <a:latin typeface="Century Gothic" panose="020B0502020202020204" pitchFamily="34" charset="0"/>
                            </a:rPr>
                            <a:t>=</a:t>
                          </a:r>
                        </a:p>
                      </a:txBody>
                      <a:tcPr marL="68580" marR="68580" marT="34290" marB="3429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t-B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pt-BR" sz="2000" b="0" i="0" smtClean="0">
                                        <a:solidFill>
                                          <a:schemeClr val="tx1"/>
                                        </a:solidFill>
                                        <a:latin typeface="Century Gothic" panose="020B0502020202020204" pitchFamily="34" charset="0"/>
                                      </a:rPr>
                                      <m:t>lineItemVoids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pt-BR" sz="2000" b="0" i="0" smtClean="0">
                                        <a:solidFill>
                                          <a:schemeClr val="tx1"/>
                                        </a:solidFill>
                                        <a:latin typeface="Century Gothic" panose="020B0502020202020204" pitchFamily="34" charset="0"/>
                                      </a:rPr>
                                      <m:t>totalScanTimeInSeconds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2000" b="0" i="0" dirty="0">
                            <a:solidFill>
                              <a:schemeClr val="tx1"/>
                            </a:solidFill>
                            <a:latin typeface="Century Gothic" panose="020B0502020202020204" pitchFamily="34" charset="0"/>
                          </a:endParaRPr>
                        </a:p>
                      </a:txBody>
                      <a:tcPr marL="68580" marR="68580" marT="34290" marB="3429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468561030"/>
                      </a:ext>
                    </a:extLst>
                  </a:tr>
                  <a:tr h="1182728">
                    <a:tc>
                      <a:txBody>
                        <a:bodyPr/>
                        <a:lstStyle/>
                        <a:p>
                          <a:pPr marL="342900" marR="0" lvl="0" indent="-342900" algn="l" defTabSz="457200" rtl="0" eaLnBrk="1" fontAlgn="auto" latinLnBrk="0" hangingPunct="1"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>
                              <a:srgbClr val="ACD433"/>
                            </a:buClr>
                            <a:buSzPct val="80000"/>
                            <a:buFont typeface="Wingdings 3" charset="2"/>
                            <a:buChar char="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kumimoji="0" lang="en-US" sz="2000" b="0" i="0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ysClr val="windowText" lastClr="000000">
                                      <a:lumMod val="75000"/>
                                      <a:lumOff val="25000"/>
                                    </a:sysClr>
                                  </a:solidFill>
                                  <a:effectLst/>
                                  <a:uLnTx/>
                                  <a:uFillTx/>
                                  <a:latin typeface="Century Gothic" panose="020B0502020202020204" pitchFamily="34" charset="0"/>
                                </a:rPr>
                                <m:t>withoutRegisPerTime</m:t>
                              </m:r>
                            </m:oMath>
                          </a14:m>
                          <a:endParaRPr kumimoji="0" lang="de-DE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ysClr val="windowText" lastClr="000000">
                                <a:lumMod val="75000"/>
                                <a:lumOff val="25000"/>
                              </a:sysClr>
                            </a:solidFill>
                            <a:effectLst/>
                            <a:uLnTx/>
                            <a:uFillTx/>
                            <a:latin typeface="Century Gothic" panose="020B0502020202020204" pitchFamily="34" charset="0"/>
                          </a:endParaRPr>
                        </a:p>
                      </a:txBody>
                      <a:tcPr marL="68580" marR="68580" marT="34290" marB="3429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b="0" i="0" dirty="0">
                              <a:solidFill>
                                <a:schemeClr val="tx1"/>
                              </a:solidFill>
                              <a:latin typeface="Century Gothic" panose="020B0502020202020204" pitchFamily="34" charset="0"/>
                            </a:rPr>
                            <a:t>=</a:t>
                          </a:r>
                        </a:p>
                      </a:txBody>
                      <a:tcPr marL="68580" marR="68580" marT="34290" marB="3429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t-B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pt-BR" sz="2000" b="0" i="0" smtClean="0">
                                        <a:solidFill>
                                          <a:schemeClr val="tx1"/>
                                        </a:solidFill>
                                        <a:latin typeface="Century Gothic" panose="020B0502020202020204" pitchFamily="34" charset="0"/>
                                      </a:rPr>
                                      <m:t>scansWithoutRegistration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pt-BR" sz="2000" b="0" i="0" smtClean="0">
                                        <a:solidFill>
                                          <a:schemeClr val="tx1"/>
                                        </a:solidFill>
                                        <a:latin typeface="Century Gothic" panose="020B0502020202020204" pitchFamily="34" charset="0"/>
                                      </a:rPr>
                                      <m:t>totalScanTimeInSeconds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2000" b="0" i="0" dirty="0">
                            <a:solidFill>
                              <a:schemeClr val="tx1"/>
                            </a:solidFill>
                            <a:latin typeface="Century Gothic" panose="020B0502020202020204" pitchFamily="34" charset="0"/>
                          </a:endParaRPr>
                        </a:p>
                      </a:txBody>
                      <a:tcPr marL="68580" marR="68580" marT="34290" marB="3429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195513183"/>
                      </a:ext>
                    </a:extLst>
                  </a:tr>
                  <a:tr h="1183865">
                    <a:tc>
                      <a:txBody>
                        <a:bodyPr/>
                        <a:lstStyle/>
                        <a:p>
                          <a:pPr marL="342900" marR="0" lvl="0" indent="-342900" algn="l" defTabSz="457200" rtl="0" eaLnBrk="1" fontAlgn="auto" latinLnBrk="0" hangingPunct="1"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>
                              <a:srgbClr val="ACD433"/>
                            </a:buClr>
                            <a:buSzPct val="80000"/>
                            <a:buFont typeface="Wingdings 3" charset="2"/>
                            <a:buChar char=""/>
                            <a:tabLst/>
                            <a:defRPr/>
                          </a:pPr>
                          <a:r>
                            <a:rPr kumimoji="0" lang="en-US" sz="2000" b="0" i="0" u="none" strike="noStrike" kern="1200" cap="none" spc="0" normalizeH="0" baseline="0" noProof="0" dirty="0" err="1">
                              <a:ln>
                                <a:noFill/>
                              </a:ln>
                              <a:solidFill>
                                <a:sysClr val="windowText" lastClr="000000">
                                  <a:lumMod val="75000"/>
                                  <a:lumOff val="25000"/>
                                </a:sysClr>
                              </a:solidFill>
                              <a:effectLst/>
                              <a:uLnTx/>
                              <a:uFillTx/>
                              <a:latin typeface="Century Gothic" panose="020B0502020202020204" pitchFamily="34" charset="0"/>
                            </a:rPr>
                            <a:t>quantiModPerTime</a:t>
                          </a:r>
                          <a:endParaRPr kumimoji="0" lang="de-DE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ysClr val="windowText" lastClr="000000">
                                <a:lumMod val="75000"/>
                                <a:lumOff val="25000"/>
                              </a:sysClr>
                            </a:solidFill>
                            <a:effectLst/>
                            <a:uLnTx/>
                            <a:uFillTx/>
                            <a:latin typeface="Century Gothic" panose="020B0502020202020204" pitchFamily="34" charset="0"/>
                          </a:endParaRPr>
                        </a:p>
                      </a:txBody>
                      <a:tcPr marL="68580" marR="68580" marT="34290" marB="3429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b="0" i="0" dirty="0">
                              <a:solidFill>
                                <a:schemeClr val="tx1"/>
                              </a:solidFill>
                              <a:latin typeface="Century Gothic" panose="020B0502020202020204" pitchFamily="34" charset="0"/>
                            </a:rPr>
                            <a:t>=</a:t>
                          </a:r>
                        </a:p>
                      </a:txBody>
                      <a:tcPr marL="68580" marR="68580" marT="34290" marB="3429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t-B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pt-BR" sz="2000" b="0" i="0" smtClean="0">
                                        <a:solidFill>
                                          <a:schemeClr val="tx1"/>
                                        </a:solidFill>
                                        <a:latin typeface="Century Gothic" panose="020B0502020202020204" pitchFamily="34" charset="0"/>
                                      </a:rPr>
                                      <m:t>quantityModifications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pt-BR" sz="2000" b="0" i="0" smtClean="0">
                                        <a:solidFill>
                                          <a:schemeClr val="tx1"/>
                                        </a:solidFill>
                                        <a:latin typeface="Century Gothic" panose="020B0502020202020204" pitchFamily="34" charset="0"/>
                                      </a:rPr>
                                      <m:t>totalScanTimeInSeconds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2000" b="0" i="0" dirty="0">
                            <a:solidFill>
                              <a:schemeClr val="tx1"/>
                            </a:solidFill>
                            <a:latin typeface="Century Gothic" panose="020B0502020202020204" pitchFamily="34" charset="0"/>
                          </a:endParaRPr>
                        </a:p>
                      </a:txBody>
                      <a:tcPr marL="68580" marR="68580" marT="34290" marB="3429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573379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Inhaltsplatzhalter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4220C61-4320-4C38-94E6-277857DC5C5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961846832"/>
                  </p:ext>
                </p:extLst>
              </p:nvPr>
            </p:nvGraphicFramePr>
            <p:xfrm>
              <a:off x="383066" y="1654339"/>
              <a:ext cx="8113697" cy="35493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5242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12776839"/>
                        </a:ext>
                      </a:extLst>
                    </a:gridCol>
                    <a:gridCol w="465964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783930066"/>
                        </a:ext>
                      </a:extLst>
                    </a:gridCol>
                    <a:gridCol w="399530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14937273"/>
                        </a:ext>
                      </a:extLst>
                    </a:gridCol>
                  </a:tblGrid>
                  <a:tr h="1182728">
                    <a:tc>
                      <a:txBody>
                        <a:bodyPr/>
                        <a:lstStyle/>
                        <a:p>
                          <a:pPr marL="342900" marR="0" lvl="0" indent="-342900" algn="l" defTabSz="457200" rtl="0" eaLnBrk="1" fontAlgn="auto" latinLnBrk="0" hangingPunct="1"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>
                              <a:srgbClr val="ACD433"/>
                            </a:buClr>
                            <a:buSzPct val="80000"/>
                            <a:buFont typeface="Wingdings 3" charset="2"/>
                            <a:buChar char=""/>
                            <a:tabLst/>
                            <a:defRPr/>
                          </a:pPr>
                          <a:r>
                            <a:rPr kumimoji="0" lang="en-US" sz="2000" b="0" i="0" u="none" strike="noStrike" kern="1200" cap="none" spc="0" normalizeH="0" baseline="0" noProof="0" dirty="0" err="1" smtClean="0">
                              <a:ln>
                                <a:noFill/>
                              </a:ln>
                              <a:solidFill>
                                <a:sysClr val="windowText" lastClr="000000">
                                  <a:lumMod val="75000"/>
                                  <a:lumOff val="25000"/>
                                </a:sysClr>
                              </a:solidFill>
                              <a:effectLst/>
                              <a:uLnTx/>
                              <a:uFillTx/>
                              <a:latin typeface="Century Gothic" panose="020B0502020202020204" pitchFamily="34" charset="0"/>
                            </a:rPr>
                            <a:t>lineItemVoidsPerTime</a:t>
                          </a:r>
                          <a:endParaRPr kumimoji="0" lang="de-DE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ysClr val="windowText" lastClr="000000">
                                <a:lumMod val="75000"/>
                                <a:lumOff val="25000"/>
                              </a:sysClr>
                            </a:solidFill>
                            <a:effectLst/>
                            <a:uLnTx/>
                            <a:uFillTx/>
                            <a:latin typeface="Century Gothic" panose="020B0502020202020204" pitchFamily="34" charset="0"/>
                          </a:endParaRPr>
                        </a:p>
                      </a:txBody>
                      <a:tcPr marL="68580" marR="68580" marT="34290" marB="3429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b="0" i="0" dirty="0">
                              <a:solidFill>
                                <a:schemeClr val="tx1"/>
                              </a:solidFill>
                              <a:latin typeface="Century Gothic" panose="020B0502020202020204" pitchFamily="34" charset="0"/>
                            </a:rPr>
                            <a:t>=</a:t>
                          </a:r>
                        </a:p>
                      </a:txBody>
                      <a:tcPr marL="68580" marR="68580" marT="34290" marB="3429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34290" marB="34290" anchor="ctr">
                        <a:blipFill rotWithShape="0">
                          <a:blip r:embed="rId3"/>
                          <a:stretch>
                            <a:fillRect l="-103201" t="-515" r="-610" b="-2015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468561030"/>
                      </a:ext>
                    </a:extLst>
                  </a:tr>
                  <a:tr h="1182728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34290" marB="34290" anchor="ctr">
                        <a:blipFill rotWithShape="0">
                          <a:blip r:embed="rId3"/>
                          <a:stretch>
                            <a:fillRect l="-167" t="-100000" r="-122667" b="-1005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b="0" i="0" dirty="0">
                              <a:solidFill>
                                <a:schemeClr val="tx1"/>
                              </a:solidFill>
                              <a:latin typeface="Century Gothic" panose="020B0502020202020204" pitchFamily="34" charset="0"/>
                            </a:rPr>
                            <a:t>=</a:t>
                          </a:r>
                        </a:p>
                      </a:txBody>
                      <a:tcPr marL="68580" marR="68580" marT="34290" marB="3429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34290" marB="34290" anchor="ctr">
                        <a:blipFill rotWithShape="0">
                          <a:blip r:embed="rId3"/>
                          <a:stretch>
                            <a:fillRect l="-103201" t="-100000" r="-610" b="-1005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4195513183"/>
                      </a:ext>
                    </a:extLst>
                  </a:tr>
                  <a:tr h="1183865">
                    <a:tc>
                      <a:txBody>
                        <a:bodyPr/>
                        <a:lstStyle/>
                        <a:p>
                          <a:pPr marL="342900" marR="0" lvl="0" indent="-342900" algn="l" defTabSz="457200" rtl="0" eaLnBrk="1" fontAlgn="auto" latinLnBrk="0" hangingPunct="1"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>
                              <a:srgbClr val="ACD433"/>
                            </a:buClr>
                            <a:buSzPct val="80000"/>
                            <a:buFont typeface="Wingdings 3" charset="2"/>
                            <a:buChar char=""/>
                            <a:tabLst/>
                            <a:defRPr/>
                          </a:pPr>
                          <a:r>
                            <a:rPr kumimoji="0" lang="en-US" sz="2000" b="0" i="0" u="none" strike="noStrike" kern="1200" cap="none" spc="0" normalizeH="0" baseline="0" noProof="0" dirty="0" err="1" smtClean="0">
                              <a:ln>
                                <a:noFill/>
                              </a:ln>
                              <a:solidFill>
                                <a:sysClr val="windowText" lastClr="000000">
                                  <a:lumMod val="75000"/>
                                  <a:lumOff val="25000"/>
                                </a:sysClr>
                              </a:solidFill>
                              <a:effectLst/>
                              <a:uLnTx/>
                              <a:uFillTx/>
                              <a:latin typeface="Century Gothic" panose="020B0502020202020204" pitchFamily="34" charset="0"/>
                            </a:rPr>
                            <a:t>quantiModPerTime</a:t>
                          </a:r>
                          <a:endParaRPr kumimoji="0" lang="de-DE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ysClr val="windowText" lastClr="000000">
                                <a:lumMod val="75000"/>
                                <a:lumOff val="25000"/>
                              </a:sysClr>
                            </a:solidFill>
                            <a:effectLst/>
                            <a:uLnTx/>
                            <a:uFillTx/>
                            <a:latin typeface="Century Gothic" panose="020B0502020202020204" pitchFamily="34" charset="0"/>
                          </a:endParaRPr>
                        </a:p>
                      </a:txBody>
                      <a:tcPr marL="68580" marR="68580" marT="34290" marB="3429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b="0" i="0" dirty="0">
                              <a:solidFill>
                                <a:schemeClr val="tx1"/>
                              </a:solidFill>
                              <a:latin typeface="Century Gothic" panose="020B0502020202020204" pitchFamily="34" charset="0"/>
                            </a:rPr>
                            <a:t>=</a:t>
                          </a:r>
                        </a:p>
                      </a:txBody>
                      <a:tcPr marL="68580" marR="68580" marT="34290" marB="3429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34290" marB="34290" anchor="ctr">
                        <a:blipFill rotWithShape="0">
                          <a:blip r:embed="rId3"/>
                          <a:stretch>
                            <a:fillRect l="-103201" t="-201031" r="-610" b="-10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5733798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59875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383066" y="98857"/>
            <a:ext cx="8008256" cy="45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>
              <a:buSzPts val="3959"/>
            </a:pPr>
            <a:r>
              <a:rPr lang="en-GB" sz="4000" dirty="0">
                <a:latin typeface="Century Gothic" panose="020B0502020202020204" pitchFamily="34" charset="0"/>
              </a:rPr>
              <a:t>Further</a:t>
            </a:r>
            <a:r>
              <a:rPr lang="de-DE" sz="4000" dirty="0">
                <a:latin typeface="Century Gothic" panose="020B0502020202020204" pitchFamily="34" charset="0"/>
              </a:rPr>
              <a:t> </a:t>
            </a:r>
            <a:r>
              <a:rPr lang="en-GB" sz="4000" dirty="0">
                <a:latin typeface="Century Gothic" panose="020B0502020202020204" pitchFamily="34" charset="0"/>
              </a:rPr>
              <a:t>Approaches</a:t>
            </a:r>
          </a:p>
        </p:txBody>
      </p:sp>
      <p:sp>
        <p:nvSpPr>
          <p:cNvPr id="9" name="Inhaltsplatzhalter 4"/>
          <p:cNvSpPr txBox="1">
            <a:spLocks/>
          </p:cNvSpPr>
          <p:nvPr/>
        </p:nvSpPr>
        <p:spPr>
          <a:xfrm>
            <a:off x="732923" y="1091222"/>
            <a:ext cx="8050591" cy="5766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marR="0" lvl="1" indent="-285750" algn="l" defTabSz="4572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entury Gothic" panose="020B0502020202020204"/>
            </a:endParaRP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383066" y="1548424"/>
            <a:ext cx="8008255" cy="5098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50000"/>
              </a:lnSpc>
              <a:buClr>
                <a:srgbClr val="ACD433"/>
              </a:buClr>
              <a:defRPr/>
            </a:pPr>
            <a:r>
              <a:rPr lang="en-GB" sz="2000" dirty="0">
                <a:latin typeface="Century Gothic" panose="020B0502020202020204" pitchFamily="34" charset="0"/>
              </a:rPr>
              <a:t>Finishing basic pre-processing (Up</a:t>
            </a:r>
            <a:r>
              <a:rPr lang="x-none" sz="2000" dirty="0">
                <a:latin typeface="Century Gothic" panose="020B0502020202020204" pitchFamily="34" charset="0"/>
              </a:rPr>
              <a:t>-</a:t>
            </a:r>
            <a:r>
              <a:rPr lang="en-GB" sz="2000" dirty="0">
                <a:latin typeface="Century Gothic" panose="020B0502020202020204" pitchFamily="34" charset="0"/>
              </a:rPr>
              <a:t>sampling, Scaling</a:t>
            </a:r>
            <a:r>
              <a:rPr lang="x-none" sz="2000" dirty="0">
                <a:latin typeface="Century Gothic" panose="020B0502020202020204" pitchFamily="34" charset="0"/>
              </a:rPr>
              <a:t>, </a:t>
            </a:r>
            <a:r>
              <a:rPr lang="en-GB" sz="2000" dirty="0">
                <a:latin typeface="Century Gothic" panose="020B0502020202020204" pitchFamily="34" charset="0"/>
              </a:rPr>
              <a:t>e</a:t>
            </a:r>
            <a:r>
              <a:rPr lang="x-none" sz="2000" dirty="0">
                <a:latin typeface="Century Gothic" panose="020B0502020202020204" pitchFamily="34" charset="0"/>
              </a:rPr>
              <a:t>t</a:t>
            </a:r>
            <a:r>
              <a:rPr lang="en-GB" sz="2000" dirty="0">
                <a:latin typeface="Century Gothic" panose="020B0502020202020204" pitchFamily="34" charset="0"/>
              </a:rPr>
              <a:t>c</a:t>
            </a:r>
            <a:r>
              <a:rPr lang="x-none" sz="2000" dirty="0">
                <a:latin typeface="Century Gothic" panose="020B0502020202020204" pitchFamily="34" charset="0"/>
              </a:rPr>
              <a:t>.</a:t>
            </a:r>
            <a:r>
              <a:rPr lang="en-GB" sz="2000" dirty="0">
                <a:latin typeface="Century Gothic" panose="020B0502020202020204" pitchFamily="34" charset="0"/>
              </a:rPr>
              <a:t>)</a:t>
            </a:r>
          </a:p>
          <a:p>
            <a:pPr lvl="0">
              <a:lnSpc>
                <a:spcPct val="150000"/>
              </a:lnSpc>
              <a:buClr>
                <a:srgbClr val="ACD433"/>
              </a:buClr>
              <a:defRPr/>
            </a:pPr>
            <a:r>
              <a:rPr lang="en-GB" sz="2000" dirty="0">
                <a:latin typeface="Century Gothic" panose="020B0502020202020204" pitchFamily="34" charset="0"/>
              </a:rPr>
              <a:t>Applying first simple models like</a:t>
            </a:r>
            <a:br>
              <a:rPr lang="en-GB" sz="2000" dirty="0">
                <a:latin typeface="Century Gothic" panose="020B0502020202020204" pitchFamily="34" charset="0"/>
              </a:rPr>
            </a:br>
            <a:r>
              <a:rPr lang="en-GB" sz="2000" dirty="0">
                <a:latin typeface="Century Gothic" panose="020B0502020202020204" pitchFamily="34" charset="0"/>
              </a:rPr>
              <a:t>Naive Bayes, Logistic Regression, etc.</a:t>
            </a:r>
          </a:p>
          <a:p>
            <a:pPr lvl="0">
              <a:lnSpc>
                <a:spcPct val="150000"/>
              </a:lnSpc>
              <a:buClr>
                <a:srgbClr val="ACD433"/>
              </a:buClr>
              <a:defRPr/>
            </a:pPr>
            <a:r>
              <a:rPr lang="en-GB" sz="2000" dirty="0">
                <a:latin typeface="Century Gothic" panose="020B0502020202020204" pitchFamily="34" charset="0"/>
              </a:rPr>
              <a:t>Fancying out our feature generation</a:t>
            </a:r>
            <a:br>
              <a:rPr lang="en-GB" sz="2000" dirty="0">
                <a:latin typeface="Century Gothic" panose="020B0502020202020204" pitchFamily="34" charset="0"/>
              </a:rPr>
            </a:br>
            <a:r>
              <a:rPr lang="en-GB" sz="2000" dirty="0">
                <a:latin typeface="Century Gothic" panose="020B0502020202020204" pitchFamily="34" charset="0"/>
              </a:rPr>
              <a:t>and selection via e.g. </a:t>
            </a:r>
            <a:r>
              <a:rPr lang="x-none" sz="2000" dirty="0">
                <a:latin typeface="Century Gothic" panose="020B0502020202020204" pitchFamily="34" charset="0"/>
              </a:rPr>
              <a:t>P</a:t>
            </a:r>
            <a:r>
              <a:rPr lang="en-GB" sz="2000" dirty="0">
                <a:latin typeface="Century Gothic" panose="020B0502020202020204" pitchFamily="34" charset="0"/>
              </a:rPr>
              <a:t>C</a:t>
            </a:r>
            <a:r>
              <a:rPr lang="x-none" sz="2000" dirty="0">
                <a:latin typeface="Century Gothic" panose="020B0502020202020204" pitchFamily="34" charset="0"/>
              </a:rPr>
              <a:t>A</a:t>
            </a:r>
            <a:endParaRPr lang="en-GB" sz="2000" dirty="0">
              <a:latin typeface="Century Gothic" panose="020B0502020202020204" pitchFamily="34" charset="0"/>
            </a:endParaRPr>
          </a:p>
          <a:p>
            <a:pPr lvl="0">
              <a:lnSpc>
                <a:spcPct val="150000"/>
              </a:lnSpc>
              <a:buClr>
                <a:srgbClr val="ACD433"/>
              </a:buClr>
              <a:defRPr/>
            </a:pPr>
            <a:r>
              <a:rPr lang="en-GB" sz="2000" dirty="0">
                <a:latin typeface="Century Gothic" panose="020B0502020202020204" pitchFamily="34" charset="0"/>
              </a:rPr>
              <a:t>Outlier detection with e.g. Isolation Trees</a:t>
            </a:r>
          </a:p>
          <a:p>
            <a:pPr lvl="0">
              <a:lnSpc>
                <a:spcPct val="150000"/>
              </a:lnSpc>
              <a:buClr>
                <a:srgbClr val="ACD433"/>
              </a:buClr>
              <a:defRPr/>
            </a:pPr>
            <a:r>
              <a:rPr lang="en-GB" sz="2000" dirty="0">
                <a:latin typeface="Century Gothic" panose="020B0502020202020204" pitchFamily="34" charset="0"/>
              </a:rPr>
              <a:t>Applying more sophisticated models</a:t>
            </a:r>
            <a:br>
              <a:rPr lang="en-GB" sz="2000" dirty="0">
                <a:latin typeface="Century Gothic" panose="020B0502020202020204" pitchFamily="34" charset="0"/>
              </a:rPr>
            </a:br>
            <a:r>
              <a:rPr lang="en-GB" sz="2000" dirty="0">
                <a:latin typeface="Century Gothic" panose="020B0502020202020204" pitchFamily="34" charset="0"/>
              </a:rPr>
              <a:t>and ensembles e.g. Random Forests</a:t>
            </a:r>
          </a:p>
          <a:p>
            <a:pPr lvl="0">
              <a:lnSpc>
                <a:spcPct val="150000"/>
              </a:lnSpc>
              <a:buClr>
                <a:srgbClr val="ACD433"/>
              </a:buClr>
              <a:defRPr/>
            </a:pPr>
            <a:r>
              <a:rPr lang="en-GB" sz="2000" dirty="0">
                <a:latin typeface="Century Gothic" panose="020B0502020202020204" pitchFamily="34" charset="0"/>
              </a:rPr>
              <a:t>Left aside for now: Neural Networks</a:t>
            </a:r>
          </a:p>
          <a:p>
            <a:pPr lvl="0">
              <a:lnSpc>
                <a:spcPct val="150000"/>
              </a:lnSpc>
              <a:buClr>
                <a:srgbClr val="ACD433"/>
              </a:buClr>
              <a:defRPr/>
            </a:pPr>
            <a:endParaRPr lang="de-DE" sz="2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38340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-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</Words>
  <Application>Microsoft Office PowerPoint</Application>
  <PresentationFormat>Bildschirmpräsentation (4:3)</PresentationFormat>
  <Paragraphs>76</Paragraphs>
  <Slides>8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6" baseType="lpstr">
      <vt:lpstr>Arial</vt:lpstr>
      <vt:lpstr>Cambria Math</vt:lpstr>
      <vt:lpstr>Century Gothic</vt:lpstr>
      <vt:lpstr>Wingdings 3</vt:lpstr>
      <vt:lpstr>Arial Narrow</vt:lpstr>
      <vt:lpstr>Calibri</vt:lpstr>
      <vt:lpstr>Noto Sans Symbols</vt:lpstr>
      <vt:lpstr>1_Office-Design</vt:lpstr>
      <vt:lpstr>PowerPoint-Präsentation</vt:lpstr>
      <vt:lpstr>Summary</vt:lpstr>
      <vt:lpstr>Dataset Insight </vt:lpstr>
      <vt:lpstr>Feature Generation </vt:lpstr>
      <vt:lpstr>Feature Generation </vt:lpstr>
      <vt:lpstr>Feature Generation </vt:lpstr>
      <vt:lpstr>Feature Generation </vt:lpstr>
      <vt:lpstr>Further Approaches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Xander</dc:creator>
  <cp:lastModifiedBy>Xander</cp:lastModifiedBy>
  <cp:revision>42</cp:revision>
  <dcterms:modified xsi:type="dcterms:W3CDTF">2019-04-08T20:03:50Z</dcterms:modified>
</cp:coreProperties>
</file>