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Proxima Nova"/>
      <p:regular r:id="rId19"/>
      <p:bold r:id="rId20"/>
      <p:italic r:id="rId21"/>
      <p:boldItalic r:id="rId22"/>
    </p:embeddedFont>
    <p:embeddedFont>
      <p:font typeface="Proxima Nova Extrabold"/>
      <p:bold r:id="rId23"/>
    </p:embeddedFont>
    <p:embeddedFont>
      <p:font typeface="Alfa Slab One"/>
      <p:regular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3EFE96B-FF4B-4D1B-B8DF-8FF4DCC6A89A}">
  <a:tblStyle styleId="{13EFE96B-FF4B-4D1B-B8DF-8FF4DCC6A89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.fntdata"/><Relationship Id="rId11" Type="http://schemas.openxmlformats.org/officeDocument/2006/relationships/slide" Target="slides/slide5.xml"/><Relationship Id="rId22" Type="http://schemas.openxmlformats.org/officeDocument/2006/relationships/font" Target="fonts/ProximaNova-boldItalic.fntdata"/><Relationship Id="rId10" Type="http://schemas.openxmlformats.org/officeDocument/2006/relationships/slide" Target="slides/slide4.xml"/><Relationship Id="rId21" Type="http://schemas.openxmlformats.org/officeDocument/2006/relationships/font" Target="fonts/ProximaNova-italic.fntdata"/><Relationship Id="rId13" Type="http://schemas.openxmlformats.org/officeDocument/2006/relationships/slide" Target="slides/slide7.xml"/><Relationship Id="rId24" Type="http://schemas.openxmlformats.org/officeDocument/2006/relationships/font" Target="fonts/AlfaSlabOne-regular.fntdata"/><Relationship Id="rId12" Type="http://schemas.openxmlformats.org/officeDocument/2006/relationships/slide" Target="slides/slide6.xml"/><Relationship Id="rId23" Type="http://schemas.openxmlformats.org/officeDocument/2006/relationships/font" Target="fonts/ProximaNovaExtrabold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ProximaNova-regular.fnt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7acfdcc2ed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7acfdcc2ed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7acfdcc2ed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7acfdcc2ed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7acfdcc2ed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7acfdcc2ed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7acfdcc2ed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7acfdcc2ed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7acfdcc2ed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7acfdcc2e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7acfdcc2ed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7acfdcc2ed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7acfdcc2ed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7acfdcc2ed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7acfdcc2ed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7acfdcc2ed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7acfdcc2ed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7acfdcc2ed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7acfdcc2ed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7acfdcc2ed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7acfdcc2ed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7acfdcc2ed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Presented by</a:t>
            </a:r>
            <a:r>
              <a:rPr lang="en"/>
              <a:t>: Albert Hunduza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Last Updated</a:t>
            </a:r>
            <a:r>
              <a:rPr lang="en"/>
              <a:t>: September 4th, 2023</a:t>
            </a:r>
            <a:endParaRPr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9500" y="0"/>
            <a:ext cx="1434501" cy="1434501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1052875" y="1547475"/>
            <a:ext cx="6960600" cy="17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Data-driven Marketing Strategies for the Bellabeat App</a:t>
            </a:r>
            <a:endParaRPr sz="3600">
              <a:solidFill>
                <a:schemeClr val="accent3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9" name="Google Shape;59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9500" y="0"/>
            <a:ext cx="1434501" cy="1434501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to Bellabeat Customers</a:t>
            </a:r>
            <a:endParaRPr/>
          </a:p>
        </p:txBody>
      </p:sp>
      <p:sp>
        <p:nvSpPr>
          <p:cNvPr id="136" name="Google Shape;13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7" name="Google Shape;13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59325" y="1434500"/>
            <a:ext cx="4713126" cy="297497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2"/>
          <p:cNvSpPr txBox="1"/>
          <p:nvPr/>
        </p:nvSpPr>
        <p:spPr>
          <a:xfrm>
            <a:off x="748925" y="1582625"/>
            <a:ext cx="3320700" cy="28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Burning more calories makes it easier to fall asleep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Sedentary 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minutes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reduce the total minutes spent asleep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9500" y="0"/>
            <a:ext cx="1434501" cy="1434501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Marketing Strategy Recommendations</a:t>
            </a:r>
            <a:endParaRPr/>
          </a:p>
        </p:txBody>
      </p:sp>
      <p:sp>
        <p:nvSpPr>
          <p:cNvPr id="145" name="Google Shape;145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46" name="Google Shape;146;p23"/>
          <p:cNvGraphicFramePr/>
          <p:nvPr/>
        </p:nvGraphicFramePr>
        <p:xfrm>
          <a:off x="952500" y="1434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{13EFE96B-FF4B-4D1B-B8DF-8FF4DCC6A89A}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085825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Users are very interested tracking their daily and hourly activity</a:t>
                      </a:r>
                      <a:endParaRPr/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There’s a lot of friction making it difficult to </a:t>
                      </a:r>
                      <a:r>
                        <a:rPr lang="en"/>
                        <a:t>monitor</a:t>
                      </a:r>
                      <a:r>
                        <a:rPr lang="en"/>
                        <a:t> sleep heart rate and weight data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The fitbit app should be compatible with many different devices to appeal more to users already using different Fitbit trackers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Fitbit app should be compatible with smart weights and heart rate monitors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Fitbit app should be able to put together all this information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Integrate machine learning to be able to predict weight data and calories burned etc for users without all the necessary tracking devices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9500" y="0"/>
            <a:ext cx="1434501" cy="1434501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can only make high level recommendations since our data is out of date and less reliable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recommendations can help the Bellabeat app appeal to users with different fitbit trackers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can help Bellabeat gain market share</a:t>
            </a:r>
            <a:endParaRPr/>
          </a:p>
        </p:txBody>
      </p:sp>
      <p:sp>
        <p:nvSpPr>
          <p:cNvPr id="154" name="Google Shape;15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9500" y="0"/>
            <a:ext cx="1434501" cy="1434501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Table of Contents</a:t>
            </a:r>
            <a:endParaRPr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graphicFrame>
        <p:nvGraphicFramePr>
          <p:cNvPr id="66" name="Google Shape;66;p14"/>
          <p:cNvGraphicFramePr/>
          <p:nvPr/>
        </p:nvGraphicFramePr>
        <p:xfrm>
          <a:off x="892450" y="142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{13EFE96B-FF4B-4D1B-B8DF-8FF4DCC6A89A}</a:tableStyleId>
              </a:tblPr>
              <a:tblGrid>
                <a:gridCol w="6913025"/>
                <a:gridCol w="386025"/>
              </a:tblGrid>
              <a:tr h="451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Data Sources</a:t>
                      </a:r>
                      <a:r>
                        <a:rPr lang="en"/>
                        <a:t>…………………………………………………………………………………</a:t>
                      </a:r>
                      <a:r>
                        <a:rPr lang="en"/>
                        <a:t>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1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Trends in Usage Data………………………………………………………………………</a:t>
                      </a: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1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Application</a:t>
                      </a:r>
                      <a:r>
                        <a:rPr lang="en"/>
                        <a:t> to Bellabeat Customers………………………………………………………</a:t>
                      </a: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1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Marketing Strategy Recommendations…………………………………………………….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1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Conclusion……………………………………………………………………………………</a:t>
                      </a:r>
                      <a:r>
                        <a:rPr lang="en"/>
                        <a:t>..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9500" y="0"/>
            <a:ext cx="1434501" cy="1434501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30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Sources</a:t>
            </a:r>
            <a:endParaRPr/>
          </a:p>
        </p:txBody>
      </p:sp>
      <p:sp>
        <p:nvSpPr>
          <p:cNvPr id="74" name="Google Shape;7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75" name="Google Shape;75;p15"/>
          <p:cNvGraphicFramePr/>
          <p:nvPr/>
        </p:nvGraphicFramePr>
        <p:xfrm>
          <a:off x="952500" y="1434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{13EFE96B-FF4B-4D1B-B8DF-8FF4DCC6A89A}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2791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Collected via Amazon Mechanical Turk in 2016.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Fitbit users consented to to the submission of their personal tracker data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Minute-level output for physical activity, heart rate and sleep monitoring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Variations between outputs caused by use of different types of Fitbit Trackers and individual tracking behaviors/preferences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9500" y="0"/>
            <a:ext cx="1434501" cy="1434501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473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Trends in Usage Data</a:t>
            </a:r>
            <a:endParaRPr/>
          </a:p>
        </p:txBody>
      </p:sp>
      <p:sp>
        <p:nvSpPr>
          <p:cNvPr id="82" name="Google Shape;8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24900" y="1502475"/>
            <a:ext cx="5007401" cy="316075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/>
        </p:nvSpPr>
        <p:spPr>
          <a:xfrm>
            <a:off x="529900" y="1377725"/>
            <a:ext cx="3264300" cy="32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All 33 participants recorded their hourly and daily activity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The majority monitored their sleep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Less than half monitored their heart rate and only a handful recorded their weight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9500" y="0"/>
            <a:ext cx="1434501" cy="1434501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Trends in Usage Data</a:t>
            </a:r>
            <a:endParaRPr/>
          </a:p>
        </p:txBody>
      </p:sp>
      <p:sp>
        <p:nvSpPr>
          <p:cNvPr id="91" name="Google Shape;9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21875" y="1404288"/>
            <a:ext cx="4550575" cy="287237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 txBox="1"/>
          <p:nvPr/>
        </p:nvSpPr>
        <p:spPr>
          <a:xfrm>
            <a:off x="593475" y="1434500"/>
            <a:ext cx="3328500" cy="27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The average distance covered by the participants was about 6km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9500" y="0"/>
            <a:ext cx="1434501" cy="1434501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Trends in Usage Data</a:t>
            </a:r>
            <a:endParaRPr/>
          </a:p>
        </p:txBody>
      </p:sp>
      <p:sp>
        <p:nvSpPr>
          <p:cNvPr id="100" name="Google Shape;10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92026" y="1434500"/>
            <a:ext cx="4780425" cy="3017474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 txBox="1"/>
          <p:nvPr/>
        </p:nvSpPr>
        <p:spPr>
          <a:xfrm>
            <a:off x="607600" y="1448375"/>
            <a:ext cx="30843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Activity was mostly constant across all days of the week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Participants were slightly more active on Saturdays than on other days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On Sundays participants were slightly less active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9500" y="0"/>
            <a:ext cx="1434501" cy="1434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Trends in Usage Data</a:t>
            </a:r>
            <a:endParaRPr/>
          </a:p>
        </p:txBody>
      </p:sp>
      <p:sp>
        <p:nvSpPr>
          <p:cNvPr id="109" name="Google Shape;10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5300" y="1468487"/>
            <a:ext cx="4347150" cy="274397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9"/>
          <p:cNvSpPr txBox="1"/>
          <p:nvPr/>
        </p:nvSpPr>
        <p:spPr>
          <a:xfrm>
            <a:off x="692400" y="1468475"/>
            <a:ext cx="3546900" cy="25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Participants with a higher BMI tended to exercise more, burning more calories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9500" y="0"/>
            <a:ext cx="1434501" cy="1434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Trends in Usage Data</a:t>
            </a:r>
            <a:endParaRPr/>
          </a:p>
        </p:txBody>
      </p:sp>
      <p:sp>
        <p:nvSpPr>
          <p:cNvPr id="118" name="Google Shape;11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9" name="Google Shape;11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79800" y="1434500"/>
            <a:ext cx="4492650" cy="2835824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0"/>
          <p:cNvSpPr txBox="1"/>
          <p:nvPr/>
        </p:nvSpPr>
        <p:spPr>
          <a:xfrm>
            <a:off x="727725" y="1462500"/>
            <a:ext cx="3356100" cy="28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During exercise, participants favored high intensity activity over a short distances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9500" y="0"/>
            <a:ext cx="1434501" cy="1434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to Bellabeat Customers</a:t>
            </a:r>
            <a:endParaRPr/>
          </a:p>
        </p:txBody>
      </p:sp>
      <p:sp>
        <p:nvSpPr>
          <p:cNvPr id="127" name="Google Shape;12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8" name="Google Shape;12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11525" y="1401012"/>
            <a:ext cx="4560924" cy="2878926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1"/>
          <p:cNvSpPr txBox="1"/>
          <p:nvPr/>
        </p:nvSpPr>
        <p:spPr>
          <a:xfrm>
            <a:off x="593475" y="1401000"/>
            <a:ext cx="3780000" cy="29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Very active minutes burn the most amount of calories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Sedentary minutes decrease the amount of calories burned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