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90" r:id="rId12"/>
    <p:sldId id="267" r:id="rId13"/>
    <p:sldId id="268" r:id="rId14"/>
    <p:sldId id="269" r:id="rId15"/>
    <p:sldId id="291" r:id="rId16"/>
    <p:sldId id="270" r:id="rId17"/>
    <p:sldId id="276" r:id="rId18"/>
    <p:sldId id="292" r:id="rId19"/>
    <p:sldId id="271" r:id="rId20"/>
    <p:sldId id="279" r:id="rId21"/>
    <p:sldId id="293" r:id="rId22"/>
    <p:sldId id="273" r:id="rId23"/>
    <p:sldId id="277" r:id="rId24"/>
    <p:sldId id="294" r:id="rId25"/>
    <p:sldId id="274" r:id="rId26"/>
    <p:sldId id="275" r:id="rId27"/>
    <p:sldId id="278" r:id="rId28"/>
    <p:sldId id="295" r:id="rId29"/>
    <p:sldId id="281" r:id="rId30"/>
    <p:sldId id="280" r:id="rId31"/>
    <p:sldId id="283" r:id="rId32"/>
    <p:sldId id="282" r:id="rId33"/>
    <p:sldId id="289" r:id="rId34"/>
  </p:sldIdLst>
  <p:sldSz cx="9144000" cy="6858000" type="screen4x3"/>
  <p:notesSz cx="6858000" cy="973455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78352" autoAdjust="0"/>
  </p:normalViewPr>
  <p:slideViewPr>
    <p:cSldViewPr snapToGrid="0" showGuides="1">
      <p:cViewPr varScale="1">
        <p:scale>
          <a:sx n="81" d="100"/>
          <a:sy n="81" d="100"/>
        </p:scale>
        <p:origin x="816" y="96"/>
      </p:cViewPr>
      <p:guideLst>
        <p:guide orient="horz" pos="106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80834"/>
            <a:ext cx="33782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80834"/>
            <a:ext cx="21336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47823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47823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7275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23912"/>
            <a:ext cx="5029200" cy="438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7823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47823"/>
            <a:ext cx="2971800" cy="4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4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65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28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It is obviously true that integer-pixel search result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cannot represent the actual motion vector, since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frame-to-frame displacements of image contents are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completely unrelated to the sampling grid. Therefore a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suh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-pixel search can 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perfmned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to compensate for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error of integer-pixel motion estimation. It can efficiently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reduce error between the original frame and the predicted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frame. For this reason, half-pixel motion estimation is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adopted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as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standard in H.263 and MPEG-4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If the center integer-pixel is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integer-pixel component of motion vector obtained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hy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integer-pixel search, the integer-pixel and the 8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interpolated half-pixels around will he searched in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following half-pixel search so that the half-pixel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component of motion vector will be obtained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3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2SS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is the algorithm that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sequently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searches the minimum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SAD’S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within the neighborhood on the horizontal and vertical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directions so as to find the half-pixel component of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motion vector.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In a word, the proposed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algorithm can reduce the number of half-pixels searched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from eight of the full search algorithm to no more than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four, which decreases more than one half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computational complexity.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8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9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7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3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9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84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After the quantization of the DCT coefficients,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DC coefficient and the 63 AC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coefficients are treated differently. Since the DC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coefficients usually contain a large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part of the total energy in an image, the quantized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DC coefficient is encoded by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differential encoding which encode the DC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coefficie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as the difference from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previous quantized DC coefficient. Differential DC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encoding is performed in 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defined order as shown in Fig. 3.5. 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As mention above, the DC and AC coefficients are 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coded with different code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table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By adopting differential coding the entropy can be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greatly reduced owing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to the space correlation of image.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3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 for today’s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56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4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05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12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546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66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380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85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66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 for today’s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8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 for today’s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87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80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442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174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This paper presents a fast block matching motion estimation algorithm utilizing the information on spatial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distribution of local motion vectors. Both the search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center and the search strategy for each macroblock are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determined based on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cityblock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lengths of the neighborhood motion vectors so as to increase the accuracy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of motion estimation and achieve high computational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gain. The simulations are carried out using MPEG-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4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Verication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Model software. Experimental results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demonstrate that the proposed algorithm achieves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objective and subjective quality close to that provided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by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ful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l search and at the same time 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ers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 substantial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ly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higher search speed.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47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n the prop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algorithm, w e make use of the distribution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same three neigh 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orho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 d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for the dual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purp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increasing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and reducing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bits needed to co de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n the prop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algorithm, w e make use of the distribution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same three neigh 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orho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 d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for the dual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purp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increasing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and reducing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bits needed to co de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Let V = f V0 ; V1 ; V2 ; V3 g , where V0 = (0 ; 0) and Vi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is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of MB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in the ROS (see Fig. 2).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yblo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c k length Vi = ( x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; y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) is dened as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where L 1 (= 1) and L 2 (= 2) are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yblo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c k distance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from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of the pattern to an y other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on the small and large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patterns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6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n the prop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algorithm, w e make use of the distribution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same three neigh 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orho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 d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for the dual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purp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increasing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and reducing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bits needed to co de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Let V = f V0 ; V1 ; V2 ; V3 g , where V0 = (0 ; 0) and Vi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is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of MB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in the ROS (see Fig. 2).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yblo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c k length Vi = ( x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; y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) is dened as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where L 1 (= 1) and L 2 (= 2) are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yblo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c k distance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from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of the pattern to an y other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on the small and large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patterns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c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hoice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dep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ends on the lo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cal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motion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activit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y at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curren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MB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osition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 If the motion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activit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y is lo w or medium,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is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origin. Otherwise, the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b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elonging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to set V that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yields the minim um sum of absolute di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erence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(SAD)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is c hosen as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ter.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)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Smal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l diamond search (SDS):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Step 1: Small diamond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pattern (SDSP) is centered at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 and all the c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hec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king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of SDSP are tested. 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osition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yields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minim um SAD, then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represen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the motion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(i.e., no motion); otherwise, go to Step 2.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Step 2: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of SDSP mo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to the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where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minim um SAD w as obtained in the previous step,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and all the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on SDSP are tested. 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osition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yields the minim um SAD, then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represen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; otherwise,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recursiv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ely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rep eat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this step.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ii) Large diamond search (LDS):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Step 1: Large diamond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pattern (LDSP) is centered at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 and all the c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hec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king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of LDSP are tested. 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osition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giv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minim um SAD, go to Step 3; otherwise, go to Step 2.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Step 2: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of LDSP mo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to the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where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minim um SAD w as obtained in the previous step,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and all the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on LDSP are tested. 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cen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osition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giv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the minim um SAD, go to Step 3; otherwise,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recursiv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ely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rep eat this step.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Step 3: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Switc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searc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h pattern from LDSP to SDSP.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 p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oin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 t that yields the minim um SAD, is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nal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solution of the motion v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ector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8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smtClean="0"/>
              <a:t>Albert Iepure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395DB-C31B-408D-B38B-F56C07F9A449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Albert Iepure</a:t>
            </a:r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0A7EB-5276-4DFF-8306-A3DD663C563D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Albert Iepure</a:t>
            </a:r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363C83F2-ED3D-4063-AE2A-4196BDE4CB34}" type="datetime1">
              <a:rPr lang="en-US" smtClean="0"/>
              <a:t>2/3/2015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 smtClean="0"/>
              <a:t>Albert Iepure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Institute for Media 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IVC Codec Optimization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" charset="0"/>
                <a:ea typeface="ＭＳ Ｐゴシック" charset="0"/>
                <a:cs typeface="ＭＳ Ｐゴシック" charset="0"/>
              </a:rPr>
              <a:t>Albert Iepure</a:t>
            </a:r>
          </a:p>
          <a:p>
            <a:pPr eaLnBrk="1" hangingPunct="1"/>
            <a:r>
              <a:rPr lang="en-US" b="1" dirty="0" err="1"/>
              <a:t>Moisés</a:t>
            </a:r>
            <a:r>
              <a:rPr lang="en-US" b="1" dirty="0"/>
              <a:t> </a:t>
            </a:r>
            <a:r>
              <a:rPr lang="en-US" b="1" dirty="0" smtClean="0"/>
              <a:t>Jiménez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Email: albert.iepure@tum.de</a:t>
            </a: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Email: </a:t>
            </a:r>
            <a:r>
              <a:rPr lang="en-US" sz="2000" dirty="0" smtClean="0"/>
              <a:t>moises.jimenez@tum.de</a:t>
            </a:r>
            <a:endParaRPr lang="en-US" sz="2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r"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r" eaLnBrk="1" hangingPunct="1"/>
            <a:endParaRPr lang="en-US" dirty="0">
              <a:ln>
                <a:solidFill>
                  <a:schemeClr val="bg1"/>
                </a:solidFill>
              </a:ln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1"/>
    </mc:Choice>
    <mc:Fallback xmlns="">
      <p:transition spd="slow" advTm="143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Performance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3976255"/>
            <a:ext cx="8128000" cy="27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Maximum speedup: </a:t>
            </a:r>
            <a:r>
              <a:rPr lang="en-US" dirty="0" smtClean="0"/>
              <a:t>2452160/</a:t>
            </a:r>
            <a:r>
              <a:rPr lang="en-US" dirty="0"/>
              <a:t>528288</a:t>
            </a:r>
            <a:r>
              <a:rPr lang="en-US" kern="0" dirty="0" smtClean="0"/>
              <a:t>= 4.641</a:t>
            </a:r>
          </a:p>
          <a:p>
            <a:pPr eaLnBrk="1" hangingPunct="1"/>
            <a:r>
              <a:rPr lang="en-US" kern="0" dirty="0" smtClean="0"/>
              <a:t>Actual speedup : </a:t>
            </a:r>
            <a:r>
              <a:rPr lang="en-US" dirty="0" smtClean="0"/>
              <a:t>82.140</a:t>
            </a:r>
            <a:r>
              <a:rPr lang="en-US" kern="0" dirty="0" smtClean="0"/>
              <a:t>/74.953= 1.095</a:t>
            </a:r>
          </a:p>
          <a:p>
            <a:pPr marL="0" indent="0" eaLnBrk="1" hangingPunct="1">
              <a:buFont typeface="Wingdings" charset="2"/>
              <a:buNone/>
            </a:pPr>
            <a:endParaRPr lang="en-US" kern="0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728346"/>
              </p:ext>
            </p:extLst>
          </p:nvPr>
        </p:nvGraphicFramePr>
        <p:xfrm>
          <a:off x="1387368" y="1685175"/>
          <a:ext cx="64638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MVFAST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74.953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528288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3.221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8.750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78.452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1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Performance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451328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Half-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Pel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MV Accuracy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7775" y="4655127"/>
            <a:ext cx="4332983" cy="76892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Figure 3: The positions of half-pixels </a:t>
            </a:r>
          </a:p>
          <a:p>
            <a:pPr marL="0" indent="0" algn="ctr">
              <a:buNone/>
            </a:pPr>
            <a:r>
              <a:rPr lang="en-US" dirty="0" smtClean="0"/>
              <a:t>and integer-pixels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79929"/>
            <a:ext cx="4789946" cy="2975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541" y="2321750"/>
            <a:ext cx="3293852" cy="1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Two Step Search Algorithm (2SS)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7775" y="4655127"/>
            <a:ext cx="4332983" cy="7689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Figure 4: The 2SS algorithm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478138"/>
            <a:ext cx="3292104" cy="303251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06981" y="1478138"/>
            <a:ext cx="5153892" cy="394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Steps:</a:t>
            </a:r>
          </a:p>
          <a:p>
            <a:pPr eaLnBrk="1" hangingPunct="1"/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The MV determined with MVFAST points to the initial search center </a:t>
            </a:r>
          </a:p>
          <a:p>
            <a:pPr eaLnBrk="1" hangingPunct="1"/>
            <a:r>
              <a:rPr lang="en-US" b="1" kern="0" dirty="0" smtClean="0">
                <a:latin typeface="Arial" charset="0"/>
                <a:ea typeface="ＭＳ Ｐゴシック" charset="0"/>
                <a:cs typeface="ＭＳ Ｐゴシック" charset="0"/>
              </a:rPr>
              <a:t>Horizontal search</a:t>
            </a:r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: SAD for (x1-0.5,y1), (x1,y1) and (x1+0.5,y1)</a:t>
            </a:r>
          </a:p>
          <a:p>
            <a:pPr eaLnBrk="1" hangingPunct="1"/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Pixel with minimum SAD becomes vertical search center (x2,y2)</a:t>
            </a:r>
          </a:p>
          <a:p>
            <a:pPr eaLnBrk="1" hangingPunct="1"/>
            <a:r>
              <a:rPr lang="en-US" b="1" kern="0" dirty="0" smtClean="0">
                <a:latin typeface="Arial" charset="0"/>
                <a:ea typeface="ＭＳ Ｐゴシック" charset="0"/>
                <a:cs typeface="ＭＳ Ｐゴシック" charset="0"/>
              </a:rPr>
              <a:t>Vertical search</a:t>
            </a:r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: SAD for (x2,y2-0.5), (x2,y2) and (x2,y2+0.5) </a:t>
            </a:r>
          </a:p>
          <a:p>
            <a:pPr eaLnBrk="1" hangingPunct="1"/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The minimum SAD yields the half-</a:t>
            </a:r>
            <a:r>
              <a:rPr lang="en-US" kern="0" dirty="0" err="1" smtClean="0">
                <a:latin typeface="Arial" charset="0"/>
                <a:ea typeface="ＭＳ Ｐゴシック" charset="0"/>
                <a:cs typeface="ＭＳ Ｐゴシック" charset="0"/>
              </a:rPr>
              <a:t>pel</a:t>
            </a:r>
            <a:r>
              <a:rPr lang="en-US" kern="0" dirty="0" smtClean="0">
                <a:latin typeface="Arial" charset="0"/>
                <a:ea typeface="ＭＳ Ｐゴシック" charset="0"/>
                <a:cs typeface="ＭＳ Ｐゴシック" charset="0"/>
              </a:rPr>
              <a:t> resolution MV</a:t>
            </a:r>
          </a:p>
          <a:p>
            <a:pPr eaLnBrk="1" hangingPunct="1"/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Half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Pel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MV Resolution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6273" y="4365138"/>
            <a:ext cx="8128000" cy="27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Complexity increase: 2606646/2452160= 1.063</a:t>
            </a:r>
          </a:p>
          <a:p>
            <a:pPr eaLnBrk="1" hangingPunct="1"/>
            <a:r>
              <a:rPr lang="en-US" kern="0" dirty="0" smtClean="0"/>
              <a:t>Actual computational time increase: 83.125/82.140= 1.011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120487"/>
              </p:ext>
            </p:extLst>
          </p:nvPr>
        </p:nvGraphicFramePr>
        <p:xfrm>
          <a:off x="1387368" y="1685175"/>
          <a:ext cx="64638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Half Pel 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83.125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2606646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8.147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1.011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6.3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Half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Pel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MV Resolution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15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53" y="1605243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Chroma Subsampling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86757" y="4245426"/>
            <a:ext cx="6581585" cy="56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kern="0" dirty="0" smtClean="0"/>
              <a:t>Figure 5 : The 4:2:0 Subsampling Type</a:t>
            </a:r>
          </a:p>
          <a:p>
            <a:pPr marL="0" indent="0" eaLnBrk="1" hangingPunct="1">
              <a:buFont typeface="Wingdings" charset="2"/>
              <a:buNone/>
            </a:pPr>
            <a:endParaRPr 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4" y="1884588"/>
            <a:ext cx="6444501" cy="23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0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Chroma Subsampling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4302075"/>
            <a:ext cx="8128000" cy="73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Considerable reduction of processing time.</a:t>
            </a:r>
          </a:p>
          <a:p>
            <a:pPr lvl="1" eaLnBrk="1" hangingPunct="1"/>
            <a:r>
              <a:rPr lang="de-DE" kern="0" dirty="0" smtClean="0"/>
              <a:t>Stream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encode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50% shorter.</a:t>
            </a:r>
            <a:endParaRPr lang="en-US" kern="0" dirty="0" smtClean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72534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Chroma Subsampling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48.453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2452160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10.961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41.011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7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Chroma Subsampling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18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53" y="1451328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Differential Coding of DC Coefficients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15242"/>
            <a:ext cx="2324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96" y="2250620"/>
            <a:ext cx="43243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19150" y="4626426"/>
            <a:ext cx="7072993" cy="56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kern="0" dirty="0" smtClean="0"/>
              <a:t>Figure 6: The AC/DC coefficients and DC differential coding</a:t>
            </a:r>
          </a:p>
          <a:p>
            <a:pPr marL="0" indent="0" eaLnBrk="1" hangingPunct="1">
              <a:buFont typeface="Wingdings" charset="2"/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605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66852"/>
            <a:ext cx="8128000" cy="3369623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MVFAST algorithm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Half-</a:t>
            </a:r>
            <a:r>
              <a:rPr lang="en-US" dirty="0" err="1" smtClean="0"/>
              <a:t>Pel</a:t>
            </a:r>
            <a:r>
              <a:rPr lang="en-US" dirty="0" smtClean="0"/>
              <a:t> Accuracy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Chroma Subsampling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Differential Encoding of DC Coefficients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Group of Pictures Structure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Motion Vector Differential Encoding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Deblocking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Filters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</a:rPr>
              <a:t>Conclusion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0"/>
    </mc:Choice>
    <mc:Fallback xmlns="">
      <p:transition spd="slow" advTm="3481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849790"/>
            <a:ext cx="8721725" cy="6015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Differential Coding of DC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vs 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4302075"/>
            <a:ext cx="8128000" cy="73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Barely noticeable improvement in terms of bitrate.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750324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Differential 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81.656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2452160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1.464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0.589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849790"/>
            <a:ext cx="8721725" cy="6015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Differential Coding of DC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vs 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581492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329248" y="2175258"/>
            <a:ext cx="1235675" cy="1470454"/>
            <a:chOff x="1723768" y="2786449"/>
            <a:chExt cx="1235675" cy="1470454"/>
          </a:xfrm>
        </p:grpSpPr>
        <p:sp>
          <p:nvSpPr>
            <p:cNvPr id="115" name="Flowchart: Data 114"/>
            <p:cNvSpPr/>
            <p:nvPr/>
          </p:nvSpPr>
          <p:spPr bwMode="auto">
            <a:xfrm rot="16200000">
              <a:off x="1606379" y="2903838"/>
              <a:ext cx="1470454" cy="1235675"/>
            </a:xfrm>
            <a:prstGeom prst="flowChartInputOutpu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46753" y="3321620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 of Pictures Structure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Moisés Jiménez, Overview of HEVC Parallelization Schemes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Flowchart: Data 5"/>
          <p:cNvSpPr/>
          <p:nvPr/>
        </p:nvSpPr>
        <p:spPr bwMode="auto">
          <a:xfrm rot="16200000">
            <a:off x="242527" y="2278790"/>
            <a:ext cx="1470454" cy="123567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Flowchart: Data 61"/>
          <p:cNvSpPr/>
          <p:nvPr/>
        </p:nvSpPr>
        <p:spPr bwMode="auto">
          <a:xfrm rot="16200000">
            <a:off x="3708340" y="2282477"/>
            <a:ext cx="1470454" cy="1235675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Flowchart: Data 68"/>
          <p:cNvSpPr/>
          <p:nvPr/>
        </p:nvSpPr>
        <p:spPr bwMode="auto">
          <a:xfrm rot="16200000">
            <a:off x="1739008" y="2296059"/>
            <a:ext cx="1470454" cy="1235675"/>
          </a:xfrm>
          <a:prstGeom prst="flowChartInputOutpu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795061" y="2174128"/>
            <a:ext cx="1235675" cy="1470454"/>
            <a:chOff x="1723768" y="2786449"/>
            <a:chExt cx="1235675" cy="1470454"/>
          </a:xfrm>
        </p:grpSpPr>
        <p:sp>
          <p:nvSpPr>
            <p:cNvPr id="118" name="Flowchart: Data 117"/>
            <p:cNvSpPr/>
            <p:nvPr/>
          </p:nvSpPr>
          <p:spPr bwMode="auto">
            <a:xfrm rot="16200000">
              <a:off x="1606379" y="2903838"/>
              <a:ext cx="1470454" cy="1235675"/>
            </a:xfrm>
            <a:prstGeom prst="flowChartInputOutpu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46753" y="3321620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121" name="Flowchart: Data 120"/>
          <p:cNvSpPr/>
          <p:nvPr/>
        </p:nvSpPr>
        <p:spPr bwMode="auto">
          <a:xfrm rot="16200000">
            <a:off x="5203344" y="2278790"/>
            <a:ext cx="1470454" cy="1235675"/>
          </a:xfrm>
          <a:prstGeom prst="flowChartInputOutpu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4" name="Flowchart: Data 123"/>
          <p:cNvSpPr/>
          <p:nvPr/>
        </p:nvSpPr>
        <p:spPr bwMode="auto">
          <a:xfrm rot="16200000">
            <a:off x="7172676" y="2291517"/>
            <a:ext cx="1470454" cy="1235675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1351153" y="3932834"/>
            <a:ext cx="6435725" cy="1936750"/>
          </a:xfrm>
        </p:spPr>
        <p:txBody>
          <a:bodyPr/>
          <a:lstStyle/>
          <a:p>
            <a:r>
              <a:rPr lang="de-DE" dirty="0" smtClean="0"/>
              <a:t>I, P and B frames</a:t>
            </a:r>
          </a:p>
          <a:p>
            <a:r>
              <a:rPr lang="de-DE" dirty="0" smtClean="0"/>
              <a:t>B frames quantized more strongly</a:t>
            </a:r>
          </a:p>
          <a:p>
            <a:pPr lvl="1"/>
            <a:r>
              <a:rPr lang="de-DE" dirty="0" smtClean="0"/>
              <a:t>PSNR drop is indistinguishable</a:t>
            </a:r>
          </a:p>
          <a:p>
            <a:pPr lvl="1"/>
            <a:r>
              <a:rPr lang="de-DE" dirty="0" smtClean="0"/>
              <a:t>Bit rate gain is considerable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595591" y="2746800"/>
            <a:ext cx="260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059927" y="2746800"/>
            <a:ext cx="260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564924" y="2746800"/>
            <a:ext cx="260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092073" y="2927350"/>
            <a:ext cx="7336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6556409" y="2926800"/>
            <a:ext cx="7336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1595591" y="3106800"/>
            <a:ext cx="223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058065" y="3106800"/>
            <a:ext cx="223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6" idx="5"/>
            <a:endCxn id="115" idx="5"/>
          </p:cNvCxnSpPr>
          <p:nvPr/>
        </p:nvCxnSpPr>
        <p:spPr bwMode="auto">
          <a:xfrm rot="16200000" flipH="1">
            <a:off x="1955491" y="1330708"/>
            <a:ext cx="13857" cy="1969333"/>
          </a:xfrm>
          <a:prstGeom prst="bentConnector3">
            <a:avLst>
              <a:gd name="adj1" fmla="val -18637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0" name="Elbow Connector 59"/>
          <p:cNvCxnSpPr/>
          <p:nvPr/>
        </p:nvCxnSpPr>
        <p:spPr bwMode="auto">
          <a:xfrm rot="16200000" flipH="1">
            <a:off x="5420566" y="1323200"/>
            <a:ext cx="13857" cy="1969333"/>
          </a:xfrm>
          <a:prstGeom prst="bentConnector3">
            <a:avLst>
              <a:gd name="adj1" fmla="val -18637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63779" y="3617386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</a:t>
            </a:r>
            <a:endParaRPr lang="de-DE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8126" y="36377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B0</a:t>
            </a:r>
            <a:endParaRPr lang="de-DE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60977" y="363759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B1</a:t>
            </a:r>
            <a:endParaRPr lang="de-DE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0688" y="361967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B1</a:t>
            </a:r>
            <a:endParaRPr lang="de-DE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263539" y="361952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B3</a:t>
            </a:r>
            <a:endParaRPr lang="de-D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56719" y="36343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721794" y="365129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</a:t>
            </a:r>
            <a:r>
              <a:rPr lang="de-DE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03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"/>
    </mc:Choice>
    <mc:Fallback xmlns="">
      <p:transition spd="slow" advTm="36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Group of Pictures vs Baseline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23</a:t>
            </a:fld>
            <a:endParaRPr lang="en-US" noProof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064435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Group of 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86.8593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4046064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29.27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5.7446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61169" y="4333607"/>
            <a:ext cx="8128000" cy="27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Slight decrease in overall PSNR</a:t>
            </a:r>
          </a:p>
          <a:p>
            <a:pPr eaLnBrk="1" hangingPunct="1"/>
            <a:r>
              <a:rPr lang="de-DE" kern="0" dirty="0" smtClean="0"/>
              <a:t>Considerable decrease in bit rate</a:t>
            </a:r>
          </a:p>
          <a:p>
            <a:pPr eaLnBrk="1" hangingPunct="1"/>
            <a:r>
              <a:rPr lang="de-DE" kern="0" dirty="0" smtClean="0"/>
              <a:t>Computationally complex</a:t>
            </a:r>
          </a:p>
          <a:p>
            <a:pPr lvl="1" eaLnBrk="1" hangingPunct="1"/>
            <a:r>
              <a:rPr lang="de-DE" kern="0" dirty="0" smtClean="0"/>
              <a:t>Not considering reordering complexity</a:t>
            </a:r>
            <a:endParaRPr lang="en-US" kern="0" dirty="0" smtClean="0"/>
          </a:p>
          <a:p>
            <a:pPr marL="0" indent="0" eaLnBrk="1" hangingPunct="1">
              <a:buFont typeface="Wingdings" charset="2"/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1248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Group of Pictures vs Baseline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698546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Motion Vector Differential Encoding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Moisés Jiménez, Overview of HEVC Parallelization Schemes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1140677" y="4084629"/>
            <a:ext cx="6435725" cy="1601795"/>
          </a:xfrm>
        </p:spPr>
        <p:txBody>
          <a:bodyPr/>
          <a:lstStyle/>
          <a:p>
            <a:r>
              <a:rPr lang="de-DE" dirty="0" smtClean="0"/>
              <a:t>Encode spatial difference of motion vectors</a:t>
            </a:r>
          </a:p>
          <a:p>
            <a:r>
              <a:rPr lang="de-DE" dirty="0" smtClean="0"/>
              <a:t>First motion vector is not encoded</a:t>
            </a:r>
          </a:p>
          <a:p>
            <a:r>
              <a:rPr lang="de-DE" dirty="0" smtClean="0"/>
              <a:t>Lossless compression</a:t>
            </a:r>
          </a:p>
          <a:p>
            <a:pPr lvl="1"/>
            <a:r>
              <a:rPr lang="de-DE" dirty="0" smtClean="0"/>
              <a:t>MV statistics are improved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193408" y="1802156"/>
            <a:ext cx="4834760" cy="433114"/>
            <a:chOff x="1351153" y="2263884"/>
            <a:chExt cx="4834760" cy="433114"/>
          </a:xfrm>
        </p:grpSpPr>
        <p:sp>
          <p:nvSpPr>
            <p:cNvPr id="3" name="Rectangle 2"/>
            <p:cNvSpPr/>
            <p:nvPr/>
          </p:nvSpPr>
          <p:spPr bwMode="auto">
            <a:xfrm>
              <a:off x="1351153" y="2270234"/>
              <a:ext cx="483476" cy="42041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latin typeface="Arial" pitchFamily="34" charset="0"/>
                </a:rPr>
                <a:t>I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34629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318105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01581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285057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68533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52009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735485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218961" y="2270234"/>
              <a:ext cx="483476" cy="42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702437" y="2270234"/>
              <a:ext cx="483476" cy="4204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>
                  <a:latin typeface="Arial" pitchFamily="34" charset="0"/>
                </a:rPr>
                <a:t>n+1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8" name="Elbow Connector 7"/>
            <p:cNvCxnSpPr>
              <a:stCxn id="42" idx="0"/>
              <a:endCxn id="41" idx="0"/>
            </p:cNvCxnSpPr>
            <p:nvPr/>
          </p:nvCxnSpPr>
          <p:spPr bwMode="auto">
            <a:xfrm rot="16200000" flipV="1">
              <a:off x="5702437" y="2028496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Elbow Connector 9"/>
            <p:cNvCxnSpPr>
              <a:stCxn id="40" idx="2"/>
              <a:endCxn id="39" idx="2"/>
            </p:cNvCxnSpPr>
            <p:nvPr/>
          </p:nvCxnSpPr>
          <p:spPr bwMode="auto">
            <a:xfrm rot="5400000">
              <a:off x="4735485" y="2448910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Elbow Connector 11"/>
            <p:cNvCxnSpPr>
              <a:stCxn id="39" idx="0"/>
              <a:endCxn id="38" idx="0"/>
            </p:cNvCxnSpPr>
            <p:nvPr/>
          </p:nvCxnSpPr>
          <p:spPr bwMode="auto">
            <a:xfrm rot="16200000" flipV="1">
              <a:off x="4252009" y="2028496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Elbow Connector 14"/>
            <p:cNvCxnSpPr>
              <a:stCxn id="37" idx="2"/>
              <a:endCxn id="36" idx="2"/>
            </p:cNvCxnSpPr>
            <p:nvPr/>
          </p:nvCxnSpPr>
          <p:spPr bwMode="auto">
            <a:xfrm rot="5400000">
              <a:off x="3285057" y="2448910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Elbow Connector 16"/>
            <p:cNvCxnSpPr>
              <a:stCxn id="35" idx="0"/>
              <a:endCxn id="34" idx="0"/>
            </p:cNvCxnSpPr>
            <p:nvPr/>
          </p:nvCxnSpPr>
          <p:spPr bwMode="auto">
            <a:xfrm rot="16200000" flipV="1">
              <a:off x="2318105" y="2028496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Elbow Connector 20"/>
            <p:cNvCxnSpPr>
              <a:stCxn id="34" idx="2"/>
              <a:endCxn id="3" idx="2"/>
            </p:cNvCxnSpPr>
            <p:nvPr/>
          </p:nvCxnSpPr>
          <p:spPr bwMode="auto">
            <a:xfrm rot="5400000">
              <a:off x="1834629" y="2448910"/>
              <a:ext cx="12700" cy="4834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6884" y="2649334"/>
                <a:ext cx="27515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84" y="2649334"/>
                <a:ext cx="27515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676884" y="3035976"/>
                <a:ext cx="33555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84" y="3035976"/>
                <a:ext cx="335559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89" r="-217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76429" y="3426024"/>
                <a:ext cx="1597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29" y="3426024"/>
                <a:ext cx="159703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672" r="-7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22562" y="2635866"/>
            <a:ext cx="1618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"/>
    </mc:Choice>
    <mc:Fallback xmlns="">
      <p:transition spd="slow" advTm="36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Motion Vector Differential Encoding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Moisés Jiménez, Overview of HEVC Parallelization Schemes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1140677" y="5227709"/>
            <a:ext cx="6435725" cy="430221"/>
          </a:xfrm>
        </p:spPr>
        <p:txBody>
          <a:bodyPr/>
          <a:lstStyle/>
          <a:p>
            <a:r>
              <a:rPr lang="de-DE" dirty="0" smtClean="0"/>
              <a:t>Statistical improvement</a:t>
            </a:r>
          </a:p>
          <a:p>
            <a:r>
              <a:rPr lang="de-DE" dirty="0" smtClean="0"/>
              <a:t>Explotaition of Huffman code characteristics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6" y="1901213"/>
            <a:ext cx="3302000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40" y="1901213"/>
            <a:ext cx="3302400" cy="24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8528" y="4377713"/>
            <a:ext cx="166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Original PDF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44334" y="4377713"/>
            <a:ext cx="205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Differential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"/>
    </mc:Choice>
    <mc:Fallback xmlns="">
      <p:transition spd="slow" advTm="36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849790"/>
            <a:ext cx="8388350" cy="6015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 Differential Encoding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4302075"/>
            <a:ext cx="8128000" cy="73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kern="0" dirty="0" smtClean="0"/>
              <a:t>Slight decrease in bit rate</a:t>
            </a:r>
          </a:p>
          <a:p>
            <a:pPr eaLnBrk="1" hangingPunct="1"/>
            <a:r>
              <a:rPr lang="de-DE" kern="0" dirty="0" smtClean="0"/>
              <a:t>Slight increase in processing time</a:t>
            </a:r>
            <a:endParaRPr lang="en-US" kern="0" dirty="0" smtClean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21107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Chroma Subsampling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83.281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2452160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1.30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1.388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849790"/>
            <a:ext cx="8388350" cy="6015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 Differential Encoding vs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Codec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28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698546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Final Configuration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66852"/>
            <a:ext cx="8128000" cy="3369623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de-DE" dirty="0" smtClean="0"/>
              <a:t>MV Fast Algorithm</a:t>
            </a:r>
            <a:endParaRPr lang="en-US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Half-</a:t>
            </a:r>
            <a:r>
              <a:rPr lang="en-US" dirty="0" err="1" smtClean="0"/>
              <a:t>Pel</a:t>
            </a:r>
            <a:r>
              <a:rPr lang="en-US" dirty="0" smtClean="0"/>
              <a:t> Accuracy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Chroma Subsampling or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Differential Encoding of DC Coefficients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Group of Pictures Structure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Motion Vector Differential Encoding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Deblocking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Filters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973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0"/>
    </mc:Choice>
    <mc:Fallback xmlns="">
      <p:transition spd="slow" advTm="348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750219"/>
            <a:ext cx="5932575" cy="4455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27" y="5205255"/>
            <a:ext cx="887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We have added this result because our baseline codec already includes one optimization (namely a wider range of statistics for the Huffman tables). This explains some unexpected results (i.e. MVFAST –&gt; PSNR gain).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0"/>
    </mc:Choice>
    <mc:Fallback xmlns="">
      <p:transition spd="slow" advTm="3481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Final Configuration (CS) vs Standard Codec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4302074"/>
            <a:ext cx="8128000" cy="125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kern="0" dirty="0" smtClean="0"/>
              <a:t>Slight decrease in PSNR (not noticeable)</a:t>
            </a:r>
          </a:p>
          <a:p>
            <a:pPr eaLnBrk="1" hangingPunct="1"/>
            <a:r>
              <a:rPr lang="de-DE" kern="0" dirty="0" smtClean="0"/>
              <a:t>Substantial decrease in processing time</a:t>
            </a:r>
          </a:p>
          <a:p>
            <a:pPr eaLnBrk="1" hangingPunct="1"/>
            <a:r>
              <a:rPr lang="de-DE" kern="0" dirty="0" smtClean="0"/>
              <a:t>Substantial decrease in bit rate</a:t>
            </a:r>
            <a:endParaRPr lang="en-US" kern="0" dirty="0" smtClean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119200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Final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32.621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42.484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725226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40.44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48.278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70.425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Final Configuration (CS) vs Standard Codec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Moisés Jiménez, Overview of HEVC Parallelization Schemes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557742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"/>
    </mc:Choice>
    <mc:Fallback xmlns="">
      <p:transition spd="slow" advTm="369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Final Configuration (DC) vs Standard Codec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8000" y="4302074"/>
            <a:ext cx="8128000" cy="125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kern="0" dirty="0" smtClean="0"/>
              <a:t>Slight decrease in PSNR (negligible)</a:t>
            </a:r>
          </a:p>
          <a:p>
            <a:pPr eaLnBrk="1" hangingPunct="1"/>
            <a:r>
              <a:rPr lang="de-DE" kern="0" dirty="0" smtClean="0"/>
              <a:t>Considerable decrease in processing time</a:t>
            </a:r>
          </a:p>
          <a:p>
            <a:pPr eaLnBrk="1" hangingPunct="1"/>
            <a:r>
              <a:rPr lang="de-DE" kern="0" dirty="0" smtClean="0"/>
              <a:t>Considerable decrease in bit rate</a:t>
            </a:r>
            <a:endParaRPr lang="en-US" kern="0" dirty="0" smtClean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079661"/>
              </p:ext>
            </p:extLst>
          </p:nvPr>
        </p:nvGraphicFramePr>
        <p:xfrm>
          <a:off x="1387368" y="1685175"/>
          <a:ext cx="64638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25"/>
                <a:gridCol w="908045"/>
                <a:gridCol w="975622"/>
                <a:gridCol w="1405734"/>
                <a:gridCol w="14057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PSNR [dB]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 [</a:t>
                      </a:r>
                      <a:r>
                        <a:rPr lang="en-US" dirty="0" err="1" smtClean="0"/>
                        <a:t>bpp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Execution</a:t>
                      </a:r>
                      <a:r>
                        <a:rPr lang="de-DE" baseline="0" dirty="0" smtClean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SSD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2452160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Final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33.337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73.953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725226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Relative 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33.045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9.967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1"/>
                          </a:solidFill>
                        </a:rPr>
                        <a:t>70.425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Final Configuration (DC) vs Standard Codec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33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8" y="1698546"/>
            <a:ext cx="5932575" cy="4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Motion Vector Field Adaptive Search Technique</a:t>
            </a:r>
          </a:p>
          <a:p>
            <a:pPr algn="just" eaLnBrk="1" hangingPunct="1"/>
            <a:r>
              <a:rPr lang="en-US" dirty="0" smtClean="0"/>
              <a:t>Fast block matching ME algorithm</a:t>
            </a:r>
          </a:p>
          <a:p>
            <a:pPr algn="just" eaLnBrk="1" hangingPunct="1"/>
            <a:r>
              <a:rPr lang="en-US" dirty="0" err="1" smtClean="0"/>
              <a:t>Cityblock</a:t>
            </a:r>
            <a:r>
              <a:rPr lang="en-US" dirty="0" smtClean="0"/>
              <a:t> lengths of neighboring MV determine:</a:t>
            </a:r>
          </a:p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Search center</a:t>
            </a:r>
          </a:p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Search strategy</a:t>
            </a:r>
          </a:p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755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- Principle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53" y="1746080"/>
            <a:ext cx="2562225" cy="168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3830" y="1881157"/>
            <a:ext cx="336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 : Region of support for the current MB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5016" y="3619995"/>
            <a:ext cx="8128000" cy="186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US" kern="0" dirty="0" smtClean="0"/>
              <a:t>Consists of 3 steps:</a:t>
            </a:r>
          </a:p>
          <a:p>
            <a:pPr indent="19050" algn="just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    Determination of local motion activity</a:t>
            </a:r>
          </a:p>
          <a:p>
            <a:pPr indent="19050" algn="just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    Selection of search center</a:t>
            </a:r>
          </a:p>
          <a:p>
            <a:pPr indent="19050" algn="just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    Local search</a:t>
            </a:r>
          </a:p>
          <a:p>
            <a:pPr algn="just" eaLnBrk="1" hangingPunct="1"/>
            <a:endParaRPr lang="en-US" kern="0" dirty="0" smtClean="0"/>
          </a:p>
          <a:p>
            <a:pPr algn="just" eaLnBrk="1" hangingPunct="1"/>
            <a:endParaRPr lang="en-US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2"/>
              <a:buNone/>
            </a:pP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– determination of local motion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6" y="1692699"/>
            <a:ext cx="2562225" cy="16859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67241" y="1690720"/>
            <a:ext cx="5756125" cy="186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US" kern="0" dirty="0" smtClean="0"/>
              <a:t>The MV for the bordering MBs are determined using the full search technique</a:t>
            </a:r>
          </a:p>
          <a:p>
            <a:pPr algn="just" eaLnBrk="1" hangingPunct="1"/>
            <a:r>
              <a:rPr lang="en-US" kern="0" dirty="0" smtClean="0"/>
              <a:t>V = {V0, V1, V2, V3}, where V0 = (0,0)</a:t>
            </a:r>
          </a:p>
          <a:p>
            <a:pPr algn="just" eaLnBrk="1" hangingPunct="1"/>
            <a:r>
              <a:rPr lang="en-US" kern="0" dirty="0" err="1" smtClean="0"/>
              <a:t>Cityblock</a:t>
            </a:r>
            <a:r>
              <a:rPr lang="en-US" kern="0" dirty="0" smtClean="0"/>
              <a:t> length:</a:t>
            </a:r>
          </a:p>
          <a:p>
            <a:pPr marL="0" indent="0" algn="just" eaLnBrk="1" hangingPunct="1">
              <a:buNone/>
            </a:pPr>
            <a:endParaRPr lang="en-US" kern="0" dirty="0" smtClean="0"/>
          </a:p>
          <a:p>
            <a:pPr marL="0" indent="0" algn="just" eaLnBrk="1" hangingPunct="1">
              <a:buNone/>
            </a:pPr>
            <a:r>
              <a:rPr lang="en-US" kern="0" dirty="0"/>
              <a:t>	</a:t>
            </a:r>
            <a:endParaRPr lang="en-US" kern="0" dirty="0" smtClean="0"/>
          </a:p>
          <a:p>
            <a:pPr algn="just" eaLnBrk="1" hangingPunct="1"/>
            <a:endParaRPr lang="en-US" kern="0" dirty="0" smtClean="0"/>
          </a:p>
          <a:p>
            <a:pPr algn="just" eaLnBrk="1" hangingPunct="1"/>
            <a:endParaRPr lang="en-US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2"/>
              <a:buNone/>
            </a:pP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01" y="3325279"/>
            <a:ext cx="5340998" cy="25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earch patterns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marL="688975" indent="-344488" algn="just" eaLnBrk="1" hangingPunct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88" y="1946192"/>
            <a:ext cx="2505075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51" y="2003342"/>
            <a:ext cx="2486025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636" y="4711287"/>
            <a:ext cx="743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: Search patterns: (l) Small Diamond Search Pattern and (r) Large Diamond Search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– selection of search center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Motion activity which is: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Low or Medium =&gt; search center is origin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High =&gt; search center is given by the Vi which yields the min SAD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69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MVFAST – local search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2291937"/>
            <a:ext cx="8128000" cy="33250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Motion activity which is: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Low or High=&gt; Small Diamond Search (SDS) strategy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Medium =&gt; Large Diamond Search (LDS) strategy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DA7-E2B7-4663-9645-69FE382E8DB5}" type="datetime1">
              <a:rPr lang="en-US" noProof="0" smtClean="0"/>
              <a:t>2/3/2015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Albert Iepure</a:t>
            </a:r>
          </a:p>
          <a:p>
            <a:pPr algn="ctr"/>
            <a:r>
              <a:rPr lang="en-US" dirty="0" err="1"/>
              <a:t>Moisés</a:t>
            </a:r>
            <a:r>
              <a:rPr lang="en-US" dirty="0"/>
              <a:t> Jiménez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75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1"/>
    </mc:Choice>
    <mc:Fallback xmlns="">
      <p:transition spd="slow" advTm="8549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1434</Words>
  <Application>Microsoft Office PowerPoint</Application>
  <PresentationFormat>On-screen Show (4:3)</PresentationFormat>
  <Paragraphs>525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Cambria Math</vt:lpstr>
      <vt:lpstr>Courier New</vt:lpstr>
      <vt:lpstr>Lucida Grande</vt:lpstr>
      <vt:lpstr>Wingdings</vt:lpstr>
      <vt:lpstr>TUM_Vorlage_hellblau</vt:lpstr>
      <vt:lpstr>IVC Codec Optimization</vt:lpstr>
      <vt:lpstr>Overview</vt:lpstr>
      <vt:lpstr>PowerPoint Presentation</vt:lpstr>
      <vt:lpstr>MVFAST</vt:lpstr>
      <vt:lpstr>MVFAST - Principle</vt:lpstr>
      <vt:lpstr>MVFAST – determination of local motion</vt:lpstr>
      <vt:lpstr>MVFAST – search patterns</vt:lpstr>
      <vt:lpstr>MVFAST – selection of search center</vt:lpstr>
      <vt:lpstr>MVFAST – local search</vt:lpstr>
      <vt:lpstr>MVFAST Performance vs Standard Codec</vt:lpstr>
      <vt:lpstr>MVFAST Performance vs Standard Codec</vt:lpstr>
      <vt:lpstr>Half-Pel MV Accuracy</vt:lpstr>
      <vt:lpstr>The Two Step Search Algorithm (2SS)</vt:lpstr>
      <vt:lpstr>Half Pel MV Resolution vs Standard Codec</vt:lpstr>
      <vt:lpstr>Half Pel MV Resolution vs Standard Codec</vt:lpstr>
      <vt:lpstr>Chroma Subsampling</vt:lpstr>
      <vt:lpstr>Chroma Subsampling vs Standard Codec</vt:lpstr>
      <vt:lpstr>Chroma Subsampling vs Standard Codec</vt:lpstr>
      <vt:lpstr>Differential Coding of DC Coefficients</vt:lpstr>
      <vt:lpstr>Differential Coding of DC vs Standard Codec</vt:lpstr>
      <vt:lpstr>Differential Coding of DC vs Standard Codec</vt:lpstr>
      <vt:lpstr>Group of Pictures Structure</vt:lpstr>
      <vt:lpstr>Group of Pictures vs Baseline</vt:lpstr>
      <vt:lpstr>Group of Pictures vs Baseline</vt:lpstr>
      <vt:lpstr>Motion Vector Differential Encoding</vt:lpstr>
      <vt:lpstr>Motion Vector Differential Encoding</vt:lpstr>
      <vt:lpstr>MV Differential Encoding vs Standard Codec</vt:lpstr>
      <vt:lpstr>MV Differential Encoding vs Standard Codec</vt:lpstr>
      <vt:lpstr>Final Configuration</vt:lpstr>
      <vt:lpstr>Final Configuration (CS) vs Standard Codec</vt:lpstr>
      <vt:lpstr>Final Configuration (CS) vs Standard Codec</vt:lpstr>
      <vt:lpstr>Final Configuration (DC) vs Standard Codec</vt:lpstr>
      <vt:lpstr>Final Configuration (DC) vs Standard Codec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Albert Iepure</cp:lastModifiedBy>
  <cp:revision>211</cp:revision>
  <cp:lastPrinted>2015-01-22T18:01:54Z</cp:lastPrinted>
  <dcterms:created xsi:type="dcterms:W3CDTF">2009-06-05T15:14:26Z</dcterms:created>
  <dcterms:modified xsi:type="dcterms:W3CDTF">2015-02-03T20:12:12Z</dcterms:modified>
</cp:coreProperties>
</file>