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7" r:id="rId18"/>
    <p:sldId id="275" r:id="rId19"/>
    <p:sldId id="276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3DF92-BB89-41FE-013B-003FF62C895C}" v="1646" dt="2024-09-30T00:36:28.271"/>
    <p1510:client id="{CE4D0BFC-468A-5C13-2465-E4D9466DF12C}" v="383" dt="2024-09-30T01:11:41.685"/>
    <p1510:client id="{CFB45CEB-A01E-87A3-0457-1712DB78D4AA}" v="39" dt="2024-09-30T11:28:38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6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9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8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2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1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6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3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4C6FA-6CE4-F06C-A43D-BA46B6A42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648" y="2291251"/>
            <a:ext cx="10506991" cy="1916447"/>
          </a:xfrm>
        </p:spPr>
        <p:txBody>
          <a:bodyPr/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Seaford"/>
              </a:rPr>
              <a:t>Aprendiendo a consumir </a:t>
            </a:r>
            <a:r>
              <a:rPr lang="es-ES" sz="6000" err="1">
                <a:solidFill>
                  <a:schemeClr val="bg1"/>
                </a:solidFill>
                <a:latin typeface="Seaford"/>
              </a:rPr>
              <a:t>APIs</a:t>
            </a:r>
            <a:r>
              <a:rPr lang="es-ES" sz="6000" dirty="0">
                <a:solidFill>
                  <a:schemeClr val="bg1"/>
                </a:solidFill>
                <a:latin typeface="Seaford"/>
              </a:rPr>
              <a:t> con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85350-283C-4D8E-9634-3B18EA6E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9683" y="5401459"/>
            <a:ext cx="2069908" cy="478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err="1">
                <a:solidFill>
                  <a:schemeClr val="bg1"/>
                </a:solidFill>
                <a:latin typeface="Seaford"/>
                <a:cs typeface="Calibri"/>
              </a:rPr>
              <a:t>Fernan</a:t>
            </a:r>
            <a:r>
              <a:rPr lang="es-ES" dirty="0">
                <a:solidFill>
                  <a:schemeClr val="bg1"/>
                </a:solidFill>
                <a:latin typeface="Seaford"/>
                <a:cs typeface="Calibri"/>
              </a:rPr>
              <a:t> Apaza</a:t>
            </a:r>
          </a:p>
        </p:txBody>
      </p:sp>
    </p:spTree>
    <p:extLst>
      <p:ext uri="{BB962C8B-B14F-4D97-AF65-F5344CB8AC3E}">
        <p14:creationId xmlns:p14="http://schemas.microsoft.com/office/powerpoint/2010/main" val="21345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D4F05-ADAB-8046-DE76-6013F4B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JSON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800" dirty="0">
                <a:solidFill>
                  <a:schemeClr val="bg1"/>
                </a:solidFill>
              </a:rPr>
              <a:t>(JavaScript </a:t>
            </a:r>
            <a:r>
              <a:rPr lang="es-ES" sz="4800" err="1">
                <a:solidFill>
                  <a:schemeClr val="bg1"/>
                </a:solidFill>
              </a:rPr>
              <a:t>Object</a:t>
            </a:r>
            <a:r>
              <a:rPr lang="es-ES" sz="4800" dirty="0">
                <a:solidFill>
                  <a:schemeClr val="bg1"/>
                </a:solidFill>
              </a:rPr>
              <a:t> </a:t>
            </a:r>
            <a:r>
              <a:rPr lang="es-ES" sz="4800" err="1">
                <a:solidFill>
                  <a:schemeClr val="bg1"/>
                </a:solidFill>
              </a:rPr>
              <a:t>Notation</a:t>
            </a:r>
            <a:r>
              <a:rPr lang="es-ES" sz="4800" dirty="0">
                <a:solidFill>
                  <a:schemeClr val="bg1"/>
                </a:solidFill>
              </a:rPr>
              <a:t>)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4" name="Marcador de contenido 3" descr="JSON for Beginners – JavaScript Object Notation Explained in Plain English">
            <a:extLst>
              <a:ext uri="{FF2B5EF4-FFF2-40B4-BE49-F238E27FC236}">
                <a16:creationId xmlns:a16="http://schemas.microsoft.com/office/drawing/2014/main" id="{E0735548-15B1-CB83-6875-AC7BAE249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0646" y="3306870"/>
            <a:ext cx="4630898" cy="2572721"/>
          </a:xfrm>
        </p:spPr>
      </p:pic>
    </p:spTree>
    <p:extLst>
      <p:ext uri="{BB962C8B-B14F-4D97-AF65-F5344CB8AC3E}">
        <p14:creationId xmlns:p14="http://schemas.microsoft.com/office/powerpoint/2010/main" val="386860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D4F05-ADAB-8046-DE76-6013F4B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TOKEN</a:t>
            </a:r>
            <a:endParaRPr lang="es-ES"/>
          </a:p>
        </p:txBody>
      </p:sp>
      <p:pic>
        <p:nvPicPr>
          <p:cNvPr id="4" name="Marcador de contenido 3" descr="Everything You Need To Know About API Tokens | Nordic APIs">
            <a:extLst>
              <a:ext uri="{FF2B5EF4-FFF2-40B4-BE49-F238E27FC236}">
                <a16:creationId xmlns:a16="http://schemas.microsoft.com/office/drawing/2014/main" id="{BBB8089F-E466-FCE8-BEEC-A18FC892F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9232" y="3306870"/>
            <a:ext cx="4573726" cy="2572721"/>
          </a:xfrm>
        </p:spPr>
      </p:pic>
    </p:spTree>
    <p:extLst>
      <p:ext uri="{BB962C8B-B14F-4D97-AF65-F5344CB8AC3E}">
        <p14:creationId xmlns:p14="http://schemas.microsoft.com/office/powerpoint/2010/main" val="37286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704A94-8D55-3F51-1BCD-2AEF1F905942}"/>
              </a:ext>
            </a:extLst>
          </p:cNvPr>
          <p:cNvSpPr/>
          <p:nvPr/>
        </p:nvSpPr>
        <p:spPr>
          <a:xfrm>
            <a:off x="554868" y="501041"/>
            <a:ext cx="11075095" cy="5855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4AAA5EC-F5FF-FD40-D364-3FC7C06140DA}"/>
              </a:ext>
            </a:extLst>
          </p:cNvPr>
          <p:cNvSpPr/>
          <p:nvPr/>
        </p:nvSpPr>
        <p:spPr>
          <a:xfrm>
            <a:off x="4448249" y="1713651"/>
            <a:ext cx="3298520" cy="7828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Tipos de API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EE6A55-5272-597D-81F8-4E44424E44CF}"/>
              </a:ext>
            </a:extLst>
          </p:cNvPr>
          <p:cNvSpPr/>
          <p:nvPr/>
        </p:nvSpPr>
        <p:spPr>
          <a:xfrm>
            <a:off x="2880986" y="3382026"/>
            <a:ext cx="2546958" cy="8559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Local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4AE9BCC-BB54-95FA-CDCA-B4BD2C7B6843}"/>
              </a:ext>
            </a:extLst>
          </p:cNvPr>
          <p:cNvSpPr/>
          <p:nvPr/>
        </p:nvSpPr>
        <p:spPr>
          <a:xfrm>
            <a:off x="6764431" y="3382025"/>
            <a:ext cx="2546958" cy="8559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Remota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5B8CF1A-5AD3-5281-863B-68173E2513FB}"/>
              </a:ext>
            </a:extLst>
          </p:cNvPr>
          <p:cNvCxnSpPr/>
          <p:nvPr/>
        </p:nvCxnSpPr>
        <p:spPr>
          <a:xfrm>
            <a:off x="6122879" y="2547742"/>
            <a:ext cx="1895605" cy="778702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2026119-EE33-6D57-EFD7-8211763C02A4}"/>
              </a:ext>
            </a:extLst>
          </p:cNvPr>
          <p:cNvCxnSpPr/>
          <p:nvPr/>
        </p:nvCxnSpPr>
        <p:spPr>
          <a:xfrm flipH="1">
            <a:off x="4153032" y="2544480"/>
            <a:ext cx="1945707" cy="789141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4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4AAA5EC-F5FF-FD40-D364-3FC7C06140DA}"/>
              </a:ext>
            </a:extLst>
          </p:cNvPr>
          <p:cNvSpPr/>
          <p:nvPr/>
        </p:nvSpPr>
        <p:spPr>
          <a:xfrm>
            <a:off x="4448249" y="742884"/>
            <a:ext cx="3298520" cy="78287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Tipos de API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EE6A55-5272-597D-81F8-4E44424E44CF}"/>
              </a:ext>
            </a:extLst>
          </p:cNvPr>
          <p:cNvSpPr/>
          <p:nvPr/>
        </p:nvSpPr>
        <p:spPr>
          <a:xfrm>
            <a:off x="1899781" y="1795396"/>
            <a:ext cx="2546958" cy="85594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Local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704A94-8D55-3F51-1BCD-2AEF1F905942}"/>
              </a:ext>
            </a:extLst>
          </p:cNvPr>
          <p:cNvSpPr/>
          <p:nvPr/>
        </p:nvSpPr>
        <p:spPr>
          <a:xfrm>
            <a:off x="554868" y="501041"/>
            <a:ext cx="11075095" cy="5855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4AE9BCC-BB54-95FA-CDCA-B4BD2C7B6843}"/>
              </a:ext>
            </a:extLst>
          </p:cNvPr>
          <p:cNvSpPr/>
          <p:nvPr/>
        </p:nvSpPr>
        <p:spPr>
          <a:xfrm>
            <a:off x="7745636" y="1795395"/>
            <a:ext cx="2546958" cy="85594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Remota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5B8CF1A-5AD3-5281-863B-68173E2513FB}"/>
              </a:ext>
            </a:extLst>
          </p:cNvPr>
          <p:cNvCxnSpPr/>
          <p:nvPr/>
        </p:nvCxnSpPr>
        <p:spPr>
          <a:xfrm>
            <a:off x="6122879" y="1576975"/>
            <a:ext cx="2897687" cy="162839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2026119-EE33-6D57-EFD7-8211763C02A4}"/>
              </a:ext>
            </a:extLst>
          </p:cNvPr>
          <p:cNvCxnSpPr/>
          <p:nvPr/>
        </p:nvCxnSpPr>
        <p:spPr>
          <a:xfrm flipH="1">
            <a:off x="3171828" y="1573713"/>
            <a:ext cx="2926911" cy="173278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2282036-83D9-46FA-F751-CB51B07559EA}"/>
              </a:ext>
            </a:extLst>
          </p:cNvPr>
          <p:cNvSpPr/>
          <p:nvPr/>
        </p:nvSpPr>
        <p:spPr>
          <a:xfrm>
            <a:off x="7745260" y="3058438"/>
            <a:ext cx="2546959" cy="55323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 web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613B646-8203-F51E-0306-9B40EA6F6666}"/>
              </a:ext>
            </a:extLst>
          </p:cNvPr>
          <p:cNvSpPr/>
          <p:nvPr/>
        </p:nvSpPr>
        <p:spPr>
          <a:xfrm>
            <a:off x="5741095" y="4175342"/>
            <a:ext cx="2275561" cy="5741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SOAP</a:t>
            </a:r>
          </a:p>
          <a:p>
            <a:pPr algn="ctr"/>
            <a:r>
              <a:rPr lang="es-ES" sz="1200" dirty="0"/>
              <a:t>(Simple </a:t>
            </a:r>
            <a:r>
              <a:rPr lang="es-ES" sz="1200" dirty="0" err="1"/>
              <a:t>Object</a:t>
            </a:r>
            <a:r>
              <a:rPr lang="es-ES" sz="1200" dirty="0"/>
              <a:t> Access </a:t>
            </a:r>
            <a:r>
              <a:rPr lang="es-ES" sz="1200" dirty="0" err="1"/>
              <a:t>Protocol</a:t>
            </a:r>
            <a:r>
              <a:rPr lang="es-ES" sz="1200" dirty="0"/>
              <a:t>)</a:t>
            </a:r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DDD93A2-A774-6EEE-3AD5-F1EC90604F56}"/>
              </a:ext>
            </a:extLst>
          </p:cNvPr>
          <p:cNvSpPr/>
          <p:nvPr/>
        </p:nvSpPr>
        <p:spPr>
          <a:xfrm>
            <a:off x="9018738" y="4175342"/>
            <a:ext cx="2275561" cy="5741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REST</a:t>
            </a:r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Representational</a:t>
            </a:r>
            <a:r>
              <a:rPr lang="es-ES" sz="1200" dirty="0"/>
              <a:t> </a:t>
            </a:r>
            <a:r>
              <a:rPr lang="es-ES" sz="1200" dirty="0" err="1"/>
              <a:t>State</a:t>
            </a:r>
            <a:r>
              <a:rPr lang="es-ES" sz="1200" dirty="0"/>
              <a:t> </a:t>
            </a:r>
            <a:r>
              <a:rPr lang="es-ES" sz="1200" dirty="0" err="1"/>
              <a:t>Tranfer</a:t>
            </a:r>
            <a:r>
              <a:rPr lang="es-ES" sz="1200" dirty="0"/>
              <a:t>)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2D1FAC0-DF68-DEE1-0892-874E193E63C8}"/>
              </a:ext>
            </a:extLst>
          </p:cNvPr>
          <p:cNvSpPr/>
          <p:nvPr/>
        </p:nvSpPr>
        <p:spPr>
          <a:xfrm>
            <a:off x="9018739" y="5062602"/>
            <a:ext cx="2275562" cy="5114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Restful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D69A69B-AD82-1DA6-7F32-B890DD79A62F}"/>
              </a:ext>
            </a:extLst>
          </p:cNvPr>
          <p:cNvCxnSpPr/>
          <p:nvPr/>
        </p:nvCxnSpPr>
        <p:spPr>
          <a:xfrm flipH="1">
            <a:off x="8901831" y="2658650"/>
            <a:ext cx="4174" cy="402920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243E9B9-77D0-694E-2DFE-670D73EB3053}"/>
              </a:ext>
            </a:extLst>
          </p:cNvPr>
          <p:cNvCxnSpPr/>
          <p:nvPr/>
        </p:nvCxnSpPr>
        <p:spPr>
          <a:xfrm flipH="1">
            <a:off x="6894404" y="3657469"/>
            <a:ext cx="2039653" cy="465551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A9B9BAB-148A-D568-E564-24037BD9EA09}"/>
              </a:ext>
            </a:extLst>
          </p:cNvPr>
          <p:cNvCxnSpPr/>
          <p:nvPr/>
        </p:nvCxnSpPr>
        <p:spPr>
          <a:xfrm>
            <a:off x="8920359" y="3654207"/>
            <a:ext cx="1227550" cy="475990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15F9B60-9F1C-55CF-3919-A088EB16039C}"/>
              </a:ext>
            </a:extLst>
          </p:cNvPr>
          <p:cNvCxnSpPr/>
          <p:nvPr/>
        </p:nvCxnSpPr>
        <p:spPr>
          <a:xfrm>
            <a:off x="10211452" y="4757411"/>
            <a:ext cx="27139" cy="298537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0D70AB7-7C1B-D62B-F9B0-3037E50A0461}"/>
              </a:ext>
            </a:extLst>
          </p:cNvPr>
          <p:cNvSpPr/>
          <p:nvPr/>
        </p:nvSpPr>
        <p:spPr>
          <a:xfrm>
            <a:off x="4475791" y="749675"/>
            <a:ext cx="3298520" cy="78287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Tipos de API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D1E7D5E-29DB-113D-5775-D46FB9502B0A}"/>
              </a:ext>
            </a:extLst>
          </p:cNvPr>
          <p:cNvSpPr/>
          <p:nvPr/>
        </p:nvSpPr>
        <p:spPr>
          <a:xfrm>
            <a:off x="1935372" y="1793761"/>
            <a:ext cx="2546958" cy="85594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4092042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704A94-8D55-3F51-1BCD-2AEF1F905942}"/>
              </a:ext>
            </a:extLst>
          </p:cNvPr>
          <p:cNvSpPr/>
          <p:nvPr/>
        </p:nvSpPr>
        <p:spPr>
          <a:xfrm>
            <a:off x="554868" y="501041"/>
            <a:ext cx="11075095" cy="5855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E1E0D7-E1E8-8EF0-4D39-76083BEFBE79}"/>
              </a:ext>
            </a:extLst>
          </p:cNvPr>
          <p:cNvSpPr txBox="1"/>
          <p:nvPr/>
        </p:nvSpPr>
        <p:spPr>
          <a:xfrm>
            <a:off x="1911161" y="2925268"/>
            <a:ext cx="835808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dirty="0"/>
              <a:t>Desarrollar una API </a:t>
            </a:r>
            <a:r>
              <a:rPr lang="es-ES" sz="6000" err="1"/>
              <a:t>Rest</a:t>
            </a:r>
            <a:endParaRPr lang="es-ES" sz="6000"/>
          </a:p>
        </p:txBody>
      </p:sp>
    </p:spTree>
    <p:extLst>
      <p:ext uri="{BB962C8B-B14F-4D97-AF65-F5344CB8AC3E}">
        <p14:creationId xmlns:p14="http://schemas.microsoft.com/office/powerpoint/2010/main" val="2625024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704A94-8D55-3F51-1BCD-2AEF1F905942}"/>
              </a:ext>
            </a:extLst>
          </p:cNvPr>
          <p:cNvSpPr/>
          <p:nvPr/>
        </p:nvSpPr>
        <p:spPr>
          <a:xfrm>
            <a:off x="554868" y="501041"/>
            <a:ext cx="11075095" cy="5855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B98999-2F2E-9781-A4C9-FFEF5CA4B5ED}"/>
              </a:ext>
            </a:extLst>
          </p:cNvPr>
          <p:cNvSpPr txBox="1"/>
          <p:nvPr/>
        </p:nvSpPr>
        <p:spPr>
          <a:xfrm>
            <a:off x="1547314" y="1717640"/>
            <a:ext cx="69848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/>
              <a:t>Consultar recursos (URI)</a:t>
            </a:r>
          </a:p>
        </p:txBody>
      </p:sp>
      <p:pic>
        <p:nvPicPr>
          <p:cNvPr id="4" name="Imagen 3" descr="The best URI shortener!">
            <a:extLst>
              <a:ext uri="{FF2B5EF4-FFF2-40B4-BE49-F238E27FC236}">
                <a16:creationId xmlns:a16="http://schemas.microsoft.com/office/drawing/2014/main" id="{8B0DE750-EAD7-BFAC-D183-2BFF5E5D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72" y="2839386"/>
            <a:ext cx="9105435" cy="18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704A94-8D55-3F51-1BCD-2AEF1F905942}"/>
              </a:ext>
            </a:extLst>
          </p:cNvPr>
          <p:cNvSpPr/>
          <p:nvPr/>
        </p:nvSpPr>
        <p:spPr>
          <a:xfrm>
            <a:off x="554868" y="501041"/>
            <a:ext cx="11075095" cy="5855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3FD8EE51-C422-44DE-2624-17BF61F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27" y="1228094"/>
            <a:ext cx="6931331" cy="43926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006A4DA-F2AA-C3B0-3799-1A6433C23122}"/>
              </a:ext>
            </a:extLst>
          </p:cNvPr>
          <p:cNvSpPr txBox="1"/>
          <p:nvPr/>
        </p:nvSpPr>
        <p:spPr>
          <a:xfrm>
            <a:off x="1613754" y="2770524"/>
            <a:ext cx="245197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dirty="0"/>
              <a:t>Códigos de estado</a:t>
            </a:r>
          </a:p>
        </p:txBody>
      </p:sp>
    </p:spTree>
    <p:extLst>
      <p:ext uri="{BB962C8B-B14F-4D97-AF65-F5344CB8AC3E}">
        <p14:creationId xmlns:p14="http://schemas.microsoft.com/office/powerpoint/2010/main" val="113975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704A94-8D55-3F51-1BCD-2AEF1F905942}"/>
              </a:ext>
            </a:extLst>
          </p:cNvPr>
          <p:cNvSpPr/>
          <p:nvPr/>
        </p:nvSpPr>
        <p:spPr>
          <a:xfrm>
            <a:off x="554868" y="501041"/>
            <a:ext cx="11075095" cy="5855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FB4F9B-30B3-68EF-AFEC-48296E2D6401}"/>
              </a:ext>
            </a:extLst>
          </p:cNvPr>
          <p:cNvSpPr txBox="1"/>
          <p:nvPr/>
        </p:nvSpPr>
        <p:spPr>
          <a:xfrm>
            <a:off x="1321782" y="3015022"/>
            <a:ext cx="29477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/>
              <a:t>Métodos</a:t>
            </a:r>
          </a:p>
        </p:txBody>
      </p:sp>
      <p:pic>
        <p:nvPicPr>
          <p:cNvPr id="4" name="Imagen 3" descr="Diagrama, Texto&#10;&#10;Descripción generada automáticamente">
            <a:extLst>
              <a:ext uri="{FF2B5EF4-FFF2-40B4-BE49-F238E27FC236}">
                <a16:creationId xmlns:a16="http://schemas.microsoft.com/office/drawing/2014/main" id="{81F5114E-8AA1-7A48-FFD9-586AC5728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387" y="1701015"/>
            <a:ext cx="6041489" cy="34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3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704A94-8D55-3F51-1BCD-2AEF1F905942}"/>
              </a:ext>
            </a:extLst>
          </p:cNvPr>
          <p:cNvSpPr/>
          <p:nvPr/>
        </p:nvSpPr>
        <p:spPr>
          <a:xfrm>
            <a:off x="554868" y="501041"/>
            <a:ext cx="11075095" cy="5855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0A3F8C25-EE5A-AE69-A9F1-98D027FC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525" y="838544"/>
            <a:ext cx="4218084" cy="51717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AFB4F9B-30B3-68EF-AFEC-48296E2D6401}"/>
              </a:ext>
            </a:extLst>
          </p:cNvPr>
          <p:cNvSpPr txBox="1"/>
          <p:nvPr/>
        </p:nvSpPr>
        <p:spPr>
          <a:xfrm>
            <a:off x="1854264" y="3015022"/>
            <a:ext cx="29477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 dirty="0"/>
              <a:t>Formatos</a:t>
            </a:r>
          </a:p>
        </p:txBody>
      </p:sp>
    </p:spTree>
    <p:extLst>
      <p:ext uri="{BB962C8B-B14F-4D97-AF65-F5344CB8AC3E}">
        <p14:creationId xmlns:p14="http://schemas.microsoft.com/office/powerpoint/2010/main" val="275660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704A94-8D55-3F51-1BCD-2AEF1F905942}"/>
              </a:ext>
            </a:extLst>
          </p:cNvPr>
          <p:cNvSpPr/>
          <p:nvPr/>
        </p:nvSpPr>
        <p:spPr>
          <a:xfrm>
            <a:off x="554868" y="501041"/>
            <a:ext cx="11075095" cy="5855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7C2462-6CD2-64E7-1B9E-507E3957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93" y="824600"/>
            <a:ext cx="4419141" cy="521797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2647E7-4B03-CCE4-9BF7-F341326D108D}"/>
              </a:ext>
            </a:extLst>
          </p:cNvPr>
          <p:cNvSpPr txBox="1"/>
          <p:nvPr/>
        </p:nvSpPr>
        <p:spPr>
          <a:xfrm>
            <a:off x="1894973" y="2536658"/>
            <a:ext cx="358942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/>
              <a:t>Prácticas buenas</a:t>
            </a:r>
          </a:p>
        </p:txBody>
      </p:sp>
    </p:spTree>
    <p:extLst>
      <p:ext uri="{BB962C8B-B14F-4D97-AF65-F5344CB8AC3E}">
        <p14:creationId xmlns:p14="http://schemas.microsoft.com/office/powerpoint/2010/main" val="54285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D4F05-ADAB-8046-DE76-6013F4B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¿Qué es una API?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5C25D-13F5-68F6-A3B0-17D34166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132437"/>
            <a:ext cx="7376366" cy="2444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sz="3200">
                <a:solidFill>
                  <a:schemeClr val="bg1"/>
                </a:solidFill>
                <a:ea typeface="+mn-lt"/>
                <a:cs typeface="+mn-lt"/>
              </a:rPr>
              <a:t>"Application</a:t>
            </a:r>
            <a:r>
              <a:rPr lang="es-E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s-ES" sz="3200" dirty="0" err="1">
                <a:solidFill>
                  <a:schemeClr val="bg1"/>
                </a:solidFill>
                <a:ea typeface="+mn-lt"/>
                <a:cs typeface="+mn-lt"/>
              </a:rPr>
              <a:t>Programming</a:t>
            </a:r>
            <a:r>
              <a:rPr lang="es-ES" sz="3200">
                <a:solidFill>
                  <a:schemeClr val="bg1"/>
                </a:solidFill>
                <a:ea typeface="+mn-lt"/>
                <a:cs typeface="+mn-lt"/>
              </a:rPr>
              <a:t> Interface"</a:t>
            </a:r>
            <a:endParaRPr lang="es-E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s-ES" dirty="0">
                <a:solidFill>
                  <a:schemeClr val="bg1"/>
                </a:solidFill>
              </a:rPr>
              <a:t>Es un conjunto de reglas y protocolos que permiten que diferentes aplicaciones de software se comuniquen entre sí.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01 - API - Resumen de Que es?">
            <a:extLst>
              <a:ext uri="{FF2B5EF4-FFF2-40B4-BE49-F238E27FC236}">
                <a16:creationId xmlns:a16="http://schemas.microsoft.com/office/drawing/2014/main" id="{F6DFB767-DEF8-A56D-C307-35C4D63E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113" y="3273272"/>
            <a:ext cx="3971123" cy="21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32BBD7D-AA67-A95B-3205-EF1517EFC19F}"/>
              </a:ext>
            </a:extLst>
          </p:cNvPr>
          <p:cNvSpPr/>
          <p:nvPr/>
        </p:nvSpPr>
        <p:spPr>
          <a:xfrm>
            <a:off x="570336" y="562413"/>
            <a:ext cx="11043780" cy="5730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ownload Yango app &amp; save | Yango">
            <a:extLst>
              <a:ext uri="{FF2B5EF4-FFF2-40B4-BE49-F238E27FC236}">
                <a16:creationId xmlns:a16="http://schemas.microsoft.com/office/drawing/2014/main" id="{3B901B66-02B6-40F1-62EC-03C46A49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211" y="2409940"/>
            <a:ext cx="3144398" cy="3690651"/>
          </a:xfrm>
          <a:prstGeom prst="rect">
            <a:avLst/>
          </a:prstGeom>
        </p:spPr>
      </p:pic>
      <p:pic>
        <p:nvPicPr>
          <p:cNvPr id="6" name="Imagen 5" descr="Google Maps Now Remembers Your Route Preferences When Searching Directions">
            <a:extLst>
              <a:ext uri="{FF2B5EF4-FFF2-40B4-BE49-F238E27FC236}">
                <a16:creationId xmlns:a16="http://schemas.microsoft.com/office/drawing/2014/main" id="{C03899E5-2017-D388-405A-1D9792115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79" y="904498"/>
            <a:ext cx="3890790" cy="234069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0F6A836-C264-FBBC-7964-47435D735492}"/>
              </a:ext>
            </a:extLst>
          </p:cNvPr>
          <p:cNvSpPr txBox="1"/>
          <p:nvPr/>
        </p:nvSpPr>
        <p:spPr>
          <a:xfrm>
            <a:off x="5637844" y="2940724"/>
            <a:ext cx="9081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/>
              <a:t>API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EB6105-2622-B9E0-3CBA-44FDA9D96EE3}"/>
              </a:ext>
            </a:extLst>
          </p:cNvPr>
          <p:cNvSpPr txBox="1"/>
          <p:nvPr/>
        </p:nvSpPr>
        <p:spPr>
          <a:xfrm>
            <a:off x="1096027" y="929013"/>
            <a:ext cx="3204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Ejemplo: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B02018C-6D94-D445-EAEE-05E0EB1757C6}"/>
              </a:ext>
            </a:extLst>
          </p:cNvPr>
          <p:cNvCxnSpPr/>
          <p:nvPr/>
        </p:nvCxnSpPr>
        <p:spPr>
          <a:xfrm flipH="1">
            <a:off x="6467704" y="2087581"/>
            <a:ext cx="600420" cy="941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3EFF709-262C-DFFD-D94A-8F9C090A643D}"/>
              </a:ext>
            </a:extLst>
          </p:cNvPr>
          <p:cNvCxnSpPr/>
          <p:nvPr/>
        </p:nvCxnSpPr>
        <p:spPr>
          <a:xfrm flipH="1">
            <a:off x="4627544" y="3267878"/>
            <a:ext cx="1013552" cy="960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D4F05-ADAB-8046-DE76-6013F4B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3" y="2346336"/>
            <a:ext cx="10634472" cy="2157984"/>
          </a:xfrm>
        </p:spPr>
        <p:txBody>
          <a:bodyPr/>
          <a:lstStyle/>
          <a:p>
            <a:pPr algn="ctr"/>
            <a:r>
              <a:rPr lang="es-ES" sz="8800" dirty="0">
                <a:solidFill>
                  <a:schemeClr val="bg1"/>
                </a:solidFill>
              </a:rPr>
              <a:t>Terminología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23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D4F05-ADAB-8046-DE76-6013F4B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6804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Interfaz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5C25D-13F5-68F6-A3B0-17D34166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455" y="3260968"/>
            <a:ext cx="2666655" cy="1599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 una capa de atracción para que dos sistemas se comuniquen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4" name="Imagen 3" descr="Username Del Interfaz De La Pantalla De Inicio De Sesión Y Contraseña ...">
            <a:extLst>
              <a:ext uri="{FF2B5EF4-FFF2-40B4-BE49-F238E27FC236}">
                <a16:creationId xmlns:a16="http://schemas.microsoft.com/office/drawing/2014/main" id="{1827273F-CF50-A354-26FA-6B9B8F275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508" y="2613717"/>
            <a:ext cx="2743200" cy="28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8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D4F05-ADAB-8046-DE76-6013F4B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Arquitectura de software</a:t>
            </a:r>
            <a:endParaRPr lang="es-ES"/>
          </a:p>
        </p:txBody>
      </p:sp>
      <p:pic>
        <p:nvPicPr>
          <p:cNvPr id="4" name="Marcador de contenido 3" descr="Arquitectura de software - Mind Map">
            <a:extLst>
              <a:ext uri="{FF2B5EF4-FFF2-40B4-BE49-F238E27FC236}">
                <a16:creationId xmlns:a16="http://schemas.microsoft.com/office/drawing/2014/main" id="{D2AAA08B-4E79-5A1D-19C6-FBC9C5F59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8501" y="3214956"/>
            <a:ext cx="3305020" cy="2573337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970C7FD-4B07-69EE-3613-94D05E97D059}"/>
              </a:ext>
            </a:extLst>
          </p:cNvPr>
          <p:cNvSpPr txBox="1"/>
          <p:nvPr/>
        </p:nvSpPr>
        <p:spPr>
          <a:xfrm>
            <a:off x="949890" y="3089753"/>
            <a:ext cx="538619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Se refiere a la estructura y diseño de un sistema de software. Es una representación de alto nivel que define cómo los componentes del software interactúan entre sí, cómo se organizan y cómo cumplen con los requisitos funcionales y no funcionales del sistema.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3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D4F05-ADAB-8046-DE76-6013F4B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Servicio web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5C25D-13F5-68F6-A3B0-17D34166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166" y="3215063"/>
            <a:ext cx="4732317" cy="25727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Es una tecnología que permite la comunicación entre diferentes aplicaciones a través de internet.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¿Cómo elegir el servicio de hosting ideal para la web de mi empresa?">
            <a:extLst>
              <a:ext uri="{FF2B5EF4-FFF2-40B4-BE49-F238E27FC236}">
                <a16:creationId xmlns:a16="http://schemas.microsoft.com/office/drawing/2014/main" id="{856FF053-F39C-47DC-A1E1-155139C3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60" y="3084028"/>
            <a:ext cx="4056043" cy="27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D4F05-ADAB-8046-DE76-6013F4B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REST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800" dirty="0">
                <a:solidFill>
                  <a:schemeClr val="bg1"/>
                </a:solidFill>
              </a:rPr>
              <a:t>(</a:t>
            </a:r>
            <a:r>
              <a:rPr lang="es-ES" sz="4800" err="1">
                <a:solidFill>
                  <a:schemeClr val="bg1"/>
                </a:solidFill>
              </a:rPr>
              <a:t>Representational</a:t>
            </a:r>
            <a:r>
              <a:rPr lang="es-ES" sz="4800" dirty="0">
                <a:solidFill>
                  <a:schemeClr val="bg1"/>
                </a:solidFill>
              </a:rPr>
              <a:t> </a:t>
            </a:r>
            <a:r>
              <a:rPr lang="es-ES" sz="4800" err="1">
                <a:solidFill>
                  <a:schemeClr val="bg1"/>
                </a:solidFill>
              </a:rPr>
              <a:t>State</a:t>
            </a:r>
            <a:r>
              <a:rPr lang="es-ES" sz="4800" dirty="0">
                <a:solidFill>
                  <a:schemeClr val="bg1"/>
                </a:solidFill>
              </a:rPr>
              <a:t> Transfer)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5C25D-13F5-68F6-A3B0-17D34166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3" y="3279328"/>
            <a:ext cx="5026100" cy="25727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Es una arquitectura de software utilizada para crear servicios web. Permite compartir recursos y datos entre diferentes dispositivos y aplicaciones de manera 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eficiente y escalable.</a:t>
            </a:r>
            <a:endParaRPr lang="es-ES" sz="1200" dirty="0">
              <a:solidFill>
                <a:srgbClr val="111111"/>
              </a:solidFill>
              <a:ea typeface="+mn-lt"/>
              <a:cs typeface="+mn-lt"/>
            </a:endParaRPr>
          </a:p>
          <a:p>
            <a:endParaRPr lang="es-ES" sz="1200" dirty="0">
              <a:solidFill>
                <a:srgbClr val="111111"/>
              </a:solidFill>
            </a:endParaRPr>
          </a:p>
        </p:txBody>
      </p:sp>
      <p:pic>
        <p:nvPicPr>
          <p:cNvPr id="4" name="Imagen 3" descr="REST - All You Have To Know About Representational State Transfer - Plesk">
            <a:extLst>
              <a:ext uri="{FF2B5EF4-FFF2-40B4-BE49-F238E27FC236}">
                <a16:creationId xmlns:a16="http://schemas.microsoft.com/office/drawing/2014/main" id="{3FC5AB62-8D3C-260F-EE74-1E718FC7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28" y="3133683"/>
            <a:ext cx="5029198" cy="26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1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D4F05-ADAB-8046-DE76-6013F4B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XML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800" dirty="0">
                <a:solidFill>
                  <a:schemeClr val="bg1"/>
                </a:solidFill>
              </a:rPr>
              <a:t>(Extensible </a:t>
            </a:r>
            <a:r>
              <a:rPr lang="es-ES" sz="4800" dirty="0" err="1">
                <a:solidFill>
                  <a:schemeClr val="bg1"/>
                </a:solidFill>
              </a:rPr>
              <a:t>Markup</a:t>
            </a:r>
            <a:r>
              <a:rPr lang="es-ES" sz="4800" dirty="0">
                <a:solidFill>
                  <a:schemeClr val="bg1"/>
                </a:solidFill>
              </a:rPr>
              <a:t> </a:t>
            </a:r>
            <a:r>
              <a:rPr lang="es-ES" sz="4800">
                <a:solidFill>
                  <a:schemeClr val="bg1"/>
                </a:solidFill>
              </a:rPr>
              <a:t>Language</a:t>
            </a:r>
            <a:r>
              <a:rPr lang="es-ES" sz="4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5C25D-13F5-68F6-A3B0-17D34166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352774"/>
            <a:ext cx="5613666" cy="257272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Es un lenguaje de marcas que define un conjunto de reglas para la codificación de documentos en un formato que es legible tanto por humanos como por maquinas. Permite estructurar, almacenar y transformar datos de manera independiente de software y hardware utilizados.</a:t>
            </a:r>
          </a:p>
        </p:txBody>
      </p:sp>
      <p:pic>
        <p:nvPicPr>
          <p:cNvPr id="4" name="Imagen 3" descr="Xml Bilder – Durchsuchen 8,286 Archivfotos, Vektorgrafiken und Videos ...">
            <a:extLst>
              <a:ext uri="{FF2B5EF4-FFF2-40B4-BE49-F238E27FC236}">
                <a16:creationId xmlns:a16="http://schemas.microsoft.com/office/drawing/2014/main" id="{3219ADBF-ED2A-C296-6516-75A70BA9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632" y="3137512"/>
            <a:ext cx="2997507" cy="300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5285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LevelVTI</vt:lpstr>
      <vt:lpstr>Aprendiendo a consumir APIs con Python</vt:lpstr>
      <vt:lpstr>¿Qué es una API?</vt:lpstr>
      <vt:lpstr>Presentación de PowerPoint</vt:lpstr>
      <vt:lpstr>Terminología</vt:lpstr>
      <vt:lpstr>Interfaz</vt:lpstr>
      <vt:lpstr>Arquitectura de software</vt:lpstr>
      <vt:lpstr>Servicio web</vt:lpstr>
      <vt:lpstr>REST (Representational State Transfer)</vt:lpstr>
      <vt:lpstr>XML (Extensible Markup Language)</vt:lpstr>
      <vt:lpstr>JSON (JavaScript Object Notation)</vt:lpstr>
      <vt:lpstr>TOKEN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466</cp:revision>
  <dcterms:created xsi:type="dcterms:W3CDTF">2024-09-29T22:23:21Z</dcterms:created>
  <dcterms:modified xsi:type="dcterms:W3CDTF">2024-09-30T11:28:53Z</dcterms:modified>
</cp:coreProperties>
</file>