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 id="2147484714" r:id="rId6"/>
  </p:sldMasterIdLst>
  <p:notesMasterIdLst>
    <p:notesMasterId r:id="rId20"/>
  </p:notesMasterIdLst>
  <p:handoutMasterIdLst>
    <p:handoutMasterId r:id="rId21"/>
  </p:handoutMasterIdLst>
  <p:sldIdLst>
    <p:sldId id="1843" r:id="rId7"/>
    <p:sldId id="2076138486" r:id="rId8"/>
    <p:sldId id="2076138471" r:id="rId9"/>
    <p:sldId id="2076138219" r:id="rId10"/>
    <p:sldId id="2076138473" r:id="rId11"/>
    <p:sldId id="2076136677" r:id="rId12"/>
    <p:sldId id="2076138474" r:id="rId13"/>
    <p:sldId id="2076136679" r:id="rId14"/>
    <p:sldId id="2076136687" r:id="rId15"/>
    <p:sldId id="2076138472" r:id="rId16"/>
    <p:sldId id="2076136683" r:id="rId17"/>
    <p:sldId id="2076136686" r:id="rId18"/>
    <p:sldId id="2076138487"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C3E3C-1AB0-49B4-87BA-AE4E3F7E339E}" v="1" dt="2022-09-06T17:23:55.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76680" autoAdjust="0"/>
  </p:normalViewPr>
  <p:slideViewPr>
    <p:cSldViewPr snapToGrid="0">
      <p:cViewPr varScale="1">
        <p:scale>
          <a:sx n="91" d="100"/>
          <a:sy n="91" d="100"/>
        </p:scale>
        <p:origin x="1326"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9/6/2022 7:23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9/6/2022 7:23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9/6/2022 7:23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9/6/2022 7:23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7753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49348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2A18-7FC8-EC94-F0EB-227F9A9C1A0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40EBD8AE-E066-491E-4A4B-F295747A2C09}"/>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E8833D0-ACBB-2F2A-8D6E-842B0EDFD859}"/>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5" name="Footer Placeholder 4">
            <a:extLst>
              <a:ext uri="{FF2B5EF4-FFF2-40B4-BE49-F238E27FC236}">
                <a16:creationId xmlns:a16="http://schemas.microsoft.com/office/drawing/2014/main" id="{B6B3AF76-2DB3-16C9-28AE-CD154FFAA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A06831-A0C1-49C7-0074-1FE42F861BA1}"/>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636597533"/>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AA5-F02F-38A0-0FC2-2E9D7AF3E5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504ABD-ABB1-7712-20BF-16142BBFD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9076DF-BAD9-B85E-7B39-E8D9079BF98E}"/>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5" name="Footer Placeholder 4">
            <a:extLst>
              <a:ext uri="{FF2B5EF4-FFF2-40B4-BE49-F238E27FC236}">
                <a16:creationId xmlns:a16="http://schemas.microsoft.com/office/drawing/2014/main" id="{3BEB52BB-558B-E4BB-110A-A573417191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F62020-B124-10B5-630E-A7CD493AE42F}"/>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227003193"/>
      </p:ext>
    </p:extLst>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9F97-046E-16FB-1B22-E2FD382338D4}"/>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EFBBB3-6E10-4DFE-0E6D-C52D020F3EA4}"/>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E52F1E-55EF-FC0A-10EE-542BD8EE2705}"/>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5" name="Footer Placeholder 4">
            <a:extLst>
              <a:ext uri="{FF2B5EF4-FFF2-40B4-BE49-F238E27FC236}">
                <a16:creationId xmlns:a16="http://schemas.microsoft.com/office/drawing/2014/main" id="{0190739C-2B84-972F-CB50-2F28A85944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E08257-876A-1CA1-A988-1FB1DCAA93D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343007955"/>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013C-9CE2-9E24-D172-DA21ACD7D8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7D0E11-7A65-1FC2-E12B-986D52B675B7}"/>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081C8C-3342-C1EA-BC71-AEB331F5EF6E}"/>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9F6FD2-AF4D-792D-1F73-B5D2FD0E966F}"/>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6" name="Footer Placeholder 5">
            <a:extLst>
              <a:ext uri="{FF2B5EF4-FFF2-40B4-BE49-F238E27FC236}">
                <a16:creationId xmlns:a16="http://schemas.microsoft.com/office/drawing/2014/main" id="{80BCB9B5-D615-21EB-E16A-585B3E9881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756119-5C42-4685-E06C-CE54F303B043}"/>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4048996282"/>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28E9-393F-40F9-1C36-F111094A37F9}"/>
              </a:ext>
            </a:extLst>
          </p:cNvPr>
          <p:cNvSpPr>
            <a:spLocks noGrp="1"/>
          </p:cNvSpPr>
          <p:nvPr>
            <p:ph type="title"/>
          </p:nvPr>
        </p:nvSpPr>
        <p:spPr>
          <a:xfrm>
            <a:off x="856627" y="372394"/>
            <a:ext cx="10726460" cy="135195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D3CD24-D840-B2FB-D41A-3780FDF5B79E}"/>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18F09884-749F-8D21-E193-176CB6ED9E90}"/>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73C510C-B3DA-E69C-2C9B-D1D2E7E8EC4B}"/>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9AC56BFC-BB27-6E0A-BA81-74D9D623E72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39C9A7-4A29-0FE2-97F7-EF10C373CD5C}"/>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8" name="Footer Placeholder 7">
            <a:extLst>
              <a:ext uri="{FF2B5EF4-FFF2-40B4-BE49-F238E27FC236}">
                <a16:creationId xmlns:a16="http://schemas.microsoft.com/office/drawing/2014/main" id="{3479E524-15BC-B556-F8B4-7CFFE45C47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B2D66B-6993-6D0E-31F5-456840D6910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6064742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5CA4-4C81-189E-2BEB-95080D0167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5ECB47F-A142-9887-CB4B-7F8F196EEC23}"/>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4" name="Footer Placeholder 3">
            <a:extLst>
              <a:ext uri="{FF2B5EF4-FFF2-40B4-BE49-F238E27FC236}">
                <a16:creationId xmlns:a16="http://schemas.microsoft.com/office/drawing/2014/main" id="{314C44AF-F3A7-39D4-6458-D76AE208E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4F6450-4C2F-4003-FF71-45DB265AE14C}"/>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108113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74EDF-17C9-3EC0-2827-7AD20395994F}"/>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3" name="Footer Placeholder 2">
            <a:extLst>
              <a:ext uri="{FF2B5EF4-FFF2-40B4-BE49-F238E27FC236}">
                <a16:creationId xmlns:a16="http://schemas.microsoft.com/office/drawing/2014/main" id="{303E3C2E-6ACF-7EE7-E932-9613B08649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0386C0C-E051-D93B-26D1-B61EDDE3382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92850296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5EE2-0CF1-D077-155C-90A41F4B6591}"/>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001B200-A5D5-805C-3C43-E11F32324F59}"/>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299827-E3AB-EC78-34BE-618B20394700}"/>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39E5689-3665-F61A-B355-77C38C9BBCE1}"/>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6" name="Footer Placeholder 5">
            <a:extLst>
              <a:ext uri="{FF2B5EF4-FFF2-40B4-BE49-F238E27FC236}">
                <a16:creationId xmlns:a16="http://schemas.microsoft.com/office/drawing/2014/main" id="{2C3FC9F9-44F4-3301-0E7A-4855B7C440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39EE83-D526-A058-20EF-94F212F2085E}"/>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4113373868"/>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49CA-549B-565C-348C-1F9E80E4379F}"/>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4E0350-A795-7302-18BC-A47D59F460B6}"/>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GB"/>
          </a:p>
        </p:txBody>
      </p:sp>
      <p:sp>
        <p:nvSpPr>
          <p:cNvPr id="4" name="Text Placeholder 3">
            <a:extLst>
              <a:ext uri="{FF2B5EF4-FFF2-40B4-BE49-F238E27FC236}">
                <a16:creationId xmlns:a16="http://schemas.microsoft.com/office/drawing/2014/main" id="{86D5C7F1-57A2-4461-CE2F-050542DF4BEA}"/>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871D38C6-72F1-9CE6-4F81-E3783753CB93}"/>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6" name="Footer Placeholder 5">
            <a:extLst>
              <a:ext uri="{FF2B5EF4-FFF2-40B4-BE49-F238E27FC236}">
                <a16:creationId xmlns:a16="http://schemas.microsoft.com/office/drawing/2014/main" id="{B14AF2C3-9FFE-D214-3671-F57B76E620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BBCB95-13C3-4171-4AD6-D91BB90249B9}"/>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212830545"/>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E696-3CC2-13BC-7811-325AE60913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FDFF4F-7349-33A9-4B7D-B5689C2AD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D66E49-7847-DE25-8DA7-800F8CDA4E9C}"/>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5" name="Footer Placeholder 4">
            <a:extLst>
              <a:ext uri="{FF2B5EF4-FFF2-40B4-BE49-F238E27FC236}">
                <a16:creationId xmlns:a16="http://schemas.microsoft.com/office/drawing/2014/main" id="{1748161E-710D-1C7A-C908-7EF311270D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1F5955-DA0C-D476-B2DE-2C870C05E9E6}"/>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1273237550"/>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538D4-E19A-CF6E-BDC1-6EE3B829FB8C}"/>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3272EE-772F-7699-FFD5-195132FD3DFC}"/>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1E54E-2946-CE30-5AF1-9F03542265F7}"/>
              </a:ext>
            </a:extLst>
          </p:cNvPr>
          <p:cNvSpPr>
            <a:spLocks noGrp="1"/>
          </p:cNvSpPr>
          <p:nvPr>
            <p:ph type="dt" sz="half" idx="10"/>
          </p:nvPr>
        </p:nvSpPr>
        <p:spPr/>
        <p:txBody>
          <a:bodyPr/>
          <a:lstStyle/>
          <a:p>
            <a:fld id="{A785176D-6BFD-4F11-9B1A-F323D983C911}" type="datetimeFigureOut">
              <a:rPr lang="en-GB" smtClean="0"/>
              <a:t>06/09/2022</a:t>
            </a:fld>
            <a:endParaRPr lang="en-GB"/>
          </a:p>
        </p:txBody>
      </p:sp>
      <p:sp>
        <p:nvSpPr>
          <p:cNvPr id="5" name="Footer Placeholder 4">
            <a:extLst>
              <a:ext uri="{FF2B5EF4-FFF2-40B4-BE49-F238E27FC236}">
                <a16:creationId xmlns:a16="http://schemas.microsoft.com/office/drawing/2014/main" id="{FEE4BFF7-C142-B329-24CB-74D5A42D7B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C0B06A-D184-05F6-EF56-4A93B9B4CF0F}"/>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326986054"/>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95523"/>
            <a:ext cx="9327356" cy="508601"/>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310791"/>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56786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D59D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63283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1738231014"/>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9/6/2022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theme" Target="../theme/theme6.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052C9-D47D-92DB-04A2-29EC491C07D8}"/>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8BF402-FB04-6C68-1D40-C4AF8A417FE5}"/>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F9A8EC-348E-EF3B-5D23-E8B68CAE2602}"/>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785176D-6BFD-4F11-9B1A-F323D983C911}" type="datetimeFigureOut">
              <a:rPr lang="en-GB" smtClean="0"/>
              <a:t>06/09/2022</a:t>
            </a:fld>
            <a:endParaRPr lang="en-GB"/>
          </a:p>
        </p:txBody>
      </p:sp>
      <p:sp>
        <p:nvSpPr>
          <p:cNvPr id="5" name="Footer Placeholder 4">
            <a:extLst>
              <a:ext uri="{FF2B5EF4-FFF2-40B4-BE49-F238E27FC236}">
                <a16:creationId xmlns:a16="http://schemas.microsoft.com/office/drawing/2014/main" id="{EDFCCCBE-5F62-2D20-D658-8F58F25F874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D03DA8C-3420-1977-F5DB-1CEB0BA19D8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D6B894C-45FF-4E99-A94F-6ECBE4C47FA9}" type="slidenum">
              <a:rPr lang="en-GB" smtClean="0"/>
              <a:t>‹#›</a:t>
            </a:fld>
            <a:endParaRPr lang="en-GB"/>
          </a:p>
        </p:txBody>
      </p:sp>
    </p:spTree>
    <p:extLst>
      <p:ext uri="{BB962C8B-B14F-4D97-AF65-F5344CB8AC3E}">
        <p14:creationId xmlns:p14="http://schemas.microsoft.com/office/powerpoint/2010/main" val="561437844"/>
      </p:ext>
    </p:extLst>
  </p:cSld>
  <p:clrMap bg1="lt1" tx1="dk1" bg2="lt2" tx2="dk2" accent1="accent1" accent2="accent2" accent3="accent3" accent4="accent4" accent5="accent5" accent6="accent6" hlink="hlink" folHlink="folHlink"/>
  <p:sldLayoutIdLst>
    <p:sldLayoutId id="2147484715" r:id="rId1"/>
    <p:sldLayoutId id="2147484716" r:id="rId2"/>
    <p:sldLayoutId id="2147484717" r:id="rId3"/>
    <p:sldLayoutId id="2147484718" r:id="rId4"/>
    <p:sldLayoutId id="2147484719" r:id="rId5"/>
    <p:sldLayoutId id="2147484720" r:id="rId6"/>
    <p:sldLayoutId id="2147484721" r:id="rId7"/>
    <p:sldLayoutId id="2147484722" r:id="rId8"/>
    <p:sldLayoutId id="2147484723" r:id="rId9"/>
    <p:sldLayoutId id="2147484724" r:id="rId10"/>
    <p:sldLayoutId id="2147484725" r:id="rId11"/>
    <p:sldLayoutId id="2147484726" r:id="rId12"/>
    <p:sldLayoutId id="2147484727" r:id="rId13"/>
    <p:sldLayoutId id="2147484728" r:id="rId14"/>
  </p:sldLayoutIdLst>
  <p:hf sldNum="0" hdr="0" ftr="0" dt="0"/>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078322"/>
            <a:ext cx="5972255" cy="1525802"/>
          </a:xfrm>
        </p:spPr>
        <p:txBody>
          <a:bodyPr/>
          <a:lstStyle/>
          <a:p>
            <a:r>
              <a:rPr lang="en-US" dirty="0"/>
              <a:t>What The CAF</a:t>
            </a:r>
            <a:br>
              <a:rPr lang="en-US" dirty="0"/>
            </a:br>
            <a:r>
              <a:rPr lang="en-US" dirty="0"/>
              <a:t>Module 03: Migrate Like A Pro</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461046"/>
          </a:xfrm>
        </p:spPr>
        <p:txBody>
          <a:bodyPr/>
          <a:lstStyle/>
          <a:p>
            <a:r>
              <a:rPr lang="en-US" dirty="0"/>
              <a:t>Last updated: Sep 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a:xfrm>
            <a:off x="451338" y="3397778"/>
            <a:ext cx="5537797" cy="1408267"/>
          </a:xfrm>
        </p:spPr>
        <p:txBody>
          <a:bodyPr/>
          <a:lstStyle/>
          <a:p>
            <a:br>
              <a:rPr lang="en-US" dirty="0"/>
            </a:br>
            <a:r>
              <a:rPr lang="en-US" dirty="0"/>
              <a:t>Surprise!</a:t>
            </a:r>
            <a:br>
              <a:rPr lang="en-US" dirty="0"/>
            </a:br>
            <a:r>
              <a:rPr lang="en-US" dirty="0"/>
              <a:t>Challenge 2a</a:t>
            </a:r>
            <a:br>
              <a:rPr lang="en-US" dirty="0"/>
            </a:br>
            <a:endParaRPr lang="en-US" dirty="0"/>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738664"/>
          </a:xfrm>
        </p:spPr>
        <p:txBody>
          <a:bodyPr/>
          <a:lstStyle/>
          <a:p>
            <a:r>
              <a:rPr lang="en-US" dirty="0"/>
              <a:t>In this challenge you will assess if you can migrate the SQL Server to Azure SQL Database.</a:t>
            </a:r>
          </a:p>
        </p:txBody>
      </p:sp>
    </p:spTree>
    <p:extLst>
      <p:ext uri="{BB962C8B-B14F-4D97-AF65-F5344CB8AC3E}">
        <p14:creationId xmlns:p14="http://schemas.microsoft.com/office/powerpoint/2010/main" val="23724055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Challenge 03</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p:txBody>
          <a:bodyPr/>
          <a:lstStyle/>
          <a:p>
            <a:r>
              <a:rPr lang="en-US" dirty="0"/>
              <a:t>In this challenge we will design and build the Landing Zone required for the migration.</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Challenge 04</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738664"/>
          </a:xfrm>
        </p:spPr>
        <p:txBody>
          <a:bodyPr/>
          <a:lstStyle/>
          <a:p>
            <a:r>
              <a:rPr lang="en-US" dirty="0"/>
              <a:t>In this challenge we will migrate the database to Azure PaaS and the customer facing website to </a:t>
            </a:r>
            <a:r>
              <a:rPr lang="en-US"/>
              <a:t>Azure IaaS.</a:t>
            </a:r>
            <a:endParaRPr lang="en-US" dirty="0"/>
          </a:p>
        </p:txBody>
      </p:sp>
    </p:spTree>
    <p:extLst>
      <p:ext uri="{BB962C8B-B14F-4D97-AF65-F5344CB8AC3E}">
        <p14:creationId xmlns:p14="http://schemas.microsoft.com/office/powerpoint/2010/main" val="3735325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Challenge 05</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738664"/>
          </a:xfrm>
        </p:spPr>
        <p:txBody>
          <a:bodyPr/>
          <a:lstStyle/>
          <a:p>
            <a:r>
              <a:rPr lang="en-US" dirty="0"/>
              <a:t>In this challenge we will assess and migrate the customer facing website to Azure Web Apps.</a:t>
            </a:r>
          </a:p>
        </p:txBody>
      </p:sp>
    </p:spTree>
    <p:extLst>
      <p:ext uri="{BB962C8B-B14F-4D97-AF65-F5344CB8AC3E}">
        <p14:creationId xmlns:p14="http://schemas.microsoft.com/office/powerpoint/2010/main" val="12901025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Migrate Like A Pro</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rgbClr val="8661C5"/>
                </a:solidFill>
                <a:latin typeface="Segoe UI"/>
              </a:rPr>
              <a:t>Description</a:t>
            </a:r>
            <a:endParaRPr lang="de-DE" sz="1224" b="1" dirty="0">
              <a:solidFill>
                <a:srgbClr val="8661C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1246982"/>
          </a:xfrm>
          <a:prstGeom prst="rect">
            <a:avLst/>
          </a:prstGeom>
          <a:noFill/>
        </p:spPr>
        <p:txBody>
          <a:bodyPr wrap="square">
            <a:spAutoFit/>
          </a:bodyPr>
          <a:lstStyle/>
          <a:p>
            <a:pPr defTabSz="932563"/>
            <a:r>
              <a:rPr lang="en-US" sz="1224" dirty="0">
                <a:solidFill>
                  <a:prstClr val="black"/>
                </a:solidFill>
                <a:latin typeface="Calibri" panose="020F0502020204030204"/>
              </a:rPr>
              <a:t>In this 2-day hackathon, attendees will learn how to design a migration strategy for on-premises workloads to Azure.</a:t>
            </a:r>
          </a:p>
          <a:p>
            <a:pPr defTabSz="932563"/>
            <a:endParaRPr lang="en-US" sz="1224" dirty="0">
              <a:solidFill>
                <a:prstClr val="black"/>
              </a:solidFill>
              <a:latin typeface="Calibri" panose="020F0502020204030204"/>
            </a:endParaRPr>
          </a:p>
          <a:p>
            <a:pPr defTabSz="932563"/>
            <a:r>
              <a:rPr lang="en-US" sz="1224" dirty="0">
                <a:solidFill>
                  <a:prstClr val="black"/>
                </a:solidFill>
                <a:latin typeface="Calibri" panose="020F0502020204030204"/>
              </a:rPr>
              <a:t>At the end of this hackathon attendees will be better able to rationalize the migration of various workloads to Microsoft Azure as well as understanding how to determine the cost of hosting migrated workloads in Azure.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77969" y="3667814"/>
            <a:ext cx="2431119" cy="880566"/>
          </a:xfrm>
          <a:prstGeom prst="rect">
            <a:avLst/>
          </a:prstGeom>
          <a:noFill/>
        </p:spPr>
        <p:txBody>
          <a:bodyPr wrap="none" lIns="0" tIns="0" rIns="0" bIns="0" rtlCol="0">
            <a:spAutoFit/>
          </a:bodyPr>
          <a:lstStyle/>
          <a:p>
            <a:pPr defTabSz="932597">
              <a:defRPr/>
            </a:pPr>
            <a:r>
              <a:rPr lang="en-US" sz="1122" dirty="0">
                <a:solidFill>
                  <a:srgbClr val="8661C5"/>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Azure Migrate</a:t>
            </a:r>
          </a:p>
          <a:p>
            <a:pPr marL="174862" indent="-174862" defTabSz="932563">
              <a:buFont typeface="Arial" panose="020B0604020202020204" pitchFamily="34" charset="0"/>
              <a:buChar char="•"/>
              <a:defRPr/>
            </a:pPr>
            <a:r>
              <a:rPr lang="en-US" sz="1122" dirty="0">
                <a:solidFill>
                  <a:srgbClr val="000000"/>
                </a:solidFill>
                <a:latin typeface="Segoe UI"/>
              </a:rPr>
              <a:t>Azure Site Recovery</a:t>
            </a:r>
          </a:p>
          <a:p>
            <a:pPr marL="174862" indent="-174862" defTabSz="932563">
              <a:buFont typeface="Arial" panose="020B0604020202020204" pitchFamily="34" charset="0"/>
              <a:buChar char="•"/>
              <a:defRPr/>
            </a:pPr>
            <a:r>
              <a:rPr lang="en-US" sz="1122" dirty="0">
                <a:solidFill>
                  <a:srgbClr val="000000"/>
                </a:solidFill>
                <a:latin typeface="Segoe UI"/>
              </a:rPr>
              <a:t>Azure Database Migration Service</a:t>
            </a:r>
          </a:p>
          <a:p>
            <a:pPr marL="174862" indent="-174862" defTabSz="932563">
              <a:buFont typeface="Arial" panose="020B0604020202020204" pitchFamily="34" charset="0"/>
              <a:buChar char="•"/>
              <a:defRPr/>
            </a:pPr>
            <a:r>
              <a:rPr lang="en-US" sz="1122" dirty="0">
                <a:solidFill>
                  <a:srgbClr val="000000"/>
                </a:solidFill>
                <a:latin typeface="Segoe UI"/>
              </a:rPr>
              <a:t>Microsoft Data Migration Assistant</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2"/>
            <a:ext cx="3327865" cy="286306"/>
          </a:xfrm>
          <a:prstGeom prst="rect">
            <a:avLst/>
          </a:prstGeom>
          <a:noFill/>
        </p:spPr>
        <p:txBody>
          <a:bodyPr wrap="square">
            <a:spAutoFit/>
          </a:bodyPr>
          <a:lstStyle/>
          <a:p>
            <a:pPr defTabSz="932597">
              <a:defRPr/>
            </a:pPr>
            <a:r>
              <a:rPr lang="en-US" sz="1224" b="1" dirty="0">
                <a:solidFill>
                  <a:srgbClr val="000000"/>
                </a:solidFill>
                <a:latin typeface="Segoe UI"/>
              </a:rPr>
              <a:t>Hackathon</a:t>
            </a:r>
            <a:r>
              <a:rPr lang="en-US" sz="1224" b="1" dirty="0">
                <a:solidFill>
                  <a:srgbClr val="8661C5"/>
                </a:solidFill>
                <a:latin typeface="Segoe UI"/>
              </a:rPr>
              <a:t> – Challenges overview</a:t>
            </a:r>
            <a:endParaRPr lang="de-DE" sz="1224" b="1" dirty="0">
              <a:solidFill>
                <a:srgbClr val="8661C5"/>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260890" y="5506501"/>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03352" y="2502090"/>
            <a:ext cx="5314118" cy="1054846"/>
          </a:xfrm>
          <a:prstGeom prst="rect">
            <a:avLst/>
          </a:prstGeom>
          <a:noFill/>
        </p:spPr>
        <p:txBody>
          <a:bodyPr wrap="square">
            <a:spAutoFit/>
          </a:bodyPr>
          <a:lstStyle/>
          <a:p>
            <a:pPr marL="174862" indent="-174862" defTabSz="932597">
              <a:buFont typeface="Arial" panose="020B0604020202020204" pitchFamily="34" charset="0"/>
              <a:buChar char="•"/>
              <a:defRPr/>
            </a:pPr>
            <a:r>
              <a:rPr lang="en-US" sz="1224" dirty="0">
                <a:solidFill>
                  <a:srgbClr val="000000"/>
                </a:solidFill>
                <a:latin typeface="Segoe UI"/>
              </a:rPr>
              <a:t>Challenge 1 – Whiteboard Design Session</a:t>
            </a:r>
          </a:p>
          <a:p>
            <a:pPr marL="174862" indent="-174862" defTabSz="932597">
              <a:buFont typeface="Arial" panose="020B0604020202020204" pitchFamily="34" charset="0"/>
              <a:buChar char="•"/>
              <a:defRPr/>
            </a:pPr>
            <a:r>
              <a:rPr lang="en-US" sz="1224" dirty="0">
                <a:solidFill>
                  <a:srgbClr val="000000"/>
                </a:solidFill>
                <a:latin typeface="Segoe UI"/>
              </a:rPr>
              <a:t>Challenge 2 – Discover and Assess on-premises workloads</a:t>
            </a:r>
          </a:p>
          <a:p>
            <a:pPr marL="174862" indent="-174862" defTabSz="932597">
              <a:buFont typeface="Arial" panose="020B0604020202020204" pitchFamily="34" charset="0"/>
              <a:buChar char="•"/>
              <a:defRPr/>
            </a:pPr>
            <a:r>
              <a:rPr lang="en-US" sz="1224" dirty="0">
                <a:solidFill>
                  <a:srgbClr val="000000"/>
                </a:solidFill>
                <a:latin typeface="Segoe UI"/>
              </a:rPr>
              <a:t>Challenge 3 – Landing Zone MVP</a:t>
            </a:r>
          </a:p>
          <a:p>
            <a:pPr marL="174862" indent="-174862" defTabSz="932597">
              <a:buFont typeface="Arial" panose="020B0604020202020204" pitchFamily="34" charset="0"/>
              <a:buChar char="•"/>
              <a:defRPr/>
            </a:pPr>
            <a:r>
              <a:rPr lang="en-US" sz="1224" dirty="0">
                <a:solidFill>
                  <a:srgbClr val="000000"/>
                </a:solidFill>
                <a:latin typeface="Segoe UI"/>
              </a:rPr>
              <a:t>Challenge 4 – Workload migration and DB refactoring</a:t>
            </a:r>
          </a:p>
          <a:p>
            <a:pPr marL="174862" indent="-174862" defTabSz="932597">
              <a:buFont typeface="Arial" panose="020B0604020202020204" pitchFamily="34" charset="0"/>
              <a:buChar char="•"/>
              <a:defRPr/>
            </a:pPr>
            <a:r>
              <a:rPr lang="en-US" sz="1224" dirty="0">
                <a:solidFill>
                  <a:srgbClr val="000000"/>
                </a:solidFill>
                <a:latin typeface="Segoe UI"/>
              </a:rPr>
              <a:t>Challenge 5 – Web app refactoring</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 name="Textfeld 1">
            <a:extLst>
              <a:ext uri="{FF2B5EF4-FFF2-40B4-BE49-F238E27FC236}">
                <a16:creationId xmlns:a16="http://schemas.microsoft.com/office/drawing/2014/main" id="{18545CFD-544D-4C75-9947-867007E50E35}"/>
              </a:ext>
            </a:extLst>
          </p:cNvPr>
          <p:cNvSpPr txBox="1"/>
          <p:nvPr/>
        </p:nvSpPr>
        <p:spPr>
          <a:xfrm>
            <a:off x="377969" y="4742204"/>
            <a:ext cx="5254615" cy="528340"/>
          </a:xfrm>
          <a:prstGeom prst="rect">
            <a:avLst/>
          </a:prstGeom>
          <a:noFill/>
        </p:spPr>
        <p:txBody>
          <a:bodyPr wrap="none" lIns="0" tIns="0" rIns="0" bIns="0" rtlCol="0">
            <a:spAutoFit/>
          </a:bodyPr>
          <a:lstStyle/>
          <a:p>
            <a:pPr defTabSz="932597">
              <a:defRPr/>
            </a:pPr>
            <a:r>
              <a:rPr lang="en-US" sz="1122" dirty="0">
                <a:solidFill>
                  <a:srgbClr val="8661C5"/>
                </a:solidFill>
                <a:latin typeface="Segoe UI"/>
              </a:rPr>
              <a:t>Prerequisites</a:t>
            </a:r>
            <a:r>
              <a:rPr lang="en-US" sz="1122" dirty="0">
                <a:solidFill>
                  <a:srgbClr val="008575"/>
                </a:solidFill>
                <a:latin typeface="Segoe UI"/>
              </a:rPr>
              <a:t> </a:t>
            </a:r>
          </a:p>
          <a:p>
            <a:pPr marL="174862" indent="-174862" defTabSz="932563">
              <a:buFont typeface="Arial" panose="020B0604020202020204" pitchFamily="34" charset="0"/>
              <a:buChar char="•"/>
              <a:defRPr/>
            </a:pPr>
            <a:r>
              <a:rPr lang="en-US" sz="1122" dirty="0">
                <a:solidFill>
                  <a:srgbClr val="000000"/>
                </a:solidFill>
                <a:latin typeface="Segoe UI"/>
              </a:rPr>
              <a:t>AZ-900, AZ-104, AZ-500, AZ-3xx</a:t>
            </a:r>
          </a:p>
          <a:p>
            <a:pPr marL="174862" indent="-174862" defTabSz="932563">
              <a:buFont typeface="Arial" panose="020B0604020202020204" pitchFamily="34" charset="0"/>
              <a:buChar char="•"/>
              <a:defRPr/>
            </a:pPr>
            <a:r>
              <a:rPr lang="en-US" sz="1122" dirty="0">
                <a:solidFill>
                  <a:srgbClr val="000000"/>
                </a:solidFill>
                <a:latin typeface="Segoe UI"/>
              </a:rPr>
              <a:t>Azure Subscription (can be shared between team members) with owner rights </a:t>
            </a:r>
          </a:p>
        </p:txBody>
      </p:sp>
      <p:sp>
        <p:nvSpPr>
          <p:cNvPr id="4" name="Textfeld 3">
            <a:extLst>
              <a:ext uri="{FF2B5EF4-FFF2-40B4-BE49-F238E27FC236}">
                <a16:creationId xmlns:a16="http://schemas.microsoft.com/office/drawing/2014/main" id="{0FAA442C-0E95-4332-A4AA-6CC2AD3AE195}"/>
              </a:ext>
            </a:extLst>
          </p:cNvPr>
          <p:cNvSpPr txBox="1"/>
          <p:nvPr/>
        </p:nvSpPr>
        <p:spPr>
          <a:xfrm>
            <a:off x="10467345" y="428395"/>
            <a:ext cx="1465538" cy="512317"/>
          </a:xfrm>
          <a:prstGeom prst="rect">
            <a:avLst/>
          </a:prstGeom>
          <a:noFill/>
        </p:spPr>
        <p:txBody>
          <a:bodyPr wrap="none" lIns="0" tIns="0" rIns="0" bIns="0" rtlCol="0">
            <a:spAutoFit/>
          </a:bodyPr>
          <a:lstStyle/>
          <a:p>
            <a:pPr marL="349724" indent="-349724" defTabSz="932563">
              <a:buFont typeface="Arial" panose="020B0604020202020204" pitchFamily="34" charset="0"/>
              <a:buChar char="•"/>
              <a:defRPr/>
            </a:pPr>
            <a:r>
              <a:rPr lang="en-US" sz="1632" dirty="0">
                <a:solidFill>
                  <a:srgbClr val="FFFFFF"/>
                </a:solidFill>
                <a:latin typeface="Segoe UI"/>
              </a:rPr>
              <a:t>Consultants</a:t>
            </a:r>
          </a:p>
          <a:p>
            <a:pPr marL="349724" indent="-349724" defTabSz="932563">
              <a:buFont typeface="Arial" panose="020B0604020202020204" pitchFamily="34" charset="0"/>
              <a:buChar char="•"/>
              <a:defRPr/>
            </a:pPr>
            <a:r>
              <a:rPr lang="en-US" sz="1632" dirty="0">
                <a:solidFill>
                  <a:srgbClr val="FFFFFF"/>
                </a:solidFill>
                <a:latin typeface="Segoe UI"/>
              </a:rPr>
              <a:t>Architects</a:t>
            </a:r>
          </a:p>
        </p:txBody>
      </p:sp>
      <p:sp>
        <p:nvSpPr>
          <p:cNvPr id="6" name="Textfeld 5">
            <a:extLst>
              <a:ext uri="{FF2B5EF4-FFF2-40B4-BE49-F238E27FC236}">
                <a16:creationId xmlns:a16="http://schemas.microsoft.com/office/drawing/2014/main" id="{F7DFCC47-AACA-4B95-92C3-B588F1866ACD}"/>
              </a:ext>
            </a:extLst>
          </p:cNvPr>
          <p:cNvSpPr txBox="1"/>
          <p:nvPr/>
        </p:nvSpPr>
        <p:spPr>
          <a:xfrm>
            <a:off x="10433016" y="86313"/>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rgbClr val="D59DFF"/>
                </a:solidFill>
                <a:latin typeface="Segoe UI"/>
              </a:rPr>
              <a:t>Target </a:t>
            </a:r>
            <a:r>
              <a:rPr lang="de-DE" sz="1632" b="1" dirty="0" err="1">
                <a:solidFill>
                  <a:srgbClr val="D59DFF"/>
                </a:solidFill>
                <a:latin typeface="Segoe UI"/>
              </a:rPr>
              <a:t>roles</a:t>
            </a:r>
            <a:r>
              <a:rPr lang="de-DE" sz="1632" b="1" dirty="0">
                <a:solidFill>
                  <a:srgbClr val="D59DFF"/>
                </a:solidFill>
                <a:latin typeface="Segoe UI"/>
              </a:rPr>
              <a:t>:</a:t>
            </a:r>
            <a:endParaRPr lang="de-DE" sz="1836" dirty="0">
              <a:solidFill>
                <a:srgbClr val="D59DFF"/>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85612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7689099" y="1687840"/>
            <a:ext cx="4049589"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35" name="Rectangle 34">
            <a:extLst>
              <a:ext uri="{FF2B5EF4-FFF2-40B4-BE49-F238E27FC236}">
                <a16:creationId xmlns:a16="http://schemas.microsoft.com/office/drawing/2014/main" id="{2A3EB414-AF4C-4815-B460-4CF22058FCBF}"/>
              </a:ext>
            </a:extLst>
          </p:cNvPr>
          <p:cNvSpPr/>
          <p:nvPr/>
        </p:nvSpPr>
        <p:spPr bwMode="auto">
          <a:xfrm>
            <a:off x="6535581" y="4814454"/>
            <a:ext cx="1897589"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chemeClr val="accent1"/>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r>
              <a:rPr lang="en-US" sz="1836">
                <a:solidFill>
                  <a:schemeClr val="accent1"/>
                </a:solidFill>
              </a:rPr>
              <a:t>Aka.ms/adopt</a:t>
            </a:r>
          </a:p>
          <a:p>
            <a:r>
              <a:rPr lang="en-US" sz="1836">
                <a:solidFill>
                  <a:schemeClr val="accent1"/>
                </a:solidFill>
              </a:rPr>
              <a:t>Aka.ms/adopt/overview</a:t>
            </a:r>
          </a:p>
        </p:txBody>
      </p:sp>
    </p:spTree>
    <p:extLst>
      <p:ext uri="{BB962C8B-B14F-4D97-AF65-F5344CB8AC3E}">
        <p14:creationId xmlns:p14="http://schemas.microsoft.com/office/powerpoint/2010/main" val="3068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3634804011"/>
              </p:ext>
            </p:extLst>
          </p:nvPr>
        </p:nvGraphicFramePr>
        <p:xfrm>
          <a:off x="626448" y="1391176"/>
          <a:ext cx="5361330" cy="43177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09:15</a:t>
                      </a:r>
                    </a:p>
                  </a:txBody>
                  <a:tcPr marL="93260" marR="93260" marT="46630" marB="46630" anchor="ctr"/>
                </a:tc>
                <a:tc>
                  <a:txBody>
                    <a:bodyPr/>
                    <a:lstStyle/>
                    <a:p>
                      <a:pPr algn="l"/>
                      <a:r>
                        <a:rPr lang="de-DE" sz="1800" dirty="0"/>
                        <a:t>CAF Migrate Methodology Refresh</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09:15 – 09:45</a:t>
                      </a:r>
                    </a:p>
                  </a:txBody>
                  <a:tcPr marL="93260" marR="93260" marT="46630" marB="46630" anchor="ctr"/>
                </a:tc>
                <a:tc>
                  <a:txBody>
                    <a:bodyPr/>
                    <a:lstStyle/>
                    <a:p>
                      <a:pPr algn="l"/>
                      <a:r>
                        <a:rPr lang="de-DE" sz="1800" dirty="0"/>
                        <a:t>SMART Assessment</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09:45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Migrate Deep Dive</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11:00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11:00 – 12:00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Migrate Deep Dive (cont.)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dirty="0"/>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12:00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Migrating to SQL MI using ADS</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13:00 – 13:30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13:30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01</a:t>
                      </a:r>
                    </a:p>
                  </a:txBody>
                  <a:tcPr marL="93260" marR="93260" marT="46630" marB="46630" anchor="ctr"/>
                </a:tc>
                <a:extLst>
                  <a:ext uri="{0D108BD9-81ED-4DB2-BD59-A6C34878D82A}">
                    <a16:rowId xmlns:a16="http://schemas.microsoft.com/office/drawing/2014/main" val="824563863"/>
                  </a:ext>
                </a:extLst>
              </a:tr>
              <a:tr h="0">
                <a:tc>
                  <a:txBody>
                    <a:bodyPr/>
                    <a:lstStyle/>
                    <a:p>
                      <a:pPr algn="l"/>
                      <a:r>
                        <a:rPr lang="de-DE" sz="1800" dirty="0"/>
                        <a:t>15:30 – 15:45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15:45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01 (cont.)</a:t>
                      </a:r>
                    </a:p>
                  </a:txBody>
                  <a:tcPr marL="93260" marR="93260" marT="46630" marB="46630" anchor="ctr"/>
                </a:tc>
                <a:extLst>
                  <a:ext uri="{0D108BD9-81ED-4DB2-BD59-A6C34878D82A}">
                    <a16:rowId xmlns:a16="http://schemas.microsoft.com/office/drawing/2014/main" val="1870230890"/>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3398906738"/>
              </p:ext>
            </p:extLst>
          </p:nvPr>
        </p:nvGraphicFramePr>
        <p:xfrm>
          <a:off x="6218237" y="1391176"/>
          <a:ext cx="5361330" cy="330822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10:15</a:t>
                      </a:r>
                    </a:p>
                  </a:txBody>
                  <a:tcPr marL="93260" marR="93260" marT="46630" marB="46630" anchor="ctr"/>
                </a:tc>
                <a:tc>
                  <a:txBody>
                    <a:bodyPr/>
                    <a:lstStyle/>
                    <a:p>
                      <a:pPr algn="l"/>
                      <a:r>
                        <a:rPr lang="de-DE" sz="1800" dirty="0"/>
                        <a:t>Challenge 02</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10:15 – 10:30</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03</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12:30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13:00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14:45 – 15:00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15:00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 (cont.)</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16:30 – 17:00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05</a:t>
                      </a:r>
                    </a:p>
                  </a:txBody>
                  <a:tcPr marL="93260" marR="93260" marT="46630" marB="46630" anchor="ctr"/>
                </a:tc>
                <a:extLst>
                  <a:ext uri="{0D108BD9-81ED-4DB2-BD59-A6C34878D82A}">
                    <a16:rowId xmlns:a16="http://schemas.microsoft.com/office/drawing/2014/main" val="1031409368"/>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111A-EB71-D706-2C89-29D09253F613}"/>
              </a:ext>
            </a:extLst>
          </p:cNvPr>
          <p:cNvSpPr>
            <a:spLocks noGrp="1"/>
          </p:cNvSpPr>
          <p:nvPr>
            <p:ph type="title"/>
          </p:nvPr>
        </p:nvSpPr>
        <p:spPr/>
        <p:txBody>
          <a:bodyPr/>
          <a:lstStyle/>
          <a:p>
            <a:r>
              <a:rPr lang="en-GB" dirty="0"/>
              <a:t>SMART Assessment</a:t>
            </a:r>
          </a:p>
        </p:txBody>
      </p:sp>
    </p:spTree>
    <p:extLst>
      <p:ext uri="{BB962C8B-B14F-4D97-AF65-F5344CB8AC3E}">
        <p14:creationId xmlns:p14="http://schemas.microsoft.com/office/powerpoint/2010/main" val="3618873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Tree>
    <p:extLst>
      <p:ext uri="{BB962C8B-B14F-4D97-AF65-F5344CB8AC3E}">
        <p14:creationId xmlns:p14="http://schemas.microsoft.com/office/powerpoint/2010/main" val="3278609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5194E-E386-208E-FA32-66AC6298694C}"/>
              </a:ext>
            </a:extLst>
          </p:cNvPr>
          <p:cNvSpPr>
            <a:spLocks noGrp="1"/>
          </p:cNvSpPr>
          <p:nvPr>
            <p:ph type="title"/>
          </p:nvPr>
        </p:nvSpPr>
        <p:spPr/>
        <p:txBody>
          <a:bodyPr wrap="square" anchor="b">
            <a:normAutofit/>
          </a:bodyPr>
          <a:lstStyle/>
          <a:p>
            <a:r>
              <a:rPr lang="en-GB" dirty="0"/>
              <a:t>SQL Migration</a:t>
            </a:r>
          </a:p>
        </p:txBody>
      </p:sp>
    </p:spTree>
    <p:extLst>
      <p:ext uri="{BB962C8B-B14F-4D97-AF65-F5344CB8AC3E}">
        <p14:creationId xmlns:p14="http://schemas.microsoft.com/office/powerpoint/2010/main" val="1189627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Challenge 01</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1015663"/>
          </a:xfrm>
        </p:spPr>
        <p:txBody>
          <a:bodyPr/>
          <a:lstStyle/>
          <a:p>
            <a:r>
              <a:rPr lang="en-US" dirty="0"/>
              <a:t>In this whiteboard design session, you will look at how to design an Azure migration for a heterogenous customer environment.</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a:xfrm>
            <a:off x="437277" y="2582862"/>
            <a:ext cx="5537797" cy="1828800"/>
          </a:xfrm>
        </p:spPr>
        <p:txBody>
          <a:bodyPr wrap="square" anchor="b">
            <a:normAutofit/>
          </a:bodyPr>
          <a:lstStyle/>
          <a:p>
            <a:r>
              <a:rPr lang="en-US" dirty="0"/>
              <a:t>Challenge 02</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2913" cy="1157287"/>
          </a:xfrm>
        </p:spPr>
        <p:txBody>
          <a:bodyPr wrap="square">
            <a:normAutofit/>
          </a:bodyPr>
          <a:lstStyle/>
          <a:p>
            <a:pPr>
              <a:spcAft>
                <a:spcPts val="600"/>
              </a:spcAft>
            </a:pPr>
            <a:r>
              <a:rPr lang="en-US" dirty="0"/>
              <a:t>In this challenge you will be leveraging Azure Migrate to discover and assesses on-premises servers for migration to Azure.</a:t>
            </a:r>
            <a:endParaRPr lang="en-US"/>
          </a:p>
        </p:txBody>
      </p:sp>
    </p:spTree>
    <p:extLst>
      <p:ext uri="{BB962C8B-B14F-4D97-AF65-F5344CB8AC3E}">
        <p14:creationId xmlns:p14="http://schemas.microsoft.com/office/powerpoint/2010/main" val="122072405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589</Words>
  <Application>Microsoft Office PowerPoint</Application>
  <PresentationFormat>Custom</PresentationFormat>
  <Paragraphs>131</Paragraphs>
  <Slides>13</Slides>
  <Notes>5</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13</vt:i4>
      </vt:variant>
    </vt:vector>
  </HeadingPairs>
  <TitlesOfParts>
    <vt:vector size="28"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1_Office Theme</vt:lpstr>
      <vt:lpstr>What The CAF Module 03: Migrate Like A Pro</vt:lpstr>
      <vt:lpstr>PowerPoint Presentation</vt:lpstr>
      <vt:lpstr>Microsoft Cloud Adoption Framework for Azure</vt:lpstr>
      <vt:lpstr>Agenda</vt:lpstr>
      <vt:lpstr>SMART Assessment</vt:lpstr>
      <vt:lpstr>Azure Migrate</vt:lpstr>
      <vt:lpstr>SQL Migration</vt:lpstr>
      <vt:lpstr>Challenge 01</vt:lpstr>
      <vt:lpstr>Challenge 02</vt:lpstr>
      <vt:lpstr> Surprise! Challenge 2a </vt:lpstr>
      <vt:lpstr>Challenge 03</vt:lpstr>
      <vt:lpstr>Challenge 04</vt:lpstr>
      <vt:lpstr>Challenge 05</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2022-09-06T17:25:52Z</dcterms:modified>
</cp:coreProperties>
</file>