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 id="2147484714" r:id="rId6"/>
  </p:sldMasterIdLst>
  <p:notesMasterIdLst>
    <p:notesMasterId r:id="rId17"/>
  </p:notesMasterIdLst>
  <p:handoutMasterIdLst>
    <p:handoutMasterId r:id="rId18"/>
  </p:handoutMasterIdLst>
  <p:sldIdLst>
    <p:sldId id="1843" r:id="rId7"/>
    <p:sldId id="2076138488" r:id="rId8"/>
    <p:sldId id="2076138475" r:id="rId9"/>
    <p:sldId id="2076138219" r:id="rId10"/>
    <p:sldId id="2076138473" r:id="rId11"/>
    <p:sldId id="2076136677" r:id="rId12"/>
    <p:sldId id="2076138489" r:id="rId13"/>
    <p:sldId id="2076138474" r:id="rId14"/>
    <p:sldId id="2076138476" r:id="rId15"/>
    <p:sldId id="2076138490"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350214-8DE2-48EB-9DB7-F302120FF172}" v="1" dt="2022-09-07T06:17:52.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7" autoAdjust="0"/>
    <p:restoredTop sz="76680" autoAdjust="0"/>
  </p:normalViewPr>
  <p:slideViewPr>
    <p:cSldViewPr snapToGrid="0">
      <p:cViewPr varScale="1">
        <p:scale>
          <a:sx n="129" d="100"/>
          <a:sy n="129" d="100"/>
        </p:scale>
        <p:origin x="1560" y="1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9/7/2022 8:03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9/7/2022 8:03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9/7/2022 8:03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9/7/2022 8:03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70836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2A18-7FC8-EC94-F0EB-227F9A9C1A0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40EBD8AE-E066-491E-4A4B-F295747A2C09}"/>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E8833D0-ACBB-2F2A-8D6E-842B0EDFD859}"/>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5" name="Footer Placeholder 4">
            <a:extLst>
              <a:ext uri="{FF2B5EF4-FFF2-40B4-BE49-F238E27FC236}">
                <a16:creationId xmlns:a16="http://schemas.microsoft.com/office/drawing/2014/main" id="{B6B3AF76-2DB3-16C9-28AE-CD154FFAA2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A06831-A0C1-49C7-0074-1FE42F861BA1}"/>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593172337"/>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AA5-F02F-38A0-0FC2-2E9D7AF3E5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504ABD-ABB1-7712-20BF-16142BBFD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9076DF-BAD9-B85E-7B39-E8D9079BF98E}"/>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5" name="Footer Placeholder 4">
            <a:extLst>
              <a:ext uri="{FF2B5EF4-FFF2-40B4-BE49-F238E27FC236}">
                <a16:creationId xmlns:a16="http://schemas.microsoft.com/office/drawing/2014/main" id="{3BEB52BB-558B-E4BB-110A-A573417191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F62020-B124-10B5-630E-A7CD493AE42F}"/>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795381623"/>
      </p:ext>
    </p:extLst>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9F97-046E-16FB-1B22-E2FD382338D4}"/>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EFBBB3-6E10-4DFE-0E6D-C52D020F3EA4}"/>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E52F1E-55EF-FC0A-10EE-542BD8EE2705}"/>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5" name="Footer Placeholder 4">
            <a:extLst>
              <a:ext uri="{FF2B5EF4-FFF2-40B4-BE49-F238E27FC236}">
                <a16:creationId xmlns:a16="http://schemas.microsoft.com/office/drawing/2014/main" id="{0190739C-2B84-972F-CB50-2F28A85944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E08257-876A-1CA1-A988-1FB1DCAA93DA}"/>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67692896"/>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013C-9CE2-9E24-D172-DA21ACD7D8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7D0E11-7A65-1FC2-E12B-986D52B675B7}"/>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081C8C-3342-C1EA-BC71-AEB331F5EF6E}"/>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9F6FD2-AF4D-792D-1F73-B5D2FD0E966F}"/>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6" name="Footer Placeholder 5">
            <a:extLst>
              <a:ext uri="{FF2B5EF4-FFF2-40B4-BE49-F238E27FC236}">
                <a16:creationId xmlns:a16="http://schemas.microsoft.com/office/drawing/2014/main" id="{80BCB9B5-D615-21EB-E16A-585B3E9881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756119-5C42-4685-E06C-CE54F303B043}"/>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1592636949"/>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28E9-393F-40F9-1C36-F111094A37F9}"/>
              </a:ext>
            </a:extLst>
          </p:cNvPr>
          <p:cNvSpPr>
            <a:spLocks noGrp="1"/>
          </p:cNvSpPr>
          <p:nvPr>
            <p:ph type="title"/>
          </p:nvPr>
        </p:nvSpPr>
        <p:spPr>
          <a:xfrm>
            <a:off x="856627" y="372394"/>
            <a:ext cx="10726460" cy="135195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D3CD24-D840-B2FB-D41A-3780FDF5B79E}"/>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18F09884-749F-8D21-E193-176CB6ED9E90}"/>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73C510C-B3DA-E69C-2C9B-D1D2E7E8EC4B}"/>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9AC56BFC-BB27-6E0A-BA81-74D9D623E72A}"/>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39C9A7-4A29-0FE2-97F7-EF10C373CD5C}"/>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8" name="Footer Placeholder 7">
            <a:extLst>
              <a:ext uri="{FF2B5EF4-FFF2-40B4-BE49-F238E27FC236}">
                <a16:creationId xmlns:a16="http://schemas.microsoft.com/office/drawing/2014/main" id="{3479E524-15BC-B556-F8B4-7CFFE45C47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B2D66B-6993-6D0E-31F5-456840D6910A}"/>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35286362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5CA4-4C81-189E-2BEB-95080D0167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5ECB47F-A142-9887-CB4B-7F8F196EEC23}"/>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4" name="Footer Placeholder 3">
            <a:extLst>
              <a:ext uri="{FF2B5EF4-FFF2-40B4-BE49-F238E27FC236}">
                <a16:creationId xmlns:a16="http://schemas.microsoft.com/office/drawing/2014/main" id="{314C44AF-F3A7-39D4-6458-D76AE208E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4F6450-4C2F-4003-FF71-45DB265AE14C}"/>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7558765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74EDF-17C9-3EC0-2827-7AD20395994F}"/>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3" name="Footer Placeholder 2">
            <a:extLst>
              <a:ext uri="{FF2B5EF4-FFF2-40B4-BE49-F238E27FC236}">
                <a16:creationId xmlns:a16="http://schemas.microsoft.com/office/drawing/2014/main" id="{303E3C2E-6ACF-7EE7-E932-9613B08649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0386C0C-E051-D93B-26D1-B61EDDE3382A}"/>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665738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5EE2-0CF1-D077-155C-90A41F4B6591}"/>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001B200-A5D5-805C-3C43-E11F32324F59}"/>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299827-E3AB-EC78-34BE-618B20394700}"/>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F39E5689-3665-F61A-B355-77C38C9BBCE1}"/>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6" name="Footer Placeholder 5">
            <a:extLst>
              <a:ext uri="{FF2B5EF4-FFF2-40B4-BE49-F238E27FC236}">
                <a16:creationId xmlns:a16="http://schemas.microsoft.com/office/drawing/2014/main" id="{2C3FC9F9-44F4-3301-0E7A-4855B7C440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39EE83-D526-A058-20EF-94F212F2085E}"/>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1130012043"/>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49CA-549B-565C-348C-1F9E80E4379F}"/>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4E0350-A795-7302-18BC-A47D59F460B6}"/>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GB"/>
          </a:p>
        </p:txBody>
      </p:sp>
      <p:sp>
        <p:nvSpPr>
          <p:cNvPr id="4" name="Text Placeholder 3">
            <a:extLst>
              <a:ext uri="{FF2B5EF4-FFF2-40B4-BE49-F238E27FC236}">
                <a16:creationId xmlns:a16="http://schemas.microsoft.com/office/drawing/2014/main" id="{86D5C7F1-57A2-4461-CE2F-050542DF4BEA}"/>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871D38C6-72F1-9CE6-4F81-E3783753CB93}"/>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6" name="Footer Placeholder 5">
            <a:extLst>
              <a:ext uri="{FF2B5EF4-FFF2-40B4-BE49-F238E27FC236}">
                <a16:creationId xmlns:a16="http://schemas.microsoft.com/office/drawing/2014/main" id="{B14AF2C3-9FFE-D214-3671-F57B76E620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BBCB95-13C3-4171-4AD6-D91BB90249B9}"/>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363418174"/>
      </p:ext>
    </p:extLst>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E696-3CC2-13BC-7811-325AE60913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FDFF4F-7349-33A9-4B7D-B5689C2AD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D66E49-7847-DE25-8DA7-800F8CDA4E9C}"/>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5" name="Footer Placeholder 4">
            <a:extLst>
              <a:ext uri="{FF2B5EF4-FFF2-40B4-BE49-F238E27FC236}">
                <a16:creationId xmlns:a16="http://schemas.microsoft.com/office/drawing/2014/main" id="{1748161E-710D-1C7A-C908-7EF311270D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1F5955-DA0C-D476-B2DE-2C870C05E9E6}"/>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748474199"/>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538D4-E19A-CF6E-BDC1-6EE3B829FB8C}"/>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3272EE-772F-7699-FFD5-195132FD3DFC}"/>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1E54E-2946-CE30-5AF1-9F03542265F7}"/>
              </a:ext>
            </a:extLst>
          </p:cNvPr>
          <p:cNvSpPr>
            <a:spLocks noGrp="1"/>
          </p:cNvSpPr>
          <p:nvPr>
            <p:ph type="dt" sz="half" idx="10"/>
          </p:nvPr>
        </p:nvSpPr>
        <p:spPr/>
        <p:txBody>
          <a:bodyPr/>
          <a:lstStyle/>
          <a:p>
            <a:fld id="{A785176D-6BFD-4F11-9B1A-F323D983C911}" type="datetimeFigureOut">
              <a:rPr lang="en-GB" smtClean="0"/>
              <a:t>07/09/2022</a:t>
            </a:fld>
            <a:endParaRPr lang="en-GB"/>
          </a:p>
        </p:txBody>
      </p:sp>
      <p:sp>
        <p:nvSpPr>
          <p:cNvPr id="5" name="Footer Placeholder 4">
            <a:extLst>
              <a:ext uri="{FF2B5EF4-FFF2-40B4-BE49-F238E27FC236}">
                <a16:creationId xmlns:a16="http://schemas.microsoft.com/office/drawing/2014/main" id="{FEE4BFF7-C142-B329-24CB-74D5A42D7B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C0B06A-D184-05F6-EF56-4A93B9B4CF0F}"/>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3692233880"/>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95523"/>
            <a:ext cx="9327356" cy="508601"/>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310791"/>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3669693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162447980"/>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9/7/2022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07.09.2022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07.09.2022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052C9-D47D-92DB-04A2-29EC491C07D8}"/>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8BF402-FB04-6C68-1D40-C4AF8A417FE5}"/>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F9A8EC-348E-EF3B-5D23-E8B68CAE2602}"/>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785176D-6BFD-4F11-9B1A-F323D983C911}" type="datetimeFigureOut">
              <a:rPr lang="en-GB" smtClean="0"/>
              <a:t>07/09/2022</a:t>
            </a:fld>
            <a:endParaRPr lang="en-GB"/>
          </a:p>
        </p:txBody>
      </p:sp>
      <p:sp>
        <p:nvSpPr>
          <p:cNvPr id="5" name="Footer Placeholder 4">
            <a:extLst>
              <a:ext uri="{FF2B5EF4-FFF2-40B4-BE49-F238E27FC236}">
                <a16:creationId xmlns:a16="http://schemas.microsoft.com/office/drawing/2014/main" id="{EDFCCCBE-5F62-2D20-D658-8F58F25F874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D03DA8C-3420-1977-F5DB-1CEB0BA19D80}"/>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D6B894C-45FF-4E99-A94F-6ECBE4C47FA9}" type="slidenum">
              <a:rPr lang="en-GB" smtClean="0"/>
              <a:t>‹#›</a:t>
            </a:fld>
            <a:endParaRPr lang="en-GB"/>
          </a:p>
        </p:txBody>
      </p:sp>
    </p:spTree>
    <p:extLst>
      <p:ext uri="{BB962C8B-B14F-4D97-AF65-F5344CB8AC3E}">
        <p14:creationId xmlns:p14="http://schemas.microsoft.com/office/powerpoint/2010/main" val="3285976898"/>
      </p:ext>
    </p:extLst>
  </p:cSld>
  <p:clrMap bg1="lt1" tx1="dk1" bg2="lt2" tx2="dk2" accent1="accent1" accent2="accent2" accent3="accent3" accent4="accent4" accent5="accent5" accent6="accent6" hlink="hlink" folHlink="folHlink"/>
  <p:sldLayoutIdLst>
    <p:sldLayoutId id="2147484715" r:id="rId1"/>
    <p:sldLayoutId id="2147484716" r:id="rId2"/>
    <p:sldLayoutId id="2147484717" r:id="rId3"/>
    <p:sldLayoutId id="2147484718" r:id="rId4"/>
    <p:sldLayoutId id="2147484719" r:id="rId5"/>
    <p:sldLayoutId id="2147484720" r:id="rId6"/>
    <p:sldLayoutId id="2147484721" r:id="rId7"/>
    <p:sldLayoutId id="2147484722" r:id="rId8"/>
    <p:sldLayoutId id="2147484723" r:id="rId9"/>
    <p:sldLayoutId id="2147484724" r:id="rId10"/>
    <p:sldLayoutId id="2147484725" r:id="rId11"/>
    <p:sldLayoutId id="2147484726" r:id="rId12"/>
    <p:sldLayoutId id="2147484727" r:id="rId13"/>
  </p:sldLayoutIdLst>
  <p:hf sldNum="0" hdr="0" ftr="0" dt="0"/>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zure/Enterprise-Scale/wiki/Deploying-Enterprise-Scale-Pre-requisites" TargetMode="External"/><Relationship Id="rId1" Type="http://schemas.openxmlformats.org/officeDocument/2006/relationships/slideLayout" Target="../slideLayouts/slideLayout1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078322"/>
            <a:ext cx="5469552" cy="1525802"/>
          </a:xfrm>
        </p:spPr>
        <p:txBody>
          <a:bodyPr/>
          <a:lstStyle/>
          <a:p>
            <a:r>
              <a:rPr lang="en-US" dirty="0"/>
              <a:t>What The CAF</a:t>
            </a:r>
            <a:br>
              <a:rPr lang="en-US" dirty="0"/>
            </a:br>
            <a:r>
              <a:rPr lang="en-US" dirty="0"/>
              <a:t>Module 04: ALZ Accelerator</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169534"/>
          </a:xfrm>
        </p:spPr>
        <p:txBody>
          <a:bodyPr/>
          <a:lstStyle/>
          <a:p>
            <a:r>
              <a:rPr lang="en-US" sz="1224" dirty="0"/>
              <a:t>Last Updated: Sep 2022</a:t>
            </a:r>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39818-B7EF-D995-E304-202F614CDADB}"/>
              </a:ext>
            </a:extLst>
          </p:cNvPr>
          <p:cNvSpPr>
            <a:spLocks noGrp="1"/>
          </p:cNvSpPr>
          <p:nvPr>
            <p:ph type="title"/>
          </p:nvPr>
        </p:nvSpPr>
        <p:spPr/>
        <p:txBody>
          <a:bodyPr/>
          <a:lstStyle/>
          <a:p>
            <a:r>
              <a:rPr lang="en-GB" dirty="0"/>
              <a:t>Challenge 06</a:t>
            </a:r>
          </a:p>
        </p:txBody>
      </p:sp>
      <p:sp>
        <p:nvSpPr>
          <p:cNvPr id="6" name="Text Placeholder 5">
            <a:extLst>
              <a:ext uri="{FF2B5EF4-FFF2-40B4-BE49-F238E27FC236}">
                <a16:creationId xmlns:a16="http://schemas.microsoft.com/office/drawing/2014/main" id="{F1C3B1B0-F3C6-1825-85BA-234C05218B41}"/>
              </a:ext>
            </a:extLst>
          </p:cNvPr>
          <p:cNvSpPr>
            <a:spLocks noGrp="1"/>
          </p:cNvSpPr>
          <p:nvPr>
            <p:ph type="body" sz="quarter" idx="15"/>
          </p:nvPr>
        </p:nvSpPr>
        <p:spPr>
          <a:xfrm>
            <a:off x="451338" y="4436713"/>
            <a:ext cx="5521944" cy="1569660"/>
          </a:xfrm>
        </p:spPr>
        <p:txBody>
          <a:bodyPr/>
          <a:lstStyle/>
          <a:p>
            <a:r>
              <a:rPr lang="en-US" dirty="0"/>
              <a:t>In this challenge, you will be exploring all possible options available to you to clean up your Azure environment to minimize costs without impacting your Management Groups and Azure Policy assignments.</a:t>
            </a:r>
            <a:endParaRPr lang="en-GB" dirty="0"/>
          </a:p>
        </p:txBody>
      </p:sp>
    </p:spTree>
    <p:extLst>
      <p:ext uri="{BB962C8B-B14F-4D97-AF65-F5344CB8AC3E}">
        <p14:creationId xmlns:p14="http://schemas.microsoft.com/office/powerpoint/2010/main" val="15157879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1444"/>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ALZ Accelerator</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rgbClr val="8661C5"/>
                </a:solidFill>
                <a:latin typeface="Segoe UI"/>
              </a:rPr>
              <a:t>Description</a:t>
            </a:r>
            <a:endParaRPr lang="de-DE" sz="1224" b="1" dirty="0">
              <a:solidFill>
                <a:srgbClr val="8661C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2015523"/>
          </a:xfrm>
          <a:prstGeom prst="rect">
            <a:avLst/>
          </a:prstGeom>
          <a:noFill/>
        </p:spPr>
        <p:txBody>
          <a:bodyPr wrap="square">
            <a:spAutoFit/>
          </a:bodyPr>
          <a:lstStyle/>
          <a:p>
            <a:pPr defTabSz="932563"/>
            <a:r>
              <a:rPr lang="en-US" sz="1224" dirty="0">
                <a:solidFill>
                  <a:prstClr val="black"/>
                </a:solidFill>
                <a:latin typeface="Calibri" panose="020F0502020204030204"/>
              </a:rPr>
              <a:t>In this 2-day hackathon, attendees will learn how the Azure landing zone accelerator enables their partner organization to make templatized landing zone deployments with baked-in repeatable best practices for governance, security, and compliance.</a:t>
            </a:r>
          </a:p>
          <a:p>
            <a:pPr defTabSz="932563"/>
            <a:r>
              <a:rPr lang="en-US" sz="1224" dirty="0">
                <a:solidFill>
                  <a:prstClr val="black"/>
                </a:solidFill>
                <a:latin typeface="Calibri" panose="020F0502020204030204"/>
              </a:rPr>
              <a:t>It comes with a set of design principles for managing the platform at scale; these principles serve as a compass for subsequent design decisions across critical technical domains.</a:t>
            </a:r>
          </a:p>
          <a:p>
            <a:pPr defTabSz="932563"/>
            <a:r>
              <a:rPr lang="en-US" sz="1224" dirty="0">
                <a:solidFill>
                  <a:prstClr val="black"/>
                </a:solidFill>
                <a:latin typeface="Calibri" panose="020F0502020204030204"/>
              </a:rPr>
              <a:t>At the end of this hackathon, attendees will be able to leverage the existing reference implementations, be able to build their own, assess and document landing zones, as well as understand how to establish policy-driven governance.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77969" y="4495368"/>
            <a:ext cx="2676355" cy="880566"/>
          </a:xfrm>
          <a:prstGeom prst="rect">
            <a:avLst/>
          </a:prstGeom>
          <a:noFill/>
        </p:spPr>
        <p:txBody>
          <a:bodyPr wrap="none" lIns="0" tIns="0" rIns="0" bIns="0" rtlCol="0">
            <a:spAutoFit/>
          </a:bodyPr>
          <a:lstStyle/>
          <a:p>
            <a:pPr defTabSz="932597">
              <a:defRPr/>
            </a:pPr>
            <a:r>
              <a:rPr lang="en-US" sz="1122" dirty="0">
                <a:solidFill>
                  <a:srgbClr val="8661C5"/>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Cloud Adoption Framework</a:t>
            </a:r>
          </a:p>
          <a:p>
            <a:pPr marL="174862" indent="-174862" defTabSz="932563">
              <a:buFont typeface="Arial" panose="020B0604020202020204" pitchFamily="34" charset="0"/>
              <a:buChar char="•"/>
              <a:defRPr/>
            </a:pPr>
            <a:r>
              <a:rPr lang="en-US" sz="1122" dirty="0">
                <a:solidFill>
                  <a:srgbClr val="000000"/>
                </a:solidFill>
                <a:latin typeface="Segoe UI"/>
              </a:rPr>
              <a:t>Azure Landing Zones</a:t>
            </a:r>
          </a:p>
          <a:p>
            <a:pPr marL="174862" indent="-174862" defTabSz="932563">
              <a:buFont typeface="Arial" panose="020B0604020202020204" pitchFamily="34" charset="0"/>
              <a:buChar char="•"/>
              <a:defRPr/>
            </a:pPr>
            <a:r>
              <a:rPr lang="en-US" sz="1122" dirty="0">
                <a:solidFill>
                  <a:srgbClr val="000000"/>
                </a:solidFill>
                <a:latin typeface="Segoe UI"/>
              </a:rPr>
              <a:t>ARM Templates, Bicep, GitHub Actions</a:t>
            </a:r>
          </a:p>
          <a:p>
            <a:pPr defTabSz="932563">
              <a:defRPr/>
            </a:pPr>
            <a:endParaRPr lang="en-US" sz="1122" dirty="0">
              <a:solidFill>
                <a:srgbClr val="000000"/>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13831" y="2667910"/>
            <a:ext cx="5314118" cy="1246982"/>
          </a:xfrm>
          <a:prstGeom prst="rect">
            <a:avLst/>
          </a:prstGeom>
          <a:noFill/>
        </p:spPr>
        <p:txBody>
          <a:bodyPr wrap="square">
            <a:spAutoFit/>
          </a:bodyPr>
          <a:lstStyle/>
          <a:p>
            <a:pPr defTabSz="932597">
              <a:defRPr/>
            </a:pPr>
            <a:r>
              <a:rPr lang="en-US" sz="1224" dirty="0">
                <a:solidFill>
                  <a:srgbClr val="000000"/>
                </a:solidFill>
                <a:latin typeface="Segoe UI"/>
              </a:rPr>
              <a:t>In this hackathon, we will learn everything regarding ALZ. These are some of the topics which are covered during this hackathon:</a:t>
            </a:r>
          </a:p>
          <a:p>
            <a:pPr defTabSz="932597">
              <a:defRPr/>
            </a:pPr>
            <a:endParaRPr lang="en-US" sz="1224" dirty="0">
              <a:solidFill>
                <a:srgbClr val="000000"/>
              </a:solidFill>
              <a:latin typeface="Segoe UI"/>
            </a:endParaRPr>
          </a:p>
          <a:p>
            <a:pPr marL="174862" indent="-174862" defTabSz="932597">
              <a:buFont typeface="Arial" panose="020B0604020202020204" pitchFamily="34" charset="0"/>
              <a:buChar char="•"/>
              <a:defRPr/>
            </a:pPr>
            <a:r>
              <a:rPr lang="en-US" sz="1224" dirty="0">
                <a:solidFill>
                  <a:srgbClr val="000000"/>
                </a:solidFill>
                <a:latin typeface="Segoe UI"/>
              </a:rPr>
              <a:t>Azure Landing Zones overview</a:t>
            </a:r>
          </a:p>
          <a:p>
            <a:pPr marL="174862" indent="-174862" defTabSz="932597">
              <a:buFont typeface="Arial" panose="020B0604020202020204" pitchFamily="34" charset="0"/>
              <a:buChar char="•"/>
              <a:defRPr/>
            </a:pPr>
            <a:r>
              <a:rPr lang="en-US" sz="1224" dirty="0">
                <a:solidFill>
                  <a:srgbClr val="000000"/>
                </a:solidFill>
                <a:latin typeface="Segoe UI"/>
              </a:rPr>
              <a:t>Azure Landing Zone conceptual architecture</a:t>
            </a:r>
          </a:p>
          <a:p>
            <a:pPr marL="174862" indent="-174862" defTabSz="932597">
              <a:buFont typeface="Arial" panose="020B0604020202020204" pitchFamily="34" charset="0"/>
              <a:buChar char="•"/>
              <a:defRPr/>
            </a:pPr>
            <a:r>
              <a:rPr lang="en-US" sz="1224" dirty="0">
                <a:solidFill>
                  <a:srgbClr val="000000"/>
                </a:solidFill>
                <a:latin typeface="Segoe UI"/>
              </a:rPr>
              <a:t>Design areas, principles, considerations, and recommendations</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03352" y="4749412"/>
            <a:ext cx="5314118" cy="1246982"/>
          </a:xfrm>
          <a:prstGeom prst="rect">
            <a:avLst/>
          </a:prstGeom>
          <a:noFill/>
        </p:spPr>
        <p:txBody>
          <a:bodyPr wrap="square">
            <a:spAutoFit/>
          </a:bodyPr>
          <a:lstStyle/>
          <a:p>
            <a:pPr marL="174862" indent="-174862" defTabSz="932597">
              <a:buFont typeface="Arial" panose="020B0604020202020204" pitchFamily="34" charset="0"/>
              <a:buChar char="•"/>
              <a:defRPr/>
            </a:pPr>
            <a:r>
              <a:rPr lang="en-US" sz="1224" dirty="0">
                <a:solidFill>
                  <a:srgbClr val="000000"/>
                </a:solidFill>
                <a:latin typeface="Segoe UI"/>
              </a:rPr>
              <a:t>Challenge 01 Landing Zone deployment</a:t>
            </a:r>
          </a:p>
          <a:p>
            <a:pPr marL="174862" indent="-174862" defTabSz="932597">
              <a:buFont typeface="Arial" panose="020B0604020202020204" pitchFamily="34" charset="0"/>
              <a:buChar char="•"/>
              <a:defRPr/>
            </a:pPr>
            <a:r>
              <a:rPr lang="en-US" sz="1224" dirty="0">
                <a:solidFill>
                  <a:srgbClr val="000000"/>
                </a:solidFill>
                <a:latin typeface="Segoe UI"/>
              </a:rPr>
              <a:t>Challenge 02 </a:t>
            </a:r>
            <a:r>
              <a:rPr lang="en-US" sz="1224" dirty="0" err="1">
                <a:solidFill>
                  <a:srgbClr val="000000"/>
                </a:solidFill>
                <a:latin typeface="Segoe UI"/>
              </a:rPr>
              <a:t>IaC</a:t>
            </a:r>
            <a:r>
              <a:rPr lang="en-US" sz="1224" dirty="0">
                <a:solidFill>
                  <a:srgbClr val="000000"/>
                </a:solidFill>
                <a:latin typeface="Segoe UI"/>
              </a:rPr>
              <a:t> and </a:t>
            </a:r>
            <a:r>
              <a:rPr lang="en-US" sz="1224" dirty="0" err="1">
                <a:solidFill>
                  <a:srgbClr val="000000"/>
                </a:solidFill>
                <a:latin typeface="Segoe UI"/>
              </a:rPr>
              <a:t>PaC</a:t>
            </a:r>
            <a:r>
              <a:rPr lang="en-US" sz="1224" dirty="0">
                <a:solidFill>
                  <a:srgbClr val="000000"/>
                </a:solidFill>
                <a:latin typeface="Segoe UI"/>
              </a:rPr>
              <a:t> with GitHub actions</a:t>
            </a:r>
          </a:p>
          <a:p>
            <a:pPr marL="174862" indent="-174862" defTabSz="932597">
              <a:buFont typeface="Arial" panose="020B0604020202020204" pitchFamily="34" charset="0"/>
              <a:buChar char="•"/>
              <a:defRPr/>
            </a:pPr>
            <a:r>
              <a:rPr lang="en-US" sz="1224" dirty="0">
                <a:solidFill>
                  <a:srgbClr val="000000"/>
                </a:solidFill>
                <a:latin typeface="Segoe UI"/>
              </a:rPr>
              <a:t>Challenge 03 Azure VM BCDR at scale</a:t>
            </a:r>
          </a:p>
          <a:p>
            <a:pPr marL="174862" indent="-174862" defTabSz="932597">
              <a:buFont typeface="Arial" panose="020B0604020202020204" pitchFamily="34" charset="0"/>
              <a:buChar char="•"/>
              <a:defRPr/>
            </a:pPr>
            <a:r>
              <a:rPr lang="en-US" sz="1224" dirty="0">
                <a:solidFill>
                  <a:srgbClr val="000000"/>
                </a:solidFill>
                <a:latin typeface="Segoe UI"/>
              </a:rPr>
              <a:t>Challenge 04 </a:t>
            </a:r>
            <a:r>
              <a:rPr lang="en-US" sz="1224" dirty="0" err="1">
                <a:solidFill>
                  <a:srgbClr val="000000"/>
                </a:solidFill>
                <a:latin typeface="Segoe UI"/>
              </a:rPr>
              <a:t>AzGov</a:t>
            </a:r>
            <a:r>
              <a:rPr lang="en-US" sz="1224" dirty="0">
                <a:solidFill>
                  <a:srgbClr val="000000"/>
                </a:solidFill>
                <a:latin typeface="Segoe UI"/>
              </a:rPr>
              <a:t> Visualizer</a:t>
            </a:r>
          </a:p>
          <a:p>
            <a:pPr marL="174862" indent="-174862" defTabSz="932597">
              <a:buFont typeface="Arial" panose="020B0604020202020204" pitchFamily="34" charset="0"/>
              <a:buChar char="•"/>
              <a:defRPr/>
            </a:pPr>
            <a:r>
              <a:rPr lang="en-US" sz="1224" dirty="0">
                <a:solidFill>
                  <a:srgbClr val="000000"/>
                </a:solidFill>
                <a:latin typeface="Segoe UI"/>
              </a:rPr>
              <a:t>Challenge 05 </a:t>
            </a:r>
            <a:r>
              <a:rPr lang="en-US" sz="1224" dirty="0" err="1">
                <a:solidFill>
                  <a:srgbClr val="000000"/>
                </a:solidFill>
                <a:latin typeface="Segoe UI"/>
              </a:rPr>
              <a:t>AzGov</a:t>
            </a:r>
            <a:r>
              <a:rPr lang="en-US" sz="1224" dirty="0">
                <a:solidFill>
                  <a:srgbClr val="000000"/>
                </a:solidFill>
                <a:latin typeface="Segoe UI"/>
              </a:rPr>
              <a:t> Review Checklists</a:t>
            </a:r>
          </a:p>
          <a:p>
            <a:pPr marL="174862" indent="-174862" defTabSz="932597">
              <a:buFont typeface="Arial" panose="020B0604020202020204" pitchFamily="34" charset="0"/>
              <a:buChar char="•"/>
              <a:defRPr/>
            </a:pPr>
            <a:r>
              <a:rPr lang="en-US" sz="1224" dirty="0">
                <a:solidFill>
                  <a:srgbClr val="000000"/>
                </a:solidFill>
                <a:latin typeface="Segoe UI"/>
              </a:rPr>
              <a:t>Challenge 06 Environment cleanup</a:t>
            </a:r>
          </a:p>
        </p:txBody>
      </p:sp>
      <p:sp>
        <p:nvSpPr>
          <p:cNvPr id="2" name="Textfeld 1">
            <a:extLst>
              <a:ext uri="{FF2B5EF4-FFF2-40B4-BE49-F238E27FC236}">
                <a16:creationId xmlns:a16="http://schemas.microsoft.com/office/drawing/2014/main" id="{47089DA9-EFC5-4DAB-909F-3E9E2B1D490C}"/>
              </a:ext>
            </a:extLst>
          </p:cNvPr>
          <p:cNvSpPr txBox="1"/>
          <p:nvPr/>
        </p:nvSpPr>
        <p:spPr>
          <a:xfrm>
            <a:off x="358469" y="5545763"/>
            <a:ext cx="2609324" cy="1056678"/>
          </a:xfrm>
          <a:prstGeom prst="rect">
            <a:avLst/>
          </a:prstGeom>
          <a:noFill/>
        </p:spPr>
        <p:txBody>
          <a:bodyPr wrap="none" lIns="0" tIns="0" rIns="0" bIns="0" rtlCol="0">
            <a:spAutoFit/>
          </a:bodyPr>
          <a:lstStyle/>
          <a:p>
            <a:pPr defTabSz="932597">
              <a:defRPr/>
            </a:pPr>
            <a:r>
              <a:rPr lang="en-US" sz="1122" dirty="0">
                <a:solidFill>
                  <a:srgbClr val="8661C5"/>
                </a:solidFill>
                <a:latin typeface="Segoe UI"/>
              </a:rPr>
              <a:t>Required Certifications</a:t>
            </a:r>
          </a:p>
          <a:p>
            <a:pPr marL="174862" indent="-174862" defTabSz="932563">
              <a:buFont typeface="Arial" panose="020B0604020202020204" pitchFamily="34" charset="0"/>
              <a:buChar char="•"/>
              <a:defRPr/>
            </a:pPr>
            <a:r>
              <a:rPr lang="en-US" sz="1122" dirty="0">
                <a:solidFill>
                  <a:srgbClr val="000000"/>
                </a:solidFill>
                <a:latin typeface="Segoe UI"/>
              </a:rPr>
              <a:t>AZ-900, AZ-104, AZ-500, AZ-3xx</a:t>
            </a:r>
          </a:p>
          <a:p>
            <a:pPr defTabSz="932563">
              <a:defRPr/>
            </a:pPr>
            <a:endParaRPr lang="en-US" sz="1122" dirty="0">
              <a:solidFill>
                <a:srgbClr val="000000"/>
              </a:solidFill>
              <a:latin typeface="Segoe UI"/>
            </a:endParaRPr>
          </a:p>
          <a:p>
            <a:pPr defTabSz="932597">
              <a:defRPr/>
            </a:pPr>
            <a:r>
              <a:rPr lang="en-US" sz="1122" dirty="0">
                <a:solidFill>
                  <a:srgbClr val="8661C5"/>
                </a:solidFill>
                <a:latin typeface="Segoe UI"/>
              </a:rPr>
              <a:t>Prerequisites per Individual</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 </a:t>
            </a:r>
          </a:p>
          <a:p>
            <a:pPr marL="174862" indent="-174862" defTabSz="932563">
              <a:buFont typeface="Arial" panose="020B0604020202020204" pitchFamily="34" charset="0"/>
              <a:buChar char="•"/>
              <a:defRPr/>
            </a:pPr>
            <a:r>
              <a:rPr lang="en-US" sz="1122" dirty="0">
                <a:solidFill>
                  <a:srgbClr val="000000"/>
                </a:solidFill>
                <a:latin typeface="Segoe UI"/>
                <a:hlinkClick r:id="rId2"/>
              </a:rPr>
              <a:t>AAD Tenant Root access</a:t>
            </a:r>
            <a:endParaRPr lang="en-US" sz="1122" dirty="0">
              <a:solidFill>
                <a:srgbClr val="000000"/>
              </a:solidFill>
              <a:latin typeface="Segoe UI"/>
            </a:endParaRPr>
          </a:p>
        </p:txBody>
      </p:sp>
      <p:sp>
        <p:nvSpPr>
          <p:cNvPr id="4" name="Textfeld 3">
            <a:extLst>
              <a:ext uri="{FF2B5EF4-FFF2-40B4-BE49-F238E27FC236}">
                <a16:creationId xmlns:a16="http://schemas.microsoft.com/office/drawing/2014/main" id="{0FF81FD5-BE95-41B8-A7C7-23913DE05F1A}"/>
              </a:ext>
            </a:extLst>
          </p:cNvPr>
          <p:cNvSpPr txBox="1"/>
          <p:nvPr/>
        </p:nvSpPr>
        <p:spPr>
          <a:xfrm>
            <a:off x="10467345" y="428395"/>
            <a:ext cx="1465538" cy="512317"/>
          </a:xfrm>
          <a:prstGeom prst="rect">
            <a:avLst/>
          </a:prstGeom>
          <a:noFill/>
        </p:spPr>
        <p:txBody>
          <a:bodyPr wrap="none" lIns="0" tIns="0" rIns="0" bIns="0" rtlCol="0">
            <a:spAutoFit/>
          </a:bodyPr>
          <a:lstStyle/>
          <a:p>
            <a:pPr marL="349724" indent="-349724" defTabSz="932563">
              <a:buFont typeface="Arial" panose="020B0604020202020204" pitchFamily="34" charset="0"/>
              <a:buChar char="•"/>
              <a:defRPr/>
            </a:pPr>
            <a:r>
              <a:rPr lang="en-US" sz="1632" dirty="0">
                <a:solidFill>
                  <a:srgbClr val="FFFFFF"/>
                </a:solidFill>
                <a:latin typeface="Segoe UI"/>
              </a:rPr>
              <a:t>Consultants</a:t>
            </a:r>
          </a:p>
          <a:p>
            <a:pPr marL="349724" indent="-349724" defTabSz="932563">
              <a:buFont typeface="Arial" panose="020B0604020202020204" pitchFamily="34" charset="0"/>
              <a:buChar char="•"/>
              <a:defRPr/>
            </a:pPr>
            <a:r>
              <a:rPr lang="en-US" sz="1632" dirty="0">
                <a:solidFill>
                  <a:srgbClr val="FFFFFF"/>
                </a:solidFill>
                <a:latin typeface="Segoe UI"/>
              </a:rPr>
              <a:t>Architects</a:t>
            </a:r>
          </a:p>
        </p:txBody>
      </p:sp>
      <p:sp>
        <p:nvSpPr>
          <p:cNvPr id="6" name="Textfeld 5">
            <a:extLst>
              <a:ext uri="{FF2B5EF4-FFF2-40B4-BE49-F238E27FC236}">
                <a16:creationId xmlns:a16="http://schemas.microsoft.com/office/drawing/2014/main" id="{F26F52AA-FB7B-4CD7-AE09-5E25B339C999}"/>
              </a:ext>
            </a:extLst>
          </p:cNvPr>
          <p:cNvSpPr txBox="1"/>
          <p:nvPr/>
        </p:nvSpPr>
        <p:spPr>
          <a:xfrm>
            <a:off x="10438737" y="80592"/>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rgbClr val="D59DFF"/>
                </a:solidFill>
                <a:latin typeface="Segoe UI"/>
              </a:rPr>
              <a:t>Target </a:t>
            </a:r>
            <a:r>
              <a:rPr lang="de-DE" sz="1632" b="1" dirty="0" err="1">
                <a:solidFill>
                  <a:srgbClr val="D59DFF"/>
                </a:solidFill>
                <a:latin typeface="Segoe UI"/>
              </a:rPr>
              <a:t>roles</a:t>
            </a:r>
            <a:r>
              <a:rPr lang="de-DE" sz="1632" b="1" dirty="0">
                <a:solidFill>
                  <a:srgbClr val="D59DFF"/>
                </a:solidFill>
                <a:latin typeface="Segoe UI"/>
              </a:rPr>
              <a:t>:</a:t>
            </a:r>
            <a:endParaRPr lang="de-DE" sz="1836" dirty="0">
              <a:solidFill>
                <a:srgbClr val="D59DFF"/>
              </a:solidFill>
              <a:latin typeface="Segoe UI"/>
              <a:ea typeface="Segoe UI" pitchFamily="34" charset="0"/>
              <a:cs typeface="Segoe UI" pitchFamily="34" charset="0"/>
            </a:endParaRPr>
          </a:p>
        </p:txBody>
      </p:sp>
      <p:sp>
        <p:nvSpPr>
          <p:cNvPr id="9" name="TextBox 39">
            <a:extLst>
              <a:ext uri="{FF2B5EF4-FFF2-40B4-BE49-F238E27FC236}">
                <a16:creationId xmlns:a16="http://schemas.microsoft.com/office/drawing/2014/main" id="{0A9AC170-4588-5CB2-6E6E-EA41CFA97936}"/>
              </a:ext>
            </a:extLst>
          </p:cNvPr>
          <p:cNvSpPr txBox="1"/>
          <p:nvPr/>
        </p:nvSpPr>
        <p:spPr>
          <a:xfrm>
            <a:off x="6903352" y="2039222"/>
            <a:ext cx="3327865" cy="286306"/>
          </a:xfrm>
          <a:prstGeom prst="rect">
            <a:avLst/>
          </a:prstGeom>
          <a:noFill/>
        </p:spPr>
        <p:txBody>
          <a:bodyPr wrap="square">
            <a:spAutoFit/>
          </a:bodyPr>
          <a:lstStyle/>
          <a:p>
            <a:pPr defTabSz="932597">
              <a:defRPr/>
            </a:pPr>
            <a:r>
              <a:rPr lang="en-US" sz="1224" b="1" dirty="0">
                <a:solidFill>
                  <a:srgbClr val="000000"/>
                </a:solidFill>
                <a:latin typeface="Segoe UI"/>
              </a:rPr>
              <a:t>Hackathon</a:t>
            </a:r>
            <a:r>
              <a:rPr lang="en-US" sz="1224" b="1" dirty="0">
                <a:solidFill>
                  <a:srgbClr val="8661C5"/>
                </a:solidFill>
                <a:latin typeface="Segoe UI"/>
              </a:rPr>
              <a:t> Content overview</a:t>
            </a:r>
            <a:endParaRPr lang="de-DE" sz="1224" b="1" dirty="0">
              <a:solidFill>
                <a:srgbClr val="8661C5"/>
              </a:solidFill>
              <a:latin typeface="Segoe UI"/>
            </a:endParaRPr>
          </a:p>
        </p:txBody>
      </p:sp>
      <p:sp>
        <p:nvSpPr>
          <p:cNvPr id="11" name="TextBox 39">
            <a:extLst>
              <a:ext uri="{FF2B5EF4-FFF2-40B4-BE49-F238E27FC236}">
                <a16:creationId xmlns:a16="http://schemas.microsoft.com/office/drawing/2014/main" id="{2132BB45-A5F9-1887-EC86-AAAC2CD450AD}"/>
              </a:ext>
            </a:extLst>
          </p:cNvPr>
          <p:cNvSpPr txBox="1"/>
          <p:nvPr/>
        </p:nvSpPr>
        <p:spPr>
          <a:xfrm>
            <a:off x="6806731" y="4033792"/>
            <a:ext cx="3327865" cy="286306"/>
          </a:xfrm>
          <a:prstGeom prst="rect">
            <a:avLst/>
          </a:prstGeom>
          <a:noFill/>
        </p:spPr>
        <p:txBody>
          <a:bodyPr wrap="square">
            <a:spAutoFit/>
          </a:bodyPr>
          <a:lstStyle/>
          <a:p>
            <a:pPr defTabSz="932597">
              <a:defRPr/>
            </a:pPr>
            <a:r>
              <a:rPr lang="en-US" sz="1224" b="1" dirty="0">
                <a:solidFill>
                  <a:srgbClr val="000000"/>
                </a:solidFill>
                <a:latin typeface="Segoe UI"/>
              </a:rPr>
              <a:t>Hackathon</a:t>
            </a:r>
            <a:r>
              <a:rPr lang="en-US" sz="1224" b="1" dirty="0">
                <a:solidFill>
                  <a:srgbClr val="8661C5"/>
                </a:solidFill>
                <a:latin typeface="Segoe UI"/>
              </a:rPr>
              <a:t> Challenges overview</a:t>
            </a:r>
            <a:endParaRPr lang="de-DE" sz="1224" b="1" dirty="0">
              <a:solidFill>
                <a:srgbClr val="8661C5"/>
              </a:solidFill>
              <a:latin typeface="Segoe UI"/>
            </a:endParaRPr>
          </a:p>
        </p:txBody>
      </p:sp>
    </p:spTree>
    <p:extLst>
      <p:ext uri="{BB962C8B-B14F-4D97-AF65-F5344CB8AC3E}">
        <p14:creationId xmlns:p14="http://schemas.microsoft.com/office/powerpoint/2010/main" val="348433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6080752" y="1687840"/>
            <a:ext cx="2894465"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latin typeface="Calibri" panose="020F0502020204030204"/>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5" name="Rectangle 4">
            <a:extLst>
              <a:ext uri="{FF2B5EF4-FFF2-40B4-BE49-F238E27FC236}">
                <a16:creationId xmlns:a16="http://schemas.microsoft.com/office/drawing/2014/main" id="{F82DB896-7B65-4C95-B071-65B661933752}"/>
              </a:ext>
            </a:extLst>
          </p:cNvPr>
          <p:cNvSpPr/>
          <p:nvPr/>
        </p:nvSpPr>
        <p:spPr bwMode="auto">
          <a:xfrm>
            <a:off x="4984905" y="4814454"/>
            <a:ext cx="3448265"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latin typeface="Calibri" panose="020F0502020204030204"/>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rgbClr val="4472C4"/>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pPr defTabSz="932597"/>
            <a:r>
              <a:rPr lang="en-US" sz="1836">
                <a:solidFill>
                  <a:srgbClr val="4472C4"/>
                </a:solidFill>
                <a:latin typeface="Calibri" panose="020F0502020204030204"/>
              </a:rPr>
              <a:t>Aka.ms/adopt</a:t>
            </a:r>
          </a:p>
          <a:p>
            <a:pPr defTabSz="932597"/>
            <a:r>
              <a:rPr lang="en-US" sz="1836">
                <a:solidFill>
                  <a:srgbClr val="4472C4"/>
                </a:solidFill>
                <a:latin typeface="Calibri" panose="020F0502020204030204"/>
              </a:rPr>
              <a:t>Aka.ms/adopt/overview</a:t>
            </a:r>
          </a:p>
        </p:txBody>
      </p:sp>
    </p:spTree>
    <p:extLst>
      <p:ext uri="{BB962C8B-B14F-4D97-AF65-F5344CB8AC3E}">
        <p14:creationId xmlns:p14="http://schemas.microsoft.com/office/powerpoint/2010/main" val="23272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1013547125"/>
              </p:ext>
            </p:extLst>
          </p:nvPr>
        </p:nvGraphicFramePr>
        <p:xfrm>
          <a:off x="626448" y="1391176"/>
          <a:ext cx="5361330" cy="468528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154409">
                <a:tc>
                  <a:txBody>
                    <a:bodyPr/>
                    <a:lstStyle/>
                    <a:p>
                      <a:pPr algn="l"/>
                      <a:r>
                        <a:rPr lang="de-DE" sz="1800" dirty="0"/>
                        <a:t>09:00 – 09:45</a:t>
                      </a:r>
                    </a:p>
                  </a:txBody>
                  <a:tcPr marL="93260" marR="93260" marT="46630" marB="46630" anchor="ctr"/>
                </a:tc>
                <a:tc>
                  <a:txBody>
                    <a:bodyPr/>
                    <a:lstStyle/>
                    <a:p>
                      <a:pPr algn="l"/>
                      <a:r>
                        <a:rPr lang="de-DE" sz="1800" dirty="0"/>
                        <a:t>Azure Landing Zones Overview</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09:45 – 10:30</a:t>
                      </a:r>
                    </a:p>
                  </a:txBody>
                  <a:tcPr marL="93260" marR="93260" marT="46630" marB="46630" anchor="ctr"/>
                </a:tc>
                <a:tc>
                  <a:txBody>
                    <a:bodyPr/>
                    <a:lstStyle/>
                    <a:p>
                      <a:pPr algn="l"/>
                      <a:r>
                        <a:rPr lang="de-DE" sz="1800" dirty="0"/>
                        <a:t>Enterprise Scale Overview</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AAD Permissions</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12:30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2267259244"/>
                  </a:ext>
                </a:extLst>
              </a:tr>
              <a:tr h="0">
                <a:tc>
                  <a:txBody>
                    <a:bodyPr/>
                    <a:lstStyle/>
                    <a:p>
                      <a:pPr algn="l"/>
                      <a:r>
                        <a:rPr lang="de-DE" sz="1800" dirty="0"/>
                        <a:t>13:15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2361449634"/>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5116714"/>
                  </a:ext>
                </a:extLst>
              </a:tr>
              <a:tr h="0">
                <a:tc>
                  <a:txBody>
                    <a:bodyPr/>
                    <a:lstStyle/>
                    <a:p>
                      <a:pPr algn="l"/>
                      <a:r>
                        <a:rPr lang="de-DE" sz="1800" dirty="0"/>
                        <a:t>14:45 – 1600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01</a:t>
                      </a:r>
                    </a:p>
                  </a:txBody>
                  <a:tcPr marL="93260" marR="93260" marT="46630" marB="46630" anchor="ctr"/>
                </a:tc>
                <a:extLst>
                  <a:ext uri="{0D108BD9-81ED-4DB2-BD59-A6C34878D82A}">
                    <a16:rowId xmlns:a16="http://schemas.microsoft.com/office/drawing/2014/main" val="785725799"/>
                  </a:ext>
                </a:extLst>
              </a:tr>
              <a:tr h="0">
                <a:tc>
                  <a:txBody>
                    <a:bodyPr/>
                    <a:lstStyle/>
                    <a:p>
                      <a:pPr algn="l"/>
                      <a:r>
                        <a:rPr lang="de-DE" sz="1800" dirty="0"/>
                        <a:t>16:00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426180262"/>
                  </a:ext>
                </a:extLst>
              </a:tr>
              <a:tr h="0">
                <a:tc>
                  <a:txBody>
                    <a:bodyPr/>
                    <a:lstStyle/>
                    <a:p>
                      <a:pPr algn="l"/>
                      <a:r>
                        <a:rPr lang="de-DE" sz="1800" dirty="0"/>
                        <a:t>16:15 – 17:00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421685958"/>
                  </a:ext>
                </a:extLst>
              </a:tr>
              <a:tr h="0">
                <a:tc>
                  <a:txBody>
                    <a:bodyPr/>
                    <a:lstStyle/>
                    <a:p>
                      <a:pPr algn="l"/>
                      <a:r>
                        <a:rPr lang="de-DE" sz="1800" dirty="0"/>
                        <a:t>17:00 – 17:15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049544843"/>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2181448427"/>
              </p:ext>
            </p:extLst>
          </p:nvPr>
        </p:nvGraphicFramePr>
        <p:xfrm>
          <a:off x="6218237" y="1391176"/>
          <a:ext cx="5361330" cy="330822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10:30</a:t>
                      </a:r>
                    </a:p>
                  </a:txBody>
                  <a:tcPr marL="93260" marR="93260" marT="46630" marB="46630" anchor="ctr"/>
                </a:tc>
                <a:tc>
                  <a:txBody>
                    <a:bodyPr/>
                    <a:lstStyle/>
                    <a:p>
                      <a:pPr algn="l"/>
                      <a:r>
                        <a:rPr lang="de-DE" sz="1800" dirty="0"/>
                        <a:t>Challenge 02</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10:30 – 10:45</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10:45 – 12:15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03</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12:15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13:15 – 14:15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14:30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Challenges 05 &amp; 06</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15:30 – 15:45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372709591"/>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111A-EB71-D706-2C89-29D09253F613}"/>
              </a:ext>
            </a:extLst>
          </p:cNvPr>
          <p:cNvSpPr>
            <a:spLocks noGrp="1"/>
          </p:cNvSpPr>
          <p:nvPr>
            <p:ph type="title"/>
          </p:nvPr>
        </p:nvSpPr>
        <p:spPr/>
        <p:txBody>
          <a:bodyPr/>
          <a:lstStyle/>
          <a:p>
            <a:r>
              <a:rPr lang="en-GB" dirty="0"/>
              <a:t>Challenge 01</a:t>
            </a:r>
          </a:p>
        </p:txBody>
      </p:sp>
      <p:sp>
        <p:nvSpPr>
          <p:cNvPr id="2" name="Text Placeholder 5">
            <a:extLst>
              <a:ext uri="{FF2B5EF4-FFF2-40B4-BE49-F238E27FC236}">
                <a16:creationId xmlns:a16="http://schemas.microsoft.com/office/drawing/2014/main" id="{20CFD66A-05F8-C3C7-7B59-8230A2E14387}"/>
              </a:ext>
            </a:extLst>
          </p:cNvPr>
          <p:cNvSpPr>
            <a:spLocks noGrp="1"/>
          </p:cNvSpPr>
          <p:nvPr>
            <p:ph type="body" sz="quarter" idx="15"/>
          </p:nvPr>
        </p:nvSpPr>
        <p:spPr>
          <a:xfrm>
            <a:off x="451338" y="4436713"/>
            <a:ext cx="5521944" cy="738664"/>
          </a:xfrm>
        </p:spPr>
        <p:txBody>
          <a:bodyPr/>
          <a:lstStyle/>
          <a:p>
            <a:r>
              <a:rPr lang="en-US" dirty="0"/>
              <a:t>In this challenge you will be deploying the Azure landing zone conceptual architecture.</a:t>
            </a:r>
            <a:endParaRPr lang="en-GB" dirty="0"/>
          </a:p>
        </p:txBody>
      </p:sp>
    </p:spTree>
    <p:extLst>
      <p:ext uri="{BB962C8B-B14F-4D97-AF65-F5344CB8AC3E}">
        <p14:creationId xmlns:p14="http://schemas.microsoft.com/office/powerpoint/2010/main" val="3618873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Challenge 02</a:t>
            </a:r>
          </a:p>
        </p:txBody>
      </p:sp>
      <p:sp>
        <p:nvSpPr>
          <p:cNvPr id="2" name="Text Placeholder 5">
            <a:extLst>
              <a:ext uri="{FF2B5EF4-FFF2-40B4-BE49-F238E27FC236}">
                <a16:creationId xmlns:a16="http://schemas.microsoft.com/office/drawing/2014/main" id="{092B98B6-A8FC-8C59-7887-4248AD954F24}"/>
              </a:ext>
            </a:extLst>
          </p:cNvPr>
          <p:cNvSpPr>
            <a:spLocks noGrp="1"/>
          </p:cNvSpPr>
          <p:nvPr>
            <p:ph type="body" sz="quarter" idx="15"/>
          </p:nvPr>
        </p:nvSpPr>
        <p:spPr>
          <a:xfrm>
            <a:off x="451338" y="4436713"/>
            <a:ext cx="5521944" cy="1292662"/>
          </a:xfrm>
        </p:spPr>
        <p:txBody>
          <a:bodyPr/>
          <a:lstStyle/>
          <a:p>
            <a:r>
              <a:rPr lang="en-US" dirty="0"/>
              <a:t>In this challenge you will be manually creating and validating a CICD pipeline which will allow you to operate the Azure platform using </a:t>
            </a:r>
            <a:r>
              <a:rPr lang="en-US" dirty="0" err="1"/>
              <a:t>AzOps</a:t>
            </a:r>
            <a:r>
              <a:rPr lang="en-US" dirty="0"/>
              <a:t> (</a:t>
            </a:r>
            <a:r>
              <a:rPr lang="en-US" dirty="0" err="1"/>
              <a:t>IaC</a:t>
            </a:r>
            <a:r>
              <a:rPr lang="en-US" dirty="0"/>
              <a:t> with GitHub Actions).</a:t>
            </a:r>
            <a:endParaRPr lang="en-GB" dirty="0"/>
          </a:p>
        </p:txBody>
      </p:sp>
    </p:spTree>
    <p:extLst>
      <p:ext uri="{BB962C8B-B14F-4D97-AF65-F5344CB8AC3E}">
        <p14:creationId xmlns:p14="http://schemas.microsoft.com/office/powerpoint/2010/main" val="3278609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Challenge 03</a:t>
            </a:r>
          </a:p>
        </p:txBody>
      </p:sp>
      <p:sp>
        <p:nvSpPr>
          <p:cNvPr id="2" name="Text Placeholder 5">
            <a:extLst>
              <a:ext uri="{FF2B5EF4-FFF2-40B4-BE49-F238E27FC236}">
                <a16:creationId xmlns:a16="http://schemas.microsoft.com/office/drawing/2014/main" id="{092B98B6-A8FC-8C59-7887-4248AD954F24}"/>
              </a:ext>
            </a:extLst>
          </p:cNvPr>
          <p:cNvSpPr>
            <a:spLocks noGrp="1"/>
          </p:cNvSpPr>
          <p:nvPr>
            <p:ph type="body" sz="quarter" idx="15"/>
          </p:nvPr>
        </p:nvSpPr>
        <p:spPr>
          <a:xfrm>
            <a:off x="451338" y="4436713"/>
            <a:ext cx="5521944" cy="1292662"/>
          </a:xfrm>
        </p:spPr>
        <p:txBody>
          <a:bodyPr/>
          <a:lstStyle/>
          <a:p>
            <a:r>
              <a:rPr lang="en-US" dirty="0"/>
              <a:t>In this challenge you will be manually creating and validating a CICD pipeline which will allow you to operate the Azure platform using </a:t>
            </a:r>
            <a:r>
              <a:rPr lang="en-US" dirty="0" err="1"/>
              <a:t>AzOps</a:t>
            </a:r>
            <a:r>
              <a:rPr lang="en-US" dirty="0"/>
              <a:t> (</a:t>
            </a:r>
            <a:r>
              <a:rPr lang="en-US" dirty="0" err="1"/>
              <a:t>IaC</a:t>
            </a:r>
            <a:r>
              <a:rPr lang="en-US" dirty="0"/>
              <a:t> with GitHub Actions).</a:t>
            </a:r>
            <a:endParaRPr lang="en-GB" dirty="0"/>
          </a:p>
        </p:txBody>
      </p:sp>
    </p:spTree>
    <p:extLst>
      <p:ext uri="{BB962C8B-B14F-4D97-AF65-F5344CB8AC3E}">
        <p14:creationId xmlns:p14="http://schemas.microsoft.com/office/powerpoint/2010/main" val="3403563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5194E-E386-208E-FA32-66AC6298694C}"/>
              </a:ext>
            </a:extLst>
          </p:cNvPr>
          <p:cNvSpPr>
            <a:spLocks noGrp="1"/>
          </p:cNvSpPr>
          <p:nvPr>
            <p:ph type="title"/>
          </p:nvPr>
        </p:nvSpPr>
        <p:spPr/>
        <p:txBody>
          <a:bodyPr wrap="square" anchor="b">
            <a:normAutofit/>
          </a:bodyPr>
          <a:lstStyle/>
          <a:p>
            <a:r>
              <a:rPr lang="en-GB" dirty="0"/>
              <a:t>Challenge 04</a:t>
            </a:r>
          </a:p>
        </p:txBody>
      </p:sp>
      <p:sp>
        <p:nvSpPr>
          <p:cNvPr id="3" name="Text Placeholder 5">
            <a:extLst>
              <a:ext uri="{FF2B5EF4-FFF2-40B4-BE49-F238E27FC236}">
                <a16:creationId xmlns:a16="http://schemas.microsoft.com/office/drawing/2014/main" id="{0D2C30C4-6DEB-6EFC-76A6-D2FB075571C7}"/>
              </a:ext>
            </a:extLst>
          </p:cNvPr>
          <p:cNvSpPr>
            <a:spLocks noGrp="1"/>
          </p:cNvSpPr>
          <p:nvPr>
            <p:ph type="body" sz="quarter" idx="15"/>
          </p:nvPr>
        </p:nvSpPr>
        <p:spPr>
          <a:xfrm>
            <a:off x="451338" y="4436713"/>
            <a:ext cx="5521944" cy="1292662"/>
          </a:xfrm>
        </p:spPr>
        <p:txBody>
          <a:bodyPr/>
          <a:lstStyle/>
          <a:p>
            <a:r>
              <a:rPr lang="en-US" dirty="0"/>
              <a:t>In this challenge you will be implementing </a:t>
            </a:r>
            <a:r>
              <a:rPr lang="en-US" dirty="0" err="1"/>
              <a:t>AzGovViz</a:t>
            </a:r>
            <a:r>
              <a:rPr lang="en-US" dirty="0"/>
              <a:t> which is a PowerShell based script that iterates your Azure Tenant´s Management Group hierarchy down to Subscription level.</a:t>
            </a:r>
            <a:endParaRPr lang="en-GB" dirty="0"/>
          </a:p>
        </p:txBody>
      </p:sp>
    </p:spTree>
    <p:extLst>
      <p:ext uri="{BB962C8B-B14F-4D97-AF65-F5344CB8AC3E}">
        <p14:creationId xmlns:p14="http://schemas.microsoft.com/office/powerpoint/2010/main" val="11896277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39818-B7EF-D995-E304-202F614CDADB}"/>
              </a:ext>
            </a:extLst>
          </p:cNvPr>
          <p:cNvSpPr>
            <a:spLocks noGrp="1"/>
          </p:cNvSpPr>
          <p:nvPr>
            <p:ph type="title"/>
          </p:nvPr>
        </p:nvSpPr>
        <p:spPr/>
        <p:txBody>
          <a:bodyPr/>
          <a:lstStyle/>
          <a:p>
            <a:r>
              <a:rPr lang="en-GB" dirty="0"/>
              <a:t>Challenge 05</a:t>
            </a:r>
          </a:p>
        </p:txBody>
      </p:sp>
      <p:sp>
        <p:nvSpPr>
          <p:cNvPr id="6" name="Text Placeholder 5">
            <a:extLst>
              <a:ext uri="{FF2B5EF4-FFF2-40B4-BE49-F238E27FC236}">
                <a16:creationId xmlns:a16="http://schemas.microsoft.com/office/drawing/2014/main" id="{F1C3B1B0-F3C6-1825-85BA-234C05218B41}"/>
              </a:ext>
            </a:extLst>
          </p:cNvPr>
          <p:cNvSpPr>
            <a:spLocks noGrp="1"/>
          </p:cNvSpPr>
          <p:nvPr>
            <p:ph type="body" sz="quarter" idx="15"/>
          </p:nvPr>
        </p:nvSpPr>
        <p:spPr>
          <a:xfrm>
            <a:off x="451338" y="4436713"/>
            <a:ext cx="5521944" cy="1015663"/>
          </a:xfrm>
        </p:spPr>
        <p:txBody>
          <a:bodyPr/>
          <a:lstStyle/>
          <a:p>
            <a:r>
              <a:rPr lang="en-US" dirty="0"/>
              <a:t>In this challenge you will be doing an Azure design review to double-check that best practices are being followed. </a:t>
            </a:r>
            <a:endParaRPr lang="en-GB" dirty="0"/>
          </a:p>
        </p:txBody>
      </p:sp>
    </p:spTree>
    <p:extLst>
      <p:ext uri="{BB962C8B-B14F-4D97-AF65-F5344CB8AC3E}">
        <p14:creationId xmlns:p14="http://schemas.microsoft.com/office/powerpoint/2010/main" val="3926063364"/>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706</Words>
  <Application>Microsoft Office PowerPoint</Application>
  <PresentationFormat>Custom</PresentationFormat>
  <Paragraphs>138</Paragraphs>
  <Slides>10</Slides>
  <Notes>4</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10</vt:i4>
      </vt:variant>
    </vt:vector>
  </HeadingPairs>
  <TitlesOfParts>
    <vt:vector size="25"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1_Office Theme</vt:lpstr>
      <vt:lpstr>What The CAF Module 04: ALZ Accelerator</vt:lpstr>
      <vt:lpstr>PowerPoint Presentation</vt:lpstr>
      <vt:lpstr>Microsoft Cloud Adoption Framework for Azure</vt:lpstr>
      <vt:lpstr>Agenda</vt:lpstr>
      <vt:lpstr>Challenge 01</vt:lpstr>
      <vt:lpstr>Challenge 02</vt:lpstr>
      <vt:lpstr>Challenge 03</vt:lpstr>
      <vt:lpstr>Challenge 04</vt:lpstr>
      <vt:lpstr>Challenge 05</vt:lpstr>
      <vt:lpstr>Challenge 06</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2022-09-07T06:30:58Z</dcterms:modified>
</cp:coreProperties>
</file>