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29" r:id="rId2"/>
    <p:sldId id="330" r:id="rId3"/>
    <p:sldId id="263" r:id="rId4"/>
    <p:sldId id="264" r:id="rId5"/>
    <p:sldId id="265" r:id="rId6"/>
    <p:sldId id="266" r:id="rId7"/>
    <p:sldId id="267" r:id="rId8"/>
    <p:sldId id="268" r:id="rId9"/>
    <p:sldId id="269" r:id="rId10"/>
    <p:sldId id="270" r:id="rId11"/>
    <p:sldId id="271" r:id="rId12"/>
    <p:sldId id="321" r:id="rId13"/>
    <p:sldId id="272" r:id="rId14"/>
    <p:sldId id="273" r:id="rId15"/>
    <p:sldId id="274" r:id="rId16"/>
    <p:sldId id="275" r:id="rId17"/>
    <p:sldId id="276" r:id="rId18"/>
    <p:sldId id="277" r:id="rId19"/>
    <p:sldId id="279" r:id="rId20"/>
    <p:sldId id="282" r:id="rId21"/>
    <p:sldId id="283" r:id="rId22"/>
    <p:sldId id="285" r:id="rId23"/>
    <p:sldId id="284" r:id="rId24"/>
    <p:sldId id="286" r:id="rId25"/>
    <p:sldId id="289" r:id="rId26"/>
    <p:sldId id="288" r:id="rId27"/>
    <p:sldId id="290" r:id="rId28"/>
    <p:sldId id="287" r:id="rId29"/>
    <p:sldId id="320" r:id="rId30"/>
    <p:sldId id="322" r:id="rId31"/>
    <p:sldId id="306" r:id="rId32"/>
    <p:sldId id="307" r:id="rId33"/>
    <p:sldId id="258" r:id="rId34"/>
    <p:sldId id="294" r:id="rId35"/>
    <p:sldId id="295" r:id="rId36"/>
    <p:sldId id="296" r:id="rId37"/>
    <p:sldId id="308" r:id="rId38"/>
    <p:sldId id="309" r:id="rId39"/>
    <p:sldId id="291" r:id="rId40"/>
    <p:sldId id="299" r:id="rId41"/>
    <p:sldId id="297" r:id="rId42"/>
    <p:sldId id="298" r:id="rId43"/>
    <p:sldId id="292" r:id="rId44"/>
    <p:sldId id="293" r:id="rId45"/>
    <p:sldId id="300" r:id="rId46"/>
    <p:sldId id="311" r:id="rId47"/>
    <p:sldId id="301" r:id="rId48"/>
    <p:sldId id="312" r:id="rId49"/>
    <p:sldId id="325" r:id="rId50"/>
    <p:sldId id="326" r:id="rId51"/>
    <p:sldId id="327" r:id="rId52"/>
    <p:sldId id="328" r:id="rId53"/>
    <p:sldId id="302" r:id="rId54"/>
    <p:sldId id="323" r:id="rId55"/>
    <p:sldId id="304" r:id="rId56"/>
    <p:sldId id="305" r:id="rId57"/>
    <p:sldId id="313" r:id="rId58"/>
    <p:sldId id="324" r:id="rId59"/>
    <p:sldId id="314" r:id="rId60"/>
    <p:sldId id="315" r:id="rId61"/>
    <p:sldId id="316" r:id="rId62"/>
    <p:sldId id="317" r:id="rId63"/>
    <p:sldId id="318" r:id="rId6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8"/>
  </p:normalViewPr>
  <p:slideViewPr>
    <p:cSldViewPr>
      <p:cViewPr varScale="1">
        <p:scale>
          <a:sx n="159" d="100"/>
          <a:sy n="159" d="100"/>
        </p:scale>
        <p:origin x="184"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ichao" userId="27c64742685b9b08" providerId="LiveId" clId="{36B5A22C-160C-43D9-86E9-20CB482CFE34}"/>
    <pc:docChg chg="modSld">
      <pc:chgData name="Wei Sichao" userId="27c64742685b9b08" providerId="LiveId" clId="{36B5A22C-160C-43D9-86E9-20CB482CFE34}" dt="2022-02-22T00:19:57.890" v="12" actId="6549"/>
      <pc:docMkLst>
        <pc:docMk/>
      </pc:docMkLst>
      <pc:sldChg chg="modSp mod">
        <pc:chgData name="Wei Sichao" userId="27c64742685b9b08" providerId="LiveId" clId="{36B5A22C-160C-43D9-86E9-20CB482CFE34}" dt="2022-02-22T00:19:57.890" v="12" actId="6549"/>
        <pc:sldMkLst>
          <pc:docMk/>
          <pc:sldMk cId="3048469108" sldId="256"/>
        </pc:sldMkLst>
        <pc:spChg chg="mod">
          <ac:chgData name="Wei Sichao" userId="27c64742685b9b08" providerId="LiveId" clId="{36B5A22C-160C-43D9-86E9-20CB482CFE34}" dt="2022-02-22T00:19:57.890" v="12" actId="6549"/>
          <ac:spMkLst>
            <pc:docMk/>
            <pc:sldMk cId="3048469108" sldId="256"/>
            <ac:spMk id="21" creationId="{59DE2DFF-ABD2-4268-9A4F-0C43C07B7091}"/>
          </ac:spMkLst>
        </pc:spChg>
      </pc:sldChg>
    </pc:docChg>
  </pc:docChgLst>
  <pc:docChgLst>
    <pc:chgData name="Sichao Wei" userId="27c64742685b9b08" providerId="LiveId" clId="{0AF7EF3F-6862-42DD-82AA-CD31F883B32E}"/>
    <pc:docChg chg="custSel modSld">
      <pc:chgData name="Sichao Wei" userId="27c64742685b9b08" providerId="LiveId" clId="{0AF7EF3F-6862-42DD-82AA-CD31F883B32E}" dt="2020-02-13T12:24:29.470" v="124" actId="948"/>
      <pc:docMkLst>
        <pc:docMk/>
      </pc:docMkLst>
      <pc:sldChg chg="modSp">
        <pc:chgData name="Sichao Wei" userId="27c64742685b9b08" providerId="LiveId" clId="{0AF7EF3F-6862-42DD-82AA-CD31F883B32E}" dt="2020-02-13T12:17:38.296" v="61" actId="2711"/>
        <pc:sldMkLst>
          <pc:docMk/>
          <pc:sldMk cId="3196461657" sldId="258"/>
        </pc:sldMkLst>
        <pc:spChg chg="mod">
          <ac:chgData name="Sichao Wei" userId="27c64742685b9b08" providerId="LiveId" clId="{0AF7EF3F-6862-42DD-82AA-CD31F883B32E}" dt="2020-02-13T12:17:38.296" v="61" actId="2711"/>
          <ac:spMkLst>
            <pc:docMk/>
            <pc:sldMk cId="3196461657" sldId="258"/>
            <ac:spMk id="3" creationId="{00000000-0000-0000-0000-000000000000}"/>
          </ac:spMkLst>
        </pc:spChg>
      </pc:sldChg>
      <pc:sldChg chg="modSp">
        <pc:chgData name="Sichao Wei" userId="27c64742685b9b08" providerId="LiveId" clId="{0AF7EF3F-6862-42DD-82AA-CD31F883B32E}" dt="2020-02-13T12:08:23.709" v="0" actId="2711"/>
        <pc:sldMkLst>
          <pc:docMk/>
          <pc:sldMk cId="4182461644" sldId="263"/>
        </pc:sldMkLst>
        <pc:spChg chg="mod">
          <ac:chgData name="Sichao Wei" userId="27c64742685b9b08" providerId="LiveId" clId="{0AF7EF3F-6862-42DD-82AA-CD31F883B32E}" dt="2020-02-13T12:08:23.709" v="0" actId="2711"/>
          <ac:spMkLst>
            <pc:docMk/>
            <pc:sldMk cId="4182461644" sldId="263"/>
            <ac:spMk id="3" creationId="{00000000-0000-0000-0000-000000000000}"/>
          </ac:spMkLst>
        </pc:spChg>
      </pc:sldChg>
      <pc:sldChg chg="modSp">
        <pc:chgData name="Sichao Wei" userId="27c64742685b9b08" providerId="LiveId" clId="{0AF7EF3F-6862-42DD-82AA-CD31F883B32E}" dt="2020-02-13T12:08:36.351" v="2" actId="255"/>
        <pc:sldMkLst>
          <pc:docMk/>
          <pc:sldMk cId="4259545760" sldId="264"/>
        </pc:sldMkLst>
        <pc:spChg chg="mod">
          <ac:chgData name="Sichao Wei" userId="27c64742685b9b08" providerId="LiveId" clId="{0AF7EF3F-6862-42DD-82AA-CD31F883B32E}" dt="2020-02-13T12:08:36.351" v="2" actId="255"/>
          <ac:spMkLst>
            <pc:docMk/>
            <pc:sldMk cId="4259545760" sldId="264"/>
            <ac:spMk id="3" creationId="{00000000-0000-0000-0000-000000000000}"/>
          </ac:spMkLst>
        </pc:spChg>
      </pc:sldChg>
      <pc:sldChg chg="modSp">
        <pc:chgData name="Sichao Wei" userId="27c64742685b9b08" providerId="LiveId" clId="{0AF7EF3F-6862-42DD-82AA-CD31F883B32E}" dt="2020-02-13T12:08:56.312" v="3" actId="2711"/>
        <pc:sldMkLst>
          <pc:docMk/>
          <pc:sldMk cId="2592104477" sldId="266"/>
        </pc:sldMkLst>
        <pc:spChg chg="mod">
          <ac:chgData name="Sichao Wei" userId="27c64742685b9b08" providerId="LiveId" clId="{0AF7EF3F-6862-42DD-82AA-CD31F883B32E}" dt="2020-02-13T12:08:56.312" v="3" actId="2711"/>
          <ac:spMkLst>
            <pc:docMk/>
            <pc:sldMk cId="2592104477" sldId="266"/>
            <ac:spMk id="3" creationId="{00000000-0000-0000-0000-000000000000}"/>
          </ac:spMkLst>
        </pc:spChg>
      </pc:sldChg>
      <pc:sldChg chg="modSp">
        <pc:chgData name="Sichao Wei" userId="27c64742685b9b08" providerId="LiveId" clId="{0AF7EF3F-6862-42DD-82AA-CD31F883B32E}" dt="2020-02-13T12:09:27.227" v="7" actId="255"/>
        <pc:sldMkLst>
          <pc:docMk/>
          <pc:sldMk cId="3288010961" sldId="267"/>
        </pc:sldMkLst>
        <pc:spChg chg="mod">
          <ac:chgData name="Sichao Wei" userId="27c64742685b9b08" providerId="LiveId" clId="{0AF7EF3F-6862-42DD-82AA-CD31F883B32E}" dt="2020-02-13T12:09:27.227" v="7" actId="255"/>
          <ac:spMkLst>
            <pc:docMk/>
            <pc:sldMk cId="3288010961" sldId="267"/>
            <ac:spMk id="3" creationId="{00000000-0000-0000-0000-000000000000}"/>
          </ac:spMkLst>
        </pc:spChg>
      </pc:sldChg>
      <pc:sldChg chg="modSp">
        <pc:chgData name="Sichao Wei" userId="27c64742685b9b08" providerId="LiveId" clId="{0AF7EF3F-6862-42DD-82AA-CD31F883B32E}" dt="2020-02-13T12:09:37.438" v="8" actId="2711"/>
        <pc:sldMkLst>
          <pc:docMk/>
          <pc:sldMk cId="3523336865" sldId="268"/>
        </pc:sldMkLst>
        <pc:spChg chg="mod">
          <ac:chgData name="Sichao Wei" userId="27c64742685b9b08" providerId="LiveId" clId="{0AF7EF3F-6862-42DD-82AA-CD31F883B32E}" dt="2020-02-13T12:09:37.438" v="8" actId="2711"/>
          <ac:spMkLst>
            <pc:docMk/>
            <pc:sldMk cId="3523336865" sldId="268"/>
            <ac:spMk id="3" creationId="{00000000-0000-0000-0000-000000000000}"/>
          </ac:spMkLst>
        </pc:spChg>
      </pc:sldChg>
      <pc:sldChg chg="modSp">
        <pc:chgData name="Sichao Wei" userId="27c64742685b9b08" providerId="LiveId" clId="{0AF7EF3F-6862-42DD-82AA-CD31F883B32E}" dt="2020-02-13T12:09:56.114" v="10" actId="255"/>
        <pc:sldMkLst>
          <pc:docMk/>
          <pc:sldMk cId="2409575751" sldId="269"/>
        </pc:sldMkLst>
        <pc:spChg chg="mod">
          <ac:chgData name="Sichao Wei" userId="27c64742685b9b08" providerId="LiveId" clId="{0AF7EF3F-6862-42DD-82AA-CD31F883B32E}" dt="2020-02-13T12:09:56.114" v="10" actId="255"/>
          <ac:spMkLst>
            <pc:docMk/>
            <pc:sldMk cId="2409575751" sldId="269"/>
            <ac:spMk id="3" creationId="{00000000-0000-0000-0000-000000000000}"/>
          </ac:spMkLst>
        </pc:spChg>
      </pc:sldChg>
      <pc:sldChg chg="modSp">
        <pc:chgData name="Sichao Wei" userId="27c64742685b9b08" providerId="LiveId" clId="{0AF7EF3F-6862-42DD-82AA-CD31F883B32E}" dt="2020-02-13T12:10:04.526" v="11" actId="2711"/>
        <pc:sldMkLst>
          <pc:docMk/>
          <pc:sldMk cId="2325224828" sldId="270"/>
        </pc:sldMkLst>
        <pc:spChg chg="mod">
          <ac:chgData name="Sichao Wei" userId="27c64742685b9b08" providerId="LiveId" clId="{0AF7EF3F-6862-42DD-82AA-CD31F883B32E}" dt="2020-02-13T12:10:04.526" v="11" actId="2711"/>
          <ac:spMkLst>
            <pc:docMk/>
            <pc:sldMk cId="2325224828" sldId="270"/>
            <ac:spMk id="3" creationId="{00000000-0000-0000-0000-000000000000}"/>
          </ac:spMkLst>
        </pc:spChg>
      </pc:sldChg>
      <pc:sldChg chg="modSp">
        <pc:chgData name="Sichao Wei" userId="27c64742685b9b08" providerId="LiveId" clId="{0AF7EF3F-6862-42DD-82AA-CD31F883B32E}" dt="2020-02-13T12:10:13.773" v="12" actId="2711"/>
        <pc:sldMkLst>
          <pc:docMk/>
          <pc:sldMk cId="170296897" sldId="271"/>
        </pc:sldMkLst>
        <pc:spChg chg="mod">
          <ac:chgData name="Sichao Wei" userId="27c64742685b9b08" providerId="LiveId" clId="{0AF7EF3F-6862-42DD-82AA-CD31F883B32E}" dt="2020-02-13T12:10:13.773" v="12" actId="2711"/>
          <ac:spMkLst>
            <pc:docMk/>
            <pc:sldMk cId="170296897" sldId="271"/>
            <ac:spMk id="3" creationId="{00000000-0000-0000-0000-000000000000}"/>
          </ac:spMkLst>
        </pc:spChg>
      </pc:sldChg>
      <pc:sldChg chg="modSp">
        <pc:chgData name="Sichao Wei" userId="27c64742685b9b08" providerId="LiveId" clId="{0AF7EF3F-6862-42DD-82AA-CD31F883B32E}" dt="2020-02-13T12:10:35.258" v="13" actId="2711"/>
        <pc:sldMkLst>
          <pc:docMk/>
          <pc:sldMk cId="3984598594" sldId="272"/>
        </pc:sldMkLst>
        <pc:spChg chg="mod">
          <ac:chgData name="Sichao Wei" userId="27c64742685b9b08" providerId="LiveId" clId="{0AF7EF3F-6862-42DD-82AA-CD31F883B32E}" dt="2020-02-13T12:10:35.258" v="13" actId="2711"/>
          <ac:spMkLst>
            <pc:docMk/>
            <pc:sldMk cId="3984598594" sldId="272"/>
            <ac:spMk id="3" creationId="{00000000-0000-0000-0000-000000000000}"/>
          </ac:spMkLst>
        </pc:spChg>
      </pc:sldChg>
      <pc:sldChg chg="modSp">
        <pc:chgData name="Sichao Wei" userId="27c64742685b9b08" providerId="LiveId" clId="{0AF7EF3F-6862-42DD-82AA-CD31F883B32E}" dt="2020-02-13T12:10:43.011" v="14" actId="2711"/>
        <pc:sldMkLst>
          <pc:docMk/>
          <pc:sldMk cId="3629591806" sldId="273"/>
        </pc:sldMkLst>
        <pc:spChg chg="mod">
          <ac:chgData name="Sichao Wei" userId="27c64742685b9b08" providerId="LiveId" clId="{0AF7EF3F-6862-42DD-82AA-CD31F883B32E}" dt="2020-02-13T12:10:43.011" v="14" actId="2711"/>
          <ac:spMkLst>
            <pc:docMk/>
            <pc:sldMk cId="3629591806" sldId="273"/>
            <ac:spMk id="3" creationId="{00000000-0000-0000-0000-000000000000}"/>
          </ac:spMkLst>
        </pc:spChg>
      </pc:sldChg>
      <pc:sldChg chg="modSp">
        <pc:chgData name="Sichao Wei" userId="27c64742685b9b08" providerId="LiveId" clId="{0AF7EF3F-6862-42DD-82AA-CD31F883B32E}" dt="2020-02-13T12:10:53.009" v="15" actId="2711"/>
        <pc:sldMkLst>
          <pc:docMk/>
          <pc:sldMk cId="2381269150" sldId="275"/>
        </pc:sldMkLst>
        <pc:spChg chg="mod">
          <ac:chgData name="Sichao Wei" userId="27c64742685b9b08" providerId="LiveId" clId="{0AF7EF3F-6862-42DD-82AA-CD31F883B32E}" dt="2020-02-13T12:10:53.009" v="15" actId="2711"/>
          <ac:spMkLst>
            <pc:docMk/>
            <pc:sldMk cId="2381269150" sldId="275"/>
            <ac:spMk id="3" creationId="{00000000-0000-0000-0000-000000000000}"/>
          </ac:spMkLst>
        </pc:spChg>
      </pc:sldChg>
      <pc:sldChg chg="modSp">
        <pc:chgData name="Sichao Wei" userId="27c64742685b9b08" providerId="LiveId" clId="{0AF7EF3F-6862-42DD-82AA-CD31F883B32E}" dt="2020-02-13T12:11:14.792" v="18" actId="1076"/>
        <pc:sldMkLst>
          <pc:docMk/>
          <pc:sldMk cId="884734558" sldId="276"/>
        </pc:sldMkLst>
        <pc:spChg chg="mod">
          <ac:chgData name="Sichao Wei" userId="27c64742685b9b08" providerId="LiveId" clId="{0AF7EF3F-6862-42DD-82AA-CD31F883B32E}" dt="2020-02-13T12:11:14.792" v="18" actId="1076"/>
          <ac:spMkLst>
            <pc:docMk/>
            <pc:sldMk cId="884734558" sldId="276"/>
            <ac:spMk id="3" creationId="{00000000-0000-0000-0000-000000000000}"/>
          </ac:spMkLst>
        </pc:spChg>
      </pc:sldChg>
      <pc:sldChg chg="modSp">
        <pc:chgData name="Sichao Wei" userId="27c64742685b9b08" providerId="LiveId" clId="{0AF7EF3F-6862-42DD-82AA-CD31F883B32E}" dt="2020-02-13T12:11:33.960" v="20" actId="1076"/>
        <pc:sldMkLst>
          <pc:docMk/>
          <pc:sldMk cId="3205245228" sldId="277"/>
        </pc:sldMkLst>
        <pc:spChg chg="mod">
          <ac:chgData name="Sichao Wei" userId="27c64742685b9b08" providerId="LiveId" clId="{0AF7EF3F-6862-42DD-82AA-CD31F883B32E}" dt="2020-02-13T12:11:33.960" v="20" actId="1076"/>
          <ac:spMkLst>
            <pc:docMk/>
            <pc:sldMk cId="3205245228" sldId="277"/>
            <ac:spMk id="3" creationId="{00000000-0000-0000-0000-000000000000}"/>
          </ac:spMkLst>
        </pc:spChg>
      </pc:sldChg>
      <pc:sldChg chg="modSp">
        <pc:chgData name="Sichao Wei" userId="27c64742685b9b08" providerId="LiveId" clId="{0AF7EF3F-6862-42DD-82AA-CD31F883B32E}" dt="2020-02-13T12:11:56.337" v="22" actId="14100"/>
        <pc:sldMkLst>
          <pc:docMk/>
          <pc:sldMk cId="766104682" sldId="279"/>
        </pc:sldMkLst>
        <pc:spChg chg="mod">
          <ac:chgData name="Sichao Wei" userId="27c64742685b9b08" providerId="LiveId" clId="{0AF7EF3F-6862-42DD-82AA-CD31F883B32E}" dt="2020-02-13T12:11:56.337" v="22" actId="14100"/>
          <ac:spMkLst>
            <pc:docMk/>
            <pc:sldMk cId="766104682" sldId="279"/>
            <ac:spMk id="3" creationId="{00000000-0000-0000-0000-000000000000}"/>
          </ac:spMkLst>
        </pc:spChg>
      </pc:sldChg>
      <pc:sldChg chg="modSp">
        <pc:chgData name="Sichao Wei" userId="27c64742685b9b08" providerId="LiveId" clId="{0AF7EF3F-6862-42DD-82AA-CD31F883B32E}" dt="2020-02-13T12:12:02.575" v="23" actId="2711"/>
        <pc:sldMkLst>
          <pc:docMk/>
          <pc:sldMk cId="3239036809" sldId="280"/>
        </pc:sldMkLst>
        <pc:spChg chg="mod">
          <ac:chgData name="Sichao Wei" userId="27c64742685b9b08" providerId="LiveId" clId="{0AF7EF3F-6862-42DD-82AA-CD31F883B32E}" dt="2020-02-13T12:12:02.575" v="23" actId="2711"/>
          <ac:spMkLst>
            <pc:docMk/>
            <pc:sldMk cId="3239036809" sldId="280"/>
            <ac:spMk id="3" creationId="{00000000-0000-0000-0000-000000000000}"/>
          </ac:spMkLst>
        </pc:spChg>
      </pc:sldChg>
      <pc:sldChg chg="modSp">
        <pc:chgData name="Sichao Wei" userId="27c64742685b9b08" providerId="LiveId" clId="{0AF7EF3F-6862-42DD-82AA-CD31F883B32E}" dt="2020-02-13T12:12:42.933" v="25" actId="948"/>
        <pc:sldMkLst>
          <pc:docMk/>
          <pc:sldMk cId="4274235028" sldId="283"/>
        </pc:sldMkLst>
        <pc:spChg chg="mod">
          <ac:chgData name="Sichao Wei" userId="27c64742685b9b08" providerId="LiveId" clId="{0AF7EF3F-6862-42DD-82AA-CD31F883B32E}" dt="2020-02-13T12:12:42.933" v="25" actId="948"/>
          <ac:spMkLst>
            <pc:docMk/>
            <pc:sldMk cId="4274235028" sldId="283"/>
            <ac:spMk id="3" creationId="{00000000-0000-0000-0000-000000000000}"/>
          </ac:spMkLst>
        </pc:spChg>
      </pc:sldChg>
      <pc:sldChg chg="modSp">
        <pc:chgData name="Sichao Wei" userId="27c64742685b9b08" providerId="LiveId" clId="{0AF7EF3F-6862-42DD-82AA-CD31F883B32E}" dt="2020-02-13T12:13:30.880" v="29" actId="14100"/>
        <pc:sldMkLst>
          <pc:docMk/>
          <pc:sldMk cId="2603236884" sldId="284"/>
        </pc:sldMkLst>
        <pc:spChg chg="mod">
          <ac:chgData name="Sichao Wei" userId="27c64742685b9b08" providerId="LiveId" clId="{0AF7EF3F-6862-42DD-82AA-CD31F883B32E}" dt="2020-02-13T12:13:30.880" v="29" actId="14100"/>
          <ac:spMkLst>
            <pc:docMk/>
            <pc:sldMk cId="2603236884" sldId="284"/>
            <ac:spMk id="3" creationId="{00000000-0000-0000-0000-000000000000}"/>
          </ac:spMkLst>
        </pc:spChg>
      </pc:sldChg>
      <pc:sldChg chg="modSp">
        <pc:chgData name="Sichao Wei" userId="27c64742685b9b08" providerId="LiveId" clId="{0AF7EF3F-6862-42DD-82AA-CD31F883B32E}" dt="2020-02-13T12:12:55.060" v="26" actId="2711"/>
        <pc:sldMkLst>
          <pc:docMk/>
          <pc:sldMk cId="4190519464" sldId="285"/>
        </pc:sldMkLst>
        <pc:spChg chg="mod">
          <ac:chgData name="Sichao Wei" userId="27c64742685b9b08" providerId="LiveId" clId="{0AF7EF3F-6862-42DD-82AA-CD31F883B32E}" dt="2020-02-13T12:12:55.060" v="26" actId="2711"/>
          <ac:spMkLst>
            <pc:docMk/>
            <pc:sldMk cId="4190519464" sldId="285"/>
            <ac:spMk id="3" creationId="{00000000-0000-0000-0000-000000000000}"/>
          </ac:spMkLst>
        </pc:spChg>
      </pc:sldChg>
      <pc:sldChg chg="modSp">
        <pc:chgData name="Sichao Wei" userId="27c64742685b9b08" providerId="LiveId" clId="{0AF7EF3F-6862-42DD-82AA-CD31F883B32E}" dt="2020-02-13T12:13:48.202" v="32" actId="1076"/>
        <pc:sldMkLst>
          <pc:docMk/>
          <pc:sldMk cId="1071030390" sldId="286"/>
        </pc:sldMkLst>
        <pc:spChg chg="mod">
          <ac:chgData name="Sichao Wei" userId="27c64742685b9b08" providerId="LiveId" clId="{0AF7EF3F-6862-42DD-82AA-CD31F883B32E}" dt="2020-02-13T12:13:48.202" v="32" actId="1076"/>
          <ac:spMkLst>
            <pc:docMk/>
            <pc:sldMk cId="1071030390" sldId="286"/>
            <ac:spMk id="3" creationId="{00000000-0000-0000-0000-000000000000}"/>
          </ac:spMkLst>
        </pc:spChg>
      </pc:sldChg>
      <pc:sldChg chg="modSp">
        <pc:chgData name="Sichao Wei" userId="27c64742685b9b08" providerId="LiveId" clId="{0AF7EF3F-6862-42DD-82AA-CD31F883B32E}" dt="2020-02-13T12:15:47.875" v="42" actId="2711"/>
        <pc:sldMkLst>
          <pc:docMk/>
          <pc:sldMk cId="3362584979" sldId="287"/>
        </pc:sldMkLst>
        <pc:spChg chg="mod">
          <ac:chgData name="Sichao Wei" userId="27c64742685b9b08" providerId="LiveId" clId="{0AF7EF3F-6862-42DD-82AA-CD31F883B32E}" dt="2020-02-13T12:15:47.875" v="42" actId="2711"/>
          <ac:spMkLst>
            <pc:docMk/>
            <pc:sldMk cId="3362584979" sldId="287"/>
            <ac:spMk id="3" creationId="{00000000-0000-0000-0000-000000000000}"/>
          </ac:spMkLst>
        </pc:spChg>
      </pc:sldChg>
      <pc:sldChg chg="modSp">
        <pc:chgData name="Sichao Wei" userId="27c64742685b9b08" providerId="LiveId" clId="{0AF7EF3F-6862-42DD-82AA-CD31F883B32E}" dt="2020-02-13T12:14:18.190" v="34" actId="2711"/>
        <pc:sldMkLst>
          <pc:docMk/>
          <pc:sldMk cId="716269591" sldId="288"/>
        </pc:sldMkLst>
        <pc:spChg chg="mod">
          <ac:chgData name="Sichao Wei" userId="27c64742685b9b08" providerId="LiveId" clId="{0AF7EF3F-6862-42DD-82AA-CD31F883B32E}" dt="2020-02-13T12:14:18.190" v="34" actId="2711"/>
          <ac:spMkLst>
            <pc:docMk/>
            <pc:sldMk cId="716269591" sldId="288"/>
            <ac:spMk id="5" creationId="{00000000-0000-0000-0000-000000000000}"/>
          </ac:spMkLst>
        </pc:spChg>
      </pc:sldChg>
      <pc:sldChg chg="modSp">
        <pc:chgData name="Sichao Wei" userId="27c64742685b9b08" providerId="LiveId" clId="{0AF7EF3F-6862-42DD-82AA-CD31F883B32E}" dt="2020-02-13T12:13:57.234" v="33" actId="2711"/>
        <pc:sldMkLst>
          <pc:docMk/>
          <pc:sldMk cId="3420128373" sldId="289"/>
        </pc:sldMkLst>
        <pc:spChg chg="mod">
          <ac:chgData name="Sichao Wei" userId="27c64742685b9b08" providerId="LiveId" clId="{0AF7EF3F-6862-42DD-82AA-CD31F883B32E}" dt="2020-02-13T12:13:57.234" v="33" actId="2711"/>
          <ac:spMkLst>
            <pc:docMk/>
            <pc:sldMk cId="3420128373" sldId="289"/>
            <ac:spMk id="3" creationId="{00000000-0000-0000-0000-000000000000}"/>
          </ac:spMkLst>
        </pc:spChg>
      </pc:sldChg>
      <pc:sldChg chg="modSp">
        <pc:chgData name="Sichao Wei" userId="27c64742685b9b08" providerId="LiveId" clId="{0AF7EF3F-6862-42DD-82AA-CD31F883B32E}" dt="2020-02-13T12:15:20.902" v="41" actId="1036"/>
        <pc:sldMkLst>
          <pc:docMk/>
          <pc:sldMk cId="1237313720" sldId="290"/>
        </pc:sldMkLst>
        <pc:spChg chg="mod">
          <ac:chgData name="Sichao Wei" userId="27c64742685b9b08" providerId="LiveId" clId="{0AF7EF3F-6862-42DD-82AA-CD31F883B32E}" dt="2020-02-13T12:14:25.190" v="35" actId="2711"/>
          <ac:spMkLst>
            <pc:docMk/>
            <pc:sldMk cId="1237313720" sldId="290"/>
            <ac:spMk id="3" creationId="{00000000-0000-0000-0000-000000000000}"/>
          </ac:spMkLst>
        </pc:spChg>
        <pc:spChg chg="mod">
          <ac:chgData name="Sichao Wei" userId="27c64742685b9b08" providerId="LiveId" clId="{0AF7EF3F-6862-42DD-82AA-CD31F883B32E}" dt="2020-02-13T12:15:20.902" v="41" actId="1036"/>
          <ac:spMkLst>
            <pc:docMk/>
            <pc:sldMk cId="1237313720" sldId="290"/>
            <ac:spMk id="35" creationId="{00000000-0000-0000-0000-000000000000}"/>
          </ac:spMkLst>
        </pc:spChg>
        <pc:spChg chg="mod">
          <ac:chgData name="Sichao Wei" userId="27c64742685b9b08" providerId="LiveId" clId="{0AF7EF3F-6862-42DD-82AA-CD31F883B32E}" dt="2020-02-13T12:15:20.902" v="41" actId="1036"/>
          <ac:spMkLst>
            <pc:docMk/>
            <pc:sldMk cId="1237313720" sldId="290"/>
            <ac:spMk id="36" creationId="{00000000-0000-0000-0000-000000000000}"/>
          </ac:spMkLst>
        </pc:spChg>
        <pc:spChg chg="mod">
          <ac:chgData name="Sichao Wei" userId="27c64742685b9b08" providerId="LiveId" clId="{0AF7EF3F-6862-42DD-82AA-CD31F883B32E}" dt="2020-02-13T12:15:20.902" v="41" actId="1036"/>
          <ac:spMkLst>
            <pc:docMk/>
            <pc:sldMk cId="1237313720" sldId="290"/>
            <ac:spMk id="39" creationId="{00000000-0000-0000-0000-000000000000}"/>
          </ac:spMkLst>
        </pc:spChg>
        <pc:spChg chg="mod">
          <ac:chgData name="Sichao Wei" userId="27c64742685b9b08" providerId="LiveId" clId="{0AF7EF3F-6862-42DD-82AA-CD31F883B32E}" dt="2020-02-13T12:15:20.902" v="41" actId="1036"/>
          <ac:spMkLst>
            <pc:docMk/>
            <pc:sldMk cId="1237313720" sldId="290"/>
            <ac:spMk id="44" creationId="{00000000-0000-0000-0000-000000000000}"/>
          </ac:spMkLst>
        </pc:spChg>
        <pc:spChg chg="mod">
          <ac:chgData name="Sichao Wei" userId="27c64742685b9b08" providerId="LiveId" clId="{0AF7EF3F-6862-42DD-82AA-CD31F883B32E}" dt="2020-02-13T12:15:20.902" v="41" actId="1036"/>
          <ac:spMkLst>
            <pc:docMk/>
            <pc:sldMk cId="1237313720" sldId="290"/>
            <ac:spMk id="46" creationId="{00000000-0000-0000-0000-000000000000}"/>
          </ac:spMkLst>
        </pc:spChg>
        <pc:spChg chg="mod">
          <ac:chgData name="Sichao Wei" userId="27c64742685b9b08" providerId="LiveId" clId="{0AF7EF3F-6862-42DD-82AA-CD31F883B32E}" dt="2020-02-13T12:15:20.902" v="41" actId="1036"/>
          <ac:spMkLst>
            <pc:docMk/>
            <pc:sldMk cId="1237313720" sldId="290"/>
            <ac:spMk id="51" creationId="{00000000-0000-0000-0000-000000000000}"/>
          </ac:spMkLst>
        </pc:spChg>
        <pc:spChg chg="mod">
          <ac:chgData name="Sichao Wei" userId="27c64742685b9b08" providerId="LiveId" clId="{0AF7EF3F-6862-42DD-82AA-CD31F883B32E}" dt="2020-02-13T12:15:20.902" v="41" actId="1036"/>
          <ac:spMkLst>
            <pc:docMk/>
            <pc:sldMk cId="1237313720" sldId="290"/>
            <ac:spMk id="53" creationId="{00000000-0000-0000-0000-000000000000}"/>
          </ac:spMkLst>
        </pc:spChg>
        <pc:spChg chg="mod">
          <ac:chgData name="Sichao Wei" userId="27c64742685b9b08" providerId="LiveId" clId="{0AF7EF3F-6862-42DD-82AA-CD31F883B32E}" dt="2020-02-13T12:15:20.902" v="41" actId="1036"/>
          <ac:spMkLst>
            <pc:docMk/>
            <pc:sldMk cId="1237313720" sldId="290"/>
            <ac:spMk id="54" creationId="{00000000-0000-0000-0000-000000000000}"/>
          </ac:spMkLst>
        </pc:spChg>
        <pc:spChg chg="mod">
          <ac:chgData name="Sichao Wei" userId="27c64742685b9b08" providerId="LiveId" clId="{0AF7EF3F-6862-42DD-82AA-CD31F883B32E}" dt="2020-02-13T12:15:20.902" v="41" actId="1036"/>
          <ac:spMkLst>
            <pc:docMk/>
            <pc:sldMk cId="1237313720" sldId="290"/>
            <ac:spMk id="55" creationId="{00000000-0000-0000-0000-000000000000}"/>
          </ac:spMkLst>
        </pc:spChg>
        <pc:spChg chg="mod">
          <ac:chgData name="Sichao Wei" userId="27c64742685b9b08" providerId="LiveId" clId="{0AF7EF3F-6862-42DD-82AA-CD31F883B32E}" dt="2020-02-13T12:15:20.902" v="41" actId="1036"/>
          <ac:spMkLst>
            <pc:docMk/>
            <pc:sldMk cId="1237313720" sldId="290"/>
            <ac:spMk id="56" creationId="{00000000-0000-0000-0000-000000000000}"/>
          </ac:spMkLst>
        </pc:spChg>
        <pc:spChg chg="mod">
          <ac:chgData name="Sichao Wei" userId="27c64742685b9b08" providerId="LiveId" clId="{0AF7EF3F-6862-42DD-82AA-CD31F883B32E}" dt="2020-02-13T12:15:20.902" v="41" actId="1036"/>
          <ac:spMkLst>
            <pc:docMk/>
            <pc:sldMk cId="1237313720" sldId="290"/>
            <ac:spMk id="57" creationId="{00000000-0000-0000-0000-000000000000}"/>
          </ac:spMkLst>
        </pc:spChg>
        <pc:spChg chg="mod">
          <ac:chgData name="Sichao Wei" userId="27c64742685b9b08" providerId="LiveId" clId="{0AF7EF3F-6862-42DD-82AA-CD31F883B32E}" dt="2020-02-13T12:15:20.902" v="41" actId="1036"/>
          <ac:spMkLst>
            <pc:docMk/>
            <pc:sldMk cId="1237313720" sldId="290"/>
            <ac:spMk id="59" creationId="{00000000-0000-0000-0000-000000000000}"/>
          </ac:spMkLst>
        </pc:spChg>
        <pc:spChg chg="mod">
          <ac:chgData name="Sichao Wei" userId="27c64742685b9b08" providerId="LiveId" clId="{0AF7EF3F-6862-42DD-82AA-CD31F883B32E}" dt="2020-02-13T12:15:20.902" v="41" actId="1036"/>
          <ac:spMkLst>
            <pc:docMk/>
            <pc:sldMk cId="1237313720" sldId="290"/>
            <ac:spMk id="60" creationId="{00000000-0000-0000-0000-000000000000}"/>
          </ac:spMkLst>
        </pc:spChg>
        <pc:spChg chg="mod">
          <ac:chgData name="Sichao Wei" userId="27c64742685b9b08" providerId="LiveId" clId="{0AF7EF3F-6862-42DD-82AA-CD31F883B32E}" dt="2020-02-13T12:15:20.902" v="41" actId="1036"/>
          <ac:spMkLst>
            <pc:docMk/>
            <pc:sldMk cId="1237313720" sldId="290"/>
            <ac:spMk id="61" creationId="{00000000-0000-0000-0000-000000000000}"/>
          </ac:spMkLst>
        </pc:spChg>
        <pc:spChg chg="mod">
          <ac:chgData name="Sichao Wei" userId="27c64742685b9b08" providerId="LiveId" clId="{0AF7EF3F-6862-42DD-82AA-CD31F883B32E}" dt="2020-02-13T12:15:20.902" v="41" actId="1036"/>
          <ac:spMkLst>
            <pc:docMk/>
            <pc:sldMk cId="1237313720" sldId="290"/>
            <ac:spMk id="62" creationId="{00000000-0000-0000-0000-000000000000}"/>
          </ac:spMkLst>
        </pc:spChg>
        <pc:spChg chg="mod">
          <ac:chgData name="Sichao Wei" userId="27c64742685b9b08" providerId="LiveId" clId="{0AF7EF3F-6862-42DD-82AA-CD31F883B32E}" dt="2020-02-13T12:15:20.902" v="41" actId="1036"/>
          <ac:spMkLst>
            <pc:docMk/>
            <pc:sldMk cId="1237313720" sldId="290"/>
            <ac:spMk id="63" creationId="{00000000-0000-0000-0000-000000000000}"/>
          </ac:spMkLst>
        </pc:spChg>
        <pc:spChg chg="mod">
          <ac:chgData name="Sichao Wei" userId="27c64742685b9b08" providerId="LiveId" clId="{0AF7EF3F-6862-42DD-82AA-CD31F883B32E}" dt="2020-02-13T12:15:20.902" v="41" actId="1036"/>
          <ac:spMkLst>
            <pc:docMk/>
            <pc:sldMk cId="1237313720" sldId="290"/>
            <ac:spMk id="64" creationId="{00000000-0000-0000-0000-000000000000}"/>
          </ac:spMkLst>
        </pc:spChg>
        <pc:spChg chg="mod">
          <ac:chgData name="Sichao Wei" userId="27c64742685b9b08" providerId="LiveId" clId="{0AF7EF3F-6862-42DD-82AA-CD31F883B32E}" dt="2020-02-13T12:15:20.902" v="41" actId="1036"/>
          <ac:spMkLst>
            <pc:docMk/>
            <pc:sldMk cId="1237313720" sldId="290"/>
            <ac:spMk id="65" creationId="{00000000-0000-0000-0000-000000000000}"/>
          </ac:spMkLst>
        </pc:spChg>
        <pc:spChg chg="mod">
          <ac:chgData name="Sichao Wei" userId="27c64742685b9b08" providerId="LiveId" clId="{0AF7EF3F-6862-42DD-82AA-CD31F883B32E}" dt="2020-02-13T12:15:20.902" v="41" actId="1036"/>
          <ac:spMkLst>
            <pc:docMk/>
            <pc:sldMk cId="1237313720" sldId="290"/>
            <ac:spMk id="70" creationId="{00000000-0000-0000-0000-000000000000}"/>
          </ac:spMkLst>
        </pc:spChg>
        <pc:spChg chg="mod">
          <ac:chgData name="Sichao Wei" userId="27c64742685b9b08" providerId="LiveId" clId="{0AF7EF3F-6862-42DD-82AA-CD31F883B32E}" dt="2020-02-13T12:15:20.902" v="41" actId="1036"/>
          <ac:spMkLst>
            <pc:docMk/>
            <pc:sldMk cId="1237313720" sldId="290"/>
            <ac:spMk id="72" creationId="{00000000-0000-0000-0000-000000000000}"/>
          </ac:spMkLst>
        </pc:spChg>
        <pc:grpChg chg="mod">
          <ac:chgData name="Sichao Wei" userId="27c64742685b9b08" providerId="LiveId" clId="{0AF7EF3F-6862-42DD-82AA-CD31F883B32E}" dt="2020-02-13T12:15:20.902" v="41" actId="1036"/>
          <ac:grpSpMkLst>
            <pc:docMk/>
            <pc:sldMk cId="1237313720" sldId="290"/>
            <ac:grpSpMk id="19" creationId="{00000000-0000-0000-0000-000000000000}"/>
          </ac:grpSpMkLst>
        </pc:grpChg>
        <pc:grpChg chg="mod">
          <ac:chgData name="Sichao Wei" userId="27c64742685b9b08" providerId="LiveId" clId="{0AF7EF3F-6862-42DD-82AA-CD31F883B32E}" dt="2020-02-13T12:15:20.902" v="41" actId="1036"/>
          <ac:grpSpMkLst>
            <pc:docMk/>
            <pc:sldMk cId="1237313720" sldId="290"/>
            <ac:grpSpMk id="21" creationId="{00000000-0000-0000-0000-000000000000}"/>
          </ac:grpSpMkLst>
        </pc:grpChg>
        <pc:cxnChg chg="mod">
          <ac:chgData name="Sichao Wei" userId="27c64742685b9b08" providerId="LiveId" clId="{0AF7EF3F-6862-42DD-82AA-CD31F883B32E}" dt="2020-02-13T12:15:20.902" v="41" actId="1036"/>
          <ac:cxnSpMkLst>
            <pc:docMk/>
            <pc:sldMk cId="1237313720" sldId="290"/>
            <ac:cxnSpMk id="6"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7"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8"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10"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13"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14"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16"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25"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26"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27"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28"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29"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30"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41"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42"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43"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48"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49"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52" creationId="{00000000-0000-0000-0000-000000000000}"/>
          </ac:cxnSpMkLst>
        </pc:cxnChg>
        <pc:cxnChg chg="mod">
          <ac:chgData name="Sichao Wei" userId="27c64742685b9b08" providerId="LiveId" clId="{0AF7EF3F-6862-42DD-82AA-CD31F883B32E}" dt="2020-02-13T12:15:20.902" v="41" actId="1036"/>
          <ac:cxnSpMkLst>
            <pc:docMk/>
            <pc:sldMk cId="1237313720" sldId="290"/>
            <ac:cxnSpMk id="67" creationId="{00000000-0000-0000-0000-000000000000}"/>
          </ac:cxnSpMkLst>
        </pc:cxnChg>
      </pc:sldChg>
      <pc:sldChg chg="modSp modAnim">
        <pc:chgData name="Sichao Wei" userId="27c64742685b9b08" providerId="LiveId" clId="{0AF7EF3F-6862-42DD-82AA-CD31F883B32E}" dt="2020-02-13T12:19:58.728" v="84" actId="14100"/>
        <pc:sldMkLst>
          <pc:docMk/>
          <pc:sldMk cId="2448939541" sldId="291"/>
        </pc:sldMkLst>
        <pc:spChg chg="mod">
          <ac:chgData name="Sichao Wei" userId="27c64742685b9b08" providerId="LiveId" clId="{0AF7EF3F-6862-42DD-82AA-CD31F883B32E}" dt="2020-02-13T12:19:58.728" v="84" actId="14100"/>
          <ac:spMkLst>
            <pc:docMk/>
            <pc:sldMk cId="2448939541" sldId="291"/>
            <ac:spMk id="3" creationId="{00000000-0000-0000-0000-000000000000}"/>
          </ac:spMkLst>
        </pc:spChg>
      </pc:sldChg>
      <pc:sldChg chg="modSp">
        <pc:chgData name="Sichao Wei" userId="27c64742685b9b08" providerId="LiveId" clId="{0AF7EF3F-6862-42DD-82AA-CD31F883B32E}" dt="2020-02-13T12:20:50.785" v="89" actId="207"/>
        <pc:sldMkLst>
          <pc:docMk/>
          <pc:sldMk cId="59356951" sldId="292"/>
        </pc:sldMkLst>
        <pc:spChg chg="mod">
          <ac:chgData name="Sichao Wei" userId="27c64742685b9b08" providerId="LiveId" clId="{0AF7EF3F-6862-42DD-82AA-CD31F883B32E}" dt="2020-02-13T12:20:50.785" v="89" actId="207"/>
          <ac:spMkLst>
            <pc:docMk/>
            <pc:sldMk cId="59356951" sldId="292"/>
            <ac:spMk id="3" creationId="{00000000-0000-0000-0000-000000000000}"/>
          </ac:spMkLst>
        </pc:spChg>
      </pc:sldChg>
      <pc:sldChg chg="modSp">
        <pc:chgData name="Sichao Wei" userId="27c64742685b9b08" providerId="LiveId" clId="{0AF7EF3F-6862-42DD-82AA-CD31F883B32E}" dt="2020-02-13T12:20:58.080" v="90" actId="2711"/>
        <pc:sldMkLst>
          <pc:docMk/>
          <pc:sldMk cId="1488616534" sldId="293"/>
        </pc:sldMkLst>
        <pc:spChg chg="mod">
          <ac:chgData name="Sichao Wei" userId="27c64742685b9b08" providerId="LiveId" clId="{0AF7EF3F-6862-42DD-82AA-CD31F883B32E}" dt="2020-02-13T12:20:58.080" v="90" actId="2711"/>
          <ac:spMkLst>
            <pc:docMk/>
            <pc:sldMk cId="1488616534" sldId="293"/>
            <ac:spMk id="3" creationId="{00000000-0000-0000-0000-000000000000}"/>
          </ac:spMkLst>
        </pc:spChg>
      </pc:sldChg>
      <pc:sldChg chg="modSp">
        <pc:chgData name="Sichao Wei" userId="27c64742685b9b08" providerId="LiveId" clId="{0AF7EF3F-6862-42DD-82AA-CD31F883B32E}" dt="2020-02-13T12:18:18.448" v="62" actId="2711"/>
        <pc:sldMkLst>
          <pc:docMk/>
          <pc:sldMk cId="3726972814" sldId="294"/>
        </pc:sldMkLst>
        <pc:spChg chg="mod">
          <ac:chgData name="Sichao Wei" userId="27c64742685b9b08" providerId="LiveId" clId="{0AF7EF3F-6862-42DD-82AA-CD31F883B32E}" dt="2020-02-13T12:18:18.448" v="62" actId="2711"/>
          <ac:spMkLst>
            <pc:docMk/>
            <pc:sldMk cId="3726972814" sldId="294"/>
            <ac:spMk id="3" creationId="{00000000-0000-0000-0000-000000000000}"/>
          </ac:spMkLst>
        </pc:spChg>
        <pc:spChg chg="mod">
          <ac:chgData name="Sichao Wei" userId="27c64742685b9b08" providerId="LiveId" clId="{0AF7EF3F-6862-42DD-82AA-CD31F883B32E}" dt="2020-02-13T12:18:18.448" v="62" actId="2711"/>
          <ac:spMkLst>
            <pc:docMk/>
            <pc:sldMk cId="3726972814" sldId="294"/>
            <ac:spMk id="4" creationId="{00000000-0000-0000-0000-000000000000}"/>
          </ac:spMkLst>
        </pc:spChg>
        <pc:spChg chg="mod">
          <ac:chgData name="Sichao Wei" userId="27c64742685b9b08" providerId="LiveId" clId="{0AF7EF3F-6862-42DD-82AA-CD31F883B32E}" dt="2020-02-13T12:18:18.448" v="62" actId="2711"/>
          <ac:spMkLst>
            <pc:docMk/>
            <pc:sldMk cId="3726972814" sldId="294"/>
            <ac:spMk id="6" creationId="{0442647A-D729-415C-AAB9-0F1949692636}"/>
          </ac:spMkLst>
        </pc:spChg>
        <pc:spChg chg="mod">
          <ac:chgData name="Sichao Wei" userId="27c64742685b9b08" providerId="LiveId" clId="{0AF7EF3F-6862-42DD-82AA-CD31F883B32E}" dt="2020-02-13T12:18:18.448" v="62" actId="2711"/>
          <ac:spMkLst>
            <pc:docMk/>
            <pc:sldMk cId="3726972814" sldId="294"/>
            <ac:spMk id="8" creationId="{BDE1989E-4AB8-454B-A04C-6760C2141A3A}"/>
          </ac:spMkLst>
        </pc:spChg>
        <pc:spChg chg="mod">
          <ac:chgData name="Sichao Wei" userId="27c64742685b9b08" providerId="LiveId" clId="{0AF7EF3F-6862-42DD-82AA-CD31F883B32E}" dt="2020-02-13T12:18:18.448" v="62" actId="2711"/>
          <ac:spMkLst>
            <pc:docMk/>
            <pc:sldMk cId="3726972814" sldId="294"/>
            <ac:spMk id="9" creationId="{B8CBC433-5209-45A1-BA2B-566B814C44E4}"/>
          </ac:spMkLst>
        </pc:spChg>
        <pc:spChg chg="mod">
          <ac:chgData name="Sichao Wei" userId="27c64742685b9b08" providerId="LiveId" clId="{0AF7EF3F-6862-42DD-82AA-CD31F883B32E}" dt="2020-02-13T12:18:18.448" v="62" actId="2711"/>
          <ac:spMkLst>
            <pc:docMk/>
            <pc:sldMk cId="3726972814" sldId="294"/>
            <ac:spMk id="10" creationId="{4AEFADB4-0BBC-4F1B-BA87-999CC0E607DC}"/>
          </ac:spMkLst>
        </pc:spChg>
        <pc:spChg chg="mod">
          <ac:chgData name="Sichao Wei" userId="27c64742685b9b08" providerId="LiveId" clId="{0AF7EF3F-6862-42DD-82AA-CD31F883B32E}" dt="2020-02-13T12:18:18.448" v="62" actId="2711"/>
          <ac:spMkLst>
            <pc:docMk/>
            <pc:sldMk cId="3726972814" sldId="294"/>
            <ac:spMk id="11" creationId="{537E57D3-C1C2-422F-9FD3-134E6B886D1C}"/>
          </ac:spMkLst>
        </pc:spChg>
      </pc:sldChg>
      <pc:sldChg chg="modSp">
        <pc:chgData name="Sichao Wei" userId="27c64742685b9b08" providerId="LiveId" clId="{0AF7EF3F-6862-42DD-82AA-CD31F883B32E}" dt="2020-02-13T12:18:42.574" v="64" actId="255"/>
        <pc:sldMkLst>
          <pc:docMk/>
          <pc:sldMk cId="2567552475" sldId="295"/>
        </pc:sldMkLst>
        <pc:spChg chg="mod">
          <ac:chgData name="Sichao Wei" userId="27c64742685b9b08" providerId="LiveId" clId="{0AF7EF3F-6862-42DD-82AA-CD31F883B32E}" dt="2020-02-13T12:18:42.574" v="64" actId="255"/>
          <ac:spMkLst>
            <pc:docMk/>
            <pc:sldMk cId="2567552475" sldId="295"/>
            <ac:spMk id="3" creationId="{00000000-0000-0000-0000-000000000000}"/>
          </ac:spMkLst>
        </pc:spChg>
      </pc:sldChg>
      <pc:sldChg chg="modSp">
        <pc:chgData name="Sichao Wei" userId="27c64742685b9b08" providerId="LiveId" clId="{0AF7EF3F-6862-42DD-82AA-CD31F883B32E}" dt="2020-02-13T12:20:27.940" v="85" actId="2711"/>
        <pc:sldMkLst>
          <pc:docMk/>
          <pc:sldMk cId="1159648866" sldId="297"/>
        </pc:sldMkLst>
        <pc:spChg chg="mod">
          <ac:chgData name="Sichao Wei" userId="27c64742685b9b08" providerId="LiveId" clId="{0AF7EF3F-6862-42DD-82AA-CD31F883B32E}" dt="2020-02-13T12:20:27.940" v="85" actId="2711"/>
          <ac:spMkLst>
            <pc:docMk/>
            <pc:sldMk cId="1159648866" sldId="297"/>
            <ac:spMk id="4" creationId="{D9D954CB-9169-433D-AD58-B5A979118A31}"/>
          </ac:spMkLst>
        </pc:spChg>
        <pc:spChg chg="mod">
          <ac:chgData name="Sichao Wei" userId="27c64742685b9b08" providerId="LiveId" clId="{0AF7EF3F-6862-42DD-82AA-CD31F883B32E}" dt="2020-02-13T12:20:27.940" v="85" actId="2711"/>
          <ac:spMkLst>
            <pc:docMk/>
            <pc:sldMk cId="1159648866" sldId="297"/>
            <ac:spMk id="7" creationId="{38227D95-4FEA-4F81-8F6E-7F60157B1236}"/>
          </ac:spMkLst>
        </pc:spChg>
        <pc:spChg chg="mod">
          <ac:chgData name="Sichao Wei" userId="27c64742685b9b08" providerId="LiveId" clId="{0AF7EF3F-6862-42DD-82AA-CD31F883B32E}" dt="2020-02-13T12:20:27.940" v="85" actId="2711"/>
          <ac:spMkLst>
            <pc:docMk/>
            <pc:sldMk cId="1159648866" sldId="297"/>
            <ac:spMk id="9" creationId="{B95909C4-577A-49BE-ABD8-1C9495BF1E9D}"/>
          </ac:spMkLst>
        </pc:spChg>
        <pc:spChg chg="mod">
          <ac:chgData name="Sichao Wei" userId="27c64742685b9b08" providerId="LiveId" clId="{0AF7EF3F-6862-42DD-82AA-CD31F883B32E}" dt="2020-02-13T12:20:27.940" v="85" actId="2711"/>
          <ac:spMkLst>
            <pc:docMk/>
            <pc:sldMk cId="1159648866" sldId="297"/>
            <ac:spMk id="11" creationId="{093BA319-66A4-4692-B0C4-4B0BDA6D55B9}"/>
          </ac:spMkLst>
        </pc:spChg>
        <pc:spChg chg="mod">
          <ac:chgData name="Sichao Wei" userId="27c64742685b9b08" providerId="LiveId" clId="{0AF7EF3F-6862-42DD-82AA-CD31F883B32E}" dt="2020-02-13T12:20:27.940" v="85" actId="2711"/>
          <ac:spMkLst>
            <pc:docMk/>
            <pc:sldMk cId="1159648866" sldId="297"/>
            <ac:spMk id="13" creationId="{BE0EB33A-3B78-4B5A-930E-1AE444109AAF}"/>
          </ac:spMkLst>
        </pc:spChg>
        <pc:spChg chg="mod">
          <ac:chgData name="Sichao Wei" userId="27c64742685b9b08" providerId="LiveId" clId="{0AF7EF3F-6862-42DD-82AA-CD31F883B32E}" dt="2020-02-13T12:20:27.940" v="85" actId="2711"/>
          <ac:spMkLst>
            <pc:docMk/>
            <pc:sldMk cId="1159648866" sldId="297"/>
            <ac:spMk id="15" creationId="{238B44B0-06F2-4AE0-80A1-B9C846B873EF}"/>
          </ac:spMkLst>
        </pc:spChg>
        <pc:grpChg chg="mod">
          <ac:chgData name="Sichao Wei" userId="27c64742685b9b08" providerId="LiveId" clId="{0AF7EF3F-6862-42DD-82AA-CD31F883B32E}" dt="2020-02-13T12:20:27.940" v="85" actId="2711"/>
          <ac:grpSpMkLst>
            <pc:docMk/>
            <pc:sldMk cId="1159648866" sldId="297"/>
            <ac:grpSpMk id="8" creationId="{00000000-0000-0000-0000-000000000000}"/>
          </ac:grpSpMkLst>
        </pc:grpChg>
        <pc:grpChg chg="mod">
          <ac:chgData name="Sichao Wei" userId="27c64742685b9b08" providerId="LiveId" clId="{0AF7EF3F-6862-42DD-82AA-CD31F883B32E}" dt="2020-02-13T12:20:27.940" v="85" actId="2711"/>
          <ac:grpSpMkLst>
            <pc:docMk/>
            <pc:sldMk cId="1159648866" sldId="297"/>
            <ac:grpSpMk id="14" creationId="{8DD7C6E7-CBD9-4187-B715-10511A6A2CD3}"/>
          </ac:grpSpMkLst>
        </pc:grpChg>
        <pc:graphicFrameChg chg="mod">
          <ac:chgData name="Sichao Wei" userId="27c64742685b9b08" providerId="LiveId" clId="{0AF7EF3F-6862-42DD-82AA-CD31F883B32E}" dt="2020-02-13T12:20:27.940" v="85" actId="2711"/>
          <ac:graphicFrameMkLst>
            <pc:docMk/>
            <pc:sldMk cId="1159648866" sldId="297"/>
            <ac:graphicFrameMk id="5" creationId="{6871453E-0228-4DED-A7D0-7C9EAAEA33FA}"/>
          </ac:graphicFrameMkLst>
        </pc:graphicFrameChg>
        <pc:graphicFrameChg chg="mod">
          <ac:chgData name="Sichao Wei" userId="27c64742685b9b08" providerId="LiveId" clId="{0AF7EF3F-6862-42DD-82AA-CD31F883B32E}" dt="2020-02-13T12:20:27.940" v="85" actId="2711"/>
          <ac:graphicFrameMkLst>
            <pc:docMk/>
            <pc:sldMk cId="1159648866" sldId="297"/>
            <ac:graphicFrameMk id="6" creationId="{BB6312E8-AFBA-4444-BF4F-B150C5404A56}"/>
          </ac:graphicFrameMkLst>
        </pc:graphicFrameChg>
        <pc:picChg chg="mod">
          <ac:chgData name="Sichao Wei" userId="27c64742685b9b08" providerId="LiveId" clId="{0AF7EF3F-6862-42DD-82AA-CD31F883B32E}" dt="2020-02-13T12:20:27.940" v="85" actId="2711"/>
          <ac:picMkLst>
            <pc:docMk/>
            <pc:sldMk cId="1159648866" sldId="297"/>
            <ac:picMk id="22" creationId="{3AC3C583-4A63-4F3F-9DA9-3BCBFF74EBC3}"/>
          </ac:picMkLst>
        </pc:picChg>
        <pc:cxnChg chg="mod">
          <ac:chgData name="Sichao Wei" userId="27c64742685b9b08" providerId="LiveId" clId="{0AF7EF3F-6862-42DD-82AA-CD31F883B32E}" dt="2020-02-13T12:20:27.940" v="85" actId="2711"/>
          <ac:cxnSpMkLst>
            <pc:docMk/>
            <pc:sldMk cId="1159648866" sldId="297"/>
            <ac:cxnSpMk id="21" creationId="{A29C7FC1-48B2-465D-A968-E06941F686D9}"/>
          </ac:cxnSpMkLst>
        </pc:cxnChg>
      </pc:sldChg>
      <pc:sldChg chg="modSp">
        <pc:chgData name="Sichao Wei" userId="27c64742685b9b08" providerId="LiveId" clId="{0AF7EF3F-6862-42DD-82AA-CD31F883B32E}" dt="2020-02-13T12:20:34.086" v="86" actId="2711"/>
        <pc:sldMkLst>
          <pc:docMk/>
          <pc:sldMk cId="3111158746" sldId="298"/>
        </pc:sldMkLst>
        <pc:spChg chg="mod">
          <ac:chgData name="Sichao Wei" userId="27c64742685b9b08" providerId="LiveId" clId="{0AF7EF3F-6862-42DD-82AA-CD31F883B32E}" dt="2020-02-13T12:20:34.086" v="86" actId="2711"/>
          <ac:spMkLst>
            <pc:docMk/>
            <pc:sldMk cId="3111158746" sldId="298"/>
            <ac:spMk id="4" creationId="{BE34C02F-EEC4-4504-A88D-C40FABBE2E6C}"/>
          </ac:spMkLst>
        </pc:spChg>
        <pc:spChg chg="mod">
          <ac:chgData name="Sichao Wei" userId="27c64742685b9b08" providerId="LiveId" clId="{0AF7EF3F-6862-42DD-82AA-CD31F883B32E}" dt="2020-02-13T12:20:34.086" v="86" actId="2711"/>
          <ac:spMkLst>
            <pc:docMk/>
            <pc:sldMk cId="3111158746" sldId="298"/>
            <ac:spMk id="7" creationId="{5442C2E7-2A35-4241-B386-E8DCC6C2CD97}"/>
          </ac:spMkLst>
        </pc:spChg>
        <pc:spChg chg="mod">
          <ac:chgData name="Sichao Wei" userId="27c64742685b9b08" providerId="LiveId" clId="{0AF7EF3F-6862-42DD-82AA-CD31F883B32E}" dt="2020-02-13T12:20:34.086" v="86" actId="2711"/>
          <ac:spMkLst>
            <pc:docMk/>
            <pc:sldMk cId="3111158746" sldId="298"/>
            <ac:spMk id="8" creationId="{A751EF2A-9CB7-4D21-A2D4-6D813F9A97B7}"/>
          </ac:spMkLst>
        </pc:spChg>
        <pc:spChg chg="mod">
          <ac:chgData name="Sichao Wei" userId="27c64742685b9b08" providerId="LiveId" clId="{0AF7EF3F-6862-42DD-82AA-CD31F883B32E}" dt="2020-02-13T12:20:34.086" v="86" actId="2711"/>
          <ac:spMkLst>
            <pc:docMk/>
            <pc:sldMk cId="3111158746" sldId="298"/>
            <ac:spMk id="9" creationId="{D6D8E5AF-8EA0-4FEA-BAC9-4B9AA0C1C56C}"/>
          </ac:spMkLst>
        </pc:spChg>
        <pc:spChg chg="mod">
          <ac:chgData name="Sichao Wei" userId="27c64742685b9b08" providerId="LiveId" clId="{0AF7EF3F-6862-42DD-82AA-CD31F883B32E}" dt="2020-02-13T12:20:34.086" v="86" actId="2711"/>
          <ac:spMkLst>
            <pc:docMk/>
            <pc:sldMk cId="3111158746" sldId="298"/>
            <ac:spMk id="10" creationId="{E590FD80-1462-4724-8859-8B6CCFE827A9}"/>
          </ac:spMkLst>
        </pc:spChg>
        <pc:spChg chg="mod">
          <ac:chgData name="Sichao Wei" userId="27c64742685b9b08" providerId="LiveId" clId="{0AF7EF3F-6862-42DD-82AA-CD31F883B32E}" dt="2020-02-13T12:20:34.086" v="86" actId="2711"/>
          <ac:spMkLst>
            <pc:docMk/>
            <pc:sldMk cId="3111158746" sldId="298"/>
            <ac:spMk id="13" creationId="{035DB057-54E1-4386-9B04-0DA7D7397BFE}"/>
          </ac:spMkLst>
        </pc:spChg>
        <pc:grpChg chg="mod">
          <ac:chgData name="Sichao Wei" userId="27c64742685b9b08" providerId="LiveId" clId="{0AF7EF3F-6862-42DD-82AA-CD31F883B32E}" dt="2020-02-13T12:20:34.086" v="86" actId="2711"/>
          <ac:grpSpMkLst>
            <pc:docMk/>
            <pc:sldMk cId="3111158746" sldId="298"/>
            <ac:grpSpMk id="3" creationId="{00000000-0000-0000-0000-000000000000}"/>
          </ac:grpSpMkLst>
        </pc:grpChg>
        <pc:grpChg chg="mod">
          <ac:chgData name="Sichao Wei" userId="27c64742685b9b08" providerId="LiveId" clId="{0AF7EF3F-6862-42DD-82AA-CD31F883B32E}" dt="2020-02-13T12:20:34.086" v="86" actId="2711"/>
          <ac:grpSpMkLst>
            <pc:docMk/>
            <pc:sldMk cId="3111158746" sldId="298"/>
            <ac:grpSpMk id="14" creationId="{96B204F7-43F9-4DB7-88C4-01A72F8B9645}"/>
          </ac:grpSpMkLst>
        </pc:grpChg>
        <pc:graphicFrameChg chg="mod">
          <ac:chgData name="Sichao Wei" userId="27c64742685b9b08" providerId="LiveId" clId="{0AF7EF3F-6862-42DD-82AA-CD31F883B32E}" dt="2020-02-13T12:20:34.086" v="86" actId="2711"/>
          <ac:graphicFrameMkLst>
            <pc:docMk/>
            <pc:sldMk cId="3111158746" sldId="298"/>
            <ac:graphicFrameMk id="5" creationId="{7C8536B5-BCE0-4102-8251-53C515403024}"/>
          </ac:graphicFrameMkLst>
        </pc:graphicFrameChg>
        <pc:graphicFrameChg chg="mod">
          <ac:chgData name="Sichao Wei" userId="27c64742685b9b08" providerId="LiveId" clId="{0AF7EF3F-6862-42DD-82AA-CD31F883B32E}" dt="2020-02-13T12:20:34.086" v="86" actId="2711"/>
          <ac:graphicFrameMkLst>
            <pc:docMk/>
            <pc:sldMk cId="3111158746" sldId="298"/>
            <ac:graphicFrameMk id="6" creationId="{0FCDA87E-A57C-4679-BF87-2BA482BE8701}"/>
          </ac:graphicFrameMkLst>
        </pc:graphicFrameChg>
        <pc:picChg chg="mod">
          <ac:chgData name="Sichao Wei" userId="27c64742685b9b08" providerId="LiveId" clId="{0AF7EF3F-6862-42DD-82AA-CD31F883B32E}" dt="2020-02-13T12:20:34.086" v="86" actId="2711"/>
          <ac:picMkLst>
            <pc:docMk/>
            <pc:sldMk cId="3111158746" sldId="298"/>
            <ac:picMk id="20" creationId="{1F1C8B1C-A332-4E94-96FB-41C557405C84}"/>
          </ac:picMkLst>
        </pc:picChg>
        <pc:cxnChg chg="mod">
          <ac:chgData name="Sichao Wei" userId="27c64742685b9b08" providerId="LiveId" clId="{0AF7EF3F-6862-42DD-82AA-CD31F883B32E}" dt="2020-02-13T12:20:34.086" v="86" actId="2711"/>
          <ac:cxnSpMkLst>
            <pc:docMk/>
            <pc:sldMk cId="3111158746" sldId="298"/>
            <ac:cxnSpMk id="19" creationId="{EFAE4608-76A0-4A11-99B1-3A06527BB755}"/>
          </ac:cxnSpMkLst>
        </pc:cxnChg>
      </pc:sldChg>
      <pc:sldChg chg="modSp">
        <pc:chgData name="Sichao Wei" userId="27c64742685b9b08" providerId="LiveId" clId="{0AF7EF3F-6862-42DD-82AA-CD31F883B32E}" dt="2020-02-13T12:22:04.169" v="112" actId="2711"/>
        <pc:sldMkLst>
          <pc:docMk/>
          <pc:sldMk cId="356847283" sldId="302"/>
        </pc:sldMkLst>
        <pc:spChg chg="mod">
          <ac:chgData name="Sichao Wei" userId="27c64742685b9b08" providerId="LiveId" clId="{0AF7EF3F-6862-42DD-82AA-CD31F883B32E}" dt="2020-02-13T12:22:04.169" v="112" actId="2711"/>
          <ac:spMkLst>
            <pc:docMk/>
            <pc:sldMk cId="356847283" sldId="302"/>
            <ac:spMk id="3" creationId="{00000000-0000-0000-0000-000000000000}"/>
          </ac:spMkLst>
        </pc:spChg>
      </pc:sldChg>
      <pc:sldChg chg="modSp">
        <pc:chgData name="Sichao Wei" userId="27c64742685b9b08" providerId="LiveId" clId="{0AF7EF3F-6862-42DD-82AA-CD31F883B32E}" dt="2020-02-13T12:21:55.744" v="111" actId="2711"/>
        <pc:sldMkLst>
          <pc:docMk/>
          <pc:sldMk cId="1052414953" sldId="303"/>
        </pc:sldMkLst>
        <pc:spChg chg="mod">
          <ac:chgData name="Sichao Wei" userId="27c64742685b9b08" providerId="LiveId" clId="{0AF7EF3F-6862-42DD-82AA-CD31F883B32E}" dt="2020-02-13T12:21:55.744" v="111" actId="2711"/>
          <ac:spMkLst>
            <pc:docMk/>
            <pc:sldMk cId="1052414953" sldId="303"/>
            <ac:spMk id="3" creationId="{00000000-0000-0000-0000-000000000000}"/>
          </ac:spMkLst>
        </pc:spChg>
      </pc:sldChg>
      <pc:sldChg chg="modSp">
        <pc:chgData name="Sichao Wei" userId="27c64742685b9b08" providerId="LiveId" clId="{0AF7EF3F-6862-42DD-82AA-CD31F883B32E}" dt="2020-02-13T12:22:22.247" v="114" actId="255"/>
        <pc:sldMkLst>
          <pc:docMk/>
          <pc:sldMk cId="1324535793" sldId="304"/>
        </pc:sldMkLst>
        <pc:spChg chg="mod">
          <ac:chgData name="Sichao Wei" userId="27c64742685b9b08" providerId="LiveId" clId="{0AF7EF3F-6862-42DD-82AA-CD31F883B32E}" dt="2020-02-13T12:22:22.247" v="114" actId="255"/>
          <ac:spMkLst>
            <pc:docMk/>
            <pc:sldMk cId="1324535793" sldId="304"/>
            <ac:spMk id="3" creationId="{00000000-0000-0000-0000-000000000000}"/>
          </ac:spMkLst>
        </pc:spChg>
      </pc:sldChg>
      <pc:sldChg chg="modSp">
        <pc:chgData name="Sichao Wei" userId="27c64742685b9b08" providerId="LiveId" clId="{0AF7EF3F-6862-42DD-82AA-CD31F883B32E}" dt="2020-02-13T12:23:15.056" v="118" actId="1076"/>
        <pc:sldMkLst>
          <pc:docMk/>
          <pc:sldMk cId="1295915369" sldId="305"/>
        </pc:sldMkLst>
        <pc:spChg chg="mod">
          <ac:chgData name="Sichao Wei" userId="27c64742685b9b08" providerId="LiveId" clId="{0AF7EF3F-6862-42DD-82AA-CD31F883B32E}" dt="2020-02-13T12:23:15.056" v="118" actId="1076"/>
          <ac:spMkLst>
            <pc:docMk/>
            <pc:sldMk cId="1295915369" sldId="305"/>
            <ac:spMk id="3" creationId="{00000000-0000-0000-0000-000000000000}"/>
          </ac:spMkLst>
        </pc:spChg>
      </pc:sldChg>
      <pc:sldChg chg="modSp">
        <pc:chgData name="Sichao Wei" userId="27c64742685b9b08" providerId="LiveId" clId="{0AF7EF3F-6862-42DD-82AA-CD31F883B32E}" dt="2020-02-13T12:16:51.784" v="57" actId="207"/>
        <pc:sldMkLst>
          <pc:docMk/>
          <pc:sldMk cId="684235680" sldId="306"/>
        </pc:sldMkLst>
        <pc:spChg chg="mod">
          <ac:chgData name="Sichao Wei" userId="27c64742685b9b08" providerId="LiveId" clId="{0AF7EF3F-6862-42DD-82AA-CD31F883B32E}" dt="2020-02-13T12:16:51.784" v="57" actId="207"/>
          <ac:spMkLst>
            <pc:docMk/>
            <pc:sldMk cId="684235680" sldId="306"/>
            <ac:spMk id="3" creationId="{00000000-0000-0000-0000-000000000000}"/>
          </ac:spMkLst>
        </pc:spChg>
      </pc:sldChg>
      <pc:sldChg chg="modSp">
        <pc:chgData name="Sichao Wei" userId="27c64742685b9b08" providerId="LiveId" clId="{0AF7EF3F-6862-42DD-82AA-CD31F883B32E}" dt="2020-02-13T12:17:19.829" v="60" actId="255"/>
        <pc:sldMkLst>
          <pc:docMk/>
          <pc:sldMk cId="1115127587" sldId="307"/>
        </pc:sldMkLst>
        <pc:spChg chg="mod">
          <ac:chgData name="Sichao Wei" userId="27c64742685b9b08" providerId="LiveId" clId="{0AF7EF3F-6862-42DD-82AA-CD31F883B32E}" dt="2020-02-13T12:17:19.829" v="60" actId="255"/>
          <ac:spMkLst>
            <pc:docMk/>
            <pc:sldMk cId="1115127587" sldId="307"/>
            <ac:spMk id="3" creationId="{00000000-0000-0000-0000-000000000000}"/>
          </ac:spMkLst>
        </pc:spChg>
      </pc:sldChg>
      <pc:sldChg chg="modSp">
        <pc:chgData name="Sichao Wei" userId="27c64742685b9b08" providerId="LiveId" clId="{0AF7EF3F-6862-42DD-82AA-CD31F883B32E}" dt="2020-02-13T12:19:16.453" v="75" actId="20577"/>
        <pc:sldMkLst>
          <pc:docMk/>
          <pc:sldMk cId="3070914381" sldId="308"/>
        </pc:sldMkLst>
        <pc:spChg chg="mod">
          <ac:chgData name="Sichao Wei" userId="27c64742685b9b08" providerId="LiveId" clId="{0AF7EF3F-6862-42DD-82AA-CD31F883B32E}" dt="2020-02-13T12:19:08.676" v="65" actId="2711"/>
          <ac:spMkLst>
            <pc:docMk/>
            <pc:sldMk cId="3070914381" sldId="308"/>
            <ac:spMk id="3" creationId="{00000000-0000-0000-0000-000000000000}"/>
          </ac:spMkLst>
        </pc:spChg>
        <pc:spChg chg="mod">
          <ac:chgData name="Sichao Wei" userId="27c64742685b9b08" providerId="LiveId" clId="{0AF7EF3F-6862-42DD-82AA-CD31F883B32E}" dt="2020-02-13T12:19:16.453" v="75" actId="20577"/>
          <ac:spMkLst>
            <pc:docMk/>
            <pc:sldMk cId="3070914381" sldId="308"/>
            <ac:spMk id="5" creationId="{ECB418FB-25E3-4D0D-978A-504F3C63F410}"/>
          </ac:spMkLst>
        </pc:spChg>
      </pc:sldChg>
      <pc:sldChg chg="modSp">
        <pc:chgData name="Sichao Wei" userId="27c64742685b9b08" providerId="LiveId" clId="{0AF7EF3F-6862-42DD-82AA-CD31F883B32E}" dt="2020-02-13T12:19:32.100" v="81"/>
        <pc:sldMkLst>
          <pc:docMk/>
          <pc:sldMk cId="4090920832" sldId="309"/>
        </pc:sldMkLst>
        <pc:spChg chg="mod">
          <ac:chgData name="Sichao Wei" userId="27c64742685b9b08" providerId="LiveId" clId="{0AF7EF3F-6862-42DD-82AA-CD31F883B32E}" dt="2020-02-13T12:19:32.085" v="78"/>
          <ac:spMkLst>
            <pc:docMk/>
            <pc:sldMk cId="4090920832" sldId="309"/>
            <ac:spMk id="16" creationId="{00000000-0000-0000-0000-000000000000}"/>
          </ac:spMkLst>
        </pc:spChg>
        <pc:spChg chg="mod">
          <ac:chgData name="Sichao Wei" userId="27c64742685b9b08" providerId="LiveId" clId="{0AF7EF3F-6862-42DD-82AA-CD31F883B32E}" dt="2020-02-13T12:19:32.085" v="77"/>
          <ac:spMkLst>
            <pc:docMk/>
            <pc:sldMk cId="4090920832" sldId="309"/>
            <ac:spMk id="19" creationId="{00000000-0000-0000-0000-000000000000}"/>
          </ac:spMkLst>
        </pc:spChg>
        <pc:grpChg chg="mod">
          <ac:chgData name="Sichao Wei" userId="27c64742685b9b08" providerId="LiveId" clId="{0AF7EF3F-6862-42DD-82AA-CD31F883B32E}" dt="2020-02-13T12:19:32.085" v="79"/>
          <ac:grpSpMkLst>
            <pc:docMk/>
            <pc:sldMk cId="4090920832" sldId="309"/>
            <ac:grpSpMk id="20" creationId="{00000000-0000-0000-0000-000000000000}"/>
          </ac:grpSpMkLst>
        </pc:grpChg>
        <pc:picChg chg="mod ord">
          <ac:chgData name="Sichao Wei" userId="27c64742685b9b08" providerId="LiveId" clId="{0AF7EF3F-6862-42DD-82AA-CD31F883B32E}" dt="2020-02-13T12:19:32.100" v="81"/>
          <ac:picMkLst>
            <pc:docMk/>
            <pc:sldMk cId="4090920832" sldId="309"/>
            <ac:picMk id="5" creationId="{00000000-0000-0000-0000-000000000000}"/>
          </ac:picMkLst>
        </pc:picChg>
      </pc:sldChg>
      <pc:sldChg chg="modSp">
        <pc:chgData name="Sichao Wei" userId="27c64742685b9b08" providerId="LiveId" clId="{0AF7EF3F-6862-42DD-82AA-CD31F883B32E}" dt="2020-02-13T12:21:32.075" v="102"/>
        <pc:sldMkLst>
          <pc:docMk/>
          <pc:sldMk cId="1163143241" sldId="311"/>
        </pc:sldMkLst>
        <pc:spChg chg="mod">
          <ac:chgData name="Sichao Wei" userId="27c64742685b9b08" providerId="LiveId" clId="{0AF7EF3F-6862-42DD-82AA-CD31F883B32E}" dt="2020-02-13T12:21:32.075" v="99"/>
          <ac:spMkLst>
            <pc:docMk/>
            <pc:sldMk cId="1163143241" sldId="311"/>
            <ac:spMk id="16" creationId="{00000000-0000-0000-0000-000000000000}"/>
          </ac:spMkLst>
        </pc:spChg>
        <pc:spChg chg="mod">
          <ac:chgData name="Sichao Wei" userId="27c64742685b9b08" providerId="LiveId" clId="{0AF7EF3F-6862-42DD-82AA-CD31F883B32E}" dt="2020-02-13T12:21:32.075" v="98"/>
          <ac:spMkLst>
            <pc:docMk/>
            <pc:sldMk cId="1163143241" sldId="311"/>
            <ac:spMk id="19" creationId="{00000000-0000-0000-0000-000000000000}"/>
          </ac:spMkLst>
        </pc:spChg>
        <pc:grpChg chg="mod">
          <ac:chgData name="Sichao Wei" userId="27c64742685b9b08" providerId="LiveId" clId="{0AF7EF3F-6862-42DD-82AA-CD31F883B32E}" dt="2020-02-13T12:21:32.075" v="100"/>
          <ac:grpSpMkLst>
            <pc:docMk/>
            <pc:sldMk cId="1163143241" sldId="311"/>
            <ac:grpSpMk id="20" creationId="{00000000-0000-0000-0000-000000000000}"/>
          </ac:grpSpMkLst>
        </pc:grpChg>
        <pc:picChg chg="mod ord">
          <ac:chgData name="Sichao Wei" userId="27c64742685b9b08" providerId="LiveId" clId="{0AF7EF3F-6862-42DD-82AA-CD31F883B32E}" dt="2020-02-13T12:21:32.075" v="102"/>
          <ac:picMkLst>
            <pc:docMk/>
            <pc:sldMk cId="1163143241" sldId="311"/>
            <ac:picMk id="5" creationId="{00000000-0000-0000-0000-000000000000}"/>
          </ac:picMkLst>
        </pc:picChg>
      </pc:sldChg>
      <pc:sldChg chg="modSp">
        <pc:chgData name="Sichao Wei" userId="27c64742685b9b08" providerId="LiveId" clId="{0AF7EF3F-6862-42DD-82AA-CD31F883B32E}" dt="2020-02-13T12:21:34.871" v="108"/>
        <pc:sldMkLst>
          <pc:docMk/>
          <pc:sldMk cId="3906698849" sldId="312"/>
        </pc:sldMkLst>
        <pc:spChg chg="mod">
          <ac:chgData name="Sichao Wei" userId="27c64742685b9b08" providerId="LiveId" clId="{0AF7EF3F-6862-42DD-82AA-CD31F883B32E}" dt="2020-02-13T12:21:34.871" v="105"/>
          <ac:spMkLst>
            <pc:docMk/>
            <pc:sldMk cId="3906698849" sldId="312"/>
            <ac:spMk id="16" creationId="{00000000-0000-0000-0000-000000000000}"/>
          </ac:spMkLst>
        </pc:spChg>
        <pc:spChg chg="mod">
          <ac:chgData name="Sichao Wei" userId="27c64742685b9b08" providerId="LiveId" clId="{0AF7EF3F-6862-42DD-82AA-CD31F883B32E}" dt="2020-02-13T12:21:34.871" v="104"/>
          <ac:spMkLst>
            <pc:docMk/>
            <pc:sldMk cId="3906698849" sldId="312"/>
            <ac:spMk id="19" creationId="{00000000-0000-0000-0000-000000000000}"/>
          </ac:spMkLst>
        </pc:spChg>
        <pc:grpChg chg="mod">
          <ac:chgData name="Sichao Wei" userId="27c64742685b9b08" providerId="LiveId" clId="{0AF7EF3F-6862-42DD-82AA-CD31F883B32E}" dt="2020-02-13T12:21:34.871" v="106"/>
          <ac:grpSpMkLst>
            <pc:docMk/>
            <pc:sldMk cId="3906698849" sldId="312"/>
            <ac:grpSpMk id="20" creationId="{00000000-0000-0000-0000-000000000000}"/>
          </ac:grpSpMkLst>
        </pc:grpChg>
        <pc:picChg chg="mod ord">
          <ac:chgData name="Sichao Wei" userId="27c64742685b9b08" providerId="LiveId" clId="{0AF7EF3F-6862-42DD-82AA-CD31F883B32E}" dt="2020-02-13T12:21:34.871" v="108"/>
          <ac:picMkLst>
            <pc:docMk/>
            <pc:sldMk cId="3906698849" sldId="312"/>
            <ac:picMk id="5" creationId="{00000000-0000-0000-0000-000000000000}"/>
          </ac:picMkLst>
        </pc:picChg>
      </pc:sldChg>
      <pc:sldChg chg="modSp">
        <pc:chgData name="Sichao Wei" userId="27c64742685b9b08" providerId="LiveId" clId="{0AF7EF3F-6862-42DD-82AA-CD31F883B32E}" dt="2020-02-13T12:23:56.132" v="120" actId="255"/>
        <pc:sldMkLst>
          <pc:docMk/>
          <pc:sldMk cId="474371404" sldId="317"/>
        </pc:sldMkLst>
        <pc:spChg chg="mod">
          <ac:chgData name="Sichao Wei" userId="27c64742685b9b08" providerId="LiveId" clId="{0AF7EF3F-6862-42DD-82AA-CD31F883B32E}" dt="2020-02-13T12:23:56.132" v="120" actId="255"/>
          <ac:spMkLst>
            <pc:docMk/>
            <pc:sldMk cId="474371404" sldId="317"/>
            <ac:spMk id="3" creationId="{00000000-0000-0000-0000-000000000000}"/>
          </ac:spMkLst>
        </pc:spChg>
      </pc:sldChg>
      <pc:sldChg chg="modSp">
        <pc:chgData name="Sichao Wei" userId="27c64742685b9b08" providerId="LiveId" clId="{0AF7EF3F-6862-42DD-82AA-CD31F883B32E}" dt="2020-02-13T12:24:29.470" v="124" actId="948"/>
        <pc:sldMkLst>
          <pc:docMk/>
          <pc:sldMk cId="438558317" sldId="318"/>
        </pc:sldMkLst>
        <pc:spChg chg="mod">
          <ac:chgData name="Sichao Wei" userId="27c64742685b9b08" providerId="LiveId" clId="{0AF7EF3F-6862-42DD-82AA-CD31F883B32E}" dt="2020-02-13T12:24:29.470" v="124" actId="948"/>
          <ac:spMkLst>
            <pc:docMk/>
            <pc:sldMk cId="438558317" sldId="318"/>
            <ac:spMk id="3" creationId="{00000000-0000-0000-0000-000000000000}"/>
          </ac:spMkLst>
        </pc:spChg>
      </pc:sldChg>
      <pc:sldChg chg="modSp">
        <pc:chgData name="Sichao Wei" userId="27c64742685b9b08" providerId="LiveId" clId="{0AF7EF3F-6862-42DD-82AA-CD31F883B32E}" dt="2020-02-13T12:16:04.477" v="54"/>
        <pc:sldMkLst>
          <pc:docMk/>
          <pc:sldMk cId="2915139585" sldId="320"/>
        </pc:sldMkLst>
        <pc:spChg chg="mod">
          <ac:chgData name="Sichao Wei" userId="27c64742685b9b08" providerId="LiveId" clId="{0AF7EF3F-6862-42DD-82AA-CD31F883B32E}" dt="2020-02-13T12:16:04.477" v="51"/>
          <ac:spMkLst>
            <pc:docMk/>
            <pc:sldMk cId="2915139585" sldId="320"/>
            <ac:spMk id="16" creationId="{00000000-0000-0000-0000-000000000000}"/>
          </ac:spMkLst>
        </pc:spChg>
        <pc:spChg chg="mod">
          <ac:chgData name="Sichao Wei" userId="27c64742685b9b08" providerId="LiveId" clId="{0AF7EF3F-6862-42DD-82AA-CD31F883B32E}" dt="2020-02-13T12:16:04.477" v="50"/>
          <ac:spMkLst>
            <pc:docMk/>
            <pc:sldMk cId="2915139585" sldId="320"/>
            <ac:spMk id="19" creationId="{00000000-0000-0000-0000-000000000000}"/>
          </ac:spMkLst>
        </pc:spChg>
        <pc:grpChg chg="mod">
          <ac:chgData name="Sichao Wei" userId="27c64742685b9b08" providerId="LiveId" clId="{0AF7EF3F-6862-42DD-82AA-CD31F883B32E}" dt="2020-02-13T12:16:04.477" v="52"/>
          <ac:grpSpMkLst>
            <pc:docMk/>
            <pc:sldMk cId="2915139585" sldId="320"/>
            <ac:grpSpMk id="20" creationId="{00000000-0000-0000-0000-000000000000}"/>
          </ac:grpSpMkLst>
        </pc:grpChg>
        <pc:picChg chg="mod ord">
          <ac:chgData name="Sichao Wei" userId="27c64742685b9b08" providerId="LiveId" clId="{0AF7EF3F-6862-42DD-82AA-CD31F883B32E}" dt="2020-02-13T12:16:04.477" v="54"/>
          <ac:picMkLst>
            <pc:docMk/>
            <pc:sldMk cId="2915139585" sldId="320"/>
            <ac:picMk id="5" creationId="{00000000-0000-0000-0000-000000000000}"/>
          </ac:picMkLst>
        </pc:picChg>
      </pc:sldChg>
    </pc:docChg>
  </pc:docChgLst>
  <pc:docChgLst>
    <pc:chgData name="Wei Sichao" userId="27c64742685b9b08" providerId="LiveId" clId="{8AA893D3-6842-4102-BD51-0582D4805FCD}"/>
    <pc:docChg chg="modSld">
      <pc:chgData name="Wei Sichao" userId="27c64742685b9b08" providerId="LiveId" clId="{8AA893D3-6842-4102-BD51-0582D4805FCD}" dt="2020-05-28T01:35:09.770" v="25" actId="20577"/>
      <pc:docMkLst>
        <pc:docMk/>
      </pc:docMkLst>
      <pc:sldChg chg="modTransition">
        <pc:chgData name="Wei Sichao" userId="27c64742685b9b08" providerId="LiveId" clId="{8AA893D3-6842-4102-BD51-0582D4805FCD}" dt="2020-05-28T01:34:42.948" v="1"/>
        <pc:sldMkLst>
          <pc:docMk/>
          <pc:sldMk cId="3048469108" sldId="256"/>
        </pc:sldMkLst>
      </pc:sldChg>
      <pc:sldChg chg="modTransition">
        <pc:chgData name="Wei Sichao" userId="27c64742685b9b08" providerId="LiveId" clId="{8AA893D3-6842-4102-BD51-0582D4805FCD}" dt="2020-05-28T01:35:00.207" v="17"/>
        <pc:sldMkLst>
          <pc:docMk/>
          <pc:sldMk cId="2603236884" sldId="284"/>
        </pc:sldMkLst>
      </pc:sldChg>
      <pc:sldChg chg="modTransition">
        <pc:chgData name="Wei Sichao" userId="27c64742685b9b08" providerId="LiveId" clId="{8AA893D3-6842-4102-BD51-0582D4805FCD}" dt="2020-05-28T01:34:58.202" v="13"/>
        <pc:sldMkLst>
          <pc:docMk/>
          <pc:sldMk cId="1071030390" sldId="286"/>
        </pc:sldMkLst>
      </pc:sldChg>
      <pc:sldChg chg="modSp modTransition modAnim">
        <pc:chgData name="Wei Sichao" userId="27c64742685b9b08" providerId="LiveId" clId="{8AA893D3-6842-4102-BD51-0582D4805FCD}" dt="2020-05-28T01:35:09.770" v="25" actId="20577"/>
        <pc:sldMkLst>
          <pc:docMk/>
          <pc:sldMk cId="716269591" sldId="288"/>
        </pc:sldMkLst>
        <pc:spChg chg="mod">
          <ac:chgData name="Wei Sichao" userId="27c64742685b9b08" providerId="LiveId" clId="{8AA893D3-6842-4102-BD51-0582D4805FCD}" dt="2020-05-28T01:35:09.770" v="25" actId="20577"/>
          <ac:spMkLst>
            <pc:docMk/>
            <pc:sldMk cId="716269591" sldId="288"/>
            <ac:spMk id="5" creationId="{00000000-0000-0000-0000-000000000000}"/>
          </ac:spMkLst>
        </pc:spChg>
      </pc:sldChg>
      <pc:sldChg chg="modTransition">
        <pc:chgData name="Wei Sichao" userId="27c64742685b9b08" providerId="LiveId" clId="{8AA893D3-6842-4102-BD51-0582D4805FCD}" dt="2020-05-28T01:35:01.209" v="21"/>
        <pc:sldMkLst>
          <pc:docMk/>
          <pc:sldMk cId="3420128373" sldId="289"/>
        </pc:sldMkLst>
      </pc:sldChg>
      <pc:sldChg chg="modTransition">
        <pc:chgData name="Wei Sichao" userId="27c64742685b9b08" providerId="LiveId" clId="{8AA893D3-6842-4102-BD51-0582D4805FCD}" dt="2020-05-28T01:34:56.195" v="5"/>
        <pc:sldMkLst>
          <pc:docMk/>
          <pc:sldMk cId="1115127587"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0E3F67-4091-4EE6-A306-EDED871C93C6}" type="datetimeFigureOut">
              <a:rPr lang="en-US" smtClean="0"/>
              <a:t>5/10/23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E20F2-B0DC-4177-9B5A-08FDFF786F79}" type="slidenum">
              <a:rPr lang="en-US" smtClean="0"/>
              <a:t>‹#›</a:t>
            </a:fld>
            <a:endParaRPr lang="en-US"/>
          </a:p>
        </p:txBody>
      </p:sp>
    </p:spTree>
    <p:extLst>
      <p:ext uri="{BB962C8B-B14F-4D97-AF65-F5344CB8AC3E}">
        <p14:creationId xmlns:p14="http://schemas.microsoft.com/office/powerpoint/2010/main" val="248886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a:t>由于边际消费倾向</a:t>
                </a:r>
                <a14:m>
                  <m:oMath xmlns:m="http://schemas.openxmlformats.org/officeDocument/2006/math">
                    <m:r>
                      <a:rPr lang="en-US" altLang="zh-CN" b="0" i="1" smtClean="0">
                        <a:latin typeface="Cambria Math"/>
                      </a:rPr>
                      <m:t>𝛽</m:t>
                    </m:r>
                  </m:oMath>
                </a14:m>
                <a:r>
                  <a:rPr lang="zh-CN" altLang="en-US" dirty="0"/>
                  <a:t>比较稳定，</a:t>
                </a:r>
                <a:r>
                  <a:rPr lang="en-US" dirty="0"/>
                  <a:t>IS </a:t>
                </a:r>
                <a:r>
                  <a:rPr lang="zh-CN" altLang="en-US" dirty="0"/>
                  <a:t>曲线的斜率取决于投资的利率系数</a:t>
                </a:r>
                <a14:m>
                  <m:oMath xmlns:m="http://schemas.openxmlformats.org/officeDocument/2006/math">
                    <m:r>
                      <a:rPr lang="en-US" altLang="zh-CN" b="0" i="1" smtClean="0">
                        <a:latin typeface="Cambria Math"/>
                      </a:rPr>
                      <m:t>𝑑</m:t>
                    </m:r>
                  </m:oMath>
                </a14:m>
                <a:r>
                  <a:rPr lang="zh-CN" altLang="en-US" dirty="0"/>
                  <a:t>。</a:t>
                </a:r>
                <a:endParaRPr lang="en-US" dirty="0"/>
              </a:p>
              <a:p>
                <a:r>
                  <a:rPr lang="en-US" dirty="0"/>
                  <a:t>IS</a:t>
                </a:r>
                <a:r>
                  <a:rPr lang="en-US" baseline="0" dirty="0"/>
                  <a:t> </a:t>
                </a:r>
                <a:r>
                  <a:rPr lang="zh-CN" altLang="en-US" baseline="0" dirty="0"/>
                  <a:t>曲线越陡峭，财政政策效果就越大；</a:t>
                </a:r>
                <a:endParaRPr lang="en-US" altLang="zh-CN" baseline="0" dirty="0"/>
              </a:p>
              <a:p>
                <a:r>
                  <a:rPr lang="en-US" dirty="0"/>
                  <a:t>IS</a:t>
                </a:r>
                <a:r>
                  <a:rPr lang="en-US" baseline="0" dirty="0"/>
                  <a:t> </a:t>
                </a:r>
                <a:r>
                  <a:rPr lang="zh-CN" altLang="en-US" baseline="0" dirty="0"/>
                  <a:t>曲线越平坦，财政政策效果就越小。</a:t>
                </a:r>
                <a:endParaRPr lang="en-US" dirty="0"/>
              </a:p>
            </p:txBody>
          </p:sp>
        </mc:Choice>
        <mc:Fallback xmlns="">
          <p:sp>
            <p:nvSpPr>
              <p:cNvPr id="3" name="Notes Placeholder 2"/>
              <p:cNvSpPr>
                <a:spLocks noGrp="1"/>
              </p:cNvSpPr>
              <p:nvPr>
                <p:ph type="body" idx="1"/>
              </p:nvPr>
            </p:nvSpPr>
            <p:spPr/>
            <p:txBody>
              <a:bodyPr/>
              <a:lstStyle/>
              <a:p>
                <a:r>
                  <a:rPr lang="zh-CN" altLang="en-US" dirty="0" smtClean="0"/>
                  <a:t>由于边际消费倾向</a:t>
                </a:r>
                <a:r>
                  <a:rPr lang="en-US" altLang="zh-CN" b="0" i="0" smtClean="0">
                    <a:latin typeface="Cambria Math"/>
                  </a:rPr>
                  <a:t>𝛽</a:t>
                </a:r>
                <a:r>
                  <a:rPr lang="zh-CN" altLang="en-US" dirty="0" smtClean="0"/>
                  <a:t>比较稳定，</a:t>
                </a:r>
                <a:r>
                  <a:rPr lang="en-US" dirty="0" smtClean="0"/>
                  <a:t>IS </a:t>
                </a:r>
                <a:r>
                  <a:rPr lang="zh-CN" altLang="en-US" dirty="0" smtClean="0"/>
                  <a:t>曲线的斜率取决于投资的利率系数</a:t>
                </a:r>
                <a:r>
                  <a:rPr lang="en-US" altLang="zh-CN" b="0" i="0" smtClean="0">
                    <a:latin typeface="Cambria Math"/>
                  </a:rPr>
                  <a:t>𝑑</a:t>
                </a:r>
                <a:r>
                  <a:rPr lang="zh-CN" altLang="en-US" dirty="0" smtClean="0"/>
                  <a:t>。</a:t>
                </a:r>
                <a:endParaRPr lang="en-US" dirty="0" smtClean="0"/>
              </a:p>
              <a:p>
                <a:r>
                  <a:rPr lang="en-US" dirty="0" smtClean="0"/>
                  <a:t>IS</a:t>
                </a:r>
                <a:r>
                  <a:rPr lang="en-US" baseline="0" dirty="0" smtClean="0"/>
                  <a:t> </a:t>
                </a:r>
                <a:r>
                  <a:rPr lang="zh-CN" altLang="en-US" baseline="0" dirty="0" smtClean="0"/>
                  <a:t>曲线越陡峭，财政政策效果就越大；</a:t>
                </a:r>
                <a:endParaRPr lang="en-US" altLang="zh-CN" baseline="0" dirty="0" smtClean="0"/>
              </a:p>
              <a:p>
                <a:r>
                  <a:rPr lang="en-US" dirty="0" smtClean="0"/>
                  <a:t>IS</a:t>
                </a:r>
                <a:r>
                  <a:rPr lang="en-US" baseline="0" dirty="0" smtClean="0"/>
                  <a:t> </a:t>
                </a:r>
                <a:r>
                  <a:rPr lang="zh-CN" altLang="en-US" baseline="0" dirty="0" smtClean="0"/>
                  <a:t>曲线越平坦，财政政策效果就越小。</a:t>
                </a:r>
                <a:endParaRPr lang="en-US" dirty="0"/>
              </a:p>
            </p:txBody>
          </p:sp>
        </mc:Fallback>
      </mc:AlternateContent>
      <p:sp>
        <p:nvSpPr>
          <p:cNvPr id="4" name="Slide Number Placeholder 3"/>
          <p:cNvSpPr>
            <a:spLocks noGrp="1"/>
          </p:cNvSpPr>
          <p:nvPr>
            <p:ph type="sldNum" sz="quarter" idx="10"/>
          </p:nvPr>
        </p:nvSpPr>
        <p:spPr/>
        <p:txBody>
          <a:bodyPr/>
          <a:lstStyle/>
          <a:p>
            <a:fld id="{408E20F2-B0DC-4177-9B5A-08FDFF786F79}" type="slidenum">
              <a:rPr lang="en-US" smtClean="0"/>
              <a:t>27</a:t>
            </a:fld>
            <a:endParaRPr lang="en-US"/>
          </a:p>
        </p:txBody>
      </p:sp>
    </p:spTree>
    <p:extLst>
      <p:ext uri="{BB962C8B-B14F-4D97-AF65-F5344CB8AC3E}">
        <p14:creationId xmlns:p14="http://schemas.microsoft.com/office/powerpoint/2010/main" val="79828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8E20F2-B0DC-4177-9B5A-08FDFF786F79}" type="slidenum">
              <a:rPr lang="en-US" smtClean="0"/>
              <a:t>33</a:t>
            </a:fld>
            <a:endParaRPr lang="en-US"/>
          </a:p>
        </p:txBody>
      </p:sp>
    </p:spTree>
    <p:extLst>
      <p:ext uri="{BB962C8B-B14F-4D97-AF65-F5344CB8AC3E}">
        <p14:creationId xmlns:p14="http://schemas.microsoft.com/office/powerpoint/2010/main" val="272275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a:t>由于</a:t>
                </a:r>
                <a:r>
                  <a:rPr lang="en-US" altLang="zh-CN" dirty="0"/>
                  <a:t>k</a:t>
                </a:r>
                <a:r>
                  <a:rPr lang="zh-CN" altLang="en-US" dirty="0"/>
                  <a:t>是由支付习惯和制度决定的，所以</a:t>
                </a:r>
                <a:r>
                  <a:rPr lang="en-US" dirty="0"/>
                  <a:t>LM </a:t>
                </a:r>
                <a:r>
                  <a:rPr lang="zh-CN" altLang="en-US" dirty="0"/>
                  <a:t>曲线的斜率取决于</a:t>
                </a:r>
                <a14:m>
                  <m:oMath xmlns:m="http://schemas.openxmlformats.org/officeDocument/2006/math">
                    <m:r>
                      <a:rPr lang="en-US" altLang="zh-CN" i="1" dirty="0" smtClean="0">
                        <a:latin typeface="Cambria Math"/>
                      </a:rPr>
                      <m:t>𝑑</m:t>
                    </m:r>
                  </m:oMath>
                </a14:m>
                <a:r>
                  <a:rPr lang="zh-CN" altLang="en-US" dirty="0"/>
                  <a:t>。</a:t>
                </a:r>
                <a:endParaRPr lang="en-US" altLang="zh-CN" dirty="0"/>
              </a:p>
              <a:p>
                <a:endParaRPr lang="en-US" dirty="0"/>
              </a:p>
            </p:txBody>
          </p:sp>
        </mc:Choice>
        <mc:Fallback xmlns="">
          <p:sp>
            <p:nvSpPr>
              <p:cNvPr id="3" name="Notes Placeholder 2"/>
              <p:cNvSpPr>
                <a:spLocks noGrp="1"/>
              </p:cNvSpPr>
              <p:nvPr>
                <p:ph type="body" idx="1"/>
              </p:nvPr>
            </p:nvSpPr>
            <p:spPr/>
            <p:txBody>
              <a:bodyPr/>
              <a:lstStyle/>
              <a:p>
                <a:r>
                  <a:rPr lang="zh-CN" altLang="en-US" dirty="0" smtClean="0"/>
                  <a:t>由于</a:t>
                </a:r>
                <a:r>
                  <a:rPr lang="en-US" altLang="zh-CN" dirty="0" smtClean="0"/>
                  <a:t>k</a:t>
                </a:r>
                <a:r>
                  <a:rPr lang="zh-CN" altLang="en-US" dirty="0" smtClean="0"/>
                  <a:t>是由支付习惯和制度决定的，所以</a:t>
                </a:r>
                <a:r>
                  <a:rPr lang="en-US" dirty="0" smtClean="0"/>
                  <a:t>LM </a:t>
                </a:r>
                <a:r>
                  <a:rPr lang="zh-CN" altLang="en-US" dirty="0" smtClean="0"/>
                  <a:t>曲线的斜率取决于</a:t>
                </a:r>
                <a:r>
                  <a:rPr lang="en-US" altLang="zh-CN" i="0" dirty="0" smtClean="0">
                    <a:latin typeface="Cambria Math"/>
                  </a:rPr>
                  <a:t>𝑑</a:t>
                </a:r>
                <a:r>
                  <a:rPr lang="zh-CN" altLang="en-US" dirty="0" smtClean="0"/>
                  <a:t>。</a:t>
                </a:r>
                <a:endParaRPr lang="en-US" altLang="zh-CN" dirty="0" smtClean="0"/>
              </a:p>
              <a:p>
                <a:endParaRPr lang="en-US" dirty="0"/>
              </a:p>
            </p:txBody>
          </p:sp>
        </mc:Fallback>
      </mc:AlternateContent>
      <p:sp>
        <p:nvSpPr>
          <p:cNvPr id="4" name="Slide Number Placeholder 3"/>
          <p:cNvSpPr>
            <a:spLocks noGrp="1"/>
          </p:cNvSpPr>
          <p:nvPr>
            <p:ph type="sldNum" sz="quarter" idx="10"/>
          </p:nvPr>
        </p:nvSpPr>
        <p:spPr/>
        <p:txBody>
          <a:bodyPr/>
          <a:lstStyle/>
          <a:p>
            <a:fld id="{408E20F2-B0DC-4177-9B5A-08FDFF786F79}" type="slidenum">
              <a:rPr lang="en-US" smtClean="0"/>
              <a:t>47</a:t>
            </a:fld>
            <a:endParaRPr lang="en-US"/>
          </a:p>
        </p:txBody>
      </p:sp>
    </p:spTree>
    <p:extLst>
      <p:ext uri="{BB962C8B-B14F-4D97-AF65-F5344CB8AC3E}">
        <p14:creationId xmlns:p14="http://schemas.microsoft.com/office/powerpoint/2010/main" val="254751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A58544-9C1C-47BA-99CA-D42C797E600C}" type="datetime1">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9AF050-35DD-40A1-B451-5360FA376382}" type="datetime1">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39019-599F-4B04-AB68-237FA4E78482}" type="datetime1">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Autofit/>
          </a:bodyPr>
          <a:lstStyle>
            <a:lvl1pPr>
              <a:defRPr sz="2000">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
              <a:defRPr sz="1800">
                <a:latin typeface="Times New Roman" panose="02020603050405020304" pitchFamily="18" charset="0"/>
                <a:cs typeface="Times New Roman" panose="02020603050405020304" pitchFamily="18" charset="0"/>
              </a:defRPr>
            </a:lvl2pPr>
            <a:lvl3pPr marL="1143000" indent="-228600">
              <a:buFont typeface="Times New Roman" panose="02020603050405020304" pitchFamily="18" charset="0"/>
              <a:buChar cha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1F17DD29-24D5-4084-A04F-F8863D64DAFC}" type="datetime1">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1DB67F-A972-4A2B-9884-3D9030B80E08}" type="datetime1">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E18F0-EAC0-4B8E-B4D8-D3EF6B4461DF}" type="datetime1">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A25C9F-3F4E-4518-BDCF-85BD6C055821}" type="datetime1">
              <a:rPr lang="en-US" smtClean="0"/>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E5AB-568F-4A65-8BDA-FA6A5DF6227B}" type="datetime1">
              <a:rPr lang="en-US" smtClean="0"/>
              <a:t>5/10/23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2152B-3B9B-4460-A48C-08C93DB255DF}" type="datetime1">
              <a:rPr lang="en-US" smtClean="0"/>
              <a:t>5/10/23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48135-AD0B-4EEE-A523-3E9F27859630}" type="datetime1">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84F861-6DB4-4060-A301-DB94A1A78C7A}" type="datetime1">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35F3A21-7BA0-470C-81DF-F2E44613751D}" type="datetime1">
              <a:rPr lang="en-US" smtClean="0"/>
              <a:pPr/>
              <a:t>5/10/23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
        <p:nvSpPr>
          <p:cNvPr id="7" name="Slide Number Placeholder 5">
            <a:extLst>
              <a:ext uri="{FF2B5EF4-FFF2-40B4-BE49-F238E27FC236}">
                <a16:creationId xmlns:a16="http://schemas.microsoft.com/office/drawing/2014/main" id="{A8D79974-6A84-4A1D-8558-1EF226372AC1}"/>
              </a:ext>
            </a:extLst>
          </p:cNvPr>
          <p:cNvSpPr txBox="1">
            <a:spLocks/>
          </p:cNvSpPr>
          <p:nvPr userDrawn="1"/>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
        <p:nvSpPr>
          <p:cNvPr id="8" name="Slide Number Placeholder 5">
            <a:extLst>
              <a:ext uri="{FF2B5EF4-FFF2-40B4-BE49-F238E27FC236}">
                <a16:creationId xmlns:a16="http://schemas.microsoft.com/office/drawing/2014/main" id="{13FC7A8A-07B1-40D4-9F5D-315AF8EF585B}"/>
              </a:ext>
            </a:extLst>
          </p:cNvPr>
          <p:cNvSpPr txBox="1">
            <a:spLocks/>
          </p:cNvSpPr>
          <p:nvPr userDrawn="1"/>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
        <p:nvSpPr>
          <p:cNvPr id="9" name="任意多边形: 形状 8">
            <a:extLst>
              <a:ext uri="{FF2B5EF4-FFF2-40B4-BE49-F238E27FC236}">
                <a16:creationId xmlns:a16="http://schemas.microsoft.com/office/drawing/2014/main" id="{91826E28-0F60-4C12-9953-19B3920D9A40}"/>
              </a:ext>
            </a:extLst>
          </p:cNvPr>
          <p:cNvSpPr/>
          <p:nvPr userDrawn="1"/>
        </p:nvSpPr>
        <p:spPr>
          <a:xfrm>
            <a:off x="-762000" y="4485004"/>
            <a:ext cx="12192000" cy="658495"/>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 name="任意多边形: 形状 9">
            <a:extLst>
              <a:ext uri="{FF2B5EF4-FFF2-40B4-BE49-F238E27FC236}">
                <a16:creationId xmlns:a16="http://schemas.microsoft.com/office/drawing/2014/main" id="{C4F690AD-F975-4AB1-BAC5-C678ABBD896A}"/>
              </a:ext>
            </a:extLst>
          </p:cNvPr>
          <p:cNvSpPr/>
          <p:nvPr userDrawn="1"/>
        </p:nvSpPr>
        <p:spPr>
          <a:xfrm>
            <a:off x="-762000" y="4485005"/>
            <a:ext cx="6540284" cy="44894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 name="Slide Number Placeholder 5">
            <a:extLst>
              <a:ext uri="{FF2B5EF4-FFF2-40B4-BE49-F238E27FC236}">
                <a16:creationId xmlns:a16="http://schemas.microsoft.com/office/drawing/2014/main" id="{8DF8BFE4-FBCB-41E5-A229-DA014B7C6FD1}"/>
              </a:ext>
            </a:extLst>
          </p:cNvPr>
          <p:cNvSpPr txBox="1">
            <a:spLocks/>
          </p:cNvSpPr>
          <p:nvPr userDrawn="1"/>
        </p:nvSpPr>
        <p:spPr>
          <a:xfrm>
            <a:off x="8419884" y="4826104"/>
            <a:ext cx="2133600" cy="273844"/>
          </a:xfrm>
          <a:prstGeom prst="rect">
            <a:avLst/>
          </a:prstGeom>
        </p:spPr>
        <p:txBody>
          <a:bodyPr/>
          <a:lstStyle>
            <a:defPPr>
              <a:defRPr lang="en-US"/>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ts val="6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ts val="6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ts val="600"/>
        </a:spcBef>
        <a:buFont typeface="Times New Roman" panose="02020603050405020304" pitchFamily="18"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bt%20deficit%20distinction%20-%20The%20Economist(subtitled).mp4" TargetMode="External"/><Relationship Id="rId2" Type="http://schemas.openxmlformats.org/officeDocument/2006/relationships/hyperlink" Target="http://finance.ifeng.com/a/20150714/13839104_0.s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usdebtclock.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1.png"/><Relationship Id="rId3" Type="http://schemas.openxmlformats.org/officeDocument/2006/relationships/image" Target="../media/image17.png"/><Relationship Id="rId21" Type="http://schemas.openxmlformats.org/officeDocument/2006/relationships/image" Target="../media/image27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00.png"/><Relationship Id="rId2" Type="http://schemas.openxmlformats.org/officeDocument/2006/relationships/notesSlide" Target="../notesSlides/notesSlide1.xml"/><Relationship Id="rId16" Type="http://schemas.openxmlformats.org/officeDocument/2006/relationships/image" Target="../media/image30.png"/><Relationship Id="rId20"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230.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290.png"/><Relationship Id="rId10" Type="http://schemas.openxmlformats.org/officeDocument/2006/relationships/image" Target="../media/image24.png"/><Relationship Id="rId19" Type="http://schemas.openxmlformats.org/officeDocument/2006/relationships/image" Target="../media/image260.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28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Bart%20Simpson%20Starts%20a%20Bank%20Run(subtitled).mp4"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6.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aike.baidu.com/item/%E9%93%B6%E8%A1%8C%E6%89%BF%E5%85%91%E6%B1%87%E7%A5%A8/1163267?fr=aladdi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6.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6.png"/><Relationship Id="rId3" Type="http://schemas.openxmlformats.org/officeDocument/2006/relationships/image" Target="../media/image430.png"/><Relationship Id="rId21" Type="http://schemas.openxmlformats.org/officeDocument/2006/relationships/image" Target="../media/image59.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5.png"/><Relationship Id="rId2" Type="http://schemas.openxmlformats.org/officeDocument/2006/relationships/notesSlide" Target="../notesSlides/notesSlide3.xml"/><Relationship Id="rId16" Type="http://schemas.openxmlformats.org/officeDocument/2006/relationships/image" Target="../media/image540.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24" Type="http://schemas.openxmlformats.org/officeDocument/2006/relationships/image" Target="../media/image1.png"/><Relationship Id="rId5" Type="http://schemas.openxmlformats.org/officeDocument/2006/relationships/image" Target="../media/image45.png"/><Relationship Id="rId15" Type="http://schemas.openxmlformats.org/officeDocument/2006/relationships/image" Target="../media/image530.png"/><Relationship Id="rId23" Type="http://schemas.openxmlformats.org/officeDocument/2006/relationships/image" Target="../media/image61.png"/><Relationship Id="rId10" Type="http://schemas.openxmlformats.org/officeDocument/2006/relationships/image" Target="../media/image50.png"/><Relationship Id="rId19" Type="http://schemas.openxmlformats.org/officeDocument/2006/relationships/image" Target="../media/image57.png"/><Relationship Id="rId4" Type="http://schemas.openxmlformats.org/officeDocument/2006/relationships/image" Target="../media/image440.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0.png"/></Relationships>
</file>

<file path=ppt/slides/_rels/slide4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6.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12304;&#30127;&#29378;&#21160;&#29289;&#22478;&#12305;&#26641;&#25042;&#38378;&#30005;.mp4"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D8E40-E72C-F34C-87F7-A2AD3F1033FA}"/>
              </a:ext>
            </a:extLst>
          </p:cNvPr>
          <p:cNvSpPr>
            <a:spLocks noGrp="1"/>
          </p:cNvSpPr>
          <p:nvPr>
            <p:ph type="title"/>
          </p:nvPr>
        </p:nvSpPr>
        <p:spPr/>
        <p:txBody>
          <a:bodyPr>
            <a:normAutofit/>
          </a:bodyPr>
          <a:lstStyle/>
          <a:p>
            <a:r>
              <a:rPr kumimoji="1" lang="zh-CN" altLang="en-US" dirty="0"/>
              <a:t>第十五章</a:t>
            </a:r>
            <a:r>
              <a:rPr kumimoji="1" lang="en-US" altLang="zh-CN" dirty="0"/>
              <a:t>:</a:t>
            </a:r>
            <a:r>
              <a:rPr kumimoji="1" lang="zh-CN" altLang="en-US" dirty="0"/>
              <a:t> 宏观经济政策</a:t>
            </a:r>
          </a:p>
        </p:txBody>
      </p:sp>
      <p:sp>
        <p:nvSpPr>
          <p:cNvPr id="3" name="内容占位符 2">
            <a:extLst>
              <a:ext uri="{FF2B5EF4-FFF2-40B4-BE49-F238E27FC236}">
                <a16:creationId xmlns:a16="http://schemas.microsoft.com/office/drawing/2014/main" id="{04DD6819-E7CD-F64A-9EA1-195130DA9B1A}"/>
              </a:ext>
            </a:extLst>
          </p:cNvPr>
          <p:cNvSpPr>
            <a:spLocks noGrp="1"/>
          </p:cNvSpPr>
          <p:nvPr>
            <p:ph idx="1"/>
          </p:nvPr>
        </p:nvSpPr>
        <p:spPr/>
        <p:txBody>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第一节 宏观经济政策目标</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第二节 财政政策</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第三节 货币政策</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第五节 供给管理政策</a:t>
            </a: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a:extLst>
              <a:ext uri="{FF2B5EF4-FFF2-40B4-BE49-F238E27FC236}">
                <a16:creationId xmlns:a16="http://schemas.microsoft.com/office/drawing/2014/main" id="{D7B8F04F-8841-E74B-B281-A92479A27235}"/>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97140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28" y="1012605"/>
            <a:ext cx="8229600" cy="3394472"/>
          </a:xfrm>
        </p:spPr>
        <p:txBody>
          <a:bodyPr/>
          <a:lstStyle/>
          <a:p>
            <a:pPr>
              <a:lnSpc>
                <a:spcPct val="150000"/>
              </a:lnSpc>
              <a:buSzPct val="80000"/>
              <a:buFont typeface="Wingdings" panose="05000000000000000000" pitchFamily="2" charset="2"/>
              <a:buChar char="l"/>
            </a:pPr>
            <a:r>
              <a:rPr lang="zh-CN" altLang="en-US" sz="1800" b="1" dirty="0">
                <a:solidFill>
                  <a:srgbClr val="0070C0"/>
                </a:solidFill>
                <a:ea typeface="宋体" panose="02010600030101010101" pitchFamily="2" charset="-122"/>
              </a:rPr>
              <a:t>在固定汇率制下</a:t>
            </a:r>
            <a:r>
              <a:rPr lang="zh-CN" altLang="en-US" sz="1800" dirty="0">
                <a:ea typeface="宋体" panose="02010600030101010101" pitchFamily="2" charset="-122"/>
              </a:rPr>
              <a:t>，要运用财政政策和货币政策来达到内、外部同时均衡，在政策取向上常常存在冲突</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当国际收支逆差与国内经济疲软并存，或是国际收支顺差与国内通货膨胀并存时，财政、货币政策都会左右为难，这就是经济学上著名的</a:t>
            </a:r>
            <a:r>
              <a:rPr lang="zh-CN" altLang="en-US" sz="1800" b="1" dirty="0">
                <a:solidFill>
                  <a:srgbClr val="FF0000"/>
                </a:solidFill>
                <a:ea typeface="宋体" panose="02010600030101010101" pitchFamily="2" charset="-122"/>
              </a:rPr>
              <a:t>“米德冲突”</a:t>
            </a:r>
            <a:endParaRPr lang="en-US" altLang="zh-CN" sz="1800" b="1" dirty="0">
              <a:solidFill>
                <a:srgbClr val="FF0000"/>
              </a:solidFill>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可以用</a:t>
            </a:r>
            <a:r>
              <a:rPr lang="en-US" altLang="zh-CN" sz="1800" i="1" dirty="0">
                <a:ea typeface="宋体" panose="02010600030101010101" pitchFamily="2" charset="-122"/>
              </a:rPr>
              <a:t>IS-LM-BP</a:t>
            </a:r>
            <a:r>
              <a:rPr lang="zh-CN" altLang="en-US" sz="1800" dirty="0">
                <a:ea typeface="宋体" panose="02010600030101010101" pitchFamily="2" charset="-122"/>
              </a:rPr>
              <a:t>模型说明</a:t>
            </a:r>
            <a:r>
              <a:rPr lang="zh-CN" altLang="en-US" sz="1800" b="1" dirty="0">
                <a:solidFill>
                  <a:srgbClr val="FF0000"/>
                </a:solidFill>
              </a:rPr>
              <a:t>“米德冲突”</a:t>
            </a:r>
            <a:endParaRPr lang="en-US" altLang="zh-CN" sz="18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矩形 4">
            <a:extLst>
              <a:ext uri="{FF2B5EF4-FFF2-40B4-BE49-F238E27FC236}">
                <a16:creationId xmlns:a16="http://schemas.microsoft.com/office/drawing/2014/main" id="{047B17F8-CEEC-4C3F-9932-717AAF720997}"/>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米德冲突</a:t>
            </a:r>
          </a:p>
        </p:txBody>
      </p:sp>
      <p:grpSp>
        <p:nvGrpSpPr>
          <p:cNvPr id="6" name="组合 5">
            <a:extLst>
              <a:ext uri="{FF2B5EF4-FFF2-40B4-BE49-F238E27FC236}">
                <a16:creationId xmlns:a16="http://schemas.microsoft.com/office/drawing/2014/main" id="{A4AA323A-BB6A-42FF-AF1B-64EB972805F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0058F7B-C236-47C3-9EEB-5D47EE91530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0C2C9F1-ACC1-46D6-9A90-02A3BB43313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7996E7C-7048-4260-A40C-2B5F881BB19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39178F98-D655-4B42-904B-317C75CF6F4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9B0A4B3-DE16-4471-92E1-0B8664FDC7EB}"/>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5DEBE8BE-33A7-4661-8FDE-A97B632031E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32522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737" y="985896"/>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不同宏观经济政策目标之间存在着矛盾和冲突，因此需要进行抉择</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宏观经济政策目标选的择必须考虑经济周期的特征和社会主要问题，比如</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当通货膨胀严重时，政府的经济政策目标应该是稳定物价</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当经济运行出现衰退并导致失业率上升时，政府的经济政策目标应该是促进经济增长和增加就业</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经济学流派的主张</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凯恩斯主义宏观经济政策的目标抉择主要是短期稳定</a:t>
            </a:r>
            <a:endParaRPr lang="en-US" altLang="zh-CN" sz="1600" dirty="0">
              <a:ea typeface="宋体" panose="02010600030101010101" pitchFamily="2" charset="-122"/>
            </a:endParaRPr>
          </a:p>
          <a:p>
            <a:pPr lvl="2">
              <a:lnSpc>
                <a:spcPct val="114000"/>
              </a:lnSpc>
            </a:pPr>
            <a:r>
              <a:rPr lang="zh-CN" altLang="en-US" sz="1400" dirty="0">
                <a:ea typeface="宋体" panose="02010600030101010101" pitchFamily="2" charset="-122"/>
              </a:rPr>
              <a:t>主张通过相机抉择的总需求管理政策来实现低通货膨胀率，减少经济受到冲击之后产量、就业的大幅度下降</a:t>
            </a:r>
            <a:endParaRPr lang="en-US" altLang="zh-CN" sz="14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现代货币主义学派认为应该选择长期的目标，也就是保持长期价格稳定</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矩形 4">
            <a:extLst>
              <a:ext uri="{FF2B5EF4-FFF2-40B4-BE49-F238E27FC236}">
                <a16:creationId xmlns:a16="http://schemas.microsoft.com/office/drawing/2014/main" id="{E8F5DA3B-15F0-4D55-86F7-1C5601B9143D}"/>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宏观经济政策目标抉择的不同主张</a:t>
            </a:r>
          </a:p>
        </p:txBody>
      </p:sp>
      <p:grpSp>
        <p:nvGrpSpPr>
          <p:cNvPr id="6" name="组合 5">
            <a:extLst>
              <a:ext uri="{FF2B5EF4-FFF2-40B4-BE49-F238E27FC236}">
                <a16:creationId xmlns:a16="http://schemas.microsoft.com/office/drawing/2014/main" id="{AB14F99C-1588-4436-9FFB-851BACB9E77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7A6C446A-D698-42B4-941C-0D887BD488F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21B837C-CE55-4AF9-8949-763C60189EF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70D3B4E2-585D-441B-B77A-88258FB90F1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2FCD6D1-917D-4C12-A1A6-81B0034F1AF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2D41082-657C-4A20-95F8-C38AFD547D9C}"/>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400D429-8ADC-4ED1-A6EC-F48399960EA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702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65504"/>
            <a:ext cx="3200400" cy="1224118"/>
          </a:xfrm>
        </p:spPr>
        <p:txBody>
          <a:bodyPr vert="horz" wrap="square" lIns="91440" tIns="45720" rIns="91440" bIns="45720" rtlCol="0" anchor="ctr">
            <a:spAutoFit/>
          </a:body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第十五章</a:t>
            </a:r>
            <a:b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 宏观经济政策</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Slide Number Placeholder 3">
            <a:extLst>
              <a:ext uri="{FF2B5EF4-FFF2-40B4-BE49-F238E27FC236}">
                <a16:creationId xmlns:a16="http://schemas.microsoft.com/office/drawing/2014/main" id="{769F09D4-52D4-49C2-AC5A-2CDEA2BF6026}"/>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7" name="Slide Number Placeholder 3">
            <a:extLst>
              <a:ext uri="{FF2B5EF4-FFF2-40B4-BE49-F238E27FC236}">
                <a16:creationId xmlns:a16="http://schemas.microsoft.com/office/drawing/2014/main" id="{1DC24797-1A87-41A6-884C-D227819B5CAD}"/>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8" name="Slide Number Placeholder 3">
            <a:extLst>
              <a:ext uri="{FF2B5EF4-FFF2-40B4-BE49-F238E27FC236}">
                <a16:creationId xmlns:a16="http://schemas.microsoft.com/office/drawing/2014/main" id="{26791729-DA73-4261-ADED-2D2106A2150B}"/>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9" name="灯片编号占位符 3">
            <a:extLst>
              <a:ext uri="{FF2B5EF4-FFF2-40B4-BE49-F238E27FC236}">
                <a16:creationId xmlns:a16="http://schemas.microsoft.com/office/drawing/2014/main" id="{03394C9C-9227-4601-913B-437416F3B822}"/>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10" name="灯片编号占位符 3">
            <a:extLst>
              <a:ext uri="{FF2B5EF4-FFF2-40B4-BE49-F238E27FC236}">
                <a16:creationId xmlns:a16="http://schemas.microsoft.com/office/drawing/2014/main" id="{3E25D429-980C-4FBC-ABBF-53864386A501}"/>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11" name="矩形 10">
            <a:extLst>
              <a:ext uri="{FF2B5EF4-FFF2-40B4-BE49-F238E27FC236}">
                <a16:creationId xmlns:a16="http://schemas.microsoft.com/office/drawing/2014/main" id="{86F38BC7-5798-4EE5-9D3E-ACC26A2ED2A3}"/>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CD7385-A6FB-432E-9792-DF2507735291}"/>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灯片编号占位符 3">
            <a:extLst>
              <a:ext uri="{FF2B5EF4-FFF2-40B4-BE49-F238E27FC236}">
                <a16:creationId xmlns:a16="http://schemas.microsoft.com/office/drawing/2014/main" id="{66161438-ED86-4580-8F91-F549F6C49F57}"/>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14" name="Title 1">
            <a:extLst>
              <a:ext uri="{FF2B5EF4-FFF2-40B4-BE49-F238E27FC236}">
                <a16:creationId xmlns:a16="http://schemas.microsoft.com/office/drawing/2014/main" id="{118A6A54-2DB3-44A4-A84D-0DAD5543A4A2}"/>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5">
            <a:extLst>
              <a:ext uri="{FF2B5EF4-FFF2-40B4-BE49-F238E27FC236}">
                <a16:creationId xmlns:a16="http://schemas.microsoft.com/office/drawing/2014/main" id="{BEF9B22B-18BD-4927-BC12-9FA723489D60}"/>
              </a:ext>
            </a:extLst>
          </p:cNvPr>
          <p:cNvSpPr/>
          <p:nvPr/>
        </p:nvSpPr>
        <p:spPr>
          <a:xfrm>
            <a:off x="4356572" y="1672711"/>
            <a:ext cx="168187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27EB6016-E6C7-40B5-A33B-215BD86A4BAF}"/>
              </a:ext>
            </a:extLst>
          </p:cNvPr>
          <p:cNvSpPr/>
          <p:nvPr/>
        </p:nvSpPr>
        <p:spPr>
          <a:xfrm>
            <a:off x="4343400" y="1014857"/>
            <a:ext cx="25450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宏观经济政策目标</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A8E09FA-AC49-4E89-9DFB-24FCC99FE372}"/>
              </a:ext>
            </a:extLst>
          </p:cNvPr>
          <p:cNvSpPr/>
          <p:nvPr/>
        </p:nvSpPr>
        <p:spPr>
          <a:xfrm>
            <a:off x="4343400" y="1696900"/>
            <a:ext cx="1681871" cy="338554"/>
          </a:xfrm>
          <a:prstGeom prst="rect">
            <a:avLst/>
          </a:prstGeom>
        </p:spPr>
        <p:txBody>
          <a:bodyPr wrap="square">
            <a:spAutoFit/>
          </a:bodyPr>
          <a:lstStyle/>
          <a:p>
            <a:pPr algn="dist"/>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第二节 财政政策</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B13E0A4E-D0B6-431F-88F6-18ADD4C60941}"/>
              </a:ext>
            </a:extLst>
          </p:cNvPr>
          <p:cNvSpPr/>
          <p:nvPr/>
        </p:nvSpPr>
        <p:spPr>
          <a:xfrm>
            <a:off x="4343400" y="2361343"/>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第三节 货币政策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97DAF2A-0C32-4757-95A1-EB51C9821867}"/>
              </a:ext>
            </a:extLst>
          </p:cNvPr>
          <p:cNvSpPr/>
          <p:nvPr/>
        </p:nvSpPr>
        <p:spPr>
          <a:xfrm>
            <a:off x="4343400" y="3025786"/>
            <a:ext cx="4639412" cy="369332"/>
          </a:xfrm>
          <a:prstGeom prst="rect">
            <a:avLst/>
          </a:prstGeom>
        </p:spPr>
        <p:txBody>
          <a:bodyPr wrap="none">
            <a:spAutoFit/>
          </a:bodyPr>
          <a:lstStyle/>
          <a:p>
            <a:pPr marL="809625" indent="-809625"/>
            <a:r>
              <a:rPr lang="zh-CN" altLang="en-US" dirty="0">
                <a:solidFill>
                  <a:schemeClr val="bg1">
                    <a:lumMod val="6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BC23A09-D720-4B06-8EAC-5D928968B022}"/>
              </a:ext>
            </a:extLst>
          </p:cNvPr>
          <p:cNvSpPr/>
          <p:nvPr/>
        </p:nvSpPr>
        <p:spPr>
          <a:xfrm>
            <a:off x="4343400" y="3721007"/>
            <a:ext cx="2315057" cy="369332"/>
          </a:xfrm>
          <a:prstGeom prst="rect">
            <a:avLst/>
          </a:prstGeom>
        </p:spPr>
        <p:txBody>
          <a:bodyPr wrap="none">
            <a:spAutoFit/>
          </a:bodyPr>
          <a:lstStyle/>
          <a:p>
            <a:pPr marL="809625" indent="-809625"/>
            <a:r>
              <a:rPr lang="zh-CN" altLang="en-US" dirty="0">
                <a:solidFill>
                  <a:schemeClr val="bg1">
                    <a:lumMod val="65000"/>
                  </a:schemeClr>
                </a:solidFill>
                <a:latin typeface="微软雅黑" panose="020B0503020204020204" pitchFamily="34" charset="-122"/>
                <a:ea typeface="微软雅黑" panose="020B0503020204020204" pitchFamily="34" charset="-122"/>
              </a:rPr>
              <a:t>第五节 供给管理政策</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91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2605"/>
            <a:ext cx="8229600" cy="3394472"/>
          </a:xfrm>
        </p:spPr>
        <p:txBody>
          <a:bodyPr/>
          <a:lstStyle/>
          <a:p>
            <a:pPr>
              <a:lnSpc>
                <a:spcPct val="15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财政政策</a:t>
            </a:r>
            <a:r>
              <a:rPr lang="zh-CN" altLang="en-US" sz="1800" dirty="0">
                <a:ea typeface="宋体" panose="02010600030101010101" pitchFamily="2" charset="-122"/>
              </a:rPr>
              <a:t>：为了促进就业水平的提高、减轻经济波动、防止通货膨胀、实现稳定增长，而对政府收支、税收和借债水平所进行的选择，或对政府收入和支出水平所作出的决策</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财政政策工具</a:t>
            </a:r>
            <a:r>
              <a:rPr lang="zh-CN" altLang="en-US" sz="1800" dirty="0">
                <a:ea typeface="宋体" panose="02010600030101010101" pitchFamily="2" charset="-122"/>
              </a:rPr>
              <a:t>是政府为了实现既定的政策目标所选择的操作手段</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b="1" dirty="0">
                <a:ea typeface="宋体" panose="02010600030101010101" pitchFamily="2" charset="-122"/>
              </a:rPr>
              <a:t>政府支出：</a:t>
            </a:r>
            <a:r>
              <a:rPr lang="zh-CN" altLang="en-US" sz="1600" dirty="0">
                <a:ea typeface="宋体" panose="02010600030101010101" pitchFamily="2" charset="-122"/>
              </a:rPr>
              <a:t>一国在一定时期内各级政府的支出总和。政府支出由两部分组成：一是政府购买，二是转移支付、公债利息等</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b="1" dirty="0">
                <a:ea typeface="宋体" panose="02010600030101010101" pitchFamily="2" charset="-122"/>
              </a:rPr>
              <a:t>政府收入：</a:t>
            </a:r>
            <a:r>
              <a:rPr lang="zh-CN" altLang="en-US" sz="1600" dirty="0">
                <a:ea typeface="宋体" panose="02010600030101010101" pitchFamily="2" charset="-122"/>
              </a:rPr>
              <a:t>政府通过征税、对公共物品或服务的使用者进行收费以及在金融市场借债（发行公债）等方式来获得的政府收入</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矩形 4">
            <a:extLst>
              <a:ext uri="{FF2B5EF4-FFF2-40B4-BE49-F238E27FC236}">
                <a16:creationId xmlns:a16="http://schemas.microsoft.com/office/drawing/2014/main" id="{28C8192B-CCAD-426E-AA7F-8D449DF5A77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财政政策工具</a:t>
            </a:r>
          </a:p>
        </p:txBody>
      </p:sp>
      <p:grpSp>
        <p:nvGrpSpPr>
          <p:cNvPr id="6" name="组合 5">
            <a:extLst>
              <a:ext uri="{FF2B5EF4-FFF2-40B4-BE49-F238E27FC236}">
                <a16:creationId xmlns:a16="http://schemas.microsoft.com/office/drawing/2014/main" id="{754CDD08-E43B-4B15-B619-C71812477436}"/>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5CF164D-8559-4662-AF90-6704B5C5D18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55C38FA-B2BA-4122-A822-4A128F366D0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6E5072E-62C8-4F8D-BEC4-591584F3F11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1D2A1AC-3BD4-46F3-9A30-ECCB5DE91BD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B2DE322-7CA2-4526-9FC3-E7114877C5B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F58166C-908A-4CC7-92A7-9A3802D5F6E8}"/>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98459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879675"/>
            <a:ext cx="8229600" cy="3394472"/>
          </a:xfrm>
        </p:spPr>
        <p:txBody>
          <a:bodyPr/>
          <a:lstStyle/>
          <a:p>
            <a:pPr>
              <a:lnSpc>
                <a:spcPct val="150000"/>
              </a:lnSpc>
              <a:buSzPct val="80000"/>
              <a:buFont typeface="Wingdings" panose="05000000000000000000" pitchFamily="2" charset="2"/>
              <a:buChar char="l"/>
            </a:pPr>
            <a:r>
              <a:rPr lang="zh-CN" altLang="en-US" sz="1800" b="1" dirty="0">
                <a:ea typeface="宋体" panose="02010600030101010101" pitchFamily="2" charset="-122"/>
              </a:rPr>
              <a:t>政府购买：</a:t>
            </a:r>
            <a:r>
              <a:rPr lang="zh-CN" altLang="en-US" sz="1800" dirty="0">
                <a:ea typeface="宋体" panose="02010600030101010101" pitchFamily="2" charset="-122"/>
              </a:rPr>
              <a:t>政府直接在市场上购买产品、服务及资本品而形成的开支</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例如，政府的基本建设支出、国防支出、行政管理费支出、政府消费支出等</a:t>
            </a:r>
            <a:endParaRPr lang="en-US" altLang="zh-CN" sz="16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转移支付：</a:t>
            </a:r>
            <a:r>
              <a:rPr lang="zh-CN" altLang="en-US" sz="1800" dirty="0">
                <a:ea typeface="宋体" panose="02010600030101010101" pitchFamily="2" charset="-122"/>
              </a:rPr>
              <a:t>政府或企业无偿地支付给个人或下级政府的资金</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包括社会保障补贴、养老金、失业保险、福利支付、医疗保险以及政府对国有企业提供的补贴等</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是一种收入再分配的形式</a:t>
            </a:r>
            <a:endParaRPr lang="en-US" altLang="zh-CN" sz="16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净利息支付</a:t>
            </a:r>
            <a:r>
              <a:rPr lang="zh-CN" altLang="en-US" sz="1800" dirty="0">
                <a:ea typeface="宋体" panose="02010600030101010101" pitchFamily="2" charset="-122"/>
              </a:rPr>
              <a:t>：政府支付给政府债券持有者的利息减去政府所得利息之差</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其中比较重要的一项是政府债务的利息支付</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矩形 4">
            <a:extLst>
              <a:ext uri="{FF2B5EF4-FFF2-40B4-BE49-F238E27FC236}">
                <a16:creationId xmlns:a16="http://schemas.microsoft.com/office/drawing/2014/main" id="{41198D7F-535D-4413-B477-E30DBE718F0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政府支出</a:t>
            </a:r>
          </a:p>
        </p:txBody>
      </p:sp>
      <p:grpSp>
        <p:nvGrpSpPr>
          <p:cNvPr id="6" name="组合 5">
            <a:extLst>
              <a:ext uri="{FF2B5EF4-FFF2-40B4-BE49-F238E27FC236}">
                <a16:creationId xmlns:a16="http://schemas.microsoft.com/office/drawing/2014/main" id="{33AB63BC-48DD-4697-BD56-4227C10D301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381A6606-D739-4F0B-96ED-CA7D8C229F2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8F02A82-158F-484C-BE2A-01209BD0C03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E22634CD-4C42-4EC2-8A08-ACD8F66FBC4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5B94356B-C5E0-4CC1-8546-70A41A86C7C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A736F8D-A02F-4280-BC35-C5C69AF1BE0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09F9BC0-E00E-4E41-878C-C6648DBFC9E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62959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6440"/>
            <a:ext cx="8229600" cy="3394472"/>
          </a:xfrm>
        </p:spPr>
        <p:txBody>
          <a:bodyPr/>
          <a:lstStyle/>
          <a:p>
            <a:pPr>
              <a:lnSpc>
                <a:spcPct val="120000"/>
              </a:lnSpc>
              <a:buSzPct val="80000"/>
              <a:buFont typeface="Wingdings" panose="05000000000000000000" pitchFamily="2" charset="2"/>
              <a:buChar char="l"/>
            </a:pPr>
            <a:r>
              <a:rPr lang="zh-CN" altLang="en-US" sz="1800" b="1" dirty="0">
                <a:latin typeface="宋体" panose="02010600030101010101" pitchFamily="2" charset="-122"/>
                <a:ea typeface="宋体" panose="02010600030101010101" pitchFamily="2" charset="-122"/>
              </a:rPr>
              <a:t>税收</a:t>
            </a:r>
            <a:r>
              <a:rPr lang="zh-CN" altLang="en-US" sz="1800" dirty="0">
                <a:latin typeface="宋体" panose="02010600030101010101" pitchFamily="2" charset="-122"/>
                <a:ea typeface="宋体" panose="02010600030101010101" pitchFamily="2" charset="-122"/>
              </a:rPr>
              <a:t>是政府按照法律事先规定的标准，凭借手中的政治权力强制地、无偿地从个人和企业手中取得财政收入的一种手段</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税收是政府收入最主要的来源</a:t>
            </a:r>
            <a:endParaRPr lang="en-US" altLang="zh-CN" sz="1600" dirty="0">
              <a:latin typeface="宋体" panose="02010600030101010101" pitchFamily="2" charset="-122"/>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税收主要可以分为四种类型：个人所得税、社会保险税、产品和进口税、以及公司税</a:t>
            </a:r>
            <a:endParaRPr lang="en-US" altLang="zh-CN" sz="18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个人所得税主要包括个人收入所得税和财产税</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社会保险税又称社会保障税，它是以纳税人的工资、薪金所得作为课税对象的一种税收，是实施社会保障制度的财政来源</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产品和进口税主要是销售税</a:t>
            </a:r>
            <a:endParaRPr lang="en-US" altLang="zh-CN" sz="1600" dirty="0">
              <a:latin typeface="宋体" panose="02010600030101010101" pitchFamily="2" charset="-122"/>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公司税主要指公司利润税</a:t>
            </a:r>
            <a:endParaRPr lang="en-US" altLang="zh-CN" sz="16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矩形 4">
            <a:extLst>
              <a:ext uri="{FF2B5EF4-FFF2-40B4-BE49-F238E27FC236}">
                <a16:creationId xmlns:a16="http://schemas.microsoft.com/office/drawing/2014/main" id="{4838C288-FCFB-4556-99DB-28E281D77657}"/>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政府收入</a:t>
            </a:r>
          </a:p>
        </p:txBody>
      </p:sp>
      <p:grpSp>
        <p:nvGrpSpPr>
          <p:cNvPr id="6" name="组合 5">
            <a:extLst>
              <a:ext uri="{FF2B5EF4-FFF2-40B4-BE49-F238E27FC236}">
                <a16:creationId xmlns:a16="http://schemas.microsoft.com/office/drawing/2014/main" id="{A5B31BD6-6DC1-43BF-B2D1-345B456CA587}"/>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5125785-9FCA-4AAA-8BEC-0382D3562EE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04A7148E-989A-4C06-921B-8331C92F90A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C3B2FD6-8036-4C48-9F89-889F52F4CC3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1214CDD-8A0A-4DAE-B50A-96099DDAA8B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87F601D4-5D31-41E5-9FCC-00DD7DAD6CDC}"/>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5AC6AE4-E147-4CCF-BAE3-B1DC21C2DF1A}"/>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92363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3715"/>
            <a:ext cx="8229600" cy="3394472"/>
          </a:xfrm>
        </p:spPr>
        <p:txBody>
          <a:bodyPr/>
          <a:lstStyle/>
          <a:p>
            <a:pPr>
              <a:buSzPct val="80000"/>
              <a:buFont typeface="Wingdings" panose="05000000000000000000" pitchFamily="2" charset="2"/>
              <a:buChar char="l"/>
            </a:pPr>
            <a:r>
              <a:rPr lang="zh-CN" altLang="en-US" sz="1800" b="1" dirty="0">
                <a:solidFill>
                  <a:srgbClr val="FF0000"/>
                </a:solidFill>
                <a:ea typeface="宋体" panose="02010600030101010101" pitchFamily="2" charset="-122"/>
              </a:rPr>
              <a:t>公债</a:t>
            </a:r>
            <a:r>
              <a:rPr lang="zh-CN" altLang="en-US" sz="1800" dirty="0">
                <a:ea typeface="宋体" panose="02010600030101010101" pitchFamily="2" charset="-122"/>
              </a:rPr>
              <a:t>是指政府运用国家信用筹集财政资金时形成的对公众的债务</a:t>
            </a:r>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公债包括中央政府的债务和地方政府的债务两种</a:t>
            </a:r>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公债的特点</a:t>
            </a:r>
            <a:endParaRPr lang="en-US" altLang="zh-CN" sz="1800" dirty="0">
              <a:ea typeface="宋体" panose="02010600030101010101" pitchFamily="2" charset="-122"/>
            </a:endParaRPr>
          </a:p>
          <a:p>
            <a:pPr marL="800100" lvl="1" indent="-342900">
              <a:buFont typeface="+mj-lt"/>
              <a:buAutoNum type="arabicPeriod"/>
            </a:pPr>
            <a:r>
              <a:rPr lang="zh-CN" altLang="en-US" sz="1600" dirty="0">
                <a:ea typeface="宋体" panose="02010600030101010101" pitchFamily="2" charset="-122"/>
              </a:rPr>
              <a:t>公债的债务人是国家，而债权人是公众，双方并不是处于对等的地位</a:t>
            </a:r>
            <a:endParaRPr lang="en-US" altLang="zh-CN" sz="1600" dirty="0">
              <a:ea typeface="宋体" panose="02010600030101010101" pitchFamily="2" charset="-122"/>
            </a:endParaRPr>
          </a:p>
          <a:p>
            <a:pPr marL="800100" lvl="1" indent="-342900">
              <a:buFont typeface="+mj-lt"/>
              <a:buAutoNum type="arabicPeriod"/>
            </a:pPr>
            <a:r>
              <a:rPr lang="zh-CN" altLang="en-US" sz="1600" dirty="0">
                <a:ea typeface="宋体" panose="02010600030101010101" pitchFamily="2" charset="-122"/>
              </a:rPr>
              <a:t>公债属于一种国家信用，其基础是以国家的税收支付能力为保证的</a:t>
            </a:r>
            <a:endParaRPr lang="en-US" altLang="zh-CN" sz="1600" dirty="0">
              <a:ea typeface="宋体" panose="02010600030101010101" pitchFamily="2" charset="-122"/>
            </a:endParaRPr>
          </a:p>
          <a:p>
            <a:pPr marL="800100" lvl="1" indent="-342900">
              <a:buFont typeface="+mj-lt"/>
              <a:buAutoNum type="arabicPeriod"/>
            </a:pPr>
            <a:r>
              <a:rPr lang="zh-CN" altLang="en-US" sz="1600" dirty="0">
                <a:ea typeface="宋体" panose="02010600030101010101" pitchFamily="2" charset="-122"/>
              </a:rPr>
              <a:t>公债的清偿不能由债权人要求法律强制执行</a:t>
            </a:r>
            <a:endParaRPr lang="en-US" altLang="zh-CN" sz="1600" dirty="0">
              <a:ea typeface="宋体" panose="02010600030101010101" pitchFamily="2" charset="-122"/>
            </a:endParaRPr>
          </a:p>
          <a:p>
            <a:pPr marL="800100" lvl="1" indent="-342900">
              <a:buFont typeface="+mj-lt"/>
              <a:buAutoNum type="arabicPeriod"/>
            </a:pPr>
            <a:r>
              <a:rPr lang="zh-CN" altLang="en-US" sz="1600" dirty="0">
                <a:ea typeface="宋体" panose="02010600030101010101" pitchFamily="2" charset="-122"/>
              </a:rPr>
              <a:t>公债发行的信用是国家政治主权和国民经济资源，所以公债发行不需要提供担保</a:t>
            </a:r>
            <a:endParaRPr lang="en-US" altLang="zh-CN" sz="16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公债的发行既可以筹集财政资金，弥补财政赤字，又可以通过其在资金市场的流通来调节货币的供求从而影响社会的总需求</a:t>
            </a:r>
            <a:endParaRPr lang="en-US" altLang="zh-CN" sz="1800" dirty="0">
              <a:ea typeface="宋体" panose="02010600030101010101" pitchFamily="2" charset="-122"/>
            </a:endParaRPr>
          </a:p>
          <a:p>
            <a:pPr lvl="1">
              <a:buSzPct val="60000"/>
              <a:buFont typeface="Wingdings" panose="05000000000000000000" pitchFamily="2" charset="2"/>
              <a:buChar char="n"/>
            </a:pPr>
            <a:r>
              <a:rPr lang="zh-CN" altLang="en-US" sz="1600" dirty="0">
                <a:ea typeface="宋体" panose="02010600030101010101" pitchFamily="2" charset="-122"/>
              </a:rPr>
              <a:t>因此，公债是实现宏观经济政策目标的工具之一</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矩形 4">
            <a:extLst>
              <a:ext uri="{FF2B5EF4-FFF2-40B4-BE49-F238E27FC236}">
                <a16:creationId xmlns:a16="http://schemas.microsoft.com/office/drawing/2014/main" id="{19E5FA84-1155-4390-B585-F0187DAB8A5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政府收入</a:t>
            </a:r>
          </a:p>
        </p:txBody>
      </p:sp>
      <p:grpSp>
        <p:nvGrpSpPr>
          <p:cNvPr id="6" name="组合 5">
            <a:extLst>
              <a:ext uri="{FF2B5EF4-FFF2-40B4-BE49-F238E27FC236}">
                <a16:creationId xmlns:a16="http://schemas.microsoft.com/office/drawing/2014/main" id="{8400A692-51CA-4537-A2E5-D4DA1BA3FF51}"/>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4BB2E51-3F8A-44AF-9BD7-F959B365BF1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F61162B-C99F-4059-B6C6-EEA0A838DF0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7E7B5E43-60A9-4FEB-8A3B-E8C6C56A286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83893AD-0769-467A-B3CF-6299E611E9F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86179863-F34F-4ACC-947A-3C424CEEB157}"/>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56E0441-3CA0-415E-82BE-3957132005F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3812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868" y="1012605"/>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财政政策的实施方法：</a:t>
            </a:r>
            <a:r>
              <a:rPr lang="zh-CN" altLang="en-US" sz="1800" b="1" dirty="0">
                <a:ea typeface="宋体" panose="02010600030101010101" pitchFamily="2" charset="-122"/>
              </a:rPr>
              <a:t>自动稳定</a:t>
            </a:r>
            <a:r>
              <a:rPr lang="zh-CN" altLang="en-US" sz="1800" dirty="0">
                <a:ea typeface="宋体" panose="02010600030101010101" pitchFamily="2" charset="-122"/>
              </a:rPr>
              <a:t>的财政政策与</a:t>
            </a:r>
            <a:r>
              <a:rPr lang="zh-CN" altLang="en-US" sz="1800" b="1" dirty="0">
                <a:ea typeface="宋体" panose="02010600030101010101" pitchFamily="2" charset="-122"/>
              </a:rPr>
              <a:t>相机抉择</a:t>
            </a:r>
            <a:r>
              <a:rPr lang="zh-CN" altLang="en-US" sz="1800" dirty="0">
                <a:ea typeface="宋体" panose="02010600030101010101" pitchFamily="2" charset="-122"/>
              </a:rPr>
              <a:t>的财政政策</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自动稳定器</a:t>
            </a:r>
            <a:r>
              <a:rPr lang="zh-CN" altLang="en-US" sz="1800" dirty="0">
                <a:ea typeface="宋体" panose="02010600030101010101" pitchFamily="2" charset="-122"/>
              </a:rPr>
              <a:t>是经济系统本身存在的一种减少对国民收入冲击和干扰的机制</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萧条、衰退时期，政府支出自动增加或税收自动减少，扩张性财政政策自动实施</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复苏、繁荣时期，政府支出自动减少或税收自动增加，紧缩性财政政策自动实施</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自动稳定器主要有以下</a:t>
            </a:r>
            <a:r>
              <a:rPr lang="en-US" altLang="zh-CN" sz="1800" dirty="0">
                <a:ea typeface="宋体" panose="02010600030101010101" pitchFamily="2" charset="-122"/>
              </a:rPr>
              <a:t>3</a:t>
            </a:r>
            <a:r>
              <a:rPr lang="zh-CN" altLang="en-US" sz="1800" dirty="0">
                <a:ea typeface="宋体" panose="02010600030101010101" pitchFamily="2" charset="-122"/>
              </a:rPr>
              <a:t>种</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失业保障机制</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所得税税收体系</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农产品价格维持制度</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矩形 4">
            <a:extLst>
              <a:ext uri="{FF2B5EF4-FFF2-40B4-BE49-F238E27FC236}">
                <a16:creationId xmlns:a16="http://schemas.microsoft.com/office/drawing/2014/main" id="{665CD59F-7509-46BD-9B05-82ED4FF0F8B4}"/>
              </a:ext>
            </a:extLst>
          </p:cNvPr>
          <p:cNvSpPr/>
          <p:nvPr/>
        </p:nvSpPr>
        <p:spPr>
          <a:xfrm>
            <a:off x="470280" y="290253"/>
            <a:ext cx="6692520" cy="369332"/>
          </a:xfrm>
          <a:prstGeom prst="rect">
            <a:avLst/>
          </a:prstGeom>
        </p:spPr>
        <p:txBody>
          <a:bodyPr wrap="square">
            <a:spAutoFit/>
          </a:bodyPr>
          <a:lstStyle/>
          <a:p>
            <a:r>
              <a:rPr lang="zh-CN" altLang="en-US">
                <a:solidFill>
                  <a:srgbClr val="6B748A"/>
                </a:solidFill>
                <a:latin typeface="微软雅黑" panose="020B0503020204020204" pitchFamily="34" charset="-122"/>
                <a:ea typeface="微软雅黑" panose="020B0503020204020204" pitchFamily="34" charset="-122"/>
              </a:rPr>
              <a:t>自动稳定器</a:t>
            </a:r>
            <a:endParaRPr lang="zh-CN" altLang="en-US" dirty="0">
              <a:solidFill>
                <a:srgbClr val="6B748A"/>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F9EA8987-701F-4B2B-A153-388DFC72356E}"/>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A2BE100-1BD4-42E5-8BAB-95C15AC35FE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3E3F647C-ADBA-48B0-9663-1D672814F3C0}"/>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BEE8FAF3-2A53-4208-A290-45E91987C1D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4FA3319-E2EC-48EB-9D72-24DF6E0A35F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54EA898-BCA6-4CEE-B114-1595257EA0F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124F0EE-3A61-4D17-BD06-21A2F2699AA3}"/>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88473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061" y="874514"/>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财政政策的实施方法：</a:t>
            </a:r>
            <a:r>
              <a:rPr lang="zh-CN" altLang="en-US" sz="1800" b="1" dirty="0">
                <a:ea typeface="宋体" panose="02010600030101010101" pitchFamily="2" charset="-122"/>
              </a:rPr>
              <a:t>自动稳定</a:t>
            </a:r>
            <a:r>
              <a:rPr lang="zh-CN" altLang="en-US" sz="1800" dirty="0">
                <a:ea typeface="宋体" panose="02010600030101010101" pitchFamily="2" charset="-122"/>
              </a:rPr>
              <a:t>的财政政策与</a:t>
            </a:r>
            <a:r>
              <a:rPr lang="zh-CN" altLang="en-US" sz="1800" b="1" dirty="0">
                <a:ea typeface="宋体" panose="02010600030101010101" pitchFamily="2" charset="-122"/>
              </a:rPr>
              <a:t>相机抉择</a:t>
            </a:r>
            <a:r>
              <a:rPr lang="zh-CN" altLang="en-US" sz="1800" dirty="0">
                <a:ea typeface="宋体" panose="02010600030101010101" pitchFamily="2" charset="-122"/>
              </a:rPr>
              <a:t>的财政政策</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所谓</a:t>
            </a:r>
            <a:r>
              <a:rPr lang="zh-CN" altLang="en-US" sz="1800" b="1" dirty="0">
                <a:solidFill>
                  <a:srgbClr val="FF0000"/>
                </a:solidFill>
                <a:ea typeface="宋体" panose="02010600030101010101" pitchFamily="2" charset="-122"/>
              </a:rPr>
              <a:t>相机抉择的财政政策</a:t>
            </a:r>
            <a:r>
              <a:rPr lang="zh-CN" altLang="en-US" sz="1800" dirty="0">
                <a:ea typeface="宋体" panose="02010600030101010101" pitchFamily="2" charset="-122"/>
              </a:rPr>
              <a:t>，就是指政府根据宏观经济指标分析宏观经济形势后，斟酌使用的经济政策</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这些政策组合包括改变政府购买水平、改变转移支付方案和改变税收等</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改变政府购买水平是使用最多、效果最明显的方法</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相机抉择的财政政策可以简单归结为“逆经济风向”行事</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这种交替使用的扩张性和紧缩性财政政策被称为</a:t>
            </a:r>
            <a:r>
              <a:rPr lang="zh-CN" altLang="en-US" sz="1800" b="1" dirty="0">
                <a:ea typeface="宋体" panose="02010600030101010101" pitchFamily="2" charset="-122"/>
              </a:rPr>
              <a:t>补偿性财政政策</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在经济繁荣时期，减少政府支出，增加税收，使财政有盈余</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在经济萧条时期，增加政府支出，减少税收，使财政有赤字</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这样，财政盈余和财政赤字彼此补偿，希望在整个经济周期中收支平衡</a:t>
            </a:r>
            <a:endParaRPr lang="en-US"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矩形 4">
            <a:extLst>
              <a:ext uri="{FF2B5EF4-FFF2-40B4-BE49-F238E27FC236}">
                <a16:creationId xmlns:a16="http://schemas.microsoft.com/office/drawing/2014/main" id="{286AA740-9540-4642-86C0-072440CC13F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相机抉择的财政政策</a:t>
            </a:r>
          </a:p>
        </p:txBody>
      </p:sp>
      <p:grpSp>
        <p:nvGrpSpPr>
          <p:cNvPr id="6" name="组合 5">
            <a:extLst>
              <a:ext uri="{FF2B5EF4-FFF2-40B4-BE49-F238E27FC236}">
                <a16:creationId xmlns:a16="http://schemas.microsoft.com/office/drawing/2014/main" id="{28617463-502D-4738-843C-698FBC378F7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DD1D961-D922-4D89-982A-68FD8B0995D4}"/>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4097EF6-D940-4D4D-AA9E-C64F71448FC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6872BBE-FC8A-4267-AB20-9B2442C5B5C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9977C43-737C-463C-9E15-4E3488F6735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AA459EF7-7B1D-4C0D-9E0F-2462B49626F5}"/>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2F3611C-E757-4005-9C63-4F33CA390CA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2052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9674"/>
            <a:ext cx="8229600" cy="3747493"/>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在每一个财政年度追求预算平衡合理吗？</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功能财政</a:t>
            </a:r>
            <a:r>
              <a:rPr lang="zh-CN" altLang="en-US" sz="1800" dirty="0">
                <a:ea typeface="宋体" panose="02010600030101010101" pitchFamily="2" charset="-122"/>
              </a:rPr>
              <a:t>是指国家关于财政活动不能仅以预算平衡为目的，而应以充分发挥财政的经济职能，保持整个经济稳定发展为目的的理论</a:t>
            </a: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政府为了实现充分就业和稳定物价，需要赤字就赤字，需要盈余就盈余</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而不要为实现财政收支平衡而妨碍政府财政政策的正确制定和实行</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功能财政是相机抉择财政政策的指导思想，而相机抉择财政政策是功能财政思想的实现和贯彻</a:t>
            </a:r>
          </a:p>
          <a:p>
            <a:pPr>
              <a:lnSpc>
                <a:spcPct val="114000"/>
              </a:lnSpc>
              <a:buSzPct val="80000"/>
              <a:buFont typeface="Wingdings" panose="05000000000000000000" pitchFamily="2" charset="2"/>
              <a:buChar char="l"/>
            </a:pPr>
            <a:r>
              <a:rPr lang="zh-CN" altLang="en-US" sz="1800" dirty="0">
                <a:ea typeface="宋体" panose="02010600030101010101" pitchFamily="2" charset="-122"/>
              </a:rPr>
              <a:t>预算平衡还会破坏自动稳定器的作用</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经济扩张期间，税收增加，预算平衡要求增加支出</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经济萧条期间，税收减少，预算平衡要求减少支出</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矩形 4">
            <a:extLst>
              <a:ext uri="{FF2B5EF4-FFF2-40B4-BE49-F238E27FC236}">
                <a16:creationId xmlns:a16="http://schemas.microsoft.com/office/drawing/2014/main" id="{6B7A6C4A-7933-4AF5-9447-2BFBE698D39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功能财政</a:t>
            </a:r>
          </a:p>
        </p:txBody>
      </p:sp>
      <p:grpSp>
        <p:nvGrpSpPr>
          <p:cNvPr id="6" name="组合 5">
            <a:extLst>
              <a:ext uri="{FF2B5EF4-FFF2-40B4-BE49-F238E27FC236}">
                <a16:creationId xmlns:a16="http://schemas.microsoft.com/office/drawing/2014/main" id="{7110749B-4161-4C17-9B86-E9E7C50D9FC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C84CF23-5394-4492-8F6F-698566B27E4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B0978EEA-9748-4181-B165-A67B7C649CAB}"/>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70F4EF4-2659-47B8-BEB2-6D908E3A414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7FDE40E-DC68-4475-9972-7C5E010D91E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FC3EE968-1706-465F-9C27-B8EEA5261B73}"/>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4E59DB3-E7B1-4E6B-A376-0433F61B3E57}"/>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7661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D8E40-E72C-F34C-87F7-A2AD3F1033FA}"/>
              </a:ext>
            </a:extLst>
          </p:cNvPr>
          <p:cNvSpPr>
            <a:spLocks noGrp="1"/>
          </p:cNvSpPr>
          <p:nvPr>
            <p:ph type="title"/>
          </p:nvPr>
        </p:nvSpPr>
        <p:spPr/>
        <p:txBody>
          <a:bodyPr>
            <a:normAutofit/>
          </a:bodyPr>
          <a:lstStyle/>
          <a:p>
            <a:r>
              <a:rPr kumimoji="1" lang="zh-CN" altLang="en-US" dirty="0"/>
              <a:t>第十五章</a:t>
            </a:r>
            <a:r>
              <a:rPr kumimoji="1" lang="en-US" altLang="zh-CN" dirty="0"/>
              <a:t>:</a:t>
            </a:r>
            <a:r>
              <a:rPr kumimoji="1" lang="zh-CN" altLang="en-US" dirty="0"/>
              <a:t> 宏观经济政策</a:t>
            </a:r>
          </a:p>
        </p:txBody>
      </p:sp>
      <p:sp>
        <p:nvSpPr>
          <p:cNvPr id="3" name="内容占位符 2">
            <a:extLst>
              <a:ext uri="{FF2B5EF4-FFF2-40B4-BE49-F238E27FC236}">
                <a16:creationId xmlns:a16="http://schemas.microsoft.com/office/drawing/2014/main" id="{04DD6819-E7CD-F64A-9EA1-195130DA9B1A}"/>
              </a:ext>
            </a:extLst>
          </p:cNvPr>
          <p:cNvSpPr>
            <a:spLocks noGrp="1"/>
          </p:cNvSpPr>
          <p:nvPr>
            <p:ph idx="1"/>
          </p:nvPr>
        </p:nvSpPr>
        <p:spPr/>
        <p:txBody>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第一节 宏观经济政策目标</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第二节 财政政策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重要</a:t>
            </a:r>
            <a:r>
              <a:rPr lang="en-US" altLang="zh-CN" b="1" dirty="0">
                <a:solidFill>
                  <a:srgbClr val="FF0000"/>
                </a:solidFill>
                <a:latin typeface="微软雅黑" panose="020B0503020204020204" pitchFamily="34" charset="-122"/>
                <a:ea typeface="微软雅黑" panose="020B0503020204020204" pitchFamily="34" charset="-122"/>
              </a:rPr>
              <a:t>)</a:t>
            </a:r>
          </a:p>
          <a:p>
            <a:pPr lvl="1"/>
            <a:r>
              <a:rPr lang="zh-CN" altLang="en-US" b="1" dirty="0">
                <a:solidFill>
                  <a:srgbClr val="FF0000"/>
                </a:solidFill>
                <a:latin typeface="微软雅黑" panose="020B0503020204020204" pitchFamily="34" charset="-122"/>
                <a:ea typeface="微软雅黑" panose="020B0503020204020204" pitchFamily="34" charset="-122"/>
              </a:rPr>
              <a:t>自动稳定器</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公债和李嘉图等价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理性预期</a:t>
            </a:r>
            <a:r>
              <a:rPr lang="en-US" altLang="zh-CN" b="1" dirty="0">
                <a:solidFill>
                  <a:srgbClr val="FF0000"/>
                </a:solidFill>
                <a:latin typeface="微软雅黑" panose="020B0503020204020204" pitchFamily="34" charset="-122"/>
                <a:ea typeface="微软雅黑" panose="020B0503020204020204" pitchFamily="34" charset="-122"/>
              </a:rPr>
              <a:t>)</a:t>
            </a:r>
          </a:p>
          <a:p>
            <a:r>
              <a:rPr lang="zh-CN" altLang="en-US" b="1" dirty="0">
                <a:solidFill>
                  <a:srgbClr val="FF0000"/>
                </a:solidFill>
                <a:latin typeface="微软雅黑" panose="020B0503020204020204" pitchFamily="34" charset="-122"/>
                <a:ea typeface="微软雅黑" panose="020B0503020204020204" pitchFamily="34" charset="-122"/>
              </a:rPr>
              <a:t>第三节 货币政策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非常重要</a:t>
            </a:r>
            <a:r>
              <a:rPr lang="en-US" altLang="zh-CN" b="1" dirty="0">
                <a:solidFill>
                  <a:srgbClr val="FF0000"/>
                </a:solidFill>
                <a:latin typeface="微软雅黑" panose="020B0503020204020204" pitchFamily="34" charset="-122"/>
                <a:ea typeface="微软雅黑" panose="020B0503020204020204" pitchFamily="34" charset="-122"/>
              </a:rPr>
              <a:t>)</a:t>
            </a:r>
          </a:p>
          <a:p>
            <a:pPr lvl="1"/>
            <a:r>
              <a:rPr lang="zh-CN" altLang="en-US" b="1" dirty="0">
                <a:solidFill>
                  <a:srgbClr val="FF0000"/>
                </a:solidFill>
                <a:latin typeface="微软雅黑" panose="020B0503020204020204" pitchFamily="34" charset="-122"/>
                <a:ea typeface="微软雅黑" panose="020B0503020204020204" pitchFamily="34" charset="-122"/>
              </a:rPr>
              <a:t>货币创造过程和货币乘数</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相机抉择 </a:t>
            </a:r>
            <a:r>
              <a:rPr lang="en-US" altLang="zh-CN" b="1" dirty="0" err="1">
                <a:solidFill>
                  <a:srgbClr val="FF0000"/>
                </a:solidFill>
                <a:latin typeface="微软雅黑" panose="020B0503020204020204" pitchFamily="34" charset="-122"/>
                <a:ea typeface="微软雅黑" panose="020B0503020204020204" pitchFamily="34" charset="-122"/>
              </a:rPr>
              <a:t>v.s</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按规则行事</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动态不一致</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第五节 供给管理政策</a:t>
            </a: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a:extLst>
              <a:ext uri="{FF2B5EF4-FFF2-40B4-BE49-F238E27FC236}">
                <a16:creationId xmlns:a16="http://schemas.microsoft.com/office/drawing/2014/main" id="{D7B8F04F-8841-E74B-B281-A92479A27235}"/>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47444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81481"/>
            <a:ext cx="8229600" cy="3394472"/>
          </a:xfrm>
        </p:spPr>
        <p:txBody>
          <a:bodyPr/>
          <a:lstStyle/>
          <a:p>
            <a:pPr>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二战之后，西方国家普遍对经济进行干预</a:t>
            </a:r>
            <a:endParaRPr lang="en-US" altLang="zh-CN" sz="1800" dirty="0">
              <a:latin typeface="宋体" panose="02010600030101010101" pitchFamily="2" charset="-122"/>
              <a:ea typeface="宋体" panose="02010600030101010101" pitchFamily="2" charset="-122"/>
            </a:endParaRPr>
          </a:p>
          <a:p>
            <a:pPr>
              <a:buSzPct val="80000"/>
              <a:buFont typeface="Wingdings" panose="05000000000000000000" pitchFamily="2" charset="2"/>
              <a:buChar char="l"/>
            </a:pPr>
            <a:r>
              <a:rPr lang="zh-CN" altLang="en-US" sz="1800" dirty="0">
                <a:latin typeface="宋体" panose="02010600030101010101" pitchFamily="2" charset="-122"/>
                <a:ea typeface="宋体" panose="02010600030101010101" pitchFamily="2" charset="-122"/>
              </a:rPr>
              <a:t>为了实现充分就业的经济目标，它们大多实施扩张性的财政政策，结果政府支出大于其收入，以至造成高额的财政赤字</a:t>
            </a:r>
            <a:endParaRPr lang="en-US" sz="18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813753"/>
            <a:ext cx="5052278" cy="2743200"/>
          </a:xfrm>
          <a:prstGeom prst="rect">
            <a:avLst/>
          </a:prstGeom>
        </p:spPr>
      </p:pic>
      <p:sp>
        <p:nvSpPr>
          <p:cNvPr id="7" name="Rectangle 6"/>
          <p:cNvSpPr/>
          <p:nvPr/>
        </p:nvSpPr>
        <p:spPr>
          <a:xfrm>
            <a:off x="-76200" y="4523199"/>
            <a:ext cx="9144000" cy="307777"/>
          </a:xfrm>
          <a:prstGeom prst="rect">
            <a:avLst/>
          </a:prstGeom>
        </p:spPr>
        <p:txBody>
          <a:bodyPr wrap="square">
            <a:spAutoFit/>
          </a:bodyPr>
          <a:lstStyle/>
          <a:p>
            <a:pPr algn="ctr"/>
            <a:r>
              <a:rPr lang="zh-CN" altLang="en-US" sz="1400" b="1" dirty="0">
                <a:latin typeface="Times New Roman" panose="02020603050405020304" pitchFamily="18" charset="0"/>
                <a:cs typeface="Times New Roman" panose="02020603050405020304" pitchFamily="18" charset="0"/>
              </a:rPr>
              <a:t>美国联邦政府财政赤字，</a:t>
            </a:r>
            <a:r>
              <a:rPr lang="en-US" sz="1400" b="1" dirty="0">
                <a:latin typeface="Times New Roman" panose="02020603050405020304" pitchFamily="18" charset="0"/>
                <a:cs typeface="Times New Roman" panose="02020603050405020304" pitchFamily="18" charset="0"/>
              </a:rPr>
              <a:t>1964–2013</a:t>
            </a:r>
          </a:p>
        </p:txBody>
      </p:sp>
      <p:sp>
        <p:nvSpPr>
          <p:cNvPr id="8" name="矩形 7">
            <a:extLst>
              <a:ext uri="{FF2B5EF4-FFF2-40B4-BE49-F238E27FC236}">
                <a16:creationId xmlns:a16="http://schemas.microsoft.com/office/drawing/2014/main" id="{F6554A82-C6C7-4501-AECB-8DF5CF2813E1}"/>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赤字和公债</a:t>
            </a:r>
          </a:p>
        </p:txBody>
      </p:sp>
      <p:grpSp>
        <p:nvGrpSpPr>
          <p:cNvPr id="9" name="组合 8">
            <a:extLst>
              <a:ext uri="{FF2B5EF4-FFF2-40B4-BE49-F238E27FC236}">
                <a16:creationId xmlns:a16="http://schemas.microsoft.com/office/drawing/2014/main" id="{8DC73039-247E-4EB6-B057-44D7FE4CD673}"/>
              </a:ext>
            </a:extLst>
          </p:cNvPr>
          <p:cNvGrpSpPr/>
          <p:nvPr/>
        </p:nvGrpSpPr>
        <p:grpSpPr>
          <a:xfrm>
            <a:off x="239334" y="290253"/>
            <a:ext cx="229174" cy="330963"/>
            <a:chOff x="362743" y="188119"/>
            <a:chExt cx="348993" cy="504000"/>
          </a:xfrm>
          <a:solidFill>
            <a:srgbClr val="6B748A"/>
          </a:solidFill>
        </p:grpSpPr>
        <p:sp>
          <p:nvSpPr>
            <p:cNvPr id="10" name="矩形: 圆角 9">
              <a:extLst>
                <a:ext uri="{FF2B5EF4-FFF2-40B4-BE49-F238E27FC236}">
                  <a16:creationId xmlns:a16="http://schemas.microsoft.com/office/drawing/2014/main" id="{FBC7DA90-1302-4BA6-9C47-40CC2D4BC10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6AB499DF-8E71-4FE7-B0B9-84AB536E5390}"/>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0AE37F53-A9DB-44C9-A6DC-59F12FACB02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354328A8-DF3C-488E-AF45-854814A370D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4" name="直接连接符 13">
            <a:extLst>
              <a:ext uri="{FF2B5EF4-FFF2-40B4-BE49-F238E27FC236}">
                <a16:creationId xmlns:a16="http://schemas.microsoft.com/office/drawing/2014/main" id="{E85C2C8C-41BF-46E7-B637-F5BFA1D80FF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AB6ED2C9-5F4E-4717-8B26-5CF7273046F9}"/>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65760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buSzPct val="80000"/>
              <a:buFont typeface="Wingdings" panose="05000000000000000000" pitchFamily="2" charset="2"/>
              <a:buChar char="l"/>
            </a:pPr>
            <a:r>
              <a:rPr lang="zh-CN" altLang="en-US" sz="1800" dirty="0">
                <a:ea typeface="宋体" panose="02010600030101010101" pitchFamily="2" charset="-122"/>
              </a:rPr>
              <a:t>政府为了弥补财政赤字，通常做法是</a:t>
            </a:r>
            <a:r>
              <a:rPr lang="zh-CN" altLang="en-US" sz="1800" b="1" dirty="0">
                <a:ea typeface="宋体" panose="02010600030101010101" pitchFamily="2" charset="-122"/>
              </a:rPr>
              <a:t>借债</a:t>
            </a:r>
            <a:r>
              <a:rPr lang="zh-CN" altLang="en-US" sz="1800" dirty="0">
                <a:ea typeface="宋体" panose="02010600030101010101" pitchFamily="2" charset="-122"/>
              </a:rPr>
              <a:t>或者</a:t>
            </a:r>
            <a:r>
              <a:rPr lang="zh-CN" altLang="en-US" sz="1800" b="1" dirty="0">
                <a:ea typeface="宋体" panose="02010600030101010101" pitchFamily="2" charset="-122"/>
                <a:hlinkClick r:id="rId2"/>
              </a:rPr>
              <a:t>出售政府的资产</a:t>
            </a:r>
            <a:endParaRPr lang="en-US" altLang="zh-CN" sz="1800" b="1"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政府</a:t>
            </a:r>
            <a:r>
              <a:rPr lang="zh-CN" altLang="en-US" sz="1800" b="1" dirty="0">
                <a:ea typeface="宋体" panose="02010600030101010101" pitchFamily="2" charset="-122"/>
              </a:rPr>
              <a:t>借债</a:t>
            </a:r>
            <a:r>
              <a:rPr lang="zh-CN" altLang="en-US" sz="1800" dirty="0">
                <a:ea typeface="宋体" panose="02010600030101010101" pitchFamily="2" charset="-122"/>
              </a:rPr>
              <a:t>分为两种：一是向中央银行借债，二是发行债券向公众借债</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一类是向中央银行借债，政府与中央银行之间商定贷款协议，一般会设定很低的利率</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另一类借债是向国内公众 </a:t>
            </a:r>
            <a:r>
              <a:rPr lang="en-US" altLang="zh-CN" sz="1600" dirty="0">
                <a:ea typeface="宋体" panose="02010600030101010101" pitchFamily="2" charset="-122"/>
              </a:rPr>
              <a:t>(</a:t>
            </a:r>
            <a:r>
              <a:rPr lang="zh-CN" altLang="en-US" sz="1600" dirty="0">
                <a:ea typeface="宋体" panose="02010600030101010101" pitchFamily="2" charset="-122"/>
              </a:rPr>
              <a:t>商业银行及其他金融机构、企业和居民</a:t>
            </a:r>
            <a:r>
              <a:rPr lang="en-US" altLang="zh-CN" sz="1600" dirty="0">
                <a:ea typeface="宋体" panose="02010600030101010101" pitchFamily="2" charset="-122"/>
              </a:rPr>
              <a:t>) </a:t>
            </a:r>
            <a:r>
              <a:rPr lang="zh-CN" altLang="en-US" sz="1600" dirty="0">
                <a:ea typeface="宋体" panose="02010600030101010101" pitchFamily="2" charset="-122"/>
              </a:rPr>
              <a:t>和外国举债</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hlinkClick r:id="rId3" action="ppaction://hlinkfile"/>
              </a:rPr>
              <a:t>当政府通过借债来弥补预算赤字，就造成了国家债务的积累</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美国到底欠了多少钱？请看 </a:t>
            </a:r>
            <a:r>
              <a:rPr lang="en-US" altLang="zh-CN" sz="1600" dirty="0">
                <a:ea typeface="宋体" panose="02010600030101010101" pitchFamily="2" charset="-122"/>
                <a:hlinkClick r:id="rId4"/>
              </a:rPr>
              <a:t>U.S. National Debt Clock : Real Time</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矩形 4">
            <a:extLst>
              <a:ext uri="{FF2B5EF4-FFF2-40B4-BE49-F238E27FC236}">
                <a16:creationId xmlns:a16="http://schemas.microsoft.com/office/drawing/2014/main" id="{0105970C-F0F6-486C-9122-FCCB94B7855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赤字和公债</a:t>
            </a:r>
          </a:p>
        </p:txBody>
      </p:sp>
      <p:grpSp>
        <p:nvGrpSpPr>
          <p:cNvPr id="6" name="组合 5">
            <a:extLst>
              <a:ext uri="{FF2B5EF4-FFF2-40B4-BE49-F238E27FC236}">
                <a16:creationId xmlns:a16="http://schemas.microsoft.com/office/drawing/2014/main" id="{8595ED5B-552E-4146-A37F-3F85DCB94FA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762EB007-D19C-4C75-B175-3D34E5B9165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33CCD94-8872-4BE2-B8A1-9E77A11CB3C0}"/>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50D6924-02BF-4CA8-8988-8A1DD822B1D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75F93F5F-2C21-4D05-86F0-E8D7471EE33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DEB09976-CF80-4B53-8491-61EBA26B660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5324F3C-3A5C-4050-A60B-C4C7A3E20BC0}"/>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7423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588" y="1093708"/>
                <a:ext cx="8229600" cy="3394472"/>
              </a:xfrm>
            </p:spPr>
            <p:txBody>
              <a:bodyPr/>
              <a:lstStyle/>
              <a:p>
                <a:pPr marL="0" indent="0">
                  <a:lnSpc>
                    <a:spcPct val="150000"/>
                  </a:lnSpc>
                  <a:buNone/>
                </a:pPr>
                <a:r>
                  <a:rPr lang="zh-CN" altLang="en-US" sz="1800" b="1" dirty="0"/>
                  <a:t>传统的债务观点</a:t>
                </a:r>
                <a:endParaRPr lang="en-US" altLang="zh-CN" sz="1800" b="1" dirty="0"/>
              </a:p>
              <a:p>
                <a:pPr>
                  <a:lnSpc>
                    <a:spcPct val="150000"/>
                  </a:lnSpc>
                  <a:buSzPct val="80000"/>
                  <a:buFont typeface="Wingdings" panose="05000000000000000000" pitchFamily="2" charset="2"/>
                  <a:buChar char="l"/>
                </a:pPr>
                <a:r>
                  <a:rPr lang="zh-CN" altLang="en-US" sz="1800" dirty="0"/>
                  <a:t>就短期来说</a:t>
                </a:r>
                <a:endParaRPr lang="en-US" altLang="zh-CN" sz="1800" dirty="0"/>
              </a:p>
              <a:p>
                <a:pPr lvl="1">
                  <a:lnSpc>
                    <a:spcPct val="150000"/>
                  </a:lnSpc>
                  <a:buSzPct val="60000"/>
                  <a:buFont typeface="Wingdings" panose="05000000000000000000" pitchFamily="2" charset="2"/>
                  <a:buChar char="n"/>
                </a:pPr>
                <a:r>
                  <a:rPr lang="zh-CN" altLang="en-US" sz="1600" dirty="0"/>
                  <a:t>产出水平 </a:t>
                </a:r>
                <a14:m>
                  <m:oMath xmlns:m="http://schemas.openxmlformats.org/officeDocument/2006/math">
                    <m:r>
                      <a:rPr lang="en-US" altLang="zh-CN" sz="1600" b="0" i="1" smtClean="0">
                        <a:latin typeface="Cambria Math"/>
                      </a:rPr>
                      <m:t>𝑌</m:t>
                    </m:r>
                    <m:r>
                      <a:rPr lang="zh-CN" altLang="en-US" sz="1600" b="0" i="1" smtClean="0">
                        <a:latin typeface="Cambria Math"/>
                      </a:rPr>
                      <m:t>↑</m:t>
                    </m:r>
                  </m:oMath>
                </a14:m>
                <a:r>
                  <a:rPr lang="zh-CN" altLang="en-US" sz="1600" dirty="0"/>
                  <a:t>，失业率 </a:t>
                </a:r>
                <a14:m>
                  <m:oMath xmlns:m="http://schemas.openxmlformats.org/officeDocument/2006/math">
                    <m:r>
                      <a:rPr lang="en-US" altLang="zh-CN" sz="1600" i="1" dirty="0">
                        <a:latin typeface="Cambria Math"/>
                      </a:rPr>
                      <m:t>𝑢</m:t>
                    </m:r>
                    <m:r>
                      <a:rPr lang="zh-CN" altLang="en-US" sz="1600" b="0" i="1" dirty="0" smtClean="0">
                        <a:latin typeface="Cambria Math"/>
                      </a:rPr>
                      <m:t>↓</m:t>
                    </m:r>
                  </m:oMath>
                </a14:m>
                <a:endParaRPr lang="en-US" sz="1600" dirty="0"/>
              </a:p>
              <a:p>
                <a:pPr>
                  <a:lnSpc>
                    <a:spcPct val="150000"/>
                  </a:lnSpc>
                  <a:buSzPct val="80000"/>
                  <a:buFont typeface="Wingdings" panose="05000000000000000000" pitchFamily="2" charset="2"/>
                  <a:buChar char="l"/>
                </a:pPr>
                <a:r>
                  <a:rPr lang="zh-CN" altLang="en-US" sz="1800" dirty="0"/>
                  <a:t>就长期来说</a:t>
                </a:r>
                <a:endParaRPr lang="en-US" altLang="zh-CN" sz="1800" dirty="0"/>
              </a:p>
              <a:p>
                <a:pPr lvl="1">
                  <a:lnSpc>
                    <a:spcPct val="150000"/>
                  </a:lnSpc>
                  <a:buSzPct val="60000"/>
                  <a:buFont typeface="Wingdings" panose="05000000000000000000" pitchFamily="2" charset="2"/>
                  <a:buChar char="n"/>
                </a:pPr>
                <a:r>
                  <a:rPr lang="zh-CN" altLang="en-US" sz="1600" dirty="0"/>
                  <a:t>产出水平</a:t>
                </a:r>
                <a14:m>
                  <m:oMath xmlns:m="http://schemas.openxmlformats.org/officeDocument/2006/math">
                    <m:r>
                      <a:rPr lang="en-US" altLang="zh-CN" sz="1600" i="1">
                        <a:latin typeface="Cambria Math"/>
                      </a:rPr>
                      <m:t>𝑌</m:t>
                    </m:r>
                  </m:oMath>
                </a14:m>
                <a:r>
                  <a:rPr lang="zh-CN" altLang="en-US" sz="1600" dirty="0"/>
                  <a:t>和失业率</a:t>
                </a:r>
                <a14:m>
                  <m:oMath xmlns:m="http://schemas.openxmlformats.org/officeDocument/2006/math">
                    <m:r>
                      <a:rPr lang="en-US" altLang="zh-CN" sz="1600" i="1" dirty="0">
                        <a:latin typeface="Cambria Math"/>
                      </a:rPr>
                      <m:t>𝑢</m:t>
                    </m:r>
                  </m:oMath>
                </a14:m>
                <a:r>
                  <a:rPr lang="zh-CN" altLang="en-US" sz="1600" dirty="0"/>
                  <a:t>都处于自然率水平</a:t>
                </a:r>
                <a:endParaRPr lang="en-US" altLang="zh-CN" sz="1600" dirty="0"/>
              </a:p>
              <a:p>
                <a:pPr lvl="1">
                  <a:lnSpc>
                    <a:spcPct val="150000"/>
                  </a:lnSpc>
                  <a:buSzPct val="60000"/>
                  <a:buFont typeface="Wingdings" panose="05000000000000000000" pitchFamily="2" charset="2"/>
                  <a:buChar char="n"/>
                </a:pPr>
                <a:r>
                  <a:rPr lang="zh-CN" altLang="en-US" sz="1600" dirty="0"/>
                  <a:t>封闭经济：利率</a:t>
                </a:r>
                <a14:m>
                  <m:oMath xmlns:m="http://schemas.openxmlformats.org/officeDocument/2006/math">
                    <m:r>
                      <a:rPr lang="en-US" altLang="zh-CN" sz="1600" b="0" i="1" smtClean="0">
                        <a:latin typeface="Cambria Math"/>
                      </a:rPr>
                      <m:t>𝑟</m:t>
                    </m:r>
                    <m:r>
                      <a:rPr lang="zh-CN" altLang="en-US" sz="1600" b="0" i="1" smtClean="0">
                        <a:latin typeface="Cambria Math"/>
                      </a:rPr>
                      <m:t>↑</m:t>
                    </m:r>
                  </m:oMath>
                </a14:m>
                <a:r>
                  <a:rPr lang="zh-CN" altLang="en-US" sz="1600" dirty="0"/>
                  <a:t>，投资</a:t>
                </a:r>
                <a14:m>
                  <m:oMath xmlns:m="http://schemas.openxmlformats.org/officeDocument/2006/math">
                    <m:r>
                      <a:rPr lang="en-US" altLang="zh-CN" sz="1600" b="0" i="1" smtClean="0">
                        <a:latin typeface="Cambria Math"/>
                      </a:rPr>
                      <m:t>𝐼</m:t>
                    </m:r>
                    <m:r>
                      <a:rPr lang="zh-CN" altLang="en-US" sz="1600" b="0" i="1" smtClean="0">
                        <a:latin typeface="Cambria Math"/>
                      </a:rPr>
                      <m:t>↓</m:t>
                    </m:r>
                  </m:oMath>
                </a14:m>
                <a:endParaRPr lang="en-US" altLang="zh-CN" sz="1600" dirty="0"/>
              </a:p>
              <a:p>
                <a:pPr lvl="1">
                  <a:lnSpc>
                    <a:spcPct val="150000"/>
                  </a:lnSpc>
                  <a:buSzPct val="60000"/>
                  <a:buFont typeface="Wingdings" panose="05000000000000000000" pitchFamily="2" charset="2"/>
                  <a:buChar char="n"/>
                </a:pPr>
                <a:r>
                  <a:rPr lang="zh-CN" altLang="en-US" sz="1600" dirty="0"/>
                  <a:t>开放经济：汇率</a:t>
                </a:r>
                <a14:m>
                  <m:oMath xmlns:m="http://schemas.openxmlformats.org/officeDocument/2006/math">
                    <m:r>
                      <a:rPr lang="en-US" altLang="zh-CN" sz="1600" b="0" i="1" smtClean="0">
                        <a:latin typeface="Cambria Math"/>
                      </a:rPr>
                      <m:t>𝜀</m:t>
                    </m:r>
                    <m:r>
                      <a:rPr lang="zh-CN" altLang="en-US" sz="1600" b="0" i="1" smtClean="0">
                        <a:latin typeface="Cambria Math"/>
                      </a:rPr>
                      <m:t>↑</m:t>
                    </m:r>
                  </m:oMath>
                </a14:m>
                <a:r>
                  <a:rPr lang="zh-CN" altLang="en-US" sz="1600" dirty="0"/>
                  <a:t>，净出口</a:t>
                </a:r>
                <a14:m>
                  <m:oMath xmlns:m="http://schemas.openxmlformats.org/officeDocument/2006/math">
                    <m:r>
                      <a:rPr lang="en-US" altLang="zh-CN" sz="1600" b="0" i="1" smtClean="0">
                        <a:latin typeface="Cambria Math"/>
                      </a:rPr>
                      <m:t>𝑁𝑋</m:t>
                    </m:r>
                    <m:r>
                      <a:rPr lang="zh-CN" altLang="en-US" sz="1600" b="0" i="1" smtClean="0">
                        <a:latin typeface="Cambria Math"/>
                      </a:rPr>
                      <m:t>↓</m:t>
                    </m:r>
                  </m:oMath>
                </a14:m>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588" y="1093708"/>
                <a:ext cx="8229600" cy="3394472"/>
              </a:xfrm>
              <a:blipFill>
                <a:blip r:embed="rId2"/>
                <a:stretch>
                  <a:fillRect l="-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矩形 4">
            <a:extLst>
              <a:ext uri="{FF2B5EF4-FFF2-40B4-BE49-F238E27FC236}">
                <a16:creationId xmlns:a16="http://schemas.microsoft.com/office/drawing/2014/main" id="{E54B0BCE-FC87-48E4-BC61-722E4E14FA9C}"/>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债务融资的效应</a:t>
            </a:r>
          </a:p>
        </p:txBody>
      </p:sp>
      <p:grpSp>
        <p:nvGrpSpPr>
          <p:cNvPr id="6" name="组合 5">
            <a:extLst>
              <a:ext uri="{FF2B5EF4-FFF2-40B4-BE49-F238E27FC236}">
                <a16:creationId xmlns:a16="http://schemas.microsoft.com/office/drawing/2014/main" id="{30D28199-A5BD-4B44-9EFC-72DC155D67B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1938325-C688-46B1-880C-6DEC86F3CDF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FB3A987-5975-49D6-A66A-7B88872E235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A95A0D4-127B-493B-9E90-642BC4ADCD8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106839F-13E9-4E41-AD79-91ADCC05E7CF}"/>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7B44B69-D1A6-4AB0-A2CC-BBE56839A6F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AF377A3-2152-4442-9434-83A894D79CE9}"/>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1905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77" y="874513"/>
            <a:ext cx="8229600" cy="3678431"/>
          </a:xfrm>
        </p:spPr>
        <p:txBody>
          <a:bodyPr/>
          <a:lstStyle/>
          <a:p>
            <a:pPr>
              <a:lnSpc>
                <a:spcPct val="114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李嘉图等价原理</a:t>
            </a:r>
            <a:r>
              <a:rPr lang="zh-CN" altLang="en-US" sz="1800" b="1" dirty="0">
                <a:ea typeface="宋体" panose="02010600030101010101" pitchFamily="2" charset="-122"/>
              </a:rPr>
              <a:t>：</a:t>
            </a:r>
            <a:r>
              <a:rPr lang="zh-CN" altLang="en-US" sz="1800" dirty="0">
                <a:ea typeface="宋体" panose="02010600030101010101" pitchFamily="2" charset="-122"/>
              </a:rPr>
              <a:t>政府通过借债筹资和征税筹资是相同的，政府债务只是延期的税收，从而政府债务并不能产生短期刺激总需求的效应</a:t>
            </a:r>
            <a:endParaRPr lang="en-US" altLang="zh-CN" sz="18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李嘉图等价原理的逻辑</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消费者具有理性预期，他们的支出不仅基于其现期收入，而且还基于其预期的未来收入</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政府通过借债为减税筹资，消费者考虑到未来政府需要增税来偿还债务，估计未来收入会减少，于是会把目前收入增加的部分储蓄起来，以备将来增税，这样，消费者目前的消费支出并未增加</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简言之，政府债务相当于未来税收；由于消费者的理性预期，未来税收等价于现在税收</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因此，借债筹资等价于税收筹资</a:t>
            </a:r>
            <a:endParaRPr lang="en-US" altLang="zh-CN"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矩形 4">
            <a:extLst>
              <a:ext uri="{FF2B5EF4-FFF2-40B4-BE49-F238E27FC236}">
                <a16:creationId xmlns:a16="http://schemas.microsoft.com/office/drawing/2014/main" id="{7D55801D-0FBC-4B8C-B8CE-06F9059788AE}"/>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债务融资的效应</a:t>
            </a:r>
          </a:p>
        </p:txBody>
      </p:sp>
      <p:grpSp>
        <p:nvGrpSpPr>
          <p:cNvPr id="6" name="组合 5">
            <a:extLst>
              <a:ext uri="{FF2B5EF4-FFF2-40B4-BE49-F238E27FC236}">
                <a16:creationId xmlns:a16="http://schemas.microsoft.com/office/drawing/2014/main" id="{89F3DC2F-4BE8-423B-A186-664F48176A37}"/>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331B5B9-FDA2-49A7-BC08-F73A80D764E2}"/>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85C0360-6273-4A1B-BF69-90E7F8D380A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EA7ADFA1-3832-483A-B81F-89EF391C7C7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AC9B8A8-48DF-423D-A318-EDEC7F8FC60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A4F6C61-D674-4201-BA55-D947E0EF556B}"/>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C7D2EE6-B302-4E8E-B341-DA43E8EB968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60323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2800" y="879675"/>
                <a:ext cx="8229600" cy="3394472"/>
              </a:xfrm>
            </p:spPr>
            <p:txBody>
              <a:bodyPr/>
              <a:lstStyle/>
              <a:p>
                <a:pPr>
                  <a:lnSpc>
                    <a:spcPct val="114000"/>
                  </a:lnSpc>
                  <a:buSzPct val="80000"/>
                  <a:buFont typeface="Wingdings" panose="05000000000000000000" pitchFamily="2" charset="2"/>
                  <a:buChar char="l"/>
                </a:pPr>
                <a:r>
                  <a:rPr lang="zh-CN" altLang="en-US" sz="1800" dirty="0">
                    <a:ea typeface="宋体" panose="02010600030101010101" pitchFamily="2" charset="-122"/>
                  </a:rPr>
                  <a:t>政府开支增加所引起的私人消费或者投资支出减少称为</a:t>
                </a:r>
                <a:r>
                  <a:rPr lang="zh-CN" altLang="en-US" sz="1800" b="1" dirty="0">
                    <a:solidFill>
                      <a:srgbClr val="FF0000"/>
                    </a:solidFill>
                    <a:ea typeface="宋体" panose="02010600030101010101" pitchFamily="2" charset="-122"/>
                  </a:rPr>
                  <a:t>“挤出效应”</a:t>
                </a:r>
                <a:endParaRPr lang="en-US" altLang="zh-CN" sz="1800" b="1" dirty="0">
                  <a:solidFill>
                    <a:srgbClr val="FF0000"/>
                  </a:solidFill>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财政政策产生挤出效应的重要原因是政府支出增加引起了利率上升，而利率上升会引起私人投资与消费减少</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在非充分就业的经济下，政府开支增加部分挤出投资支出</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在充分就业的经济下，政府支出增加则完全挤出投资支出</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考虑一个三部门的封闭经济，由以下函数推导</a:t>
                </a:r>
                <a14:m>
                  <m:oMath xmlns:m="http://schemas.openxmlformats.org/officeDocument/2006/math">
                    <m:r>
                      <a:rPr lang="en-US" altLang="zh-CN" sz="1800" b="0" i="1" smtClean="0">
                        <a:latin typeface="Cambria Math"/>
                      </a:rPr>
                      <m:t>𝐼𝑆</m:t>
                    </m:r>
                  </m:oMath>
                </a14:m>
                <a:r>
                  <a:rPr lang="zh-CN" altLang="en-US" sz="1800" dirty="0">
                    <a:ea typeface="宋体" panose="02010600030101010101" pitchFamily="2" charset="-122"/>
                  </a:rPr>
                  <a:t>和</a:t>
                </a:r>
                <a14:m>
                  <m:oMath xmlns:m="http://schemas.openxmlformats.org/officeDocument/2006/math">
                    <m:r>
                      <a:rPr lang="en-US" altLang="zh-CN" sz="1800" b="0" i="1" dirty="0" smtClean="0">
                        <a:latin typeface="Cambria Math"/>
                      </a:rPr>
                      <m:t>𝐿𝑀</m:t>
                    </m:r>
                  </m:oMath>
                </a14:m>
                <a:r>
                  <a:rPr lang="zh-CN" altLang="en-US" sz="1800" dirty="0">
                    <a:ea typeface="宋体" panose="02010600030101010101" pitchFamily="2" charset="-122"/>
                  </a:rPr>
                  <a:t>方程</a:t>
                </a:r>
                <a:endParaRPr lang="en-US" altLang="zh-CN" sz="1800" dirty="0">
                  <a:ea typeface="宋体" panose="02010600030101010101" pitchFamily="2" charset="-122"/>
                </a:endParaRPr>
              </a:p>
              <a:p>
                <a:pPr lvl="1">
                  <a:lnSpc>
                    <a:spcPct val="114000"/>
                  </a:lnSpc>
                  <a:spcBef>
                    <a:spcPts val="600"/>
                  </a:spcBef>
                  <a:buSzPct val="60000"/>
                  <a:buFont typeface="Wingdings" panose="05000000000000000000" pitchFamily="2" charset="2"/>
                  <a:buChar char="n"/>
                </a:pPr>
                <a:r>
                  <a:rPr lang="zh-CN" altLang="en-US" sz="1600" dirty="0">
                    <a:ea typeface="宋体" panose="02010600030101010101" pitchFamily="2" charset="-122"/>
                  </a:rPr>
                  <a:t>消费函数 </a:t>
                </a:r>
                <a14:m>
                  <m:oMath xmlns:m="http://schemas.openxmlformats.org/officeDocument/2006/math">
                    <m:r>
                      <a:rPr lang="en-US" altLang="zh-CN" sz="1600" b="0" i="1" smtClean="0">
                        <a:latin typeface="Cambria Math" panose="02040503050406030204" pitchFamily="18" charset="0"/>
                      </a:rPr>
                      <m:t>𝐶</m:t>
                    </m:r>
                    <m:r>
                      <a:rPr lang="en-US" altLang="zh-CN" sz="1600" i="1">
                        <a:latin typeface="Cambria Math"/>
                      </a:rPr>
                      <m:t>=</m:t>
                    </m:r>
                    <m:r>
                      <a:rPr lang="en-US" altLang="zh-CN" sz="1600" i="1">
                        <a:latin typeface="Cambria Math"/>
                      </a:rPr>
                      <m:t>𝛼</m:t>
                    </m:r>
                    <m:r>
                      <a:rPr lang="en-US" altLang="zh-CN" sz="1600" i="1">
                        <a:latin typeface="Cambria Math"/>
                      </a:rPr>
                      <m:t>+</m:t>
                    </m:r>
                    <m:r>
                      <a:rPr lang="en-US" altLang="zh-CN" sz="1600" i="1">
                        <a:latin typeface="Cambria Math"/>
                      </a:rPr>
                      <m:t>𝛽</m:t>
                    </m:r>
                    <m:r>
                      <a:rPr lang="en-US" altLang="zh-CN" sz="1600" i="1">
                        <a:latin typeface="Cambria Math"/>
                      </a:rPr>
                      <m:t>(</m:t>
                    </m:r>
                    <m:r>
                      <a:rPr lang="en-US" altLang="zh-CN" sz="1600" i="1">
                        <a:latin typeface="Cambria Math"/>
                      </a:rPr>
                      <m:t>𝑌</m:t>
                    </m:r>
                    <m:r>
                      <a:rPr lang="en-US" altLang="zh-CN" sz="1600" i="1">
                        <a:latin typeface="Cambria Math"/>
                      </a:rPr>
                      <m:t>−</m:t>
                    </m:r>
                    <m:r>
                      <a:rPr lang="en-US" altLang="zh-CN" sz="1600" i="1">
                        <a:latin typeface="Cambria Math"/>
                      </a:rPr>
                      <m:t>𝑇</m:t>
                    </m:r>
                    <m:r>
                      <a:rPr lang="en-US" altLang="zh-CN" sz="1600" i="1">
                        <a:latin typeface="Cambria Math"/>
                      </a:rPr>
                      <m:t>)</m:t>
                    </m:r>
                  </m:oMath>
                </a14:m>
                <a:endParaRPr lang="en-US" altLang="zh-CN" sz="1600" dirty="0">
                  <a:ea typeface="宋体" panose="02010600030101010101" pitchFamily="2" charset="-122"/>
                </a:endParaRPr>
              </a:p>
              <a:p>
                <a:pPr lvl="1">
                  <a:lnSpc>
                    <a:spcPct val="114000"/>
                  </a:lnSpc>
                  <a:spcBef>
                    <a:spcPts val="600"/>
                  </a:spcBef>
                  <a:buSzPct val="60000"/>
                  <a:buFont typeface="Wingdings" panose="05000000000000000000" pitchFamily="2" charset="2"/>
                  <a:buChar char="n"/>
                </a:pPr>
                <a:r>
                  <a:rPr lang="zh-CN" altLang="en-US" sz="1600" dirty="0">
                    <a:ea typeface="宋体" panose="02010600030101010101" pitchFamily="2" charset="-122"/>
                  </a:rPr>
                  <a:t>投资函数 </a:t>
                </a:r>
                <a14:m>
                  <m:oMath xmlns:m="http://schemas.openxmlformats.org/officeDocument/2006/math">
                    <m:r>
                      <a:rPr lang="en-US" altLang="zh-CN" sz="1600" i="1">
                        <a:latin typeface="Cambria Math"/>
                      </a:rPr>
                      <m:t>𝐼</m:t>
                    </m:r>
                    <m:r>
                      <a:rPr lang="en-US" altLang="zh-CN" sz="1600" i="1">
                        <a:latin typeface="Cambria Math"/>
                      </a:rPr>
                      <m:t>=</m:t>
                    </m:r>
                    <m:r>
                      <a:rPr lang="en-US" altLang="zh-CN" sz="1600" i="1">
                        <a:latin typeface="Cambria Math"/>
                      </a:rPr>
                      <m:t>𝑒</m:t>
                    </m:r>
                    <m:r>
                      <a:rPr lang="en-US" altLang="zh-CN" sz="1600" i="1">
                        <a:latin typeface="Cambria Math"/>
                      </a:rPr>
                      <m:t>−</m:t>
                    </m:r>
                    <m:r>
                      <a:rPr lang="en-US" altLang="zh-CN" sz="1600" i="1">
                        <a:latin typeface="Cambria Math"/>
                      </a:rPr>
                      <m:t>𝑑</m:t>
                    </m:r>
                    <m:r>
                      <a:rPr lang="en-US" altLang="zh-CN" sz="1600" i="1">
                        <a:latin typeface="Cambria Math"/>
                        <a:ea typeface="Cambria Math"/>
                      </a:rPr>
                      <m:t>∙</m:t>
                    </m:r>
                    <m:r>
                      <a:rPr lang="en-US" altLang="zh-CN" sz="1600" i="1">
                        <a:latin typeface="Cambria Math"/>
                      </a:rPr>
                      <m:t>𝑟</m:t>
                    </m:r>
                  </m:oMath>
                </a14:m>
                <a:endParaRPr lang="en-US" altLang="zh-CN" sz="1600" dirty="0">
                  <a:ea typeface="宋体" panose="02010600030101010101" pitchFamily="2" charset="-122"/>
                </a:endParaRPr>
              </a:p>
              <a:p>
                <a:pPr lvl="1">
                  <a:lnSpc>
                    <a:spcPct val="114000"/>
                  </a:lnSpc>
                  <a:spcBef>
                    <a:spcPts val="600"/>
                  </a:spcBef>
                  <a:buSzPct val="60000"/>
                  <a:buFont typeface="Wingdings" panose="05000000000000000000" pitchFamily="2" charset="2"/>
                  <a:buChar char="n"/>
                </a:pPr>
                <a14:m>
                  <m:oMath xmlns:m="http://schemas.openxmlformats.org/officeDocument/2006/math">
                    <m:r>
                      <a:rPr lang="en-US" altLang="zh-CN" sz="1600" b="0" i="1" smtClean="0">
                        <a:latin typeface="Cambria Math"/>
                      </a:rPr>
                      <m:t>𝑌</m:t>
                    </m:r>
                    <m:r>
                      <a:rPr lang="en-US" altLang="zh-CN" sz="1600" b="0" i="1" smtClean="0">
                        <a:latin typeface="Cambria Math"/>
                      </a:rPr>
                      <m:t>=</m:t>
                    </m:r>
                    <m:r>
                      <a:rPr lang="en-US" altLang="zh-CN" sz="1600" b="0" i="1" smtClean="0">
                        <a:latin typeface="Cambria Math"/>
                      </a:rPr>
                      <m:t>𝐶</m:t>
                    </m:r>
                    <m:r>
                      <a:rPr lang="en-US" altLang="zh-CN" sz="1600" b="0" i="1" smtClean="0">
                        <a:latin typeface="Cambria Math"/>
                      </a:rPr>
                      <m:t>+</m:t>
                    </m:r>
                    <m:r>
                      <a:rPr lang="en-US" altLang="zh-CN" sz="1600" b="0" i="1" smtClean="0">
                        <a:latin typeface="Cambria Math"/>
                      </a:rPr>
                      <m:t>𝐼</m:t>
                    </m:r>
                    <m:r>
                      <a:rPr lang="en-US" altLang="zh-CN" sz="1600" b="0" i="1" smtClean="0">
                        <a:latin typeface="Cambria Math"/>
                      </a:rPr>
                      <m:t>+</m:t>
                    </m:r>
                    <m:r>
                      <a:rPr lang="en-US" altLang="zh-CN" sz="1600" b="0" i="1" smtClean="0">
                        <a:latin typeface="Cambria Math"/>
                      </a:rPr>
                      <m:t>𝐺</m:t>
                    </m:r>
                  </m:oMath>
                </a14:m>
                <a:endParaRPr lang="en-US" altLang="zh-CN" sz="1600" dirty="0">
                  <a:ea typeface="宋体" panose="02010600030101010101" pitchFamily="2" charset="-122"/>
                </a:endParaRPr>
              </a:p>
              <a:p>
                <a:pPr lvl="1">
                  <a:lnSpc>
                    <a:spcPct val="114000"/>
                  </a:lnSpc>
                  <a:spcBef>
                    <a:spcPts val="600"/>
                  </a:spcBef>
                  <a:buSzPct val="60000"/>
                  <a:buFont typeface="Wingdings" panose="05000000000000000000" pitchFamily="2" charset="2"/>
                  <a:buChar char="n"/>
                </a:pPr>
                <a14:m>
                  <m:oMath xmlns:m="http://schemas.openxmlformats.org/officeDocument/2006/math">
                    <m:r>
                      <a:rPr lang="en-US" altLang="zh-CN" sz="1600" i="1">
                        <a:latin typeface="Cambria Math"/>
                      </a:rPr>
                      <m:t>𝑀</m:t>
                    </m:r>
                    <m:r>
                      <a:rPr lang="en-US" altLang="zh-CN" sz="1600" i="1">
                        <a:latin typeface="Cambria Math"/>
                      </a:rPr>
                      <m:t>=</m:t>
                    </m:r>
                    <m:r>
                      <a:rPr lang="en-US" altLang="zh-CN" sz="1600" i="1">
                        <a:latin typeface="Cambria Math"/>
                      </a:rPr>
                      <m:t>𝑘𝑌</m:t>
                    </m:r>
                    <m:r>
                      <a:rPr lang="en-US" altLang="zh-CN" sz="1600" i="1">
                        <a:latin typeface="Cambria Math"/>
                      </a:rPr>
                      <m:t>−</m:t>
                    </m:r>
                    <m:r>
                      <a:rPr lang="en-US" altLang="zh-CN" sz="1600" i="1">
                        <a:latin typeface="Cambria Math"/>
                      </a:rPr>
                      <m:t>h𝑟</m:t>
                    </m:r>
                  </m:oMath>
                </a14:m>
                <a:endParaRPr lang="en-US" altLang="zh-CN" sz="16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2800" y="879675"/>
                <a:ext cx="8229600" cy="3394472"/>
              </a:xfrm>
              <a:blipFill>
                <a:blip r:embed="rId2"/>
                <a:stretch>
                  <a:fillRect l="-148" t="-1077" b="-59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矩形 4">
            <a:extLst>
              <a:ext uri="{FF2B5EF4-FFF2-40B4-BE49-F238E27FC236}">
                <a16:creationId xmlns:a16="http://schemas.microsoft.com/office/drawing/2014/main" id="{E395D5A6-3CBA-470D-8D0A-74B02958A39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财政政策效应</a:t>
            </a:r>
          </a:p>
        </p:txBody>
      </p:sp>
      <p:grpSp>
        <p:nvGrpSpPr>
          <p:cNvPr id="6" name="组合 5">
            <a:extLst>
              <a:ext uri="{FF2B5EF4-FFF2-40B4-BE49-F238E27FC236}">
                <a16:creationId xmlns:a16="http://schemas.microsoft.com/office/drawing/2014/main" id="{DD449CE4-C003-45D6-A0EB-86EE40B5AB6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12717FE-6FFF-44EB-8D16-7EF856B898A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4FDF0F0-5DB1-4759-82D6-E29D18FABA3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A79A544-F96D-40CD-8346-67AADB54C57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1DD850B-2CE1-4A81-9E60-B34F1D55D07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94BBE92-589C-4396-BBAB-C0013F2DFFB3}"/>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68DAC23-F9CB-44F1-9462-3CC38897A6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07103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79675"/>
                <a:ext cx="8229600" cy="3394472"/>
              </a:xfrm>
            </p:spPr>
            <p:txBody>
              <a:bodyPr/>
              <a:lstStyle/>
              <a:p>
                <a:pPr>
                  <a:spcBef>
                    <a:spcPts val="600"/>
                  </a:spcBef>
                  <a:buSzPct val="80000"/>
                  <a:buFont typeface="Wingdings" panose="05000000000000000000" pitchFamily="2" charset="2"/>
                  <a:buChar char="l"/>
                </a:pPr>
                <a:r>
                  <a:rPr lang="en-US" altLang="zh-CN" sz="1800" b="1" i="1" dirty="0"/>
                  <a:t>IS</a:t>
                </a:r>
                <a:r>
                  <a:rPr lang="zh-CN" altLang="en-US" sz="1800" b="1" dirty="0"/>
                  <a:t>方程：</a:t>
                </a:r>
                <a14:m>
                  <m:oMath xmlns:m="http://schemas.openxmlformats.org/officeDocument/2006/math">
                    <m:r>
                      <a:rPr lang="en-US" altLang="zh-CN" sz="1800" i="1">
                        <a:latin typeface="Cambria Math" panose="02040503050406030204" pitchFamily="18" charset="0"/>
                      </a:rPr>
                      <m:t>𝑟</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r>
                          <a:rPr lang="en-US" altLang="zh-CN" sz="1800" i="1">
                            <a:latin typeface="Cambria Math" panose="02040503050406030204" pitchFamily="18" charset="0"/>
                          </a:rPr>
                          <m:t>𝛽</m:t>
                        </m:r>
                      </m:num>
                      <m:den>
                        <m:r>
                          <a:rPr lang="en-US" altLang="zh-CN" sz="1800" i="1">
                            <a:latin typeface="Cambria Math" panose="02040503050406030204" pitchFamily="18" charset="0"/>
                          </a:rPr>
                          <m:t>𝑑</m:t>
                        </m:r>
                      </m:den>
                    </m:f>
                    <m:r>
                      <a:rPr lang="en-US" altLang="zh-CN" sz="1800" i="1">
                        <a:latin typeface="Cambria Math" panose="02040503050406030204" pitchFamily="18" charset="0"/>
                      </a:rPr>
                      <m:t>𝑌</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𝛼</m:t>
                        </m:r>
                        <m:r>
                          <a:rPr lang="en-US" altLang="zh-CN" sz="1800" i="1">
                            <a:latin typeface="Cambria Math" panose="02040503050406030204" pitchFamily="18" charset="0"/>
                          </a:rPr>
                          <m:t>−</m:t>
                        </m:r>
                        <m:r>
                          <a:rPr lang="en-US" altLang="zh-CN" sz="1800" i="1">
                            <a:latin typeface="Cambria Math" panose="02040503050406030204" pitchFamily="18" charset="0"/>
                          </a:rPr>
                          <m:t>𝛽</m:t>
                        </m:r>
                        <m:r>
                          <a:rPr lang="en-US" altLang="zh-CN" sz="1800" i="1">
                            <a:latin typeface="Cambria Math" panose="02040503050406030204" pitchFamily="18" charset="0"/>
                          </a:rPr>
                          <m:t>𝑇</m:t>
                        </m:r>
                        <m:r>
                          <a:rPr lang="en-US" altLang="zh-CN" sz="1800" i="1">
                            <a:latin typeface="Cambria Math" panose="02040503050406030204" pitchFamily="18" charset="0"/>
                          </a:rPr>
                          <m:t>+</m:t>
                        </m:r>
                        <m:r>
                          <a:rPr lang="en-US" altLang="zh-CN" sz="1800" i="1">
                            <a:latin typeface="Cambria Math" panose="02040503050406030204" pitchFamily="18" charset="0"/>
                          </a:rPr>
                          <m:t>𝑒</m:t>
                        </m:r>
                        <m:r>
                          <a:rPr lang="en-US" altLang="zh-CN" sz="1800" i="1">
                            <a:latin typeface="Cambria Math" panose="02040503050406030204" pitchFamily="18" charset="0"/>
                          </a:rPr>
                          <m:t>+</m:t>
                        </m:r>
                        <m:r>
                          <a:rPr lang="en-US" altLang="zh-CN" sz="1800" i="1">
                            <a:latin typeface="Cambria Math" panose="02040503050406030204" pitchFamily="18" charset="0"/>
                          </a:rPr>
                          <m:t>𝐺</m:t>
                        </m:r>
                      </m:num>
                      <m:den>
                        <m:r>
                          <a:rPr lang="en-US" altLang="zh-CN" sz="1800" i="1">
                            <a:latin typeface="Cambria Math" panose="02040503050406030204" pitchFamily="18" charset="0"/>
                          </a:rPr>
                          <m:t>𝑑</m:t>
                        </m:r>
                      </m:den>
                    </m:f>
                  </m:oMath>
                </a14:m>
                <a:r>
                  <a:rPr lang="zh-CN" altLang="en-US" sz="1800" dirty="0"/>
                  <a:t>，</a:t>
                </a:r>
                <a:r>
                  <a:rPr lang="en-US" altLang="zh-CN" sz="1800" b="1" i="1" dirty="0"/>
                  <a:t>LM</a:t>
                </a:r>
                <a:r>
                  <a:rPr lang="zh-CN" altLang="en-US" sz="1800" b="1" dirty="0"/>
                  <a:t>方程：</a:t>
                </a:r>
                <a14:m>
                  <m:oMath xmlns:m="http://schemas.openxmlformats.org/officeDocument/2006/math">
                    <m:r>
                      <a:rPr lang="en-US" altLang="zh-CN" sz="1800" i="1">
                        <a:latin typeface="Cambria Math" panose="02040503050406030204" pitchFamily="18" charset="0"/>
                      </a:rPr>
                      <m:t>𝑟</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𝑘</m:t>
                        </m:r>
                      </m:num>
                      <m:den>
                        <m:r>
                          <a:rPr lang="en-US" altLang="zh-CN" sz="1800" i="1">
                            <a:latin typeface="Cambria Math" panose="02040503050406030204" pitchFamily="18" charset="0"/>
                          </a:rPr>
                          <m:t>h</m:t>
                        </m:r>
                      </m:den>
                    </m:f>
                    <m:r>
                      <a:rPr lang="en-US" altLang="zh-CN" sz="1800" i="1">
                        <a:latin typeface="Cambria Math" panose="02040503050406030204" pitchFamily="18" charset="0"/>
                      </a:rPr>
                      <m:t>𝑌</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𝑀</m:t>
                        </m:r>
                      </m:num>
                      <m:den>
                        <m:r>
                          <a:rPr lang="en-US" altLang="zh-CN" sz="1800" i="1">
                            <a:latin typeface="Cambria Math" panose="02040503050406030204" pitchFamily="18" charset="0"/>
                          </a:rPr>
                          <m:t>h</m:t>
                        </m:r>
                      </m:den>
                    </m:f>
                  </m:oMath>
                </a14:m>
                <a:endParaRPr lang="en-US" altLang="zh-CN" sz="1800" dirty="0"/>
              </a:p>
              <a:p>
                <a:pPr>
                  <a:spcBef>
                    <a:spcPts val="600"/>
                  </a:spcBef>
                  <a:buSzPct val="80000"/>
                  <a:buFont typeface="Wingdings" panose="05000000000000000000" pitchFamily="2" charset="2"/>
                  <a:buChar char="l"/>
                </a:pPr>
                <a:r>
                  <a:rPr lang="zh-CN" altLang="en-US" sz="1800" dirty="0"/>
                  <a:t>政府购买的增加量为</a:t>
                </a:r>
                <a14:m>
                  <m:oMath xmlns:m="http://schemas.openxmlformats.org/officeDocument/2006/math">
                    <m:r>
                      <m:rPr>
                        <m:sty m:val="p"/>
                      </m:rPr>
                      <a:rPr lang="en-US" altLang="zh-CN" sz="1800">
                        <a:latin typeface="Cambria Math" panose="02040503050406030204" pitchFamily="18" charset="0"/>
                      </a:rPr>
                      <m:t>Δ</m:t>
                    </m:r>
                    <m:r>
                      <a:rPr lang="en-US" altLang="zh-CN" sz="1800" i="1">
                        <a:latin typeface="Cambria Math" panose="02040503050406030204" pitchFamily="18" charset="0"/>
                      </a:rPr>
                      <m:t>𝐺</m:t>
                    </m:r>
                  </m:oMath>
                </a14:m>
                <a:endParaRPr lang="en-US" altLang="zh-CN" sz="1800" dirty="0"/>
              </a:p>
              <a:p>
                <a:pPr>
                  <a:spcBef>
                    <a:spcPts val="600"/>
                  </a:spcBef>
                  <a:buSzPct val="80000"/>
                  <a:buFont typeface="Wingdings" panose="05000000000000000000" pitchFamily="2" charset="2"/>
                  <a:buChar char="l"/>
                </a:pPr>
                <a:r>
                  <a:rPr lang="zh-CN" altLang="en-US" sz="1800" dirty="0"/>
                  <a:t>根据</a:t>
                </a:r>
                <a:r>
                  <a:rPr lang="en-US" altLang="zh-CN" sz="1800" i="1" dirty="0"/>
                  <a:t>IS</a:t>
                </a:r>
                <a:r>
                  <a:rPr lang="zh-CN" altLang="en-US" sz="1800" dirty="0"/>
                  <a:t>方程，其他任何因素不变，</a:t>
                </a:r>
                <a14:m>
                  <m:oMath xmlns:m="http://schemas.openxmlformats.org/officeDocument/2006/math">
                    <m:r>
                      <m:rPr>
                        <m:sty m:val="p"/>
                      </m:rPr>
                      <a:rPr lang="en-US" altLang="zh-CN" sz="1800">
                        <a:latin typeface="Cambria Math" panose="02040503050406030204" pitchFamily="18" charset="0"/>
                      </a:rPr>
                      <m:t>Δ</m:t>
                    </m:r>
                    <m:r>
                      <a:rPr lang="en-US" altLang="zh-CN" sz="1800" i="1">
                        <a:latin typeface="Cambria Math" panose="02040503050406030204" pitchFamily="18" charset="0"/>
                      </a:rPr>
                      <m:t>𝐺</m:t>
                    </m:r>
                  </m:oMath>
                </a14:m>
                <a:r>
                  <a:rPr lang="zh-CN" altLang="en-US" sz="1800" dirty="0"/>
                  <a:t>带来的收入增加量为</a:t>
                </a:r>
                <a:endParaRPr lang="en-US" altLang="zh-CN" sz="1800" dirty="0"/>
              </a:p>
              <a:p>
                <a:pPr marL="0" indent="0">
                  <a:spcBef>
                    <a:spcPts val="600"/>
                  </a:spcBef>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pitchFamily="18" charset="0"/>
                        </a:rPr>
                        <m:t>Δ</m:t>
                      </m:r>
                      <m:r>
                        <a:rPr lang="en-US" altLang="zh-CN" sz="1800" i="1">
                          <a:latin typeface="Cambria Math" panose="02040503050406030204" pitchFamily="18" charset="0"/>
                        </a:rPr>
                        <m:t>𝑌</m:t>
                      </m:r>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1−</m:t>
                          </m:r>
                          <m:r>
                            <a:rPr lang="en-US" altLang="zh-CN" sz="1800" i="1">
                              <a:latin typeface="Cambria Math" panose="02040503050406030204" pitchFamily="18" charset="0"/>
                            </a:rPr>
                            <m:t>𝛽</m:t>
                          </m:r>
                        </m:den>
                      </m:f>
                      <m:r>
                        <m:rPr>
                          <m:sty m:val="p"/>
                        </m:rPr>
                        <a:rPr lang="en-US" altLang="zh-CN" sz="1800">
                          <a:latin typeface="Cambria Math" panose="02040503050406030204" pitchFamily="18" charset="0"/>
                        </a:rPr>
                        <m:t>Δ</m:t>
                      </m:r>
                      <m:r>
                        <a:rPr lang="en-US" altLang="zh-CN" sz="1800" i="1">
                          <a:latin typeface="Cambria Math" panose="02040503050406030204" pitchFamily="18" charset="0"/>
                        </a:rPr>
                        <m:t>𝐺</m:t>
                      </m:r>
                    </m:oMath>
                  </m:oMathPara>
                </a14:m>
                <a:endParaRPr lang="en-US" altLang="zh-CN" sz="1800" dirty="0"/>
              </a:p>
              <a:p>
                <a:pPr lvl="1">
                  <a:buSzPct val="60000"/>
                  <a:buFont typeface="Wingdings" panose="05000000000000000000" pitchFamily="2" charset="2"/>
                  <a:buChar char="n"/>
                </a:pPr>
                <a:r>
                  <a:rPr lang="zh-CN" altLang="en-US" sz="1600" dirty="0"/>
                  <a:t>注意</a:t>
                </a:r>
                <a14:m>
                  <m:oMath xmlns:m="http://schemas.openxmlformats.org/officeDocument/2006/math">
                    <m:r>
                      <a:rPr lang="en-US" altLang="zh-CN" sz="1600" b="0" i="1" smtClean="0">
                        <a:latin typeface="Cambria Math" panose="02040503050406030204" pitchFamily="18" charset="0"/>
                      </a:rPr>
                      <m:t>1/(1−</m:t>
                    </m:r>
                    <m:r>
                      <a:rPr lang="en-US" altLang="zh-CN" sz="1600" b="0" i="1" smtClean="0">
                        <a:latin typeface="Cambria Math" panose="02040503050406030204" pitchFamily="18" charset="0"/>
                      </a:rPr>
                      <m:t>𝛽</m:t>
                    </m:r>
                    <m:r>
                      <a:rPr lang="en-US" altLang="zh-CN" sz="1600" b="0" i="1" smtClean="0">
                        <a:latin typeface="Cambria Math" panose="02040503050406030204" pitchFamily="18" charset="0"/>
                      </a:rPr>
                      <m:t>)</m:t>
                    </m:r>
                  </m:oMath>
                </a14:m>
                <a:r>
                  <a:rPr lang="zh-CN" altLang="en-US" sz="1600" dirty="0"/>
                  <a:t>为乘数</a:t>
                </a:r>
                <a:endParaRPr lang="en-US" altLang="zh-CN" sz="1600" dirty="0"/>
              </a:p>
              <a:p>
                <a:pPr>
                  <a:spcBef>
                    <a:spcPts val="600"/>
                  </a:spcBef>
                  <a:buSzPct val="80000"/>
                  <a:buFont typeface="Wingdings" panose="05000000000000000000" pitchFamily="2" charset="2"/>
                  <a:buChar char="l"/>
                </a:pPr>
                <a:r>
                  <a:rPr lang="zh-CN" altLang="en-US" sz="1800" dirty="0"/>
                  <a:t>联立</a:t>
                </a:r>
                <a:r>
                  <a:rPr lang="en-US" altLang="zh-CN" sz="1800" i="1" dirty="0"/>
                  <a:t>IS</a:t>
                </a:r>
                <a:r>
                  <a:rPr lang="zh-CN" altLang="en-US" sz="1800" dirty="0"/>
                  <a:t>和</a:t>
                </a:r>
                <a:r>
                  <a:rPr lang="en-US" altLang="zh-CN" sz="1800" i="1" dirty="0"/>
                  <a:t>LM</a:t>
                </a:r>
                <a:r>
                  <a:rPr lang="zh-CN" altLang="en-US" sz="1800" dirty="0"/>
                  <a:t>方程，可以得到</a:t>
                </a:r>
                <a14:m>
                  <m:oMath xmlns:m="http://schemas.openxmlformats.org/officeDocument/2006/math">
                    <m:r>
                      <m:rPr>
                        <m:sty m:val="p"/>
                      </m:rPr>
                      <a:rPr lang="en-US" altLang="zh-CN" sz="1800">
                        <a:latin typeface="Cambria Math" panose="02040503050406030204" pitchFamily="18" charset="0"/>
                      </a:rPr>
                      <m:t>Δ</m:t>
                    </m:r>
                    <m:r>
                      <a:rPr lang="en-US" altLang="zh-CN" sz="1800" i="1">
                        <a:latin typeface="Cambria Math" panose="02040503050406030204" pitchFamily="18" charset="0"/>
                      </a:rPr>
                      <m:t>𝐺</m:t>
                    </m:r>
                  </m:oMath>
                </a14:m>
                <a:r>
                  <a:rPr lang="zh-CN" altLang="en-US" sz="1800" dirty="0"/>
                  <a:t>带来的</a:t>
                </a:r>
                <a:r>
                  <a:rPr lang="zh-CN" altLang="en-US" sz="1800" b="1" dirty="0"/>
                  <a:t>均衡收入</a:t>
                </a:r>
                <a:r>
                  <a:rPr lang="zh-CN" altLang="en-US" sz="1800" dirty="0"/>
                  <a:t>增加量为</a:t>
                </a:r>
                <a:endParaRPr lang="en-US" altLang="zh-CN" sz="1800" dirty="0"/>
              </a:p>
              <a:p>
                <a:pPr marL="0" indent="0">
                  <a:spcBef>
                    <a:spcPts val="600"/>
                  </a:spcBef>
                  <a:buNone/>
                </a:pPr>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Δ</m:t>
                      </m:r>
                      <m:sSup>
                        <m:sSupPr>
                          <m:ctrlPr>
                            <a:rPr lang="en-US" sz="1800" i="1">
                              <a:latin typeface="Cambria Math" panose="02040503050406030204" pitchFamily="18" charset="0"/>
                            </a:rPr>
                          </m:ctrlPr>
                        </m:sSupPr>
                        <m:e>
                          <m:r>
                            <a:rPr lang="en-US" sz="1800" i="1">
                              <a:latin typeface="Cambria Math" panose="02040503050406030204" pitchFamily="18" charset="0"/>
                            </a:rPr>
                            <m:t>𝑌</m:t>
                          </m:r>
                        </m:e>
                        <m:sup>
                          <m:r>
                            <a:rPr lang="en-US" sz="1800" i="1">
                              <a:latin typeface="Cambria Math" panose="02040503050406030204" pitchFamily="18" charset="0"/>
                            </a:rPr>
                            <m:t>∗</m:t>
                          </m:r>
                        </m:sup>
                      </m:sSup>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𝑑</m:t>
                          </m:r>
                          <m:f>
                            <m:fPr>
                              <m:ctrlPr>
                                <a:rPr lang="en-US" sz="1800" i="1">
                                  <a:latin typeface="Cambria Math" panose="02040503050406030204" pitchFamily="18" charset="0"/>
                                </a:rPr>
                              </m:ctrlPr>
                            </m:fPr>
                            <m:num>
                              <m:r>
                                <a:rPr lang="en-US" sz="1800" i="1">
                                  <a:latin typeface="Cambria Math" panose="02040503050406030204" pitchFamily="18" charset="0"/>
                                </a:rPr>
                                <m:t>𝑘</m:t>
                              </m:r>
                            </m:num>
                            <m:den>
                              <m:r>
                                <a:rPr lang="en-US" sz="1800" i="1">
                                  <a:latin typeface="Cambria Math" panose="02040503050406030204" pitchFamily="18" charset="0"/>
                                </a:rPr>
                                <m:t>h</m:t>
                              </m:r>
                            </m:den>
                          </m:f>
                          <m:r>
                            <a:rPr lang="en-US" sz="1800" i="1">
                              <a:latin typeface="Cambria Math" panose="02040503050406030204" pitchFamily="18" charset="0"/>
                            </a:rPr>
                            <m:t>+(1−</m:t>
                          </m:r>
                          <m:r>
                            <a:rPr lang="en-US" sz="1800" i="1">
                              <a:latin typeface="Cambria Math" panose="02040503050406030204" pitchFamily="18" charset="0"/>
                            </a:rPr>
                            <m:t>𝛽</m:t>
                          </m:r>
                          <m:r>
                            <a:rPr lang="en-US" sz="1800" i="1">
                              <a:latin typeface="Cambria Math" panose="02040503050406030204" pitchFamily="18" charset="0"/>
                            </a:rPr>
                            <m:t>)</m:t>
                          </m:r>
                        </m:den>
                      </m:f>
                      <m:r>
                        <m:rPr>
                          <m:sty m:val="p"/>
                        </m:rPr>
                        <a:rPr lang="en-US" sz="1800">
                          <a:latin typeface="Cambria Math" panose="02040503050406030204" pitchFamily="18" charset="0"/>
                        </a:rPr>
                        <m:t>Δ</m:t>
                      </m:r>
                      <m:r>
                        <a:rPr lang="en-US" sz="1800" i="1">
                          <a:latin typeface="Cambria Math" panose="02040503050406030204" pitchFamily="18" charset="0"/>
                        </a:rPr>
                        <m:t>𝐺</m:t>
                      </m:r>
                    </m:oMath>
                  </m:oMathPara>
                </a14:m>
                <a:endParaRPr lang="en-US" sz="1800" dirty="0"/>
              </a:p>
              <a:p>
                <a:pPr lvl="1">
                  <a:buSzPct val="60000"/>
                  <a:buFont typeface="Wingdings" panose="05000000000000000000" pitchFamily="2" charset="2"/>
                  <a:buChar char="n"/>
                </a:pPr>
                <a:r>
                  <a:rPr lang="zh-CN" altLang="en-US" sz="1600" dirty="0"/>
                  <a:t>可以发现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1−</m:t>
                        </m:r>
                        <m:r>
                          <a:rPr lang="en-US" altLang="zh-CN" sz="1600" i="1">
                            <a:latin typeface="Cambria Math" panose="02040503050406030204" pitchFamily="18" charset="0"/>
                          </a:rPr>
                          <m:t>𝛽</m:t>
                        </m:r>
                      </m:den>
                    </m:f>
                    <m:r>
                      <m:rPr>
                        <m:sty m:val="p"/>
                      </m:rPr>
                      <a:rPr lang="en-US" altLang="zh-CN" sz="1600">
                        <a:latin typeface="Cambria Math" panose="02040503050406030204" pitchFamily="18" charset="0"/>
                      </a:rPr>
                      <m:t>Δ</m:t>
                    </m:r>
                    <m:r>
                      <a:rPr lang="en-US" altLang="zh-CN" sz="1600" i="1">
                        <a:latin typeface="Cambria Math" panose="02040503050406030204" pitchFamily="18" charset="0"/>
                      </a:rPr>
                      <m:t>𝐺</m:t>
                    </m:r>
                    <m:r>
                      <a:rPr lang="en-US" altLang="zh-CN" sz="1600" i="1">
                        <a:latin typeface="Cambria Math" panose="02040503050406030204" pitchFamily="18" charset="0"/>
                      </a:rPr>
                      <m:t>&gt;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𝑑</m:t>
                        </m:r>
                        <m:f>
                          <m:fPr>
                            <m:ctrlPr>
                              <a:rPr lang="en-US" sz="1600" i="1">
                                <a:latin typeface="Cambria Math" panose="02040503050406030204" pitchFamily="18" charset="0"/>
                              </a:rPr>
                            </m:ctrlPr>
                          </m:fPr>
                          <m:num>
                            <m:r>
                              <a:rPr lang="en-US" sz="1600" i="1">
                                <a:latin typeface="Cambria Math" panose="02040503050406030204" pitchFamily="18" charset="0"/>
                              </a:rPr>
                              <m:t>𝑘</m:t>
                            </m:r>
                          </m:num>
                          <m:den>
                            <m:r>
                              <a:rPr lang="en-US" sz="1600" i="1">
                                <a:latin typeface="Cambria Math" panose="02040503050406030204" pitchFamily="18" charset="0"/>
                              </a:rPr>
                              <m:t>h</m:t>
                            </m:r>
                          </m:den>
                        </m:f>
                        <m:r>
                          <a:rPr lang="en-US" sz="1600" i="1">
                            <a:latin typeface="Cambria Math" panose="02040503050406030204" pitchFamily="18" charset="0"/>
                          </a:rPr>
                          <m:t>+(1−</m:t>
                        </m:r>
                        <m:r>
                          <a:rPr lang="en-US" sz="1600" i="1">
                            <a:latin typeface="Cambria Math" panose="02040503050406030204" pitchFamily="18" charset="0"/>
                          </a:rPr>
                          <m:t>𝛽</m:t>
                        </m:r>
                        <m:r>
                          <a:rPr lang="en-US" sz="1600" i="1">
                            <a:latin typeface="Cambria Math" panose="02040503050406030204" pitchFamily="18" charset="0"/>
                          </a:rPr>
                          <m:t>)</m:t>
                        </m:r>
                      </m:den>
                    </m:f>
                    <m:r>
                      <m:rPr>
                        <m:sty m:val="p"/>
                      </m:rPr>
                      <a:rPr lang="en-US" sz="1600">
                        <a:latin typeface="Cambria Math" panose="02040503050406030204" pitchFamily="18" charset="0"/>
                      </a:rPr>
                      <m:t>Δ</m:t>
                    </m:r>
                    <m:r>
                      <a:rPr lang="en-US" sz="1600" i="1">
                        <a:latin typeface="Cambria Math" panose="02040503050406030204" pitchFamily="18" charset="0"/>
                      </a:rPr>
                      <m:t>𝐺</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79675"/>
                <a:ext cx="8229600" cy="3394472"/>
              </a:xfrm>
              <a:blipFill>
                <a:blip r:embed="rId2"/>
                <a:stretch>
                  <a:fillRect l="-148" b="-87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矩形 4">
            <a:extLst>
              <a:ext uri="{FF2B5EF4-FFF2-40B4-BE49-F238E27FC236}">
                <a16:creationId xmlns:a16="http://schemas.microsoft.com/office/drawing/2014/main" id="{58CC424F-AEDD-4D77-A158-CD0AE6F3368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财政政策效应</a:t>
            </a:r>
          </a:p>
        </p:txBody>
      </p:sp>
      <p:grpSp>
        <p:nvGrpSpPr>
          <p:cNvPr id="6" name="组合 5">
            <a:extLst>
              <a:ext uri="{FF2B5EF4-FFF2-40B4-BE49-F238E27FC236}">
                <a16:creationId xmlns:a16="http://schemas.microsoft.com/office/drawing/2014/main" id="{5E492481-4B37-4786-8BEA-7518BFDA9AE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F937CF1-704A-4615-AC1C-DD2C28E1130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B1445382-F30D-4FAE-94E0-23579F9059D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8BE3572-4395-4E34-A930-C4D3A30BD63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2F1F32C-C640-4538-A039-F101DF36271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8985CB0-FDB6-495C-BBD9-3D445E526B2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E5D702C-4B2B-4DAA-8F18-6BAC9E4F8FC1}"/>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42012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3636"/>
          <a:stretch/>
        </p:blipFill>
        <p:spPr bwMode="auto">
          <a:xfrm>
            <a:off x="137440" y="614191"/>
            <a:ext cx="435836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4465180" y="871709"/>
                <a:ext cx="4663160" cy="3816429"/>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增加政府购买 </a:t>
                </a:r>
                <a:r>
                  <a:rPr lang="en-US" altLang="zh-CN" sz="1600" dirty="0">
                    <a:latin typeface="Times New Roman" panose="02020603050405020304" pitchFamily="18" charset="0"/>
                    <a:cs typeface="Times New Roman" panose="02020603050405020304" pitchFamily="18" charset="0"/>
                  </a:rPr>
                  <a:t>(</a:t>
                </a:r>
                <a14:m>
                  <m:oMath xmlns:m="http://schemas.openxmlformats.org/officeDocument/2006/math">
                    <m:r>
                      <m:rPr>
                        <m:sty m:val="p"/>
                      </m:rPr>
                      <a:rPr lang="en-US" altLang="zh-CN" sz="1600" b="0" i="0" smtClean="0">
                        <a:latin typeface="Cambria Math"/>
                        <a:cs typeface="Times New Roman" panose="02020603050405020304" pitchFamily="18" charset="0"/>
                      </a:rPr>
                      <m:t>Δ</m:t>
                    </m:r>
                    <m:r>
                      <a:rPr lang="en-US" altLang="zh-CN" sz="1600" b="0" i="1" smtClean="0">
                        <a:latin typeface="Cambria Math"/>
                        <a:cs typeface="Times New Roman" panose="02020603050405020304" pitchFamily="18" charset="0"/>
                      </a:rPr>
                      <m:t>𝐺</m:t>
                    </m:r>
                  </m:oMath>
                </a14:m>
                <a:r>
                  <a:rPr lang="en-US" altLang="zh-CN" sz="1600" dirty="0">
                    <a:latin typeface="Times New Roman" panose="02020603050405020304" pitchFamily="18" charset="0"/>
                    <a:cs typeface="Times New Roman" panose="02020603050405020304" pitchFamily="18" charset="0"/>
                  </a:rPr>
                  <a:t>)</a:t>
                </a: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根据乘数的作用，产出水平的增加为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0</m:t>
                        </m:r>
                      </m:sub>
                    </m:sSub>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panose="02040503050406030204" pitchFamily="18" charset="0"/>
                            <a:cs typeface="Times New Roman" panose="02020603050405020304" pitchFamily="18" charset="0"/>
                          </a:rPr>
                          <m:t>2</m:t>
                        </m:r>
                      </m:sub>
                    </m:sSub>
                  </m:oMath>
                </a14:m>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实际货币供给不变，货币市场的均衡使得利率由</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𝑟</m:t>
                        </m:r>
                      </m:e>
                      <m:sub>
                        <m:r>
                          <a:rPr lang="en-US" altLang="zh-CN" sz="1600" b="0" i="1" smtClean="0">
                            <a:latin typeface="Cambria Math"/>
                            <a:cs typeface="Times New Roman" panose="02020603050405020304" pitchFamily="18" charset="0"/>
                          </a:rPr>
                          <m:t>0</m:t>
                        </m:r>
                      </m:sub>
                    </m:sSub>
                  </m:oMath>
                </a14:m>
                <a:r>
                  <a:rPr lang="zh-CN" altLang="en-US" sz="1600" dirty="0">
                    <a:latin typeface="Times New Roman" panose="02020603050405020304" pitchFamily="18" charset="0"/>
                    <a:cs typeface="Times New Roman" panose="02020603050405020304" pitchFamily="18" charset="0"/>
                  </a:rPr>
                  <a:t>上升到</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𝑟</m:t>
                        </m:r>
                      </m:e>
                      <m:sub>
                        <m:r>
                          <a:rPr lang="en-US" altLang="zh-CN" sz="1600" b="0" i="1" smtClean="0">
                            <a:latin typeface="Cambria Math"/>
                            <a:cs typeface="Times New Roman" panose="02020603050405020304" pitchFamily="18" charset="0"/>
                          </a:rPr>
                          <m:t>1</m:t>
                        </m:r>
                      </m:sub>
                    </m:sSub>
                  </m:oMath>
                </a14:m>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14:m>
                  <m:oMath xmlns:m="http://schemas.openxmlformats.org/officeDocument/2006/math">
                    <m:r>
                      <a:rPr lang="en-US" altLang="zh-CN" sz="1600" b="0" i="1" smtClean="0">
                        <a:latin typeface="Cambria Math"/>
                        <a:cs typeface="Times New Roman" panose="02020603050405020304" pitchFamily="18" charset="0"/>
                      </a:rPr>
                      <m:t>𝑟</m:t>
                    </m:r>
                    <m:r>
                      <a:rPr lang="zh-CN" altLang="en-US" sz="1600" b="0" i="1" smtClean="0">
                        <a:latin typeface="Cambria Math"/>
                        <a:cs typeface="Times New Roman" panose="02020603050405020304" pitchFamily="18" charset="0"/>
                      </a:rPr>
                      <m:t>↑</m:t>
                    </m:r>
                    <m:r>
                      <a:rPr lang="en-US" altLang="zh-CN" sz="1600" b="0" i="1" smtClean="0">
                        <a:latin typeface="Cambria Math"/>
                        <a:cs typeface="Times New Roman" panose="02020603050405020304" pitchFamily="18" charset="0"/>
                      </a:rPr>
                      <m:t>,</m:t>
                    </m:r>
                    <m:r>
                      <a:rPr lang="en-US" altLang="zh-CN" sz="1600" b="0" i="1" smtClean="0">
                        <a:latin typeface="Cambria Math"/>
                        <a:cs typeface="Times New Roman" panose="02020603050405020304" pitchFamily="18" charset="0"/>
                      </a:rPr>
                      <m:t>𝐼</m:t>
                    </m:r>
                    <m:r>
                      <a:rPr lang="zh-CN" altLang="en-US" sz="1600" b="0" i="1" smtClean="0">
                        <a:latin typeface="Cambria Math"/>
                        <a:cs typeface="Times New Roman" panose="02020603050405020304" pitchFamily="18" charset="0"/>
                      </a:rPr>
                      <m:t>↓</m:t>
                    </m:r>
                  </m:oMath>
                </a14:m>
                <a:r>
                  <a:rPr lang="zh-CN" altLang="en-US" sz="1600" dirty="0">
                    <a:latin typeface="Times New Roman" panose="02020603050405020304" pitchFamily="18" charset="0"/>
                    <a:cs typeface="Times New Roman" panose="02020603050405020304" pitchFamily="18" charset="0"/>
                  </a:rPr>
                  <a:t>，即政府支出“挤出”投资</a:t>
                </a:r>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由投资的减少挤出的产出为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1</m:t>
                        </m:r>
                      </m:sub>
                    </m:sSub>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2</m:t>
                        </m:r>
                      </m:sub>
                    </m:sSub>
                  </m:oMath>
                </a14:m>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最终结果：</a:t>
                </a:r>
                <a14:m>
                  <m:oMath xmlns:m="http://schemas.openxmlformats.org/officeDocument/2006/math">
                    <m:r>
                      <m:rPr>
                        <m:sty m:val="p"/>
                      </m:rPr>
                      <a:rPr lang="en-US" altLang="zh-CN" sz="1600">
                        <a:latin typeface="Cambria Math"/>
                        <a:cs typeface="Times New Roman" panose="02020603050405020304" pitchFamily="18" charset="0"/>
                      </a:rPr>
                      <m:t>Δ</m:t>
                    </m:r>
                    <m:r>
                      <a:rPr lang="en-US" altLang="zh-CN" sz="1600" i="1">
                        <a:latin typeface="Cambria Math"/>
                        <a:cs typeface="Times New Roman" panose="02020603050405020304" pitchFamily="18" charset="0"/>
                      </a:rPr>
                      <m:t>𝐺</m:t>
                    </m:r>
                  </m:oMath>
                </a14:m>
                <a:r>
                  <a:rPr lang="zh-CN" altLang="en-US" sz="1600" dirty="0">
                    <a:latin typeface="Times New Roman" panose="02020603050405020304" pitchFamily="18" charset="0"/>
                    <a:cs typeface="Times New Roman" panose="02020603050405020304" pitchFamily="18" charset="0"/>
                  </a:rPr>
                  <a:t> 带来的均衡产出增加量为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0</m:t>
                        </m:r>
                      </m:sub>
                    </m:sSub>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a:cs typeface="Times New Roman" panose="02020603050405020304" pitchFamily="18" charset="0"/>
                          </a:rPr>
                          <m:t>𝑌</m:t>
                        </m:r>
                      </m:e>
                      <m:sub>
                        <m:r>
                          <a:rPr lang="en-US" altLang="zh-CN" sz="1600" b="0" i="1" smtClean="0">
                            <a:latin typeface="Cambria Math"/>
                            <a:cs typeface="Times New Roman" panose="02020603050405020304" pitchFamily="18" charset="0"/>
                          </a:rPr>
                          <m:t>1</m:t>
                        </m:r>
                      </m:sub>
                    </m:sSub>
                  </m:oMath>
                </a14:m>
                <a:endParaRPr lang="en-US" altLang="zh-CN" sz="1600" dirty="0">
                  <a:latin typeface="Times New Roman" panose="02020603050405020304" pitchFamily="18" charset="0"/>
                  <a:cs typeface="Times New Roman" panose="02020603050405020304" pitchFamily="18" charset="0"/>
                </a:endParaRPr>
              </a:p>
              <a:p>
                <a:pPr marL="285750" indent="-285750">
                  <a:spcBef>
                    <a:spcPts val="600"/>
                  </a:spcBef>
                  <a:buSzPct val="80000"/>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财政政策挤出效应的大小取决于</a:t>
                </a:r>
                <a:endParaRPr lang="en-US" altLang="zh-CN" sz="1600" dirty="0">
                  <a:latin typeface="Times New Roman" panose="02020603050405020304" pitchFamily="18" charset="0"/>
                  <a:cs typeface="Times New Roman" panose="02020603050405020304" pitchFamily="18" charset="0"/>
                </a:endParaRPr>
              </a:p>
              <a:p>
                <a:pPr marL="800100" lvl="1" indent="-342900">
                  <a:spcBef>
                    <a:spcPts val="600"/>
                  </a:spcBef>
                  <a:buFont typeface="+mj-lt"/>
                  <a:buAutoNum type="arabicPeriod"/>
                </a:pPr>
                <a:r>
                  <a:rPr lang="zh-CN" altLang="en-US" sz="1600" dirty="0">
                    <a:latin typeface="Times New Roman" panose="02020603050405020304" pitchFamily="18" charset="0"/>
                    <a:cs typeface="Times New Roman" panose="02020603050405020304" pitchFamily="18" charset="0"/>
                  </a:rPr>
                  <a:t>支出乘数的大小，</a:t>
                </a:r>
                <a14:m>
                  <m:oMath xmlns:m="http://schemas.openxmlformats.org/officeDocument/2006/math">
                    <m:r>
                      <a:rPr lang="en-US" altLang="zh-CN" sz="1600" i="1">
                        <a:latin typeface="Cambria Math"/>
                      </a:rPr>
                      <m:t>1/(1−</m:t>
                    </m:r>
                    <m:r>
                      <a:rPr lang="en-US" altLang="zh-CN" sz="1600" i="1">
                        <a:latin typeface="Cambria Math"/>
                      </a:rPr>
                      <m:t>𝛽</m:t>
                    </m:r>
                    <m:r>
                      <a:rPr lang="en-US" altLang="zh-CN" sz="1600" i="1">
                        <a:latin typeface="Cambria Math"/>
                      </a:rPr>
                      <m:t>)</m:t>
                    </m:r>
                  </m:oMath>
                </a14:m>
                <a:r>
                  <a:rPr lang="zh-CN" altLang="en-US" sz="1600" dirty="0">
                    <a:latin typeface="Times New Roman" panose="02020603050405020304" pitchFamily="18" charset="0"/>
                    <a:cs typeface="Times New Roman" panose="02020603050405020304" pitchFamily="18" charset="0"/>
                  </a:rPr>
                  <a:t>，稳定</a:t>
                </a:r>
                <a:endParaRPr lang="en-US" altLang="zh-CN" sz="1600" dirty="0">
                  <a:latin typeface="Times New Roman" panose="02020603050405020304" pitchFamily="18" charset="0"/>
                  <a:cs typeface="Times New Roman" panose="02020603050405020304" pitchFamily="18" charset="0"/>
                </a:endParaRPr>
              </a:p>
              <a:p>
                <a:pPr marL="800100" lvl="1" indent="-342900">
                  <a:spcBef>
                    <a:spcPts val="600"/>
                  </a:spcBef>
                  <a:buFont typeface="+mj-lt"/>
                  <a:buAutoNum type="arabicPeriod"/>
                </a:pPr>
                <a:r>
                  <a:rPr lang="zh-CN" altLang="en-US" sz="1600" dirty="0">
                    <a:latin typeface="Times New Roman" panose="02020603050405020304" pitchFamily="18" charset="0"/>
                    <a:cs typeface="Times New Roman" panose="02020603050405020304" pitchFamily="18" charset="0"/>
                  </a:rPr>
                  <a:t>货币需求对产出的敏感程度，</a:t>
                </a:r>
                <a14:m>
                  <m:oMath xmlns:m="http://schemas.openxmlformats.org/officeDocument/2006/math">
                    <m:r>
                      <a:rPr lang="en-US" altLang="zh-CN" sz="1600" i="1" dirty="0">
                        <a:latin typeface="Cambria Math"/>
                      </a:rPr>
                      <m:t>𝑘</m:t>
                    </m:r>
                  </m:oMath>
                </a14:m>
                <a:r>
                  <a:rPr lang="zh-CN" altLang="en-US" sz="1600" dirty="0">
                    <a:latin typeface="Times New Roman" panose="02020603050405020304" pitchFamily="18" charset="0"/>
                    <a:cs typeface="Times New Roman" panose="02020603050405020304" pitchFamily="18" charset="0"/>
                  </a:rPr>
                  <a:t>，稳定</a:t>
                </a:r>
                <a:endParaRPr lang="en-US" altLang="zh-CN" sz="1600" dirty="0">
                  <a:latin typeface="Times New Roman" panose="02020603050405020304" pitchFamily="18" charset="0"/>
                  <a:cs typeface="Times New Roman" panose="02020603050405020304" pitchFamily="18" charset="0"/>
                </a:endParaRPr>
              </a:p>
              <a:p>
                <a:pPr marL="800100" lvl="1" indent="-342900">
                  <a:spcBef>
                    <a:spcPts val="600"/>
                  </a:spcBef>
                  <a:buFont typeface="+mj-lt"/>
                  <a:buAutoNum type="arabicPeriod"/>
                </a:pPr>
                <a:r>
                  <a:rPr lang="zh-CN" altLang="en-US" sz="1600" dirty="0">
                    <a:latin typeface="Times New Roman" panose="02020603050405020304" pitchFamily="18" charset="0"/>
                    <a:cs typeface="Times New Roman" panose="02020603050405020304" pitchFamily="18" charset="0"/>
                  </a:rPr>
                  <a:t>货币需求对利率变动的敏感程度，</a:t>
                </a:r>
                <a14:m>
                  <m:oMath xmlns:m="http://schemas.openxmlformats.org/officeDocument/2006/math">
                    <m:r>
                      <a:rPr lang="en-US" altLang="zh-CN" sz="1600" b="1" i="1" dirty="0" smtClean="0">
                        <a:solidFill>
                          <a:srgbClr val="0070C0"/>
                        </a:solidFill>
                        <a:latin typeface="Cambria Math"/>
                        <a:cs typeface="Times New Roman" panose="02020603050405020304" pitchFamily="18" charset="0"/>
                      </a:rPr>
                      <m:t>𝒉</m:t>
                    </m:r>
                  </m:oMath>
                </a14:m>
                <a:endParaRPr lang="en-US" altLang="zh-CN" sz="1600" b="1" dirty="0">
                  <a:latin typeface="Times New Roman" panose="02020603050405020304" pitchFamily="18" charset="0"/>
                  <a:cs typeface="Times New Roman" panose="02020603050405020304" pitchFamily="18" charset="0"/>
                </a:endParaRPr>
              </a:p>
              <a:p>
                <a:pPr marL="800100" lvl="1" indent="-342900">
                  <a:spcBef>
                    <a:spcPts val="600"/>
                  </a:spcBef>
                  <a:buFont typeface="+mj-lt"/>
                  <a:buAutoNum type="arabicPeriod"/>
                </a:pPr>
                <a:r>
                  <a:rPr lang="zh-CN" altLang="en-US" sz="1600" dirty="0">
                    <a:latin typeface="Times New Roman" panose="02020603050405020304" pitchFamily="18" charset="0"/>
                    <a:cs typeface="Times New Roman" panose="02020603050405020304" pitchFamily="18" charset="0"/>
                  </a:rPr>
                  <a:t>投资需求对利率变动的敏感程度，</a:t>
                </a:r>
                <a14:m>
                  <m:oMath xmlns:m="http://schemas.openxmlformats.org/officeDocument/2006/math">
                    <m:r>
                      <a:rPr lang="en-US" altLang="zh-CN" sz="1600" b="1" i="1" dirty="0" smtClean="0">
                        <a:solidFill>
                          <a:srgbClr val="0070C0"/>
                        </a:solidFill>
                        <a:latin typeface="Cambria Math"/>
                        <a:cs typeface="Times New Roman" panose="02020603050405020304" pitchFamily="18" charset="0"/>
                      </a:rPr>
                      <m:t>𝒅</m:t>
                    </m:r>
                  </m:oMath>
                </a14:m>
                <a:endParaRPr lang="en-US" altLang="zh-CN" sz="1600" b="1"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65180" y="871709"/>
                <a:ext cx="4663160" cy="3816429"/>
              </a:xfrm>
              <a:prstGeom prst="rect">
                <a:avLst/>
              </a:prstGeom>
              <a:blipFill>
                <a:blip r:embed="rId3"/>
                <a:stretch>
                  <a:fillRect t="-639" b="-9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194840" y="3357440"/>
                <a:ext cx="1120019" cy="53335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
                        <m:fPr>
                          <m:ctrlPr>
                            <a:rPr lang="en-US" altLang="zh-CN" sz="1400" b="1" i="1" smtClean="0">
                              <a:solidFill>
                                <a:srgbClr val="0070C0"/>
                              </a:solidFill>
                              <a:latin typeface="Cambria Math" panose="02040503050406030204" pitchFamily="18" charset="0"/>
                            </a:rPr>
                          </m:ctrlPr>
                        </m:fPr>
                        <m:num>
                          <m:r>
                            <a:rPr lang="en-US" altLang="zh-CN" sz="1400" b="1" i="1">
                              <a:solidFill>
                                <a:srgbClr val="0070C0"/>
                              </a:solidFill>
                              <a:latin typeface="Cambria Math"/>
                            </a:rPr>
                            <m:t>𝟏</m:t>
                          </m:r>
                        </m:num>
                        <m:den>
                          <m:r>
                            <a:rPr lang="en-US" altLang="zh-CN" sz="1400" b="1" i="1">
                              <a:solidFill>
                                <a:srgbClr val="0070C0"/>
                              </a:solidFill>
                              <a:latin typeface="Cambria Math"/>
                            </a:rPr>
                            <m:t>𝟏</m:t>
                          </m:r>
                          <m:r>
                            <a:rPr lang="en-US" altLang="zh-CN" sz="1400" b="1" i="1">
                              <a:solidFill>
                                <a:srgbClr val="0070C0"/>
                              </a:solidFill>
                              <a:latin typeface="Cambria Math"/>
                            </a:rPr>
                            <m:t>−</m:t>
                          </m:r>
                          <m:r>
                            <a:rPr lang="en-US" altLang="zh-CN" sz="1400" b="1" i="1">
                              <a:solidFill>
                                <a:srgbClr val="0070C0"/>
                              </a:solidFill>
                              <a:latin typeface="Cambria Math"/>
                            </a:rPr>
                            <m:t>𝜷</m:t>
                          </m:r>
                        </m:den>
                      </m:f>
                      <m:r>
                        <a:rPr lang="en-US" altLang="zh-CN" sz="1400" b="1" i="1">
                          <a:solidFill>
                            <a:srgbClr val="0070C0"/>
                          </a:solidFill>
                          <a:latin typeface="Cambria Math"/>
                        </a:rPr>
                        <m:t>𝜟</m:t>
                      </m:r>
                      <m:r>
                        <a:rPr lang="en-US" altLang="zh-CN" sz="1400" b="1" i="1">
                          <a:solidFill>
                            <a:srgbClr val="0070C0"/>
                          </a:solidFill>
                          <a:latin typeface="Cambria Math"/>
                        </a:rPr>
                        <m:t>𝑮</m:t>
                      </m:r>
                    </m:oMath>
                  </m:oMathPara>
                </a14:m>
                <a:endParaRPr lang="en-US" sz="1400" b="1" dirty="0">
                  <a:solidFill>
                    <a:srgbClr val="0070C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194840" y="3357440"/>
                <a:ext cx="1120019" cy="533351"/>
              </a:xfrm>
              <a:prstGeom prst="rect">
                <a:avLst/>
              </a:prstGeom>
              <a:blipFill>
                <a:blip r:embed="rId4"/>
                <a:stretch>
                  <a:fillRect b="-5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15207" y="2829235"/>
                <a:ext cx="1917833" cy="5352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400" b="1" i="1" smtClean="0">
                              <a:solidFill>
                                <a:srgbClr val="00B050"/>
                              </a:solidFill>
                              <a:latin typeface="Cambria Math" panose="02040503050406030204" pitchFamily="18" charset="0"/>
                            </a:rPr>
                          </m:ctrlPr>
                        </m:fPr>
                        <m:num>
                          <m:r>
                            <a:rPr lang="en-US" sz="1400" b="1" i="1">
                              <a:solidFill>
                                <a:srgbClr val="00B050"/>
                              </a:solidFill>
                              <a:latin typeface="Cambria Math"/>
                            </a:rPr>
                            <m:t>𝟏</m:t>
                          </m:r>
                        </m:num>
                        <m:den>
                          <m:r>
                            <a:rPr lang="en-US" sz="1400" b="1" i="1">
                              <a:solidFill>
                                <a:srgbClr val="00B050"/>
                              </a:solidFill>
                              <a:latin typeface="Cambria Math"/>
                            </a:rPr>
                            <m:t>𝒅</m:t>
                          </m:r>
                          <m:r>
                            <a:rPr lang="en-US" sz="1400" b="1" i="1" smtClean="0">
                              <a:solidFill>
                                <a:srgbClr val="00B050"/>
                              </a:solidFill>
                              <a:latin typeface="Cambria Math"/>
                            </a:rPr>
                            <m:t>(</m:t>
                          </m:r>
                          <m:r>
                            <a:rPr lang="en-US" sz="1400" b="1" i="1" smtClean="0">
                              <a:solidFill>
                                <a:srgbClr val="00B050"/>
                              </a:solidFill>
                              <a:latin typeface="Cambria Math"/>
                            </a:rPr>
                            <m:t>𝒌</m:t>
                          </m:r>
                          <m:r>
                            <a:rPr lang="en-US" sz="1400" b="1" i="1" smtClean="0">
                              <a:solidFill>
                                <a:srgbClr val="00B050"/>
                              </a:solidFill>
                              <a:latin typeface="Cambria Math"/>
                            </a:rPr>
                            <m:t>/</m:t>
                          </m:r>
                          <m:r>
                            <a:rPr lang="en-US" sz="1400" b="1" i="1" smtClean="0">
                              <a:solidFill>
                                <a:srgbClr val="00B050"/>
                              </a:solidFill>
                              <a:latin typeface="Cambria Math"/>
                            </a:rPr>
                            <m:t>𝒉</m:t>
                          </m:r>
                          <m:r>
                            <a:rPr lang="en-US" sz="1400" b="1" i="1" smtClean="0">
                              <a:solidFill>
                                <a:srgbClr val="00B050"/>
                              </a:solidFill>
                              <a:latin typeface="Cambria Math"/>
                            </a:rPr>
                            <m:t>) +(</m:t>
                          </m:r>
                          <m:r>
                            <a:rPr lang="en-US" sz="1400" b="1" i="1">
                              <a:solidFill>
                                <a:srgbClr val="00B050"/>
                              </a:solidFill>
                              <a:latin typeface="Cambria Math"/>
                            </a:rPr>
                            <m:t>𝟏</m:t>
                          </m:r>
                          <m:r>
                            <a:rPr lang="en-US" sz="1400" b="1" i="1">
                              <a:solidFill>
                                <a:srgbClr val="00B050"/>
                              </a:solidFill>
                              <a:latin typeface="Cambria Math"/>
                            </a:rPr>
                            <m:t>−</m:t>
                          </m:r>
                          <m:r>
                            <a:rPr lang="en-US" sz="1400" b="1" i="1">
                              <a:solidFill>
                                <a:srgbClr val="00B050"/>
                              </a:solidFill>
                              <a:latin typeface="Cambria Math"/>
                            </a:rPr>
                            <m:t>𝜷</m:t>
                          </m:r>
                          <m:r>
                            <a:rPr lang="en-US" sz="1400" b="1" i="1">
                              <a:solidFill>
                                <a:srgbClr val="00B050"/>
                              </a:solidFill>
                              <a:latin typeface="Cambria Math"/>
                            </a:rPr>
                            <m:t>)</m:t>
                          </m:r>
                        </m:den>
                      </m:f>
                      <m:r>
                        <a:rPr lang="en-US" sz="1400" b="1" i="1">
                          <a:solidFill>
                            <a:srgbClr val="00B050"/>
                          </a:solidFill>
                          <a:latin typeface="Cambria Math"/>
                        </a:rPr>
                        <m:t>𝜟</m:t>
                      </m:r>
                      <m:r>
                        <a:rPr lang="en-US" sz="1400" b="1" i="1">
                          <a:solidFill>
                            <a:srgbClr val="00B050"/>
                          </a:solidFill>
                          <a:latin typeface="Cambria Math"/>
                        </a:rPr>
                        <m:t>𝑮</m:t>
                      </m:r>
                    </m:oMath>
                  </m:oMathPara>
                </a14:m>
                <a:endParaRPr lang="en-US" sz="1400" b="1" dirty="0">
                  <a:solidFill>
                    <a:srgbClr val="00B05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115207" y="2829235"/>
                <a:ext cx="1917833" cy="535275"/>
              </a:xfrm>
              <a:prstGeom prst="rect">
                <a:avLst/>
              </a:prstGeom>
              <a:blipFill>
                <a:blip r:embed="rId5"/>
                <a:stretch>
                  <a:fillRect b="-4545"/>
                </a:stretch>
              </a:blipFill>
            </p:spPr>
            <p:txBody>
              <a:bodyPr/>
              <a:lstStyle/>
              <a:p>
                <a:r>
                  <a:rPr lang="zh-CN" altLang="en-US">
                    <a:noFill/>
                  </a:rPr>
                  <a:t> </a:t>
                </a:r>
              </a:p>
            </p:txBody>
          </p:sp>
        </mc:Fallback>
      </mc:AlternateContent>
      <p:sp>
        <p:nvSpPr>
          <p:cNvPr id="7" name="TextBox 6"/>
          <p:cNvSpPr txBox="1"/>
          <p:nvPr/>
        </p:nvSpPr>
        <p:spPr>
          <a:xfrm>
            <a:off x="1086312" y="4542837"/>
            <a:ext cx="2784928" cy="338554"/>
          </a:xfrm>
          <a:prstGeom prst="rect">
            <a:avLst/>
          </a:prstGeom>
          <a:noFill/>
        </p:spPr>
        <p:txBody>
          <a:bodyPr wrap="square" rtlCol="0">
            <a:spAutoFit/>
          </a:bodyPr>
          <a:lstStyle/>
          <a:p>
            <a:r>
              <a:rPr lang="zh-CN" altLang="en-US" sz="1600" b="1" dirty="0">
                <a:latin typeface="Times New Roman" panose="02020603050405020304" pitchFamily="18" charset="0"/>
                <a:cs typeface="Times New Roman" panose="02020603050405020304" pitchFamily="18" charset="0"/>
              </a:rPr>
              <a:t>图</a:t>
            </a:r>
            <a:r>
              <a:rPr lang="en-US" altLang="zh-CN" sz="1600" b="1" dirty="0">
                <a:latin typeface="Times New Roman" panose="02020603050405020304" pitchFamily="18" charset="0"/>
                <a:cs typeface="Times New Roman" panose="02020603050405020304" pitchFamily="18" charset="0"/>
              </a:rPr>
              <a:t>16-3 </a:t>
            </a:r>
            <a:r>
              <a:rPr lang="zh-CN" altLang="en-US" sz="1600" b="1" dirty="0">
                <a:latin typeface="Times New Roman" panose="02020603050405020304" pitchFamily="18" charset="0"/>
                <a:cs typeface="Times New Roman" panose="02020603050405020304" pitchFamily="18" charset="0"/>
              </a:rPr>
              <a:t>财政政策的效应</a:t>
            </a:r>
            <a:endParaRPr lang="en-US" sz="1600" b="1" dirty="0">
              <a:latin typeface="Times New Roman" panose="02020603050405020304" pitchFamily="18" charset="0"/>
              <a:cs typeface="Times New Roman" panose="02020603050405020304" pitchFamily="18" charset="0"/>
            </a:endParaRPr>
          </a:p>
        </p:txBody>
      </p:sp>
      <p:sp>
        <p:nvSpPr>
          <p:cNvPr id="9" name="Left Brace 8"/>
          <p:cNvSpPr/>
          <p:nvPr/>
        </p:nvSpPr>
        <p:spPr>
          <a:xfrm rot="5400000">
            <a:off x="2485411" y="3190762"/>
            <a:ext cx="153805" cy="1398653"/>
          </a:xfrm>
          <a:prstGeom prst="leftBrace">
            <a:avLst>
              <a:gd name="adj1" fmla="val 8333"/>
              <a:gd name="adj2" fmla="val 49257"/>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1963754" y="3206070"/>
            <a:ext cx="153807" cy="453634"/>
          </a:xfrm>
          <a:prstGeom prst="leftBrace">
            <a:avLst>
              <a:gd name="adj1" fmla="val 8333"/>
              <a:gd name="adj2" fmla="val 49257"/>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flipH="1">
            <a:off x="2757706" y="3723885"/>
            <a:ext cx="144252" cy="782864"/>
          </a:xfrm>
          <a:prstGeom prst="leftBrace">
            <a:avLst>
              <a:gd name="adj1" fmla="val 8333"/>
              <a:gd name="adj2" fmla="val 49257"/>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91160" y="4137201"/>
                <a:ext cx="4557040" cy="515590"/>
              </a:xfrm>
              <a:prstGeom prst="rect">
                <a:avLst/>
              </a:prstGeom>
              <a:noFill/>
            </p:spPr>
            <p:txBody>
              <a:bodyPr wrap="square" rtlCol="0">
                <a:spAutoFit/>
              </a:bodyPr>
              <a:lstStyle/>
              <a:p>
                <a:pPr algn="ctr"/>
                <a:r>
                  <a:rPr lang="zh-CN" altLang="en-US" sz="1400" dirty="0">
                    <a:solidFill>
                      <a:srgbClr val="FF0000"/>
                    </a:solidFill>
                  </a:rPr>
                  <a:t>被上升的利率“挤出”的产出，</a:t>
                </a:r>
                <a14:m>
                  <m:oMath xmlns:m="http://schemas.openxmlformats.org/officeDocument/2006/math">
                    <m:f>
                      <m:fPr>
                        <m:ctrlPr>
                          <a:rPr lang="en-US" sz="1400" i="1">
                            <a:solidFill>
                              <a:srgbClr val="FF0000"/>
                            </a:solidFill>
                            <a:latin typeface="Cambria Math" panose="02040503050406030204" pitchFamily="18" charset="0"/>
                          </a:rPr>
                        </m:ctrlPr>
                      </m:fPr>
                      <m:num>
                        <m:r>
                          <a:rPr lang="en-US" sz="1400" b="0" i="1">
                            <a:solidFill>
                              <a:srgbClr val="FF0000"/>
                            </a:solidFill>
                            <a:latin typeface="Cambria Math"/>
                          </a:rPr>
                          <m:t>1</m:t>
                        </m:r>
                      </m:num>
                      <m:den>
                        <m:d>
                          <m:dPr>
                            <m:ctrlPr>
                              <a:rPr lang="en-US" sz="1400" b="0" i="1">
                                <a:solidFill>
                                  <a:srgbClr val="FF0000"/>
                                </a:solidFill>
                                <a:latin typeface="Cambria Math" panose="02040503050406030204" pitchFamily="18" charset="0"/>
                              </a:rPr>
                            </m:ctrlPr>
                          </m:dPr>
                          <m:e>
                            <m:r>
                              <a:rPr lang="en-US" sz="1400" b="0" i="1">
                                <a:solidFill>
                                  <a:srgbClr val="FF0000"/>
                                </a:solidFill>
                                <a:latin typeface="Cambria Math"/>
                              </a:rPr>
                              <m:t>1−</m:t>
                            </m:r>
                            <m:r>
                              <a:rPr lang="en-US" sz="1400" b="0" i="1">
                                <a:solidFill>
                                  <a:srgbClr val="FF0000"/>
                                </a:solidFill>
                                <a:latin typeface="Cambria Math"/>
                              </a:rPr>
                              <m:t>𝛽</m:t>
                            </m:r>
                          </m:e>
                        </m:d>
                        <m:d>
                          <m:dPr>
                            <m:ctrlPr>
                              <a:rPr lang="en-US" sz="1400" b="0" i="1" smtClean="0">
                                <a:solidFill>
                                  <a:srgbClr val="FF0000"/>
                                </a:solidFill>
                                <a:latin typeface="Cambria Math" panose="02040503050406030204" pitchFamily="18" charset="0"/>
                              </a:rPr>
                            </m:ctrlPr>
                          </m:dPr>
                          <m:e>
                            <m:r>
                              <a:rPr lang="en-US" sz="1400" b="0" i="1" smtClean="0">
                                <a:solidFill>
                                  <a:srgbClr val="FF0000"/>
                                </a:solidFill>
                                <a:latin typeface="Cambria Math"/>
                              </a:rPr>
                              <m:t>1+</m:t>
                            </m:r>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a:rPr>
                                  <m:t>1−</m:t>
                                </m:r>
                                <m:r>
                                  <a:rPr lang="en-US" sz="1400" b="0" i="1" smtClean="0">
                                    <a:solidFill>
                                      <a:srgbClr val="FF0000"/>
                                    </a:solidFill>
                                    <a:latin typeface="Cambria Math"/>
                                  </a:rPr>
                                  <m:t>𝛽</m:t>
                                </m:r>
                              </m:num>
                              <m:den>
                                <m:r>
                                  <a:rPr lang="en-US" sz="1400" b="0" i="1" smtClean="0">
                                    <a:solidFill>
                                      <a:srgbClr val="FF0000"/>
                                    </a:solidFill>
                                    <a:latin typeface="Cambria Math"/>
                                  </a:rPr>
                                  <m:t>𝑑𝑘</m:t>
                                </m:r>
                                <m:r>
                                  <a:rPr lang="en-US" sz="1400" b="0" i="1" smtClean="0">
                                    <a:solidFill>
                                      <a:srgbClr val="FF0000"/>
                                    </a:solidFill>
                                    <a:latin typeface="Cambria Math"/>
                                  </a:rPr>
                                  <m:t>/</m:t>
                                </m:r>
                                <m:r>
                                  <a:rPr lang="en-US" sz="1400" b="0" i="1" smtClean="0">
                                    <a:solidFill>
                                      <a:srgbClr val="FF0000"/>
                                    </a:solidFill>
                                    <a:latin typeface="Cambria Math"/>
                                  </a:rPr>
                                  <m:t>h</m:t>
                                </m:r>
                              </m:den>
                            </m:f>
                          </m:e>
                        </m:d>
                      </m:den>
                    </m:f>
                    <m:r>
                      <a:rPr lang="en-US" sz="1400" b="0" i="1">
                        <a:solidFill>
                          <a:srgbClr val="FF0000"/>
                        </a:solidFill>
                        <a:latin typeface="Cambria Math"/>
                      </a:rPr>
                      <m:t>𝛥</m:t>
                    </m:r>
                    <m:r>
                      <a:rPr lang="en-US" sz="1400" b="0" i="1">
                        <a:solidFill>
                          <a:srgbClr val="FF0000"/>
                        </a:solidFill>
                        <a:latin typeface="Cambria Math"/>
                      </a:rPr>
                      <m:t>𝐺</m:t>
                    </m:r>
                  </m:oMath>
                </a14:m>
                <a:endParaRPr lang="en-US" sz="1400"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1160" y="4137201"/>
                <a:ext cx="4557040" cy="515590"/>
              </a:xfrm>
              <a:prstGeom prst="rect">
                <a:avLst/>
              </a:prstGeom>
              <a:blipFill>
                <a:blip r:embed="rId6"/>
                <a:stretch>
                  <a:fillRect b="-2381"/>
                </a:stretch>
              </a:blipFill>
            </p:spPr>
            <p:txBody>
              <a:bodyPr/>
              <a:lstStyle/>
              <a:p>
                <a:r>
                  <a:rPr lang="zh-CN" altLang="en-US">
                    <a:noFill/>
                  </a:rPr>
                  <a:t> </a:t>
                </a:r>
              </a:p>
            </p:txBody>
          </p:sp>
        </mc:Fallback>
      </mc:AlternateContent>
      <p:cxnSp>
        <p:nvCxnSpPr>
          <p:cNvPr id="16" name="Straight Arrow Connector 15"/>
          <p:cNvCxnSpPr/>
          <p:nvPr/>
        </p:nvCxnSpPr>
        <p:spPr>
          <a:xfrm flipV="1">
            <a:off x="345258" y="2356400"/>
            <a:ext cx="0" cy="304800"/>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5232620-B9BB-425D-9B98-C2EC3E3FF6FA}"/>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财政政策效应</a:t>
            </a:r>
          </a:p>
        </p:txBody>
      </p:sp>
      <p:grpSp>
        <p:nvGrpSpPr>
          <p:cNvPr id="17" name="组合 16">
            <a:extLst>
              <a:ext uri="{FF2B5EF4-FFF2-40B4-BE49-F238E27FC236}">
                <a16:creationId xmlns:a16="http://schemas.microsoft.com/office/drawing/2014/main" id="{1BA88EBE-DE69-4697-B205-D43F9C6DB50B}"/>
              </a:ext>
            </a:extLst>
          </p:cNvPr>
          <p:cNvGrpSpPr/>
          <p:nvPr/>
        </p:nvGrpSpPr>
        <p:grpSpPr>
          <a:xfrm>
            <a:off x="239334" y="290253"/>
            <a:ext cx="229174" cy="330963"/>
            <a:chOff x="362743" y="188119"/>
            <a:chExt cx="348993" cy="504000"/>
          </a:xfrm>
          <a:solidFill>
            <a:srgbClr val="6B748A"/>
          </a:solidFill>
        </p:grpSpPr>
        <p:sp>
          <p:nvSpPr>
            <p:cNvPr id="18" name="矩形: 圆角 17">
              <a:extLst>
                <a:ext uri="{FF2B5EF4-FFF2-40B4-BE49-F238E27FC236}">
                  <a16:creationId xmlns:a16="http://schemas.microsoft.com/office/drawing/2014/main" id="{3527F35C-7EB3-4291-9FB3-6BEAD4C0A02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2A93B77C-5D73-482E-A1B6-269DD57C7D3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20" name="矩形: 圆角 19">
              <a:extLst>
                <a:ext uri="{FF2B5EF4-FFF2-40B4-BE49-F238E27FC236}">
                  <a16:creationId xmlns:a16="http://schemas.microsoft.com/office/drawing/2014/main" id="{47558EF7-DCF8-477C-B2B3-C1F09FAEAFB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21" name="矩形: 圆角 20">
              <a:extLst>
                <a:ext uri="{FF2B5EF4-FFF2-40B4-BE49-F238E27FC236}">
                  <a16:creationId xmlns:a16="http://schemas.microsoft.com/office/drawing/2014/main" id="{CF549108-4D9F-427A-AF50-FEDCA129481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2" name="直接连接符 21">
            <a:extLst>
              <a:ext uri="{FF2B5EF4-FFF2-40B4-BE49-F238E27FC236}">
                <a16:creationId xmlns:a16="http://schemas.microsoft.com/office/drawing/2014/main" id="{2FFE49CB-AA51-4555-B66B-BB0F15E74B8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0FD13860-4CB6-4F52-832D-BA60BF364236}"/>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7162695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5931"/>
                <a:ext cx="8229600" cy="3394472"/>
              </a:xfrm>
            </p:spPr>
            <p:txBody>
              <a:bodyPr/>
              <a:lstStyle/>
              <a:p>
                <a:pPr>
                  <a:buSzPct val="80000"/>
                  <a:buFont typeface="Wingdings" panose="05000000000000000000" pitchFamily="2" charset="2"/>
                  <a:buChar char="l"/>
                </a:pPr>
                <a:r>
                  <a:rPr lang="zh-CN" altLang="en-US" sz="1800" dirty="0"/>
                  <a:t>财政政策的效应：</a:t>
                </a:r>
                <a:r>
                  <a:rPr lang="en-US" altLang="zh-CN" sz="1800" i="1" dirty="0"/>
                  <a:t>IS-LM</a:t>
                </a:r>
                <a:r>
                  <a:rPr lang="zh-CN" altLang="en-US" sz="1800" dirty="0"/>
                  <a:t>模型中财政政策对均衡收入的影响程度如何</a:t>
                </a:r>
                <a:endParaRPr lang="en-US" altLang="zh-CN" sz="1800" dirty="0"/>
              </a:p>
              <a:p>
                <a:pPr>
                  <a:buSzPct val="80000"/>
                  <a:buFont typeface="Wingdings" panose="05000000000000000000" pitchFamily="2" charset="2"/>
                  <a:buChar char="l"/>
                </a:pPr>
                <a:r>
                  <a:rPr lang="zh-CN" altLang="en-US" sz="1800" dirty="0"/>
                  <a:t>财政政策效应的大小取决于</a:t>
                </a:r>
                <a14:m>
                  <m:oMath xmlns:m="http://schemas.openxmlformats.org/officeDocument/2006/math">
                    <m:r>
                      <a:rPr lang="en-US" altLang="zh-CN" sz="1800" i="1" dirty="0" smtClean="0">
                        <a:latin typeface="Cambria Math"/>
                      </a:rPr>
                      <m:t>𝐼𝑆</m:t>
                    </m:r>
                  </m:oMath>
                </a14:m>
                <a:r>
                  <a:rPr lang="zh-CN" altLang="en-US" sz="1800" dirty="0"/>
                  <a:t>曲线和</a:t>
                </a:r>
                <a14:m>
                  <m:oMath xmlns:m="http://schemas.openxmlformats.org/officeDocument/2006/math">
                    <m:r>
                      <a:rPr lang="en-US" altLang="zh-CN" sz="1800" i="1" dirty="0" smtClean="0">
                        <a:latin typeface="Cambria Math"/>
                      </a:rPr>
                      <m:t>𝐿𝑀</m:t>
                    </m:r>
                  </m:oMath>
                </a14:m>
                <a:r>
                  <a:rPr lang="zh-CN" altLang="en-US" sz="1800" dirty="0"/>
                  <a:t>曲线的斜率</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5931"/>
                <a:ext cx="8229600" cy="3394472"/>
              </a:xfrm>
              <a:blipFill>
                <a:blip r:embed="rId3"/>
                <a:stretch>
                  <a:fillRect l="-148" t="-1257"/>
                </a:stretch>
              </a:blipFill>
            </p:spPr>
            <p:txBody>
              <a:bodyPr/>
              <a:lstStyle/>
              <a:p>
                <a:r>
                  <a:rPr lang="en-US">
                    <a:noFill/>
                  </a:rPr>
                  <a:t> </a:t>
                </a:r>
              </a:p>
            </p:txBody>
          </p:sp>
        </mc:Fallback>
      </mc:AlternateContent>
      <p:cxnSp>
        <p:nvCxnSpPr>
          <p:cNvPr id="6" name="Straight Arrow Connector 5"/>
          <p:cNvCxnSpPr/>
          <p:nvPr/>
        </p:nvCxnSpPr>
        <p:spPr>
          <a:xfrm>
            <a:off x="1066800" y="4402436"/>
            <a:ext cx="3048000" cy="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66800" y="1964036"/>
            <a:ext cx="0" cy="243840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447800" y="2116436"/>
            <a:ext cx="2057400" cy="1981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726036"/>
            <a:ext cx="1600200" cy="152400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33600" y="2345036"/>
            <a:ext cx="1600200" cy="152400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60450" y="3449936"/>
            <a:ext cx="2895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35550" y="4402436"/>
            <a:ext cx="3048000" cy="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5550" y="1964036"/>
            <a:ext cx="0" cy="243840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416550" y="2173586"/>
            <a:ext cx="1998052" cy="1924051"/>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0350" y="2726036"/>
            <a:ext cx="1600200" cy="1524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7400" y="2121274"/>
            <a:ext cx="1835150" cy="17477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9200" y="3449936"/>
            <a:ext cx="2895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133600" y="3449936"/>
            <a:ext cx="0" cy="95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98032" y="3452317"/>
            <a:ext cx="0" cy="95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07481" y="2897486"/>
            <a:ext cx="0" cy="15049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096000" y="3449936"/>
            <a:ext cx="0" cy="95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265193" y="3452318"/>
            <a:ext cx="0" cy="95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674644" y="2897485"/>
            <a:ext cx="0" cy="15049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3994150" y="424854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𝒀</m:t>
                      </m:r>
                    </m:oMath>
                  </m:oMathPara>
                </a14:m>
                <a:endParaRPr lang="en-US" sz="14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3994150" y="4248546"/>
                <a:ext cx="4572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8001000" y="426273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𝒀</m:t>
                      </m:r>
                    </m:oMath>
                  </m:oMathPara>
                </a14:m>
                <a:endParaRPr lang="en-US" sz="1400" b="1" dirty="0"/>
              </a:p>
            </p:txBody>
          </p:sp>
        </mc:Choice>
        <mc:Fallback xmlns="">
          <p:sp>
            <p:nvSpPr>
              <p:cNvPr id="54" name="TextBox 53"/>
              <p:cNvSpPr txBox="1">
                <a:spLocks noRot="1" noChangeAspect="1" noMove="1" noResize="1" noEditPoints="1" noAdjustHandles="1" noChangeArrowheads="1" noChangeShapeType="1" noTextEdit="1"/>
              </p:cNvSpPr>
              <p:nvPr/>
            </p:nvSpPr>
            <p:spPr>
              <a:xfrm>
                <a:off x="8001000" y="4262736"/>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838200" y="173543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𝒓</m:t>
                      </m:r>
                    </m:oMath>
                  </m:oMathPara>
                </a14:m>
                <a:endParaRPr lang="en-US" sz="14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838200" y="1735436"/>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806950" y="1735435"/>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𝒓</m:t>
                      </m:r>
                    </m:oMath>
                  </m:oMathPara>
                </a14:m>
                <a:endParaRPr lang="en-US" sz="1400" b="1" dirty="0"/>
              </a:p>
            </p:txBody>
          </p:sp>
        </mc:Choice>
        <mc:Fallback xmlns="">
          <p:sp>
            <p:nvSpPr>
              <p:cNvPr id="57" name="TextBox 56"/>
              <p:cNvSpPr txBox="1">
                <a:spLocks noRot="1" noChangeAspect="1" noMove="1" noResize="1" noEditPoints="1" noAdjustHandles="1" noChangeArrowheads="1" noChangeShapeType="1" noTextEdit="1"/>
              </p:cNvSpPr>
              <p:nvPr/>
            </p:nvSpPr>
            <p:spPr>
              <a:xfrm>
                <a:off x="4806950" y="1735435"/>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429000" y="1967845"/>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𝑳𝑴</m:t>
                      </m:r>
                    </m:oMath>
                  </m:oMathPara>
                </a14:m>
                <a:endParaRPr lang="en-US" sz="14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3429000" y="1967845"/>
                <a:ext cx="45720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20000" y="378985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𝑰</m:t>
                      </m:r>
                      <m:sSub>
                        <m:sSubPr>
                          <m:ctrlPr>
                            <a:rPr lang="en-US" sz="1400" b="1" i="1" smtClean="0">
                              <a:latin typeface="Cambria Math" panose="02040503050406030204" pitchFamily="18" charset="0"/>
                            </a:rPr>
                          </m:ctrlPr>
                        </m:sSubPr>
                        <m:e>
                          <m:r>
                            <a:rPr lang="en-US" sz="1400" b="1" i="1" smtClean="0">
                              <a:latin typeface="Cambria Math"/>
                            </a:rPr>
                            <m:t>𝑺</m:t>
                          </m:r>
                        </m:e>
                        <m:sub>
                          <m:r>
                            <a:rPr lang="en-US" sz="1400" b="1" i="1" smtClean="0">
                              <a:latin typeface="Cambria Math"/>
                            </a:rPr>
                            <m:t>𝟐</m:t>
                          </m:r>
                        </m:sub>
                      </m:sSub>
                    </m:oMath>
                  </m:oMathPara>
                </a14:m>
                <a:endParaRPr lang="en-US" sz="1400"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7620000" y="3789859"/>
                <a:ext cx="45720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858000" y="409465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𝑰</m:t>
                      </m:r>
                      <m:sSub>
                        <m:sSubPr>
                          <m:ctrlPr>
                            <a:rPr lang="en-US" sz="1400" b="1" i="1" smtClean="0">
                              <a:latin typeface="Cambria Math" panose="02040503050406030204" pitchFamily="18" charset="0"/>
                            </a:rPr>
                          </m:ctrlPr>
                        </m:sSubPr>
                        <m:e>
                          <m:r>
                            <a:rPr lang="en-US" sz="1400" b="1" i="1" smtClean="0">
                              <a:latin typeface="Cambria Math"/>
                            </a:rPr>
                            <m:t>𝑺</m:t>
                          </m:r>
                        </m:e>
                        <m:sub>
                          <m:r>
                            <a:rPr lang="en-US" sz="1400" b="1" i="1" smtClean="0">
                              <a:latin typeface="Cambria Math"/>
                            </a:rPr>
                            <m:t>𝟏</m:t>
                          </m:r>
                        </m:sub>
                      </m:sSub>
                    </m:oMath>
                  </m:oMathPara>
                </a14:m>
                <a:endParaRPr lang="en-US" sz="1400"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6858000" y="4094659"/>
                <a:ext cx="45720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819400" y="409465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𝑰</m:t>
                      </m:r>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a:rPr>
                            <m:t>𝑺</m:t>
                          </m:r>
                        </m:e>
                        <m:sub>
                          <m:r>
                            <a:rPr lang="en-US" sz="1400" b="1" i="1" smtClean="0">
                              <a:solidFill>
                                <a:srgbClr val="0070C0"/>
                              </a:solidFill>
                              <a:latin typeface="Cambria Math"/>
                            </a:rPr>
                            <m:t>𝟏</m:t>
                          </m:r>
                        </m:sub>
                      </m:sSub>
                    </m:oMath>
                  </m:oMathPara>
                </a14:m>
                <a:endParaRPr lang="en-US" sz="1400" b="1" dirty="0">
                  <a:solidFill>
                    <a:srgbClr val="0070C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819400" y="4094659"/>
                <a:ext cx="45720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633312" y="371663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𝑰</m:t>
                      </m:r>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a:rPr>
                            <m:t>𝑺</m:t>
                          </m:r>
                        </m:e>
                        <m:sub>
                          <m:r>
                            <a:rPr lang="en-US" sz="1400" b="1" i="1" smtClean="0">
                              <a:solidFill>
                                <a:srgbClr val="0070C0"/>
                              </a:solidFill>
                              <a:latin typeface="Cambria Math"/>
                            </a:rPr>
                            <m:t>𝟏</m:t>
                          </m:r>
                        </m:sub>
                      </m:sSub>
                      <m:r>
                        <a:rPr lang="en-US" sz="1400" b="1" i="1" smtClean="0">
                          <a:solidFill>
                            <a:srgbClr val="0070C0"/>
                          </a:solidFill>
                          <a:latin typeface="Cambria Math"/>
                        </a:rPr>
                        <m:t>′</m:t>
                      </m:r>
                    </m:oMath>
                  </m:oMathPara>
                </a14:m>
                <a:endParaRPr lang="en-US" sz="1400" b="1" dirty="0">
                  <a:solidFill>
                    <a:srgbClr val="0070C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633312" y="3716636"/>
                <a:ext cx="457200" cy="307777"/>
              </a:xfrm>
              <a:prstGeom prst="rect">
                <a:avLst/>
              </a:prstGeom>
              <a:blipFill>
                <a:blip r:embed="rId11"/>
                <a:stretch>
                  <a:fillRect r="-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315200" y="1981228"/>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𝑳𝑴</m:t>
                      </m:r>
                    </m:oMath>
                  </m:oMathPara>
                </a14:m>
                <a:endParaRPr lang="en-US" sz="1400" b="1" dirty="0">
                  <a:solidFill>
                    <a:srgbClr val="0070C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315200" y="1981228"/>
                <a:ext cx="457200"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924050" y="4397572"/>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𝟎</m:t>
                          </m:r>
                        </m:sub>
                      </m:sSub>
                    </m:oMath>
                  </m:oMathPara>
                </a14:m>
                <a:endParaRPr lang="en-US" sz="1400"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1924050" y="4397572"/>
                <a:ext cx="457200"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423624" y="439757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𝟐</m:t>
                          </m:r>
                        </m:sub>
                      </m:sSub>
                    </m:oMath>
                  </m:oMathPara>
                </a14:m>
                <a:endParaRPr lang="en-US" sz="1400"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2423624" y="4397573"/>
                <a:ext cx="45720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3106615" y="4397570"/>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𝟏</m:t>
                          </m:r>
                        </m:sub>
                      </m:sSub>
                    </m:oMath>
                  </m:oMathPara>
                </a14:m>
                <a:endParaRPr lang="en-US" sz="14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3106615" y="4397570"/>
                <a:ext cx="45720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5881370" y="4397569"/>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𝟎</m:t>
                          </m:r>
                        </m:sub>
                      </m:sSub>
                    </m:oMath>
                  </m:oMathPara>
                </a14:m>
                <a:endParaRPr lang="en-US" sz="14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5881370" y="4397569"/>
                <a:ext cx="457200"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477000" y="439756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𝟑</m:t>
                          </m:r>
                        </m:sub>
                      </m:sSub>
                    </m:oMath>
                  </m:oMathPara>
                </a14:m>
                <a:endParaRPr lang="en-US" sz="1400" b="1" dirty="0"/>
              </a:p>
            </p:txBody>
          </p:sp>
        </mc:Choice>
        <mc:Fallback xmlns="">
          <p:sp>
            <p:nvSpPr>
              <p:cNvPr id="62" name="TextBox 61"/>
              <p:cNvSpPr txBox="1">
                <a:spLocks noRot="1" noChangeAspect="1" noMove="1" noResize="1" noEditPoints="1" noAdjustHandles="1" noChangeArrowheads="1" noChangeShapeType="1" noTextEdit="1"/>
              </p:cNvSpPr>
              <p:nvPr/>
            </p:nvSpPr>
            <p:spPr>
              <a:xfrm>
                <a:off x="6477000" y="4397567"/>
                <a:ext cx="457200"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7006455" y="439756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𝟏</m:t>
                          </m:r>
                        </m:sub>
                      </m:sSub>
                    </m:oMath>
                  </m:oMathPara>
                </a14:m>
                <a:endParaRPr lang="en-US" sz="1400"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7006455" y="4397566"/>
                <a:ext cx="45720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85800" y="325943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𝟎</m:t>
                          </m:r>
                        </m:sub>
                      </m:sSub>
                    </m:oMath>
                  </m:oMathPara>
                </a14:m>
                <a:endParaRPr lang="en-US" sz="1400"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685800" y="3259436"/>
                <a:ext cx="457200"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648200" y="329604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𝟎</m:t>
                          </m:r>
                        </m:sub>
                      </m:sSub>
                    </m:oMath>
                  </m:oMathPara>
                </a14:m>
                <a:endParaRPr lang="en-US" sz="14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4648200" y="3296047"/>
                <a:ext cx="457200" cy="307777"/>
              </a:xfrm>
              <a:prstGeom prst="rect">
                <a:avLst/>
              </a:prstGeom>
              <a:blipFill>
                <a:blip r:embed="rId17"/>
                <a:stretch>
                  <a:fillRect/>
                </a:stretch>
              </a:blipFill>
            </p:spPr>
            <p:txBody>
              <a:bodyPr/>
              <a:lstStyle/>
              <a:p>
                <a:r>
                  <a:rPr lang="en-US">
                    <a:noFill/>
                  </a:rPr>
                  <a:t> </a:t>
                </a:r>
              </a:p>
            </p:txBody>
          </p:sp>
        </mc:Fallback>
      </mc:AlternateContent>
      <p:cxnSp>
        <p:nvCxnSpPr>
          <p:cNvPr id="7" name="Straight Connector 6"/>
          <p:cNvCxnSpPr/>
          <p:nvPr/>
        </p:nvCxnSpPr>
        <p:spPr>
          <a:xfrm>
            <a:off x="1066800" y="2891135"/>
            <a:ext cx="164068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035550" y="2897485"/>
            <a:ext cx="16394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p:cNvSpPr txBox="1"/>
              <p:nvPr/>
            </p:nvSpPr>
            <p:spPr>
              <a:xfrm>
                <a:off x="4648200" y="274359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𝟏</m:t>
                          </m:r>
                        </m:sub>
                      </m:sSub>
                    </m:oMath>
                  </m:oMathPara>
                </a14:m>
                <a:endParaRPr lang="en-US" sz="1400" b="1" dirty="0"/>
              </a:p>
            </p:txBody>
          </p:sp>
        </mc:Choice>
        <mc:Fallback xmlns="">
          <p:sp>
            <p:nvSpPr>
              <p:cNvPr id="70" name="TextBox 69"/>
              <p:cNvSpPr txBox="1">
                <a:spLocks noRot="1" noChangeAspect="1" noMove="1" noResize="1" noEditPoints="1" noAdjustHandles="1" noChangeArrowheads="1" noChangeShapeType="1" noTextEdit="1"/>
              </p:cNvSpPr>
              <p:nvPr/>
            </p:nvSpPr>
            <p:spPr>
              <a:xfrm>
                <a:off x="4648200" y="2743597"/>
                <a:ext cx="457200" cy="307777"/>
              </a:xfrm>
              <a:prstGeom prst="rect">
                <a:avLst/>
              </a:prstGeom>
              <a:blipFill>
                <a:blip r:embed="rId18"/>
                <a:stretch>
                  <a:fillRect/>
                </a:stretch>
              </a:blipFill>
            </p:spPr>
            <p:txBody>
              <a:bodyPr/>
              <a:lstStyle/>
              <a:p>
                <a:r>
                  <a:rPr lang="en-US">
                    <a:noFill/>
                  </a:rPr>
                  <a:t> </a:t>
                </a:r>
              </a:p>
            </p:txBody>
          </p:sp>
        </mc:Fallback>
      </mc:AlternateContent>
      <p:grpSp>
        <p:nvGrpSpPr>
          <p:cNvPr id="21" name="Group 20"/>
          <p:cNvGrpSpPr/>
          <p:nvPr/>
        </p:nvGrpSpPr>
        <p:grpSpPr>
          <a:xfrm>
            <a:off x="4648200" y="1866928"/>
            <a:ext cx="2286000" cy="2838417"/>
            <a:chOff x="4648200" y="2093642"/>
            <a:chExt cx="2286000" cy="2838417"/>
          </a:xfrm>
        </p:grpSpPr>
        <p:cxnSp>
          <p:nvCxnSpPr>
            <p:cNvPr id="34" name="Straight Connector 33"/>
            <p:cNvCxnSpPr/>
            <p:nvPr/>
          </p:nvCxnSpPr>
          <p:spPr>
            <a:xfrm flipV="1">
              <a:off x="5788024" y="2338387"/>
              <a:ext cx="784226" cy="219075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396037" y="2857499"/>
              <a:ext cx="0" cy="1771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6477000" y="2093642"/>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𝑳𝑴</m:t>
                        </m:r>
                        <m:r>
                          <a:rPr lang="en-US" sz="1400" b="1" i="1" smtClean="0">
                            <a:solidFill>
                              <a:srgbClr val="00B050"/>
                            </a:solidFill>
                            <a:latin typeface="Cambria Math"/>
                          </a:rPr>
                          <m:t>′</m:t>
                        </m:r>
                      </m:oMath>
                    </m:oMathPara>
                  </a14:m>
                  <a:endParaRPr lang="en-US" sz="1400" b="1" dirty="0">
                    <a:solidFill>
                      <a:srgbClr val="00B05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7000" y="2093642"/>
                  <a:ext cx="457200" cy="307777"/>
                </a:xfrm>
                <a:prstGeom prst="rect">
                  <a:avLst/>
                </a:prstGeom>
                <a:blipFill rotWithShape="1">
                  <a:blip r:embed="rId19"/>
                  <a:stretch>
                    <a:fillRect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6180137" y="4624282"/>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𝟐</m:t>
                            </m:r>
                          </m:sub>
                        </m:sSub>
                      </m:oMath>
                    </m:oMathPara>
                  </a14:m>
                  <a:endParaRPr lang="en-US" sz="1400" b="1" dirty="0"/>
                </a:p>
              </p:txBody>
            </p:sp>
          </mc:Choice>
          <mc:Fallback xmlns="">
            <p:sp>
              <p:nvSpPr>
                <p:cNvPr id="58" name="TextBox 57"/>
                <p:cNvSpPr txBox="1">
                  <a:spLocks noRot="1" noChangeAspect="1" noMove="1" noResize="1" noEditPoints="1" noAdjustHandles="1" noChangeArrowheads="1" noChangeShapeType="1" noTextEdit="1"/>
                </p:cNvSpPr>
                <p:nvPr/>
              </p:nvSpPr>
              <p:spPr>
                <a:xfrm>
                  <a:off x="6180137" y="4624282"/>
                  <a:ext cx="457200" cy="307777"/>
                </a:xfrm>
                <a:prstGeom prst="rect">
                  <a:avLst/>
                </a:prstGeom>
                <a:blipFill rotWithShape="1">
                  <a:blip r:embed="rId20"/>
                  <a:stretch>
                    <a:fillRect/>
                  </a:stretch>
                </a:blipFill>
              </p:spPr>
              <p:txBody>
                <a:bodyPr/>
                <a:lstStyle/>
                <a:p>
                  <a:r>
                    <a:rPr lang="en-US">
                      <a:noFill/>
                    </a:rPr>
                    <a:t> </a:t>
                  </a:r>
                </a:p>
              </p:txBody>
            </p:sp>
          </mc:Fallback>
        </mc:AlternateContent>
        <p:cxnSp>
          <p:nvCxnSpPr>
            <p:cNvPr id="68" name="Straight Connector 67"/>
            <p:cNvCxnSpPr/>
            <p:nvPr/>
          </p:nvCxnSpPr>
          <p:spPr>
            <a:xfrm>
              <a:off x="5035550" y="2855443"/>
              <a:ext cx="135691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4648200" y="270155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𝟐</m:t>
                            </m:r>
                          </m:sub>
                        </m:sSub>
                      </m:oMath>
                    </m:oMathPara>
                  </a14:m>
                  <a:endParaRPr lang="en-US" sz="1400"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4648200" y="2701553"/>
                  <a:ext cx="457200" cy="307777"/>
                </a:xfrm>
                <a:prstGeom prst="rect">
                  <a:avLst/>
                </a:prstGeom>
                <a:blipFill rotWithShape="1">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p:cNvSpPr txBox="1"/>
              <p:nvPr/>
            </p:nvSpPr>
            <p:spPr>
              <a:xfrm>
                <a:off x="685800" y="273724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𝟏</m:t>
                          </m:r>
                        </m:sub>
                      </m:sSub>
                    </m:oMath>
                  </m:oMathPara>
                </a14:m>
                <a:endParaRPr lang="en-US" sz="1400" b="1" dirty="0"/>
              </a:p>
            </p:txBody>
          </p:sp>
        </mc:Choice>
        <mc:Fallback xmlns="">
          <p:sp>
            <p:nvSpPr>
              <p:cNvPr id="72" name="TextBox 71"/>
              <p:cNvSpPr txBox="1">
                <a:spLocks noRot="1" noChangeAspect="1" noMove="1" noResize="1" noEditPoints="1" noAdjustHandles="1" noChangeArrowheads="1" noChangeShapeType="1" noTextEdit="1"/>
              </p:cNvSpPr>
              <p:nvPr/>
            </p:nvSpPr>
            <p:spPr>
              <a:xfrm>
                <a:off x="685800" y="2737246"/>
                <a:ext cx="457200" cy="307777"/>
              </a:xfrm>
              <a:prstGeom prst="rect">
                <a:avLst/>
              </a:prstGeom>
              <a:blipFill>
                <a:blip r:embed="rId18"/>
                <a:stretch>
                  <a:fillRect/>
                </a:stretch>
              </a:blipFill>
            </p:spPr>
            <p:txBody>
              <a:bodyPr/>
              <a:lstStyle/>
              <a:p>
                <a:r>
                  <a:rPr lang="en-US">
                    <a:noFill/>
                  </a:rPr>
                  <a:t> </a:t>
                </a:r>
              </a:p>
            </p:txBody>
          </p:sp>
        </mc:Fallback>
      </mc:AlternateContent>
      <p:grpSp>
        <p:nvGrpSpPr>
          <p:cNvPr id="19" name="Group 18"/>
          <p:cNvGrpSpPr/>
          <p:nvPr/>
        </p:nvGrpSpPr>
        <p:grpSpPr>
          <a:xfrm>
            <a:off x="685800" y="2173586"/>
            <a:ext cx="3200400" cy="2531762"/>
            <a:chOff x="685800" y="2400300"/>
            <a:chExt cx="3200400" cy="2531762"/>
          </a:xfrm>
        </p:grpSpPr>
        <p:cxnSp>
          <p:nvCxnSpPr>
            <p:cNvPr id="18" name="Straight Connector 17"/>
            <p:cNvCxnSpPr/>
            <p:nvPr/>
          </p:nvCxnSpPr>
          <p:spPr>
            <a:xfrm>
              <a:off x="1752600" y="2515719"/>
              <a:ext cx="628650" cy="1922931"/>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80824" y="2400300"/>
              <a:ext cx="682991" cy="208915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19425" y="2821781"/>
              <a:ext cx="0" cy="18097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2286000" y="4248150"/>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𝑰</m:t>
                        </m:r>
                        <m:sSub>
                          <m:sSubPr>
                            <m:ctrlPr>
                              <a:rPr lang="en-US" sz="1400" b="1" i="1" smtClean="0">
                                <a:solidFill>
                                  <a:srgbClr val="00B050"/>
                                </a:solidFill>
                                <a:latin typeface="Cambria Math" panose="02040503050406030204" pitchFamily="18" charset="0"/>
                              </a:rPr>
                            </m:ctrlPr>
                          </m:sSubPr>
                          <m:e>
                            <m:r>
                              <a:rPr lang="en-US" sz="1400" b="1" i="1" smtClean="0">
                                <a:solidFill>
                                  <a:srgbClr val="00B050"/>
                                </a:solidFill>
                                <a:latin typeface="Cambria Math"/>
                              </a:rPr>
                              <m:t>𝑺</m:t>
                            </m:r>
                          </m:e>
                          <m:sub>
                            <m:r>
                              <a:rPr lang="en-US" sz="1400" b="1" i="1" smtClean="0">
                                <a:solidFill>
                                  <a:srgbClr val="00B050"/>
                                </a:solidFill>
                                <a:latin typeface="Cambria Math"/>
                              </a:rPr>
                              <m:t>𝟐</m:t>
                            </m:r>
                          </m:sub>
                        </m:sSub>
                      </m:oMath>
                    </m:oMathPara>
                  </a14:m>
                  <a:endParaRPr lang="en-US" sz="1400" b="1" dirty="0">
                    <a:solidFill>
                      <a:srgbClr val="00B05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286000" y="4248150"/>
                  <a:ext cx="457200" cy="307777"/>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429000" y="432137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𝑰</m:t>
                        </m:r>
                        <m:sSub>
                          <m:sSubPr>
                            <m:ctrlPr>
                              <a:rPr lang="en-US" sz="1400" b="1" i="1" smtClean="0">
                                <a:solidFill>
                                  <a:srgbClr val="00B050"/>
                                </a:solidFill>
                                <a:latin typeface="Cambria Math" panose="02040503050406030204" pitchFamily="18" charset="0"/>
                              </a:rPr>
                            </m:ctrlPr>
                          </m:sSubPr>
                          <m:e>
                            <m:r>
                              <a:rPr lang="en-US" sz="1400" b="1" i="1" smtClean="0">
                                <a:solidFill>
                                  <a:srgbClr val="00B050"/>
                                </a:solidFill>
                                <a:latin typeface="Cambria Math"/>
                              </a:rPr>
                              <m:t>𝑺</m:t>
                            </m:r>
                          </m:e>
                          <m:sub>
                            <m:r>
                              <a:rPr lang="en-US" sz="1400" b="1" i="1" smtClean="0">
                                <a:solidFill>
                                  <a:srgbClr val="00B050"/>
                                </a:solidFill>
                                <a:latin typeface="Cambria Math"/>
                              </a:rPr>
                              <m:t>𝟐</m:t>
                            </m:r>
                          </m:sub>
                        </m:sSub>
                        <m:r>
                          <a:rPr lang="en-US" sz="1400" b="1" i="1" smtClean="0">
                            <a:solidFill>
                              <a:srgbClr val="00B050"/>
                            </a:solidFill>
                            <a:latin typeface="Cambria Math"/>
                          </a:rPr>
                          <m:t>′</m:t>
                        </m:r>
                      </m:oMath>
                    </m:oMathPara>
                  </a14:m>
                  <a:endParaRPr lang="en-US" sz="1400" b="1" dirty="0">
                    <a:solidFill>
                      <a:srgbClr val="00B05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3429000" y="4321373"/>
                  <a:ext cx="457200" cy="307777"/>
                </a:xfrm>
                <a:prstGeom prst="rect">
                  <a:avLst/>
                </a:prstGeom>
                <a:blipFill rotWithShape="1">
                  <a:blip r:embed="rId23"/>
                  <a:stretch>
                    <a:fillRect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790825" y="4624285"/>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𝟑</m:t>
                            </m:r>
                          </m:sub>
                        </m:sSub>
                      </m:oMath>
                    </m:oMathPara>
                  </a14:m>
                  <a:endParaRPr lang="en-US" sz="14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2790825" y="4624285"/>
                  <a:ext cx="457200" cy="307777"/>
                </a:xfrm>
                <a:prstGeom prst="rect">
                  <a:avLst/>
                </a:prstGeom>
                <a:blipFill rotWithShape="1">
                  <a:blip r:embed="rId24"/>
                  <a:stretch>
                    <a:fillRect/>
                  </a:stretch>
                </a:blipFill>
              </p:spPr>
              <p:txBody>
                <a:bodyPr/>
                <a:lstStyle/>
                <a:p>
                  <a:r>
                    <a:rPr lang="en-US">
                      <a:noFill/>
                    </a:rPr>
                    <a:t> </a:t>
                  </a:r>
                </a:p>
              </p:txBody>
            </p:sp>
          </mc:Fallback>
        </mc:AlternateContent>
        <p:cxnSp>
          <p:nvCxnSpPr>
            <p:cNvPr id="66" name="Straight Connector 65"/>
            <p:cNvCxnSpPr/>
            <p:nvPr/>
          </p:nvCxnSpPr>
          <p:spPr>
            <a:xfrm>
              <a:off x="1066800" y="2818605"/>
              <a:ext cx="194548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685800" y="264497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𝟐</m:t>
                            </m:r>
                          </m:sub>
                        </m:sSub>
                      </m:oMath>
                    </m:oMathPara>
                  </a14:m>
                  <a:endParaRPr lang="en-US" sz="1400" b="1" dirty="0"/>
                </a:p>
              </p:txBody>
            </p:sp>
          </mc:Choice>
          <mc:Fallback xmlns="">
            <p:sp>
              <p:nvSpPr>
                <p:cNvPr id="73" name="TextBox 72"/>
                <p:cNvSpPr txBox="1">
                  <a:spLocks noRot="1" noChangeAspect="1" noMove="1" noResize="1" noEditPoints="1" noAdjustHandles="1" noChangeArrowheads="1" noChangeShapeType="1" noTextEdit="1"/>
                </p:cNvSpPr>
                <p:nvPr/>
              </p:nvSpPr>
              <p:spPr>
                <a:xfrm>
                  <a:off x="685800" y="2644973"/>
                  <a:ext cx="457200" cy="307777"/>
                </a:xfrm>
                <a:prstGeom prst="rect">
                  <a:avLst/>
                </a:prstGeom>
                <a:blipFill rotWithShape="1">
                  <a:blip r:embed="rId25"/>
                  <a:stretch>
                    <a:fillRect/>
                  </a:stretch>
                </a:blipFill>
              </p:spPr>
              <p:txBody>
                <a:bodyPr/>
                <a:lstStyle/>
                <a:p>
                  <a:r>
                    <a:rPr lang="en-US">
                      <a:noFill/>
                    </a:rPr>
                    <a:t> </a:t>
                  </a:r>
                </a:p>
              </p:txBody>
            </p:sp>
          </mc:Fallback>
        </mc:AlternateContent>
      </p:grpSp>
      <p:sp>
        <p:nvSpPr>
          <p:cNvPr id="69" name="矩形 68">
            <a:extLst>
              <a:ext uri="{FF2B5EF4-FFF2-40B4-BE49-F238E27FC236}">
                <a16:creationId xmlns:a16="http://schemas.microsoft.com/office/drawing/2014/main" id="{793AEE77-BB53-4B8B-8E43-026326B81C9C}"/>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财政政策效应</a:t>
            </a:r>
          </a:p>
        </p:txBody>
      </p:sp>
      <p:grpSp>
        <p:nvGrpSpPr>
          <p:cNvPr id="74" name="组合 73">
            <a:extLst>
              <a:ext uri="{FF2B5EF4-FFF2-40B4-BE49-F238E27FC236}">
                <a16:creationId xmlns:a16="http://schemas.microsoft.com/office/drawing/2014/main" id="{ED21714F-FEA1-4750-AF83-F967B63E024C}"/>
              </a:ext>
            </a:extLst>
          </p:cNvPr>
          <p:cNvGrpSpPr/>
          <p:nvPr/>
        </p:nvGrpSpPr>
        <p:grpSpPr>
          <a:xfrm>
            <a:off x="239334" y="290253"/>
            <a:ext cx="229174" cy="330963"/>
            <a:chOff x="362743" y="188119"/>
            <a:chExt cx="348993" cy="504000"/>
          </a:xfrm>
          <a:solidFill>
            <a:srgbClr val="6B748A"/>
          </a:solidFill>
        </p:grpSpPr>
        <p:sp>
          <p:nvSpPr>
            <p:cNvPr id="75" name="矩形: 圆角 74">
              <a:extLst>
                <a:ext uri="{FF2B5EF4-FFF2-40B4-BE49-F238E27FC236}">
                  <a16:creationId xmlns:a16="http://schemas.microsoft.com/office/drawing/2014/main" id="{7732DC2F-ADB1-4D09-90C4-DEC7AE69E6A2}"/>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6" name="矩形: 圆角 75">
              <a:extLst>
                <a:ext uri="{FF2B5EF4-FFF2-40B4-BE49-F238E27FC236}">
                  <a16:creationId xmlns:a16="http://schemas.microsoft.com/office/drawing/2014/main" id="{821E8022-06D3-4231-B2DD-3892EAD6EC5B}"/>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7" name="矩形: 圆角 76">
              <a:extLst>
                <a:ext uri="{FF2B5EF4-FFF2-40B4-BE49-F238E27FC236}">
                  <a16:creationId xmlns:a16="http://schemas.microsoft.com/office/drawing/2014/main" id="{EE3FA594-192F-4B0D-B738-9CA46261C0C5}"/>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8" name="矩形: 圆角 77">
              <a:extLst>
                <a:ext uri="{FF2B5EF4-FFF2-40B4-BE49-F238E27FC236}">
                  <a16:creationId xmlns:a16="http://schemas.microsoft.com/office/drawing/2014/main" id="{8D371737-083D-4118-B161-B7F552E3590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79" name="直接连接符 78">
            <a:extLst>
              <a:ext uri="{FF2B5EF4-FFF2-40B4-BE49-F238E27FC236}">
                <a16:creationId xmlns:a16="http://schemas.microsoft.com/office/drawing/2014/main" id="{E69784CD-07CD-497F-876B-E8F085F44FC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80" name="图片 79">
            <a:extLst>
              <a:ext uri="{FF2B5EF4-FFF2-40B4-BE49-F238E27FC236}">
                <a16:creationId xmlns:a16="http://schemas.microsoft.com/office/drawing/2014/main" id="{E75712E9-3F8F-41C0-B652-0EABFD660856}"/>
              </a:ext>
            </a:extLst>
          </p:cNvPr>
          <p:cNvPicPr>
            <a:picLocks noChangeAspect="1"/>
          </p:cNvPicPr>
          <p:nvPr/>
        </p:nvPicPr>
        <p:blipFill>
          <a:blip r:embed="rId2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3731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3555"/>
                <a:ext cx="8229600" cy="3394472"/>
              </a:xfrm>
            </p:spPr>
            <p:txBody>
              <a:bodyPr/>
              <a:lstStyle/>
              <a:p>
                <a:pPr>
                  <a:lnSpc>
                    <a:spcPct val="120000"/>
                  </a:lnSpc>
                  <a:buSzPct val="80000"/>
                  <a:buFont typeface="Wingdings" panose="05000000000000000000" pitchFamily="2" charset="2"/>
                  <a:buChar char="l"/>
                </a:pPr>
                <a:r>
                  <a:rPr lang="zh-CN" altLang="en-US" sz="1800" dirty="0">
                    <a:ea typeface="宋体" panose="02010600030101010101" pitchFamily="2" charset="-122"/>
                  </a:rPr>
                  <a:t>凯恩斯主义者认为财政政策的挤出效应不大</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en-US" altLang="zh-CN" sz="1600" dirty="0">
                    <a:ea typeface="宋体" panose="02010600030101010101" pitchFamily="2" charset="-122"/>
                  </a:rPr>
                  <a:t>(</a:t>
                </a:r>
                <a:r>
                  <a:rPr lang="zh-CN" altLang="en-US" sz="1600" dirty="0">
                    <a:ea typeface="宋体" panose="02010600030101010101" pitchFamily="2" charset="-122"/>
                  </a:rPr>
                  <a:t>第二版教材</a:t>
                </a:r>
                <a:r>
                  <a:rPr lang="en-US" altLang="zh-CN" sz="1600" dirty="0">
                    <a:ea typeface="宋体" panose="02010600030101010101" pitchFamily="2" charset="-122"/>
                  </a:rPr>
                  <a:t>94</a:t>
                </a:r>
                <a:r>
                  <a:rPr lang="zh-CN" altLang="en-US" sz="1600" dirty="0">
                    <a:ea typeface="宋体" panose="02010600030101010101" pitchFamily="2" charset="-122"/>
                  </a:rPr>
                  <a:t>页图</a:t>
                </a:r>
                <a:r>
                  <a:rPr lang="en-US" altLang="zh-CN" sz="1600" dirty="0">
                    <a:ea typeface="宋体" panose="02010600030101010101" pitchFamily="2" charset="-122"/>
                  </a:rPr>
                  <a:t>11-13) </a:t>
                </a:r>
                <a:r>
                  <a:rPr lang="zh-CN" altLang="en-US" sz="1600" dirty="0">
                    <a:ea typeface="宋体" panose="02010600030101010101" pitchFamily="2" charset="-122"/>
                  </a:rPr>
                  <a:t>凯恩斯区域的</a:t>
                </a:r>
                <a14:m>
                  <m:oMath xmlns:m="http://schemas.openxmlformats.org/officeDocument/2006/math">
                    <m:r>
                      <a:rPr lang="en-US" altLang="zh-CN" sz="1600" i="1" dirty="0" smtClean="0">
                        <a:latin typeface="Cambria Math"/>
                      </a:rPr>
                      <m:t>𝐿𝑀</m:t>
                    </m:r>
                  </m:oMath>
                </a14:m>
                <a:r>
                  <a:rPr lang="zh-CN" altLang="en-US" sz="1600" dirty="0">
                    <a:ea typeface="宋体" panose="02010600030101010101" pitchFamily="2" charset="-122"/>
                  </a:rPr>
                  <a:t>是水平的</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货币主义者认为财政政策的挤出效应大，甚至是</a:t>
                </a:r>
                <a:r>
                  <a:rPr lang="en-US" altLang="zh-CN" sz="1800" dirty="0">
                    <a:ea typeface="宋体" panose="02010600030101010101" pitchFamily="2" charset="-122"/>
                  </a:rPr>
                  <a:t>100%</a:t>
                </a:r>
              </a:p>
              <a:p>
                <a:pPr lvl="1">
                  <a:lnSpc>
                    <a:spcPct val="120000"/>
                  </a:lnSpc>
                  <a:buSzPct val="60000"/>
                  <a:buFont typeface="Wingdings" panose="05000000000000000000" pitchFamily="2" charset="2"/>
                  <a:buChar char="n"/>
                </a:pPr>
                <a:r>
                  <a:rPr lang="en-US" altLang="zh-CN" sz="1600" dirty="0">
                    <a:ea typeface="宋体" panose="02010600030101010101" pitchFamily="2" charset="-122"/>
                  </a:rPr>
                  <a:t>(</a:t>
                </a:r>
                <a:r>
                  <a:rPr lang="zh-CN" altLang="en-US" sz="1600" dirty="0">
                    <a:ea typeface="宋体" panose="02010600030101010101" pitchFamily="2" charset="-122"/>
                  </a:rPr>
                  <a:t>第二版教材</a:t>
                </a:r>
                <a:r>
                  <a:rPr lang="en-US" altLang="zh-CN" sz="1600" dirty="0">
                    <a:ea typeface="宋体" panose="02010600030101010101" pitchFamily="2" charset="-122"/>
                  </a:rPr>
                  <a:t>94</a:t>
                </a:r>
                <a:r>
                  <a:rPr lang="zh-CN" altLang="en-US" sz="1600" dirty="0">
                    <a:ea typeface="宋体" panose="02010600030101010101" pitchFamily="2" charset="-122"/>
                  </a:rPr>
                  <a:t>页图</a:t>
                </a:r>
                <a:r>
                  <a:rPr lang="en-US" altLang="zh-CN" sz="1600" dirty="0">
                    <a:ea typeface="宋体" panose="02010600030101010101" pitchFamily="2" charset="-122"/>
                  </a:rPr>
                  <a:t>11-13) </a:t>
                </a:r>
                <a:r>
                  <a:rPr lang="zh-CN" altLang="en-US" sz="1600" dirty="0">
                    <a:ea typeface="宋体" panose="02010600030101010101" pitchFamily="2" charset="-122"/>
                  </a:rPr>
                  <a:t>古典区域的</a:t>
                </a:r>
                <a14:m>
                  <m:oMath xmlns:m="http://schemas.openxmlformats.org/officeDocument/2006/math">
                    <m:r>
                      <a:rPr lang="en-US" altLang="zh-CN" sz="1600" i="1" dirty="0">
                        <a:latin typeface="Cambria Math"/>
                      </a:rPr>
                      <m:t>𝐿𝑀</m:t>
                    </m:r>
                  </m:oMath>
                </a14:m>
                <a:r>
                  <a:rPr lang="zh-CN" altLang="en-US" sz="1600" dirty="0">
                    <a:ea typeface="宋体" panose="02010600030101010101" pitchFamily="2" charset="-122"/>
                  </a:rPr>
                  <a:t>是垂直的</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也有经济学家提出财政政策</a:t>
                </a:r>
                <a:r>
                  <a:rPr lang="zh-CN" altLang="en-US" sz="1800" b="1" dirty="0">
                    <a:ea typeface="宋体" panose="02010600030101010101" pitchFamily="2" charset="-122"/>
                  </a:rPr>
                  <a:t>“挤进效应”</a:t>
                </a:r>
                <a:r>
                  <a:rPr lang="zh-CN" altLang="en-US" sz="1800" dirty="0">
                    <a:ea typeface="宋体" panose="02010600030101010101" pitchFamily="2" charset="-122"/>
                  </a:rPr>
                  <a:t>的概念</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所谓</a:t>
                </a:r>
                <a:r>
                  <a:rPr lang="zh-CN" altLang="en-US" sz="1600" b="1" dirty="0">
                    <a:solidFill>
                      <a:srgbClr val="FF0000"/>
                    </a:solidFill>
                    <a:ea typeface="宋体" panose="02010600030101010101" pitchFamily="2" charset="-122"/>
                  </a:rPr>
                  <a:t>挤进效应</a:t>
                </a:r>
                <a:r>
                  <a:rPr lang="zh-CN" altLang="en-US" sz="1600" dirty="0">
                    <a:ea typeface="宋体" panose="02010600030101010101" pitchFamily="2" charset="-122"/>
                  </a:rPr>
                  <a:t>就是政府在采用扩张性财政政策时，诱导了消费和投资的增加，从而带动产出或就业增加的效应</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比如，政府对公共事业增加投资会改善当地的投资环境，引起私人投资成本的下降，产生正的外在经济效应，因此有可能诱导私人投资增加，进而导致产出增加</a:t>
                </a:r>
                <a:endParaRPr lang="en-US" altLang="zh-CN" sz="16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3555"/>
                <a:ext cx="8229600" cy="3394472"/>
              </a:xfrm>
              <a:blipFill>
                <a:blip r:embed="rId2"/>
                <a:stretch>
                  <a:fillRect l="-148" t="-7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矩形 4">
            <a:extLst>
              <a:ext uri="{FF2B5EF4-FFF2-40B4-BE49-F238E27FC236}">
                <a16:creationId xmlns:a16="http://schemas.microsoft.com/office/drawing/2014/main" id="{E2508D7C-25B2-4A73-8BDB-1F85CE0919E9}"/>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财政政策效应</a:t>
            </a:r>
          </a:p>
        </p:txBody>
      </p:sp>
      <p:grpSp>
        <p:nvGrpSpPr>
          <p:cNvPr id="6" name="组合 5">
            <a:extLst>
              <a:ext uri="{FF2B5EF4-FFF2-40B4-BE49-F238E27FC236}">
                <a16:creationId xmlns:a16="http://schemas.microsoft.com/office/drawing/2014/main" id="{C1EA1B07-44F8-4704-9595-7BEBCC513FB1}"/>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D2D7F29-CE24-49A8-9003-29971D5125D2}"/>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F40246C-E46B-4C45-B5F1-14FDB54ECFE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AFFE8590-B62B-4FB1-B250-106DD65CFCB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A4308D4-B18F-4E13-A0AF-20A2258D5EC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ED5438C2-40FE-4F06-B28C-C0698E7BC22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06CDE6E-F1C4-4746-B3E9-433D32718A50}"/>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36258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TextBox 5"/>
          <p:cNvSpPr txBox="1"/>
          <p:nvPr>
            <p:custDataLst>
              <p:tags r:id="rId2"/>
            </p:custDataLst>
          </p:nvPr>
        </p:nvSpPr>
        <p:spPr>
          <a:xfrm>
            <a:off x="914400" y="321469"/>
            <a:ext cx="7315200" cy="1607344"/>
          </a:xfrm>
          <a:prstGeom prst="rect">
            <a:avLst/>
          </a:prstGeom>
          <a:noFill/>
        </p:spPr>
        <p:txBody>
          <a:bodyPr vert="horz" wrap="square" rtlCol="0" anchor="ctr" anchorCtr="0">
            <a:noAutofit/>
          </a:bodyPr>
          <a:lstStyle/>
          <a:p>
            <a:r>
              <a:rPr lang="zh-CN" altLang="en-US" sz="2000" dirty="0">
                <a:solidFill>
                  <a:srgbClr val="000000"/>
                </a:solidFill>
                <a:latin typeface="+mn-ea"/>
                <a:sym typeface="Microsoft Yahei"/>
              </a:rPr>
              <a:t>“挤出效应”发生于（）。</a:t>
            </a:r>
            <a:endParaRPr lang="en-US" sz="2000" dirty="0">
              <a:solidFill>
                <a:srgbClr val="000000"/>
              </a:solidFill>
              <a:latin typeface="+mn-ea"/>
              <a:sym typeface="Microsoft Yahei"/>
            </a:endParaRPr>
          </a:p>
        </p:txBody>
      </p:sp>
      <p:sp>
        <p:nvSpPr>
          <p:cNvPr id="7" name="TextBox 6"/>
          <p:cNvSpPr txBox="1"/>
          <p:nvPr>
            <p:custDataLst>
              <p:tags r:id="rId3"/>
            </p:custDataLst>
          </p:nvPr>
        </p:nvSpPr>
        <p:spPr>
          <a:xfrm>
            <a:off x="1183480" y="2089547"/>
            <a:ext cx="7833520" cy="482203"/>
          </a:xfrm>
          <a:prstGeom prst="rect">
            <a:avLst/>
          </a:prstGeom>
          <a:noFill/>
        </p:spPr>
        <p:txBody>
          <a:bodyPr vert="horz" rtlCol="0" anchor="ctr" anchorCtr="0">
            <a:noAutofit/>
          </a:bodyPr>
          <a:lstStyle/>
          <a:p>
            <a:r>
              <a:rPr lang="zh-CN" altLang="en-US" sz="2000" dirty="0">
                <a:solidFill>
                  <a:srgbClr val="000000"/>
                </a:solidFill>
                <a:latin typeface="+mn-ea"/>
                <a:sym typeface="Microsoft Yahei"/>
              </a:rPr>
              <a:t>货币供给减少使利率提高，挤出了对利率敏感的私人部门支出</a:t>
            </a:r>
            <a:endParaRPr lang="en-US" sz="2000" dirty="0">
              <a:solidFill>
                <a:srgbClr val="000000"/>
              </a:solidFill>
              <a:latin typeface="+mn-ea"/>
              <a:sym typeface="Microsoft Yahei"/>
            </a:endParaRPr>
          </a:p>
        </p:txBody>
      </p:sp>
      <p:sp>
        <p:nvSpPr>
          <p:cNvPr id="8" name="TextBox 7"/>
          <p:cNvSpPr txBox="1"/>
          <p:nvPr>
            <p:custDataLst>
              <p:tags r:id="rId4"/>
            </p:custDataLst>
          </p:nvPr>
        </p:nvSpPr>
        <p:spPr>
          <a:xfrm>
            <a:off x="1183480" y="2732484"/>
            <a:ext cx="7833520" cy="482203"/>
          </a:xfrm>
          <a:prstGeom prst="rect">
            <a:avLst/>
          </a:prstGeom>
          <a:noFill/>
        </p:spPr>
        <p:txBody>
          <a:bodyPr vert="horz" rtlCol="0" anchor="ctr" anchorCtr="0">
            <a:noAutofit/>
          </a:bodyPr>
          <a:lstStyle/>
          <a:p>
            <a:r>
              <a:rPr lang="zh-CN" altLang="en-US" sz="2000" dirty="0">
                <a:solidFill>
                  <a:srgbClr val="000000"/>
                </a:solidFill>
                <a:latin typeface="+mn-ea"/>
                <a:sym typeface="Microsoft Yahei"/>
              </a:rPr>
              <a:t>私人部门增税，减少了私人部门的可支配收入和支出</a:t>
            </a:r>
            <a:endParaRPr lang="en-US" sz="2000" dirty="0">
              <a:solidFill>
                <a:srgbClr val="000000"/>
              </a:solidFill>
              <a:latin typeface="+mn-ea"/>
              <a:sym typeface="Microsoft Yahei"/>
            </a:endParaRPr>
          </a:p>
        </p:txBody>
      </p:sp>
      <p:sp>
        <p:nvSpPr>
          <p:cNvPr id="9" name="TextBox 8"/>
          <p:cNvSpPr txBox="1"/>
          <p:nvPr>
            <p:custDataLst>
              <p:tags r:id="rId5"/>
            </p:custDataLst>
          </p:nvPr>
        </p:nvSpPr>
        <p:spPr>
          <a:xfrm>
            <a:off x="1183480" y="3375422"/>
            <a:ext cx="7833520" cy="482203"/>
          </a:xfrm>
          <a:prstGeom prst="rect">
            <a:avLst/>
          </a:prstGeom>
          <a:noFill/>
        </p:spPr>
        <p:txBody>
          <a:bodyPr vert="horz" rtlCol="0" anchor="ctr" anchorCtr="0">
            <a:noAutofit/>
          </a:bodyPr>
          <a:lstStyle/>
          <a:p>
            <a:r>
              <a:rPr lang="zh-CN" altLang="en-US" sz="2000" dirty="0">
                <a:solidFill>
                  <a:srgbClr val="000000"/>
                </a:solidFill>
                <a:latin typeface="+mn-ea"/>
                <a:sym typeface="Microsoft Yahei"/>
              </a:rPr>
              <a:t>政府支出增加，提高了利率，挤出了对利率敏感的私人部门支出</a:t>
            </a:r>
            <a:endParaRPr lang="en-US" sz="2000" dirty="0">
              <a:solidFill>
                <a:srgbClr val="000000"/>
              </a:solidFill>
              <a:latin typeface="+mn-ea"/>
              <a:sym typeface="Microsoft Yahei"/>
            </a:endParaRPr>
          </a:p>
        </p:txBody>
      </p:sp>
      <p:sp>
        <p:nvSpPr>
          <p:cNvPr id="10" name="TextBox 9"/>
          <p:cNvSpPr txBox="1"/>
          <p:nvPr>
            <p:custDataLst>
              <p:tags r:id="rId6"/>
            </p:custDataLst>
          </p:nvPr>
        </p:nvSpPr>
        <p:spPr>
          <a:xfrm>
            <a:off x="1183480" y="4018359"/>
            <a:ext cx="7833520" cy="482203"/>
          </a:xfrm>
          <a:prstGeom prst="rect">
            <a:avLst/>
          </a:prstGeom>
          <a:noFill/>
        </p:spPr>
        <p:txBody>
          <a:bodyPr vert="horz" rtlCol="0" anchor="ctr" anchorCtr="0">
            <a:noAutofit/>
          </a:bodyPr>
          <a:lstStyle/>
          <a:p>
            <a:r>
              <a:rPr lang="zh-CN" altLang="en-US" sz="2000" dirty="0">
                <a:solidFill>
                  <a:srgbClr val="000000"/>
                </a:solidFill>
                <a:latin typeface="+mn-ea"/>
                <a:sym typeface="Microsoft Yahei"/>
              </a:rPr>
              <a:t>政府支出减少，引起消费支出下降</a:t>
            </a:r>
            <a:endParaRPr lang="en-US" sz="20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533400"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A</a:t>
            </a:r>
          </a:p>
        </p:txBody>
      </p:sp>
      <p:sp>
        <p:nvSpPr>
          <p:cNvPr id="12" name="Oval 11"/>
          <p:cNvSpPr>
            <a:spLocks noChangeAspect="1"/>
          </p:cNvSpPr>
          <p:nvPr>
            <p:custDataLst>
              <p:tags r:id="rId8"/>
            </p:custDataLst>
          </p:nvPr>
        </p:nvSpPr>
        <p:spPr>
          <a:xfrm>
            <a:off x="533400"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B</a:t>
            </a:r>
          </a:p>
        </p:txBody>
      </p:sp>
      <p:sp>
        <p:nvSpPr>
          <p:cNvPr id="13" name="Oval 12"/>
          <p:cNvSpPr>
            <a:spLocks noChangeAspect="1"/>
          </p:cNvSpPr>
          <p:nvPr>
            <p:custDataLst>
              <p:tags r:id="rId9"/>
            </p:custDataLst>
          </p:nvPr>
        </p:nvSpPr>
        <p:spPr>
          <a:xfrm>
            <a:off x="533400"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C</a:t>
            </a:r>
          </a:p>
        </p:txBody>
      </p:sp>
      <p:sp>
        <p:nvSpPr>
          <p:cNvPr id="14" name="Oval 13"/>
          <p:cNvSpPr>
            <a:spLocks noChangeAspect="1"/>
          </p:cNvSpPr>
          <p:nvPr>
            <p:custDataLst>
              <p:tags r:id="rId10"/>
            </p:custDataLst>
          </p:nvPr>
        </p:nvSpPr>
        <p:spPr>
          <a:xfrm>
            <a:off x="533400"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endParaRPr lang="en-US" sz="1600">
              <a:solidFill>
                <a:srgbClr val="FFFFFF"/>
              </a:solidFill>
              <a:latin typeface="Microsoft Yahei"/>
              <a:ea typeface="Microsoft Yahei"/>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endParaRPr lang="en-US" sz="2600">
                <a:solidFill>
                  <a:srgbClr val="000000"/>
                </a:solidFill>
                <a:latin typeface="Microsoft Yahei"/>
                <a:ea typeface="Microsoft Yahei"/>
                <a:sym typeface="Microsoft Yahei"/>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endParaRPr lang="en-US" sz="2000">
                <a:solidFill>
                  <a:srgbClr val="808080"/>
                </a:solidFill>
                <a:latin typeface="Microsoft Yahei"/>
                <a:ea typeface="Microsoft Yahei"/>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1513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lstStyle/>
          <a:p>
            <a:pPr>
              <a:lnSpc>
                <a:spcPct val="15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宏观经济政策</a:t>
            </a:r>
            <a:r>
              <a:rPr lang="zh-CN" altLang="en-US" sz="1800" dirty="0">
                <a:ea typeface="宋体" panose="02010600030101010101" pitchFamily="2" charset="-122"/>
              </a:rPr>
              <a:t>是指国家或政府为了增进整个社会经济福利、改进国民经济的运行状况、达到一定的政策目标而有意识和有计划地运用的政策工具</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宏观经济政策目标包括</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充分就业</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稳定物价</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经济增长</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国际收支平衡</a:t>
            </a:r>
            <a:endParaRPr lang="en-US"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矩形 4">
            <a:extLst>
              <a:ext uri="{FF2B5EF4-FFF2-40B4-BE49-F238E27FC236}">
                <a16:creationId xmlns:a16="http://schemas.microsoft.com/office/drawing/2014/main" id="{631128FB-B2EA-49C2-ADC3-BC1035B937B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宏观经济政策目标</a:t>
            </a:r>
          </a:p>
        </p:txBody>
      </p:sp>
      <p:grpSp>
        <p:nvGrpSpPr>
          <p:cNvPr id="6" name="组合 5">
            <a:extLst>
              <a:ext uri="{FF2B5EF4-FFF2-40B4-BE49-F238E27FC236}">
                <a16:creationId xmlns:a16="http://schemas.microsoft.com/office/drawing/2014/main" id="{7BF00BC7-40C8-4782-B021-FE70B428AFF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E97CE501-3FF8-4C7C-AB0F-03E3DF4B0B3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B7BE2AB7-3683-4E5E-95E6-92E2E81120A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7151F5F-4067-42D9-B586-136D0052586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D61BC096-6805-4F9F-8DA6-B0ECF031653B}"/>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076E92B-14E7-4E6A-AF04-6A0F006CA27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36B725B-051A-4813-9A1C-893EA9E9F1CD}"/>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1824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65504"/>
            <a:ext cx="3200400" cy="1224118"/>
          </a:xfrm>
        </p:spPr>
        <p:txBody>
          <a:bodyPr vert="horz" wrap="square" lIns="91440" tIns="45720" rIns="91440" bIns="45720" rtlCol="0" anchor="ctr">
            <a:spAutoFit/>
          </a:body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第十五章</a:t>
            </a:r>
            <a:b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 宏观经济政策</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Slide Number Placeholder 3">
            <a:extLst>
              <a:ext uri="{FF2B5EF4-FFF2-40B4-BE49-F238E27FC236}">
                <a16:creationId xmlns:a16="http://schemas.microsoft.com/office/drawing/2014/main" id="{769F09D4-52D4-49C2-AC5A-2CDEA2BF6026}"/>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7" name="Slide Number Placeholder 3">
            <a:extLst>
              <a:ext uri="{FF2B5EF4-FFF2-40B4-BE49-F238E27FC236}">
                <a16:creationId xmlns:a16="http://schemas.microsoft.com/office/drawing/2014/main" id="{1DC24797-1A87-41A6-884C-D227819B5CAD}"/>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8" name="Slide Number Placeholder 3">
            <a:extLst>
              <a:ext uri="{FF2B5EF4-FFF2-40B4-BE49-F238E27FC236}">
                <a16:creationId xmlns:a16="http://schemas.microsoft.com/office/drawing/2014/main" id="{26791729-DA73-4261-ADED-2D2106A2150B}"/>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9" name="灯片编号占位符 3">
            <a:extLst>
              <a:ext uri="{FF2B5EF4-FFF2-40B4-BE49-F238E27FC236}">
                <a16:creationId xmlns:a16="http://schemas.microsoft.com/office/drawing/2014/main" id="{03394C9C-9227-4601-913B-437416F3B822}"/>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10" name="灯片编号占位符 3">
            <a:extLst>
              <a:ext uri="{FF2B5EF4-FFF2-40B4-BE49-F238E27FC236}">
                <a16:creationId xmlns:a16="http://schemas.microsoft.com/office/drawing/2014/main" id="{3E25D429-980C-4FBC-ABBF-53864386A501}"/>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11" name="矩形 10">
            <a:extLst>
              <a:ext uri="{FF2B5EF4-FFF2-40B4-BE49-F238E27FC236}">
                <a16:creationId xmlns:a16="http://schemas.microsoft.com/office/drawing/2014/main" id="{86F38BC7-5798-4EE5-9D3E-ACC26A2ED2A3}"/>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CD7385-A6FB-432E-9792-DF2507735291}"/>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灯片编号占位符 3">
            <a:extLst>
              <a:ext uri="{FF2B5EF4-FFF2-40B4-BE49-F238E27FC236}">
                <a16:creationId xmlns:a16="http://schemas.microsoft.com/office/drawing/2014/main" id="{66161438-ED86-4580-8F91-F549F6C49F57}"/>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14" name="Title 1">
            <a:extLst>
              <a:ext uri="{FF2B5EF4-FFF2-40B4-BE49-F238E27FC236}">
                <a16:creationId xmlns:a16="http://schemas.microsoft.com/office/drawing/2014/main" id="{118A6A54-2DB3-44A4-A84D-0DAD5543A4A2}"/>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5">
            <a:extLst>
              <a:ext uri="{FF2B5EF4-FFF2-40B4-BE49-F238E27FC236}">
                <a16:creationId xmlns:a16="http://schemas.microsoft.com/office/drawing/2014/main" id="{BEF9B22B-18BD-4927-BC12-9FA723489D60}"/>
              </a:ext>
            </a:extLst>
          </p:cNvPr>
          <p:cNvSpPr/>
          <p:nvPr/>
        </p:nvSpPr>
        <p:spPr>
          <a:xfrm>
            <a:off x="4356572" y="2354818"/>
            <a:ext cx="168187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27EB6016-E6C7-40B5-A33B-215BD86A4BAF}"/>
              </a:ext>
            </a:extLst>
          </p:cNvPr>
          <p:cNvSpPr/>
          <p:nvPr/>
        </p:nvSpPr>
        <p:spPr>
          <a:xfrm>
            <a:off x="4343400" y="1014857"/>
            <a:ext cx="25450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宏观经济政策目标</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A8E09FA-AC49-4E89-9DFB-24FCC99FE372}"/>
              </a:ext>
            </a:extLst>
          </p:cNvPr>
          <p:cNvSpPr/>
          <p:nvPr/>
        </p:nvSpPr>
        <p:spPr>
          <a:xfrm>
            <a:off x="4343400" y="1696900"/>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财政政策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B13E0A4E-D0B6-431F-88F6-18ADD4C60941}"/>
              </a:ext>
            </a:extLst>
          </p:cNvPr>
          <p:cNvSpPr/>
          <p:nvPr/>
        </p:nvSpPr>
        <p:spPr>
          <a:xfrm>
            <a:off x="4343400" y="2361343"/>
            <a:ext cx="1681871" cy="338554"/>
          </a:xfrm>
          <a:prstGeom prst="rect">
            <a:avLst/>
          </a:prstGeom>
        </p:spPr>
        <p:txBody>
          <a:bodyPr wrap="square">
            <a:spAutoFit/>
          </a:bodyPr>
          <a:lstStyle/>
          <a:p>
            <a:pPr algn="dist"/>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第三节 货币政策</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97DAF2A-0C32-4757-95A1-EB51C9821867}"/>
              </a:ext>
            </a:extLst>
          </p:cNvPr>
          <p:cNvSpPr/>
          <p:nvPr/>
        </p:nvSpPr>
        <p:spPr>
          <a:xfrm>
            <a:off x="4343400" y="3025786"/>
            <a:ext cx="4639412" cy="369332"/>
          </a:xfrm>
          <a:prstGeom prst="rect">
            <a:avLst/>
          </a:prstGeom>
        </p:spPr>
        <p:txBody>
          <a:bodyPr wrap="none">
            <a:spAutoFit/>
          </a:bodyPr>
          <a:lstStyle/>
          <a:p>
            <a:pPr marL="809625" indent="-809625"/>
            <a:r>
              <a:rPr lang="zh-CN" altLang="en-US" dirty="0">
                <a:solidFill>
                  <a:schemeClr val="bg1">
                    <a:lumMod val="6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BC23A09-D720-4B06-8EAC-5D928968B022}"/>
              </a:ext>
            </a:extLst>
          </p:cNvPr>
          <p:cNvSpPr/>
          <p:nvPr/>
        </p:nvSpPr>
        <p:spPr>
          <a:xfrm>
            <a:off x="4343400" y="3721007"/>
            <a:ext cx="2315057" cy="369332"/>
          </a:xfrm>
          <a:prstGeom prst="rect">
            <a:avLst/>
          </a:prstGeom>
        </p:spPr>
        <p:txBody>
          <a:bodyPr wrap="none">
            <a:spAutoFit/>
          </a:bodyPr>
          <a:lstStyle/>
          <a:p>
            <a:pPr marL="809625" indent="-809625"/>
            <a:r>
              <a:rPr lang="zh-CN" altLang="en-US" dirty="0">
                <a:solidFill>
                  <a:schemeClr val="bg1">
                    <a:lumMod val="65000"/>
                  </a:schemeClr>
                </a:solidFill>
                <a:latin typeface="微软雅黑" panose="020B0503020204020204" pitchFamily="34" charset="-122"/>
                <a:ea typeface="微软雅黑" panose="020B0503020204020204" pitchFamily="34" charset="-122"/>
              </a:rPr>
              <a:t>第五节 供给管理政策</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986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880945"/>
            <a:ext cx="8229600" cy="3394472"/>
          </a:xfrm>
        </p:spPr>
        <p:txBody>
          <a:bodyPr/>
          <a:lstStyle/>
          <a:p>
            <a:pPr>
              <a:lnSpc>
                <a:spcPct val="114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中央银行</a:t>
            </a:r>
            <a:r>
              <a:rPr lang="zh-CN" altLang="en-US" sz="1800" dirty="0">
                <a:ea typeface="宋体" panose="02010600030101010101" pitchFamily="2" charset="-122"/>
              </a:rPr>
              <a:t>是一国的最高金融当局，它统筹管理全国的金融活动，实施货币政策以影响经济</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美国：美联储，英国：英格兰银行，法国：法兰西银行，德国：德意志银行，日本：日本银行，中国：中国人民银行</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中央银行的三个职能</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作为发行的银行，发行国家的货币</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作为银行的银行，既为商业银行提供贷款，又为商业银行集中保管存款准备金，还为商业银行集中办理全国的结算业务</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作为国家的银行</a:t>
            </a:r>
            <a:endParaRPr lang="en-US" altLang="zh-CN" sz="1600" dirty="0">
              <a:ea typeface="宋体" panose="02010600030101010101" pitchFamily="2" charset="-122"/>
            </a:endParaRPr>
          </a:p>
          <a:p>
            <a:pPr lvl="2">
              <a:lnSpc>
                <a:spcPct val="114000"/>
              </a:lnSpc>
            </a:pPr>
            <a:r>
              <a:rPr lang="en-US" altLang="zh-CN" sz="1600" dirty="0">
                <a:ea typeface="宋体" panose="02010600030101010101" pitchFamily="2" charset="-122"/>
              </a:rPr>
              <a:t>(1)</a:t>
            </a:r>
            <a:r>
              <a:rPr lang="zh-CN" altLang="en-US" sz="1600" dirty="0">
                <a:ea typeface="宋体" panose="02010600030101010101" pitchFamily="2" charset="-122"/>
              </a:rPr>
              <a:t>代理国库，</a:t>
            </a:r>
            <a:r>
              <a:rPr lang="en-US" altLang="zh-CN" sz="1600" dirty="0">
                <a:ea typeface="宋体" panose="02010600030101010101" pitchFamily="2" charset="-122"/>
              </a:rPr>
              <a:t>(2)</a:t>
            </a:r>
            <a:r>
              <a:rPr lang="zh-CN" altLang="en-US" sz="1600" dirty="0">
                <a:ea typeface="宋体" panose="02010600030101010101" pitchFamily="2" charset="-122"/>
              </a:rPr>
              <a:t>提供政府所需资金，</a:t>
            </a:r>
            <a:r>
              <a:rPr lang="en-US" altLang="zh-CN" sz="1600" dirty="0">
                <a:ea typeface="宋体" panose="02010600030101010101" pitchFamily="2" charset="-122"/>
              </a:rPr>
              <a:t>(3)</a:t>
            </a:r>
            <a:r>
              <a:rPr lang="zh-CN" altLang="en-US" sz="1600" dirty="0">
                <a:ea typeface="宋体" panose="02010600030101010101" pitchFamily="2" charset="-122"/>
              </a:rPr>
              <a:t>代表政府与外国发生金融业务关系，</a:t>
            </a:r>
            <a:r>
              <a:rPr lang="en-US" altLang="zh-CN" sz="1600" dirty="0">
                <a:ea typeface="宋体" panose="02010600030101010101" pitchFamily="2" charset="-122"/>
              </a:rPr>
              <a:t>(4)</a:t>
            </a:r>
            <a:r>
              <a:rPr lang="zh-CN" altLang="en-US" sz="1600" dirty="0">
                <a:ea typeface="宋体" panose="02010600030101010101" pitchFamily="2" charset="-122"/>
              </a:rPr>
              <a:t>执行货币政策，</a:t>
            </a:r>
            <a:r>
              <a:rPr lang="en-US" altLang="zh-CN" sz="1600" dirty="0">
                <a:ea typeface="宋体" panose="02010600030101010101" pitchFamily="2" charset="-122"/>
              </a:rPr>
              <a:t>(5)</a:t>
            </a:r>
            <a:r>
              <a:rPr lang="zh-CN" altLang="en-US" sz="1600" dirty="0">
                <a:ea typeface="宋体" panose="02010600030101010101" pitchFamily="2" charset="-122"/>
              </a:rPr>
              <a:t>监督、管理全国金融市场的活动</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矩形 4">
            <a:extLst>
              <a:ext uri="{FF2B5EF4-FFF2-40B4-BE49-F238E27FC236}">
                <a16:creationId xmlns:a16="http://schemas.microsoft.com/office/drawing/2014/main" id="{D665D6C1-C135-4DB3-9FB6-A0F00AB009FD}"/>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中央银行</a:t>
            </a:r>
          </a:p>
        </p:txBody>
      </p:sp>
      <p:grpSp>
        <p:nvGrpSpPr>
          <p:cNvPr id="6" name="组合 5">
            <a:extLst>
              <a:ext uri="{FF2B5EF4-FFF2-40B4-BE49-F238E27FC236}">
                <a16:creationId xmlns:a16="http://schemas.microsoft.com/office/drawing/2014/main" id="{928CAAE9-9D47-422F-81CC-2C71B4F63BC3}"/>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4599311-4021-4BD3-A87D-9BEC5F690A6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5789E7A7-779B-43A8-8CDF-21498985B64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1BC284D-63B1-4493-A6B3-953709F7048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F55019E-CF8E-446F-A3C8-2404D5932D4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AB9CFE6-E5CE-4DA6-96F9-D85FEBDA9466}"/>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DF1CEB4-D57C-4DFA-98AE-407961039719}"/>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68423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6505"/>
                <a:ext cx="8229600" cy="3394472"/>
              </a:xfrm>
            </p:spPr>
            <p:txBody>
              <a:bodyPr/>
              <a:lstStyle/>
              <a:p>
                <a:pPr>
                  <a:lnSpc>
                    <a:spcPct val="130000"/>
                  </a:lnSpc>
                  <a:buSzPct val="80000"/>
                  <a:buFont typeface="Wingdings" panose="05000000000000000000" pitchFamily="2" charset="2"/>
                  <a:buChar char="l"/>
                </a:pPr>
                <a:r>
                  <a:rPr lang="zh-CN" altLang="en-US" sz="1800" dirty="0">
                    <a:ea typeface="宋体" panose="02010600030101010101" pitchFamily="2" charset="-122"/>
                  </a:rPr>
                  <a:t>商业银行以盈利为目标，吸收存款用于贷款</a:t>
                </a:r>
                <a:endParaRPr lang="en-US" altLang="zh-CN" sz="1800" dirty="0">
                  <a:ea typeface="宋体" panose="02010600030101010101" pitchFamily="2" charset="-122"/>
                </a:endParaRPr>
              </a:p>
              <a:p>
                <a:pPr lvl="1">
                  <a:lnSpc>
                    <a:spcPct val="130000"/>
                  </a:lnSpc>
                  <a:buSzPct val="60000"/>
                  <a:buFont typeface="Wingdings" panose="05000000000000000000" pitchFamily="2" charset="2"/>
                  <a:buChar char="n"/>
                </a:pPr>
                <a:r>
                  <a:rPr lang="zh-CN" altLang="en-US" sz="1600" dirty="0">
                    <a:ea typeface="宋体" panose="02010600030101010101" pitchFamily="2" charset="-122"/>
                  </a:rPr>
                  <a:t>为应对</a:t>
                </a:r>
                <a:r>
                  <a:rPr lang="zh-CN" altLang="en-US" sz="1600" dirty="0">
                    <a:ea typeface="宋体" panose="02010600030101010101" pitchFamily="2" charset="-122"/>
                    <a:hlinkClick r:id="rId2" action="ppaction://hlinkfile"/>
                  </a:rPr>
                  <a:t>对付风险</a:t>
                </a:r>
                <a:r>
                  <a:rPr lang="zh-CN" altLang="en-US" sz="1600" dirty="0">
                    <a:ea typeface="宋体" panose="02010600030101010101" pitchFamily="2" charset="-122"/>
                  </a:rPr>
                  <a:t>，需留有</a:t>
                </a:r>
                <a:r>
                  <a:rPr lang="zh-CN" altLang="en-US" sz="1600" b="1" dirty="0">
                    <a:solidFill>
                      <a:srgbClr val="FF0000"/>
                    </a:solidFill>
                    <a:ea typeface="宋体" panose="02010600030101010101" pitchFamily="2" charset="-122"/>
                  </a:rPr>
                  <a:t>准备金 </a:t>
                </a:r>
                <a:r>
                  <a:rPr lang="en-US" altLang="zh-CN" sz="1600" b="1" dirty="0">
                    <a:solidFill>
                      <a:srgbClr val="FF0000"/>
                    </a:solidFill>
                    <a:ea typeface="宋体" panose="02010600030101010101" pitchFamily="2" charset="-122"/>
                  </a:rPr>
                  <a:t>(RES, </a:t>
                </a:r>
                <a:r>
                  <a:rPr lang="en-US" altLang="zh-CN" sz="1600" dirty="0" err="1">
                    <a:solidFill>
                      <a:srgbClr val="FF0000"/>
                    </a:solidFill>
                    <a:ea typeface="宋体" panose="02010600030101010101" pitchFamily="2" charset="-122"/>
                  </a:rPr>
                  <a:t>REServes</a:t>
                </a:r>
                <a:r>
                  <a:rPr lang="en-US" altLang="zh-CN" sz="1600" b="1" dirty="0">
                    <a:solidFill>
                      <a:srgbClr val="FF0000"/>
                    </a:solidFill>
                    <a:ea typeface="宋体" panose="02010600030101010101" pitchFamily="2" charset="-122"/>
                  </a:rPr>
                  <a:t>)</a:t>
                </a:r>
              </a:p>
              <a:p>
                <a:pPr lvl="1">
                  <a:lnSpc>
                    <a:spcPct val="130000"/>
                  </a:lnSpc>
                  <a:buSzPct val="60000"/>
                  <a:buFont typeface="Wingdings" panose="05000000000000000000" pitchFamily="2" charset="2"/>
                  <a:buChar char="n"/>
                </a:pPr>
                <a:r>
                  <a:rPr lang="zh-CN" altLang="en-US" sz="1600" b="1" dirty="0">
                    <a:ea typeface="宋体" panose="02010600030101010101" pitchFamily="2" charset="-122"/>
                  </a:rPr>
                  <a:t>准备金</a:t>
                </a:r>
                <a:r>
                  <a:rPr lang="zh-CN" altLang="en-US" sz="1600" dirty="0">
                    <a:ea typeface="宋体" panose="02010600030101010101" pitchFamily="2" charset="-122"/>
                  </a:rPr>
                  <a:t>是经常保留的供支付存款提取用的一定金额</a:t>
                </a:r>
                <a:endParaRPr lang="en-US" altLang="zh-CN" sz="1600" dirty="0">
                  <a:ea typeface="宋体" panose="02010600030101010101" pitchFamily="2" charset="-122"/>
                </a:endParaRPr>
              </a:p>
              <a:p>
                <a:pPr>
                  <a:lnSpc>
                    <a:spcPct val="130000"/>
                  </a:lnSpc>
                  <a:buSzPct val="80000"/>
                  <a:buFont typeface="Wingdings" panose="05000000000000000000" pitchFamily="2" charset="2"/>
                  <a:buChar char="l"/>
                </a:pPr>
                <a:r>
                  <a:rPr lang="zh-CN" altLang="en-US" sz="1800" b="1" dirty="0">
                    <a:ea typeface="宋体" panose="02010600030101010101" pitchFamily="2" charset="-122"/>
                  </a:rPr>
                  <a:t>准备金 </a:t>
                </a:r>
                <a:r>
                  <a:rPr lang="en-US" altLang="zh-CN" sz="1800" b="1" dirty="0">
                    <a:ea typeface="宋体" panose="02010600030101010101" pitchFamily="2" charset="-122"/>
                  </a:rPr>
                  <a:t>= </a:t>
                </a:r>
                <a:r>
                  <a:rPr lang="zh-CN" altLang="en-US" sz="1800" b="1" dirty="0">
                    <a:ea typeface="宋体" panose="02010600030101010101" pitchFamily="2" charset="-122"/>
                  </a:rPr>
                  <a:t>法定准备金 </a:t>
                </a:r>
                <a14:m>
                  <m:oMath xmlns:m="http://schemas.openxmlformats.org/officeDocument/2006/math">
                    <m:r>
                      <a:rPr lang="en-US" altLang="zh-CN" sz="1800" b="1" dirty="0">
                        <a:latin typeface="Cambria Math"/>
                      </a:rPr>
                      <m:t>+</m:t>
                    </m:r>
                  </m:oMath>
                </a14:m>
                <a:r>
                  <a:rPr lang="en-US" altLang="zh-CN" sz="1800" b="1" dirty="0">
                    <a:ea typeface="宋体" panose="02010600030101010101" pitchFamily="2" charset="-122"/>
                  </a:rPr>
                  <a:t> </a:t>
                </a:r>
                <a:r>
                  <a:rPr lang="zh-CN" altLang="en-US" sz="1800" b="1" dirty="0">
                    <a:ea typeface="宋体" panose="02010600030101010101" pitchFamily="2" charset="-122"/>
                  </a:rPr>
                  <a:t>超额准备金</a:t>
                </a:r>
                <a:endParaRPr lang="en-US" altLang="zh-CN" sz="1800" b="1" dirty="0">
                  <a:ea typeface="宋体" panose="02010600030101010101" pitchFamily="2" charset="-122"/>
                </a:endParaRPr>
              </a:p>
              <a:p>
                <a:pPr lvl="1">
                  <a:lnSpc>
                    <a:spcPct val="130000"/>
                  </a:lnSpc>
                  <a:buSzPct val="60000"/>
                  <a:buFont typeface="Wingdings" panose="05000000000000000000" pitchFamily="2" charset="2"/>
                  <a:buChar char="n"/>
                </a:pPr>
                <a:r>
                  <a:rPr lang="zh-CN" altLang="en-US" sz="1600" dirty="0">
                    <a:ea typeface="宋体" panose="02010600030101010101" pitchFamily="2" charset="-122"/>
                  </a:rPr>
                  <a:t>这种准备金在存款中起码应当占的比率是由中央银行规定的，这一比率被称为</a:t>
                </a:r>
                <a:r>
                  <a:rPr lang="zh-CN" altLang="en-US" sz="1600" b="1" dirty="0">
                    <a:ea typeface="宋体" panose="02010600030101010101" pitchFamily="2" charset="-122"/>
                  </a:rPr>
                  <a:t>法定准备率</a:t>
                </a:r>
                <a:r>
                  <a:rPr lang="zh-CN" altLang="en-US" sz="1600" dirty="0">
                    <a:ea typeface="宋体" panose="02010600030101010101" pitchFamily="2" charset="-122"/>
                  </a:rPr>
                  <a:t>，按照法定准备率提留的准备金就是</a:t>
                </a:r>
                <a:r>
                  <a:rPr lang="zh-CN" altLang="en-US" sz="1600" b="1" dirty="0">
                    <a:ea typeface="宋体" panose="02010600030101010101" pitchFamily="2" charset="-122"/>
                  </a:rPr>
                  <a:t>法定准备金</a:t>
                </a:r>
                <a:endParaRPr lang="en-US" altLang="zh-CN" sz="1600" b="1" dirty="0">
                  <a:ea typeface="宋体" panose="02010600030101010101" pitchFamily="2" charset="-122"/>
                </a:endParaRPr>
              </a:p>
              <a:p>
                <a:pPr lvl="1">
                  <a:lnSpc>
                    <a:spcPct val="130000"/>
                  </a:lnSpc>
                  <a:buSzPct val="60000"/>
                  <a:buFont typeface="Wingdings" panose="05000000000000000000" pitchFamily="2" charset="2"/>
                  <a:buChar char="n"/>
                </a:pPr>
                <a:r>
                  <a:rPr lang="zh-CN" altLang="en-US" sz="1600" b="1" dirty="0">
                    <a:ea typeface="宋体" panose="02010600030101010101" pitchFamily="2" charset="-122"/>
                  </a:rPr>
                  <a:t>超额准备金</a:t>
                </a:r>
                <a:r>
                  <a:rPr lang="zh-CN" altLang="en-US" sz="1600" dirty="0">
                    <a:ea typeface="宋体" panose="02010600030101010101" pitchFamily="2" charset="-122"/>
                  </a:rPr>
                  <a:t>：超过法定准备金要求的准备金</a:t>
                </a:r>
                <a:endParaRPr lang="en-US" altLang="zh-CN" sz="1600" dirty="0">
                  <a:ea typeface="宋体" panose="02010600030101010101" pitchFamily="2" charset="-122"/>
                </a:endParaRPr>
              </a:p>
              <a:p>
                <a:pPr lvl="2">
                  <a:lnSpc>
                    <a:spcPct val="130000"/>
                  </a:lnSpc>
                </a:pPr>
                <a:r>
                  <a:rPr lang="zh-CN" altLang="en-US" sz="1600" dirty="0">
                    <a:ea typeface="宋体" panose="02010600030101010101" pitchFamily="2" charset="-122"/>
                  </a:rPr>
                  <a:t>比如，没有可靠的贷款对象等原因，会使部分款额贷不出去</a:t>
                </a:r>
                <a:endParaRPr lang="en-US" altLang="zh-CN" sz="1600" dirty="0">
                  <a:ea typeface="宋体" panose="02010600030101010101" pitchFamily="2" charset="-122"/>
                </a:endParaRPr>
              </a:p>
              <a:p>
                <a:pPr lvl="1">
                  <a:lnSpc>
                    <a:spcPct val="130000"/>
                  </a:lnSpc>
                  <a:buSzPct val="60000"/>
                  <a:buFont typeface="Wingdings" panose="05000000000000000000" pitchFamily="2" charset="2"/>
                  <a:buChar char="n"/>
                </a:pPr>
                <a:r>
                  <a:rPr lang="zh-CN" altLang="en-US" sz="1600" b="1" dirty="0">
                    <a:solidFill>
                      <a:srgbClr val="FF0000"/>
                    </a:solidFill>
                    <a:ea typeface="宋体" panose="02010600030101010101" pitchFamily="2" charset="-122"/>
                  </a:rPr>
                  <a:t>准备金存款比率 </a:t>
                </a:r>
                <a:r>
                  <a:rPr lang="en-US" altLang="zh-CN" sz="1600" b="1" dirty="0">
                    <a:solidFill>
                      <a:srgbClr val="FF0000"/>
                    </a:solidFill>
                    <a:ea typeface="宋体" panose="02010600030101010101" pitchFamily="2" charset="-122"/>
                  </a:rPr>
                  <a:t>(res = RES/DEP) </a:t>
                </a:r>
                <a:r>
                  <a:rPr lang="en-US" altLang="zh-CN" sz="1600" b="1" dirty="0">
                    <a:ea typeface="宋体" panose="02010600030101010101" pitchFamily="2" charset="-122"/>
                  </a:rPr>
                  <a:t>= </a:t>
                </a:r>
                <a:r>
                  <a:rPr lang="zh-CN" altLang="en-US" sz="1600" b="1" dirty="0">
                    <a:ea typeface="宋体" panose="02010600030101010101" pitchFamily="2" charset="-122"/>
                  </a:rPr>
                  <a:t>法定准备率</a:t>
                </a:r>
                <a:r>
                  <a:rPr lang="en-US" altLang="zh-CN" sz="1600" b="1" dirty="0">
                    <a:ea typeface="宋体" panose="02010600030101010101" pitchFamily="2" charset="-122"/>
                  </a:rPr>
                  <a:t>(</a:t>
                </a:r>
                <a14:m>
                  <m:oMath xmlns:m="http://schemas.openxmlformats.org/officeDocument/2006/math">
                    <m:sSub>
                      <m:sSubPr>
                        <m:ctrlPr>
                          <a:rPr lang="en-US" altLang="zh-CN" sz="1600" b="1" i="1" dirty="0" smtClean="0">
                            <a:latin typeface="Cambria Math" panose="02040503050406030204" pitchFamily="18" charset="0"/>
                          </a:rPr>
                        </m:ctrlPr>
                      </m:sSubPr>
                      <m:e>
                        <m:r>
                          <a:rPr lang="en-US" altLang="zh-CN" sz="1600" b="1" i="1" dirty="0" smtClean="0">
                            <a:latin typeface="Cambria Math"/>
                          </a:rPr>
                          <m:t>𝒓</m:t>
                        </m:r>
                      </m:e>
                      <m:sub>
                        <m:r>
                          <a:rPr lang="en-US" altLang="zh-CN" sz="1600" b="1" i="1" dirty="0" smtClean="0">
                            <a:latin typeface="Cambria Math"/>
                          </a:rPr>
                          <m:t>𝒅</m:t>
                        </m:r>
                      </m:sub>
                    </m:sSub>
                  </m:oMath>
                </a14:m>
                <a:r>
                  <a:rPr lang="en-US" altLang="zh-CN" sz="1600" b="1" dirty="0">
                    <a:ea typeface="宋体" panose="02010600030101010101" pitchFamily="2" charset="-122"/>
                  </a:rPr>
                  <a:t>)</a:t>
                </a:r>
                <a14:m>
                  <m:oMath xmlns:m="http://schemas.openxmlformats.org/officeDocument/2006/math">
                    <m:r>
                      <a:rPr lang="en-US" altLang="zh-CN" sz="1600" b="1" i="1" dirty="0" smtClean="0">
                        <a:latin typeface="Cambria Math"/>
                      </a:rPr>
                      <m:t>+</m:t>
                    </m:r>
                  </m:oMath>
                </a14:m>
                <a:r>
                  <a:rPr lang="zh-CN" altLang="en-US" sz="1600" b="1" dirty="0">
                    <a:ea typeface="宋体" panose="02010600030101010101" pitchFamily="2" charset="-122"/>
                  </a:rPr>
                  <a:t>超额准备率</a:t>
                </a:r>
                <a:r>
                  <a:rPr lang="en-US" altLang="zh-CN" sz="1600" b="1" dirty="0">
                    <a:ea typeface="宋体" panose="02010600030101010101" pitchFamily="2" charset="-122"/>
                  </a:rPr>
                  <a:t>(</a:t>
                </a:r>
                <a14:m>
                  <m:oMath xmlns:m="http://schemas.openxmlformats.org/officeDocument/2006/math">
                    <m:sSub>
                      <m:sSubPr>
                        <m:ctrlPr>
                          <a:rPr lang="en-US" altLang="zh-CN" sz="1600" b="1" i="1" dirty="0" smtClean="0">
                            <a:latin typeface="Cambria Math" panose="02040503050406030204" pitchFamily="18" charset="0"/>
                          </a:rPr>
                        </m:ctrlPr>
                      </m:sSubPr>
                      <m:e>
                        <m:r>
                          <a:rPr lang="en-US" altLang="zh-CN" sz="1600" b="1" i="1" dirty="0" smtClean="0">
                            <a:latin typeface="Cambria Math"/>
                          </a:rPr>
                          <m:t>𝒓</m:t>
                        </m:r>
                      </m:e>
                      <m:sub>
                        <m:r>
                          <a:rPr lang="en-US" altLang="zh-CN" sz="1600" b="1" i="1" dirty="0" smtClean="0">
                            <a:latin typeface="Cambria Math"/>
                          </a:rPr>
                          <m:t>𝒆</m:t>
                        </m:r>
                      </m:sub>
                    </m:sSub>
                  </m:oMath>
                </a14:m>
                <a:r>
                  <a:rPr lang="en-US" altLang="zh-CN" sz="1600" b="1" dirty="0">
                    <a:ea typeface="宋体" panose="02010600030101010101" pitchFamily="2" charset="-122"/>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6505"/>
                <a:ext cx="8229600" cy="3394472"/>
              </a:xfrm>
              <a:blipFill>
                <a:blip r:embed="rId3"/>
                <a:stretch>
                  <a:fillRect l="-148" b="-62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
        <p:nvSpPr>
          <p:cNvPr id="5" name="矩形 4">
            <a:extLst>
              <a:ext uri="{FF2B5EF4-FFF2-40B4-BE49-F238E27FC236}">
                <a16:creationId xmlns:a16="http://schemas.microsoft.com/office/drawing/2014/main" id="{13CABF59-9BB3-4536-9CAC-B0EC6A77A03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商业银行</a:t>
            </a:r>
          </a:p>
        </p:txBody>
      </p:sp>
      <p:grpSp>
        <p:nvGrpSpPr>
          <p:cNvPr id="6" name="组合 5">
            <a:extLst>
              <a:ext uri="{FF2B5EF4-FFF2-40B4-BE49-F238E27FC236}">
                <a16:creationId xmlns:a16="http://schemas.microsoft.com/office/drawing/2014/main" id="{970A52DB-E06D-4DC6-B658-1DC8C43D988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E6C1D294-8575-46CA-B31F-290C4A8F085A}"/>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9F578A2-C103-488A-9B32-F155913C206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E5FB30C-BCBA-40E6-8F64-DB412CF9F2D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35F7246-1070-45CC-ADDA-7742EA9A1BE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398399FA-BFC3-479A-8E3F-6BCC121B93E3}"/>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BEA551F-F4D7-4F68-B734-7BC552760D18}"/>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1151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424" y="959246"/>
                <a:ext cx="8229600" cy="3394472"/>
              </a:xfrm>
            </p:spPr>
            <p:txBody>
              <a:bodyPr/>
              <a:lstStyle/>
              <a:p>
                <a:pPr>
                  <a:lnSpc>
                    <a:spcPct val="140000"/>
                  </a:lnSpc>
                  <a:buSzPct val="80000"/>
                  <a:buFont typeface="Wingdings" panose="05000000000000000000" pitchFamily="2" charset="2"/>
                  <a:buChar char="l"/>
                </a:pPr>
                <a:r>
                  <a:rPr lang="zh-CN" altLang="en-US" sz="1800" b="1" dirty="0">
                    <a:solidFill>
                      <a:srgbClr val="FF0000"/>
                    </a:solidFill>
                  </a:rPr>
                  <a:t>货币政策</a:t>
                </a:r>
                <a:r>
                  <a:rPr lang="zh-CN" altLang="en-US" sz="1800" dirty="0"/>
                  <a:t>是货币当局，即中央银行，通过</a:t>
                </a:r>
                <a:r>
                  <a:rPr lang="zh-CN" altLang="en-US" sz="1800" dirty="0">
                    <a:solidFill>
                      <a:srgbClr val="0070C0"/>
                    </a:solidFill>
                  </a:rPr>
                  <a:t>控制货币供给量</a:t>
                </a:r>
                <a:r>
                  <a:rPr lang="zh-CN" altLang="en-US" sz="1800" dirty="0"/>
                  <a:t>来调节金融市场信贷供给与利率，从而影响投资和社会总需求，以实现既定的宏观经济目标的经济政策</a:t>
                </a:r>
                <a:endParaRPr lang="en-US" altLang="zh-CN" sz="1800" dirty="0"/>
              </a:p>
              <a:p>
                <a:pPr marL="0" indent="0" algn="ctr">
                  <a:lnSpc>
                    <a:spcPct val="140000"/>
                  </a:lnSpc>
                  <a:buNone/>
                </a:pPr>
                <a:r>
                  <a:rPr lang="en-US" altLang="zh-CN" sz="1800" b="1" dirty="0">
                    <a:solidFill>
                      <a:srgbClr val="FF0000"/>
                    </a:solidFill>
                  </a:rPr>
                  <a:t>(</a:t>
                </a:r>
                <a:r>
                  <a:rPr lang="zh-CN" altLang="en-US" sz="1800" b="1" dirty="0">
                    <a:solidFill>
                      <a:srgbClr val="FF0000"/>
                    </a:solidFill>
                  </a:rPr>
                  <a:t>名义</a:t>
                </a:r>
                <a:r>
                  <a:rPr lang="en-US" altLang="zh-CN" sz="1800" b="1" dirty="0">
                    <a:solidFill>
                      <a:srgbClr val="FF0000"/>
                    </a:solidFill>
                  </a:rPr>
                  <a:t>)</a:t>
                </a:r>
                <a:r>
                  <a:rPr lang="zh-CN" altLang="en-US" sz="1800" b="1" dirty="0">
                    <a:solidFill>
                      <a:srgbClr val="FF0000"/>
                    </a:solidFill>
                  </a:rPr>
                  <a:t>货币供给量</a:t>
                </a:r>
                <a:r>
                  <a:rPr lang="en-US" altLang="zh-CN" sz="1800" b="1" dirty="0">
                    <a:solidFill>
                      <a:srgbClr val="FF0000"/>
                    </a:solidFill>
                  </a:rPr>
                  <a:t>(</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𝑴</m:t>
                        </m:r>
                      </m:e>
                      <m:sub>
                        <m:r>
                          <a:rPr lang="en-US" altLang="zh-CN" sz="1800" b="1" i="1" smtClean="0">
                            <a:solidFill>
                              <a:srgbClr val="FF0000"/>
                            </a:solidFill>
                            <a:latin typeface="Cambria Math" panose="02040503050406030204" pitchFamily="18" charset="0"/>
                          </a:rPr>
                          <m:t>𝟎</m:t>
                        </m:r>
                      </m:sub>
                    </m:sSub>
                  </m:oMath>
                </a14:m>
                <a:r>
                  <a:rPr lang="en-US" altLang="zh-CN" sz="1800" b="1" dirty="0">
                    <a:solidFill>
                      <a:srgbClr val="FF0000"/>
                    </a:solidFill>
                  </a:rPr>
                  <a:t>)</a:t>
                </a:r>
                <a:r>
                  <a:rPr lang="zh-CN" altLang="en-US" sz="1800" b="1" dirty="0">
                    <a:solidFill>
                      <a:srgbClr val="FF0000"/>
                    </a:solidFill>
                  </a:rPr>
                  <a:t>  </a:t>
                </a:r>
                <a:endParaRPr lang="en-US" altLang="zh-CN" sz="1800" b="1" dirty="0">
                  <a:solidFill>
                    <a:srgbClr val="FF0000"/>
                  </a:solidFill>
                </a:endParaRPr>
              </a:p>
              <a:p>
                <a:pPr marL="0" indent="0" algn="ctr">
                  <a:lnSpc>
                    <a:spcPct val="140000"/>
                  </a:lnSpc>
                  <a:buNone/>
                </a:pPr>
                <a:r>
                  <a:rPr lang="en-US" altLang="zh-CN" sz="1800" b="1" dirty="0">
                    <a:solidFill>
                      <a:srgbClr val="FF0000"/>
                    </a:solidFill>
                  </a:rPr>
                  <a:t>= </a:t>
                </a:r>
                <a:r>
                  <a:rPr lang="zh-CN" altLang="en-US" sz="1800" b="1" dirty="0">
                    <a:solidFill>
                      <a:srgbClr val="FF0000"/>
                    </a:solidFill>
                  </a:rPr>
                  <a:t>居民持有的现金 </a:t>
                </a:r>
                <a:r>
                  <a:rPr lang="en-US" altLang="zh-CN" sz="1800" b="1" dirty="0">
                    <a:solidFill>
                      <a:srgbClr val="FF0000"/>
                    </a:solidFill>
                  </a:rPr>
                  <a:t>(</a:t>
                </a:r>
                <a:r>
                  <a:rPr lang="zh-CN" altLang="en-US" sz="1800" b="1" dirty="0">
                    <a:solidFill>
                      <a:srgbClr val="FF0000"/>
                    </a:solidFill>
                  </a:rPr>
                  <a:t>或通货</a:t>
                </a:r>
                <a:r>
                  <a:rPr lang="en-US" altLang="zh-CN" sz="1800" b="1" dirty="0">
                    <a:solidFill>
                      <a:srgbClr val="FF0000"/>
                    </a:solidFill>
                  </a:rPr>
                  <a:t>, CU, </a:t>
                </a:r>
                <a:r>
                  <a:rPr lang="en-US" altLang="zh-CN" sz="1800" b="1" dirty="0" err="1">
                    <a:solidFill>
                      <a:srgbClr val="FF0000"/>
                    </a:solidFill>
                  </a:rPr>
                  <a:t>CUrrency</a:t>
                </a:r>
                <a:r>
                  <a:rPr lang="en-US" altLang="zh-CN" sz="1800" b="1" dirty="0">
                    <a:solidFill>
                      <a:srgbClr val="FF0000"/>
                    </a:solidFill>
                  </a:rPr>
                  <a:t>) </a:t>
                </a:r>
                <a14:m>
                  <m:oMath xmlns:m="http://schemas.openxmlformats.org/officeDocument/2006/math">
                    <m:r>
                      <a:rPr lang="en-US" altLang="zh-CN" sz="1800" b="1" i="1" dirty="0" smtClean="0">
                        <a:solidFill>
                          <a:srgbClr val="FF0000"/>
                        </a:solidFill>
                        <a:latin typeface="Cambria Math" panose="02040503050406030204" pitchFamily="18" charset="0"/>
                      </a:rPr>
                      <m:t>+</m:t>
                    </m:r>
                  </m:oMath>
                </a14:m>
                <a:r>
                  <a:rPr lang="en-US" altLang="zh-CN" sz="1800" b="1" dirty="0">
                    <a:solidFill>
                      <a:srgbClr val="FF0000"/>
                    </a:solidFill>
                  </a:rPr>
                  <a:t> (</a:t>
                </a:r>
                <a:r>
                  <a:rPr lang="zh-CN" altLang="en-US" sz="1800" b="1" dirty="0">
                    <a:solidFill>
                      <a:srgbClr val="FF0000"/>
                    </a:solidFill>
                  </a:rPr>
                  <a:t>活期</a:t>
                </a:r>
                <a:r>
                  <a:rPr lang="en-US" altLang="zh-CN" sz="1800" b="1" dirty="0">
                    <a:solidFill>
                      <a:srgbClr val="FF0000"/>
                    </a:solidFill>
                  </a:rPr>
                  <a:t>)</a:t>
                </a:r>
                <a:r>
                  <a:rPr lang="zh-CN" altLang="en-US" sz="1800" b="1" dirty="0">
                    <a:solidFill>
                      <a:srgbClr val="FF0000"/>
                    </a:solidFill>
                  </a:rPr>
                  <a:t>存款 </a:t>
                </a:r>
                <a:r>
                  <a:rPr lang="en-US" altLang="zh-CN" sz="1800" b="1" dirty="0">
                    <a:solidFill>
                      <a:srgbClr val="FF0000"/>
                    </a:solidFill>
                  </a:rPr>
                  <a:t>(DEP, </a:t>
                </a:r>
                <a:r>
                  <a:rPr lang="en-US" altLang="zh-CN" sz="1800" dirty="0" err="1">
                    <a:solidFill>
                      <a:srgbClr val="FF0000"/>
                    </a:solidFill>
                  </a:rPr>
                  <a:t>DEPosits</a:t>
                </a:r>
                <a:r>
                  <a:rPr lang="en-US" altLang="zh-CN" sz="1800" b="1" dirty="0">
                    <a:solidFill>
                      <a:srgbClr val="FF0000"/>
                    </a:solidFill>
                  </a:rPr>
                  <a:t>)</a:t>
                </a:r>
              </a:p>
              <a:p>
                <a:pPr>
                  <a:lnSpc>
                    <a:spcPct val="140000"/>
                  </a:lnSpc>
                  <a:buSzPct val="80000"/>
                  <a:buFont typeface="Wingdings" panose="05000000000000000000" pitchFamily="2" charset="2"/>
                  <a:buChar char="l"/>
                </a:pPr>
                <a:r>
                  <a:rPr lang="zh-CN" altLang="en-US" sz="1800" dirty="0"/>
                  <a:t>但是中央银行如何控制货币供给量？</a:t>
                </a:r>
                <a:endParaRPr lang="en-US" altLang="zh-CN" sz="1800" dirty="0"/>
              </a:p>
              <a:p>
                <a:pPr lvl="1">
                  <a:lnSpc>
                    <a:spcPct val="140000"/>
                  </a:lnSpc>
                  <a:buSzPct val="60000"/>
                  <a:buFont typeface="Wingdings" panose="05000000000000000000" pitchFamily="2" charset="2"/>
                  <a:buChar char="n"/>
                </a:pPr>
                <a:r>
                  <a:rPr lang="zh-CN" altLang="en-US" sz="1600" dirty="0"/>
                  <a:t>从货币创造过程说起</a:t>
                </a:r>
              </a:p>
              <a:p>
                <a:pPr lvl="1">
                  <a:lnSpc>
                    <a:spcPct val="140000"/>
                  </a:lnSpc>
                  <a:buSzPct val="60000"/>
                  <a:buFont typeface="Wingdings" panose="05000000000000000000" pitchFamily="2" charset="2"/>
                  <a:buChar char="n"/>
                </a:pPr>
                <a:r>
                  <a:rPr lang="zh-CN" altLang="en-US" sz="1600" dirty="0"/>
                  <a:t>正是由于较小比率的准备金可以支持存款的能力，使得银行体系得以创造货币</a:t>
                </a:r>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424" y="959246"/>
                <a:ext cx="8229600" cy="3394472"/>
              </a:xfrm>
              <a:blipFill>
                <a:blip r:embed="rId3"/>
                <a:stretch>
                  <a:fillRect l="-148" b="-28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5" name="矩形 4">
            <a:extLst>
              <a:ext uri="{FF2B5EF4-FFF2-40B4-BE49-F238E27FC236}">
                <a16:creationId xmlns:a16="http://schemas.microsoft.com/office/drawing/2014/main" id="{779EDFDB-919A-4341-8726-97C06A64B64B}"/>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货币政策工具</a:t>
            </a:r>
          </a:p>
        </p:txBody>
      </p:sp>
      <p:grpSp>
        <p:nvGrpSpPr>
          <p:cNvPr id="6" name="组合 5">
            <a:extLst>
              <a:ext uri="{FF2B5EF4-FFF2-40B4-BE49-F238E27FC236}">
                <a16:creationId xmlns:a16="http://schemas.microsoft.com/office/drawing/2014/main" id="{1E13BAE1-059D-42EB-A883-B8EA5200278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CB5EE90-13CB-403D-89D0-6A1F62E4E049}"/>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A6DCDD5-5D23-4FD7-90DF-32C39598349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3946160-BA23-446D-974A-97A9D62F1A9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01094D1-11B3-415B-98AD-E1E1D360D4F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8B09CE5-333C-4145-A374-7E26C520D726}"/>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440708C-B60A-4E87-AE43-AA40A440AB31}"/>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1964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8735" y="913202"/>
                <a:ext cx="8229600" cy="3394472"/>
              </a:xfrm>
            </p:spPr>
            <p:txBody>
              <a:bodyPr/>
              <a:lstStyle/>
              <a:p>
                <a:pPr marL="0" indent="0">
                  <a:spcBef>
                    <a:spcPts val="0"/>
                  </a:spcBef>
                  <a:buNone/>
                </a:pPr>
                <a:r>
                  <a:rPr lang="zh-CN" altLang="en-US" sz="1800" dirty="0"/>
                  <a:t>货币创造的一个简化过程</a:t>
                </a:r>
                <a:endParaRPr lang="en-US" altLang="zh-CN" sz="1800" dirty="0"/>
              </a:p>
              <a:p>
                <a:pPr>
                  <a:spcBef>
                    <a:spcPts val="0"/>
                  </a:spcBef>
                  <a:buSzPct val="80000"/>
                  <a:buFont typeface="Wingdings" panose="05000000000000000000" pitchFamily="2" charset="2"/>
                  <a:buChar char="l"/>
                </a:pPr>
                <a:r>
                  <a:rPr lang="zh-CN" altLang="en-US" sz="1800" dirty="0"/>
                  <a:t>假设准备金存款比率 </a:t>
                </a:r>
                <a:r>
                  <a:rPr lang="en-US" altLang="zh-CN" sz="1800" dirty="0"/>
                  <a:t>res = 20%</a:t>
                </a:r>
                <a:r>
                  <a:rPr lang="zh-CN" altLang="en-US" sz="1800" dirty="0"/>
                  <a:t>，过程开始于甲将</a:t>
                </a:r>
                <a:r>
                  <a:rPr lang="en-US" altLang="zh-CN" sz="1800" dirty="0"/>
                  <a:t>100</a:t>
                </a:r>
                <a:r>
                  <a:rPr lang="zh-CN" altLang="en-US" sz="1800" dirty="0"/>
                  <a:t>万元存入</a:t>
                </a:r>
                <a:r>
                  <a:rPr lang="en-US" altLang="zh-CN" sz="1800" dirty="0"/>
                  <a:t>A</a:t>
                </a:r>
                <a:r>
                  <a:rPr lang="zh-CN" altLang="en-US" sz="1800" dirty="0"/>
                  <a:t>银行</a:t>
                </a:r>
                <a:endParaRPr lang="en-US" altLang="zh-CN"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marL="0" indent="0">
                  <a:spcBef>
                    <a:spcPts val="0"/>
                  </a:spcBef>
                  <a:buNone/>
                </a:pPr>
                <a:endParaRPr lang="en-US" altLang="zh-CN" sz="1800" dirty="0"/>
              </a:p>
              <a:p>
                <a:pPr>
                  <a:spcBef>
                    <a:spcPts val="1200"/>
                  </a:spcBef>
                  <a:buSzPct val="80000"/>
                  <a:buFont typeface="Wingdings" panose="05000000000000000000" pitchFamily="2" charset="2"/>
                  <a:buChar char="l"/>
                </a:pPr>
                <a:r>
                  <a:rPr lang="zh-CN" altLang="en-US" sz="1800" dirty="0"/>
                  <a:t>各银行的存款总额为 </a:t>
                </a:r>
                <a14:m>
                  <m:oMath xmlns:m="http://schemas.openxmlformats.org/officeDocument/2006/math">
                    <m:r>
                      <a:rPr lang="en-US" altLang="zh-CN" sz="1800" b="0" i="1" smtClean="0">
                        <a:latin typeface="Cambria Math" panose="02040503050406030204" pitchFamily="18" charset="0"/>
                      </a:rPr>
                      <m:t>100+100</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nor/>
                          </m:rPr>
                          <a:rPr lang="en-US" altLang="zh-CN" sz="1800" b="0" i="0" smtClean="0"/>
                          <m:t>res</m:t>
                        </m:r>
                      </m:e>
                    </m:d>
                    <m:r>
                      <a:rPr lang="en-US" altLang="zh-CN" sz="1800" b="0" i="1" smtClean="0">
                        <a:latin typeface="Cambria Math" panose="02040503050406030204" pitchFamily="18" charset="0"/>
                      </a:rPr>
                      <m:t>+100</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nor/>
                              </m:rPr>
                              <a:rPr lang="en-US" altLang="zh-CN" sz="1800" b="0" i="0" smtClean="0"/>
                              <m:t>res</m:t>
                            </m:r>
                          </m:e>
                        </m:d>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100</m:t>
                        </m:r>
                      </m:num>
                      <m:den>
                        <m:r>
                          <a:rPr lang="en-US" altLang="zh-CN" sz="1800" b="0" i="1" smtClean="0">
                            <a:latin typeface="Cambria Math" panose="02040503050406030204" pitchFamily="18" charset="0"/>
                          </a:rPr>
                          <m:t>𝑟𝑒𝑠</m:t>
                        </m:r>
                      </m:den>
                    </m:f>
                    <m:r>
                      <a:rPr lang="en-US" altLang="zh-CN" sz="1800" b="0" i="1" smtClean="0">
                        <a:latin typeface="Cambria Math" panose="02040503050406030204" pitchFamily="18" charset="0"/>
                      </a:rPr>
                      <m:t>=500</m:t>
                    </m:r>
                  </m:oMath>
                </a14:m>
                <a:endParaRPr lang="en-US" sz="1800" dirty="0"/>
              </a:p>
              <a:p>
                <a:pPr>
                  <a:spcBef>
                    <a:spcPts val="0"/>
                  </a:spcBef>
                  <a:buSzPct val="80000"/>
                  <a:buFont typeface="Wingdings" panose="05000000000000000000" pitchFamily="2" charset="2"/>
                  <a:buChar char="l"/>
                </a:pPr>
                <a:r>
                  <a:rPr lang="zh-CN" altLang="en-US" sz="1800" dirty="0"/>
                  <a:t>最初</a:t>
                </a:r>
                <a:r>
                  <a:rPr lang="en-US" sz="1800" dirty="0"/>
                  <a:t>100</a:t>
                </a:r>
                <a:r>
                  <a:rPr lang="zh-CN" altLang="en-US" sz="1800" dirty="0"/>
                  <a:t>万元的存款产生了</a:t>
                </a:r>
                <a:r>
                  <a:rPr lang="en-US" altLang="zh-CN" sz="1800" dirty="0"/>
                  <a:t>500</a:t>
                </a:r>
                <a:r>
                  <a:rPr lang="zh-CN" altLang="en-US" sz="1800" dirty="0"/>
                  <a:t>万元的货币供给量</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8735" y="913202"/>
                <a:ext cx="8229600" cy="3394472"/>
              </a:xfrm>
              <a:blipFill>
                <a:blip r:embed="rId2"/>
                <a:stretch>
                  <a:fillRect l="-667" t="-1436" b="-105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9906361"/>
                  </p:ext>
                </p:extLst>
              </p:nvPr>
            </p:nvGraphicFramePr>
            <p:xfrm>
              <a:off x="1393135" y="1583761"/>
              <a:ext cx="6096000" cy="222504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存款人</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银行存款</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银行贷款</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准备金</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甲</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80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乙</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80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64</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16</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丙</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64</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51.2</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12.8</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mn-ea"/>
                                  </a:rPr>
                                  <m:t>⋮</m:t>
                                </m:r>
                              </m:oMath>
                            </m:oMathPara>
                          </a14:m>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mn-ea"/>
                                  </a:rPr>
                                  <m:t>⋮</m:t>
                                </m:r>
                              </m:oMath>
                            </m:oMathPara>
                          </a14:m>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mn-ea"/>
                                  </a:rPr>
                                  <m:t>⋮</m:t>
                                </m:r>
                              </m:oMath>
                            </m:oMathPara>
                          </a14:m>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mn-ea"/>
                                  </a:rPr>
                                  <m:t>⋮</m:t>
                                </m:r>
                              </m:oMath>
                            </m:oMathPara>
                          </a14:m>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mn-ea"/>
                                  </a:rPr>
                                  <m:t>⋮</m:t>
                                </m:r>
                              </m:oMath>
                            </m:oMathPara>
                          </a14:m>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gridSpan="2">
                      <a:txBody>
                        <a:bodyPr/>
                        <a:lstStyle/>
                        <a:p>
                          <a:pPr algn="ctr"/>
                          <a:r>
                            <a:rPr lang="zh-CN" altLang="en-US" sz="1600" dirty="0">
                              <a:latin typeface="Times New Roman" panose="02020603050405020304" pitchFamily="18" charset="0"/>
                              <a:ea typeface="+mn-ea"/>
                              <a:cs typeface="Times New Roman" panose="02020603050405020304" pitchFamily="18" charset="0"/>
                            </a:rPr>
                            <a:t>合计</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400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9906361"/>
                  </p:ext>
                </p:extLst>
              </p:nvPr>
            </p:nvGraphicFramePr>
            <p:xfrm>
              <a:off x="1393135" y="1583761"/>
              <a:ext cx="6096000" cy="222504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存款人</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银行存款</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银行贷款</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latin typeface="Times New Roman" panose="02020603050405020304" pitchFamily="18" charset="0"/>
                              <a:ea typeface="+mn-ea"/>
                              <a:cs typeface="Times New Roman" panose="02020603050405020304" pitchFamily="18" charset="0"/>
                            </a:rPr>
                            <a:t>准备金</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甲</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80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20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乙</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80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64</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16</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1600" dirty="0">
                              <a:latin typeface="Times New Roman" panose="02020603050405020304" pitchFamily="18" charset="0"/>
                              <a:ea typeface="+mn-ea"/>
                              <a:cs typeface="Times New Roman" panose="02020603050405020304" pitchFamily="18" charset="0"/>
                            </a:rPr>
                            <a:t>丙</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mn-ea"/>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64</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51.2</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12.8</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404918" r="-401500" b="-111475"/>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404918" r="-301500" b="-111475"/>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005" t="-404918" r="-200000" b="-111475"/>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00" t="-404918" r="-101000" b="-111475"/>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0500" t="-404918" r="-1000" b="-111475"/>
                          </a:stretch>
                        </a:blipFill>
                      </a:tcPr>
                    </a:tc>
                    <a:extLst>
                      <a:ext uri="{0D108BD9-81ED-4DB2-BD59-A6C34878D82A}">
                        <a16:rowId xmlns:a16="http://schemas.microsoft.com/office/drawing/2014/main" val="10004"/>
                      </a:ext>
                    </a:extLst>
                  </a:tr>
                  <a:tr h="370840">
                    <a:tc gridSpan="2">
                      <a:txBody>
                        <a:bodyPr/>
                        <a:lstStyle/>
                        <a:p>
                          <a:pPr algn="ctr"/>
                          <a:r>
                            <a:rPr lang="zh-CN" altLang="en-US" sz="1600" dirty="0">
                              <a:latin typeface="Times New Roman" panose="02020603050405020304" pitchFamily="18" charset="0"/>
                              <a:ea typeface="+mn-ea"/>
                              <a:cs typeface="Times New Roman" panose="02020603050405020304" pitchFamily="18" charset="0"/>
                            </a:rPr>
                            <a:t>合计</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500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400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mn-ea"/>
                              <a:cs typeface="Times New Roman" panose="02020603050405020304" pitchFamily="18" charset="0"/>
                            </a:rPr>
                            <a:t>100</a:t>
                          </a:r>
                          <a:endParaRPr lang="en-US" sz="1600" dirty="0">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Fallback>
      </mc:AlternateContent>
      <p:sp>
        <p:nvSpPr>
          <p:cNvPr id="6" name="矩形 5">
            <a:extLst>
              <a:ext uri="{FF2B5EF4-FFF2-40B4-BE49-F238E27FC236}">
                <a16:creationId xmlns:a16="http://schemas.microsoft.com/office/drawing/2014/main" id="{0442647A-D729-415C-AAB9-0F194969263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Times New Roman" panose="02020603050405020304" pitchFamily="18" charset="0"/>
                <a:ea typeface="微软雅黑" panose="020B0503020204020204" pitchFamily="34" charset="-122"/>
                <a:cs typeface="Times New Roman" panose="02020603050405020304" pitchFamily="18" charset="0"/>
              </a:rPr>
              <a:t>货币创造过程</a:t>
            </a:r>
          </a:p>
        </p:txBody>
      </p:sp>
      <p:grpSp>
        <p:nvGrpSpPr>
          <p:cNvPr id="7" name="组合 6">
            <a:extLst>
              <a:ext uri="{FF2B5EF4-FFF2-40B4-BE49-F238E27FC236}">
                <a16:creationId xmlns:a16="http://schemas.microsoft.com/office/drawing/2014/main" id="{3E23D641-884E-41B4-81A3-18D2CEEF9ED6}"/>
              </a:ext>
            </a:extLst>
          </p:cNvPr>
          <p:cNvGrpSpPr/>
          <p:nvPr/>
        </p:nvGrpSpPr>
        <p:grpSpPr>
          <a:xfrm>
            <a:off x="239334" y="290253"/>
            <a:ext cx="229174" cy="330963"/>
            <a:chOff x="362743" y="188119"/>
            <a:chExt cx="348993" cy="504000"/>
          </a:xfrm>
          <a:solidFill>
            <a:srgbClr val="6B748A"/>
          </a:solidFill>
        </p:grpSpPr>
        <p:sp>
          <p:nvSpPr>
            <p:cNvPr id="8" name="矩形: 圆角 7">
              <a:extLst>
                <a:ext uri="{FF2B5EF4-FFF2-40B4-BE49-F238E27FC236}">
                  <a16:creationId xmlns:a16="http://schemas.microsoft.com/office/drawing/2014/main" id="{BDE1989E-4AB8-454B-A04C-6760C2141A3A}"/>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B8CBC433-5209-45A1-BA2B-566B814C44E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4AEFADB4-0BBC-4F1B-BA87-999CC0E607D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537E57D3-C1C2-422F-9FD3-134E6B886D1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grpSp>
      <p:cxnSp>
        <p:nvCxnSpPr>
          <p:cNvPr id="12" name="直接连接符 11">
            <a:extLst>
              <a:ext uri="{FF2B5EF4-FFF2-40B4-BE49-F238E27FC236}">
                <a16:creationId xmlns:a16="http://schemas.microsoft.com/office/drawing/2014/main" id="{C24823B7-B2FF-4908-ADFE-94E3B22796B3}"/>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EDD182D-D3F7-48AA-AA81-C9B8719CB1B9}"/>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72697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57871"/>
                <a:ext cx="8229600" cy="3394472"/>
              </a:xfrm>
            </p:spPr>
            <p:txBody>
              <a:bodyPr/>
              <a:lstStyle/>
              <a:p>
                <a:pPr>
                  <a:buSzPct val="80000"/>
                  <a:buFont typeface="Wingdings" panose="05000000000000000000" pitchFamily="2" charset="2"/>
                  <a:buChar char="l"/>
                </a:pPr>
                <a:r>
                  <a:rPr lang="zh-CN" altLang="en-US" sz="1800" dirty="0"/>
                  <a:t>上述过程假设了银行客户将一切货币存入银行，不留现金</a:t>
                </a:r>
                <a:endParaRPr lang="en-US" altLang="zh-CN" sz="1800" b="1" dirty="0">
                  <a:solidFill>
                    <a:srgbClr val="FF0000"/>
                  </a:solidFill>
                </a:endParaRPr>
              </a:p>
              <a:p>
                <a:pPr>
                  <a:buSzPct val="80000"/>
                  <a:buFont typeface="Wingdings" panose="05000000000000000000" pitchFamily="2" charset="2"/>
                  <a:buChar char="l"/>
                </a:pPr>
                <a:r>
                  <a:rPr lang="zh-CN" altLang="en-US" sz="1800" dirty="0"/>
                  <a:t>现在引入 </a:t>
                </a:r>
                <a:r>
                  <a:rPr lang="zh-CN" altLang="en-US" sz="1800" b="1" dirty="0">
                    <a:solidFill>
                      <a:srgbClr val="FF0000"/>
                    </a:solidFill>
                  </a:rPr>
                  <a:t>现金存款比率 </a:t>
                </a:r>
                <a:r>
                  <a:rPr lang="en-US" altLang="zh-CN" sz="1800" b="1" dirty="0">
                    <a:solidFill>
                      <a:srgbClr val="FF0000"/>
                    </a:solidFill>
                  </a:rPr>
                  <a:t>cu = CU/DEP</a:t>
                </a:r>
                <a:r>
                  <a:rPr lang="zh-CN" altLang="en-US" sz="1800" dirty="0"/>
                  <a:t>，并定义</a:t>
                </a:r>
                <a:endParaRPr lang="en-US" altLang="zh-CN" sz="1800" dirty="0"/>
              </a:p>
              <a:p>
                <a:pPr marL="0" indent="0" algn="ctr">
                  <a:buNone/>
                </a:pPr>
                <a:r>
                  <a:rPr lang="zh-CN" altLang="en-US" sz="1800" b="1" dirty="0">
                    <a:solidFill>
                      <a:srgbClr val="FF0000"/>
                    </a:solidFill>
                  </a:rPr>
                  <a:t>基础货币 </a:t>
                </a:r>
                <a:r>
                  <a:rPr lang="en-US" altLang="zh-CN" sz="1800" b="1" dirty="0">
                    <a:solidFill>
                      <a:srgbClr val="FF0000"/>
                    </a:solidFill>
                  </a:rPr>
                  <a:t>(BASE)</a:t>
                </a:r>
                <a:r>
                  <a:rPr lang="zh-CN" altLang="en-US" sz="1800" dirty="0">
                    <a:solidFill>
                      <a:srgbClr val="FF0000"/>
                    </a:solidFill>
                  </a:rPr>
                  <a:t> </a:t>
                </a:r>
                <a:r>
                  <a:rPr lang="en-US" altLang="zh-CN" sz="1800" dirty="0">
                    <a:solidFill>
                      <a:srgbClr val="FF0000"/>
                    </a:solidFill>
                  </a:rPr>
                  <a:t>= </a:t>
                </a:r>
                <a:r>
                  <a:rPr lang="zh-CN" altLang="en-US" sz="1800" dirty="0">
                    <a:solidFill>
                      <a:srgbClr val="FF0000"/>
                    </a:solidFill>
                  </a:rPr>
                  <a:t>现金</a:t>
                </a:r>
                <a14:m>
                  <m:oMath xmlns:m="http://schemas.openxmlformats.org/officeDocument/2006/math">
                    <m:r>
                      <a:rPr lang="en-US" altLang="zh-CN" sz="1800" i="1" dirty="0" smtClean="0">
                        <a:solidFill>
                          <a:srgbClr val="FF0000"/>
                        </a:solidFill>
                        <a:latin typeface="Cambria Math" panose="02040503050406030204" pitchFamily="18" charset="0"/>
                      </a:rPr>
                      <m:t>+</m:t>
                    </m:r>
                  </m:oMath>
                </a14:m>
                <a:r>
                  <a:rPr lang="zh-CN" altLang="en-US" sz="1800" dirty="0">
                    <a:solidFill>
                      <a:srgbClr val="FF0000"/>
                    </a:solidFill>
                  </a:rPr>
                  <a:t>准备金</a:t>
                </a:r>
                <a:endParaRPr lang="en-US" altLang="zh-CN" sz="1800" dirty="0">
                  <a:solidFill>
                    <a:srgbClr val="FF0000"/>
                  </a:solidFill>
                </a:endParaRPr>
              </a:p>
              <a:p>
                <a:pPr marL="0" indent="0" algn="ctr">
                  <a:buNone/>
                </a:pPr>
                <a:r>
                  <a:rPr lang="en-US" altLang="zh-CN" sz="1800" b="1" dirty="0">
                    <a:solidFill>
                      <a:srgbClr val="FF0000"/>
                    </a:solidFill>
                  </a:rPr>
                  <a:t>BASE = CU + RES</a:t>
                </a:r>
              </a:p>
              <a:p>
                <a:pPr>
                  <a:buSzPct val="80000"/>
                  <a:buFont typeface="Wingdings" panose="05000000000000000000" pitchFamily="2" charset="2"/>
                  <a:buChar char="l"/>
                </a:pPr>
                <a:r>
                  <a:rPr lang="zh-CN" altLang="en-US" sz="1800" dirty="0"/>
                  <a:t>通过货币创造过程，基础货币可以派生出货币供给，因此基础货币又被称为</a:t>
                </a:r>
                <a:r>
                  <a:rPr lang="zh-CN" altLang="en-US" sz="1800" b="1" dirty="0"/>
                  <a:t>高能货币</a:t>
                </a:r>
                <a:r>
                  <a:rPr lang="zh-CN" altLang="en-US" sz="1800" dirty="0"/>
                  <a:t>或</a:t>
                </a:r>
                <a:r>
                  <a:rPr lang="zh-CN" altLang="en-US" sz="1800" b="1" dirty="0"/>
                  <a:t>强力货币</a:t>
                </a:r>
                <a:endParaRPr lang="en-US" altLang="zh-CN" sz="1800" b="1" dirty="0"/>
              </a:p>
              <a:p>
                <a:pPr marL="0" indent="0">
                  <a:buNone/>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0</m:t>
                              </m:r>
                            </m:sub>
                          </m:sSub>
                        </m:num>
                        <m:den>
                          <m:r>
                            <a:rPr lang="en-US" altLang="zh-CN" sz="1600" b="0" i="1" smtClean="0">
                              <a:latin typeface="Cambria Math" panose="02040503050406030204" pitchFamily="18" charset="0"/>
                            </a:rPr>
                            <m:t>𝐵𝐴𝑆𝐸</m:t>
                          </m:r>
                        </m:den>
                      </m:f>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𝐶𝑈</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num>
                        <m:den>
                          <m:r>
                            <a:rPr lang="en-US" altLang="zh-CN" sz="1600" b="0" i="1" smtClean="0">
                              <a:latin typeface="Cambria Math" panose="02040503050406030204" pitchFamily="18" charset="0"/>
                            </a:rPr>
                            <m:t>𝐶𝑈</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𝑅𝐸𝑆</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𝐶𝑈</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num>
                        <m:den>
                          <m:r>
                            <a:rPr lang="en-US" altLang="zh-CN" sz="1600" b="0" i="1" smtClean="0">
                              <a:latin typeface="Cambria Math" panose="02040503050406030204" pitchFamily="18" charset="0"/>
                            </a:rPr>
                            <m:t>𝐶𝑈</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𝑅𝐸𝑆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𝐷𝐸𝑃</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𝑐𝑢</m:t>
                          </m:r>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𝑐𝑢</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𝑟𝑒𝑠</m:t>
                          </m:r>
                        </m:den>
                      </m:f>
                    </m:oMath>
                  </m:oMathPara>
                </a14:m>
                <a:endParaRPr lang="en-US" altLang="zh-CN" sz="1600" dirty="0"/>
              </a:p>
              <a:p>
                <a:pPr lvl="1">
                  <a:buSzPct val="60000"/>
                  <a:buFont typeface="Wingdings" panose="05000000000000000000" pitchFamily="2" charset="2"/>
                  <a:buChar char="n"/>
                </a:pPr>
                <a14:m>
                  <m:oMath xmlns:m="http://schemas.openxmlformats.org/officeDocument/2006/math">
                    <m:f>
                      <m:fPr>
                        <m:ctrlPr>
                          <a:rPr lang="en-US" altLang="zh-CN" sz="1600" b="1" i="1">
                            <a:latin typeface="Cambria Math" panose="02040503050406030204" pitchFamily="18" charset="0"/>
                          </a:rPr>
                        </m:ctrlPr>
                      </m:fPr>
                      <m:num>
                        <m:r>
                          <a:rPr lang="en-US" altLang="zh-CN" sz="1600" b="1" i="1">
                            <a:latin typeface="Cambria Math" panose="02040503050406030204" pitchFamily="18" charset="0"/>
                          </a:rPr>
                          <m:t>𝒄𝒖</m:t>
                        </m:r>
                        <m:r>
                          <a:rPr lang="en-US" altLang="zh-CN" sz="1600" b="1" i="1">
                            <a:latin typeface="Cambria Math" panose="02040503050406030204" pitchFamily="18" charset="0"/>
                          </a:rPr>
                          <m:t>+</m:t>
                        </m:r>
                        <m:r>
                          <a:rPr lang="en-US" altLang="zh-CN" sz="1600" b="1" i="1">
                            <a:latin typeface="Cambria Math" panose="02040503050406030204" pitchFamily="18" charset="0"/>
                          </a:rPr>
                          <m:t>𝟏</m:t>
                        </m:r>
                      </m:num>
                      <m:den>
                        <m:r>
                          <a:rPr lang="en-US" altLang="zh-CN" sz="1600" b="1" i="1">
                            <a:latin typeface="Cambria Math" panose="02040503050406030204" pitchFamily="18" charset="0"/>
                          </a:rPr>
                          <m:t>𝒄𝒖</m:t>
                        </m:r>
                        <m:r>
                          <a:rPr lang="en-US" altLang="zh-CN" sz="1600" b="1" i="1">
                            <a:latin typeface="Cambria Math" panose="02040503050406030204" pitchFamily="18" charset="0"/>
                          </a:rPr>
                          <m:t>+</m:t>
                        </m:r>
                        <m:r>
                          <a:rPr lang="en-US" altLang="zh-CN" sz="1600" b="1" i="1">
                            <a:latin typeface="Cambria Math" panose="02040503050406030204" pitchFamily="18" charset="0"/>
                          </a:rPr>
                          <m:t>𝒓𝒆𝒔</m:t>
                        </m:r>
                      </m:den>
                    </m:f>
                  </m:oMath>
                </a14:m>
                <a:r>
                  <a:rPr lang="en-US" altLang="zh-CN" sz="1600" dirty="0"/>
                  <a:t> </a:t>
                </a:r>
                <a:r>
                  <a:rPr lang="zh-CN" altLang="en-US" sz="1600" dirty="0"/>
                  <a:t>即为</a:t>
                </a:r>
                <a:r>
                  <a:rPr lang="zh-CN" altLang="en-US" sz="1600" b="1" dirty="0">
                    <a:solidFill>
                      <a:srgbClr val="FF0000"/>
                    </a:solidFill>
                  </a:rPr>
                  <a:t>货币乘数</a:t>
                </a:r>
                <a:r>
                  <a:rPr lang="zh-CN" altLang="en-US" sz="1600" dirty="0"/>
                  <a:t>，记为 </a:t>
                </a:r>
                <a14:m>
                  <m:oMath xmlns:m="http://schemas.openxmlformats.org/officeDocument/2006/math">
                    <m:r>
                      <a:rPr lang="en-US" altLang="zh-CN" sz="1600" b="0" i="1" smtClean="0">
                        <a:latin typeface="Cambria Math" panose="02040503050406030204" pitchFamily="18" charset="0"/>
                      </a:rPr>
                      <m:t>𝑚</m:t>
                    </m:r>
                  </m:oMath>
                </a14:m>
                <a:endParaRPr lang="en-US" altLang="zh-CN" sz="1600" dirty="0"/>
              </a:p>
              <a:p>
                <a:pPr marL="0" indent="0" algn="ctr">
                  <a:buNone/>
                </a:pPr>
                <a:r>
                  <a:rPr lang="zh-CN" altLang="en-US" sz="1600" b="1" dirty="0">
                    <a:solidFill>
                      <a:srgbClr val="FF0000"/>
                    </a:solidFill>
                  </a:rPr>
                  <a:t>货币供给量 </a:t>
                </a:r>
                <a14:m>
                  <m:oMath xmlns:m="http://schemas.openxmlformats.org/officeDocument/2006/math">
                    <m:r>
                      <a:rPr lang="en-US" altLang="zh-CN" sz="1600" b="1" i="1" dirty="0" smtClean="0">
                        <a:solidFill>
                          <a:srgbClr val="FF0000"/>
                        </a:solidFill>
                        <a:latin typeface="Cambria Math" panose="02040503050406030204" pitchFamily="18" charset="0"/>
                      </a:rPr>
                      <m:t>=</m:t>
                    </m:r>
                  </m:oMath>
                </a14:m>
                <a:r>
                  <a:rPr lang="zh-CN" altLang="en-US" sz="1600" b="1" dirty="0">
                    <a:solidFill>
                      <a:srgbClr val="FF0000"/>
                    </a:solidFill>
                  </a:rPr>
                  <a:t> 货币乘数</a:t>
                </a:r>
                <a14:m>
                  <m:oMath xmlns:m="http://schemas.openxmlformats.org/officeDocument/2006/math">
                    <m:r>
                      <a:rPr lang="en-US" altLang="zh-CN" sz="1600" b="1" i="1">
                        <a:solidFill>
                          <a:srgbClr val="FF0000"/>
                        </a:solidFill>
                        <a:latin typeface="Cambria Math" panose="02040503050406030204" pitchFamily="18" charset="0"/>
                      </a:rPr>
                      <m:t>×</m:t>
                    </m:r>
                  </m:oMath>
                </a14:m>
                <a:r>
                  <a:rPr lang="zh-CN" altLang="en-US" sz="1600" b="1" dirty="0">
                    <a:solidFill>
                      <a:srgbClr val="FF0000"/>
                    </a:solidFill>
                  </a:rPr>
                  <a:t>基础货币</a:t>
                </a:r>
                <a:endParaRPr lang="en-US" altLang="zh-CN" sz="1600" b="1"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panose="02040503050406030204" pitchFamily="18" charset="0"/>
                            </a:rPr>
                            <m:t>𝑴</m:t>
                          </m:r>
                        </m:e>
                        <m:sub>
                          <m:r>
                            <a:rPr lang="en-US" altLang="zh-CN" sz="1600" b="1" i="1" smtClean="0">
                              <a:solidFill>
                                <a:srgbClr val="FF0000"/>
                              </a:solidFill>
                              <a:latin typeface="Cambria Math" panose="02040503050406030204" pitchFamily="18" charset="0"/>
                            </a:rPr>
                            <m:t>𝟎</m:t>
                          </m:r>
                        </m:sub>
                      </m:sSub>
                      <m:r>
                        <m:rPr>
                          <m:aln/>
                        </m:rP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𝒎</m:t>
                      </m:r>
                      <m:r>
                        <a:rPr lang="en-US" altLang="zh-CN" sz="1600" b="1" i="1" smtClean="0">
                          <a:solidFill>
                            <a:srgbClr val="FF0000"/>
                          </a:solidFill>
                          <a:latin typeface="Cambria Math" panose="02040503050406030204" pitchFamily="18" charset="0"/>
                        </a:rPr>
                        <m:t>×</m:t>
                      </m:r>
                      <m:r>
                        <m:rPr>
                          <m:nor/>
                        </m:rPr>
                        <a:rPr lang="en-US" altLang="zh-CN" sz="1600" b="1" i="0" smtClean="0">
                          <a:solidFill>
                            <a:srgbClr val="FF0000"/>
                          </a:solidFill>
                        </a:rPr>
                        <m:t>BASE</m:t>
                      </m:r>
                    </m:oMath>
                  </m:oMathPara>
                </a14:m>
                <a:endParaRPr lang="en-US" altLang="zh-CN" sz="16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57871"/>
                <a:ext cx="8229600" cy="3394472"/>
              </a:xfrm>
              <a:blipFill>
                <a:blip r:embed="rId2"/>
                <a:stretch>
                  <a:fillRect l="-148" t="-1439" b="-4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 name="矩形 4">
            <a:extLst>
              <a:ext uri="{FF2B5EF4-FFF2-40B4-BE49-F238E27FC236}">
                <a16:creationId xmlns:a16="http://schemas.microsoft.com/office/drawing/2014/main" id="{F064A4E4-7E46-402F-93DF-87F693D9CB2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基础货币、货币乘数和货币供给</a:t>
            </a:r>
          </a:p>
        </p:txBody>
      </p:sp>
      <p:grpSp>
        <p:nvGrpSpPr>
          <p:cNvPr id="6" name="组合 5">
            <a:extLst>
              <a:ext uri="{FF2B5EF4-FFF2-40B4-BE49-F238E27FC236}">
                <a16:creationId xmlns:a16="http://schemas.microsoft.com/office/drawing/2014/main" id="{8BEB0601-8FB3-4AF9-806E-4DBBF84F762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0798E453-E22B-423D-90DF-C2F4756CCB1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912CF59D-7E24-4FBA-B3A9-A9D7EB23978B}"/>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D22F82C-0383-4B24-A68E-A51E3B41BF1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872407A-6641-43F7-8573-953D3BE7CAAF}"/>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6D11AC7-144F-45FE-B48A-6EBE7732F50C}"/>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924C9DA-7DEB-4549-9562-880EE07121B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56755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grpSp>
        <p:nvGrpSpPr>
          <p:cNvPr id="3" name="Group 2">
            <a:extLst>
              <a:ext uri="{FF2B5EF4-FFF2-40B4-BE49-F238E27FC236}">
                <a16:creationId xmlns:a16="http://schemas.microsoft.com/office/drawing/2014/main" id="{95D937B1-F6FA-4D1C-BC7F-4C9F61384747}"/>
              </a:ext>
            </a:extLst>
          </p:cNvPr>
          <p:cNvGrpSpPr/>
          <p:nvPr/>
        </p:nvGrpSpPr>
        <p:grpSpPr>
          <a:xfrm>
            <a:off x="1219200" y="873898"/>
            <a:ext cx="6705600" cy="2743200"/>
            <a:chOff x="838200" y="1276350"/>
            <a:chExt cx="7924800" cy="3505200"/>
          </a:xfrm>
        </p:grpSpPr>
        <p:sp>
          <p:nvSpPr>
            <p:cNvPr id="6" name="Oval 5"/>
            <p:cNvSpPr/>
            <p:nvPr/>
          </p:nvSpPr>
          <p:spPr>
            <a:xfrm>
              <a:off x="2514600" y="2038350"/>
              <a:ext cx="2133600" cy="2133600"/>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81400" y="1352550"/>
              <a:ext cx="3429000" cy="3429000"/>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6800" y="2647950"/>
              <a:ext cx="1143000" cy="747213"/>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存款</a:t>
              </a:r>
              <a:r>
                <a:rPr lang="en-US" altLang="zh-CN" sz="1600" b="1" dirty="0">
                  <a:latin typeface="Times New Roman" panose="02020603050405020304" pitchFamily="18" charset="0"/>
                  <a:cs typeface="Times New Roman" panose="02020603050405020304" pitchFamily="18" charset="0"/>
                </a:rPr>
                <a:t>(DEP)</a:t>
              </a:r>
              <a:endParaRPr lang="en-US" sz="16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429000" y="2647950"/>
              <a:ext cx="1371600" cy="747213"/>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现金</a:t>
              </a:r>
              <a:endParaRPr lang="en-US" altLang="zh-CN" sz="1600" b="1" dirty="0">
                <a:latin typeface="Times New Roman" panose="02020603050405020304" pitchFamily="18" charset="0"/>
                <a:cs typeface="Times New Roman" panose="02020603050405020304" pitchFamily="18" charset="0"/>
              </a:endParaRPr>
            </a:p>
            <a:p>
              <a:pPr algn="ct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通货</a:t>
              </a:r>
              <a:r>
                <a:rPr lang="en-US" altLang="zh-CN" sz="1600" b="1" dirty="0">
                  <a:latin typeface="Times New Roman" panose="02020603050405020304" pitchFamily="18" charset="0"/>
                  <a:cs typeface="Times New Roman" panose="02020603050405020304" pitchFamily="18" charset="0"/>
                </a:rPr>
                <a:t>, CU)</a:t>
              </a:r>
              <a:endParaRPr lang="en-US"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38400" y="2647950"/>
              <a:ext cx="1219200" cy="747213"/>
            </a:xfrm>
            <a:prstGeom prst="rect">
              <a:avLst/>
            </a:prstGeom>
            <a:noFill/>
          </p:spPr>
          <p:txBody>
            <a:bodyPr wrap="square" rtlCol="0">
              <a:spAutoFit/>
            </a:bodyPr>
            <a:lstStyle/>
            <a:p>
              <a:pPr algn="ctr"/>
              <a:r>
                <a:rPr lang="zh-CN" altLang="en-US" sz="1600" b="1" dirty="0">
                  <a:latin typeface="Times New Roman" panose="02020603050405020304" pitchFamily="18" charset="0"/>
                  <a:cs typeface="Times New Roman" panose="02020603050405020304" pitchFamily="18" charset="0"/>
                </a:rPr>
                <a:t>准备金</a:t>
              </a:r>
              <a:r>
                <a:rPr lang="en-US" sz="1600" b="1" dirty="0">
                  <a:latin typeface="Times New Roman" panose="02020603050405020304" pitchFamily="18" charset="0"/>
                  <a:cs typeface="Times New Roman" panose="02020603050405020304" pitchFamily="18" charset="0"/>
                </a:rPr>
                <a:t>(RES)</a:t>
              </a:r>
            </a:p>
          </p:txBody>
        </p:sp>
        <mc:AlternateContent xmlns:mc="http://schemas.openxmlformats.org/markup-compatibility/2006" xmlns:a14="http://schemas.microsoft.com/office/drawing/2010/main">
          <mc:Choice Requires="a14">
            <p:sp>
              <p:nvSpPr>
                <p:cNvPr id="11" name="TextBox 10"/>
                <p:cNvSpPr txBox="1"/>
                <p:nvPr/>
              </p:nvSpPr>
              <p:spPr>
                <a:xfrm>
                  <a:off x="6934200" y="1276350"/>
                  <a:ext cx="1828800" cy="646331"/>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chemeClr val="tx1"/>
                      </a:solidFill>
                      <a:latin typeface="Times New Roman" panose="02020603050405020304" pitchFamily="18" charset="0"/>
                      <a:cs typeface="Times New Roman" panose="02020603050405020304" pitchFamily="18" charset="0"/>
                    </a:rPr>
                    <a:t>货币供给量</a:t>
                  </a:r>
                  <a:r>
                    <a:rPr lang="en-US" altLang="zh-CN" sz="1600"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pitchFamily="18" charset="0"/>
                            </a:rPr>
                            <m:t>𝑴</m:t>
                          </m:r>
                        </m:e>
                        <m:sub>
                          <m:r>
                            <a:rPr lang="en-US" altLang="zh-CN" sz="1600" b="1" i="1" smtClean="0">
                              <a:solidFill>
                                <a:schemeClr val="tx1"/>
                              </a:solidFill>
                              <a:latin typeface="Cambria Math" panose="02040503050406030204" pitchFamily="18" charset="0"/>
                            </a:rPr>
                            <m:t>𝟎</m:t>
                          </m:r>
                        </m:sub>
                      </m:sSub>
                    </m:oMath>
                  </a14:m>
                  <a:r>
                    <a:rPr lang="en-US" altLang="zh-CN" sz="1600" b="1" dirty="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934200" y="1276350"/>
                  <a:ext cx="1828800" cy="646331"/>
                </a:xfrm>
                <a:prstGeom prst="rect">
                  <a:avLst/>
                </a:prstGeom>
                <a:blipFill>
                  <a:blip r:embed="rId2"/>
                  <a:stretch>
                    <a:fillRect t="-10843" b="-22892"/>
                  </a:stretch>
                </a:blipFill>
                <a:ln>
                  <a:noFill/>
                </a:ln>
              </p:spPr>
              <p:txBody>
                <a:bodyPr/>
                <a:lstStyle/>
                <a:p>
                  <a:r>
                    <a:rPr lang="en-US">
                      <a:noFill/>
                    </a:rPr>
                    <a:t> </a:t>
                  </a:r>
                </a:p>
              </p:txBody>
            </p:sp>
          </mc:Fallback>
        </mc:AlternateContent>
        <p:sp>
          <p:nvSpPr>
            <p:cNvPr id="12" name="TextBox 11"/>
            <p:cNvSpPr txBox="1"/>
            <p:nvPr/>
          </p:nvSpPr>
          <p:spPr>
            <a:xfrm>
              <a:off x="838200" y="1504950"/>
              <a:ext cx="1828800" cy="646331"/>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chemeClr val="tx1"/>
                  </a:solidFill>
                  <a:latin typeface="Times New Roman" panose="02020603050405020304" pitchFamily="18" charset="0"/>
                  <a:cs typeface="Times New Roman" panose="02020603050405020304" pitchFamily="18" charset="0"/>
                </a:rPr>
                <a:t>基础货币</a:t>
              </a:r>
              <a:r>
                <a:rPr lang="en-US" altLang="zh-CN" sz="1600" b="1" dirty="0">
                  <a:solidFill>
                    <a:schemeClr val="tx1"/>
                  </a:solidFill>
                  <a:latin typeface="Times New Roman" panose="02020603050405020304" pitchFamily="18" charset="0"/>
                  <a:cs typeface="Times New Roman" panose="02020603050405020304" pitchFamily="18" charset="0"/>
                </a:rPr>
                <a:t>(BASE)</a:t>
              </a:r>
              <a:endParaRPr lang="en-US" sz="1600" b="1"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p:cNvCxnSpPr>
              <a:stCxn id="7" idx="7"/>
              <a:endCxn id="11" idx="1"/>
            </p:cNvCxnSpPr>
            <p:nvPr/>
          </p:nvCxnSpPr>
          <p:spPr>
            <a:xfrm flipV="1">
              <a:off x="6508235" y="1599516"/>
              <a:ext cx="425965" cy="255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3"/>
              <a:endCxn id="6" idx="0"/>
            </p:cNvCxnSpPr>
            <p:nvPr/>
          </p:nvCxnSpPr>
          <p:spPr>
            <a:xfrm>
              <a:off x="2667000" y="1828116"/>
              <a:ext cx="914400" cy="21023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862094-7274-41C1-B4EC-E6DFEAA74873}"/>
                  </a:ext>
                </a:extLst>
              </p:cNvPr>
              <p:cNvSpPr txBox="1"/>
              <p:nvPr/>
            </p:nvSpPr>
            <p:spPr>
              <a:xfrm>
                <a:off x="762000" y="3584875"/>
                <a:ext cx="8229600" cy="1015663"/>
              </a:xfrm>
              <a:prstGeom prst="rect">
                <a:avLst/>
              </a:prstGeom>
              <a:noFill/>
            </p:spPr>
            <p:txBody>
              <a:bodyPr wrap="square" rtlCol="0">
                <a:spAutoFit/>
              </a:bodyPr>
              <a:lstStyle/>
              <a:p>
                <a:pPr marL="285750" indent="-285750">
                  <a:spcBef>
                    <a:spcPts val="600"/>
                  </a:spcBef>
                  <a:buSzPct val="80000"/>
                  <a:buFont typeface="Wingdings" panose="05000000000000000000" pitchFamily="2" charset="2"/>
                  <a:buChar char="l"/>
                </a:pPr>
                <a:r>
                  <a:rPr lang="zh-CN" altLang="en-US" dirty="0">
                    <a:latin typeface="+mn-ea"/>
                  </a:rPr>
                  <a:t>由于 货币供给量</a:t>
                </a:r>
                <a14:m>
                  <m:oMath xmlns:m="http://schemas.openxmlformats.org/officeDocument/2006/math">
                    <m:r>
                      <a:rPr lang="en-US" altLang="zh-CN" i="1" dirty="0">
                        <a:latin typeface="Cambria Math" panose="02040503050406030204" pitchFamily="18" charset="0"/>
                      </a:rPr>
                      <m:t>=</m:t>
                    </m:r>
                  </m:oMath>
                </a14:m>
                <a:r>
                  <a:rPr lang="zh-CN" altLang="en-US" dirty="0">
                    <a:latin typeface="+mn-ea"/>
                  </a:rPr>
                  <a:t>货币乘数</a:t>
                </a:r>
                <a14:m>
                  <m:oMath xmlns:m="http://schemas.openxmlformats.org/officeDocument/2006/math">
                    <m:r>
                      <a:rPr lang="en-US" altLang="zh-CN" i="1" smtClean="0">
                        <a:latin typeface="Cambria Math" panose="02040503050406030204" pitchFamily="18" charset="0"/>
                      </a:rPr>
                      <m:t>×</m:t>
                    </m:r>
                  </m:oMath>
                </a14:m>
                <a:r>
                  <a:rPr lang="zh-CN" altLang="en-US" dirty="0">
                    <a:latin typeface="+mn-ea"/>
                  </a:rPr>
                  <a:t>基础货币，中央银行可以通过控制</a:t>
                </a:r>
                <a:endParaRPr lang="en-US" altLang="zh-CN" dirty="0">
                  <a:latin typeface="+mn-ea"/>
                </a:endParaRPr>
              </a:p>
              <a:p>
                <a:pPr marL="742950" lvl="1" indent="-285750">
                  <a:spcBef>
                    <a:spcPts val="600"/>
                  </a:spcBef>
                  <a:buSzPct val="60000"/>
                  <a:buFont typeface="Wingdings" panose="05000000000000000000" pitchFamily="2" charset="2"/>
                  <a:buChar char="n"/>
                </a:pPr>
                <a:r>
                  <a:rPr lang="zh-CN" altLang="en-US" sz="1600" dirty="0">
                    <a:latin typeface="+mn-ea"/>
                  </a:rPr>
                  <a:t>基础货币中的</a:t>
                </a:r>
                <a:r>
                  <a:rPr lang="zh-CN" altLang="en-US" sz="1600" b="1" dirty="0">
                    <a:latin typeface="+mn-ea"/>
                  </a:rPr>
                  <a:t>准备金</a:t>
                </a:r>
                <a:r>
                  <a:rPr lang="zh-CN" altLang="en-US" sz="1600" dirty="0">
                    <a:latin typeface="+mn-ea"/>
                  </a:rPr>
                  <a:t>，以及</a:t>
                </a:r>
                <a:endParaRPr lang="en-US" altLang="zh-CN" sz="1600" dirty="0">
                  <a:latin typeface="+mn-ea"/>
                </a:endParaRPr>
              </a:p>
              <a:p>
                <a:pPr marL="742950" lvl="1" indent="-285750">
                  <a:spcBef>
                    <a:spcPts val="600"/>
                  </a:spcBef>
                  <a:buSzPct val="60000"/>
                  <a:buFont typeface="Wingdings" panose="05000000000000000000" pitchFamily="2" charset="2"/>
                  <a:buChar char="n"/>
                </a:pPr>
                <a:r>
                  <a:rPr lang="zh-CN" altLang="en-US" sz="1600" b="1" dirty="0">
                    <a:latin typeface="+mn-ea"/>
                  </a:rPr>
                  <a:t>货币乘数</a:t>
                </a:r>
                <a:r>
                  <a:rPr lang="zh-CN" altLang="en-US" sz="1600" dirty="0">
                    <a:latin typeface="+mn-ea"/>
                  </a:rPr>
                  <a:t>来控制货币供给量</a:t>
                </a:r>
                <a:endParaRPr lang="en-US" sz="1600" dirty="0">
                  <a:latin typeface="+mn-ea"/>
                </a:endParaRPr>
              </a:p>
            </p:txBody>
          </p:sp>
        </mc:Choice>
        <mc:Fallback xmlns="">
          <p:sp>
            <p:nvSpPr>
              <p:cNvPr id="5" name="TextBox 4">
                <a:extLst>
                  <a:ext uri="{FF2B5EF4-FFF2-40B4-BE49-F238E27FC236}">
                    <a16:creationId xmlns:a16="http://schemas.microsoft.com/office/drawing/2014/main" id="{A3862094-7274-41C1-B4EC-E6DFEAA74873}"/>
                  </a:ext>
                </a:extLst>
              </p:cNvPr>
              <p:cNvSpPr txBox="1">
                <a:spLocks noRot="1" noChangeAspect="1" noMove="1" noResize="1" noEditPoints="1" noAdjustHandles="1" noChangeArrowheads="1" noChangeShapeType="1" noTextEdit="1"/>
              </p:cNvSpPr>
              <p:nvPr/>
            </p:nvSpPr>
            <p:spPr>
              <a:xfrm>
                <a:off x="762000" y="3584875"/>
                <a:ext cx="8229600" cy="1015663"/>
              </a:xfrm>
              <a:prstGeom prst="rect">
                <a:avLst/>
              </a:prstGeom>
              <a:blipFill>
                <a:blip r:embed="rId3"/>
                <a:stretch>
                  <a:fillRect l="-148" t="-4192" b="-5988"/>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89B9A8A2-2EE3-44F4-97EA-F16589726A9A}"/>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基础货币、货币乘数和货币供给</a:t>
            </a:r>
          </a:p>
        </p:txBody>
      </p:sp>
      <p:grpSp>
        <p:nvGrpSpPr>
          <p:cNvPr id="16" name="组合 15">
            <a:extLst>
              <a:ext uri="{FF2B5EF4-FFF2-40B4-BE49-F238E27FC236}">
                <a16:creationId xmlns:a16="http://schemas.microsoft.com/office/drawing/2014/main" id="{C068B84A-128C-407F-AD17-6C1AE55D8D61}"/>
              </a:ext>
            </a:extLst>
          </p:cNvPr>
          <p:cNvGrpSpPr/>
          <p:nvPr/>
        </p:nvGrpSpPr>
        <p:grpSpPr>
          <a:xfrm>
            <a:off x="239334" y="290253"/>
            <a:ext cx="229174" cy="330963"/>
            <a:chOff x="362743" y="188119"/>
            <a:chExt cx="348993" cy="504000"/>
          </a:xfrm>
          <a:solidFill>
            <a:srgbClr val="6B748A"/>
          </a:solidFill>
        </p:grpSpPr>
        <p:sp>
          <p:nvSpPr>
            <p:cNvPr id="17" name="矩形: 圆角 16">
              <a:extLst>
                <a:ext uri="{FF2B5EF4-FFF2-40B4-BE49-F238E27FC236}">
                  <a16:creationId xmlns:a16="http://schemas.microsoft.com/office/drawing/2014/main" id="{2D2A3242-9B81-46A0-A7F7-6DE4269A03F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8" name="矩形: 圆角 17">
              <a:extLst>
                <a:ext uri="{FF2B5EF4-FFF2-40B4-BE49-F238E27FC236}">
                  <a16:creationId xmlns:a16="http://schemas.microsoft.com/office/drawing/2014/main" id="{A11B8A64-448C-4D6E-ABE1-E70DC60A258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CD41CA83-0531-4057-BFC7-69A8E3BFCD3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20" name="矩形: 圆角 19">
              <a:extLst>
                <a:ext uri="{FF2B5EF4-FFF2-40B4-BE49-F238E27FC236}">
                  <a16:creationId xmlns:a16="http://schemas.microsoft.com/office/drawing/2014/main" id="{196D45DC-57A6-41E9-9EA0-D7D18B16B79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1" name="直接连接符 20">
            <a:extLst>
              <a:ext uri="{FF2B5EF4-FFF2-40B4-BE49-F238E27FC236}">
                <a16:creationId xmlns:a16="http://schemas.microsoft.com/office/drawing/2014/main" id="{081BD446-B181-450C-86D4-1C163D160956}"/>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F58D953E-4C26-4771-BBD7-D24B2B2E8115}"/>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16980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94701"/>
                <a:ext cx="8229600" cy="3394472"/>
              </a:xfrm>
            </p:spPr>
            <p:txBody>
              <a:bodyPr/>
              <a:lstStyle/>
              <a:p>
                <a:pPr>
                  <a:lnSpc>
                    <a:spcPct val="120000"/>
                  </a:lnSpc>
                  <a:buSzPct val="80000"/>
                  <a:buFont typeface="Wingdings" panose="05000000000000000000" pitchFamily="2" charset="2"/>
                  <a:buChar char="l"/>
                </a:pPr>
                <a:r>
                  <a:rPr lang="zh-CN" altLang="en-US" sz="1800" b="1" dirty="0"/>
                  <a:t>例：</a:t>
                </a:r>
                <a:r>
                  <a:rPr lang="zh-CN" altLang="en-US" sz="1800" dirty="0"/>
                  <a:t>假定现金</a:t>
                </a:r>
                <a:r>
                  <a:rPr lang="en-US" altLang="zh-CN" sz="1800" dirty="0"/>
                  <a:t>-</a:t>
                </a:r>
                <a:r>
                  <a:rPr lang="zh-CN" altLang="en-US" sz="1800" dirty="0"/>
                  <a:t>存款比率</a:t>
                </a:r>
                <a:r>
                  <a:rPr lang="en-US" altLang="zh-CN" sz="1800" dirty="0"/>
                  <a:t> cu = CU</a:t>
                </a:r>
                <a14:m>
                  <m:oMath xmlns:m="http://schemas.openxmlformats.org/officeDocument/2006/math">
                    <m:r>
                      <a:rPr lang="en-US" altLang="zh-CN" sz="1800" dirty="0">
                        <a:latin typeface="Cambria Math" panose="02040503050406030204" pitchFamily="18" charset="0"/>
                      </a:rPr>
                      <m:t>/</m:t>
                    </m:r>
                  </m:oMath>
                </a14:m>
                <a:r>
                  <a:rPr lang="en-US" altLang="zh-CN" sz="1800" dirty="0"/>
                  <a:t>DEP = 0.38</a:t>
                </a:r>
                <a:r>
                  <a:rPr lang="zh-CN" altLang="en-US" sz="1800" dirty="0"/>
                  <a:t>，准备金</a:t>
                </a:r>
                <a:r>
                  <a:rPr lang="en-US" altLang="zh-CN" sz="1800" dirty="0"/>
                  <a:t>-</a:t>
                </a:r>
                <a:r>
                  <a:rPr lang="zh-CN" altLang="en-US" sz="1800" dirty="0"/>
                  <a:t>存款比率</a:t>
                </a:r>
                <a:r>
                  <a:rPr lang="en-US" altLang="zh-CN" sz="1800" dirty="0"/>
                  <a:t>(</a:t>
                </a:r>
                <a:r>
                  <a:rPr lang="zh-CN" altLang="en-US" sz="1800" dirty="0"/>
                  <a:t>包括法定的和超额的</a:t>
                </a:r>
                <a:r>
                  <a:rPr lang="en-US" altLang="zh-CN" sz="1800" dirty="0"/>
                  <a:t>) </a:t>
                </a:r>
                <a:r>
                  <a:rPr lang="en-US" sz="1800" dirty="0"/>
                  <a:t>res = RES</a:t>
                </a:r>
                <a14:m>
                  <m:oMath xmlns:m="http://schemas.openxmlformats.org/officeDocument/2006/math">
                    <m:r>
                      <a:rPr lang="en-US" sz="1800" i="1" dirty="0" smtClean="0">
                        <a:latin typeface="Cambria Math" panose="02040503050406030204" pitchFamily="18" charset="0"/>
                      </a:rPr>
                      <m:t>/</m:t>
                    </m:r>
                  </m:oMath>
                </a14:m>
                <a:r>
                  <a:rPr lang="en-US" sz="1800" dirty="0"/>
                  <a:t>DEP </a:t>
                </a:r>
                <a:r>
                  <a:rPr lang="en-US" altLang="zh-CN" sz="1800" dirty="0"/>
                  <a:t>= 0.18 </a:t>
                </a:r>
                <a:r>
                  <a:rPr lang="zh-CN" altLang="en-US" sz="1800" dirty="0"/>
                  <a:t>，问货币创造乘数是多少？若增加基础货币</a:t>
                </a:r>
                <a:r>
                  <a:rPr lang="en-US" altLang="zh-CN" sz="1800" dirty="0"/>
                  <a:t>100</a:t>
                </a:r>
                <a:r>
                  <a:rPr lang="zh-CN" altLang="en-US" sz="1800" dirty="0"/>
                  <a:t>亿美元，则货币供给变动多少？</a:t>
                </a:r>
                <a:endParaRPr lang="en-US" altLang="zh-CN" sz="1800" dirty="0"/>
              </a:p>
              <a:p>
                <a:pPr>
                  <a:lnSpc>
                    <a:spcPct val="120000"/>
                  </a:lnSpc>
                  <a:buSzPct val="80000"/>
                  <a:buFont typeface="Wingdings" panose="05000000000000000000" pitchFamily="2" charset="2"/>
                  <a:buChar char="l"/>
                </a:pPr>
                <a:r>
                  <a:rPr lang="zh-CN" altLang="en-US" sz="1800" dirty="0"/>
                  <a:t>解答</a:t>
                </a:r>
                <a:endParaRPr lang="en-US" altLang="zh-CN" sz="1800" dirty="0"/>
              </a:p>
              <a:p>
                <a:pPr>
                  <a:lnSpc>
                    <a:spcPct val="120000"/>
                  </a:lnSpc>
                  <a:buSzPct val="80000"/>
                  <a:buFont typeface="Wingdings" panose="05000000000000000000" pitchFamily="2" charset="2"/>
                  <a:buChar char="l"/>
                </a:pPr>
                <a:r>
                  <a:rPr lang="zh-CN" altLang="en-US" sz="1800" dirty="0"/>
                  <a:t>货币乘数为 </a:t>
                </a:r>
                <a14:m>
                  <m:oMath xmlns:m="http://schemas.openxmlformats.org/officeDocument/2006/math">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𝑐𝑢</m:t>
                        </m:r>
                        <m:r>
                          <a:rPr lang="en-US" altLang="zh-CN" sz="1800" i="1">
                            <a:latin typeface="Cambria Math" panose="02040503050406030204" pitchFamily="18" charset="0"/>
                          </a:rPr>
                          <m:t>+1</m:t>
                        </m:r>
                      </m:num>
                      <m:den>
                        <m:r>
                          <a:rPr lang="en-US" altLang="zh-CN" sz="1800" i="1">
                            <a:latin typeface="Cambria Math" panose="02040503050406030204" pitchFamily="18" charset="0"/>
                          </a:rPr>
                          <m:t>𝑐𝑢</m:t>
                        </m:r>
                        <m:r>
                          <a:rPr lang="en-US" altLang="zh-CN" sz="1800" i="1">
                            <a:latin typeface="Cambria Math" panose="02040503050406030204" pitchFamily="18" charset="0"/>
                          </a:rPr>
                          <m:t>+</m:t>
                        </m:r>
                        <m:r>
                          <a:rPr lang="en-US" altLang="zh-CN" sz="1800" i="1">
                            <a:latin typeface="Cambria Math" panose="02040503050406030204" pitchFamily="18" charset="0"/>
                          </a:rPr>
                          <m:t>𝑟𝑒𝑠</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0.38+1</m:t>
                        </m:r>
                      </m:num>
                      <m:den>
                        <m:r>
                          <a:rPr lang="en-US" altLang="zh-CN" sz="1800" b="0" i="1" smtClean="0">
                            <a:latin typeface="Cambria Math" panose="02040503050406030204" pitchFamily="18" charset="0"/>
                          </a:rPr>
                          <m:t>0.38+0.18</m:t>
                        </m:r>
                      </m:den>
                    </m:f>
                    <m:r>
                      <a:rPr lang="en-US" altLang="zh-CN" sz="1800" b="0" i="1" smtClean="0">
                        <a:latin typeface="Cambria Math" panose="02040503050406030204" pitchFamily="18" charset="0"/>
                      </a:rPr>
                      <m:t>=2.46</m:t>
                    </m:r>
                  </m:oMath>
                </a14:m>
                <a:endParaRPr lang="en-US" sz="1800" dirty="0"/>
              </a:p>
              <a:p>
                <a:pPr>
                  <a:lnSpc>
                    <a:spcPct val="120000"/>
                  </a:lnSpc>
                  <a:buSzPct val="80000"/>
                  <a:buFont typeface="Wingdings" panose="05000000000000000000" pitchFamily="2" charset="2"/>
                  <a:buChar char="l"/>
                </a:pPr>
                <a:r>
                  <a:rPr lang="zh-CN" altLang="en-US" sz="1800" dirty="0"/>
                  <a:t>已知</a:t>
                </a:r>
                <a14:m>
                  <m:oMath xmlns:m="http://schemas.openxmlformats.org/officeDocument/2006/math">
                    <m:r>
                      <m:rPr>
                        <m:sty m:val="p"/>
                      </m:rPr>
                      <a:rPr lang="en-US" altLang="zh-CN" sz="1800" b="0" i="0" smtClean="0">
                        <a:latin typeface="Cambria Math" panose="02040503050406030204" pitchFamily="18" charset="0"/>
                      </a:rPr>
                      <m:t>Δ</m:t>
                    </m:r>
                    <m:r>
                      <a:rPr lang="en-US" altLang="zh-CN" sz="1800" b="0" i="1" smtClean="0">
                        <a:latin typeface="Cambria Math" panose="02040503050406030204" pitchFamily="18" charset="0"/>
                      </a:rPr>
                      <m:t>𝐵𝐴𝑆𝐸</m:t>
                    </m:r>
                    <m:r>
                      <a:rPr lang="en-US" altLang="zh-CN" sz="1800" b="0" i="1" smtClean="0">
                        <a:latin typeface="Cambria Math" panose="02040503050406030204" pitchFamily="18" charset="0"/>
                      </a:rPr>
                      <m:t>=100</m:t>
                    </m:r>
                  </m:oMath>
                </a14:m>
                <a:r>
                  <a:rPr lang="zh-CN" altLang="en-US" sz="1800" dirty="0"/>
                  <a:t>，根据</a:t>
                </a:r>
                <a:r>
                  <a:rPr lang="en-US" altLang="zh-CN" sz="180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𝐵𝐴𝑆𝐸</m:t>
                    </m:r>
                  </m:oMath>
                </a14:m>
                <a:r>
                  <a:rPr lang="zh-CN" altLang="en-US" sz="1800" dirty="0"/>
                  <a:t> 可得</a:t>
                </a:r>
                <a:endParaRPr lang="en-US" altLang="zh-CN" sz="1800" dirty="0"/>
              </a:p>
              <a:p>
                <a:pPr>
                  <a:lnSpc>
                    <a:spcPct val="120000"/>
                  </a:lnSpc>
                  <a:buSzPct val="80000"/>
                  <a:buFont typeface="Wingdings" panose="05000000000000000000" pitchFamily="2" charset="2"/>
                  <a:buChar char="l"/>
                </a:pPr>
                <a14:m>
                  <m:oMath xmlns:m="http://schemas.openxmlformats.org/officeDocument/2006/math">
                    <m:r>
                      <m:rPr>
                        <m:sty m:val="p"/>
                      </m:rPr>
                      <a:rPr lang="en-US" altLang="zh-CN" sz="1800" b="0" i="0" smtClean="0">
                        <a:latin typeface="Cambria Math" panose="02040503050406030204" pitchFamily="18" charset="0"/>
                      </a:rPr>
                      <m:t>Δ</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m:rPr>
                        <m:sty m:val="p"/>
                      </m:rPr>
                      <a:rPr lang="en-US" altLang="zh-CN" sz="1800" b="0" i="0" smtClean="0">
                        <a:latin typeface="Cambria Math" panose="02040503050406030204" pitchFamily="18" charset="0"/>
                      </a:rPr>
                      <m:t>Δ</m:t>
                    </m:r>
                    <m:r>
                      <a:rPr lang="en-US" altLang="zh-CN" sz="1800" b="0" i="1" smtClean="0">
                        <a:latin typeface="Cambria Math" panose="02040503050406030204" pitchFamily="18" charset="0"/>
                      </a:rPr>
                      <m:t>𝐵𝐴𝑆𝐸</m:t>
                    </m:r>
                    <m:r>
                      <a:rPr lang="en-US" altLang="zh-CN" sz="1800" b="0" i="1" smtClean="0">
                        <a:latin typeface="Cambria Math" panose="02040503050406030204" pitchFamily="18" charset="0"/>
                      </a:rPr>
                      <m:t>=2.46×100=246</m:t>
                    </m:r>
                  </m:oMath>
                </a14:m>
                <a:endParaRPr lang="en-US" altLang="zh-CN" sz="1800" dirty="0"/>
              </a:p>
              <a:p>
                <a:pPr>
                  <a:lnSpc>
                    <a:spcPct val="120000"/>
                  </a:lnSpc>
                  <a:buSzPct val="80000"/>
                  <a:buFont typeface="Wingdings" panose="05000000000000000000" pitchFamily="2" charset="2"/>
                  <a:buChar char="l"/>
                </a:pPr>
                <a:r>
                  <a:rPr lang="zh-CN" altLang="en-US" sz="1800" dirty="0"/>
                  <a:t>即基础货币增加</a:t>
                </a:r>
                <a:r>
                  <a:rPr lang="en-US" altLang="zh-CN" sz="1800" dirty="0"/>
                  <a:t>100</a:t>
                </a:r>
                <a:r>
                  <a:rPr lang="zh-CN" altLang="en-US" sz="1800" dirty="0"/>
                  <a:t>亿美元，货币供给增加</a:t>
                </a:r>
                <a:r>
                  <a:rPr lang="en-US" altLang="zh-CN" sz="1800" dirty="0"/>
                  <a:t>246</a:t>
                </a:r>
                <a:r>
                  <a:rPr lang="zh-CN" altLang="en-US" sz="1800" dirty="0"/>
                  <a:t>亿美元</a:t>
                </a:r>
                <a:endParaRPr lang="en-US" altLang="zh-C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94701"/>
                <a:ext cx="8229600" cy="3394472"/>
              </a:xfrm>
              <a:blipFill>
                <a:blip r:embed="rId2"/>
                <a:stretch>
                  <a:fillRect l="-148" t="-7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
        <p:nvSpPr>
          <p:cNvPr id="5" name="矩形 4">
            <a:extLst>
              <a:ext uri="{FF2B5EF4-FFF2-40B4-BE49-F238E27FC236}">
                <a16:creationId xmlns:a16="http://schemas.microsoft.com/office/drawing/2014/main" id="{ECB418FB-25E3-4D0D-978A-504F3C63F41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基础货币、货币乘数和货币供给</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例题</a:t>
            </a:r>
          </a:p>
        </p:txBody>
      </p:sp>
      <p:grpSp>
        <p:nvGrpSpPr>
          <p:cNvPr id="6" name="组合 5">
            <a:extLst>
              <a:ext uri="{FF2B5EF4-FFF2-40B4-BE49-F238E27FC236}">
                <a16:creationId xmlns:a16="http://schemas.microsoft.com/office/drawing/2014/main" id="{833F11F7-FE50-471B-8063-B108789D450A}"/>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5B43BDE-C401-439C-8E0E-853162C2935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3548C325-3761-464E-A049-935B82F0522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3C719D7-9845-4D8D-A9B2-E54FA23284EB}"/>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74FE7C6-6724-4210-A464-8E2576A3F8F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DDCE43C-CC77-49E7-ABC0-6C447B440681}"/>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5875D267-7275-4838-95A5-CA0059412949}"/>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0709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38</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custDataLst>
              <p:tags r:id="rId2"/>
            </p:custDataLst>
          </p:nvPr>
        </p:nvSpPr>
        <p:spPr>
          <a:xfrm>
            <a:off x="914400" y="507206"/>
            <a:ext cx="7315200" cy="1607344"/>
          </a:xfrm>
          <a:prstGeom prst="rect">
            <a:avLst/>
          </a:prstGeom>
          <a:noFill/>
        </p:spPr>
        <p:txBody>
          <a:bodyPr vert="horz" wrap="square" rtlCol="0" anchor="ctr" anchorCtr="0">
            <a:noAutofit/>
          </a:bodyPr>
          <a:lstStyle/>
          <a:p>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如果银行将存款中的</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10%</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作为准备金，居民户和企业将存款中的</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20%</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作为通货持有，那么货币乘数就是（）。</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7" name="TextBox 6"/>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2.8</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8" name="TextBox 7"/>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3</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9" name="TextBox 8"/>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4</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0" name="TextBox 9"/>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10</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Times New Roman" panose="02020603050405020304" pitchFamily="18" charset="0"/>
                <a:cs typeface="Times New Roman" panose="02020603050405020304" pitchFamily="18" charset="0"/>
                <a:sym typeface="Microsoft Yahei"/>
              </a:rPr>
              <a:t>提交</a:t>
            </a:r>
            <a:endParaRPr lang="en-US" sz="1600">
              <a:solidFill>
                <a:srgbClr val="FFFFFF"/>
              </a:solidFill>
              <a:latin typeface="Times New Roman" panose="02020603050405020304" pitchFamily="18" charset="0"/>
              <a:cs typeface="Times New Roman" panose="02020603050405020304" pitchFamily="18" charset="0"/>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cs typeface="Times New Roman" panose="02020603050405020304" pitchFamily="18" charset="0"/>
                  <a:sym typeface="Microsoft Yahei"/>
                </a:rPr>
                <a:t>单选题</a:t>
              </a:r>
              <a:endParaRPr lang="en-US" sz="260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9" name="TipText"/>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cs typeface="Times New Roman" panose="02020603050405020304" pitchFamily="18" charset="0"/>
                  <a:sym typeface="Microsoft Yahei"/>
                </a:rPr>
                <a:t>1</a:t>
              </a:r>
              <a:r>
                <a:rPr lang="zh-CN" altLang="en-US" sz="2000">
                  <a:solidFill>
                    <a:srgbClr val="808080"/>
                  </a:solidFill>
                  <a:latin typeface="Times New Roman" panose="02020603050405020304" pitchFamily="18" charset="0"/>
                  <a:cs typeface="Times New Roman" panose="02020603050405020304" pitchFamily="18" charset="0"/>
                  <a:sym typeface="Microsoft Yahei"/>
                </a:rPr>
                <a:t>分</a:t>
              </a:r>
              <a:endParaRPr lang="en-US" sz="2000">
                <a:solidFill>
                  <a:srgbClr val="808080"/>
                </a:solidFill>
                <a:latin typeface="Times New Roman" panose="02020603050405020304" pitchFamily="18" charset="0"/>
                <a:cs typeface="Times New Roman" panose="02020603050405020304" pitchFamily="18" charset="0"/>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9092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6078"/>
            <a:ext cx="8382000" cy="3394472"/>
          </a:xfrm>
        </p:spPr>
        <p:txBody>
          <a:bodyPr/>
          <a:lstStyle/>
          <a:p>
            <a:pPr>
              <a:lnSpc>
                <a:spcPct val="120000"/>
              </a:lnSpc>
              <a:spcBef>
                <a:spcPts val="300"/>
              </a:spcBef>
              <a:buSzPct val="80000"/>
              <a:buFont typeface="Wingdings" panose="05000000000000000000" pitchFamily="2" charset="2"/>
              <a:buChar char="l"/>
            </a:pPr>
            <a:r>
              <a:rPr lang="zh-CN" altLang="en-US" sz="1800" dirty="0">
                <a:latin typeface="+mn-ea"/>
              </a:rPr>
              <a:t>中央银行间接调控金融的三大货币政策工具</a:t>
            </a:r>
            <a:endParaRPr lang="en-US" altLang="zh-CN" sz="18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公开市场业务</a:t>
            </a:r>
            <a:endParaRPr lang="en-US" altLang="zh-CN" sz="16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法定准备金率</a:t>
            </a:r>
            <a:endParaRPr lang="en-US" altLang="zh-CN" sz="16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再贴现率</a:t>
            </a:r>
            <a:endParaRPr lang="en-US" altLang="zh-CN" sz="1600" dirty="0">
              <a:latin typeface="+mn-ea"/>
            </a:endParaRPr>
          </a:p>
          <a:p>
            <a:pPr>
              <a:lnSpc>
                <a:spcPct val="120000"/>
              </a:lnSpc>
              <a:spcBef>
                <a:spcPts val="300"/>
              </a:spcBef>
              <a:buSzPct val="80000"/>
              <a:buFont typeface="Wingdings" panose="05000000000000000000" pitchFamily="2" charset="2"/>
              <a:buChar char="l"/>
            </a:pPr>
            <a:r>
              <a:rPr lang="zh-CN" altLang="en-US" sz="1800" dirty="0">
                <a:latin typeface="+mn-ea"/>
              </a:rPr>
              <a:t>货币政策工具如何影响货币供给量？</a:t>
            </a:r>
            <a:endParaRPr lang="en-US" altLang="zh-CN" sz="18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公开市场业务和再贴现率影响准备金</a:t>
            </a:r>
            <a:endParaRPr lang="en-US" altLang="zh-CN" sz="16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法定准备金率影响货币乘数</a:t>
            </a:r>
            <a:endParaRPr lang="en-US" altLang="zh-CN" sz="1600" dirty="0">
              <a:latin typeface="+mn-ea"/>
            </a:endParaRPr>
          </a:p>
          <a:p>
            <a:pPr>
              <a:lnSpc>
                <a:spcPct val="120000"/>
              </a:lnSpc>
              <a:spcBef>
                <a:spcPts val="300"/>
              </a:spcBef>
              <a:buSzPct val="80000"/>
              <a:buFont typeface="Wingdings" panose="05000000000000000000" pitchFamily="2" charset="2"/>
              <a:buChar char="l"/>
            </a:pPr>
            <a:r>
              <a:rPr lang="zh-CN" altLang="en-US" sz="1800" dirty="0">
                <a:latin typeface="+mn-ea"/>
              </a:rPr>
              <a:t>货币政策工具之一：公开市场业务</a:t>
            </a:r>
            <a:endParaRPr lang="en-US" altLang="zh-CN" sz="1800" dirty="0">
              <a:latin typeface="+mn-ea"/>
            </a:endParaRPr>
          </a:p>
          <a:p>
            <a:pPr lvl="1">
              <a:lnSpc>
                <a:spcPct val="120000"/>
              </a:lnSpc>
              <a:spcBef>
                <a:spcPts val="300"/>
              </a:spcBef>
              <a:buSzPct val="60000"/>
              <a:buFont typeface="Wingdings" panose="05000000000000000000" pitchFamily="2" charset="2"/>
              <a:buChar char="n"/>
            </a:pPr>
            <a:r>
              <a:rPr lang="zh-CN" altLang="en-US" sz="1600" b="1" dirty="0">
                <a:solidFill>
                  <a:srgbClr val="FF0000"/>
                </a:solidFill>
                <a:latin typeface="+mn-ea"/>
              </a:rPr>
              <a:t>公开市场业务</a:t>
            </a:r>
            <a:r>
              <a:rPr lang="zh-CN" altLang="en-US" sz="1600" dirty="0">
                <a:latin typeface="+mn-ea"/>
              </a:rPr>
              <a:t>是指中央银行通过在金融市场上公开买卖政府债券来调节货币供给量</a:t>
            </a:r>
            <a:endParaRPr lang="en-US" altLang="zh-CN" sz="1600" dirty="0">
              <a:latin typeface="+mn-ea"/>
            </a:endParaRPr>
          </a:p>
          <a:p>
            <a:pPr lvl="1">
              <a:lnSpc>
                <a:spcPct val="120000"/>
              </a:lnSpc>
              <a:spcBef>
                <a:spcPts val="300"/>
              </a:spcBef>
              <a:buSzPct val="60000"/>
              <a:buFont typeface="Wingdings" panose="05000000000000000000" pitchFamily="2" charset="2"/>
              <a:buChar char="n"/>
            </a:pPr>
            <a:r>
              <a:rPr lang="zh-CN" altLang="en-US" sz="1600" dirty="0">
                <a:latin typeface="+mn-ea"/>
              </a:rPr>
              <a:t>是最常用、也是最重要的货币政策工具</a:t>
            </a:r>
            <a:endParaRPr lang="en-US" sz="1600"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
        <p:nvSpPr>
          <p:cNvPr id="5" name="矩形 4">
            <a:extLst>
              <a:ext uri="{FF2B5EF4-FFF2-40B4-BE49-F238E27FC236}">
                <a16:creationId xmlns:a16="http://schemas.microsoft.com/office/drawing/2014/main" id="{86243E90-D988-4681-9E58-1936BBA1042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三大货币政策工具</a:t>
            </a:r>
          </a:p>
        </p:txBody>
      </p:sp>
      <p:grpSp>
        <p:nvGrpSpPr>
          <p:cNvPr id="6" name="组合 5">
            <a:extLst>
              <a:ext uri="{FF2B5EF4-FFF2-40B4-BE49-F238E27FC236}">
                <a16:creationId xmlns:a16="http://schemas.microsoft.com/office/drawing/2014/main" id="{920952BE-BFCF-4477-8DF7-808800651252}"/>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F66F979-3844-46FA-822B-671BBB2194C4}"/>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4E084863-6360-49F4-B3CE-1B4FC68C935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311B155D-46FA-41B9-AD1C-5243AC7A389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D4E1AD8-6D86-4C8A-AB8B-4BCBEE4B60E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05083D6-52F8-4D63-80E2-31E80E1F65FB}"/>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06FB250-2AA6-4EF9-98C9-0A7A7F90741B}"/>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4489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737" y="1006216"/>
            <a:ext cx="8229600" cy="3394472"/>
          </a:xfrm>
        </p:spPr>
        <p:txBody>
          <a:bodyPr/>
          <a:lstStyle/>
          <a:p>
            <a:pPr>
              <a:lnSpc>
                <a:spcPct val="120000"/>
              </a:lnSpc>
              <a:buSzPct val="80000"/>
              <a:buFont typeface="Wingdings" panose="05000000000000000000" pitchFamily="2" charset="2"/>
              <a:buChar char="l"/>
            </a:pPr>
            <a:r>
              <a:rPr lang="zh-CN" altLang="en-US" sz="1800" b="1" dirty="0">
                <a:ea typeface="宋体" panose="02010600030101010101" pitchFamily="2" charset="-122"/>
              </a:rPr>
              <a:t>宏观经济政策目标一：充分就业</a:t>
            </a:r>
            <a:endParaRPr lang="en-US" altLang="zh-CN" sz="1800" b="1"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b="1" dirty="0">
                <a:ea typeface="宋体" panose="02010600030101010101" pitchFamily="2" charset="-122"/>
              </a:rPr>
              <a:t>充分就业</a:t>
            </a:r>
            <a:r>
              <a:rPr lang="zh-CN" altLang="en-US" sz="1800" dirty="0">
                <a:ea typeface="宋体" panose="02010600030101010101" pitchFamily="2" charset="-122"/>
              </a:rPr>
              <a:t>的含义</a:t>
            </a:r>
            <a:endParaRPr lang="en-US" altLang="zh-CN" sz="18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广泛意义上的含义</a:t>
            </a:r>
            <a:endParaRPr lang="en-US" altLang="zh-CN" sz="1600" dirty="0">
              <a:ea typeface="宋体" panose="02010600030101010101" pitchFamily="2" charset="-122"/>
            </a:endParaRPr>
          </a:p>
          <a:p>
            <a:pPr lvl="2">
              <a:lnSpc>
                <a:spcPct val="120000"/>
              </a:lnSpc>
            </a:pPr>
            <a:r>
              <a:rPr lang="zh-CN" altLang="en-US" sz="1600" dirty="0">
                <a:ea typeface="宋体" panose="02010600030101010101" pitchFamily="2" charset="-122"/>
              </a:rPr>
              <a:t>一切生产要素</a:t>
            </a:r>
            <a:r>
              <a:rPr lang="en-US" altLang="zh-CN" sz="1600" dirty="0">
                <a:ea typeface="宋体" panose="02010600030101010101" pitchFamily="2" charset="-122"/>
              </a:rPr>
              <a:t>(</a:t>
            </a:r>
            <a:r>
              <a:rPr lang="zh-CN" altLang="en-US" sz="1600" dirty="0">
                <a:ea typeface="宋体" panose="02010600030101010101" pitchFamily="2" charset="-122"/>
              </a:rPr>
              <a:t>包括劳动</a:t>
            </a:r>
            <a:r>
              <a:rPr lang="en-US" altLang="zh-CN" sz="1600" dirty="0">
                <a:ea typeface="宋体" panose="02010600030101010101" pitchFamily="2" charset="-122"/>
              </a:rPr>
              <a:t>)</a:t>
            </a:r>
            <a:r>
              <a:rPr lang="zh-CN" altLang="en-US" sz="1600" dirty="0">
                <a:ea typeface="宋体" panose="02010600030101010101" pitchFamily="2" charset="-122"/>
              </a:rPr>
              <a:t>都有机会以自己愿意的报酬参加生产的状态，也就是劳动力和生产设备都达到充分利用的状态</a:t>
            </a:r>
            <a:endParaRPr lang="en-US" altLang="zh-CN" sz="1600" dirty="0">
              <a:ea typeface="宋体" panose="02010600030101010101" pitchFamily="2" charset="-122"/>
            </a:endParaRPr>
          </a:p>
          <a:p>
            <a:pPr lvl="1">
              <a:lnSpc>
                <a:spcPct val="120000"/>
              </a:lnSpc>
              <a:buSzPct val="60000"/>
              <a:buFont typeface="Wingdings" panose="05000000000000000000" pitchFamily="2" charset="2"/>
              <a:buChar char="n"/>
            </a:pPr>
            <a:r>
              <a:rPr lang="zh-CN" altLang="en-US" sz="1600" dirty="0">
                <a:ea typeface="宋体" panose="02010600030101010101" pitchFamily="2" charset="-122"/>
              </a:rPr>
              <a:t>狭义上的的含义</a:t>
            </a:r>
            <a:endParaRPr lang="en-US" altLang="zh-CN" sz="1600" dirty="0">
              <a:ea typeface="宋体" panose="02010600030101010101" pitchFamily="2" charset="-122"/>
            </a:endParaRPr>
          </a:p>
          <a:p>
            <a:pPr lvl="2">
              <a:lnSpc>
                <a:spcPct val="120000"/>
              </a:lnSpc>
            </a:pPr>
            <a:r>
              <a:rPr lang="zh-CN" altLang="en-US" sz="1600" dirty="0">
                <a:ea typeface="宋体" panose="02010600030101010101" pitchFamily="2" charset="-122"/>
              </a:rPr>
              <a:t>总失业率等于自然失业率的状态</a:t>
            </a:r>
            <a:endParaRPr lang="en-US" altLang="zh-CN" sz="16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自愿失业</a:t>
            </a:r>
            <a:r>
              <a:rPr lang="zh-CN" altLang="en-US" sz="1800" dirty="0">
                <a:ea typeface="宋体" panose="02010600030101010101" pitchFamily="2" charset="-122"/>
              </a:rPr>
              <a:t>：不愿意接受现行工资水平而形成的失业</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b="1" dirty="0">
                <a:solidFill>
                  <a:srgbClr val="FF0000"/>
                </a:solidFill>
                <a:ea typeface="宋体" panose="02010600030101010101" pitchFamily="2" charset="-122"/>
              </a:rPr>
              <a:t>非自愿失业</a:t>
            </a:r>
            <a:r>
              <a:rPr lang="zh-CN" altLang="en-US" sz="1800" dirty="0">
                <a:ea typeface="宋体" panose="02010600030101010101" pitchFamily="2" charset="-122"/>
              </a:rPr>
              <a:t>：愿意接受现行工资水平但依然找不到工作的失业</a:t>
            </a:r>
            <a:endParaRPr lang="en-US" sz="18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矩形 4">
            <a:extLst>
              <a:ext uri="{FF2B5EF4-FFF2-40B4-BE49-F238E27FC236}">
                <a16:creationId xmlns:a16="http://schemas.microsoft.com/office/drawing/2014/main" id="{AAFB7B4B-D3DB-4F72-8F95-51045A5A421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充分就业</a:t>
            </a:r>
          </a:p>
        </p:txBody>
      </p:sp>
      <p:grpSp>
        <p:nvGrpSpPr>
          <p:cNvPr id="6" name="组合 5">
            <a:extLst>
              <a:ext uri="{FF2B5EF4-FFF2-40B4-BE49-F238E27FC236}">
                <a16:creationId xmlns:a16="http://schemas.microsoft.com/office/drawing/2014/main" id="{8A62BFD9-24E7-4BCF-BB36-F4C805C557FB}"/>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AB68696-3819-40CF-8B2A-FA2B4C5B277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49DD84DF-C082-4141-A88F-0B8356EF7EF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D5F8AD4-78F6-4267-B2DA-B63BB976DB9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A42E656-BFF1-4FF8-A57D-E88D9FBD736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A973440-8AFD-40E2-A00E-8F210EEDA001}"/>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A6C3319-1765-40D5-AA10-5714118F6FDE}"/>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25954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25FA-C034-442E-B2B6-5499EAC0CEC8}"/>
              </a:ext>
            </a:extLst>
          </p:cNvPr>
          <p:cNvSpPr>
            <a:spLocks noGrp="1"/>
          </p:cNvSpPr>
          <p:nvPr>
            <p:ph idx="1"/>
          </p:nvPr>
        </p:nvSpPr>
        <p:spPr>
          <a:xfrm>
            <a:off x="457200" y="1057871"/>
            <a:ext cx="8229600" cy="3394472"/>
          </a:xfrm>
        </p:spPr>
        <p:txBody>
          <a:bodyPr/>
          <a:lstStyle/>
          <a:p>
            <a:pPr>
              <a:buSzPct val="80000"/>
              <a:buFont typeface="Wingdings" panose="05000000000000000000" pitchFamily="2" charset="2"/>
              <a:buChar char="l"/>
            </a:pPr>
            <a:r>
              <a:rPr lang="zh-CN" altLang="en-US" sz="1800" dirty="0">
                <a:latin typeface="+mn-ea"/>
              </a:rPr>
              <a:t>公开市场业务包括</a:t>
            </a:r>
            <a:endParaRPr lang="en-US" altLang="zh-CN" sz="1800" dirty="0">
              <a:latin typeface="+mn-ea"/>
            </a:endParaRPr>
          </a:p>
          <a:p>
            <a:pPr lvl="1">
              <a:buSzPct val="60000"/>
              <a:buFont typeface="Wingdings" panose="05000000000000000000" pitchFamily="2" charset="2"/>
              <a:buChar char="n"/>
            </a:pPr>
            <a:r>
              <a:rPr lang="zh-CN" altLang="en-US" sz="1600" b="1" dirty="0">
                <a:latin typeface="+mn-ea"/>
              </a:rPr>
              <a:t>公开市场购入</a:t>
            </a:r>
            <a:r>
              <a:rPr lang="en-US" altLang="zh-CN" sz="1600" b="1" dirty="0">
                <a:latin typeface="+mn-ea"/>
              </a:rPr>
              <a:t>(</a:t>
            </a:r>
            <a:r>
              <a:rPr lang="zh-CN" altLang="en-US" sz="1600" b="1" dirty="0">
                <a:latin typeface="+mn-ea"/>
              </a:rPr>
              <a:t>政府债券</a:t>
            </a:r>
            <a:r>
              <a:rPr lang="en-US" altLang="zh-CN" sz="1600" b="1" dirty="0">
                <a:latin typeface="+mn-ea"/>
              </a:rPr>
              <a:t>)</a:t>
            </a:r>
            <a:r>
              <a:rPr lang="zh-CN" altLang="en-US" sz="1600" b="1" dirty="0">
                <a:latin typeface="+mn-ea"/>
              </a:rPr>
              <a:t>：</a:t>
            </a:r>
            <a:r>
              <a:rPr lang="zh-CN" altLang="en-US" sz="1600" dirty="0">
                <a:latin typeface="+mn-ea"/>
              </a:rPr>
              <a:t>中央银行从商业银行购入政府债券</a:t>
            </a:r>
            <a:endParaRPr lang="en-US" altLang="zh-CN" sz="1600" dirty="0">
              <a:latin typeface="+mn-ea"/>
            </a:endParaRPr>
          </a:p>
          <a:p>
            <a:pPr lvl="1">
              <a:buSzPct val="60000"/>
              <a:buFont typeface="Wingdings" panose="05000000000000000000" pitchFamily="2" charset="2"/>
              <a:buChar char="n"/>
            </a:pPr>
            <a:r>
              <a:rPr lang="zh-CN" altLang="en-US" sz="1600" b="1" dirty="0">
                <a:latin typeface="+mn-ea"/>
              </a:rPr>
              <a:t>公开市场售出</a:t>
            </a:r>
            <a:r>
              <a:rPr lang="en-US" altLang="zh-CN" sz="1600" b="1" dirty="0">
                <a:latin typeface="+mn-ea"/>
              </a:rPr>
              <a:t>(</a:t>
            </a:r>
            <a:r>
              <a:rPr lang="zh-CN" altLang="en-US" sz="1600" b="1" dirty="0">
                <a:latin typeface="+mn-ea"/>
              </a:rPr>
              <a:t>政府债券</a:t>
            </a:r>
            <a:r>
              <a:rPr lang="en-US" altLang="zh-CN" sz="1600" b="1" dirty="0">
                <a:latin typeface="+mn-ea"/>
              </a:rPr>
              <a:t>)</a:t>
            </a:r>
            <a:r>
              <a:rPr lang="zh-CN" altLang="en-US" sz="1600" b="1" dirty="0">
                <a:latin typeface="+mn-ea"/>
              </a:rPr>
              <a:t>：</a:t>
            </a:r>
            <a:r>
              <a:rPr lang="zh-CN" altLang="en-US" sz="1600" dirty="0">
                <a:latin typeface="+mn-ea"/>
              </a:rPr>
              <a:t>中央银行向商业银行售出政府债券</a:t>
            </a:r>
            <a:endParaRPr lang="en-US" sz="1600" dirty="0">
              <a:latin typeface="+mn-ea"/>
            </a:endParaRPr>
          </a:p>
          <a:p>
            <a:endParaRPr lang="en-US" dirty="0">
              <a:latin typeface="+mn-ea"/>
            </a:endParaRPr>
          </a:p>
        </p:txBody>
      </p:sp>
      <p:sp>
        <p:nvSpPr>
          <p:cNvPr id="4" name="Slide Number Placeholder 3">
            <a:extLst>
              <a:ext uri="{FF2B5EF4-FFF2-40B4-BE49-F238E27FC236}">
                <a16:creationId xmlns:a16="http://schemas.microsoft.com/office/drawing/2014/main" id="{98183E17-41B9-465F-895D-DD16FEDFF412}"/>
              </a:ext>
            </a:extLst>
          </p:cNvPr>
          <p:cNvSpPr>
            <a:spLocks noGrp="1"/>
          </p:cNvSpPr>
          <p:nvPr>
            <p:ph type="sldNum" sz="quarter" idx="12"/>
          </p:nvPr>
        </p:nvSpPr>
        <p:spPr/>
        <p:txBody>
          <a:bodyPr/>
          <a:lstStyle/>
          <a:p>
            <a:fld id="{B6F15528-21DE-4FAA-801E-634DDDAF4B2B}" type="slidenum">
              <a:rPr lang="en-US" smtClean="0"/>
              <a:pPr/>
              <a:t>40</a:t>
            </a:fld>
            <a:endParaRPr lang="en-US" dirty="0"/>
          </a:p>
        </p:txBody>
      </p:sp>
      <p:graphicFrame>
        <p:nvGraphicFramePr>
          <p:cNvPr id="5" name="Content Placeholder 4">
            <a:extLst>
              <a:ext uri="{FF2B5EF4-FFF2-40B4-BE49-F238E27FC236}">
                <a16:creationId xmlns:a16="http://schemas.microsoft.com/office/drawing/2014/main" id="{7C835173-B89E-4D3F-AA41-D884E644402D}"/>
              </a:ext>
            </a:extLst>
          </p:cNvPr>
          <p:cNvGraphicFramePr>
            <a:graphicFrameLocks/>
          </p:cNvGraphicFramePr>
          <p:nvPr>
            <p:extLst>
              <p:ext uri="{D42A27DB-BD31-4B8C-83A1-F6EECF244321}">
                <p14:modId xmlns:p14="http://schemas.microsoft.com/office/powerpoint/2010/main" val="4025237357"/>
              </p:ext>
            </p:extLst>
          </p:nvPr>
        </p:nvGraphicFramePr>
        <p:xfrm>
          <a:off x="999490" y="2505670"/>
          <a:ext cx="3175635" cy="1381760"/>
        </p:xfrm>
        <a:graphic>
          <a:graphicData uri="http://schemas.openxmlformats.org/drawingml/2006/table">
            <a:tbl>
              <a:tblPr firstRow="1" bandRow="1">
                <a:tableStyleId>{2D5ABB26-0587-4C30-8999-92F81FD0307C}</a:tableStyleId>
              </a:tblPr>
              <a:tblGrid>
                <a:gridCol w="138303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中央银行账户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370840">
                <a:tc>
                  <a:txBody>
                    <a:bodyPr/>
                    <a:lstStyle/>
                    <a:p>
                      <a:pPr algn="ctr"/>
                      <a:r>
                        <a:rPr lang="zh-CN" altLang="en-US" dirty="0">
                          <a:latin typeface="Times New Roman" panose="02020603050405020304" pitchFamily="18" charset="0"/>
                          <a:cs typeface="Times New Roman" panose="02020603050405020304" pitchFamily="18" charset="0"/>
                        </a:rPr>
                        <a:t>政府债券</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基础货币</a:t>
                      </a:r>
                      <a:endParaRPr lang="en-US" altLang="zh-CN" dirty="0">
                        <a:solidFill>
                          <a:srgbClr val="0070C0"/>
                        </a:solidFill>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现金</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准备金</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p:graphicFrame>
        <p:nvGraphicFramePr>
          <p:cNvPr id="6" name="Content Placeholder 4">
            <a:extLst>
              <a:ext uri="{FF2B5EF4-FFF2-40B4-BE49-F238E27FC236}">
                <a16:creationId xmlns:a16="http://schemas.microsoft.com/office/drawing/2014/main" id="{F6682274-16A9-4E58-A953-211E9FFCC4B7}"/>
              </a:ext>
            </a:extLst>
          </p:cNvPr>
          <p:cNvGraphicFramePr>
            <a:graphicFrameLocks/>
          </p:cNvGraphicFramePr>
          <p:nvPr>
            <p:extLst>
              <p:ext uri="{D42A27DB-BD31-4B8C-83A1-F6EECF244321}">
                <p14:modId xmlns:p14="http://schemas.microsoft.com/office/powerpoint/2010/main" val="3574922168"/>
              </p:ext>
            </p:extLst>
          </p:nvPr>
        </p:nvGraphicFramePr>
        <p:xfrm>
          <a:off x="4800600" y="2505670"/>
          <a:ext cx="3175635" cy="1483360"/>
        </p:xfrm>
        <a:graphic>
          <a:graphicData uri="http://schemas.openxmlformats.org/drawingml/2006/table">
            <a:tbl>
              <a:tblPr firstRow="1" bandRow="1">
                <a:tableStyleId>{2D5ABB26-0587-4C30-8999-92F81FD0307C}</a:tableStyleId>
              </a:tblPr>
              <a:tblGrid>
                <a:gridCol w="138303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商业银行账户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741680">
                <a:tc>
                  <a:txBody>
                    <a:bodyPr/>
                    <a:lstStyle/>
                    <a:p>
                      <a:pPr algn="ctr"/>
                      <a:r>
                        <a:rPr lang="zh-CN" altLang="en-US" dirty="0">
                          <a:latin typeface="Times New Roman" panose="02020603050405020304" pitchFamily="18" charset="0"/>
                          <a:cs typeface="Times New Roman" panose="02020603050405020304" pitchFamily="18" charset="0"/>
                        </a:rPr>
                        <a:t>准备金</a:t>
                      </a:r>
                      <a:endParaRPr lang="en-US" altLang="zh-CN" dirty="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政府债券</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存款</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p:sp>
        <p:nvSpPr>
          <p:cNvPr id="7" name="矩形 6">
            <a:extLst>
              <a:ext uri="{FF2B5EF4-FFF2-40B4-BE49-F238E27FC236}">
                <a16:creationId xmlns:a16="http://schemas.microsoft.com/office/drawing/2014/main" id="{B0E2A650-D56C-494D-BD3F-61F9CB6705C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公开市场业务</a:t>
            </a:r>
          </a:p>
        </p:txBody>
      </p:sp>
      <p:grpSp>
        <p:nvGrpSpPr>
          <p:cNvPr id="8" name="组合 7">
            <a:extLst>
              <a:ext uri="{FF2B5EF4-FFF2-40B4-BE49-F238E27FC236}">
                <a16:creationId xmlns:a16="http://schemas.microsoft.com/office/drawing/2014/main" id="{5B60CEFB-0C7D-4405-B26E-5E33A4D1D1C9}"/>
              </a:ext>
            </a:extLst>
          </p:cNvPr>
          <p:cNvGrpSpPr/>
          <p:nvPr/>
        </p:nvGrpSpPr>
        <p:grpSpPr>
          <a:xfrm>
            <a:off x="239334" y="290253"/>
            <a:ext cx="229174" cy="330963"/>
            <a:chOff x="362743" y="188119"/>
            <a:chExt cx="348993" cy="504000"/>
          </a:xfrm>
          <a:solidFill>
            <a:srgbClr val="6B748A"/>
          </a:solidFill>
        </p:grpSpPr>
        <p:sp>
          <p:nvSpPr>
            <p:cNvPr id="9" name="矩形: 圆角 8">
              <a:extLst>
                <a:ext uri="{FF2B5EF4-FFF2-40B4-BE49-F238E27FC236}">
                  <a16:creationId xmlns:a16="http://schemas.microsoft.com/office/drawing/2014/main" id="{75C4859B-9A57-460E-A849-76344D03FB2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46BE38D-9EF7-4366-879E-829DE69901A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143649DE-B02B-4157-B38A-D1539E33526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19308548-C947-44F9-AF49-D3F8FD667AB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3" name="直接连接符 12">
            <a:extLst>
              <a:ext uri="{FF2B5EF4-FFF2-40B4-BE49-F238E27FC236}">
                <a16:creationId xmlns:a16="http://schemas.microsoft.com/office/drawing/2014/main" id="{7F2480FE-568A-42C6-80AC-290BC4FD6BF9}"/>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5D5854BC-6225-4F3A-B1A9-6783B661962D}"/>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34423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871453E-0228-4DED-A7D0-7C9EAAEA33FA}"/>
              </a:ext>
            </a:extLst>
          </p:cNvPr>
          <p:cNvGraphicFramePr>
            <a:graphicFrameLocks noGrp="1"/>
          </p:cNvGraphicFramePr>
          <p:nvPr>
            <p:ph idx="1"/>
            <p:extLst>
              <p:ext uri="{D42A27DB-BD31-4B8C-83A1-F6EECF244321}">
                <p14:modId xmlns:p14="http://schemas.microsoft.com/office/powerpoint/2010/main" val="2248157355"/>
              </p:ext>
            </p:extLst>
          </p:nvPr>
        </p:nvGraphicFramePr>
        <p:xfrm>
          <a:off x="2623117" y="1275422"/>
          <a:ext cx="5029834" cy="1381760"/>
        </p:xfrm>
        <a:graphic>
          <a:graphicData uri="http://schemas.openxmlformats.org/drawingml/2006/table">
            <a:tbl>
              <a:tblPr firstRow="1" bandRow="1">
                <a:tableStyleId>{2D5ABB26-0587-4C30-8999-92F81FD0307C}</a:tableStyleId>
              </a:tblPr>
              <a:tblGrid>
                <a:gridCol w="2514917">
                  <a:extLst>
                    <a:ext uri="{9D8B030D-6E8A-4147-A177-3AD203B41FA5}">
                      <a16:colId xmlns:a16="http://schemas.microsoft.com/office/drawing/2014/main" val="1714334869"/>
                    </a:ext>
                  </a:extLst>
                </a:gridCol>
                <a:gridCol w="2514917">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中央银行账户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370840">
                <a:tc>
                  <a:txBody>
                    <a:bodyPr/>
                    <a:lstStyle/>
                    <a:p>
                      <a:pPr algn="ctr"/>
                      <a:r>
                        <a:rPr lang="zh-CN" altLang="en-US" dirty="0">
                          <a:latin typeface="Times New Roman" panose="02020603050405020304" pitchFamily="18" charset="0"/>
                          <a:cs typeface="Times New Roman" panose="02020603050405020304" pitchFamily="18" charset="0"/>
                        </a:rPr>
                        <a:t>政府债券 </a:t>
                      </a:r>
                      <a:r>
                        <a:rPr lang="en-US" altLang="zh-CN" dirty="0">
                          <a:latin typeface="Times New Roman" panose="02020603050405020304" pitchFamily="18" charset="0"/>
                          <a:cs typeface="Times New Roman" panose="02020603050405020304" pitchFamily="18" charset="0"/>
                        </a:rPr>
                        <a:t>+$100 million</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基础货币 </a:t>
                      </a:r>
                      <a:r>
                        <a:rPr lang="en-US" altLang="zh-CN" dirty="0">
                          <a:solidFill>
                            <a:srgbClr val="0070C0"/>
                          </a:solidFill>
                          <a:latin typeface="Times New Roman" panose="02020603050405020304" pitchFamily="18" charset="0"/>
                          <a:cs typeface="Times New Roman" panose="02020603050405020304" pitchFamily="18" charset="0"/>
                        </a:rPr>
                        <a:t>+$100 million</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现金</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准备金</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p:sp>
        <p:nvSpPr>
          <p:cNvPr id="4" name="Slide Number Placeholder 3">
            <a:extLst>
              <a:ext uri="{FF2B5EF4-FFF2-40B4-BE49-F238E27FC236}">
                <a16:creationId xmlns:a16="http://schemas.microsoft.com/office/drawing/2014/main" id="{D9D954CB-9169-433D-AD58-B5A979118A31}"/>
              </a:ext>
            </a:extLst>
          </p:cNvPr>
          <p:cNvSpPr>
            <a:spLocks noGrp="1"/>
          </p:cNvSpPr>
          <p:nvPr>
            <p:ph type="sldNum" sz="quarter" idx="12"/>
          </p:nvPr>
        </p:nvSpPr>
        <p:spPr/>
        <p:txBody>
          <a:bodyPr/>
          <a:lstStyle/>
          <a:p>
            <a:fld id="{B6F15528-21DE-4FAA-801E-634DDDAF4B2B}" type="slidenum">
              <a:rPr lang="en-US" smtClean="0"/>
              <a:pPr/>
              <a:t>41</a:t>
            </a:fld>
            <a:endParaRPr lang="en-US" dirty="0"/>
          </a:p>
        </p:txBody>
      </p:sp>
      <mc:AlternateContent xmlns:mc="http://schemas.openxmlformats.org/markup-compatibility/2006" xmlns:a14="http://schemas.microsoft.com/office/drawing/2010/main">
        <mc:Choice Requires="a14">
          <p:graphicFrame>
            <p:nvGraphicFramePr>
              <p:cNvPr id="6" name="Content Placeholder 4">
                <a:extLst>
                  <a:ext uri="{FF2B5EF4-FFF2-40B4-BE49-F238E27FC236}">
                    <a16:creationId xmlns:a16="http://schemas.microsoft.com/office/drawing/2014/main" id="{BB6312E8-AFBA-4444-BF4F-B150C5404A56}"/>
                  </a:ext>
                </a:extLst>
              </p:cNvPr>
              <p:cNvGraphicFramePr>
                <a:graphicFrameLocks/>
              </p:cNvGraphicFramePr>
              <p:nvPr>
                <p:extLst>
                  <p:ext uri="{D42A27DB-BD31-4B8C-83A1-F6EECF244321}">
                    <p14:modId xmlns:p14="http://schemas.microsoft.com/office/powerpoint/2010/main" val="7201141"/>
                  </p:ext>
                </p:extLst>
              </p:nvPr>
            </p:nvGraphicFramePr>
            <p:xfrm>
              <a:off x="2851717" y="2772574"/>
              <a:ext cx="4293235" cy="1483360"/>
            </p:xfrm>
            <a:graphic>
              <a:graphicData uri="http://schemas.openxmlformats.org/drawingml/2006/table">
                <a:tbl>
                  <a:tblPr firstRow="1" bandRow="1">
                    <a:tableStyleId>{2D5ABB26-0587-4C30-8999-92F81FD0307C}</a:tableStyleId>
                  </a:tblPr>
                  <a:tblGrid>
                    <a:gridCol w="250063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商业银行账户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741680">
                    <a:tc>
                      <a:txBody>
                        <a:bodyPr/>
                        <a:lstStyle/>
                        <a:p>
                          <a:pPr algn="ctr"/>
                          <a:r>
                            <a:rPr lang="zh-CN" altLang="en-US" dirty="0">
                              <a:latin typeface="Times New Roman" panose="02020603050405020304" pitchFamily="18" charset="0"/>
                              <a:cs typeface="Times New Roman" panose="02020603050405020304" pitchFamily="18" charset="0"/>
                            </a:rPr>
                            <a:t>准备金 </a:t>
                          </a:r>
                          <a:r>
                            <a:rPr lang="en-US" altLang="zh-CN" dirty="0">
                              <a:solidFill>
                                <a:srgbClr val="0070C0"/>
                              </a:solidFill>
                              <a:latin typeface="Times New Roman" panose="02020603050405020304" pitchFamily="18" charset="0"/>
                              <a:cs typeface="Times New Roman" panose="02020603050405020304" pitchFamily="18" charset="0"/>
                            </a:rPr>
                            <a:t>+$100 million</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政府债券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$100million</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存款 不变</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mc:Choice>
        <mc:Fallback xmlns="">
          <p:graphicFrame>
            <p:nvGraphicFramePr>
              <p:cNvPr id="6" name="Content Placeholder 4">
                <a:extLst>
                  <a:ext uri="{FF2B5EF4-FFF2-40B4-BE49-F238E27FC236}">
                    <a16:creationId xmlns:a16="http://schemas.microsoft.com/office/drawing/2014/main" id="{BB6312E8-AFBA-4444-BF4F-B150C5404A56}"/>
                  </a:ext>
                </a:extLst>
              </p:cNvPr>
              <p:cNvGraphicFramePr>
                <a:graphicFrameLocks/>
              </p:cNvGraphicFramePr>
              <p:nvPr>
                <p:extLst>
                  <p:ext uri="{D42A27DB-BD31-4B8C-83A1-F6EECF244321}">
                    <p14:modId xmlns:p14="http://schemas.microsoft.com/office/powerpoint/2010/main" val="7201141"/>
                  </p:ext>
                </p:extLst>
              </p:nvPr>
            </p:nvGraphicFramePr>
            <p:xfrm>
              <a:off x="2851717" y="2772574"/>
              <a:ext cx="4293235" cy="1483360"/>
            </p:xfrm>
            <a:graphic>
              <a:graphicData uri="http://schemas.openxmlformats.org/drawingml/2006/table">
                <a:tbl>
                  <a:tblPr firstRow="1" bandRow="1">
                    <a:tableStyleId>{2D5ABB26-0587-4C30-8999-92F81FD0307C}</a:tableStyleId>
                  </a:tblPr>
                  <a:tblGrid>
                    <a:gridCol w="250063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商业银行账户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74168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t="-106557" r="-72019" b="-820"/>
                          </a:stretch>
                        </a:blipFill>
                      </a:tcPr>
                    </a:tc>
                    <a:tc>
                      <a:txBody>
                        <a:bodyPr/>
                        <a:lstStyle/>
                        <a:p>
                          <a:pPr algn="ctr"/>
                          <a:r>
                            <a:rPr lang="zh-CN" altLang="en-US" dirty="0">
                              <a:latin typeface="Times New Roman" panose="02020603050405020304" pitchFamily="18" charset="0"/>
                              <a:cs typeface="Times New Roman" panose="02020603050405020304" pitchFamily="18" charset="0"/>
                            </a:rPr>
                            <a:t>存款 不变</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mc:Fallback>
      </mc:AlternateContent>
      <p:sp>
        <p:nvSpPr>
          <p:cNvPr id="7" name="Rectangle 3">
            <a:extLst>
              <a:ext uri="{FF2B5EF4-FFF2-40B4-BE49-F238E27FC236}">
                <a16:creationId xmlns:a16="http://schemas.microsoft.com/office/drawing/2014/main" id="{38227D95-4FEA-4F81-8F6E-7F60157B1236}"/>
              </a:ext>
            </a:extLst>
          </p:cNvPr>
          <p:cNvSpPr>
            <a:spLocks noChangeArrowheads="1"/>
          </p:cNvSpPr>
          <p:nvPr/>
        </p:nvSpPr>
        <p:spPr bwMode="auto">
          <a:xfrm>
            <a:off x="685800" y="858334"/>
            <a:ext cx="906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公开市场</a:t>
            </a:r>
            <a:r>
              <a:rPr lang="zh-CN" altLang="en-US" b="1" dirty="0">
                <a:solidFill>
                  <a:srgbClr val="0070C0"/>
                </a:solidFill>
                <a:latin typeface="Times New Roman" panose="02020603050405020304" pitchFamily="18" charset="0"/>
                <a:cs typeface="Times New Roman" panose="02020603050405020304" pitchFamily="18" charset="0"/>
              </a:rPr>
              <a:t>购买</a:t>
            </a:r>
            <a:r>
              <a:rPr lang="en-US" dirty="0">
                <a:latin typeface="Times New Roman" panose="02020603050405020304" pitchFamily="18" charset="0"/>
                <a:cs typeface="Times New Roman" panose="02020603050405020304" pitchFamily="18" charset="0"/>
              </a:rPr>
              <a:t>$100 million</a:t>
            </a:r>
            <a:r>
              <a:rPr lang="zh-CN" altLang="en-US" dirty="0">
                <a:latin typeface="Times New Roman" panose="02020603050405020304" pitchFamily="18" charset="0"/>
                <a:cs typeface="Times New Roman" panose="02020603050405020304" pitchFamily="18" charset="0"/>
              </a:rPr>
              <a:t>政府债券</a:t>
            </a:r>
            <a:r>
              <a:rPr lang="en-US" dirty="0">
                <a:latin typeface="Times New Roman" panose="02020603050405020304" pitchFamily="18" charset="0"/>
                <a:cs typeface="Times New Roman" panose="02020603050405020304" pitchFamily="18" charset="0"/>
              </a:rPr>
              <a:t>: </a:t>
            </a:r>
            <a:r>
              <a:rPr lang="zh-CN" altLang="en-US" dirty="0">
                <a:solidFill>
                  <a:srgbClr val="0070C0"/>
                </a:solidFill>
                <a:latin typeface="Times New Roman" panose="02020603050405020304" pitchFamily="18" charset="0"/>
                <a:cs typeface="Times New Roman" panose="02020603050405020304" pitchFamily="18" charset="0"/>
              </a:rPr>
              <a:t>商业银行准备金增加</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95909C4-577A-49BE-ABD8-1C9495BF1E9D}"/>
              </a:ext>
            </a:extLst>
          </p:cNvPr>
          <p:cNvSpPr/>
          <p:nvPr/>
        </p:nvSpPr>
        <p:spPr>
          <a:xfrm>
            <a:off x="3842317" y="3798734"/>
            <a:ext cx="1377383" cy="32385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93BA319-66A4-4692-B0C4-4B0BDA6D55B9}"/>
              </a:ext>
            </a:extLst>
          </p:cNvPr>
          <p:cNvSpPr/>
          <p:nvPr/>
        </p:nvSpPr>
        <p:spPr>
          <a:xfrm>
            <a:off x="3689917" y="2046134"/>
            <a:ext cx="1377383" cy="32385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15" name="Rectangle 3">
            <a:extLst>
              <a:ext uri="{FF2B5EF4-FFF2-40B4-BE49-F238E27FC236}">
                <a16:creationId xmlns:a16="http://schemas.microsoft.com/office/drawing/2014/main" id="{238B44B0-06F2-4AE0-80A1-B9C846B873EF}"/>
              </a:ext>
            </a:extLst>
          </p:cNvPr>
          <p:cNvSpPr>
            <a:spLocks noChangeArrowheads="1"/>
          </p:cNvSpPr>
          <p:nvPr/>
        </p:nvSpPr>
        <p:spPr bwMode="auto">
          <a:xfrm>
            <a:off x="685800" y="4221864"/>
            <a:ext cx="906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基础货币增加，经过货币乘数作用，</a:t>
            </a:r>
            <a:r>
              <a:rPr lang="zh-CN" altLang="en-US" dirty="0">
                <a:solidFill>
                  <a:srgbClr val="0070C0"/>
                </a:solidFill>
                <a:latin typeface="Times New Roman" panose="02020603050405020304" pitchFamily="18" charset="0"/>
                <a:cs typeface="Times New Roman" panose="02020603050405020304" pitchFamily="18" charset="0"/>
              </a:rPr>
              <a:t>货币供给量增加</a:t>
            </a:r>
            <a:endParaRPr lang="en-US" dirty="0">
              <a:solidFill>
                <a:srgbClr val="0070C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490785" y="2847583"/>
            <a:ext cx="2590166" cy="1077218"/>
            <a:chOff x="153034" y="3077111"/>
            <a:chExt cx="2590166" cy="1077218"/>
          </a:xfrm>
        </p:grpSpPr>
        <p:sp>
          <p:nvSpPr>
            <p:cNvPr id="3" name="TextBox 2">
              <a:extLst>
                <a:ext uri="{FF2B5EF4-FFF2-40B4-BE49-F238E27FC236}">
                  <a16:creationId xmlns:a16="http://schemas.microsoft.com/office/drawing/2014/main" id="{8A185729-3ED3-4F5C-A72E-2D9C24CED50E}"/>
                </a:ext>
              </a:extLst>
            </p:cNvPr>
            <p:cNvSpPr txBox="1"/>
            <p:nvPr/>
          </p:nvSpPr>
          <p:spPr>
            <a:xfrm>
              <a:off x="153034" y="3077111"/>
              <a:ext cx="2285366" cy="1077218"/>
            </a:xfrm>
            <a:prstGeom prst="rect">
              <a:avLst/>
            </a:prstGeom>
            <a:noFill/>
            <a:ln>
              <a:solidFill>
                <a:srgbClr val="0070C0"/>
              </a:solidFill>
            </a:ln>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在保证</a:t>
              </a:r>
              <a:r>
                <a:rPr lang="zh-CN" altLang="en-US" sz="1600" b="1" dirty="0">
                  <a:latin typeface="Times New Roman" panose="02020603050405020304" pitchFamily="18" charset="0"/>
                  <a:cs typeface="Times New Roman" panose="02020603050405020304" pitchFamily="18" charset="0"/>
                </a:rPr>
                <a:t>准备金存款比率</a:t>
              </a:r>
              <a:r>
                <a:rPr lang="zh-CN" altLang="en-US" sz="1600" dirty="0">
                  <a:latin typeface="Times New Roman" panose="02020603050405020304" pitchFamily="18" charset="0"/>
                  <a:cs typeface="Times New Roman" panose="02020603050405020304" pitchFamily="18" charset="0"/>
                </a:rPr>
                <a:t>的前提下，商业银行会贷出多余的准备金，从而开始货币创造过程</a:t>
              </a:r>
              <a:endParaRPr lang="en-US" sz="16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B5795328-4F65-4C62-A0E8-B1694C5CC241}"/>
                </a:ext>
              </a:extLst>
            </p:cNvPr>
            <p:cNvCxnSpPr>
              <a:cxnSpLocks/>
              <a:stCxn id="3" idx="3"/>
            </p:cNvCxnSpPr>
            <p:nvPr/>
          </p:nvCxnSpPr>
          <p:spPr>
            <a:xfrm>
              <a:off x="2438400" y="3615720"/>
              <a:ext cx="304800" cy="285949"/>
            </a:xfrm>
            <a:prstGeom prst="straightConnector1">
              <a:avLst/>
            </a:prstGeom>
            <a:ln>
              <a:headEnd type="stealth" w="med" len="lg"/>
              <a:tailEnd type="none"/>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BE0EB33A-3B78-4B5A-930E-1AE444109AA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Times New Roman" panose="02020603050405020304" pitchFamily="18" charset="0"/>
                <a:ea typeface="微软雅黑" panose="020B0503020204020204" pitchFamily="34" charset="-122"/>
                <a:cs typeface="Times New Roman" panose="02020603050405020304" pitchFamily="18" charset="0"/>
              </a:rPr>
              <a:t>公开市场业务</a:t>
            </a:r>
          </a:p>
        </p:txBody>
      </p:sp>
      <p:grpSp>
        <p:nvGrpSpPr>
          <p:cNvPr id="14" name="组合 13">
            <a:extLst>
              <a:ext uri="{FF2B5EF4-FFF2-40B4-BE49-F238E27FC236}">
                <a16:creationId xmlns:a16="http://schemas.microsoft.com/office/drawing/2014/main" id="{8DD7C6E7-CBD9-4187-B715-10511A6A2CD3}"/>
              </a:ext>
            </a:extLst>
          </p:cNvPr>
          <p:cNvGrpSpPr/>
          <p:nvPr/>
        </p:nvGrpSpPr>
        <p:grpSpPr>
          <a:xfrm>
            <a:off x="239334" y="290253"/>
            <a:ext cx="229174" cy="330963"/>
            <a:chOff x="362743" y="188119"/>
            <a:chExt cx="348993" cy="504000"/>
          </a:xfrm>
          <a:solidFill>
            <a:srgbClr val="6B748A"/>
          </a:solidFill>
        </p:grpSpPr>
        <p:sp>
          <p:nvSpPr>
            <p:cNvPr id="16" name="矩形: 圆角 15">
              <a:extLst>
                <a:ext uri="{FF2B5EF4-FFF2-40B4-BE49-F238E27FC236}">
                  <a16:creationId xmlns:a16="http://schemas.microsoft.com/office/drawing/2014/main" id="{E14B4D34-7420-4CB4-B139-4F95989A6A6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767F6AD8-5D26-497F-A482-DF20CA38E08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9" name="矩形: 圆角 18">
              <a:extLst>
                <a:ext uri="{FF2B5EF4-FFF2-40B4-BE49-F238E27FC236}">
                  <a16:creationId xmlns:a16="http://schemas.microsoft.com/office/drawing/2014/main" id="{117C41DE-1824-42E4-9764-475975414895}"/>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3311FC35-F9A1-41D9-8738-EFF4DFC22FB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grpSp>
      <p:cxnSp>
        <p:nvCxnSpPr>
          <p:cNvPr id="21" name="直接连接符 20">
            <a:extLst>
              <a:ext uri="{FF2B5EF4-FFF2-40B4-BE49-F238E27FC236}">
                <a16:creationId xmlns:a16="http://schemas.microsoft.com/office/drawing/2014/main" id="{A29C7FC1-48B2-465D-A968-E06941F686D9}"/>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3AC3C583-4A63-4F3F-9DA9-3BCBFF74EBC3}"/>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15964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34C02F-EEC4-4504-A88D-C40FABBE2E6C}"/>
              </a:ext>
            </a:extLst>
          </p:cNvPr>
          <p:cNvSpPr>
            <a:spLocks noGrp="1"/>
          </p:cNvSpPr>
          <p:nvPr>
            <p:ph type="sldNum" sz="quarter" idx="12"/>
          </p:nvPr>
        </p:nvSpPr>
        <p:spPr/>
        <p:txBody>
          <a:bodyPr/>
          <a:lstStyle/>
          <a:p>
            <a:fld id="{B6F15528-21DE-4FAA-801E-634DDDAF4B2B}" type="slidenum">
              <a:rPr lang="en-US" smtClean="0"/>
              <a:pPr/>
              <a:t>42</a:t>
            </a:fld>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7C8536B5-BCE0-4102-8251-53C515403024}"/>
                  </a:ext>
                </a:extLst>
              </p:cNvPr>
              <p:cNvGraphicFramePr>
                <a:graphicFrameLocks/>
              </p:cNvGraphicFramePr>
              <p:nvPr>
                <p:extLst>
                  <p:ext uri="{D42A27DB-BD31-4B8C-83A1-F6EECF244321}">
                    <p14:modId xmlns:p14="http://schemas.microsoft.com/office/powerpoint/2010/main" val="1638494330"/>
                  </p:ext>
                </p:extLst>
              </p:nvPr>
            </p:nvGraphicFramePr>
            <p:xfrm>
              <a:off x="2973600" y="1205390"/>
              <a:ext cx="5029834" cy="1381760"/>
            </p:xfrm>
            <a:graphic>
              <a:graphicData uri="http://schemas.openxmlformats.org/drawingml/2006/table">
                <a:tbl>
                  <a:tblPr firstRow="1" bandRow="1">
                    <a:tableStyleId>{2D5ABB26-0587-4C30-8999-92F81FD0307C}</a:tableStyleId>
                  </a:tblPr>
                  <a:tblGrid>
                    <a:gridCol w="2514917">
                      <a:extLst>
                        <a:ext uri="{9D8B030D-6E8A-4147-A177-3AD203B41FA5}">
                          <a16:colId xmlns:a16="http://schemas.microsoft.com/office/drawing/2014/main" val="1714334869"/>
                        </a:ext>
                      </a:extLst>
                    </a:gridCol>
                    <a:gridCol w="2514917">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中央银行账户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370840">
                    <a:tc>
                      <a:txBody>
                        <a:bodyPr/>
                        <a:lstStyle/>
                        <a:p>
                          <a:pPr algn="ctr"/>
                          <a:r>
                            <a:rPr lang="zh-CN" altLang="en-US" dirty="0">
                              <a:latin typeface="Times New Roman" panose="02020603050405020304" pitchFamily="18" charset="0"/>
                              <a:cs typeface="Times New Roman" panose="02020603050405020304" pitchFamily="18" charset="0"/>
                            </a:rPr>
                            <a:t>政府债券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$100 million</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基础货币 </a:t>
                          </a:r>
                          <a14:m>
                            <m:oMath xmlns:m="http://schemas.openxmlformats.org/officeDocument/2006/math">
                              <m:r>
                                <a:rPr lang="en-US" altLang="zh-CN" i="1" dirty="0" smtClean="0">
                                  <a:solidFill>
                                    <a:srgbClr val="00B050"/>
                                  </a:solidFill>
                                  <a:latin typeface="Cambria Math" panose="02040503050406030204" pitchFamily="18" charset="0"/>
                                  <a:cs typeface="Times New Roman" panose="02020603050405020304" pitchFamily="18" charset="0"/>
                                </a:rPr>
                                <m:t>−</m:t>
                              </m:r>
                            </m:oMath>
                          </a14:m>
                          <a:r>
                            <a:rPr lang="en-US" altLang="zh-CN" dirty="0">
                              <a:solidFill>
                                <a:srgbClr val="00B050"/>
                              </a:solidFill>
                              <a:latin typeface="Times New Roman" panose="02020603050405020304" pitchFamily="18" charset="0"/>
                              <a:cs typeface="Times New Roman" panose="02020603050405020304" pitchFamily="18" charset="0"/>
                            </a:rPr>
                            <a:t>$100 million</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现金</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准备金</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mc:Choice>
        <mc:Fallback xmlns="">
          <p:graphicFrame>
            <p:nvGraphicFramePr>
              <p:cNvPr id="5" name="Content Placeholder 4">
                <a:extLst>
                  <a:ext uri="{FF2B5EF4-FFF2-40B4-BE49-F238E27FC236}">
                    <a16:creationId xmlns:a16="http://schemas.microsoft.com/office/drawing/2014/main" id="{7C8536B5-BCE0-4102-8251-53C515403024}"/>
                  </a:ext>
                </a:extLst>
              </p:cNvPr>
              <p:cNvGraphicFramePr>
                <a:graphicFrameLocks/>
              </p:cNvGraphicFramePr>
              <p:nvPr>
                <p:extLst>
                  <p:ext uri="{D42A27DB-BD31-4B8C-83A1-F6EECF244321}">
                    <p14:modId xmlns:p14="http://schemas.microsoft.com/office/powerpoint/2010/main" val="1638494330"/>
                  </p:ext>
                </p:extLst>
              </p:nvPr>
            </p:nvGraphicFramePr>
            <p:xfrm>
              <a:off x="2973600" y="1205390"/>
              <a:ext cx="5029834" cy="1381760"/>
            </p:xfrm>
            <a:graphic>
              <a:graphicData uri="http://schemas.openxmlformats.org/drawingml/2006/table">
                <a:tbl>
                  <a:tblPr firstRow="1" bandRow="1">
                    <a:tableStyleId>{2D5ABB26-0587-4C30-8999-92F81FD0307C}</a:tableStyleId>
                  </a:tblPr>
                  <a:tblGrid>
                    <a:gridCol w="2514917">
                      <a:extLst>
                        <a:ext uri="{9D8B030D-6E8A-4147-A177-3AD203B41FA5}">
                          <a16:colId xmlns:a16="http://schemas.microsoft.com/office/drawing/2014/main" val="1714334869"/>
                        </a:ext>
                      </a:extLst>
                    </a:gridCol>
                    <a:gridCol w="2514917">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中央银行账户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64008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t="-121698" r="-100242" b="-1509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stretch>
                            <a:fillRect l="-100000" t="-121698" r="-242" b="-15094"/>
                          </a:stretch>
                        </a:blipFill>
                      </a:tcPr>
                    </a:tc>
                    <a:extLst>
                      <a:ext uri="{0D108BD9-81ED-4DB2-BD59-A6C34878D82A}">
                        <a16:rowId xmlns:a16="http://schemas.microsoft.com/office/drawing/2014/main" val="316204569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Content Placeholder 4">
                <a:extLst>
                  <a:ext uri="{FF2B5EF4-FFF2-40B4-BE49-F238E27FC236}">
                    <a16:creationId xmlns:a16="http://schemas.microsoft.com/office/drawing/2014/main" id="{0FCDA87E-A57C-4679-BF87-2BA482BE8701}"/>
                  </a:ext>
                </a:extLst>
              </p:cNvPr>
              <p:cNvGraphicFramePr>
                <a:graphicFrameLocks/>
              </p:cNvGraphicFramePr>
              <p:nvPr>
                <p:extLst>
                  <p:ext uri="{D42A27DB-BD31-4B8C-83A1-F6EECF244321}">
                    <p14:modId xmlns:p14="http://schemas.microsoft.com/office/powerpoint/2010/main" val="3657221766"/>
                  </p:ext>
                </p:extLst>
              </p:nvPr>
            </p:nvGraphicFramePr>
            <p:xfrm>
              <a:off x="3200400" y="2702990"/>
              <a:ext cx="4197985" cy="1483360"/>
            </p:xfrm>
            <a:graphic>
              <a:graphicData uri="http://schemas.openxmlformats.org/drawingml/2006/table">
                <a:tbl>
                  <a:tblPr firstRow="1" bandRow="1">
                    <a:tableStyleId>{2D5ABB26-0587-4C30-8999-92F81FD0307C}</a:tableStyleId>
                  </a:tblPr>
                  <a:tblGrid>
                    <a:gridCol w="240538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商业银行账户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741680">
                    <a:tc>
                      <a:txBody>
                        <a:bodyPr/>
                        <a:lstStyle/>
                        <a:p>
                          <a:pPr algn="ctr"/>
                          <a:r>
                            <a:rPr lang="zh-CN" altLang="en-US" dirty="0">
                              <a:latin typeface="Times New Roman" panose="02020603050405020304" pitchFamily="18" charset="0"/>
                              <a:cs typeface="Times New Roman" panose="02020603050405020304" pitchFamily="18" charset="0"/>
                            </a:rPr>
                            <a:t>准备金 </a:t>
                          </a:r>
                          <a14:m>
                            <m:oMath xmlns:m="http://schemas.openxmlformats.org/officeDocument/2006/math">
                              <m:r>
                                <a:rPr lang="en-US" altLang="zh-CN" i="1" dirty="0" smtClean="0">
                                  <a:solidFill>
                                    <a:srgbClr val="00B050"/>
                                  </a:solidFill>
                                  <a:latin typeface="Cambria Math" panose="02040503050406030204" pitchFamily="18" charset="0"/>
                                  <a:cs typeface="Times New Roman" panose="02020603050405020304" pitchFamily="18" charset="0"/>
                                </a:rPr>
                                <m:t>−</m:t>
                              </m:r>
                            </m:oMath>
                          </a14:m>
                          <a:r>
                            <a:rPr lang="en-US" altLang="zh-CN" dirty="0">
                              <a:solidFill>
                                <a:srgbClr val="00B050"/>
                              </a:solidFill>
                              <a:latin typeface="Times New Roman" panose="02020603050405020304" pitchFamily="18" charset="0"/>
                              <a:cs typeface="Times New Roman" panose="02020603050405020304" pitchFamily="18" charset="0"/>
                            </a:rPr>
                            <a:t>$100 million</a:t>
                          </a:r>
                          <a:endParaRPr lang="en-US" altLang="zh-CN" dirty="0">
                            <a:solidFill>
                              <a:srgbClr val="0070C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政府债券 </a:t>
                          </a:r>
                          <a:r>
                            <a:rPr lang="en-US" altLang="zh-CN" dirty="0">
                              <a:latin typeface="Times New Roman" panose="02020603050405020304" pitchFamily="18" charset="0"/>
                              <a:cs typeface="Times New Roman" panose="02020603050405020304" pitchFamily="18" charset="0"/>
                            </a:rPr>
                            <a:t>+$100million</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a:latin typeface="Times New Roman" panose="02020603050405020304" pitchFamily="18" charset="0"/>
                              <a:cs typeface="Times New Roman" panose="02020603050405020304" pitchFamily="18" charset="0"/>
                            </a:rPr>
                            <a:t>存款 不变</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mc:Choice>
        <mc:Fallback xmlns="">
          <p:graphicFrame>
            <p:nvGraphicFramePr>
              <p:cNvPr id="6" name="Content Placeholder 4">
                <a:extLst>
                  <a:ext uri="{FF2B5EF4-FFF2-40B4-BE49-F238E27FC236}">
                    <a16:creationId xmlns:a16="http://schemas.microsoft.com/office/drawing/2014/main" id="{0FCDA87E-A57C-4679-BF87-2BA482BE8701}"/>
                  </a:ext>
                </a:extLst>
              </p:cNvPr>
              <p:cNvGraphicFramePr>
                <a:graphicFrameLocks/>
              </p:cNvGraphicFramePr>
              <p:nvPr>
                <p:extLst>
                  <p:ext uri="{D42A27DB-BD31-4B8C-83A1-F6EECF244321}">
                    <p14:modId xmlns:p14="http://schemas.microsoft.com/office/powerpoint/2010/main" val="3657221766"/>
                  </p:ext>
                </p:extLst>
              </p:nvPr>
            </p:nvGraphicFramePr>
            <p:xfrm>
              <a:off x="3200400" y="2702990"/>
              <a:ext cx="4197985" cy="1483360"/>
            </p:xfrm>
            <a:graphic>
              <a:graphicData uri="http://schemas.openxmlformats.org/drawingml/2006/table">
                <a:tbl>
                  <a:tblPr firstRow="1" bandRow="1">
                    <a:tableStyleId>{2D5ABB26-0587-4C30-8999-92F81FD0307C}</a:tableStyleId>
                  </a:tblPr>
                  <a:tblGrid>
                    <a:gridCol w="2405380">
                      <a:extLst>
                        <a:ext uri="{9D8B030D-6E8A-4147-A177-3AD203B41FA5}">
                          <a16:colId xmlns:a16="http://schemas.microsoft.com/office/drawing/2014/main" val="1714334869"/>
                        </a:ext>
                      </a:extLst>
                    </a:gridCol>
                    <a:gridCol w="1792605">
                      <a:extLst>
                        <a:ext uri="{9D8B030D-6E8A-4147-A177-3AD203B41FA5}">
                          <a16:colId xmlns:a16="http://schemas.microsoft.com/office/drawing/2014/main" val="3218582488"/>
                        </a:ext>
                      </a:extLst>
                    </a:gridCol>
                  </a:tblGrid>
                  <a:tr h="370840">
                    <a:tc gridSpan="2">
                      <a:txBody>
                        <a:bodyPr/>
                        <a:lstStyle/>
                        <a:p>
                          <a:pPr algn="ctr"/>
                          <a:r>
                            <a:rPr lang="zh-CN" altLang="en-US" b="1" dirty="0">
                              <a:latin typeface="Times New Roman" panose="02020603050405020304" pitchFamily="18" charset="0"/>
                              <a:cs typeface="Times New Roman" panose="02020603050405020304" pitchFamily="18" charset="0"/>
                            </a:rPr>
                            <a:t>商业银行账户</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493736100"/>
                      </a:ext>
                    </a:extLst>
                  </a:tr>
                  <a:tr h="370840">
                    <a:tc>
                      <a:txBody>
                        <a:bodyPr/>
                        <a:lstStyle/>
                        <a:p>
                          <a:pPr algn="ctr"/>
                          <a:r>
                            <a:rPr lang="zh-CN" altLang="en-US" dirty="0">
                              <a:latin typeface="Times New Roman" panose="02020603050405020304" pitchFamily="18" charset="0"/>
                              <a:cs typeface="Times New Roman" panose="02020603050405020304" pitchFamily="18" charset="0"/>
                            </a:rPr>
                            <a:t>资产</a:t>
                          </a:r>
                          <a:r>
                            <a:rPr lang="en-US" altLang="zh-CN" dirty="0">
                              <a:latin typeface="Times New Roman" panose="02020603050405020304" pitchFamily="18" charset="0"/>
                              <a:cs typeface="Times New Roman" panose="02020603050405020304" pitchFamily="18" charset="0"/>
                            </a:rPr>
                            <a:t>(assets)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zh-CN" altLang="en-US" dirty="0">
                              <a:latin typeface="Times New Roman" panose="02020603050405020304" pitchFamily="18" charset="0"/>
                              <a:cs typeface="Times New Roman" panose="02020603050405020304" pitchFamily="18" charset="0"/>
                            </a:rPr>
                            <a:t>负债</a:t>
                          </a:r>
                          <a:r>
                            <a:rPr lang="en-US" altLang="zh-CN" dirty="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573422"/>
                      </a:ext>
                    </a:extLst>
                  </a:tr>
                  <a:tr h="741680">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105738" r="-74684" b="-820"/>
                          </a:stretch>
                        </a:blipFill>
                      </a:tcPr>
                    </a:tc>
                    <a:tc>
                      <a:txBody>
                        <a:bodyPr/>
                        <a:lstStyle/>
                        <a:p>
                          <a:pPr algn="ctr"/>
                          <a:r>
                            <a:rPr lang="zh-CN" altLang="en-US" dirty="0">
                              <a:latin typeface="Times New Roman" panose="02020603050405020304" pitchFamily="18" charset="0"/>
                              <a:cs typeface="Times New Roman" panose="02020603050405020304" pitchFamily="18" charset="0"/>
                            </a:rPr>
                            <a:t>存款 不变</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2045691"/>
                      </a:ext>
                    </a:extLst>
                  </a:tr>
                </a:tbl>
              </a:graphicData>
            </a:graphic>
          </p:graphicFrame>
        </mc:Fallback>
      </mc:AlternateContent>
      <p:sp>
        <p:nvSpPr>
          <p:cNvPr id="7" name="Oval 6">
            <a:extLst>
              <a:ext uri="{FF2B5EF4-FFF2-40B4-BE49-F238E27FC236}">
                <a16:creationId xmlns:a16="http://schemas.microsoft.com/office/drawing/2014/main" id="{5442C2E7-2A35-4241-B386-E8DCC6C2CD97}"/>
              </a:ext>
            </a:extLst>
          </p:cNvPr>
          <p:cNvSpPr/>
          <p:nvPr/>
        </p:nvSpPr>
        <p:spPr>
          <a:xfrm>
            <a:off x="4192800" y="3758593"/>
            <a:ext cx="1377383" cy="323850"/>
          </a:xfrm>
          <a:prstGeom prst="ellipse">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A751EF2A-9CB7-4D21-A2D4-6D813F9A97B7}"/>
              </a:ext>
            </a:extLst>
          </p:cNvPr>
          <p:cNvSpPr/>
          <p:nvPr/>
        </p:nvSpPr>
        <p:spPr>
          <a:xfrm>
            <a:off x="4040400" y="1989923"/>
            <a:ext cx="1377383" cy="323850"/>
          </a:xfrm>
          <a:prstGeom prst="ellipse">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6D8E5AF-8EA0-4FEA-BAC9-4B9AA0C1C56C}"/>
              </a:ext>
            </a:extLst>
          </p:cNvPr>
          <p:cNvSpPr>
            <a:spLocks noChangeArrowheads="1"/>
          </p:cNvSpPr>
          <p:nvPr/>
        </p:nvSpPr>
        <p:spPr bwMode="auto">
          <a:xfrm>
            <a:off x="609600" y="840419"/>
            <a:ext cx="906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公开市场</a:t>
            </a:r>
            <a:r>
              <a:rPr lang="zh-CN" altLang="en-US" dirty="0">
                <a:solidFill>
                  <a:srgbClr val="00B050"/>
                </a:solidFill>
                <a:latin typeface="Times New Roman" panose="02020603050405020304" pitchFamily="18" charset="0"/>
                <a:cs typeface="Times New Roman" panose="02020603050405020304" pitchFamily="18" charset="0"/>
              </a:rPr>
              <a:t>售出</a:t>
            </a:r>
            <a:r>
              <a:rPr lang="en-US" dirty="0">
                <a:latin typeface="Times New Roman" panose="02020603050405020304" pitchFamily="18" charset="0"/>
                <a:cs typeface="Times New Roman" panose="02020603050405020304" pitchFamily="18" charset="0"/>
              </a:rPr>
              <a:t>$100 million</a:t>
            </a:r>
            <a:r>
              <a:rPr lang="zh-CN" altLang="en-US" dirty="0">
                <a:latin typeface="Times New Roman" panose="02020603050405020304" pitchFamily="18" charset="0"/>
                <a:cs typeface="Times New Roman" panose="02020603050405020304" pitchFamily="18" charset="0"/>
              </a:rPr>
              <a:t>政府债券</a:t>
            </a:r>
            <a:r>
              <a:rPr lang="en-US" dirty="0">
                <a:latin typeface="Times New Roman" panose="02020603050405020304" pitchFamily="18" charset="0"/>
                <a:cs typeface="Times New Roman" panose="02020603050405020304" pitchFamily="18" charset="0"/>
              </a:rPr>
              <a:t>: </a:t>
            </a:r>
            <a:r>
              <a:rPr lang="zh-CN" altLang="en-US" dirty="0">
                <a:solidFill>
                  <a:srgbClr val="00B050"/>
                </a:solidFill>
                <a:latin typeface="Times New Roman" panose="02020603050405020304" pitchFamily="18" charset="0"/>
                <a:cs typeface="Times New Roman" panose="02020603050405020304" pitchFamily="18" charset="0"/>
              </a:rPr>
              <a:t>商业银行准备金减少</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E590FD80-1462-4724-8859-8B6CCFE827A9}"/>
              </a:ext>
            </a:extLst>
          </p:cNvPr>
          <p:cNvSpPr>
            <a:spLocks noChangeArrowheads="1"/>
          </p:cNvSpPr>
          <p:nvPr/>
        </p:nvSpPr>
        <p:spPr bwMode="auto">
          <a:xfrm>
            <a:off x="609600" y="4155100"/>
            <a:ext cx="906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基础货币减少，经过货币乘数作用，</a:t>
            </a:r>
            <a:r>
              <a:rPr lang="zh-CN" altLang="en-US" dirty="0">
                <a:solidFill>
                  <a:srgbClr val="00B050"/>
                </a:solidFill>
                <a:latin typeface="Times New Roman" panose="02020603050405020304" pitchFamily="18" charset="0"/>
                <a:cs typeface="Times New Roman" panose="02020603050405020304" pitchFamily="18" charset="0"/>
              </a:rPr>
              <a:t>货币供给量减少</a:t>
            </a:r>
            <a:endParaRPr lang="en-US" dirty="0">
              <a:solidFill>
                <a:srgbClr val="00B05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840634" y="2777701"/>
            <a:ext cx="2590166" cy="1077218"/>
            <a:chOff x="153034" y="3077111"/>
            <a:chExt cx="2590166" cy="1077218"/>
          </a:xfrm>
        </p:grpSpPr>
        <p:sp>
          <p:nvSpPr>
            <p:cNvPr id="11" name="TextBox 10">
              <a:extLst>
                <a:ext uri="{FF2B5EF4-FFF2-40B4-BE49-F238E27FC236}">
                  <a16:creationId xmlns:a16="http://schemas.microsoft.com/office/drawing/2014/main" id="{3D30A6D8-6B60-4796-ABF8-B5A91F74D852}"/>
                </a:ext>
              </a:extLst>
            </p:cNvPr>
            <p:cNvSpPr txBox="1"/>
            <p:nvPr/>
          </p:nvSpPr>
          <p:spPr>
            <a:xfrm>
              <a:off x="153034" y="3077111"/>
              <a:ext cx="2285366" cy="1077218"/>
            </a:xfrm>
            <a:prstGeom prst="rect">
              <a:avLst/>
            </a:prstGeom>
            <a:noFill/>
            <a:ln>
              <a:solidFill>
                <a:srgbClr val="00B050"/>
              </a:solidFill>
            </a:ln>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在保证</a:t>
              </a:r>
              <a:r>
                <a:rPr lang="zh-CN" altLang="en-US" sz="1600" b="1" dirty="0">
                  <a:latin typeface="Times New Roman" panose="02020603050405020304" pitchFamily="18" charset="0"/>
                  <a:cs typeface="Times New Roman" panose="02020603050405020304" pitchFamily="18" charset="0"/>
                </a:rPr>
                <a:t>准备金存款比率</a:t>
              </a:r>
              <a:r>
                <a:rPr lang="zh-CN" altLang="en-US" sz="1600" dirty="0">
                  <a:latin typeface="Times New Roman" panose="02020603050405020304" pitchFamily="18" charset="0"/>
                  <a:cs typeface="Times New Roman" panose="02020603050405020304" pitchFamily="18" charset="0"/>
                </a:rPr>
                <a:t>的前提下，商业银行会减少贷款，从而开始货币创造的反向过程</a:t>
              </a:r>
              <a:endParaRPr lang="en-US" sz="16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C01748E7-E022-4321-9F8C-12223E3E4D9F}"/>
                </a:ext>
              </a:extLst>
            </p:cNvPr>
            <p:cNvCxnSpPr>
              <a:cxnSpLocks/>
              <a:stCxn id="11" idx="3"/>
            </p:cNvCxnSpPr>
            <p:nvPr/>
          </p:nvCxnSpPr>
          <p:spPr>
            <a:xfrm>
              <a:off x="2438400" y="3615720"/>
              <a:ext cx="304800" cy="285949"/>
            </a:xfrm>
            <a:prstGeom prst="straightConnector1">
              <a:avLst/>
            </a:prstGeom>
            <a:ln>
              <a:solidFill>
                <a:srgbClr val="00B050"/>
              </a:solidFill>
              <a:headEnd type="stealth" w="med" len="lg"/>
              <a:tailEnd type="none"/>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035DB057-54E1-4386-9B04-0DA7D7397BFE}"/>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Times New Roman" panose="02020603050405020304" pitchFamily="18" charset="0"/>
                <a:ea typeface="微软雅黑" panose="020B0503020204020204" pitchFamily="34" charset="-122"/>
                <a:cs typeface="Times New Roman" panose="02020603050405020304" pitchFamily="18" charset="0"/>
              </a:rPr>
              <a:t>公开市场业务</a:t>
            </a:r>
          </a:p>
        </p:txBody>
      </p:sp>
      <p:grpSp>
        <p:nvGrpSpPr>
          <p:cNvPr id="14" name="组合 13">
            <a:extLst>
              <a:ext uri="{FF2B5EF4-FFF2-40B4-BE49-F238E27FC236}">
                <a16:creationId xmlns:a16="http://schemas.microsoft.com/office/drawing/2014/main" id="{96B204F7-43F9-4DB7-88C4-01A72F8B9645}"/>
              </a:ext>
            </a:extLst>
          </p:cNvPr>
          <p:cNvGrpSpPr/>
          <p:nvPr/>
        </p:nvGrpSpPr>
        <p:grpSpPr>
          <a:xfrm>
            <a:off x="239334" y="290253"/>
            <a:ext cx="229174" cy="330963"/>
            <a:chOff x="362743" y="188119"/>
            <a:chExt cx="348993" cy="504000"/>
          </a:xfrm>
          <a:solidFill>
            <a:srgbClr val="6B748A"/>
          </a:solidFill>
        </p:grpSpPr>
        <p:sp>
          <p:nvSpPr>
            <p:cNvPr id="15" name="矩形: 圆角 14">
              <a:extLst>
                <a:ext uri="{FF2B5EF4-FFF2-40B4-BE49-F238E27FC236}">
                  <a16:creationId xmlns:a16="http://schemas.microsoft.com/office/drawing/2014/main" id="{4C237F43-F003-418A-BD42-1C9C50C7CA9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6" name="矩形: 圆角 15">
              <a:extLst>
                <a:ext uri="{FF2B5EF4-FFF2-40B4-BE49-F238E27FC236}">
                  <a16:creationId xmlns:a16="http://schemas.microsoft.com/office/drawing/2014/main" id="{1EDC9FB8-0738-4A89-AE94-F5EE49A2A47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0FB67E08-7E09-4BB1-8E4E-96FDD1D15A3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sp>
          <p:nvSpPr>
            <p:cNvPr id="18" name="矩形: 圆角 17">
              <a:extLst>
                <a:ext uri="{FF2B5EF4-FFF2-40B4-BE49-F238E27FC236}">
                  <a16:creationId xmlns:a16="http://schemas.microsoft.com/office/drawing/2014/main" id="{70B3AE2C-F650-4815-9AA6-15CE8ECCE08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latin typeface="Times New Roman" panose="02020603050405020304" pitchFamily="18" charset="0"/>
                <a:cs typeface="Times New Roman" panose="02020603050405020304" pitchFamily="18" charset="0"/>
              </a:endParaRPr>
            </a:p>
          </p:txBody>
        </p:sp>
      </p:grpSp>
      <p:cxnSp>
        <p:nvCxnSpPr>
          <p:cNvPr id="19" name="直接连接符 18">
            <a:extLst>
              <a:ext uri="{FF2B5EF4-FFF2-40B4-BE49-F238E27FC236}">
                <a16:creationId xmlns:a16="http://schemas.microsoft.com/office/drawing/2014/main" id="{EFAE4608-76A0-4A11-99B1-3A06527BB755}"/>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1F1C8B1C-A332-4E94-96FB-41C557405C84}"/>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11115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5237" y="975921"/>
                <a:ext cx="8229600" cy="3394472"/>
              </a:xfrm>
            </p:spPr>
            <p:txBody>
              <a:bodyPr/>
              <a:lstStyle/>
              <a:p>
                <a:pPr>
                  <a:lnSpc>
                    <a:spcPct val="150000"/>
                  </a:lnSpc>
                  <a:buSzPct val="80000"/>
                  <a:buFont typeface="Wingdings" panose="05000000000000000000" pitchFamily="2" charset="2"/>
                  <a:buChar char="l"/>
                </a:pPr>
                <a:r>
                  <a:rPr lang="zh-CN" altLang="en-US" sz="1800" dirty="0"/>
                  <a:t>货币政策工具之二：法定准备金率</a:t>
                </a:r>
                <a:endParaRPr lang="en-US" altLang="zh-CN" sz="1800" dirty="0"/>
              </a:p>
              <a:p>
                <a:pPr>
                  <a:lnSpc>
                    <a:spcPct val="150000"/>
                  </a:lnSpc>
                  <a:buSzPct val="80000"/>
                  <a:buFont typeface="Wingdings" panose="05000000000000000000" pitchFamily="2" charset="2"/>
                  <a:buChar char="l"/>
                </a:pPr>
                <a:r>
                  <a:rPr lang="zh-CN" altLang="en-US" sz="1800" dirty="0"/>
                  <a:t>准备金在中央银行存款中应占的比例是依法规定的，故称为</a:t>
                </a:r>
                <a:r>
                  <a:rPr lang="zh-CN" altLang="en-US" sz="1800" b="1" dirty="0">
                    <a:solidFill>
                      <a:srgbClr val="FF0000"/>
                    </a:solidFill>
                  </a:rPr>
                  <a:t>法定准备金率</a:t>
                </a:r>
                <a:endParaRPr lang="en-US" altLang="zh-CN" sz="1800" b="1" dirty="0">
                  <a:solidFill>
                    <a:srgbClr val="FF0000"/>
                  </a:solidFill>
                </a:endParaRPr>
              </a:p>
              <a:p>
                <a:pPr>
                  <a:lnSpc>
                    <a:spcPct val="150000"/>
                  </a:lnSpc>
                  <a:buSzPct val="80000"/>
                  <a:buFont typeface="Wingdings" panose="05000000000000000000" pitchFamily="2" charset="2"/>
                  <a:buChar char="l"/>
                </a:pPr>
                <a:r>
                  <a:rPr lang="zh-CN" altLang="en-US" sz="1800" dirty="0"/>
                  <a:t>即银行法（或中央银行）所规定的存款金融机构（商业银行）所吸收的存款中必须向中央银行缴存的准备金比例，它又称为法定存款准备金率</a:t>
                </a:r>
                <a:endParaRPr lang="en-US" altLang="zh-CN" sz="1800" dirty="0"/>
              </a:p>
              <a:p>
                <a:pPr>
                  <a:lnSpc>
                    <a:spcPct val="150000"/>
                  </a:lnSpc>
                  <a:buSzPct val="80000"/>
                  <a:buFont typeface="Wingdings" panose="05000000000000000000" pitchFamily="2" charset="2"/>
                  <a:buChar char="l"/>
                </a:pPr>
                <a:r>
                  <a:rPr lang="zh-CN" altLang="en-US" sz="1800" dirty="0"/>
                  <a:t>法定准备金率影响货币乘数 </a:t>
                </a:r>
                <a:r>
                  <a:rPr lang="en-US" altLang="zh-CN" sz="1800" dirty="0"/>
                  <a:t>(cu+1)</a:t>
                </a:r>
                <a14:m>
                  <m:oMath xmlns:m="http://schemas.openxmlformats.org/officeDocument/2006/math">
                    <m:r>
                      <a:rPr lang="en-US" altLang="zh-CN" sz="1800" i="1" dirty="0" smtClean="0">
                        <a:latin typeface="Cambria Math" panose="02040503050406030204" pitchFamily="18" charset="0"/>
                      </a:rPr>
                      <m:t>/</m:t>
                    </m:r>
                  </m:oMath>
                </a14:m>
                <a:r>
                  <a:rPr lang="en-US" altLang="zh-CN" sz="1800" dirty="0"/>
                  <a:t>(</a:t>
                </a:r>
                <a:r>
                  <a:rPr lang="en-US" altLang="zh-CN" sz="1800" dirty="0" err="1"/>
                  <a:t>cu+res</a:t>
                </a:r>
                <a:r>
                  <a:rPr lang="en-US" altLang="zh-CN" sz="1800" dirty="0"/>
                  <a:t>) </a:t>
                </a:r>
                <a:r>
                  <a:rPr lang="zh-CN" altLang="en-US" sz="1800" dirty="0"/>
                  <a:t>中的准备金存款比率</a:t>
                </a:r>
                <a:r>
                  <a:rPr lang="en-US" altLang="zh-CN" sz="1800" dirty="0"/>
                  <a:t>res</a:t>
                </a:r>
              </a:p>
              <a:p>
                <a:pPr lvl="1">
                  <a:lnSpc>
                    <a:spcPct val="150000"/>
                  </a:lnSpc>
                  <a:buSzPct val="60000"/>
                  <a:buFont typeface="Wingdings" panose="05000000000000000000" pitchFamily="2" charset="2"/>
                  <a:buChar char="n"/>
                </a:pPr>
                <a:r>
                  <a:rPr lang="zh-CN" altLang="en-US" sz="1600" dirty="0"/>
                  <a:t>法定准备金率</a:t>
                </a:r>
                <a14:m>
                  <m:oMath xmlns:m="http://schemas.openxmlformats.org/officeDocument/2006/math">
                    <m:r>
                      <a:rPr lang="zh-CN" altLang="en-US" sz="1600" i="1" dirty="0">
                        <a:latin typeface="Cambria Math" panose="02040503050406030204" pitchFamily="18" charset="0"/>
                      </a:rPr>
                      <m:t>↑</m:t>
                    </m:r>
                  </m:oMath>
                </a14:m>
                <a:r>
                  <a:rPr lang="zh-CN" altLang="en-US" sz="1600" dirty="0"/>
                  <a:t>，</a:t>
                </a:r>
                <a:r>
                  <a:rPr lang="en-US" altLang="zh-CN" sz="1600" dirty="0"/>
                  <a:t>res</a:t>
                </a:r>
                <a14:m>
                  <m:oMath xmlns:m="http://schemas.openxmlformats.org/officeDocument/2006/math">
                    <m:r>
                      <a:rPr lang="zh-CN" altLang="en-US" sz="1600" i="1" dirty="0">
                        <a:latin typeface="Cambria Math" panose="02040503050406030204" pitchFamily="18" charset="0"/>
                      </a:rPr>
                      <m:t>↑</m:t>
                    </m:r>
                  </m:oMath>
                </a14:m>
                <a:r>
                  <a:rPr lang="zh-CN" altLang="en-US" sz="1600" dirty="0"/>
                  <a:t>，货币乘数</a:t>
                </a:r>
                <a14:m>
                  <m:oMath xmlns:m="http://schemas.openxmlformats.org/officeDocument/2006/math">
                    <m:r>
                      <a:rPr lang="zh-CN" altLang="en-US" sz="1600" i="1" dirty="0">
                        <a:latin typeface="Cambria Math" panose="02040503050406030204" pitchFamily="18" charset="0"/>
                      </a:rPr>
                      <m:t>↓</m:t>
                    </m:r>
                  </m:oMath>
                </a14:m>
                <a:endParaRPr lang="en-US" sz="1600" dirty="0"/>
              </a:p>
              <a:p>
                <a:pPr lvl="1">
                  <a:lnSpc>
                    <a:spcPct val="150000"/>
                  </a:lnSpc>
                  <a:buSzPct val="60000"/>
                  <a:buFont typeface="Wingdings" panose="05000000000000000000" pitchFamily="2" charset="2"/>
                  <a:buChar char="n"/>
                </a:pPr>
                <a:r>
                  <a:rPr lang="zh-CN" altLang="en-US" sz="1600" dirty="0"/>
                  <a:t>法定准备金率</a:t>
                </a:r>
                <a14:m>
                  <m:oMath xmlns:m="http://schemas.openxmlformats.org/officeDocument/2006/math">
                    <m:r>
                      <a:rPr lang="zh-CN" altLang="en-US" sz="1600" i="1" dirty="0">
                        <a:latin typeface="Cambria Math" panose="02040503050406030204" pitchFamily="18" charset="0"/>
                      </a:rPr>
                      <m:t>↓</m:t>
                    </m:r>
                  </m:oMath>
                </a14:m>
                <a:r>
                  <a:rPr lang="zh-CN" altLang="en-US" sz="1600" dirty="0"/>
                  <a:t>，</a:t>
                </a:r>
                <a:r>
                  <a:rPr lang="en-US" altLang="zh-CN" sz="1600" dirty="0"/>
                  <a:t>res</a:t>
                </a:r>
                <a14:m>
                  <m:oMath xmlns:m="http://schemas.openxmlformats.org/officeDocument/2006/math">
                    <m:r>
                      <a:rPr lang="zh-CN" altLang="en-US" sz="1600" i="1" dirty="0">
                        <a:latin typeface="Cambria Math" panose="02040503050406030204" pitchFamily="18" charset="0"/>
                      </a:rPr>
                      <m:t>↓</m:t>
                    </m:r>
                  </m:oMath>
                </a14:m>
                <a:r>
                  <a:rPr lang="zh-CN" altLang="en-US" sz="1600" dirty="0"/>
                  <a:t>，货币乘数</a:t>
                </a:r>
                <a14:m>
                  <m:oMath xmlns:m="http://schemas.openxmlformats.org/officeDocument/2006/math">
                    <m:r>
                      <a:rPr lang="zh-CN" altLang="en-US" sz="1600" i="1" dirty="0">
                        <a:latin typeface="Cambria Math" panose="02040503050406030204" pitchFamily="18" charset="0"/>
                      </a:rPr>
                      <m:t>↑</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5237" y="975921"/>
                <a:ext cx="8229600" cy="3394472"/>
              </a:xfrm>
              <a:blipFill>
                <a:blip r:embed="rId2"/>
                <a:stretch>
                  <a:fillRect l="-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
        <p:nvSpPr>
          <p:cNvPr id="5" name="矩形 4">
            <a:extLst>
              <a:ext uri="{FF2B5EF4-FFF2-40B4-BE49-F238E27FC236}">
                <a16:creationId xmlns:a16="http://schemas.microsoft.com/office/drawing/2014/main" id="{DF1A6354-3F74-450F-A640-BD51191E5FC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法定准备金率</a:t>
            </a:r>
          </a:p>
        </p:txBody>
      </p:sp>
      <p:grpSp>
        <p:nvGrpSpPr>
          <p:cNvPr id="6" name="组合 5">
            <a:extLst>
              <a:ext uri="{FF2B5EF4-FFF2-40B4-BE49-F238E27FC236}">
                <a16:creationId xmlns:a16="http://schemas.microsoft.com/office/drawing/2014/main" id="{981F17A4-DACA-4742-AEEB-0DB97771294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96212BA8-B8CA-4778-A16A-5AAFEC12A32E}"/>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B265C12F-5B65-4DFD-A496-BADAEEBBB43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927B05A-062D-4925-BBC9-9157FBAAEB2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4759116-CBC8-4DBF-BB06-56B029590B93}"/>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E9909F4-4969-4F84-B6C9-4E8BCBAFB5BB}"/>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94B82F7-BF3C-4873-A82C-742DA05A0831}"/>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593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945336"/>
            <a:ext cx="8229600" cy="3394472"/>
          </a:xfrm>
        </p:spPr>
        <p:txBody>
          <a:bodyPr/>
          <a:lstStyle/>
          <a:p>
            <a:pPr>
              <a:lnSpc>
                <a:spcPct val="120000"/>
              </a:lnSpc>
              <a:buSzPct val="80000"/>
              <a:buFont typeface="Wingdings" panose="05000000000000000000" pitchFamily="2" charset="2"/>
              <a:buChar char="l"/>
            </a:pPr>
            <a:r>
              <a:rPr lang="zh-CN" altLang="en-US" sz="1800" dirty="0"/>
              <a:t>货币政策工具之三：再贴现率</a:t>
            </a:r>
            <a:endParaRPr lang="en-US" altLang="zh-CN" sz="1800" dirty="0"/>
          </a:p>
          <a:p>
            <a:pPr lvl="1">
              <a:lnSpc>
                <a:spcPct val="120000"/>
              </a:lnSpc>
              <a:buSzPct val="60000"/>
              <a:buFont typeface="Wingdings" panose="05000000000000000000" pitchFamily="2" charset="2"/>
              <a:buChar char="n"/>
            </a:pPr>
            <a:r>
              <a:rPr lang="zh-CN" altLang="en-US" sz="1600" b="1" dirty="0"/>
              <a:t>贴现：</a:t>
            </a:r>
            <a:r>
              <a:rPr lang="zh-CN" altLang="en-US" sz="1600" dirty="0"/>
              <a:t>指</a:t>
            </a:r>
            <a:r>
              <a:rPr lang="zh-CN" altLang="en-US" sz="1600" dirty="0">
                <a:hlinkClick r:id="rId2"/>
              </a:rPr>
              <a:t>银行承兑汇票</a:t>
            </a:r>
            <a:r>
              <a:rPr lang="zh-CN" altLang="en-US" sz="1600" dirty="0"/>
              <a:t>的持票人在汇票到期日前，为了取得资金，贴付一定利息将票据权利转让给商业银行的票据行为，是持票人向银行融通资金的一种方式</a:t>
            </a:r>
            <a:endParaRPr lang="en-US" altLang="zh-CN" sz="1600" dirty="0"/>
          </a:p>
          <a:p>
            <a:pPr lvl="1">
              <a:lnSpc>
                <a:spcPct val="120000"/>
              </a:lnSpc>
              <a:buSzPct val="60000"/>
              <a:buFont typeface="Wingdings" panose="05000000000000000000" pitchFamily="2" charset="2"/>
              <a:buChar char="n"/>
            </a:pPr>
            <a:r>
              <a:rPr lang="zh-CN" altLang="en-US" sz="1600" b="1" dirty="0"/>
              <a:t>再贴现：</a:t>
            </a:r>
            <a:r>
              <a:rPr lang="zh-CN" altLang="en-US" sz="1600" dirty="0"/>
              <a:t>商业银行在其已贴现的票据未到期以前，将票据卖给中央银行得到中央银行的贷款，称为再贴现</a:t>
            </a:r>
            <a:endParaRPr lang="en-US" altLang="zh-CN" sz="1600" dirty="0"/>
          </a:p>
          <a:p>
            <a:pPr>
              <a:lnSpc>
                <a:spcPct val="120000"/>
              </a:lnSpc>
              <a:buSzPct val="80000"/>
              <a:buFont typeface="Wingdings" panose="05000000000000000000" pitchFamily="2" charset="2"/>
              <a:buChar char="l"/>
            </a:pPr>
            <a:r>
              <a:rPr lang="zh-CN" altLang="en-US" sz="1800" dirty="0"/>
              <a:t>中央银行在对商业银行办理贴现贷款时所收取的利率称为</a:t>
            </a:r>
            <a:r>
              <a:rPr lang="zh-CN" altLang="en-US" sz="1800" b="1" dirty="0">
                <a:solidFill>
                  <a:srgbClr val="FF0000"/>
                </a:solidFill>
              </a:rPr>
              <a:t>再贴现率</a:t>
            </a:r>
            <a:endParaRPr lang="en-US" sz="1800" dirty="0"/>
          </a:p>
          <a:p>
            <a:pPr lvl="1">
              <a:lnSpc>
                <a:spcPct val="120000"/>
              </a:lnSpc>
              <a:buSzPct val="60000"/>
              <a:buFont typeface="Wingdings" panose="05000000000000000000" pitchFamily="2" charset="2"/>
              <a:buChar char="n"/>
            </a:pPr>
            <a:r>
              <a:rPr lang="zh-CN" altLang="en-US" sz="1600" dirty="0"/>
              <a:t>中央银行提高再贴现率，商业银行向中央银行的借款减少，准备金减少，货币供给量减少</a:t>
            </a:r>
            <a:endParaRPr lang="en-US" altLang="zh-CN" sz="1600" dirty="0"/>
          </a:p>
          <a:p>
            <a:pPr lvl="1">
              <a:lnSpc>
                <a:spcPct val="120000"/>
              </a:lnSpc>
              <a:buSzPct val="60000"/>
              <a:buFont typeface="Wingdings" panose="05000000000000000000" pitchFamily="2" charset="2"/>
              <a:buChar char="n"/>
            </a:pPr>
            <a:r>
              <a:rPr lang="zh-CN" altLang="en-US" sz="1600" dirty="0"/>
              <a:t>中央银行降低再贴现率，商业银行向中央银行的借款增加，准备金增加，货币供给量增加</a:t>
            </a: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
        <p:nvSpPr>
          <p:cNvPr id="5" name="矩形 4">
            <a:extLst>
              <a:ext uri="{FF2B5EF4-FFF2-40B4-BE49-F238E27FC236}">
                <a16:creationId xmlns:a16="http://schemas.microsoft.com/office/drawing/2014/main" id="{D0433F43-71D0-4C3C-B50A-EB1BE5058FE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再贴现率</a:t>
            </a:r>
          </a:p>
        </p:txBody>
      </p:sp>
      <p:grpSp>
        <p:nvGrpSpPr>
          <p:cNvPr id="6" name="组合 5">
            <a:extLst>
              <a:ext uri="{FF2B5EF4-FFF2-40B4-BE49-F238E27FC236}">
                <a16:creationId xmlns:a16="http://schemas.microsoft.com/office/drawing/2014/main" id="{5A635A10-CD59-4A6B-96A2-2AB18711B33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1E36EAA-99A8-458D-9016-12EA417EF5C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62BD2A59-76B8-4F09-BABD-BE02D94D3DA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D7BAF05-0C01-414D-A69A-F1864C1F8F2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AEB01C66-E0FC-4466-912A-7A8065821263}"/>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857D5451-A766-4836-B27B-1F8D070F064D}"/>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BB03EBB-41CC-4E8D-838D-30E4CBF4B14B}"/>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4886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E60F5-7763-4EAF-99C6-6935B2A7E209}"/>
              </a:ext>
            </a:extLst>
          </p:cNvPr>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5" name="Picture 4">
            <a:extLst>
              <a:ext uri="{FF2B5EF4-FFF2-40B4-BE49-F238E27FC236}">
                <a16:creationId xmlns:a16="http://schemas.microsoft.com/office/drawing/2014/main" id="{D9756B5F-C649-453E-A8D9-3A6A29F4540F}"/>
              </a:ext>
            </a:extLst>
          </p:cNvPr>
          <p:cNvPicPr>
            <a:picLocks noChangeAspect="1"/>
          </p:cNvPicPr>
          <p:nvPr/>
        </p:nvPicPr>
        <p:blipFill>
          <a:blip r:embed="rId2"/>
          <a:stretch>
            <a:fillRect/>
          </a:stretch>
        </p:blipFill>
        <p:spPr>
          <a:xfrm>
            <a:off x="762000" y="895350"/>
            <a:ext cx="7255674" cy="3657600"/>
          </a:xfrm>
          <a:prstGeom prst="rect">
            <a:avLst/>
          </a:prstGeom>
        </p:spPr>
      </p:pic>
      <p:sp>
        <p:nvSpPr>
          <p:cNvPr id="6" name="矩形 5">
            <a:extLst>
              <a:ext uri="{FF2B5EF4-FFF2-40B4-BE49-F238E27FC236}">
                <a16:creationId xmlns:a16="http://schemas.microsoft.com/office/drawing/2014/main" id="{D4A55A81-E5DE-421E-B8AE-34D385E00167}"/>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三大货币政策工具的效果</a:t>
            </a:r>
          </a:p>
        </p:txBody>
      </p:sp>
      <p:grpSp>
        <p:nvGrpSpPr>
          <p:cNvPr id="7" name="组合 6">
            <a:extLst>
              <a:ext uri="{FF2B5EF4-FFF2-40B4-BE49-F238E27FC236}">
                <a16:creationId xmlns:a16="http://schemas.microsoft.com/office/drawing/2014/main" id="{716928C2-0ADA-491D-B892-A7CBD2191522}"/>
              </a:ext>
            </a:extLst>
          </p:cNvPr>
          <p:cNvGrpSpPr/>
          <p:nvPr/>
        </p:nvGrpSpPr>
        <p:grpSpPr>
          <a:xfrm>
            <a:off x="239334" y="290253"/>
            <a:ext cx="229174" cy="330963"/>
            <a:chOff x="362743" y="188119"/>
            <a:chExt cx="348993" cy="504000"/>
          </a:xfrm>
          <a:solidFill>
            <a:srgbClr val="6B748A"/>
          </a:solidFill>
        </p:grpSpPr>
        <p:sp>
          <p:nvSpPr>
            <p:cNvPr id="8" name="矩形: 圆角 7">
              <a:extLst>
                <a:ext uri="{FF2B5EF4-FFF2-40B4-BE49-F238E27FC236}">
                  <a16:creationId xmlns:a16="http://schemas.microsoft.com/office/drawing/2014/main" id="{90BDDF89-E6EB-4F5D-A078-06A376C6A55D}"/>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4E2F080-A2AB-4031-BC2D-ECB71D60F9F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3FC8E723-2FC9-4D22-A656-2852335E340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72E3E58B-56BD-448E-B387-5B08E18B671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2" name="直接连接符 11">
            <a:extLst>
              <a:ext uri="{FF2B5EF4-FFF2-40B4-BE49-F238E27FC236}">
                <a16:creationId xmlns:a16="http://schemas.microsoft.com/office/drawing/2014/main" id="{3554F1F1-7A3D-4AB3-A796-D30CBC4747D6}"/>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EA5C8F25-BC9C-433C-B815-3498D180B4B3}"/>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619096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rPr>
              <a:pPr/>
              <a:t>46</a:t>
            </a:fld>
            <a:endParaRPr lang="en-US" dirty="0">
              <a:latin typeface="+mn-ea"/>
            </a:endParaRPr>
          </a:p>
        </p:txBody>
      </p:sp>
      <p:sp>
        <p:nvSpPr>
          <p:cNvPr id="6" name="TextBox 5"/>
          <p:cNvSpPr txBox="1"/>
          <p:nvPr>
            <p:custDataLst>
              <p:tags r:id="rId2"/>
            </p:custDataLst>
          </p:nvPr>
        </p:nvSpPr>
        <p:spPr>
          <a:xfrm>
            <a:off x="914400" y="321469"/>
            <a:ext cx="7315200" cy="1607344"/>
          </a:xfrm>
          <a:prstGeom prst="rect">
            <a:avLst/>
          </a:prstGeom>
          <a:noFill/>
        </p:spPr>
        <p:txBody>
          <a:bodyPr vert="horz" wrap="square" rtlCol="0" anchor="ctr" anchorCtr="0">
            <a:noAutofit/>
          </a:bodyPr>
          <a:lstStyle/>
          <a:p>
            <a:r>
              <a:rPr lang="zh-CN" altLang="en-US" sz="2200" dirty="0">
                <a:solidFill>
                  <a:srgbClr val="000000"/>
                </a:solidFill>
                <a:latin typeface="+mn-ea"/>
                <a:sym typeface="Microsoft Yahei"/>
              </a:rPr>
              <a:t>如果中央银行采取扩张性的货币政策，可以</a:t>
            </a:r>
            <a:endParaRPr lang="en-US" sz="2200" dirty="0">
              <a:solidFill>
                <a:srgbClr val="000000"/>
              </a:solidFill>
              <a:latin typeface="+mn-ea"/>
              <a:sym typeface="Microsoft Yahei"/>
            </a:endParaRPr>
          </a:p>
        </p:txBody>
      </p:sp>
      <p:sp>
        <p:nvSpPr>
          <p:cNvPr id="7" name="TextBox 6"/>
          <p:cNvSpPr txBox="1"/>
          <p:nvPr>
            <p:custDataLst>
              <p:tags r:id="rId3"/>
            </p:custDataLst>
          </p:nvPr>
        </p:nvSpPr>
        <p:spPr>
          <a:xfrm>
            <a:off x="914400" y="2089547"/>
            <a:ext cx="81026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在公开市场买入债券，以减少商业银行的准备金，促使利率上升</a:t>
            </a:r>
            <a:endParaRPr lang="en-US" sz="2200" dirty="0">
              <a:solidFill>
                <a:srgbClr val="000000"/>
              </a:solidFill>
              <a:latin typeface="+mn-ea"/>
              <a:sym typeface="Microsoft Yahei"/>
            </a:endParaRPr>
          </a:p>
        </p:txBody>
      </p:sp>
      <p:sp>
        <p:nvSpPr>
          <p:cNvPr id="8" name="TextBox 7"/>
          <p:cNvSpPr txBox="1"/>
          <p:nvPr>
            <p:custDataLst>
              <p:tags r:id="rId4"/>
            </p:custDataLst>
          </p:nvPr>
        </p:nvSpPr>
        <p:spPr>
          <a:xfrm>
            <a:off x="914400" y="2732484"/>
            <a:ext cx="81026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在公开市场卖出债券，以增加商业银行的准备金，促使利率下降</a:t>
            </a:r>
            <a:endParaRPr lang="en-US" sz="2200" dirty="0">
              <a:solidFill>
                <a:srgbClr val="000000"/>
              </a:solidFill>
              <a:latin typeface="+mn-ea"/>
              <a:sym typeface="Microsoft Yahei"/>
            </a:endParaRPr>
          </a:p>
        </p:txBody>
      </p:sp>
      <p:sp>
        <p:nvSpPr>
          <p:cNvPr id="9" name="TextBox 8"/>
          <p:cNvSpPr txBox="1"/>
          <p:nvPr>
            <p:custDataLst>
              <p:tags r:id="rId5"/>
            </p:custDataLst>
          </p:nvPr>
        </p:nvSpPr>
        <p:spPr>
          <a:xfrm>
            <a:off x="914400" y="3375422"/>
            <a:ext cx="81026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在公开市场买入债券，以增加商业银行的准备金，促使利率下降</a:t>
            </a:r>
            <a:endParaRPr lang="en-US" sz="2200" dirty="0">
              <a:solidFill>
                <a:srgbClr val="000000"/>
              </a:solidFill>
              <a:latin typeface="+mn-ea"/>
              <a:sym typeface="Microsoft Yahei"/>
            </a:endParaRPr>
          </a:p>
        </p:txBody>
      </p:sp>
      <p:sp>
        <p:nvSpPr>
          <p:cNvPr id="10" name="TextBox 9"/>
          <p:cNvSpPr txBox="1"/>
          <p:nvPr>
            <p:custDataLst>
              <p:tags r:id="rId6"/>
            </p:custDataLst>
          </p:nvPr>
        </p:nvSpPr>
        <p:spPr>
          <a:xfrm>
            <a:off x="914400" y="4018359"/>
            <a:ext cx="81026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在公开市场卖出债券，以减少商业银行的准备金，促使利率上升</a:t>
            </a:r>
            <a:endParaRPr lang="en-US" sz="22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452438"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A</a:t>
            </a:r>
          </a:p>
        </p:txBody>
      </p:sp>
      <p:sp>
        <p:nvSpPr>
          <p:cNvPr id="12" name="Oval 11"/>
          <p:cNvSpPr>
            <a:spLocks noChangeAspect="1"/>
          </p:cNvSpPr>
          <p:nvPr>
            <p:custDataLst>
              <p:tags r:id="rId8"/>
            </p:custDataLst>
          </p:nvPr>
        </p:nvSpPr>
        <p:spPr>
          <a:xfrm>
            <a:off x="452438"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B</a:t>
            </a:r>
          </a:p>
        </p:txBody>
      </p:sp>
      <p:sp>
        <p:nvSpPr>
          <p:cNvPr id="13" name="Oval 12"/>
          <p:cNvSpPr>
            <a:spLocks noChangeAspect="1"/>
          </p:cNvSpPr>
          <p:nvPr>
            <p:custDataLst>
              <p:tags r:id="rId9"/>
            </p:custDataLst>
          </p:nvPr>
        </p:nvSpPr>
        <p:spPr>
          <a:xfrm>
            <a:off x="452438"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C</a:t>
            </a:r>
          </a:p>
        </p:txBody>
      </p:sp>
      <p:sp>
        <p:nvSpPr>
          <p:cNvPr id="14" name="Oval 13"/>
          <p:cNvSpPr>
            <a:spLocks noChangeAspect="1"/>
          </p:cNvSpPr>
          <p:nvPr>
            <p:custDataLst>
              <p:tags r:id="rId10"/>
            </p:custDataLst>
          </p:nvPr>
        </p:nvSpPr>
        <p:spPr>
          <a:xfrm>
            <a:off x="452438"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sym typeface="Microsoft Yahei"/>
              </a:rPr>
              <a:t>提交</a:t>
            </a:r>
            <a:endParaRPr lang="en-US" sz="1600">
              <a:solidFill>
                <a:srgbClr val="FFFFFF"/>
              </a:solidFill>
              <a:latin typeface="+mn-ea"/>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n-ea"/>
                  <a:sym typeface="Microsoft Yahei"/>
                </a:rPr>
                <a:t>单选题</a:t>
              </a:r>
              <a:endParaRPr lang="en-US" sz="2600">
                <a:solidFill>
                  <a:srgbClr val="000000"/>
                </a:solidFill>
                <a:latin typeface="+mn-ea"/>
                <a:sym typeface="Microsoft Yahei"/>
              </a:endParaRPr>
            </a:p>
          </p:txBody>
        </p:sp>
        <p:sp>
          <p:nvSpPr>
            <p:cNvPr id="19" name="TipText"/>
            <p:cNvSpPr txBox="1"/>
            <p:nvPr>
              <p:custDataLst>
                <p:tags r:id="rId17"/>
              </p:custDataLst>
            </p:nvPr>
          </p:nvSpPr>
          <p:spPr>
            <a:xfrm>
              <a:off x="1519555" y="109220"/>
              <a:ext cx="2286000" cy="508000"/>
            </a:xfrm>
            <a:prstGeom prst="rect">
              <a:avLst/>
            </a:prstGeom>
            <a:noFill/>
          </p:spPr>
          <p:txBody>
            <a:bodyPr vert="horz" wrap="none" rtlCol="0" anchor="ctr" anchorCtr="0">
              <a:noAutofit/>
            </a:bodyPr>
            <a:lstStyle/>
            <a:p>
              <a:r>
                <a:rPr lang="en-US" altLang="zh-CN" sz="2000">
                  <a:solidFill>
                    <a:srgbClr val="808080"/>
                  </a:solidFill>
                  <a:latin typeface="+mn-ea"/>
                  <a:sym typeface="Microsoft Yahei"/>
                </a:rPr>
                <a:t>1</a:t>
              </a:r>
              <a:r>
                <a:rPr lang="zh-CN" altLang="en-US" sz="2000">
                  <a:solidFill>
                    <a:srgbClr val="808080"/>
                  </a:solidFill>
                  <a:latin typeface="+mn-ea"/>
                  <a:sym typeface="Microsoft Yahei"/>
                </a:rPr>
                <a:t>分</a:t>
              </a:r>
              <a:endParaRPr lang="en-US" sz="2000">
                <a:solidFill>
                  <a:srgbClr val="808080"/>
                </a:solidFill>
                <a:latin typeface="+mn-ea"/>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6314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93C06-26F5-4C7A-A0E6-71364F4D8C4E}"/>
                  </a:ext>
                </a:extLst>
              </p:cNvPr>
              <p:cNvSpPr>
                <a:spLocks noGrp="1"/>
              </p:cNvSpPr>
              <p:nvPr>
                <p:ph idx="1"/>
              </p:nvPr>
            </p:nvSpPr>
            <p:spPr>
              <a:xfrm>
                <a:off x="376357" y="923785"/>
                <a:ext cx="8229600" cy="3394472"/>
              </a:xfrm>
            </p:spPr>
            <p:txBody>
              <a:bodyPr/>
              <a:lstStyle/>
              <a:p>
                <a:pPr>
                  <a:buSzPct val="80000"/>
                  <a:buFont typeface="Wingdings" panose="05000000000000000000" pitchFamily="2" charset="2"/>
                  <a:buChar char="l"/>
                </a:pPr>
                <a:r>
                  <a:rPr lang="zh-CN" altLang="en-US" sz="1800" dirty="0"/>
                  <a:t>货币政策的效应：</a:t>
                </a:r>
                <a:r>
                  <a:rPr lang="en-US" altLang="zh-CN" sz="1800" i="1" dirty="0"/>
                  <a:t> IS-LM</a:t>
                </a:r>
                <a:r>
                  <a:rPr lang="zh-CN" altLang="en-US" sz="1800" dirty="0"/>
                  <a:t>模型中货币政策对均衡收入的影响程度如何</a:t>
                </a:r>
                <a:endParaRPr lang="en-US" altLang="zh-CN" sz="1800" dirty="0"/>
              </a:p>
              <a:p>
                <a:pPr>
                  <a:buSzPct val="80000"/>
                  <a:buFont typeface="Wingdings" panose="05000000000000000000" pitchFamily="2" charset="2"/>
                  <a:buChar char="l"/>
                </a:pPr>
                <a:r>
                  <a:rPr lang="zh-CN" altLang="en-US" sz="1800" dirty="0"/>
                  <a:t>货币政策效应的大小取决于</a:t>
                </a:r>
                <a14:m>
                  <m:oMath xmlns:m="http://schemas.openxmlformats.org/officeDocument/2006/math">
                    <m:r>
                      <a:rPr lang="en-US" altLang="zh-CN" sz="1800" i="1" dirty="0">
                        <a:latin typeface="Cambria Math"/>
                      </a:rPr>
                      <m:t>𝐼𝑆</m:t>
                    </m:r>
                  </m:oMath>
                </a14:m>
                <a:r>
                  <a:rPr lang="zh-CN" altLang="en-US" sz="1800" dirty="0"/>
                  <a:t>曲线和</a:t>
                </a:r>
                <a14:m>
                  <m:oMath xmlns:m="http://schemas.openxmlformats.org/officeDocument/2006/math">
                    <m:r>
                      <a:rPr lang="en-US" altLang="zh-CN" sz="1800" i="1" dirty="0">
                        <a:latin typeface="Cambria Math"/>
                      </a:rPr>
                      <m:t>𝐿𝑀</m:t>
                    </m:r>
                  </m:oMath>
                </a14:m>
                <a:r>
                  <a:rPr lang="zh-CN" altLang="en-US" sz="1800" dirty="0"/>
                  <a:t>曲线的斜率</a:t>
                </a:r>
                <a:endParaRPr lang="en-US" sz="1800" dirty="0"/>
              </a:p>
            </p:txBody>
          </p:sp>
        </mc:Choice>
        <mc:Fallback xmlns="">
          <p:sp>
            <p:nvSpPr>
              <p:cNvPr id="3" name="Content Placeholder 2">
                <a:extLst>
                  <a:ext uri="{FF2B5EF4-FFF2-40B4-BE49-F238E27FC236}">
                    <a16:creationId xmlns:a16="http://schemas.microsoft.com/office/drawing/2014/main" id="{48D93C06-26F5-4C7A-A0E6-71364F4D8C4E}"/>
                  </a:ext>
                </a:extLst>
              </p:cNvPr>
              <p:cNvSpPr>
                <a:spLocks noGrp="1" noRot="1" noChangeAspect="1" noMove="1" noResize="1" noEditPoints="1" noAdjustHandles="1" noChangeArrowheads="1" noChangeShapeType="1" noTextEdit="1"/>
              </p:cNvSpPr>
              <p:nvPr>
                <p:ph idx="1"/>
              </p:nvPr>
            </p:nvSpPr>
            <p:spPr>
              <a:xfrm>
                <a:off x="376357" y="923785"/>
                <a:ext cx="8229600" cy="3394472"/>
              </a:xfrm>
              <a:blipFill>
                <a:blip r:embed="rId3"/>
                <a:stretch>
                  <a:fillRect l="-148" t="-1439"/>
                </a:stretch>
              </a:blipFill>
            </p:spPr>
            <p:txBody>
              <a:bodyPr/>
              <a:lstStyle/>
              <a:p>
                <a:r>
                  <a:rPr lang="zh-CN" altLang="en-US">
                    <a:noFill/>
                  </a:rPr>
                  <a:t> </a:t>
                </a:r>
              </a:p>
            </p:txBody>
          </p:sp>
        </mc:Fallback>
      </mc:AlternateContent>
      <p:cxnSp>
        <p:nvCxnSpPr>
          <p:cNvPr id="5" name="Straight Arrow Connector 4"/>
          <p:cNvCxnSpPr/>
          <p:nvPr/>
        </p:nvCxnSpPr>
        <p:spPr>
          <a:xfrm>
            <a:off x="985957" y="4352784"/>
            <a:ext cx="3048000" cy="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985957" y="1914384"/>
            <a:ext cx="0" cy="243840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366957" y="2066784"/>
            <a:ext cx="2057400" cy="1981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14582" y="2647809"/>
            <a:ext cx="1962150" cy="1552575"/>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89132" y="3271696"/>
            <a:ext cx="12041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54707" y="4352784"/>
            <a:ext cx="3048000" cy="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954707" y="1914384"/>
            <a:ext cx="0" cy="2438400"/>
          </a:xfrm>
          <a:prstGeom prst="straightConnector1">
            <a:avLst/>
          </a:prstGeom>
          <a:ln>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176957" y="2225970"/>
            <a:ext cx="1517650" cy="1822016"/>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5961" y="2276596"/>
            <a:ext cx="1939967" cy="1847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61057" y="2962134"/>
            <a:ext cx="2895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93251" y="3271696"/>
            <a:ext cx="0" cy="10810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71882" y="3644858"/>
            <a:ext cx="0" cy="7111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85007" y="2962134"/>
            <a:ext cx="0" cy="13906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97001" y="3644858"/>
            <a:ext cx="0" cy="711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913307" y="419889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𝒀</m:t>
                      </m:r>
                    </m:oMath>
                  </m:oMathPara>
                </a14:m>
                <a:endParaRPr lang="en-US" sz="14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3913307" y="4198894"/>
                <a:ext cx="457200"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348157" y="191819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𝑳𝑴</m:t>
                      </m:r>
                    </m:oMath>
                  </m:oMathPara>
                </a14:m>
                <a:endParaRPr lang="en-US" sz="14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3348157" y="1918193"/>
                <a:ext cx="457200" cy="3077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234357" y="396880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𝑰𝑺</m:t>
                      </m:r>
                    </m:oMath>
                  </m:oMathPara>
                </a14:m>
                <a:endParaRPr lang="en-US" sz="1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7234357" y="3968807"/>
                <a:ext cx="457200"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271957" y="4024245"/>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𝑰𝑺</m:t>
                      </m:r>
                    </m:oMath>
                  </m:oMathPara>
                </a14:m>
                <a:endParaRPr lang="en-US" sz="1400" b="1" dirty="0">
                  <a:solidFill>
                    <a:srgbClr val="0070C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271957" y="4024245"/>
                <a:ext cx="457200"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548557" y="198760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𝑳</m:t>
                      </m:r>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a:rPr>
                            <m:t>𝑴</m:t>
                          </m:r>
                        </m:e>
                        <m:sub>
                          <m:r>
                            <a:rPr lang="en-US" sz="1400" b="1" i="1" smtClean="0">
                              <a:solidFill>
                                <a:srgbClr val="0070C0"/>
                              </a:solidFill>
                              <a:latin typeface="Cambria Math"/>
                            </a:rPr>
                            <m:t>𝟏</m:t>
                          </m:r>
                        </m:sub>
                      </m:sSub>
                    </m:oMath>
                  </m:oMathPara>
                </a14:m>
                <a:endParaRPr lang="en-US" sz="1400" b="1" dirty="0">
                  <a:solidFill>
                    <a:srgbClr val="0070C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548557" y="1987607"/>
                <a:ext cx="457200" cy="307777"/>
              </a:xfrm>
              <a:prstGeom prst="rect">
                <a:avLst/>
              </a:prstGeom>
              <a:blipFill>
                <a:blip r:embed="rId8"/>
                <a:stretch>
                  <a:fillRect r="-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843207" y="4347920"/>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𝟎</m:t>
                          </m:r>
                        </m:sub>
                      </m:sSub>
                    </m:oMath>
                  </m:oMathPara>
                </a14:m>
                <a:endParaRPr lang="en-US" sz="14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1843207" y="4347920"/>
                <a:ext cx="457200" cy="3077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443282" y="434791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altLang="zh-CN" sz="1400" b="1" i="1" smtClean="0">
                              <a:latin typeface="Cambria Math"/>
                            </a:rPr>
                            <m:t>𝟏</m:t>
                          </m:r>
                        </m:sub>
                      </m:sSub>
                    </m:oMath>
                  </m:oMathPara>
                </a14:m>
                <a:endParaRPr lang="en-US" sz="14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2443282" y="4347913"/>
                <a:ext cx="457200" cy="30777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800527" y="434791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𝟎</m:t>
                          </m:r>
                        </m:sub>
                      </m:sSub>
                    </m:oMath>
                  </m:oMathPara>
                </a14:m>
                <a:endParaRPr lang="en-US" sz="1400"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5800527" y="4347917"/>
                <a:ext cx="457200" cy="3077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568401" y="434791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𝟏</m:t>
                          </m:r>
                        </m:sub>
                      </m:sSub>
                    </m:oMath>
                  </m:oMathPara>
                </a14:m>
                <a:endParaRPr lang="en-US" sz="1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6568401" y="4347914"/>
                <a:ext cx="457200" cy="3077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4957" y="30573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𝟎</m:t>
                          </m:r>
                        </m:sub>
                      </m:sSub>
                    </m:oMath>
                  </m:oMathPara>
                </a14:m>
                <a:endParaRPr lang="en-US" sz="1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604957" y="3057384"/>
                <a:ext cx="457200" cy="30777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567357" y="27525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𝟎</m:t>
                          </m:r>
                        </m:sub>
                      </m:sSub>
                    </m:oMath>
                  </m:oMathPara>
                </a14:m>
                <a:endParaRPr lang="en-US" sz="1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4567357" y="2752584"/>
                <a:ext cx="457200" cy="307777"/>
              </a:xfrm>
              <a:prstGeom prst="rect">
                <a:avLst/>
              </a:prstGeom>
              <a:blipFill>
                <a:blip r:embed="rId12"/>
                <a:stretch>
                  <a:fillRect/>
                </a:stretch>
              </a:blipFill>
            </p:spPr>
            <p:txBody>
              <a:bodyPr/>
              <a:lstStyle/>
              <a:p>
                <a:r>
                  <a:rPr lang="zh-CN" altLang="en-US">
                    <a:noFill/>
                  </a:rPr>
                  <a:t> </a:t>
                </a:r>
              </a:p>
            </p:txBody>
          </p:sp>
        </mc:Fallback>
      </mc:AlternateContent>
      <p:cxnSp>
        <p:nvCxnSpPr>
          <p:cNvPr id="38" name="Straight Connector 37"/>
          <p:cNvCxnSpPr/>
          <p:nvPr/>
        </p:nvCxnSpPr>
        <p:spPr>
          <a:xfrm>
            <a:off x="989132" y="3641683"/>
            <a:ext cx="16827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57882" y="3638508"/>
            <a:ext cx="18288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4567357" y="34383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𝟏</m:t>
                          </m:r>
                        </m:sub>
                      </m:sSub>
                    </m:oMath>
                  </m:oMathPara>
                </a14:m>
                <a:endParaRPr lang="en-US" sz="14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4567357" y="3438384"/>
                <a:ext cx="457200" cy="30777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04957" y="35145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𝟏</m:t>
                          </m:r>
                        </m:sub>
                      </m:sSub>
                    </m:oMath>
                  </m:oMathPara>
                </a14:m>
                <a:endParaRPr lang="en-US" sz="14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04957" y="3514584"/>
                <a:ext cx="457200" cy="307777"/>
              </a:xfrm>
              <a:prstGeom prst="rect">
                <a:avLst/>
              </a:prstGeom>
              <a:blipFill>
                <a:blip r:embed="rId14"/>
                <a:stretch>
                  <a:fillRect/>
                </a:stretch>
              </a:blipFill>
            </p:spPr>
            <p:txBody>
              <a:bodyPr/>
              <a:lstStyle/>
              <a:p>
                <a:r>
                  <a:rPr lang="zh-CN" altLang="en-US">
                    <a:noFill/>
                  </a:rPr>
                  <a:t> </a:t>
                </a:r>
              </a:p>
            </p:txBody>
          </p:sp>
        </mc:Fallback>
      </mc:AlternateContent>
      <p:grpSp>
        <p:nvGrpSpPr>
          <p:cNvPr id="73" name="Group 72"/>
          <p:cNvGrpSpPr/>
          <p:nvPr/>
        </p:nvGrpSpPr>
        <p:grpSpPr>
          <a:xfrm>
            <a:off x="604957" y="2938911"/>
            <a:ext cx="3429000" cy="1716785"/>
            <a:chOff x="685800" y="3215277"/>
            <a:chExt cx="3429000" cy="1716785"/>
          </a:xfrm>
        </p:grpSpPr>
        <p:cxnSp>
          <p:nvCxnSpPr>
            <p:cNvPr id="50" name="Straight Connector 49"/>
            <p:cNvCxnSpPr/>
            <p:nvPr/>
          </p:nvCxnSpPr>
          <p:spPr>
            <a:xfrm>
              <a:off x="1219993" y="3215277"/>
              <a:ext cx="2576513" cy="801296"/>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33700" y="3752055"/>
              <a:ext cx="0" cy="8794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3657600" y="3867150"/>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𝑰𝑺</m:t>
                        </m:r>
                        <m:r>
                          <a:rPr lang="en-US" sz="1400" b="1" i="1" smtClean="0">
                            <a:solidFill>
                              <a:srgbClr val="00B050"/>
                            </a:solidFill>
                            <a:latin typeface="Cambria Math"/>
                          </a:rPr>
                          <m:t>′</m:t>
                        </m:r>
                      </m:oMath>
                    </m:oMathPara>
                  </a14:m>
                  <a:endParaRPr lang="en-US" sz="1400" b="1" dirty="0">
                    <a:solidFill>
                      <a:srgbClr val="00B050"/>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657600" y="3867150"/>
                  <a:ext cx="457200"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2819400" y="4624285"/>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𝟐</m:t>
                            </m:r>
                          </m:sub>
                        </m:sSub>
                      </m:oMath>
                    </m:oMathPara>
                  </a14:m>
                  <a:endParaRPr lang="en-US" sz="14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2819400" y="4624285"/>
                  <a:ext cx="457200" cy="307777"/>
                </a:xfrm>
                <a:prstGeom prst="rect">
                  <a:avLst/>
                </a:prstGeom>
                <a:blipFill rotWithShape="1">
                  <a:blip r:embed="rId16"/>
                  <a:stretch>
                    <a:fillRect/>
                  </a:stretch>
                </a:blipFill>
              </p:spPr>
              <p:txBody>
                <a:bodyPr/>
                <a:lstStyle/>
                <a:p>
                  <a:r>
                    <a:rPr lang="en-US">
                      <a:noFill/>
                    </a:rPr>
                    <a:t> </a:t>
                  </a:r>
                </a:p>
              </p:txBody>
            </p:sp>
          </mc:Fallback>
        </mc:AlternateContent>
        <p:cxnSp>
          <p:nvCxnSpPr>
            <p:cNvPr id="56" name="Straight Connector 55"/>
            <p:cNvCxnSpPr/>
            <p:nvPr/>
          </p:nvCxnSpPr>
          <p:spPr>
            <a:xfrm>
              <a:off x="1066800" y="3752055"/>
              <a:ext cx="18288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685800" y="355937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𝟐</m:t>
                            </m:r>
                          </m:sub>
                        </m:sSub>
                      </m:oMath>
                    </m:oMathPara>
                  </a14:m>
                  <a:endParaRPr lang="en-US" sz="1400" b="1" dirty="0"/>
                </a:p>
              </p:txBody>
            </p:sp>
          </mc:Choice>
          <mc:Fallback xmlns="">
            <p:sp>
              <p:nvSpPr>
                <p:cNvPr id="57" name="TextBox 56"/>
                <p:cNvSpPr txBox="1">
                  <a:spLocks noRot="1" noChangeAspect="1" noMove="1" noResize="1" noEditPoints="1" noAdjustHandles="1" noChangeArrowheads="1" noChangeShapeType="1" noTextEdit="1"/>
                </p:cNvSpPr>
                <p:nvPr/>
              </p:nvSpPr>
              <p:spPr>
                <a:xfrm>
                  <a:off x="685800" y="3559373"/>
                  <a:ext cx="457200" cy="307777"/>
                </a:xfrm>
                <a:prstGeom prst="rect">
                  <a:avLst/>
                </a:prstGeom>
                <a:blipFill rotWithShape="1">
                  <a:blip r:embed="rId17"/>
                  <a:stretch>
                    <a:fillRect/>
                  </a:stretch>
                </a:blipFill>
              </p:spPr>
              <p:txBody>
                <a:bodyPr/>
                <a:lstStyle/>
                <a:p>
                  <a:r>
                    <a:rPr lang="en-US">
                      <a:noFill/>
                    </a:rPr>
                    <a:t> </a:t>
                  </a:r>
                </a:p>
              </p:txBody>
            </p:sp>
          </mc:Fallback>
        </mc:AlternateContent>
      </p:grpSp>
      <p:cxnSp>
        <p:nvCxnSpPr>
          <p:cNvPr id="58" name="Straight Connector 57"/>
          <p:cNvCxnSpPr/>
          <p:nvPr/>
        </p:nvCxnSpPr>
        <p:spPr>
          <a:xfrm flipV="1">
            <a:off x="2052757" y="2425187"/>
            <a:ext cx="1879294" cy="18096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3855851" y="2276596"/>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𝑳𝑴</m:t>
                      </m:r>
                      <m:r>
                        <a:rPr lang="en-US" sz="1400" b="1" i="1" smtClean="0">
                          <a:latin typeface="Cambria Math"/>
                        </a:rPr>
                        <m:t>′</m:t>
                      </m:r>
                    </m:oMath>
                  </m:oMathPara>
                </a14:m>
                <a:endParaRPr lang="en-US" sz="14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3855851" y="2276596"/>
                <a:ext cx="457200" cy="307777"/>
              </a:xfrm>
              <a:prstGeom prst="rect">
                <a:avLst/>
              </a:prstGeom>
              <a:blipFill>
                <a:blip r:embed="rId18"/>
                <a:stretch>
                  <a:fillRect r="-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57357" y="16857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𝒓</m:t>
                      </m:r>
                    </m:oMath>
                  </m:oMathPara>
                </a14:m>
                <a:endParaRPr lang="en-US" sz="1400" b="1" dirty="0"/>
              </a:p>
            </p:txBody>
          </p:sp>
        </mc:Choice>
        <mc:Fallback xmlns="">
          <p:sp>
            <p:nvSpPr>
              <p:cNvPr id="74" name="TextBox 73"/>
              <p:cNvSpPr txBox="1">
                <a:spLocks noRot="1" noChangeAspect="1" noMove="1" noResize="1" noEditPoints="1" noAdjustHandles="1" noChangeArrowheads="1" noChangeShapeType="1" noTextEdit="1"/>
              </p:cNvSpPr>
              <p:nvPr/>
            </p:nvSpPr>
            <p:spPr>
              <a:xfrm>
                <a:off x="757357" y="1685784"/>
                <a:ext cx="457200" cy="30777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4726107" y="168578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𝒓</m:t>
                      </m:r>
                    </m:oMath>
                  </m:oMathPara>
                </a14:m>
                <a:endParaRPr lang="en-US" sz="1400" b="1" dirty="0"/>
              </a:p>
            </p:txBody>
          </p:sp>
        </mc:Choice>
        <mc:Fallback xmlns="">
          <p:sp>
            <p:nvSpPr>
              <p:cNvPr id="75" name="TextBox 74"/>
              <p:cNvSpPr txBox="1">
                <a:spLocks noRot="1" noChangeAspect="1" noMove="1" noResize="1" noEditPoints="1" noAdjustHandles="1" noChangeArrowheads="1" noChangeShapeType="1" noTextEdit="1"/>
              </p:cNvSpPr>
              <p:nvPr/>
            </p:nvSpPr>
            <p:spPr>
              <a:xfrm>
                <a:off x="4726107" y="1685783"/>
                <a:ext cx="457200" cy="307777"/>
              </a:xfrm>
              <a:prstGeom prst="rect">
                <a:avLst/>
              </a:prstGeom>
              <a:blipFill>
                <a:blip r:embed="rId19"/>
                <a:stretch>
                  <a:fillRect/>
                </a:stretch>
              </a:blipFill>
            </p:spPr>
            <p:txBody>
              <a:bodyPr/>
              <a:lstStyle/>
              <a:p>
                <a:r>
                  <a:rPr lang="zh-CN" altLang="en-US">
                    <a:noFill/>
                  </a:rPr>
                  <a:t> </a:t>
                </a:r>
              </a:p>
            </p:txBody>
          </p:sp>
        </mc:Fallback>
      </mc:AlternateContent>
      <p:cxnSp>
        <p:nvCxnSpPr>
          <p:cNvPr id="80" name="Straight Connector 79"/>
          <p:cNvCxnSpPr/>
          <p:nvPr/>
        </p:nvCxnSpPr>
        <p:spPr>
          <a:xfrm flipV="1">
            <a:off x="6326307" y="2378368"/>
            <a:ext cx="1517650" cy="1822016"/>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567357" y="1759007"/>
            <a:ext cx="3289300" cy="2896685"/>
            <a:chOff x="4648200" y="2035373"/>
            <a:chExt cx="3289300" cy="2896685"/>
          </a:xfrm>
        </p:grpSpPr>
        <p:cxnSp>
          <p:nvCxnSpPr>
            <p:cNvPr id="21" name="Straight Connector 20"/>
            <p:cNvCxnSpPr/>
            <p:nvPr/>
          </p:nvCxnSpPr>
          <p:spPr>
            <a:xfrm>
              <a:off x="7115968" y="4141318"/>
              <a:ext cx="0" cy="4902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6934200" y="4624281"/>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𝒀</m:t>
                            </m:r>
                          </m:e>
                          <m:sub>
                            <m:r>
                              <a:rPr lang="en-US" sz="1400" b="1" i="1" smtClean="0">
                                <a:latin typeface="Cambria Math"/>
                              </a:rPr>
                              <m:t>𝟐</m:t>
                            </m:r>
                          </m:sub>
                        </m:sSub>
                      </m:oMath>
                    </m:oMathPara>
                  </a14:m>
                  <a:endParaRPr lang="en-US" sz="1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6934200" y="4624281"/>
                  <a:ext cx="457200" cy="307777"/>
                </a:xfrm>
                <a:prstGeom prst="rect">
                  <a:avLst/>
                </a:prstGeom>
                <a:blipFill rotWithShape="1">
                  <a:blip r:embed="rId16"/>
                  <a:stretch>
                    <a:fillRect/>
                  </a:stretch>
                </a:blipFill>
              </p:spPr>
              <p:txBody>
                <a:bodyPr/>
                <a:lstStyle/>
                <a:p>
                  <a:r>
                    <a:rPr lang="en-US">
                      <a:noFill/>
                    </a:rPr>
                    <a:t> </a:t>
                  </a:r>
                </a:p>
              </p:txBody>
            </p:sp>
          </mc:Fallback>
        </mc:AlternateContent>
        <p:cxnSp>
          <p:nvCxnSpPr>
            <p:cNvPr id="42" name="Straight Connector 41"/>
            <p:cNvCxnSpPr/>
            <p:nvPr/>
          </p:nvCxnSpPr>
          <p:spPr>
            <a:xfrm flipV="1">
              <a:off x="5735637" y="2238375"/>
              <a:ext cx="784226" cy="219075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480300" y="2120792"/>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𝑳</m:t>
                        </m:r>
                        <m:sSub>
                          <m:sSubPr>
                            <m:ctrlPr>
                              <a:rPr lang="en-US" sz="1400" b="1" i="1" smtClean="0">
                                <a:solidFill>
                                  <a:srgbClr val="00B050"/>
                                </a:solidFill>
                                <a:latin typeface="Cambria Math" panose="02040503050406030204" pitchFamily="18" charset="0"/>
                              </a:rPr>
                            </m:ctrlPr>
                          </m:sSubPr>
                          <m:e>
                            <m:r>
                              <a:rPr lang="en-US" sz="1400" b="1" i="1" smtClean="0">
                                <a:solidFill>
                                  <a:srgbClr val="00B050"/>
                                </a:solidFill>
                                <a:latin typeface="Cambria Math"/>
                              </a:rPr>
                              <m:t>𝑴</m:t>
                            </m:r>
                          </m:e>
                          <m:sub>
                            <m:r>
                              <a:rPr lang="en-US" sz="1400" b="1" i="1" smtClean="0">
                                <a:solidFill>
                                  <a:srgbClr val="00B050"/>
                                </a:solidFill>
                                <a:latin typeface="Cambria Math"/>
                              </a:rPr>
                              <m:t>𝟐</m:t>
                            </m:r>
                          </m:sub>
                        </m:sSub>
                        <m:r>
                          <a:rPr lang="en-US" sz="1400" b="1" i="1" smtClean="0">
                            <a:solidFill>
                              <a:srgbClr val="00B050"/>
                            </a:solidFill>
                            <a:latin typeface="Cambria Math"/>
                          </a:rPr>
                          <m:t>′</m:t>
                        </m:r>
                      </m:oMath>
                    </m:oMathPara>
                  </a14:m>
                  <a:endParaRPr lang="en-US" sz="1400" b="1" dirty="0">
                    <a:solidFill>
                      <a:srgbClr val="00B05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480300" y="2120792"/>
                  <a:ext cx="457200" cy="307777"/>
                </a:xfrm>
                <a:prstGeom prst="rect">
                  <a:avLst/>
                </a:prstGeom>
                <a:blipFill rotWithShape="1">
                  <a:blip r:embed="rId20"/>
                  <a:stretch>
                    <a:fillRect r="-21333"/>
                  </a:stretch>
                </a:blipFill>
              </p:spPr>
              <p:txBody>
                <a:bodyPr/>
                <a:lstStyle/>
                <a:p>
                  <a:r>
                    <a:rPr lang="en-US">
                      <a:noFill/>
                    </a:rPr>
                    <a:t> </a:t>
                  </a:r>
                </a:p>
              </p:txBody>
            </p:sp>
          </mc:Fallback>
        </mc:AlternateContent>
        <p:cxnSp>
          <p:nvCxnSpPr>
            <p:cNvPr id="46" name="Straight Connector 45"/>
            <p:cNvCxnSpPr/>
            <p:nvPr/>
          </p:nvCxnSpPr>
          <p:spPr>
            <a:xfrm>
              <a:off x="5038725" y="4141318"/>
              <a:ext cx="20772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4648200" y="3943350"/>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𝒓</m:t>
                            </m:r>
                          </m:e>
                          <m:sub>
                            <m:r>
                              <a:rPr lang="en-US" sz="1400" b="1" i="1" smtClean="0">
                                <a:latin typeface="Cambria Math"/>
                              </a:rPr>
                              <m:t>𝟐</m:t>
                            </m:r>
                          </m:sub>
                        </m:sSub>
                      </m:oMath>
                    </m:oMathPara>
                  </a14:m>
                  <a:endParaRPr lang="en-US" sz="14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4648200" y="3943350"/>
                  <a:ext cx="457200" cy="307777"/>
                </a:xfrm>
                <a:prstGeom prst="rect">
                  <a:avLst/>
                </a:prstGeom>
                <a:blipFill rotWithShape="1">
                  <a:blip r:embed="rId17"/>
                  <a:stretch>
                    <a:fillRect/>
                  </a:stretch>
                </a:blipFill>
              </p:spPr>
              <p:txBody>
                <a:bodyPr/>
                <a:lstStyle/>
                <a:p>
                  <a:r>
                    <a:rPr lang="en-US">
                      <a:noFill/>
                    </a:rPr>
                    <a:t> </a:t>
                  </a:r>
                </a:p>
              </p:txBody>
            </p:sp>
          </mc:Fallback>
        </mc:AlternateContent>
        <p:cxnSp>
          <p:nvCxnSpPr>
            <p:cNvPr id="86" name="Straight Connector 85"/>
            <p:cNvCxnSpPr/>
            <p:nvPr/>
          </p:nvCxnSpPr>
          <p:spPr>
            <a:xfrm flipV="1">
              <a:off x="6973887" y="2333625"/>
              <a:ext cx="784226" cy="219075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p:cNvSpPr txBox="1"/>
                <p:nvPr/>
              </p:nvSpPr>
              <p:spPr>
                <a:xfrm>
                  <a:off x="6324600" y="2035373"/>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B050"/>
                            </a:solidFill>
                            <a:latin typeface="Cambria Math"/>
                          </a:rPr>
                          <m:t>𝑳</m:t>
                        </m:r>
                        <m:sSub>
                          <m:sSubPr>
                            <m:ctrlPr>
                              <a:rPr lang="en-US" sz="1400" b="1" i="1" smtClean="0">
                                <a:solidFill>
                                  <a:srgbClr val="00B050"/>
                                </a:solidFill>
                                <a:latin typeface="Cambria Math" panose="02040503050406030204" pitchFamily="18" charset="0"/>
                              </a:rPr>
                            </m:ctrlPr>
                          </m:sSubPr>
                          <m:e>
                            <m:r>
                              <a:rPr lang="en-US" sz="1400" b="1" i="1" smtClean="0">
                                <a:solidFill>
                                  <a:srgbClr val="00B050"/>
                                </a:solidFill>
                                <a:latin typeface="Cambria Math"/>
                              </a:rPr>
                              <m:t>𝑴</m:t>
                            </m:r>
                          </m:e>
                          <m:sub>
                            <m:r>
                              <a:rPr lang="en-US" sz="1400" b="1" i="1" smtClean="0">
                                <a:solidFill>
                                  <a:srgbClr val="00B050"/>
                                </a:solidFill>
                                <a:latin typeface="Cambria Math"/>
                              </a:rPr>
                              <m:t>𝟐</m:t>
                            </m:r>
                          </m:sub>
                        </m:sSub>
                      </m:oMath>
                    </m:oMathPara>
                  </a14:m>
                  <a:endParaRPr lang="en-US" sz="1400" b="1" dirty="0">
                    <a:solidFill>
                      <a:srgbClr val="00B050"/>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6324600" y="2035373"/>
                  <a:ext cx="457200" cy="307777"/>
                </a:xfrm>
                <a:prstGeom prst="rect">
                  <a:avLst/>
                </a:prstGeom>
                <a:blipFill rotWithShape="1">
                  <a:blip r:embed="rId21"/>
                  <a:stretch>
                    <a:fillRect r="-2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1" name="TextBox 90"/>
              <p:cNvSpPr txBox="1"/>
              <p:nvPr/>
            </p:nvSpPr>
            <p:spPr>
              <a:xfrm>
                <a:off x="7691557" y="2140007"/>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a:rPr>
                        <m:t>𝑳</m:t>
                      </m:r>
                      <m:sSub>
                        <m:sSubPr>
                          <m:ctrlPr>
                            <a:rPr lang="en-US" sz="1400" b="1" i="1" smtClean="0">
                              <a:solidFill>
                                <a:srgbClr val="0070C0"/>
                              </a:solidFill>
                              <a:latin typeface="Cambria Math" panose="02040503050406030204" pitchFamily="18" charset="0"/>
                            </a:rPr>
                          </m:ctrlPr>
                        </m:sSubPr>
                        <m:e>
                          <m:r>
                            <a:rPr lang="en-US" sz="1400" b="1" i="1" smtClean="0">
                              <a:solidFill>
                                <a:srgbClr val="0070C0"/>
                              </a:solidFill>
                              <a:latin typeface="Cambria Math"/>
                            </a:rPr>
                            <m:t>𝑴</m:t>
                          </m:r>
                        </m:e>
                        <m:sub>
                          <m:r>
                            <a:rPr lang="en-US" sz="1400" b="1" i="1" smtClean="0">
                              <a:solidFill>
                                <a:srgbClr val="0070C0"/>
                              </a:solidFill>
                              <a:latin typeface="Cambria Math"/>
                            </a:rPr>
                            <m:t>𝟏</m:t>
                          </m:r>
                        </m:sub>
                      </m:sSub>
                      <m:r>
                        <a:rPr lang="en-US" sz="1400" b="1" i="1" smtClean="0">
                          <a:solidFill>
                            <a:srgbClr val="0070C0"/>
                          </a:solidFill>
                          <a:latin typeface="Cambria Math"/>
                        </a:rPr>
                        <m:t>′</m:t>
                      </m:r>
                    </m:oMath>
                  </m:oMathPara>
                </a14:m>
                <a:endParaRPr lang="en-US" sz="1400" b="1" dirty="0">
                  <a:solidFill>
                    <a:srgbClr val="0070C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7691557" y="2140007"/>
                <a:ext cx="457200" cy="307777"/>
              </a:xfrm>
              <a:prstGeom prst="rect">
                <a:avLst/>
              </a:prstGeom>
              <a:blipFill>
                <a:blip r:embed="rId22"/>
                <a:stretch>
                  <a:fillRect r="-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920157" y="4213084"/>
                <a:ext cx="4572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𝒀</m:t>
                      </m:r>
                    </m:oMath>
                  </m:oMathPara>
                </a14:m>
                <a:endParaRPr lang="en-US" sz="1400"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7920157" y="4213084"/>
                <a:ext cx="457200" cy="307777"/>
              </a:xfrm>
              <a:prstGeom prst="rect">
                <a:avLst/>
              </a:prstGeom>
              <a:blipFill>
                <a:blip r:embed="rId23"/>
                <a:stretch>
                  <a:fillRect/>
                </a:stretch>
              </a:blipFill>
            </p:spPr>
            <p:txBody>
              <a:bodyPr/>
              <a:lstStyle/>
              <a:p>
                <a:r>
                  <a:rPr lang="zh-CN" altLang="en-US">
                    <a:noFill/>
                  </a:rPr>
                  <a:t> </a:t>
                </a:r>
              </a:p>
            </p:txBody>
          </p:sp>
        </mc:Fallback>
      </mc:AlternateContent>
      <p:sp>
        <p:nvSpPr>
          <p:cNvPr id="61" name="矩形 60">
            <a:extLst>
              <a:ext uri="{FF2B5EF4-FFF2-40B4-BE49-F238E27FC236}">
                <a16:creationId xmlns:a16="http://schemas.microsoft.com/office/drawing/2014/main" id="{667A032B-A587-4A09-B0A4-4301D878C35A}"/>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货币政策效应</a:t>
            </a:r>
          </a:p>
        </p:txBody>
      </p:sp>
      <p:grpSp>
        <p:nvGrpSpPr>
          <p:cNvPr id="62" name="组合 61">
            <a:extLst>
              <a:ext uri="{FF2B5EF4-FFF2-40B4-BE49-F238E27FC236}">
                <a16:creationId xmlns:a16="http://schemas.microsoft.com/office/drawing/2014/main" id="{12CA238D-7A8B-4BF0-AA4F-D54CD615D3D2}"/>
              </a:ext>
            </a:extLst>
          </p:cNvPr>
          <p:cNvGrpSpPr/>
          <p:nvPr/>
        </p:nvGrpSpPr>
        <p:grpSpPr>
          <a:xfrm>
            <a:off x="239334" y="290253"/>
            <a:ext cx="229174" cy="330963"/>
            <a:chOff x="362743" y="188119"/>
            <a:chExt cx="348993" cy="504000"/>
          </a:xfrm>
          <a:solidFill>
            <a:srgbClr val="6B748A"/>
          </a:solidFill>
        </p:grpSpPr>
        <p:sp>
          <p:nvSpPr>
            <p:cNvPr id="63" name="矩形: 圆角 62">
              <a:extLst>
                <a:ext uri="{FF2B5EF4-FFF2-40B4-BE49-F238E27FC236}">
                  <a16:creationId xmlns:a16="http://schemas.microsoft.com/office/drawing/2014/main" id="{C3BF9CD7-2E59-4E14-9FC4-2B0D600EA4D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64" name="矩形: 圆角 63">
              <a:extLst>
                <a:ext uri="{FF2B5EF4-FFF2-40B4-BE49-F238E27FC236}">
                  <a16:creationId xmlns:a16="http://schemas.microsoft.com/office/drawing/2014/main" id="{AFB9F10B-3DE3-44FB-94BE-FAC0B71210A3}"/>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65" name="矩形: 圆角 64">
              <a:extLst>
                <a:ext uri="{FF2B5EF4-FFF2-40B4-BE49-F238E27FC236}">
                  <a16:creationId xmlns:a16="http://schemas.microsoft.com/office/drawing/2014/main" id="{3398C443-6CE7-4F89-818B-AB26043D096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66" name="矩形: 圆角 65">
              <a:extLst>
                <a:ext uri="{FF2B5EF4-FFF2-40B4-BE49-F238E27FC236}">
                  <a16:creationId xmlns:a16="http://schemas.microsoft.com/office/drawing/2014/main" id="{F543F570-71C8-405F-A7B7-288A99AEF15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67" name="直接连接符 66">
            <a:extLst>
              <a:ext uri="{FF2B5EF4-FFF2-40B4-BE49-F238E27FC236}">
                <a16:creationId xmlns:a16="http://schemas.microsoft.com/office/drawing/2014/main" id="{41284682-E7C3-4C2D-8303-E786A83BF660}"/>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68" name="图片 67">
            <a:extLst>
              <a:ext uri="{FF2B5EF4-FFF2-40B4-BE49-F238E27FC236}">
                <a16:creationId xmlns:a16="http://schemas.microsoft.com/office/drawing/2014/main" id="{3B58ED4B-A8C7-485E-A2E8-C3BE46BB5574}"/>
              </a:ext>
            </a:extLst>
          </p:cNvPr>
          <p:cNvPicPr>
            <a:picLocks noChangeAspect="1"/>
          </p:cNvPicPr>
          <p:nvPr/>
        </p:nvPicPr>
        <p:blipFill>
          <a:blip r:embed="rId2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5391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
        <p:nvSpPr>
          <p:cNvPr id="6" name="TextBox 5"/>
          <p:cNvSpPr txBox="1"/>
          <p:nvPr>
            <p:custDataLst>
              <p:tags r:id="rId2"/>
            </p:custDataLst>
          </p:nvPr>
        </p:nvSpPr>
        <p:spPr>
          <a:xfrm>
            <a:off x="914400" y="321469"/>
            <a:ext cx="7315200" cy="1607344"/>
          </a:xfrm>
          <a:prstGeom prst="rect">
            <a:avLst/>
          </a:prstGeom>
          <a:noFill/>
        </p:spPr>
        <p:txBody>
          <a:bodyPr vert="horz" wrap="square" rtlCol="0" anchor="ctr" anchorCtr="0">
            <a:noAutofit/>
          </a:bodyPr>
          <a:lstStyle/>
          <a:p>
            <a:r>
              <a:rPr lang="zh-CN" altLang="en-US" sz="2400" dirty="0">
                <a:solidFill>
                  <a:srgbClr val="000000"/>
                </a:solidFill>
                <a:latin typeface="+mn-ea"/>
                <a:sym typeface="Microsoft Yahei"/>
              </a:rPr>
              <a:t>如果货币需求对利率的变化相对较为敏感，则（）。</a:t>
            </a:r>
            <a:endParaRPr lang="en-US" sz="2400" dirty="0">
              <a:solidFill>
                <a:srgbClr val="000000"/>
              </a:solidFill>
              <a:latin typeface="+mn-ea"/>
              <a:sym typeface="Microsoft Yahei"/>
            </a:endParaRPr>
          </a:p>
        </p:txBody>
      </p:sp>
      <p:sp>
        <p:nvSpPr>
          <p:cNvPr id="7" name="TextBox 6"/>
          <p:cNvSpPr txBox="1"/>
          <p:nvPr>
            <p:custDataLst>
              <p:tags r:id="rId3"/>
            </p:custDataLst>
          </p:nvPr>
        </p:nvSpPr>
        <p:spPr>
          <a:xfrm>
            <a:off x="1066800" y="2089547"/>
            <a:ext cx="7848600" cy="482203"/>
          </a:xfrm>
          <a:prstGeom prst="rect">
            <a:avLst/>
          </a:prstGeom>
          <a:noFill/>
        </p:spPr>
        <p:txBody>
          <a:bodyPr vert="horz" rtlCol="0" anchor="ctr" anchorCtr="0">
            <a:noAutofit/>
          </a:bodyPr>
          <a:lstStyle/>
          <a:p>
            <a:r>
              <a:rPr lang="en-US" sz="2000" i="1" dirty="0">
                <a:solidFill>
                  <a:srgbClr val="000000"/>
                </a:solidFill>
                <a:latin typeface="Times New Roman" panose="02020603050405020304" pitchFamily="18" charset="0"/>
                <a:cs typeface="Times New Roman" panose="02020603050405020304" pitchFamily="18" charset="0"/>
                <a:sym typeface="Microsoft Yahei"/>
              </a:rPr>
              <a:t>IS</a:t>
            </a:r>
            <a:r>
              <a:rPr lang="zh-CN" altLang="en-US" sz="2000" dirty="0">
                <a:solidFill>
                  <a:srgbClr val="000000"/>
                </a:solidFill>
                <a:latin typeface="Times New Roman" panose="02020603050405020304" pitchFamily="18" charset="0"/>
                <a:cs typeface="Times New Roman" panose="02020603050405020304" pitchFamily="18" charset="0"/>
                <a:sym typeface="Microsoft Yahei"/>
              </a:rPr>
              <a:t>曲线将相对较为平坦，货币政策的变化将对实际收入有较大影响</a:t>
            </a:r>
            <a:endParaRPr lang="en-US" sz="20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8" name="TextBox 7"/>
          <p:cNvSpPr txBox="1"/>
          <p:nvPr>
            <p:custDataLst>
              <p:tags r:id="rId4"/>
            </p:custDataLst>
          </p:nvPr>
        </p:nvSpPr>
        <p:spPr>
          <a:xfrm>
            <a:off x="1066800" y="2732484"/>
            <a:ext cx="7848600" cy="482203"/>
          </a:xfrm>
          <a:prstGeom prst="rect">
            <a:avLst/>
          </a:prstGeom>
          <a:noFill/>
        </p:spPr>
        <p:txBody>
          <a:bodyPr vert="horz" rtlCol="0" anchor="ctr" anchorCtr="0">
            <a:noAutofit/>
          </a:bodyPr>
          <a:lstStyle/>
          <a:p>
            <a:r>
              <a:rPr lang="en-US" sz="2000" i="1" dirty="0">
                <a:solidFill>
                  <a:srgbClr val="000000"/>
                </a:solidFill>
                <a:latin typeface="Times New Roman" panose="02020603050405020304" pitchFamily="18" charset="0"/>
                <a:cs typeface="Times New Roman" panose="02020603050405020304" pitchFamily="18" charset="0"/>
                <a:sym typeface="Microsoft Yahei"/>
              </a:rPr>
              <a:t>IS</a:t>
            </a:r>
            <a:r>
              <a:rPr lang="zh-CN" altLang="en-US" sz="2000" dirty="0">
                <a:solidFill>
                  <a:srgbClr val="000000"/>
                </a:solidFill>
                <a:latin typeface="Times New Roman" panose="02020603050405020304" pitchFamily="18" charset="0"/>
                <a:cs typeface="Times New Roman" panose="02020603050405020304" pitchFamily="18" charset="0"/>
                <a:sym typeface="Microsoft Yahei"/>
              </a:rPr>
              <a:t>曲线将相对较为陡峭，货币政策的变化将对实际收入有较小影响</a:t>
            </a:r>
            <a:endParaRPr lang="en-US" sz="20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9" name="TextBox 8"/>
          <p:cNvSpPr txBox="1"/>
          <p:nvPr>
            <p:custDataLst>
              <p:tags r:id="rId5"/>
            </p:custDataLst>
          </p:nvPr>
        </p:nvSpPr>
        <p:spPr>
          <a:xfrm>
            <a:off x="1066800" y="3375422"/>
            <a:ext cx="7848600" cy="482203"/>
          </a:xfrm>
          <a:prstGeom prst="rect">
            <a:avLst/>
          </a:prstGeom>
          <a:noFill/>
        </p:spPr>
        <p:txBody>
          <a:bodyPr vert="horz" rtlCol="0" anchor="ctr" anchorCtr="0">
            <a:noAutofit/>
          </a:bodyPr>
          <a:lstStyle/>
          <a:p>
            <a:r>
              <a:rPr lang="en-US" altLang="zh-CN" sz="2000" i="1" dirty="0">
                <a:solidFill>
                  <a:srgbClr val="000000"/>
                </a:solidFill>
                <a:latin typeface="Times New Roman" panose="02020603050405020304" pitchFamily="18" charset="0"/>
                <a:cs typeface="Times New Roman" panose="02020603050405020304" pitchFamily="18" charset="0"/>
                <a:sym typeface="Microsoft Yahei"/>
              </a:rPr>
              <a:t>LM</a:t>
            </a:r>
            <a:r>
              <a:rPr lang="zh-CN" altLang="en-US" sz="2000" dirty="0">
                <a:solidFill>
                  <a:srgbClr val="000000"/>
                </a:solidFill>
                <a:latin typeface="Times New Roman" panose="02020603050405020304" pitchFamily="18" charset="0"/>
                <a:cs typeface="Times New Roman" panose="02020603050405020304" pitchFamily="18" charset="0"/>
                <a:sym typeface="Microsoft Yahei"/>
              </a:rPr>
              <a:t>曲线将相对较为陡峭，财政政策的变化将对实际收入有较小影响</a:t>
            </a:r>
            <a:endParaRPr lang="en-US" sz="20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0" name="TextBox 9"/>
          <p:cNvSpPr txBox="1"/>
          <p:nvPr>
            <p:custDataLst>
              <p:tags r:id="rId6"/>
            </p:custDataLst>
          </p:nvPr>
        </p:nvSpPr>
        <p:spPr>
          <a:xfrm>
            <a:off x="1066800" y="4018359"/>
            <a:ext cx="7848600" cy="482203"/>
          </a:xfrm>
          <a:prstGeom prst="rect">
            <a:avLst/>
          </a:prstGeom>
          <a:noFill/>
        </p:spPr>
        <p:txBody>
          <a:bodyPr vert="horz" rtlCol="0" anchor="ctr" anchorCtr="0">
            <a:noAutofit/>
          </a:bodyPr>
          <a:lstStyle/>
          <a:p>
            <a:r>
              <a:rPr lang="en-US" altLang="zh-CN" sz="2000" i="1" dirty="0">
                <a:solidFill>
                  <a:srgbClr val="000000"/>
                </a:solidFill>
                <a:latin typeface="Times New Roman" panose="02020603050405020304" pitchFamily="18" charset="0"/>
                <a:cs typeface="Times New Roman" panose="02020603050405020304" pitchFamily="18" charset="0"/>
                <a:sym typeface="Microsoft Yahei"/>
              </a:rPr>
              <a:t>LM</a:t>
            </a:r>
            <a:r>
              <a:rPr lang="zh-CN" altLang="en-US" sz="2000" dirty="0">
                <a:solidFill>
                  <a:srgbClr val="000000"/>
                </a:solidFill>
                <a:latin typeface="Times New Roman" panose="02020603050405020304" pitchFamily="18" charset="0"/>
                <a:cs typeface="Times New Roman" panose="02020603050405020304" pitchFamily="18" charset="0"/>
                <a:sym typeface="Microsoft Yahei"/>
              </a:rPr>
              <a:t>曲线将相对较为平坦，财政政策的变化将对实际收入有较大影响</a:t>
            </a:r>
            <a:endParaRPr lang="en-US" sz="20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1" name="Oval 10"/>
          <p:cNvSpPr>
            <a:spLocks noChangeAspect="1"/>
          </p:cNvSpPr>
          <p:nvPr>
            <p:custDataLst>
              <p:tags r:id="rId7"/>
            </p:custDataLst>
          </p:nvPr>
        </p:nvSpPr>
        <p:spPr>
          <a:xfrm>
            <a:off x="416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A</a:t>
            </a:r>
          </a:p>
        </p:txBody>
      </p:sp>
      <p:sp>
        <p:nvSpPr>
          <p:cNvPr id="12" name="Oval 11"/>
          <p:cNvSpPr>
            <a:spLocks noChangeAspect="1"/>
          </p:cNvSpPr>
          <p:nvPr>
            <p:custDataLst>
              <p:tags r:id="rId8"/>
            </p:custDataLst>
          </p:nvPr>
        </p:nvSpPr>
        <p:spPr>
          <a:xfrm>
            <a:off x="416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B</a:t>
            </a:r>
          </a:p>
        </p:txBody>
      </p:sp>
      <p:sp>
        <p:nvSpPr>
          <p:cNvPr id="13" name="Oval 12"/>
          <p:cNvSpPr>
            <a:spLocks noChangeAspect="1"/>
          </p:cNvSpPr>
          <p:nvPr>
            <p:custDataLst>
              <p:tags r:id="rId9"/>
            </p:custDataLst>
          </p:nvPr>
        </p:nvSpPr>
        <p:spPr>
          <a:xfrm>
            <a:off x="416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C</a:t>
            </a:r>
          </a:p>
        </p:txBody>
      </p:sp>
      <p:sp>
        <p:nvSpPr>
          <p:cNvPr id="14" name="Oval 13"/>
          <p:cNvSpPr>
            <a:spLocks noChangeAspect="1"/>
          </p:cNvSpPr>
          <p:nvPr>
            <p:custDataLst>
              <p:tags r:id="rId10"/>
            </p:custDataLst>
          </p:nvPr>
        </p:nvSpPr>
        <p:spPr>
          <a:xfrm>
            <a:off x="416719" y="4066580"/>
            <a:ext cx="385762" cy="38576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icrosoft Yahei"/>
                <a:ea typeface="Microsoft Yahei"/>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endParaRPr lang="en-US" sz="1600">
              <a:solidFill>
                <a:srgbClr val="FFFFFF"/>
              </a:solidFill>
              <a:latin typeface="Microsoft Yahei"/>
              <a:ea typeface="Microsoft Yahei"/>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en-US" altLang="zh-CN" sz="2600">
                  <a:solidFill>
                    <a:srgbClr val="000000"/>
                  </a:solidFill>
                  <a:latin typeface="Microsoft Yahei"/>
                  <a:ea typeface="Microsoft Yahei"/>
                  <a:sym typeface="Microsoft Yahei"/>
                </a:rPr>
                <a:t>Multiple Choice(single)</a:t>
              </a:r>
              <a:endParaRPr lang="en-US" sz="2600">
                <a:solidFill>
                  <a:srgbClr val="000000"/>
                </a:solidFill>
                <a:latin typeface="Microsoft Yahei"/>
                <a:ea typeface="Microsoft Yahei"/>
                <a:sym typeface="Microsoft Yahei"/>
              </a:endParaRPr>
            </a:p>
          </p:txBody>
        </p:sp>
        <p:sp>
          <p:nvSpPr>
            <p:cNvPr id="19" name="TipText"/>
            <p:cNvSpPr txBox="1"/>
            <p:nvPr>
              <p:custDataLst>
                <p:tags r:id="rId17"/>
              </p:custDataLst>
            </p:nvPr>
          </p:nvSpPr>
          <p:spPr>
            <a:xfrm>
              <a:off x="4162743" y="109220"/>
              <a:ext cx="2286000" cy="508000"/>
            </a:xfrm>
            <a:prstGeom prst="rect">
              <a:avLst/>
            </a:prstGeom>
            <a:noFill/>
          </p:spPr>
          <p:txBody>
            <a:bodyPr vert="horz" wrap="none" rtlCol="0" anchor="ctr" anchorCtr="0">
              <a:noAutofit/>
            </a:bodyPr>
            <a:lstStyle/>
            <a:p>
              <a:r>
                <a:rPr lang="en-US" altLang="zh-CN"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06698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3785"/>
            <a:ext cx="8229600" cy="3528558"/>
          </a:xfrm>
        </p:spPr>
        <p:txBody>
          <a:bodyPr/>
          <a:lstStyle/>
          <a:p>
            <a:pPr>
              <a:buSzPct val="80000"/>
              <a:buFont typeface="Wingdings" panose="05000000000000000000" pitchFamily="2" charset="2"/>
              <a:buChar char="l"/>
            </a:pPr>
            <a:r>
              <a:rPr lang="zh-CN" altLang="en-US" sz="1800" dirty="0"/>
              <a:t>相机抉择政策：凯恩斯主义和新凯恩斯主义</a:t>
            </a:r>
            <a:endParaRPr lang="en-US" altLang="zh-CN" sz="1800" dirty="0"/>
          </a:p>
          <a:p>
            <a:pPr lvl="1">
              <a:buSzPct val="100000"/>
              <a:buFont typeface="Wingdings" panose="05000000000000000000" pitchFamily="2" charset="2"/>
              <a:buChar char="n"/>
            </a:pPr>
            <a:r>
              <a:rPr lang="zh-CN" altLang="en-US" sz="1600" dirty="0"/>
              <a:t>观点：应该充分发挥政府财政和货币部门的作用，积极主动地干预宏观经济波动，以促进经济稳定</a:t>
            </a:r>
            <a:endParaRPr lang="en-US" altLang="zh-CN" sz="1600" dirty="0"/>
          </a:p>
          <a:p>
            <a:pPr lvl="1">
              <a:buSzPct val="100000"/>
              <a:buFont typeface="Wingdings" panose="05000000000000000000" pitchFamily="2" charset="2"/>
              <a:buChar char="n"/>
            </a:pPr>
            <a:r>
              <a:rPr lang="zh-CN" altLang="en-US" sz="1600" dirty="0"/>
              <a:t>理由：市场不完善，存在价格和工资的刚性，从而宏观经济会波动，因此相机抉择的总需求管理政策非常必要而且能够起作用，政府应该积极主动地采取政策，消除经济波动</a:t>
            </a:r>
            <a:endParaRPr lang="en-US" altLang="zh-CN" sz="1600" dirty="0"/>
          </a:p>
          <a:p>
            <a:pPr>
              <a:buSzPct val="80000"/>
              <a:buFont typeface="Wingdings" panose="05000000000000000000" pitchFamily="2" charset="2"/>
              <a:buChar char="l"/>
            </a:pPr>
            <a:r>
              <a:rPr lang="zh-CN" altLang="en-US" sz="1800" dirty="0"/>
              <a:t>坚持政策规则：货币主义和新古典主义</a:t>
            </a:r>
            <a:endParaRPr lang="en-US" altLang="zh-CN" sz="1800" dirty="0"/>
          </a:p>
          <a:p>
            <a:pPr lvl="1">
              <a:buSzPct val="100000"/>
              <a:buFont typeface="Wingdings" panose="05000000000000000000" pitchFamily="2" charset="2"/>
              <a:buChar char="n"/>
            </a:pPr>
            <a:r>
              <a:rPr lang="zh-CN" altLang="en-US" sz="1600" dirty="0"/>
              <a:t>观点：货币政策优先于财政政策；应该制定政策规则，让政策制定部门照章办事，不要相机抉择</a:t>
            </a:r>
            <a:endParaRPr lang="en-US" altLang="zh-CN" sz="1600" dirty="0"/>
          </a:p>
          <a:p>
            <a:pPr lvl="1">
              <a:buSzPct val="100000"/>
              <a:buFont typeface="Wingdings" panose="05000000000000000000" pitchFamily="2" charset="2"/>
              <a:buChar char="n"/>
            </a:pPr>
            <a:r>
              <a:rPr lang="zh-CN" altLang="en-US" sz="1600" dirty="0"/>
              <a:t>理由：动态不一致理论，卢卡斯批评</a:t>
            </a:r>
            <a:endParaRPr lang="en-US" altLang="zh-CN" sz="1600" dirty="0"/>
          </a:p>
          <a:p>
            <a:pPr lvl="1">
              <a:buSzPct val="100000"/>
              <a:buFont typeface="Wingdings" panose="05000000000000000000" pitchFamily="2" charset="2"/>
              <a:buChar char="n"/>
            </a:pPr>
            <a:r>
              <a:rPr lang="zh-CN" altLang="en-US" sz="1600" dirty="0"/>
              <a:t>具体的政策规则</a:t>
            </a:r>
            <a:r>
              <a:rPr lang="en-US" altLang="zh-CN" sz="1600" dirty="0"/>
              <a:t>: 1.</a:t>
            </a:r>
            <a:r>
              <a:rPr lang="zh-CN" altLang="en-US" sz="1600" dirty="0"/>
              <a:t>货币增长目标，</a:t>
            </a:r>
            <a:r>
              <a:rPr lang="en-US" altLang="zh-CN" sz="1600" dirty="0"/>
              <a:t>2.</a:t>
            </a:r>
            <a:r>
              <a:rPr lang="zh-CN" altLang="en-US" sz="1600" dirty="0"/>
              <a:t>名义</a:t>
            </a:r>
            <a:r>
              <a:rPr lang="en-US" altLang="zh-CN" sz="1600" dirty="0"/>
              <a:t>GDP</a:t>
            </a:r>
            <a:r>
              <a:rPr lang="zh-CN" altLang="en-US" sz="1600" dirty="0"/>
              <a:t>目标，</a:t>
            </a:r>
            <a:r>
              <a:rPr lang="en-US" altLang="zh-CN" sz="1600" dirty="0"/>
              <a:t>3.</a:t>
            </a:r>
            <a:r>
              <a:rPr lang="zh-CN" altLang="en-US" sz="1600" dirty="0"/>
              <a:t>通货膨胀目标，</a:t>
            </a:r>
            <a:r>
              <a:rPr lang="en-US" altLang="zh-CN" sz="1600" dirty="0"/>
              <a:t>4.</a:t>
            </a:r>
            <a:r>
              <a:rPr lang="zh-CN" altLang="en-US" sz="1600" dirty="0"/>
              <a:t>泰勒规则</a:t>
            </a:r>
            <a:endParaRPr lang="en-US" altLang="zh-CN"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
        <p:nvSpPr>
          <p:cNvPr id="5" name="矩形 4">
            <a:extLst>
              <a:ext uri="{FF2B5EF4-FFF2-40B4-BE49-F238E27FC236}">
                <a16:creationId xmlns:a16="http://schemas.microsoft.com/office/drawing/2014/main" id="{767278B3-86CE-4470-B75F-F2BC4E04FCA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“相机抉择”和“规则”之争</a:t>
            </a:r>
          </a:p>
        </p:txBody>
      </p:sp>
      <p:grpSp>
        <p:nvGrpSpPr>
          <p:cNvPr id="6" name="组合 5">
            <a:extLst>
              <a:ext uri="{FF2B5EF4-FFF2-40B4-BE49-F238E27FC236}">
                <a16:creationId xmlns:a16="http://schemas.microsoft.com/office/drawing/2014/main" id="{D85FBEE2-AF17-47D3-97D3-D254902F29A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ADCAA6F-0C91-4578-84A1-5501EABC2B0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EF26E8A-A9EC-4337-876D-FF7D450627B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95D345B-FDA1-43E3-830F-2C5BAD2996E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10BB5970-86AA-452C-AB04-D23578ACBFA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54E7189-75D2-4611-9617-8F0DA4D1F68F}"/>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8B11C07-066C-48B5-96B4-8A3503B77F7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37601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5" name="Picture 6" descr="未命名"/>
          <p:cNvPicPr>
            <a:picLocks noChangeAspect="1" noChangeArrowheads="1"/>
          </p:cNvPicPr>
          <p:nvPr/>
        </p:nvPicPr>
        <p:blipFill>
          <a:blip r:embed="rId2" cstate="print">
            <a:extLst>
              <a:ext uri="{28A0092B-C50C-407E-A947-70E740481C1C}">
                <a14:useLocalDpi xmlns:a14="http://schemas.microsoft.com/office/drawing/2010/main" val="0"/>
              </a:ext>
            </a:extLst>
          </a:blip>
          <a:srcRect t="6786" r="54077" b="14473"/>
          <a:stretch>
            <a:fillRect/>
          </a:stretch>
        </p:blipFill>
        <p:spPr bwMode="auto">
          <a:xfrm>
            <a:off x="457200" y="1069613"/>
            <a:ext cx="381482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未命名"/>
          <p:cNvPicPr>
            <a:picLocks noChangeAspect="1" noChangeArrowheads="1"/>
          </p:cNvPicPr>
          <p:nvPr/>
        </p:nvPicPr>
        <p:blipFill>
          <a:blip r:embed="rId3" cstate="print">
            <a:extLst>
              <a:ext uri="{28A0092B-C50C-407E-A947-70E740481C1C}">
                <a14:useLocalDpi xmlns:a14="http://schemas.microsoft.com/office/drawing/2010/main" val="0"/>
              </a:ext>
            </a:extLst>
          </a:blip>
          <a:srcRect l="52547" t="4524" b="10696"/>
          <a:stretch>
            <a:fillRect/>
          </a:stretch>
        </p:blipFill>
        <p:spPr bwMode="auto">
          <a:xfrm>
            <a:off x="4572000" y="1145813"/>
            <a:ext cx="3888850" cy="333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499629" y="2000890"/>
            <a:ext cx="1524000" cy="338554"/>
          </a:xfrm>
          <a:prstGeom prst="rect">
            <a:avLst/>
          </a:prstGeom>
          <a:noFill/>
          <a:ln>
            <a:solidFill>
              <a:srgbClr val="00B050"/>
            </a:solidFill>
          </a:ln>
        </p:spPr>
        <p:txBody>
          <a:bodyPr wrap="square" rtlCol="0">
            <a:spAutoFit/>
          </a:bodyPr>
          <a:lstStyle/>
          <a:p>
            <a:pPr algn="ctr"/>
            <a:r>
              <a:rPr lang="zh-CN" altLang="en-US" sz="1600" b="1" dirty="0"/>
              <a:t>最低工资标准</a:t>
            </a:r>
            <a:endParaRPr lang="en-US" sz="1600" b="1" dirty="0"/>
          </a:p>
        </p:txBody>
      </p:sp>
      <p:cxnSp>
        <p:nvCxnSpPr>
          <p:cNvPr id="8" name="Straight Arrow Connector 7"/>
          <p:cNvCxnSpPr/>
          <p:nvPr/>
        </p:nvCxnSpPr>
        <p:spPr>
          <a:xfrm>
            <a:off x="4261629" y="2339444"/>
            <a:ext cx="310371" cy="254169"/>
          </a:xfrm>
          <a:prstGeom prst="straightConnector1">
            <a:avLst/>
          </a:prstGeom>
          <a:ln>
            <a:solidFill>
              <a:srgbClr val="00B050"/>
            </a:solidFill>
            <a:tailEnd type="stealth" w="med" len="lg"/>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90528CE-767E-4F3E-9081-8FE9FC7C1AC7}"/>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自愿与非自愿失业</a:t>
            </a:r>
          </a:p>
        </p:txBody>
      </p:sp>
      <p:grpSp>
        <p:nvGrpSpPr>
          <p:cNvPr id="10" name="组合 9">
            <a:extLst>
              <a:ext uri="{FF2B5EF4-FFF2-40B4-BE49-F238E27FC236}">
                <a16:creationId xmlns:a16="http://schemas.microsoft.com/office/drawing/2014/main" id="{8F668EEB-CCA1-4AAC-8371-CB00754EFC11}"/>
              </a:ext>
            </a:extLst>
          </p:cNvPr>
          <p:cNvGrpSpPr/>
          <p:nvPr/>
        </p:nvGrpSpPr>
        <p:grpSpPr>
          <a:xfrm>
            <a:off x="239334" y="290253"/>
            <a:ext cx="229174" cy="330963"/>
            <a:chOff x="362743" y="188119"/>
            <a:chExt cx="348993" cy="504000"/>
          </a:xfrm>
          <a:solidFill>
            <a:srgbClr val="6B748A"/>
          </a:solidFill>
        </p:grpSpPr>
        <p:sp>
          <p:nvSpPr>
            <p:cNvPr id="11" name="矩形: 圆角 10">
              <a:extLst>
                <a:ext uri="{FF2B5EF4-FFF2-40B4-BE49-F238E27FC236}">
                  <a16:creationId xmlns:a16="http://schemas.microsoft.com/office/drawing/2014/main" id="{301F5B80-45D8-479E-B5FF-3315D430A9CF}"/>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2" name="矩形: 圆角 11">
              <a:extLst>
                <a:ext uri="{FF2B5EF4-FFF2-40B4-BE49-F238E27FC236}">
                  <a16:creationId xmlns:a16="http://schemas.microsoft.com/office/drawing/2014/main" id="{52414E5E-CC77-4DC6-815D-AE622A6184A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3" name="矩形: 圆角 12">
              <a:extLst>
                <a:ext uri="{FF2B5EF4-FFF2-40B4-BE49-F238E27FC236}">
                  <a16:creationId xmlns:a16="http://schemas.microsoft.com/office/drawing/2014/main" id="{9437660F-1184-4377-82A7-F97DF1B3EFD5}"/>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4" name="矩形: 圆角 13">
              <a:extLst>
                <a:ext uri="{FF2B5EF4-FFF2-40B4-BE49-F238E27FC236}">
                  <a16:creationId xmlns:a16="http://schemas.microsoft.com/office/drawing/2014/main" id="{E48BECB3-EDB5-4117-923F-34083D61176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5" name="直接连接符 14">
            <a:extLst>
              <a:ext uri="{FF2B5EF4-FFF2-40B4-BE49-F238E27FC236}">
                <a16:creationId xmlns:a16="http://schemas.microsoft.com/office/drawing/2014/main" id="{700CEAA4-1E48-40B9-8986-CDAEC0B1E797}"/>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991F81-AC2E-433F-8CAB-FDDBD709D2B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150745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8A0030-43FC-40DB-B983-910C0ACD8775}"/>
              </a:ext>
            </a:extLst>
          </p:cNvPr>
          <p:cNvSpPr>
            <a:spLocks noGrp="1"/>
          </p:cNvSpPr>
          <p:nvPr>
            <p:ph type="sldNum" sz="quarter" idx="12"/>
          </p:nvPr>
        </p:nvSpPr>
        <p:spPr/>
        <p:txBody>
          <a:bodyPr/>
          <a:lstStyle/>
          <a:p>
            <a:fld id="{B6F15528-21DE-4FAA-801E-634DDDAF4B2B}" type="slidenum">
              <a:rPr lang="en-US" smtClean="0"/>
              <a:pPr/>
              <a:t>50</a:t>
            </a:fld>
            <a:endParaRPr lang="en-US" dirty="0"/>
          </a:p>
        </p:txBody>
      </p:sp>
      <p:sp>
        <p:nvSpPr>
          <p:cNvPr id="5" name="矩形 4">
            <a:extLst>
              <a:ext uri="{FF2B5EF4-FFF2-40B4-BE49-F238E27FC236}">
                <a16:creationId xmlns:a16="http://schemas.microsoft.com/office/drawing/2014/main" id="{9CD65E5C-FA96-45A1-936D-1D30041EECB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动态不一致理论</a:t>
            </a:r>
          </a:p>
        </p:txBody>
      </p:sp>
      <p:grpSp>
        <p:nvGrpSpPr>
          <p:cNvPr id="6" name="组合 5">
            <a:extLst>
              <a:ext uri="{FF2B5EF4-FFF2-40B4-BE49-F238E27FC236}">
                <a16:creationId xmlns:a16="http://schemas.microsoft.com/office/drawing/2014/main" id="{4C3DC600-C105-4674-B3CD-CB472A329E5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E29DA77-B967-4DAD-BD20-9D5A90329B5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2626BF6-F92D-4AF9-8BCC-4EADDEE35E7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6F850A9-03A0-4CA3-947E-F954FD00BFF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54F658E-9B88-452B-85A1-31553B67EA0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D30B4D6-008F-4B02-93FA-2B6417C92187}"/>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01D23E5-3A53-4FBE-B206-76E41BA5F38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
        <p:nvSpPr>
          <p:cNvPr id="13" name="Content Placeholder 2">
            <a:extLst>
              <a:ext uri="{FF2B5EF4-FFF2-40B4-BE49-F238E27FC236}">
                <a16:creationId xmlns:a16="http://schemas.microsoft.com/office/drawing/2014/main" id="{7572C7D2-CAA4-452A-A281-F771F98F3B7B}"/>
              </a:ext>
            </a:extLst>
          </p:cNvPr>
          <p:cNvSpPr>
            <a:spLocks noGrp="1"/>
          </p:cNvSpPr>
          <p:nvPr>
            <p:ph idx="1"/>
          </p:nvPr>
        </p:nvSpPr>
        <p:spPr>
          <a:xfrm>
            <a:off x="457200" y="923785"/>
            <a:ext cx="8229600" cy="3528558"/>
          </a:xfrm>
        </p:spPr>
        <p:txBody>
          <a:bodyPr/>
          <a:lstStyle/>
          <a:p>
            <a:pPr>
              <a:buSzPct val="80000"/>
              <a:buFont typeface="Wingdings" panose="05000000000000000000" pitchFamily="2" charset="2"/>
              <a:buChar char="l"/>
            </a:pPr>
            <a:r>
              <a:rPr lang="zh-CN" altLang="en-US" sz="1800" b="1" dirty="0">
                <a:solidFill>
                  <a:srgbClr val="FF0000"/>
                </a:solidFill>
              </a:rPr>
              <a:t>动态不一致理论</a:t>
            </a:r>
            <a:r>
              <a:rPr lang="zh-CN" altLang="en-US" sz="1800" dirty="0"/>
              <a:t>：政策实施后，其作用分布在其后的较长一段时间，会出现短期效果和长期效果，而两者之间可能存在冲突</a:t>
            </a:r>
            <a:endParaRPr lang="en-US" altLang="zh-CN" sz="1800" dirty="0"/>
          </a:p>
          <a:p>
            <a:pPr lvl="1">
              <a:buSzPct val="100000"/>
              <a:buFont typeface="Wingdings" panose="05000000000000000000" pitchFamily="2" charset="2"/>
              <a:buChar char="n"/>
            </a:pPr>
            <a:r>
              <a:rPr lang="zh-CN" altLang="en-US" sz="1600" dirty="0"/>
              <a:t>着眼于长期的最优政策与每个时期即期制定的短期最优政策不一致</a:t>
            </a:r>
            <a:endParaRPr lang="en-US" altLang="zh-CN" sz="1600" dirty="0"/>
          </a:p>
          <a:p>
            <a:pPr lvl="1">
              <a:buSzPct val="100000"/>
              <a:buFont typeface="Wingdings" panose="05000000000000000000" pitchFamily="2" charset="2"/>
              <a:buChar char="n"/>
            </a:pPr>
            <a:r>
              <a:rPr lang="zh-CN" altLang="en-US" sz="1600" dirty="0"/>
              <a:t>长期最优政策就是政策规则，短期最优政策就是相机抉择</a:t>
            </a:r>
            <a:endParaRPr lang="en-US" altLang="zh-CN" sz="1600" dirty="0"/>
          </a:p>
          <a:p>
            <a:pPr lvl="1">
              <a:buSzPct val="100000"/>
              <a:buFont typeface="Wingdings" panose="05000000000000000000" pitchFamily="2" charset="2"/>
              <a:buChar char="n"/>
            </a:pPr>
            <a:r>
              <a:rPr lang="zh-CN" altLang="en-US" sz="1600" dirty="0"/>
              <a:t>由于动态不一致，政策有违背承诺的动机，会在规则和相机抉择中选择后者</a:t>
            </a:r>
            <a:endParaRPr lang="en-US" altLang="zh-CN" sz="1600" dirty="0"/>
          </a:p>
          <a:p>
            <a:pPr lvl="1">
              <a:buSzPct val="100000"/>
              <a:buFont typeface="Wingdings" panose="05000000000000000000" pitchFamily="2" charset="2"/>
              <a:buChar char="n"/>
            </a:pPr>
            <a:r>
              <a:rPr lang="zh-CN" altLang="en-US" sz="1600" dirty="0"/>
              <a:t>这种动机会被具有理性预期的公众预期到，所以政府一旦在坚守规则上摇摆，就会严重削弱其公信力，大大破坏政策的实施效果</a:t>
            </a:r>
            <a:endParaRPr lang="en-US" altLang="zh-CN" sz="1600" dirty="0"/>
          </a:p>
          <a:p>
            <a:pPr lvl="1">
              <a:buSzPct val="100000"/>
              <a:buFont typeface="Wingdings" panose="05000000000000000000" pitchFamily="2" charset="2"/>
              <a:buChar char="n"/>
            </a:pPr>
            <a:r>
              <a:rPr lang="zh-CN" altLang="en-US" sz="1600" dirty="0"/>
              <a:t>比如，政府宣布一个长期最优计划：保持货币稳定增长，为社会提供稳定的可预期的环境，既保证物价稳定，也促进充分就业</a:t>
            </a:r>
            <a:endParaRPr lang="en-US" altLang="zh-CN" sz="1600" dirty="0"/>
          </a:p>
          <a:p>
            <a:pPr lvl="1">
              <a:buSzPct val="100000"/>
              <a:buFont typeface="Wingdings" panose="05000000000000000000" pitchFamily="2" charset="2"/>
              <a:buChar char="n"/>
            </a:pPr>
            <a:r>
              <a:rPr lang="zh-CN" altLang="en-US" sz="1600" dirty="0"/>
              <a:t>但如果出现重大外部冲击（金融危机，新冠疫情），政府倾向大幅增加货币供给可以更快走出衰退</a:t>
            </a:r>
            <a:endParaRPr lang="en-US" altLang="zh-CN" sz="1600" dirty="0"/>
          </a:p>
          <a:p>
            <a:pPr lvl="1">
              <a:buSzPct val="100000"/>
              <a:buFont typeface="Wingdings" panose="05000000000000000000" pitchFamily="2" charset="2"/>
              <a:buChar char="n"/>
            </a:pPr>
            <a:r>
              <a:rPr lang="zh-CN" altLang="en-US" sz="1600" dirty="0"/>
              <a:t>政府信誉丧失，影响今后的政策实施，公众不再全力配合新政策，出现博弈行为</a:t>
            </a:r>
            <a:endParaRPr lang="en-US" altLang="zh-CN" sz="1600" dirty="0"/>
          </a:p>
        </p:txBody>
      </p:sp>
    </p:spTree>
    <p:extLst>
      <p:ext uri="{BB962C8B-B14F-4D97-AF65-F5344CB8AC3E}">
        <p14:creationId xmlns:p14="http://schemas.microsoft.com/office/powerpoint/2010/main" val="3832409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8A0030-43FC-40DB-B983-910C0ACD8775}"/>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矩形 4">
            <a:extLst>
              <a:ext uri="{FF2B5EF4-FFF2-40B4-BE49-F238E27FC236}">
                <a16:creationId xmlns:a16="http://schemas.microsoft.com/office/drawing/2014/main" id="{9CD65E5C-FA96-45A1-936D-1D30041EECB2}"/>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卢卡斯批评</a:t>
            </a:r>
          </a:p>
        </p:txBody>
      </p:sp>
      <p:grpSp>
        <p:nvGrpSpPr>
          <p:cNvPr id="6" name="组合 5">
            <a:extLst>
              <a:ext uri="{FF2B5EF4-FFF2-40B4-BE49-F238E27FC236}">
                <a16:creationId xmlns:a16="http://schemas.microsoft.com/office/drawing/2014/main" id="{4C3DC600-C105-4674-B3CD-CB472A329E5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BE29DA77-B967-4DAD-BD20-9D5A90329B5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2626BF6-F92D-4AF9-8BCC-4EADDEE35E7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6F850A9-03A0-4CA3-947E-F954FD00BFF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54F658E-9B88-452B-85A1-31553B67EA0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D30B4D6-008F-4B02-93FA-2B6417C92187}"/>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001D23E5-3A53-4FBE-B206-76E41BA5F382}"/>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7572C7D2-CAA4-452A-A281-F771F98F3B7B}"/>
                  </a:ext>
                </a:extLst>
              </p:cNvPr>
              <p:cNvSpPr>
                <a:spLocks noGrp="1"/>
              </p:cNvSpPr>
              <p:nvPr>
                <p:ph idx="1"/>
              </p:nvPr>
            </p:nvSpPr>
            <p:spPr>
              <a:xfrm>
                <a:off x="457200" y="826316"/>
                <a:ext cx="8229600" cy="3626027"/>
              </a:xfrm>
            </p:spPr>
            <p:txBody>
              <a:bodyPr/>
              <a:lstStyle/>
              <a:p>
                <a:pPr>
                  <a:lnSpc>
                    <a:spcPct val="114000"/>
                  </a:lnSpc>
                  <a:buSzPct val="80000"/>
                  <a:buFont typeface="Wingdings" panose="05000000000000000000" pitchFamily="2" charset="2"/>
                  <a:buChar char="l"/>
                </a:pPr>
                <a:r>
                  <a:rPr lang="zh-CN" altLang="en-US" sz="1800" b="1" dirty="0">
                    <a:solidFill>
                      <a:srgbClr val="FF0000"/>
                    </a:solidFill>
                  </a:rPr>
                  <a:t>卢卡斯批评</a:t>
                </a:r>
                <a:endParaRPr lang="en-US" altLang="zh-CN" sz="1800" b="1" dirty="0">
                  <a:solidFill>
                    <a:srgbClr val="FF0000"/>
                  </a:solidFill>
                </a:endParaRPr>
              </a:p>
              <a:p>
                <a:pPr lvl="1">
                  <a:lnSpc>
                    <a:spcPct val="114000"/>
                  </a:lnSpc>
                  <a:buSzPct val="100000"/>
                  <a:buFont typeface="Wingdings" panose="05000000000000000000" pitchFamily="2" charset="2"/>
                  <a:buChar char="n"/>
                </a:pPr>
                <a:r>
                  <a:rPr lang="zh-CN" altLang="en-US" dirty="0"/>
                  <a:t>政府根据历史上呈现出的经济变量之间的经验关系制定政策</a:t>
                </a:r>
                <a:endParaRPr lang="en-US" altLang="zh-CN" dirty="0"/>
              </a:p>
              <a:p>
                <a:pPr lvl="1">
                  <a:lnSpc>
                    <a:spcPct val="114000"/>
                  </a:lnSpc>
                  <a:buSzPct val="100000"/>
                  <a:buFont typeface="Wingdings" panose="05000000000000000000" pitchFamily="2" charset="2"/>
                  <a:buChar char="n"/>
                </a:pPr>
                <a:r>
                  <a:rPr lang="zh-CN" altLang="en-US" dirty="0"/>
                  <a:t>在现实中人们对未来的政策形成理性预期，并基于这种预期采取措施</a:t>
                </a:r>
                <a:endParaRPr lang="en-US" altLang="zh-CN" dirty="0"/>
              </a:p>
              <a:p>
                <a:pPr lvl="1">
                  <a:lnSpc>
                    <a:spcPct val="114000"/>
                  </a:lnSpc>
                  <a:buSzPct val="100000"/>
                  <a:buFont typeface="Wingdings" panose="05000000000000000000" pitchFamily="2" charset="2"/>
                  <a:buChar char="n"/>
                </a:pPr>
                <a:r>
                  <a:rPr lang="zh-CN" altLang="en-US" dirty="0"/>
                  <a:t>但如果经验关系发生变化，但却按照新的关系影响经济</a:t>
                </a:r>
                <a:endParaRPr lang="en-US" altLang="zh-CN" dirty="0"/>
              </a:p>
              <a:p>
                <a:pPr lvl="1">
                  <a:lnSpc>
                    <a:spcPct val="114000"/>
                  </a:lnSpc>
                  <a:buSzPct val="100000"/>
                  <a:buFont typeface="Wingdings" panose="05000000000000000000" pitchFamily="2" charset="2"/>
                  <a:buChar char="n"/>
                </a:pPr>
                <a:r>
                  <a:rPr lang="zh-CN" altLang="en-US" dirty="0"/>
                  <a:t>结果是稳定性政策有悖初衷，反而会加剧经济的不稳定</a:t>
                </a:r>
                <a:endParaRPr lang="en-US" altLang="zh-CN" dirty="0"/>
              </a:p>
              <a:p>
                <a:pPr lvl="1">
                  <a:lnSpc>
                    <a:spcPct val="114000"/>
                  </a:lnSpc>
                  <a:buSzPct val="100000"/>
                  <a:buFont typeface="Wingdings" panose="05000000000000000000" pitchFamily="2" charset="2"/>
                  <a:buChar char="n"/>
                </a:pPr>
                <a:r>
                  <a:rPr lang="zh-CN" altLang="en-US" dirty="0"/>
                  <a:t>比如政府根据历史经验</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t>
                </a:r>
                <a:r>
                  <a:rPr lang="zh-CN" altLang="en-US" dirty="0"/>
                  <a:t>设定</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oMath>
                </a14:m>
                <a:r>
                  <a:rPr lang="zh-CN" altLang="en-US" dirty="0"/>
                  <a:t>最大化</a:t>
                </a:r>
                <a14:m>
                  <m:oMath xmlns:m="http://schemas.openxmlformats.org/officeDocument/2006/math">
                    <m:r>
                      <a:rPr lang="en-US" altLang="zh-CN" b="0" i="1" dirty="0" smtClean="0">
                        <a:latin typeface="Cambria Math" panose="02040503050406030204" pitchFamily="18" charset="0"/>
                      </a:rPr>
                      <m:t>𝑦</m:t>
                    </m:r>
                  </m:oMath>
                </a14:m>
                <a:r>
                  <a:rPr lang="zh-CN" altLang="en-US" dirty="0"/>
                  <a:t>，但现实中</a:t>
                </a:r>
                <a14:m>
                  <m:oMath xmlns:m="http://schemas.openxmlformats.org/officeDocument/2006/math">
                    <m:r>
                      <a:rPr lang="en-US" altLang="zh-CN" b="0" i="1" smtClean="0">
                        <a:latin typeface="Cambria Math" panose="02040503050406030204" pitchFamily="18" charset="0"/>
                      </a:rPr>
                      <m:t>𝑦</m:t>
                    </m:r>
                  </m:oMath>
                </a14:m>
                <a:r>
                  <a:rPr lang="zh-CN" altLang="en-US" dirty="0"/>
                  <a:t>和</a:t>
                </a:r>
                <a14:m>
                  <m:oMath xmlns:m="http://schemas.openxmlformats.org/officeDocument/2006/math">
                    <m:r>
                      <a:rPr lang="en-US" altLang="zh-CN" b="0" i="1" dirty="0" smtClean="0">
                        <a:latin typeface="Cambria Math" panose="02040503050406030204" pitchFamily="18" charset="0"/>
                      </a:rPr>
                      <m:t>𝑥</m:t>
                    </m:r>
                  </m:oMath>
                </a14:m>
                <a:r>
                  <a:rPr lang="zh-CN" altLang="en-US" dirty="0"/>
                  <a:t>的关系变为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，同时人们具有理性预期，</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无法通过</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最大化</a:t>
                </a:r>
                <a14:m>
                  <m:oMath xmlns:m="http://schemas.openxmlformats.org/officeDocument/2006/math">
                    <m:r>
                      <a:rPr lang="en-US" altLang="zh-CN" b="0" i="1" smtClean="0">
                        <a:latin typeface="Cambria Math" panose="02040503050406030204" pitchFamily="18" charset="0"/>
                      </a:rPr>
                      <m:t>𝑦</m:t>
                    </m:r>
                  </m:oMath>
                </a14:m>
                <a:endParaRPr lang="en-US" altLang="zh-CN" dirty="0"/>
              </a:p>
              <a:p>
                <a:pPr>
                  <a:lnSpc>
                    <a:spcPct val="114000"/>
                  </a:lnSpc>
                  <a:buSzPct val="80000"/>
                  <a:buFont typeface="Wingdings" panose="05000000000000000000" pitchFamily="2" charset="2"/>
                  <a:buChar char="l"/>
                </a:pPr>
                <a:r>
                  <a:rPr lang="zh-CN" altLang="en-US" sz="1800" dirty="0"/>
                  <a:t>附加预期的菲利普斯曲线中的卢卡斯批评</a:t>
                </a:r>
                <a:endParaRPr lang="en-US" altLang="zh-CN" sz="1800" dirty="0"/>
              </a:p>
              <a:p>
                <a:pPr lvl="1">
                  <a:lnSpc>
                    <a:spcPct val="114000"/>
                  </a:lnSpc>
                  <a:buSzPct val="100000"/>
                  <a:buFont typeface="Wingdings" panose="05000000000000000000" pitchFamily="2" charset="2"/>
                  <a:buChar char="n"/>
                </a:pPr>
                <a:r>
                  <a:rPr lang="zh-CN" altLang="en-US" dirty="0"/>
                  <a:t>附加预期的菲利普斯曲线（第二版教材</a:t>
                </a:r>
                <a:r>
                  <a:rPr lang="en-US" altLang="zh-CN" dirty="0"/>
                  <a:t>157</a:t>
                </a:r>
                <a:r>
                  <a:rPr lang="zh-CN" altLang="en-US" dirty="0"/>
                  <a:t>页公式</a:t>
                </a:r>
                <a:r>
                  <a:rPr lang="en-US" altLang="zh-CN" dirty="0"/>
                  <a:t>13.11</a:t>
                </a:r>
                <a:r>
                  <a:rPr lang="zh-CN" altLang="en-US" dirty="0"/>
                  <a:t>）</a:t>
                </a:r>
                <a:endParaRPr lang="en-US" altLang="zh-CN" dirty="0"/>
              </a:p>
              <a:p>
                <a:pPr marL="0" indent="0">
                  <a:lnSpc>
                    <a:spcPct val="114000"/>
                  </a:lnSpc>
                  <a:buSzPct val="8000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𝜋</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𝜋</m:t>
                          </m:r>
                        </m:e>
                        <m:sup>
                          <m:r>
                            <a:rPr lang="en-US" altLang="zh-CN" sz="1800" b="0" i="1" smtClean="0">
                              <a:latin typeface="Cambria Math" panose="02040503050406030204" pitchFamily="18" charset="0"/>
                            </a:rPr>
                            <m:t>𝐸</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𝛽</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𝑢</m:t>
                              </m:r>
                            </m:e>
                            <m:sup>
                              <m:r>
                                <a:rPr lang="en-US" altLang="zh-CN" sz="1800" b="0" i="1" smtClean="0">
                                  <a:latin typeface="Cambria Math" panose="02040503050406030204" pitchFamily="18" charset="0"/>
                                </a:rPr>
                                <m:t>∗</m:t>
                              </m:r>
                            </m:sup>
                          </m:sSup>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𝜇</m:t>
                      </m:r>
                    </m:oMath>
                  </m:oMathPara>
                </a14:m>
                <a:endParaRPr lang="en-US" altLang="zh-CN" sz="1800" dirty="0"/>
              </a:p>
            </p:txBody>
          </p:sp>
        </mc:Choice>
        <mc:Fallback xmlns="">
          <p:sp>
            <p:nvSpPr>
              <p:cNvPr id="13" name="Content Placeholder 2">
                <a:extLst>
                  <a:ext uri="{FF2B5EF4-FFF2-40B4-BE49-F238E27FC236}">
                    <a16:creationId xmlns:a16="http://schemas.microsoft.com/office/drawing/2014/main" id="{7572C7D2-CAA4-452A-A281-F771F98F3B7B}"/>
                  </a:ext>
                </a:extLst>
              </p:cNvPr>
              <p:cNvSpPr>
                <a:spLocks noGrp="1" noRot="1" noChangeAspect="1" noMove="1" noResize="1" noEditPoints="1" noAdjustHandles="1" noChangeArrowheads="1" noChangeShapeType="1" noTextEdit="1"/>
              </p:cNvSpPr>
              <p:nvPr>
                <p:ph idx="1"/>
              </p:nvPr>
            </p:nvSpPr>
            <p:spPr>
              <a:xfrm>
                <a:off x="457200" y="826316"/>
                <a:ext cx="8229600" cy="3626027"/>
              </a:xfrm>
              <a:blipFill>
                <a:blip r:embed="rId3"/>
                <a:stretch>
                  <a:fillRect l="-148" t="-1178" r="-444" b="-4545"/>
                </a:stretch>
              </a:blipFill>
            </p:spPr>
            <p:txBody>
              <a:bodyPr/>
              <a:lstStyle/>
              <a:p>
                <a:r>
                  <a:rPr lang="en-US">
                    <a:noFill/>
                  </a:rPr>
                  <a:t> </a:t>
                </a:r>
              </a:p>
            </p:txBody>
          </p:sp>
        </mc:Fallback>
      </mc:AlternateContent>
    </p:spTree>
    <p:extLst>
      <p:ext uri="{BB962C8B-B14F-4D97-AF65-F5344CB8AC3E}">
        <p14:creationId xmlns:p14="http://schemas.microsoft.com/office/powerpoint/2010/main" val="2414611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0420"/>
            <a:ext cx="8229600" cy="4303080"/>
          </a:xfrm>
        </p:spPr>
        <p:txBody>
          <a:bodyPr/>
          <a:lstStyle/>
          <a:p>
            <a:pPr>
              <a:lnSpc>
                <a:spcPct val="114000"/>
              </a:lnSpc>
              <a:buSzPct val="80000"/>
              <a:buFont typeface="Wingdings" panose="05000000000000000000" pitchFamily="2" charset="2"/>
              <a:buChar char="l"/>
            </a:pPr>
            <a:r>
              <a:rPr lang="zh-CN" altLang="en-US" sz="1800" dirty="0"/>
              <a:t>预先设定某种具体目标，让货币政策遵循而不任意改变</a:t>
            </a:r>
            <a:endParaRPr lang="en-US" altLang="zh-CN" sz="1800" dirty="0"/>
          </a:p>
          <a:p>
            <a:pPr>
              <a:lnSpc>
                <a:spcPct val="114000"/>
              </a:lnSpc>
              <a:buSzPct val="80000"/>
              <a:buFont typeface="Wingdings" panose="05000000000000000000" pitchFamily="2" charset="2"/>
              <a:buChar char="l"/>
            </a:pPr>
            <a:r>
              <a:rPr lang="en-US" altLang="zh-CN" sz="1800" dirty="0"/>
              <a:t>1. </a:t>
            </a:r>
            <a:r>
              <a:rPr lang="zh-CN" altLang="en-US" sz="1800" dirty="0"/>
              <a:t>货币增长目标</a:t>
            </a:r>
            <a:endParaRPr lang="en-US" altLang="zh-CN" sz="1800" dirty="0"/>
          </a:p>
          <a:p>
            <a:pPr lvl="1">
              <a:lnSpc>
                <a:spcPct val="114000"/>
              </a:lnSpc>
              <a:buSzPct val="160000"/>
            </a:pPr>
            <a:r>
              <a:rPr lang="zh-CN" altLang="en-US" sz="1600" dirty="0"/>
              <a:t>以货币增长作为政策目标，确定单一的货币增长规则</a:t>
            </a:r>
            <a:endParaRPr lang="en-US" altLang="zh-CN" sz="1600" dirty="0"/>
          </a:p>
          <a:p>
            <a:pPr lvl="1">
              <a:lnSpc>
                <a:spcPct val="114000"/>
              </a:lnSpc>
              <a:buSzPct val="160000"/>
            </a:pPr>
            <a:r>
              <a:rPr lang="zh-CN" altLang="en-US" sz="1600" dirty="0"/>
              <a:t>为保持经济稳定，货币供给应该始终按照一个既定的速度稳定增长</a:t>
            </a:r>
            <a:endParaRPr lang="en-US" altLang="zh-CN" sz="1600" dirty="0"/>
          </a:p>
          <a:p>
            <a:pPr>
              <a:lnSpc>
                <a:spcPct val="114000"/>
              </a:lnSpc>
              <a:buSzPct val="80000"/>
              <a:buFont typeface="Wingdings" panose="05000000000000000000" pitchFamily="2" charset="2"/>
              <a:buChar char="l"/>
            </a:pPr>
            <a:r>
              <a:rPr lang="en-US" altLang="zh-CN" sz="1800" dirty="0"/>
              <a:t>2. </a:t>
            </a:r>
            <a:r>
              <a:rPr lang="zh-CN" altLang="en-US" sz="1800" dirty="0"/>
              <a:t>名义</a:t>
            </a:r>
            <a:r>
              <a:rPr lang="en-US" altLang="zh-CN" sz="1800" dirty="0"/>
              <a:t>GDP</a:t>
            </a:r>
            <a:r>
              <a:rPr lang="zh-CN" altLang="en-US" sz="1800" dirty="0"/>
              <a:t>目标</a:t>
            </a:r>
            <a:endParaRPr lang="en-US" altLang="zh-CN" sz="1800" dirty="0"/>
          </a:p>
          <a:p>
            <a:pPr lvl="1">
              <a:lnSpc>
                <a:spcPct val="114000"/>
              </a:lnSpc>
              <a:buSzPct val="160000"/>
            </a:pPr>
            <a:r>
              <a:rPr lang="zh-CN" altLang="en-US" sz="1600" dirty="0"/>
              <a:t>确定名义</a:t>
            </a:r>
            <a:r>
              <a:rPr lang="en-US" altLang="zh-CN" sz="1600" dirty="0"/>
              <a:t>GDP</a:t>
            </a:r>
            <a:r>
              <a:rPr lang="zh-CN" altLang="en-US" sz="1600" dirty="0"/>
              <a:t>目标，据此确定货币供给增长的路径，即根据现实中名义</a:t>
            </a:r>
            <a:r>
              <a:rPr lang="en-US" altLang="zh-CN" sz="1600" dirty="0"/>
              <a:t>GDP</a:t>
            </a:r>
            <a:r>
              <a:rPr lang="zh-CN" altLang="en-US" sz="1600" dirty="0"/>
              <a:t>是否偏离目标名义</a:t>
            </a:r>
            <a:r>
              <a:rPr lang="en-US" altLang="zh-CN" sz="1600" dirty="0"/>
              <a:t>GDP</a:t>
            </a:r>
            <a:r>
              <a:rPr lang="zh-CN" altLang="en-US" sz="1600" dirty="0"/>
              <a:t>而调整货币量</a:t>
            </a:r>
            <a:endParaRPr lang="en-US" altLang="zh-CN" sz="1600" dirty="0"/>
          </a:p>
          <a:p>
            <a:pPr>
              <a:lnSpc>
                <a:spcPct val="114000"/>
              </a:lnSpc>
              <a:buSzPct val="80000"/>
              <a:buFont typeface="Wingdings" panose="05000000000000000000" pitchFamily="2" charset="2"/>
              <a:buChar char="l"/>
            </a:pPr>
            <a:r>
              <a:rPr lang="en-US" altLang="zh-CN" sz="1800" dirty="0"/>
              <a:t>3. </a:t>
            </a:r>
            <a:r>
              <a:rPr lang="zh-CN" altLang="en-US" sz="1800" dirty="0"/>
              <a:t>通货膨胀目标</a:t>
            </a:r>
            <a:endParaRPr lang="en-US" altLang="zh-CN" sz="1800" dirty="0"/>
          </a:p>
          <a:p>
            <a:pPr lvl="1">
              <a:lnSpc>
                <a:spcPct val="114000"/>
              </a:lnSpc>
              <a:buSzPct val="160000"/>
            </a:pPr>
            <a:r>
              <a:rPr lang="zh-CN" altLang="en-US" sz="1600" dirty="0"/>
              <a:t>确定通货膨胀目标，根据实际通货膨胀率是否偏离目标通货膨胀率来调整货币供给增长速度</a:t>
            </a:r>
            <a:endParaRPr lang="en-US" altLang="zh-CN" sz="1600" dirty="0"/>
          </a:p>
          <a:p>
            <a:pPr>
              <a:lnSpc>
                <a:spcPct val="114000"/>
              </a:lnSpc>
              <a:buSzPct val="80000"/>
              <a:buFont typeface="Wingdings" panose="05000000000000000000" pitchFamily="2" charset="2"/>
              <a:buChar char="l"/>
            </a:pPr>
            <a:r>
              <a:rPr lang="en-US" altLang="zh-CN" sz="1800" dirty="0"/>
              <a:t>4. </a:t>
            </a:r>
            <a:r>
              <a:rPr lang="zh-CN" altLang="en-US" sz="1800" dirty="0"/>
              <a:t>泰勒规则</a:t>
            </a:r>
            <a:endParaRPr lang="en-US" altLang="zh-C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
        <p:nvSpPr>
          <p:cNvPr id="5" name="矩形 4">
            <a:extLst>
              <a:ext uri="{FF2B5EF4-FFF2-40B4-BE49-F238E27FC236}">
                <a16:creationId xmlns:a16="http://schemas.microsoft.com/office/drawing/2014/main" id="{767278B3-86CE-4470-B75F-F2BC4E04FCA6}"/>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具体的政策规则</a:t>
            </a:r>
          </a:p>
        </p:txBody>
      </p:sp>
      <p:grpSp>
        <p:nvGrpSpPr>
          <p:cNvPr id="6" name="组合 5">
            <a:extLst>
              <a:ext uri="{FF2B5EF4-FFF2-40B4-BE49-F238E27FC236}">
                <a16:creationId xmlns:a16="http://schemas.microsoft.com/office/drawing/2014/main" id="{D85FBEE2-AF17-47D3-97D3-D254902F29A5}"/>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ADCAA6F-0C91-4578-84A1-5501EABC2B0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CEF26E8A-A9EC-4337-876D-FF7D450627B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095D345B-FDA1-43E3-830F-2C5BAD2996E4}"/>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10BB5970-86AA-452C-AB04-D23578ACBFA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54E7189-75D2-4611-9617-8F0DA4D1F68F}"/>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8B11C07-066C-48B5-96B4-8A3503B77F7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25709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9788" y="875880"/>
                <a:ext cx="8229600" cy="3442377"/>
              </a:xfrm>
            </p:spPr>
            <p:txBody>
              <a:bodyPr/>
              <a:lstStyle/>
              <a:p>
                <a:pPr>
                  <a:buSzPct val="80000"/>
                  <a:buFont typeface="Wingdings" panose="05000000000000000000" pitchFamily="2" charset="2"/>
                  <a:buChar char="l"/>
                </a:pPr>
                <a:r>
                  <a:rPr lang="zh-CN" altLang="en-US" sz="1800" b="1" dirty="0">
                    <a:solidFill>
                      <a:srgbClr val="FF0000"/>
                    </a:solidFill>
                  </a:rPr>
                  <a:t>泰勒规则</a:t>
                </a:r>
                <a:r>
                  <a:rPr lang="zh-CN" altLang="en-US" sz="1800" b="1" dirty="0"/>
                  <a:t>：</a:t>
                </a:r>
                <a:r>
                  <a:rPr lang="zh-CN" altLang="en-US" sz="1800" dirty="0"/>
                  <a:t>将实际产出和通货膨胀率组合在一起形成一个目标，根据现实中的实际产出和通货膨胀率是否偏离了这个目标而调整利率</a:t>
                </a:r>
                <a:endParaRPr lang="en-US" altLang="zh-CN" sz="1800" dirty="0"/>
              </a:p>
              <a:p>
                <a:pPr>
                  <a:buSzPct val="80000"/>
                  <a:buFont typeface="Wingdings" panose="05000000000000000000" pitchFamily="2" charset="2"/>
                  <a:buChar char="l"/>
                </a:pPr>
                <a:r>
                  <a:rPr lang="zh-CN" altLang="en-US" sz="1800" dirty="0"/>
                  <a:t>泰勒规则公式为</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𝒓</m:t>
                      </m:r>
                      <m:r>
                        <a:rPr lang="en-US" sz="1600" b="1" i="1" smtClean="0">
                          <a:latin typeface="Cambria Math" panose="02040503050406030204" pitchFamily="18" charset="0"/>
                        </a:rPr>
                        <m:t>=</m:t>
                      </m:r>
                      <m:r>
                        <a:rPr lang="en-US" sz="1600" b="1" i="1" smtClean="0">
                          <a:latin typeface="Cambria Math" panose="02040503050406030204" pitchFamily="18" charset="0"/>
                        </a:rPr>
                        <m:t>𝟐</m:t>
                      </m:r>
                      <m:r>
                        <a:rPr lang="en-US" sz="1600" b="1" i="1" smtClean="0">
                          <a:latin typeface="Cambria Math" panose="02040503050406030204" pitchFamily="18" charset="0"/>
                        </a:rPr>
                        <m:t>%+</m:t>
                      </m:r>
                      <m:r>
                        <a:rPr lang="en-US" sz="1600" b="1" i="1" smtClean="0">
                          <a:latin typeface="Cambria Math" panose="02040503050406030204" pitchFamily="18" charset="0"/>
                        </a:rPr>
                        <m:t>𝝅</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𝟓</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𝝅</m:t>
                          </m:r>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𝝅</m:t>
                              </m:r>
                            </m:e>
                            <m:sup>
                              <m:r>
                                <a:rPr lang="en-US" sz="1600" b="1" i="1" smtClean="0">
                                  <a:latin typeface="Cambria Math" panose="02040503050406030204" pitchFamily="18" charset="0"/>
                                </a:rPr>
                                <m:t>∗</m:t>
                              </m:r>
                            </m:sup>
                          </m:sSup>
                        </m:e>
                      </m:d>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𝟓</m:t>
                      </m:r>
                      <m:d>
                        <m:dPr>
                          <m:ctrlPr>
                            <a:rPr lang="en-US" sz="1600" b="1" i="1" smtClean="0">
                              <a:latin typeface="Cambria Math" panose="02040503050406030204" pitchFamily="18" charset="0"/>
                            </a:rPr>
                          </m:ctrlPr>
                        </m:dPr>
                        <m:e>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𝒀</m:t>
                              </m:r>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𝒀</m:t>
                                  </m:r>
                                </m:e>
                                <m:sup>
                                  <m:r>
                                    <a:rPr lang="en-US" sz="1600" b="1" i="1" smtClean="0">
                                      <a:latin typeface="Cambria Math" panose="02040503050406030204" pitchFamily="18" charset="0"/>
                                    </a:rPr>
                                    <m:t>∗</m:t>
                                  </m:r>
                                </m:sup>
                              </m:sSup>
                            </m:num>
                            <m:den>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𝒀</m:t>
                                  </m:r>
                                </m:e>
                                <m:sup>
                                  <m:r>
                                    <a:rPr lang="en-US" sz="1600" b="1" i="1" smtClean="0">
                                      <a:latin typeface="Cambria Math" panose="02040503050406030204" pitchFamily="18" charset="0"/>
                                    </a:rPr>
                                    <m:t>∗</m:t>
                                  </m:r>
                                </m:sup>
                              </m:sSup>
                            </m:den>
                          </m:f>
                        </m:e>
                      </m:d>
                    </m:oMath>
                  </m:oMathPara>
                </a14:m>
                <a:endParaRPr lang="en-US" sz="1600" b="1" dirty="0"/>
              </a:p>
              <a:p>
                <a:pPr lvl="1">
                  <a:buSzPct val="60000"/>
                  <a:buFont typeface="Wingdings" panose="05000000000000000000" pitchFamily="2" charset="2"/>
                  <a:buChar char="n"/>
                </a:pPr>
                <a:r>
                  <a:rPr lang="en-US" altLang="zh-CN" sz="1600" dirty="0"/>
                  <a:t>2%</a:t>
                </a:r>
                <a:r>
                  <a:rPr lang="zh-CN" altLang="en-US" sz="1600" dirty="0"/>
                  <a:t>是实际利率，两个</a:t>
                </a:r>
                <a:r>
                  <a:rPr lang="en-US" altLang="zh-CN" sz="1600" dirty="0"/>
                  <a:t>0.5</a:t>
                </a:r>
                <a:r>
                  <a:rPr lang="zh-CN" altLang="en-US" sz="1600" dirty="0"/>
                  <a:t>分别为通货膨胀率目标和实际产出目标的权重</a:t>
                </a:r>
                <a:endParaRPr lang="en-US" altLang="zh-CN" sz="1600" dirty="0"/>
              </a:p>
              <a:p>
                <a:pPr lvl="1">
                  <a:buSzPct val="60000"/>
                  <a:buFont typeface="Wingdings" panose="05000000000000000000" pitchFamily="2" charset="2"/>
                  <a:buChar char="n"/>
                </a:pPr>
                <a14:m>
                  <m:oMath xmlns:m="http://schemas.openxmlformats.org/officeDocument/2006/math">
                    <m:r>
                      <a:rPr lang="en-US" altLang="zh-CN" sz="1600" i="1" dirty="0" smtClean="0">
                        <a:latin typeface="Cambria Math" panose="02040503050406030204" pitchFamily="18" charset="0"/>
                      </a:rPr>
                      <m:t>𝑟</m:t>
                    </m:r>
                  </m:oMath>
                </a14:m>
                <a:r>
                  <a:rPr lang="zh-CN" altLang="en-US" sz="1600" dirty="0"/>
                  <a:t>为名义利率，</a:t>
                </a:r>
                <a14:m>
                  <m:oMath xmlns:m="http://schemas.openxmlformats.org/officeDocument/2006/math">
                    <m:r>
                      <a:rPr lang="en-US" altLang="zh-CN" sz="1600" b="0" i="1" smtClean="0">
                        <a:latin typeface="Cambria Math" panose="02040503050406030204" pitchFamily="18" charset="0"/>
                      </a:rPr>
                      <m:t>𝜋</m:t>
                    </m:r>
                  </m:oMath>
                </a14:m>
                <a:r>
                  <a:rPr lang="zh-CN" altLang="en-US" sz="1600" dirty="0"/>
                  <a:t>为通货膨胀率，</a:t>
                </a:r>
                <a14:m>
                  <m:oMath xmlns:m="http://schemas.openxmlformats.org/officeDocument/2006/math">
                    <m:r>
                      <a:rPr lang="en-US" altLang="zh-CN" sz="1600" i="1" dirty="0" smtClean="0">
                        <a:latin typeface="Cambria Math" panose="02040503050406030204" pitchFamily="18" charset="0"/>
                      </a:rPr>
                      <m:t>𝑌</m:t>
                    </m:r>
                  </m:oMath>
                </a14:m>
                <a:r>
                  <a:rPr lang="zh-CN" altLang="en-US" sz="1600" dirty="0"/>
                  <a:t>为实际产出</a:t>
                </a:r>
                <a:endParaRPr lang="en-US" altLang="zh-CN" sz="1600" dirty="0"/>
              </a:p>
              <a:p>
                <a:pPr lvl="1">
                  <a:buSzPct val="60000"/>
                  <a:buFont typeface="Wingdings" panose="05000000000000000000" pitchFamily="2" charset="2"/>
                  <a:buChar char="n"/>
                </a:pP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𝜋</m:t>
                        </m:r>
                      </m:e>
                      <m:sup>
                        <m:r>
                          <a:rPr lang="en-US" altLang="zh-CN" sz="1600" b="0" i="1" smtClean="0">
                            <a:latin typeface="Cambria Math" panose="02040503050406030204" pitchFamily="18" charset="0"/>
                          </a:rPr>
                          <m:t>∗</m:t>
                        </m:r>
                      </m:sup>
                    </m:sSup>
                  </m:oMath>
                </a14:m>
                <a:r>
                  <a:rPr lang="zh-CN" altLang="en-US" sz="1600" dirty="0"/>
                  <a:t>为目标通货膨胀率，</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m:t>
                        </m:r>
                      </m:sup>
                    </m:sSup>
                  </m:oMath>
                </a14:m>
                <a:r>
                  <a:rPr lang="zh-CN" altLang="en-US" sz="1600" dirty="0"/>
                  <a:t>为目标实际产出</a:t>
                </a:r>
                <a:endParaRPr lang="en-US" altLang="zh-CN" sz="1600" dirty="0"/>
              </a:p>
              <a:p>
                <a:pPr lvl="1">
                  <a:buSzPct val="60000"/>
                  <a:buFont typeface="Wingdings" panose="05000000000000000000" pitchFamily="2" charset="2"/>
                  <a:buChar char="n"/>
                </a:pPr>
                <a:r>
                  <a:rPr lang="zh-CN" altLang="en-US" sz="1600" dirty="0"/>
                  <a:t>如果经济在目标路径上运行，</a:t>
                </a:r>
                <a14:m>
                  <m:oMath xmlns:m="http://schemas.openxmlformats.org/officeDocument/2006/math">
                    <m:r>
                      <a:rPr lang="en-US" altLang="zh-CN" sz="1600" b="0" i="1" smtClean="0">
                        <a:latin typeface="Cambria Math" panose="02040503050406030204" pitchFamily="18" charset="0"/>
                      </a:rPr>
                      <m:t>𝜋</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𝜋</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m:t>
                        </m:r>
                      </m:sup>
                    </m:sSup>
                  </m:oMath>
                </a14:m>
                <a:r>
                  <a:rPr lang="en-US" altLang="zh-CN" sz="1600" dirty="0"/>
                  <a:t>, </a:t>
                </a:r>
                <a:r>
                  <a:rPr lang="zh-CN" altLang="en-US" sz="1600" dirty="0"/>
                  <a:t>则名义利率</a:t>
                </a:r>
                <a14:m>
                  <m:oMath xmlns:m="http://schemas.openxmlformats.org/officeDocument/2006/math">
                    <m:r>
                      <a:rPr lang="en-US" altLang="zh-CN" sz="1600" b="0" i="1" smtClean="0">
                        <a:latin typeface="Cambria Math" panose="02040503050406030204" pitchFamily="18" charset="0"/>
                      </a:rPr>
                      <m:t>𝑟</m:t>
                    </m:r>
                  </m:oMath>
                </a14:m>
                <a:r>
                  <a:rPr lang="zh-CN" altLang="en-US" sz="1600" b="0" dirty="0"/>
                  <a:t>在</a:t>
                </a:r>
                <a:r>
                  <a:rPr lang="en-US" altLang="zh-CN" sz="1600" b="0" dirty="0"/>
                  <a:t>2%</a:t>
                </a:r>
                <a:r>
                  <a:rPr lang="zh-CN" altLang="en-US" sz="1600" b="0" dirty="0"/>
                  <a:t>的实际利率基础上按照通货膨胀率</a:t>
                </a:r>
                <a14:m>
                  <m:oMath xmlns:m="http://schemas.openxmlformats.org/officeDocument/2006/math">
                    <m:r>
                      <a:rPr lang="en-US" altLang="zh-CN" sz="1600" b="0" i="1" smtClean="0">
                        <a:latin typeface="Cambria Math" panose="02040503050406030204" pitchFamily="18" charset="0"/>
                      </a:rPr>
                      <m:t>𝜋</m:t>
                    </m:r>
                  </m:oMath>
                </a14:m>
                <a:r>
                  <a:rPr lang="zh-CN" altLang="en-US" sz="1600" dirty="0"/>
                  <a:t>上浮</a:t>
                </a:r>
                <a:endParaRPr lang="en-US" altLang="zh-CN" sz="1600" dirty="0"/>
              </a:p>
              <a:p>
                <a:pPr lvl="1">
                  <a:buSzPct val="60000"/>
                  <a:buFont typeface="Wingdings" panose="05000000000000000000" pitchFamily="2" charset="2"/>
                  <a:buChar char="n"/>
                </a:pPr>
                <a:r>
                  <a:rPr lang="zh-CN" altLang="en-US" sz="1600" dirty="0"/>
                  <a:t>当</a:t>
                </a:r>
                <a14:m>
                  <m:oMath xmlns:m="http://schemas.openxmlformats.org/officeDocument/2006/math">
                    <m:r>
                      <a:rPr lang="en-US" altLang="zh-CN" sz="1600" b="0" i="1" smtClean="0">
                        <a:latin typeface="Cambria Math" panose="02040503050406030204" pitchFamily="18" charset="0"/>
                      </a:rPr>
                      <m:t>𝜋</m:t>
                    </m:r>
                    <m:r>
                      <a:rPr lang="en-US" altLang="zh-CN" sz="1600" b="0" i="1" smtClean="0">
                        <a:latin typeface="Cambria Math" panose="02040503050406030204" pitchFamily="18" charset="0"/>
                      </a:rPr>
                      <m:t>&gt;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𝜋</m:t>
                        </m:r>
                      </m:e>
                      <m:sup>
                        <m:r>
                          <a:rPr lang="en-US" altLang="zh-CN" sz="1600" b="0" i="1" smtClean="0">
                            <a:latin typeface="Cambria Math" panose="02040503050406030204" pitchFamily="18" charset="0"/>
                          </a:rPr>
                          <m:t>∗</m:t>
                        </m:r>
                      </m:sup>
                    </m:sSup>
                  </m:oMath>
                </a14:m>
                <a:r>
                  <a:rPr lang="zh-CN" altLang="en-US" sz="1600" dirty="0"/>
                  <a:t>，名义利率跟着上调，有助于抑制通货膨胀</a:t>
                </a:r>
                <a:endParaRPr lang="en-US" altLang="zh-CN" sz="1600" dirty="0"/>
              </a:p>
              <a:p>
                <a:pPr lvl="1">
                  <a:buSzPct val="60000"/>
                  <a:buFont typeface="Wingdings" panose="05000000000000000000" pitchFamily="2" charset="2"/>
                  <a:buChar char="n"/>
                </a:pPr>
                <a:r>
                  <a:rPr lang="zh-CN" altLang="en-US" sz="1600" dirty="0"/>
                  <a:t>当</a:t>
                </a:r>
                <a14:m>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&gt;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m:t>
                        </m:r>
                      </m:sup>
                    </m:sSup>
                  </m:oMath>
                </a14:m>
                <a:r>
                  <a:rPr lang="zh-CN" altLang="en-US" sz="1600" dirty="0"/>
                  <a:t>，名义利率跟着上调，有助于给经济降温</a:t>
                </a:r>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9788" y="875880"/>
                <a:ext cx="8229600" cy="3442377"/>
              </a:xfrm>
              <a:blipFill>
                <a:blip r:embed="rId2"/>
                <a:stretch>
                  <a:fillRect l="-148" t="-1064" b="-9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
        <p:nvSpPr>
          <p:cNvPr id="5" name="矩形 4">
            <a:extLst>
              <a:ext uri="{FF2B5EF4-FFF2-40B4-BE49-F238E27FC236}">
                <a16:creationId xmlns:a16="http://schemas.microsoft.com/office/drawing/2014/main" id="{E22FF1FB-7A57-4282-A607-6312CE30876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泰勒规则</a:t>
            </a:r>
          </a:p>
        </p:txBody>
      </p:sp>
      <p:grpSp>
        <p:nvGrpSpPr>
          <p:cNvPr id="6" name="组合 5">
            <a:extLst>
              <a:ext uri="{FF2B5EF4-FFF2-40B4-BE49-F238E27FC236}">
                <a16:creationId xmlns:a16="http://schemas.microsoft.com/office/drawing/2014/main" id="{4C5F7266-A3BD-4C10-A783-A5374B29A9E6}"/>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2FAF549A-7690-492D-9D17-C00BFC74BC4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93BB5A1-0491-4313-93E4-DCB5C04BF804}"/>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74FB568-350C-4483-BE96-9DBF518464E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17B532DD-3B62-4A1A-8462-119A2B0363C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C4091DE-7BF3-4154-B5F9-EA58E0DA1FB4}"/>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CC6F2D6-3D86-4DBE-B122-D12C9359766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56847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65504"/>
            <a:ext cx="3200400" cy="1224118"/>
          </a:xfrm>
        </p:spPr>
        <p:txBody>
          <a:bodyPr vert="horz" wrap="square" lIns="91440" tIns="45720" rIns="91440" bIns="45720" rtlCol="0" anchor="ctr">
            <a:spAutoFit/>
          </a:body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第十五章</a:t>
            </a:r>
            <a:b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 宏观经济政策</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
        <p:nvSpPr>
          <p:cNvPr id="6" name="Slide Number Placeholder 3">
            <a:extLst>
              <a:ext uri="{FF2B5EF4-FFF2-40B4-BE49-F238E27FC236}">
                <a16:creationId xmlns:a16="http://schemas.microsoft.com/office/drawing/2014/main" id="{769F09D4-52D4-49C2-AC5A-2CDEA2BF6026}"/>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7" name="Slide Number Placeholder 3">
            <a:extLst>
              <a:ext uri="{FF2B5EF4-FFF2-40B4-BE49-F238E27FC236}">
                <a16:creationId xmlns:a16="http://schemas.microsoft.com/office/drawing/2014/main" id="{1DC24797-1A87-41A6-884C-D227819B5CAD}"/>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8" name="Slide Number Placeholder 3">
            <a:extLst>
              <a:ext uri="{FF2B5EF4-FFF2-40B4-BE49-F238E27FC236}">
                <a16:creationId xmlns:a16="http://schemas.microsoft.com/office/drawing/2014/main" id="{26791729-DA73-4261-ADED-2D2106A2150B}"/>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9" name="灯片编号占位符 3">
            <a:extLst>
              <a:ext uri="{FF2B5EF4-FFF2-40B4-BE49-F238E27FC236}">
                <a16:creationId xmlns:a16="http://schemas.microsoft.com/office/drawing/2014/main" id="{03394C9C-9227-4601-913B-437416F3B822}"/>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10" name="灯片编号占位符 3">
            <a:extLst>
              <a:ext uri="{FF2B5EF4-FFF2-40B4-BE49-F238E27FC236}">
                <a16:creationId xmlns:a16="http://schemas.microsoft.com/office/drawing/2014/main" id="{3E25D429-980C-4FBC-ABBF-53864386A501}"/>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11" name="矩形 10">
            <a:extLst>
              <a:ext uri="{FF2B5EF4-FFF2-40B4-BE49-F238E27FC236}">
                <a16:creationId xmlns:a16="http://schemas.microsoft.com/office/drawing/2014/main" id="{86F38BC7-5798-4EE5-9D3E-ACC26A2ED2A3}"/>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CD7385-A6FB-432E-9792-DF2507735291}"/>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灯片编号占位符 3">
            <a:extLst>
              <a:ext uri="{FF2B5EF4-FFF2-40B4-BE49-F238E27FC236}">
                <a16:creationId xmlns:a16="http://schemas.microsoft.com/office/drawing/2014/main" id="{66161438-ED86-4580-8F91-F549F6C49F57}"/>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14" name="Title 1">
            <a:extLst>
              <a:ext uri="{FF2B5EF4-FFF2-40B4-BE49-F238E27FC236}">
                <a16:creationId xmlns:a16="http://schemas.microsoft.com/office/drawing/2014/main" id="{118A6A54-2DB3-44A4-A84D-0DAD5543A4A2}"/>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5">
            <a:extLst>
              <a:ext uri="{FF2B5EF4-FFF2-40B4-BE49-F238E27FC236}">
                <a16:creationId xmlns:a16="http://schemas.microsoft.com/office/drawing/2014/main" id="{BEF9B22B-18BD-4927-BC12-9FA723489D60}"/>
              </a:ext>
            </a:extLst>
          </p:cNvPr>
          <p:cNvSpPr/>
          <p:nvPr/>
        </p:nvSpPr>
        <p:spPr>
          <a:xfrm>
            <a:off x="4356572" y="3025786"/>
            <a:ext cx="4177828"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27EB6016-E6C7-40B5-A33B-215BD86A4BAF}"/>
              </a:ext>
            </a:extLst>
          </p:cNvPr>
          <p:cNvSpPr/>
          <p:nvPr/>
        </p:nvSpPr>
        <p:spPr>
          <a:xfrm>
            <a:off x="4343400" y="1014857"/>
            <a:ext cx="25450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宏观经济政策目标</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A8E09FA-AC49-4E89-9DFB-24FCC99FE372}"/>
              </a:ext>
            </a:extLst>
          </p:cNvPr>
          <p:cNvSpPr/>
          <p:nvPr/>
        </p:nvSpPr>
        <p:spPr>
          <a:xfrm>
            <a:off x="4343400" y="1696900"/>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财政政策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B13E0A4E-D0B6-431F-88F6-18ADD4C60941}"/>
              </a:ext>
            </a:extLst>
          </p:cNvPr>
          <p:cNvSpPr/>
          <p:nvPr/>
        </p:nvSpPr>
        <p:spPr>
          <a:xfrm>
            <a:off x="4343400" y="2361343"/>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第三节 货币政策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97DAF2A-0C32-4757-95A1-EB51C9821867}"/>
              </a:ext>
            </a:extLst>
          </p:cNvPr>
          <p:cNvSpPr/>
          <p:nvPr/>
        </p:nvSpPr>
        <p:spPr>
          <a:xfrm>
            <a:off x="4356572" y="3050232"/>
            <a:ext cx="4144083" cy="338554"/>
          </a:xfrm>
          <a:prstGeom prst="rect">
            <a:avLst/>
          </a:prstGeom>
        </p:spPr>
        <p:txBody>
          <a:bodyPr wrap="square">
            <a:spAutoFit/>
          </a:bodyPr>
          <a:lstStyle/>
          <a:p>
            <a:pPr algn="dist"/>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BC23A09-D720-4B06-8EAC-5D928968B022}"/>
              </a:ext>
            </a:extLst>
          </p:cNvPr>
          <p:cNvSpPr/>
          <p:nvPr/>
        </p:nvSpPr>
        <p:spPr>
          <a:xfrm>
            <a:off x="4343400" y="3721007"/>
            <a:ext cx="2315057" cy="369332"/>
          </a:xfrm>
          <a:prstGeom prst="rect">
            <a:avLst/>
          </a:prstGeom>
        </p:spPr>
        <p:txBody>
          <a:bodyPr wrap="none">
            <a:spAutoFit/>
          </a:bodyPr>
          <a:lstStyle/>
          <a:p>
            <a:pPr marL="809625" indent="-809625"/>
            <a:r>
              <a:rPr lang="zh-CN" altLang="en-US" dirty="0">
                <a:solidFill>
                  <a:schemeClr val="bg1">
                    <a:lumMod val="65000"/>
                  </a:schemeClr>
                </a:solidFill>
                <a:latin typeface="微软雅黑" panose="020B0503020204020204" pitchFamily="34" charset="-122"/>
                <a:ea typeface="微软雅黑" panose="020B0503020204020204" pitchFamily="34" charset="-122"/>
              </a:rPr>
              <a:t>第五节 供给管理政策</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0703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8" y="1057871"/>
            <a:ext cx="8229600" cy="3394472"/>
          </a:xfrm>
        </p:spPr>
        <p:txBody>
          <a:bodyPr/>
          <a:lstStyle/>
          <a:p>
            <a:pPr>
              <a:lnSpc>
                <a:spcPct val="114000"/>
              </a:lnSpc>
              <a:buSzPct val="80000"/>
              <a:buFont typeface="Wingdings" panose="05000000000000000000" pitchFamily="2" charset="2"/>
              <a:buChar char="l"/>
            </a:pPr>
            <a:r>
              <a:rPr lang="zh-CN" altLang="en-US" sz="1800" dirty="0">
                <a:hlinkClick r:id="rId2" action="ppaction://hlinkfile"/>
              </a:rPr>
              <a:t>财政政策的时滞</a:t>
            </a:r>
            <a:endParaRPr lang="en-US" altLang="zh-CN" sz="1800" dirty="0"/>
          </a:p>
          <a:p>
            <a:pPr lvl="1">
              <a:lnSpc>
                <a:spcPct val="114000"/>
              </a:lnSpc>
              <a:buSzPct val="60000"/>
              <a:buFont typeface="Wingdings" panose="05000000000000000000" pitchFamily="2" charset="2"/>
              <a:buChar char="n"/>
            </a:pPr>
            <a:r>
              <a:rPr lang="zh-CN" altLang="en-US" sz="1600" dirty="0"/>
              <a:t>内在时滞：识别时滞，决策时滞</a:t>
            </a:r>
            <a:endParaRPr lang="en-US" altLang="zh-CN" sz="1600" dirty="0"/>
          </a:p>
          <a:p>
            <a:pPr lvl="2">
              <a:lnSpc>
                <a:spcPct val="114000"/>
              </a:lnSpc>
            </a:pPr>
            <a:r>
              <a:rPr lang="zh-CN" altLang="en-US" sz="1600" b="1" dirty="0"/>
              <a:t>识别时滞</a:t>
            </a:r>
            <a:r>
              <a:rPr lang="zh-CN" altLang="en-US" sz="1600" dirty="0"/>
              <a:t>：对经济数据的收集和分析、经济指标的衡量等都要耗费时间</a:t>
            </a:r>
            <a:endParaRPr lang="en-US" altLang="zh-CN" sz="1600" dirty="0"/>
          </a:p>
          <a:p>
            <a:pPr lvl="2">
              <a:lnSpc>
                <a:spcPct val="114000"/>
              </a:lnSpc>
            </a:pPr>
            <a:r>
              <a:rPr lang="zh-CN" altLang="en-US" sz="1600" b="1" dirty="0"/>
              <a:t>决策时滞：</a:t>
            </a:r>
            <a:r>
              <a:rPr lang="zh-CN" altLang="en-US" sz="1600" dirty="0"/>
              <a:t>政府在判断形势、认清大局后所采取的经济政策所需要的时间</a:t>
            </a:r>
            <a:endParaRPr lang="en-US" altLang="zh-CN" sz="1600" dirty="0"/>
          </a:p>
          <a:p>
            <a:pPr lvl="1">
              <a:lnSpc>
                <a:spcPct val="114000"/>
              </a:lnSpc>
              <a:buSzPct val="60000"/>
              <a:buFont typeface="Wingdings" panose="05000000000000000000" pitchFamily="2" charset="2"/>
              <a:buChar char="n"/>
            </a:pPr>
            <a:r>
              <a:rPr lang="zh-CN" altLang="en-US" sz="1600" dirty="0"/>
              <a:t>外在时滞：执行时滞</a:t>
            </a:r>
            <a:endParaRPr lang="en-US" altLang="zh-CN" sz="1600" dirty="0"/>
          </a:p>
          <a:p>
            <a:pPr lvl="2">
              <a:lnSpc>
                <a:spcPct val="114000"/>
              </a:lnSpc>
            </a:pPr>
            <a:r>
              <a:rPr lang="zh-CN" altLang="en-US" sz="1600" b="1" dirty="0"/>
              <a:t>执行时滞：</a:t>
            </a:r>
            <a:r>
              <a:rPr lang="zh-CN" altLang="en-US" sz="1600" dirty="0"/>
              <a:t>从一项政策出台到真正对经济运行产生影响所经历的时间</a:t>
            </a:r>
            <a:endParaRPr lang="en-US" altLang="zh-CN" sz="1600" dirty="0"/>
          </a:p>
          <a:p>
            <a:pPr>
              <a:lnSpc>
                <a:spcPct val="114000"/>
              </a:lnSpc>
              <a:buSzPct val="80000"/>
              <a:buFont typeface="Wingdings" panose="05000000000000000000" pitchFamily="2" charset="2"/>
              <a:buChar char="l"/>
            </a:pPr>
            <a:r>
              <a:rPr lang="zh-CN" altLang="en-US" sz="1800" dirty="0"/>
              <a:t>经济形势的不确定性</a:t>
            </a:r>
            <a:endParaRPr lang="en-US" altLang="zh-CN" sz="1800" dirty="0"/>
          </a:p>
          <a:p>
            <a:pPr>
              <a:lnSpc>
                <a:spcPct val="114000"/>
              </a:lnSpc>
              <a:buSzPct val="80000"/>
              <a:buFont typeface="Wingdings" panose="05000000000000000000" pitchFamily="2" charset="2"/>
              <a:buChar char="l"/>
            </a:pPr>
            <a:r>
              <a:rPr lang="zh-CN" altLang="en-US" sz="1800" dirty="0"/>
              <a:t>实施财政政策存在公众的阻力</a:t>
            </a:r>
            <a:endParaRPr lang="en-US" altLang="zh-CN" sz="1800" dirty="0"/>
          </a:p>
          <a:p>
            <a:pPr>
              <a:lnSpc>
                <a:spcPct val="114000"/>
              </a:lnSpc>
              <a:buSzPct val="80000"/>
              <a:buFont typeface="Wingdings" panose="05000000000000000000" pitchFamily="2" charset="2"/>
              <a:buChar char="l"/>
            </a:pPr>
            <a:r>
              <a:rPr lang="zh-CN" altLang="en-US" sz="1800" dirty="0"/>
              <a:t>公众预期对政策效果的影响</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
        <p:nvSpPr>
          <p:cNvPr id="5" name="矩形 4">
            <a:extLst>
              <a:ext uri="{FF2B5EF4-FFF2-40B4-BE49-F238E27FC236}">
                <a16:creationId xmlns:a16="http://schemas.microsoft.com/office/drawing/2014/main" id="{E69C2B19-EAE0-4A7A-B317-937D0275230A}"/>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财政政策的局限性</a:t>
            </a:r>
          </a:p>
        </p:txBody>
      </p:sp>
      <p:grpSp>
        <p:nvGrpSpPr>
          <p:cNvPr id="6" name="组合 5">
            <a:extLst>
              <a:ext uri="{FF2B5EF4-FFF2-40B4-BE49-F238E27FC236}">
                <a16:creationId xmlns:a16="http://schemas.microsoft.com/office/drawing/2014/main" id="{EB720A49-DDE2-4EF5-8885-ECFCBFE9019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64B93C7-2AE2-4EE7-AAC1-C242E41F2E0B}"/>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C8BDC7F-C0A7-402A-BC6D-DE46CAC73C53}"/>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3D6567F8-377A-4CE8-970E-8662EDBFD45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2FC4E6C9-C266-4F77-A262-93F143A5BA01}"/>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8BB64A85-B133-48AA-B9D9-C995DE589D97}"/>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989840B1-9F1B-40B1-AB5F-0CC7295D15C3}"/>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32453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40419"/>
                <a:ext cx="8229600" cy="3891383"/>
              </a:xfrm>
            </p:spPr>
            <p:txBody>
              <a:bodyPr/>
              <a:lstStyle/>
              <a:p>
                <a:pPr>
                  <a:lnSpc>
                    <a:spcPct val="114000"/>
                  </a:lnSpc>
                  <a:buSzPct val="80000"/>
                  <a:buFont typeface="Wingdings" panose="05000000000000000000" pitchFamily="2" charset="2"/>
                  <a:buChar char="l"/>
                </a:pPr>
                <a:r>
                  <a:rPr lang="zh-CN" altLang="en-US" sz="1800" dirty="0"/>
                  <a:t>效果具有短期性</a:t>
                </a:r>
                <a:endParaRPr lang="en-US" altLang="zh-CN" sz="1800" dirty="0"/>
              </a:p>
              <a:p>
                <a:pPr lvl="1">
                  <a:lnSpc>
                    <a:spcPct val="114000"/>
                  </a:lnSpc>
                  <a:buSzPct val="60000"/>
                  <a:buFont typeface="Wingdings" panose="05000000000000000000" pitchFamily="2" charset="2"/>
                  <a:buChar char="n"/>
                </a:pPr>
                <a:r>
                  <a:rPr lang="zh-CN" altLang="en-US" sz="1600" dirty="0"/>
                  <a:t>货币政策效果在短期内可能起到刺激经济的作用，但在长期中这种刺激会失效，使得产量不变而物价却上涨</a:t>
                </a:r>
                <a:endParaRPr lang="en-US" altLang="zh-CN" sz="1600" dirty="0"/>
              </a:p>
              <a:p>
                <a:pPr lvl="1">
                  <a:lnSpc>
                    <a:spcPct val="114000"/>
                  </a:lnSpc>
                  <a:buSzPct val="60000"/>
                  <a:buFont typeface="Wingdings" panose="05000000000000000000" pitchFamily="2" charset="2"/>
                  <a:buChar char="n"/>
                </a:pPr>
                <a:r>
                  <a:rPr lang="zh-CN" altLang="en-US" sz="1600" dirty="0"/>
                  <a:t>在消费者和企业消费和投资意愿低下的经济背景下</a:t>
                </a:r>
                <a:endParaRPr lang="en-US" altLang="zh-CN" sz="1600" dirty="0"/>
              </a:p>
              <a:p>
                <a:pPr lvl="2">
                  <a:lnSpc>
                    <a:spcPct val="114000"/>
                  </a:lnSpc>
                </a:pPr>
                <a:r>
                  <a:rPr lang="zh-CN" altLang="en-US" sz="1600" dirty="0"/>
                  <a:t>物价水平</a:t>
                </a:r>
                <a14:m>
                  <m:oMath xmlns:m="http://schemas.openxmlformats.org/officeDocument/2006/math">
                    <m:r>
                      <a:rPr lang="zh-CN" altLang="en-US" sz="1600" dirty="0">
                        <a:latin typeface="Cambria Math" panose="02040503050406030204" pitchFamily="18" charset="0"/>
                      </a:rPr>
                      <m:t>↓</m:t>
                    </m:r>
                  </m:oMath>
                </a14:m>
                <a:r>
                  <a:rPr lang="zh-CN" altLang="en-US" sz="1600" dirty="0"/>
                  <a:t>或者名义储蓄利率</a:t>
                </a:r>
                <a14:m>
                  <m:oMath xmlns:m="http://schemas.openxmlformats.org/officeDocument/2006/math">
                    <m:r>
                      <a:rPr lang="zh-CN" altLang="en-US" sz="1600">
                        <a:latin typeface="Cambria Math" panose="02040503050406030204" pitchFamily="18" charset="0"/>
                      </a:rPr>
                      <m:t>↓</m:t>
                    </m:r>
                  </m:oMath>
                </a14:m>
                <a:r>
                  <a:rPr lang="zh-CN" altLang="en-US" sz="1600" dirty="0"/>
                  <a:t>，居民持币待购，</a:t>
                </a:r>
                <a:r>
                  <a:rPr lang="en-US" altLang="zh-CN" sz="1600" dirty="0"/>
                  <a:t>cu</a:t>
                </a:r>
                <a14:m>
                  <m:oMath xmlns:m="http://schemas.openxmlformats.org/officeDocument/2006/math">
                    <m:r>
                      <a:rPr lang="zh-CN" altLang="en-US" sz="1600" dirty="0">
                        <a:latin typeface="Cambria Math" panose="02040503050406030204" pitchFamily="18" charset="0"/>
                      </a:rPr>
                      <m:t>↑</m:t>
                    </m:r>
                  </m:oMath>
                </a14:m>
                <a:r>
                  <a:rPr lang="zh-CN" altLang="en-US" sz="1600" dirty="0"/>
                  <a:t>，货币乘数</a:t>
                </a:r>
                <a14:m>
                  <m:oMath xmlns:m="http://schemas.openxmlformats.org/officeDocument/2006/math">
                    <m:r>
                      <a:rPr lang="zh-CN" altLang="en-US" sz="1600" dirty="0">
                        <a:latin typeface="Cambria Math" panose="02040503050406030204" pitchFamily="18" charset="0"/>
                      </a:rPr>
                      <m:t>↓</m:t>
                    </m:r>
                  </m:oMath>
                </a14:m>
                <a:endParaRPr lang="en-US" altLang="zh-CN" sz="1600" dirty="0"/>
              </a:p>
              <a:p>
                <a:pPr lvl="2">
                  <a:lnSpc>
                    <a:spcPct val="114000"/>
                  </a:lnSpc>
                </a:pPr>
                <a:r>
                  <a:rPr lang="zh-CN" altLang="en-US" sz="1600" dirty="0"/>
                  <a:t>企业销售不畅和生产经营萎缩，将活期存款转为定期存款，抵消中央银行货币供给的作用</a:t>
                </a:r>
                <a:endParaRPr lang="en-US" altLang="zh-CN" sz="1600" dirty="0"/>
              </a:p>
              <a:p>
                <a:pPr lvl="2">
                  <a:lnSpc>
                    <a:spcPct val="114000"/>
                  </a:lnSpc>
                </a:pPr>
                <a:r>
                  <a:rPr lang="zh-CN" altLang="en-US" sz="1600" dirty="0"/>
                  <a:t>企业和消费者贷款意愿低下和信用风险增加，商业银行放贷规模增长不大，超额存款准备金</a:t>
                </a:r>
                <a14:m>
                  <m:oMath xmlns:m="http://schemas.openxmlformats.org/officeDocument/2006/math">
                    <m:r>
                      <a:rPr lang="zh-CN" altLang="en-US" sz="1600" dirty="0">
                        <a:latin typeface="Cambria Math" panose="02040503050406030204" pitchFamily="18" charset="0"/>
                      </a:rPr>
                      <m:t>↑</m:t>
                    </m:r>
                  </m:oMath>
                </a14:m>
                <a:r>
                  <a:rPr lang="zh-CN" altLang="en-US" sz="1600" dirty="0"/>
                  <a:t>，货币乘数</a:t>
                </a:r>
                <a14:m>
                  <m:oMath xmlns:m="http://schemas.openxmlformats.org/officeDocument/2006/math">
                    <m:r>
                      <a:rPr lang="zh-CN" altLang="en-US" sz="1600" dirty="0">
                        <a:latin typeface="Cambria Math" panose="02040503050406030204" pitchFamily="18" charset="0"/>
                      </a:rPr>
                      <m:t>↓</m:t>
                    </m:r>
                  </m:oMath>
                </a14:m>
                <a:endParaRPr lang="en-US" altLang="zh-CN" sz="1600" dirty="0"/>
              </a:p>
              <a:p>
                <a:pPr>
                  <a:lnSpc>
                    <a:spcPct val="114000"/>
                  </a:lnSpc>
                  <a:buSzPct val="80000"/>
                  <a:buFont typeface="Wingdings" panose="05000000000000000000" pitchFamily="2" charset="2"/>
                  <a:buChar char="l"/>
                </a:pPr>
                <a:r>
                  <a:rPr lang="zh-CN" altLang="en-US" sz="1800" dirty="0"/>
                  <a:t>货币政策的时滞</a:t>
                </a:r>
                <a:endParaRPr lang="en-US" altLang="zh-CN" sz="1800" dirty="0"/>
              </a:p>
              <a:p>
                <a:pPr>
                  <a:lnSpc>
                    <a:spcPct val="114000"/>
                  </a:lnSpc>
                  <a:buSzPct val="80000"/>
                  <a:buFont typeface="Wingdings" panose="05000000000000000000" pitchFamily="2" charset="2"/>
                  <a:buChar char="l"/>
                </a:pPr>
                <a:r>
                  <a:rPr lang="zh-CN" altLang="en-US" sz="1800" dirty="0"/>
                  <a:t>货币流通速度的变动</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40419"/>
                <a:ext cx="8229600" cy="3891383"/>
              </a:xfrm>
              <a:blipFill>
                <a:blip r:embed="rId2"/>
                <a:stretch>
                  <a:fillRect l="-148" t="-10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sp>
        <p:nvSpPr>
          <p:cNvPr id="5" name="矩形 4">
            <a:extLst>
              <a:ext uri="{FF2B5EF4-FFF2-40B4-BE49-F238E27FC236}">
                <a16:creationId xmlns:a16="http://schemas.microsoft.com/office/drawing/2014/main" id="{C40D9AEA-9F7E-4461-9913-65E5043E1D3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货币政策的局限性</a:t>
            </a:r>
          </a:p>
        </p:txBody>
      </p:sp>
      <p:grpSp>
        <p:nvGrpSpPr>
          <p:cNvPr id="6" name="组合 5">
            <a:extLst>
              <a:ext uri="{FF2B5EF4-FFF2-40B4-BE49-F238E27FC236}">
                <a16:creationId xmlns:a16="http://schemas.microsoft.com/office/drawing/2014/main" id="{735D21E7-2A5E-409A-9893-839F0CBD8628}"/>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C178C85C-47DE-4A30-A828-CA48B372F00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FA24EF40-B259-4575-A287-FE55A90D0BA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B886657B-4FCC-434D-B2BF-1ED2E2647430}"/>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59EE2F59-9BBD-4BA2-B7D2-1AFC0621F2F2}"/>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48A2C65-632A-45D8-9066-1229FD727FB8}"/>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86669910-E07B-4B60-9210-C77E1CB49AEC}"/>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9591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107" y="889883"/>
            <a:ext cx="8229600" cy="3394472"/>
          </a:xfrm>
        </p:spPr>
        <p:txBody>
          <a:bodyPr/>
          <a:lstStyle/>
          <a:p>
            <a:pPr>
              <a:buSzPct val="80000"/>
              <a:buFont typeface="Wingdings" panose="05000000000000000000" pitchFamily="2" charset="2"/>
              <a:buChar char="l"/>
            </a:pPr>
            <a:r>
              <a:rPr lang="zh-CN" altLang="en-US" sz="1800" dirty="0">
                <a:latin typeface="+mn-ea"/>
              </a:rPr>
              <a:t>一般来说</a:t>
            </a:r>
            <a:endParaRPr lang="en-US" altLang="zh-CN" sz="1800" dirty="0">
              <a:latin typeface="+mn-ea"/>
            </a:endParaRPr>
          </a:p>
          <a:p>
            <a:pPr lvl="1">
              <a:buSzPct val="60000"/>
              <a:buFont typeface="Wingdings" panose="05000000000000000000" pitchFamily="2" charset="2"/>
              <a:buChar char="n"/>
            </a:pPr>
            <a:r>
              <a:rPr lang="zh-CN" altLang="en-US" sz="1600" dirty="0">
                <a:latin typeface="+mn-ea"/>
              </a:rPr>
              <a:t>扩张性财政政策在增加国民收入的同时会提高利率，产生挤出效应</a:t>
            </a:r>
            <a:endParaRPr lang="en-US" altLang="zh-CN" sz="1600" dirty="0">
              <a:latin typeface="+mn-ea"/>
            </a:endParaRPr>
          </a:p>
          <a:p>
            <a:pPr lvl="1">
              <a:buSzPct val="60000"/>
              <a:buFont typeface="Wingdings" panose="05000000000000000000" pitchFamily="2" charset="2"/>
              <a:buChar char="n"/>
            </a:pPr>
            <a:r>
              <a:rPr lang="zh-CN" altLang="en-US" sz="1600" dirty="0">
                <a:latin typeface="+mn-ea"/>
              </a:rPr>
              <a:t>扩张性货币政策在降低利率的同时会提高国民收入，产生通货膨胀压力</a:t>
            </a:r>
            <a:endParaRPr lang="en-US" altLang="zh-CN" sz="1600" dirty="0">
              <a:latin typeface="+mn-ea"/>
            </a:endParaRPr>
          </a:p>
          <a:p>
            <a:pPr>
              <a:buSzPct val="80000"/>
              <a:buFont typeface="Wingdings" panose="05000000000000000000" pitchFamily="2" charset="2"/>
              <a:buChar char="l"/>
            </a:pPr>
            <a:r>
              <a:rPr lang="zh-CN" altLang="en-US" sz="1800" dirty="0">
                <a:latin typeface="+mn-ea"/>
              </a:rPr>
              <a:t>当经济萧条时可以把扩张性财政政策与扩张性货币政策配合使用，可以在保持利率不变的情况刺激经济</a:t>
            </a:r>
            <a:endParaRPr lang="en-US" sz="1800"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16" y="2529912"/>
            <a:ext cx="6419968"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a:extLst>
              <a:ext uri="{FF2B5EF4-FFF2-40B4-BE49-F238E27FC236}">
                <a16:creationId xmlns:a16="http://schemas.microsoft.com/office/drawing/2014/main" id="{9C085175-3147-47E1-8C2D-2F9C598A703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财政政策和货币政策的协调：</a:t>
            </a:r>
            <a:r>
              <a:rPr lang="en-US" altLang="zh-CN" dirty="0">
                <a:solidFill>
                  <a:srgbClr val="6B748A"/>
                </a:solidFill>
                <a:latin typeface="微软雅黑" panose="020B0503020204020204" pitchFamily="34" charset="-122"/>
                <a:ea typeface="微软雅黑" panose="020B0503020204020204" pitchFamily="34" charset="-122"/>
              </a:rPr>
              <a:t>IS-LM</a:t>
            </a:r>
            <a:r>
              <a:rPr lang="zh-CN" altLang="en-US" dirty="0">
                <a:solidFill>
                  <a:srgbClr val="6B748A"/>
                </a:solidFill>
                <a:latin typeface="微软雅黑" panose="020B0503020204020204" pitchFamily="34" charset="-122"/>
                <a:ea typeface="微软雅黑" panose="020B0503020204020204" pitchFamily="34" charset="-122"/>
              </a:rPr>
              <a:t>模型分析</a:t>
            </a:r>
          </a:p>
        </p:txBody>
      </p:sp>
      <p:grpSp>
        <p:nvGrpSpPr>
          <p:cNvPr id="7" name="组合 6">
            <a:extLst>
              <a:ext uri="{FF2B5EF4-FFF2-40B4-BE49-F238E27FC236}">
                <a16:creationId xmlns:a16="http://schemas.microsoft.com/office/drawing/2014/main" id="{B4F970E8-7B76-4B9F-812A-3C2D0884B8F6}"/>
              </a:ext>
            </a:extLst>
          </p:cNvPr>
          <p:cNvGrpSpPr/>
          <p:nvPr/>
        </p:nvGrpSpPr>
        <p:grpSpPr>
          <a:xfrm>
            <a:off x="239334" y="290253"/>
            <a:ext cx="229174" cy="330963"/>
            <a:chOff x="362743" y="188119"/>
            <a:chExt cx="348993" cy="504000"/>
          </a:xfrm>
          <a:solidFill>
            <a:srgbClr val="6B748A"/>
          </a:solidFill>
        </p:grpSpPr>
        <p:sp>
          <p:nvSpPr>
            <p:cNvPr id="8" name="矩形: 圆角 7">
              <a:extLst>
                <a:ext uri="{FF2B5EF4-FFF2-40B4-BE49-F238E27FC236}">
                  <a16:creationId xmlns:a16="http://schemas.microsoft.com/office/drawing/2014/main" id="{35D3389B-9933-4588-94E6-8F0F518609E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6E96443D-A350-456B-81DC-C226470DB93C}"/>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29124C1-A9AC-431F-A987-E37C02C9AD8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10">
              <a:extLst>
                <a:ext uri="{FF2B5EF4-FFF2-40B4-BE49-F238E27FC236}">
                  <a16:creationId xmlns:a16="http://schemas.microsoft.com/office/drawing/2014/main" id="{1659CDE0-A72B-4888-9086-9BF802E0E483}"/>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2" name="直接连接符 11">
            <a:extLst>
              <a:ext uri="{FF2B5EF4-FFF2-40B4-BE49-F238E27FC236}">
                <a16:creationId xmlns:a16="http://schemas.microsoft.com/office/drawing/2014/main" id="{CFF009FF-15C7-4983-9DE8-0C23C3E8CC7B}"/>
              </a:ext>
            </a:extLst>
          </p:cNvPr>
          <p:cNvCxnSpPr/>
          <p:nvPr/>
        </p:nvCxnSpPr>
        <p:spPr>
          <a:xfrm>
            <a:off x="0" y="7429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09B0C3F3-8F3E-4AD5-9D4E-8725374886D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37298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65504"/>
            <a:ext cx="3200400" cy="1224118"/>
          </a:xfrm>
        </p:spPr>
        <p:txBody>
          <a:bodyPr vert="horz" wrap="square" lIns="91440" tIns="45720" rIns="91440" bIns="45720" rtlCol="0" anchor="ctr">
            <a:spAutoFit/>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第十五章</a:t>
            </a:r>
            <a:b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 宏观经济政策</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
        <p:nvSpPr>
          <p:cNvPr id="6" name="Slide Number Placeholder 3">
            <a:extLst>
              <a:ext uri="{FF2B5EF4-FFF2-40B4-BE49-F238E27FC236}">
                <a16:creationId xmlns:a16="http://schemas.microsoft.com/office/drawing/2014/main" id="{769F09D4-52D4-49C2-AC5A-2CDEA2BF6026}"/>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7" name="Slide Number Placeholder 3">
            <a:extLst>
              <a:ext uri="{FF2B5EF4-FFF2-40B4-BE49-F238E27FC236}">
                <a16:creationId xmlns:a16="http://schemas.microsoft.com/office/drawing/2014/main" id="{1DC24797-1A87-41A6-884C-D227819B5CAD}"/>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8" name="Slide Number Placeholder 3">
            <a:extLst>
              <a:ext uri="{FF2B5EF4-FFF2-40B4-BE49-F238E27FC236}">
                <a16:creationId xmlns:a16="http://schemas.microsoft.com/office/drawing/2014/main" id="{26791729-DA73-4261-ADED-2D2106A2150B}"/>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9" name="灯片编号占位符 3">
            <a:extLst>
              <a:ext uri="{FF2B5EF4-FFF2-40B4-BE49-F238E27FC236}">
                <a16:creationId xmlns:a16="http://schemas.microsoft.com/office/drawing/2014/main" id="{03394C9C-9227-4601-913B-437416F3B822}"/>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10" name="灯片编号占位符 3">
            <a:extLst>
              <a:ext uri="{FF2B5EF4-FFF2-40B4-BE49-F238E27FC236}">
                <a16:creationId xmlns:a16="http://schemas.microsoft.com/office/drawing/2014/main" id="{3E25D429-980C-4FBC-ABBF-53864386A501}"/>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11" name="矩形 10">
            <a:extLst>
              <a:ext uri="{FF2B5EF4-FFF2-40B4-BE49-F238E27FC236}">
                <a16:creationId xmlns:a16="http://schemas.microsoft.com/office/drawing/2014/main" id="{86F38BC7-5798-4EE5-9D3E-ACC26A2ED2A3}"/>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CD7385-A6FB-432E-9792-DF2507735291}"/>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灯片编号占位符 3">
            <a:extLst>
              <a:ext uri="{FF2B5EF4-FFF2-40B4-BE49-F238E27FC236}">
                <a16:creationId xmlns:a16="http://schemas.microsoft.com/office/drawing/2014/main" id="{66161438-ED86-4580-8F91-F549F6C49F57}"/>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14" name="Title 1">
            <a:extLst>
              <a:ext uri="{FF2B5EF4-FFF2-40B4-BE49-F238E27FC236}">
                <a16:creationId xmlns:a16="http://schemas.microsoft.com/office/drawing/2014/main" id="{118A6A54-2DB3-44A4-A84D-0DAD5543A4A2}"/>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6" name="矩形 15">
            <a:extLst>
              <a:ext uri="{FF2B5EF4-FFF2-40B4-BE49-F238E27FC236}">
                <a16:creationId xmlns:a16="http://schemas.microsoft.com/office/drawing/2014/main" id="{BEF9B22B-18BD-4927-BC12-9FA723489D60}"/>
              </a:ext>
            </a:extLst>
          </p:cNvPr>
          <p:cNvSpPr/>
          <p:nvPr/>
        </p:nvSpPr>
        <p:spPr>
          <a:xfrm>
            <a:off x="4356572" y="3724578"/>
            <a:ext cx="2425228"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27EB6016-E6C7-40B5-A33B-215BD86A4BAF}"/>
              </a:ext>
            </a:extLst>
          </p:cNvPr>
          <p:cNvSpPr/>
          <p:nvPr/>
        </p:nvSpPr>
        <p:spPr>
          <a:xfrm>
            <a:off x="4343400" y="1014857"/>
            <a:ext cx="25450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宏观经济政策目标</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A8E09FA-AC49-4E89-9DFB-24FCC99FE372}"/>
              </a:ext>
            </a:extLst>
          </p:cNvPr>
          <p:cNvSpPr/>
          <p:nvPr/>
        </p:nvSpPr>
        <p:spPr>
          <a:xfrm>
            <a:off x="4343400" y="1696900"/>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财政政策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B13E0A4E-D0B6-431F-88F6-18ADD4C60941}"/>
              </a:ext>
            </a:extLst>
          </p:cNvPr>
          <p:cNvSpPr/>
          <p:nvPr/>
        </p:nvSpPr>
        <p:spPr>
          <a:xfrm>
            <a:off x="4343400" y="2361343"/>
            <a:ext cx="1681871"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第三节 货币政策</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97DAF2A-0C32-4757-95A1-EB51C9821867}"/>
              </a:ext>
            </a:extLst>
          </p:cNvPr>
          <p:cNvSpPr/>
          <p:nvPr/>
        </p:nvSpPr>
        <p:spPr>
          <a:xfrm>
            <a:off x="4356572" y="3050232"/>
            <a:ext cx="4144083"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第四节 财政政策和货币政策的局限性和协调</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BC23A09-D720-4B06-8EAC-5D928968B022}"/>
              </a:ext>
            </a:extLst>
          </p:cNvPr>
          <p:cNvSpPr/>
          <p:nvPr/>
        </p:nvSpPr>
        <p:spPr>
          <a:xfrm>
            <a:off x="4356572" y="3739967"/>
            <a:ext cx="2092239" cy="338554"/>
          </a:xfrm>
          <a:prstGeom prst="rect">
            <a:avLst/>
          </a:prstGeom>
        </p:spPr>
        <p:txBody>
          <a:bodyPr wrap="square">
            <a:spAutoFit/>
          </a:bodyPr>
          <a:lstStyle/>
          <a:p>
            <a:pPr algn="dist"/>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第五节 供给管理政策</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0964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7432"/>
            <a:ext cx="8229600" cy="3394472"/>
          </a:xfrm>
        </p:spPr>
        <p:txBody>
          <a:bodyPr/>
          <a:lstStyle/>
          <a:p>
            <a:pPr>
              <a:lnSpc>
                <a:spcPct val="150000"/>
              </a:lnSpc>
              <a:buSzPct val="80000"/>
              <a:buFont typeface="Wingdings" panose="05000000000000000000" pitchFamily="2" charset="2"/>
              <a:buChar char="l"/>
            </a:pPr>
            <a:r>
              <a:rPr lang="zh-CN" altLang="en-US" sz="1800" dirty="0">
                <a:latin typeface="+mn-ea"/>
              </a:rPr>
              <a:t>财政政策和货币政策都侧重于需求管理</a:t>
            </a:r>
            <a:endParaRPr lang="en-US" altLang="zh-CN" sz="1800" dirty="0">
              <a:latin typeface="+mn-ea"/>
            </a:endParaRPr>
          </a:p>
          <a:p>
            <a:pPr>
              <a:lnSpc>
                <a:spcPct val="150000"/>
              </a:lnSpc>
              <a:buSzPct val="80000"/>
              <a:buFont typeface="Wingdings" panose="05000000000000000000" pitchFamily="2" charset="2"/>
              <a:buChar char="l"/>
            </a:pPr>
            <a:r>
              <a:rPr lang="zh-CN" altLang="en-US" sz="1800" dirty="0">
                <a:latin typeface="+mn-ea"/>
              </a:rPr>
              <a:t>从宏观政策体系来看，通过对总供给的调节来达到宏观经济目标的经济政策是</a:t>
            </a:r>
            <a:r>
              <a:rPr lang="zh-CN" altLang="en-US" sz="1800" b="1" dirty="0">
                <a:latin typeface="+mn-ea"/>
              </a:rPr>
              <a:t>供给管理政策</a:t>
            </a:r>
            <a:endParaRPr lang="en-US" altLang="zh-CN" sz="1800" b="1" dirty="0">
              <a:latin typeface="+mn-ea"/>
            </a:endParaRPr>
          </a:p>
          <a:p>
            <a:pPr>
              <a:lnSpc>
                <a:spcPct val="150000"/>
              </a:lnSpc>
              <a:buSzPct val="80000"/>
              <a:buFont typeface="Wingdings" panose="05000000000000000000" pitchFamily="2" charset="2"/>
              <a:buChar char="l"/>
            </a:pPr>
            <a:r>
              <a:rPr lang="zh-CN" altLang="en-US" sz="1800" dirty="0">
                <a:latin typeface="+mn-ea"/>
              </a:rPr>
              <a:t>供给管理政策主要包括</a:t>
            </a:r>
            <a:endParaRPr lang="en-US" altLang="zh-CN" sz="1800" dirty="0">
              <a:latin typeface="+mn-ea"/>
            </a:endParaRPr>
          </a:p>
          <a:p>
            <a:pPr lvl="1">
              <a:lnSpc>
                <a:spcPct val="150000"/>
              </a:lnSpc>
              <a:buSzPct val="60000"/>
              <a:buFont typeface="Wingdings" panose="05000000000000000000" pitchFamily="2" charset="2"/>
              <a:buChar char="n"/>
            </a:pPr>
            <a:r>
              <a:rPr lang="zh-CN" altLang="en-US" sz="1600" dirty="0">
                <a:latin typeface="+mn-ea"/>
              </a:rPr>
              <a:t>人力政策</a:t>
            </a:r>
            <a:endParaRPr lang="en-US" altLang="zh-CN" sz="1600" dirty="0">
              <a:latin typeface="+mn-ea"/>
            </a:endParaRPr>
          </a:p>
          <a:p>
            <a:pPr lvl="1">
              <a:lnSpc>
                <a:spcPct val="150000"/>
              </a:lnSpc>
              <a:buSzPct val="60000"/>
              <a:buFont typeface="Wingdings" panose="05000000000000000000" pitchFamily="2" charset="2"/>
              <a:buChar char="n"/>
            </a:pPr>
            <a:r>
              <a:rPr lang="zh-CN" altLang="en-US" sz="1600" dirty="0">
                <a:latin typeface="+mn-ea"/>
              </a:rPr>
              <a:t>收入政策</a:t>
            </a:r>
            <a:endParaRPr lang="en-US" altLang="zh-CN" sz="1600" dirty="0">
              <a:latin typeface="+mn-ea"/>
            </a:endParaRPr>
          </a:p>
          <a:p>
            <a:pPr lvl="1">
              <a:lnSpc>
                <a:spcPct val="150000"/>
              </a:lnSpc>
              <a:buSzPct val="60000"/>
              <a:buFont typeface="Wingdings" panose="05000000000000000000" pitchFamily="2" charset="2"/>
              <a:buChar char="n"/>
            </a:pPr>
            <a:r>
              <a:rPr lang="zh-CN" altLang="en-US" sz="1600" dirty="0">
                <a:latin typeface="+mn-ea"/>
              </a:rPr>
              <a:t>指数化政策</a:t>
            </a:r>
            <a:endParaRPr lang="en-US" altLang="zh-CN" sz="1600"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sp>
        <p:nvSpPr>
          <p:cNvPr id="5" name="矩形 4">
            <a:extLst>
              <a:ext uri="{FF2B5EF4-FFF2-40B4-BE49-F238E27FC236}">
                <a16:creationId xmlns:a16="http://schemas.microsoft.com/office/drawing/2014/main" id="{F97354EE-5DF7-4448-9E27-3D6B70F76D7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供给管理政策</a:t>
            </a:r>
          </a:p>
        </p:txBody>
      </p:sp>
      <p:grpSp>
        <p:nvGrpSpPr>
          <p:cNvPr id="6" name="组合 5">
            <a:extLst>
              <a:ext uri="{FF2B5EF4-FFF2-40B4-BE49-F238E27FC236}">
                <a16:creationId xmlns:a16="http://schemas.microsoft.com/office/drawing/2014/main" id="{1531D981-CD84-43C1-A06B-0B8C143FB0D7}"/>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0EBECD74-82B0-4979-AE3B-B1120C23EBD6}"/>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376FCB61-24E4-41C0-8B24-F266DB0385F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311ADBFB-C323-47A7-9CE5-F277B56D256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98B587A7-8B91-43DC-A22A-D0E40ED3838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B4222FF6-0D3E-4A66-84DB-7D31012245C6}"/>
              </a:ext>
            </a:extLst>
          </p:cNvPr>
          <p:cNvCxnSpPr/>
          <p:nvPr/>
        </p:nvCxnSpPr>
        <p:spPr>
          <a:xfrm>
            <a:off x="0" y="742043"/>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B2B04F7-766A-4B4E-A4F1-27B0A4947D73}"/>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18874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9771"/>
            <a:ext cx="8229600" cy="3394472"/>
          </a:xfrm>
        </p:spPr>
        <p:txBody>
          <a:bodyPr/>
          <a:lstStyle/>
          <a:p>
            <a:pPr>
              <a:lnSpc>
                <a:spcPct val="114000"/>
              </a:lnSpc>
              <a:buSzPct val="80000"/>
              <a:buFont typeface="Wingdings" panose="05000000000000000000" pitchFamily="2" charset="2"/>
              <a:buChar char="l"/>
            </a:pPr>
            <a:r>
              <a:rPr lang="zh-CN" altLang="en-US" sz="1800" b="1" dirty="0">
                <a:ea typeface="宋体" panose="02010600030101010101" pitchFamily="2" charset="-122"/>
              </a:rPr>
              <a:t>宏观经济政策目标二：稳定物价</a:t>
            </a:r>
            <a:endParaRPr lang="en-US" altLang="zh-CN" sz="1800" b="1"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b="1" dirty="0">
                <a:ea typeface="宋体" panose="02010600030101010101" pitchFamily="2" charset="-122"/>
              </a:rPr>
              <a:t>稳定物价</a:t>
            </a:r>
            <a:r>
              <a:rPr lang="zh-CN" altLang="en-US" sz="1800" dirty="0">
                <a:ea typeface="宋体" panose="02010600030101010101" pitchFamily="2" charset="-122"/>
              </a:rPr>
              <a:t>是指通过宏观经济政策使某一时期内的一般物价水平保持相对的稳定</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把物价水平的上涨控制在一定幅度之内</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经济学家认为</a:t>
            </a:r>
            <a:endParaRPr lang="en-US" altLang="zh-CN" sz="18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严重的通货膨胀对一国经济和社会造成危害</a:t>
            </a:r>
            <a:endParaRPr lang="en-US" altLang="zh-CN" sz="1600" dirty="0">
              <a:ea typeface="宋体" panose="02010600030101010101" pitchFamily="2" charset="-122"/>
            </a:endParaRPr>
          </a:p>
          <a:p>
            <a:pPr lvl="1">
              <a:lnSpc>
                <a:spcPct val="114000"/>
              </a:lnSpc>
              <a:buSzPct val="60000"/>
              <a:buFont typeface="Wingdings" panose="05000000000000000000" pitchFamily="2" charset="2"/>
              <a:buChar char="n"/>
            </a:pPr>
            <a:r>
              <a:rPr lang="zh-CN" altLang="en-US" sz="1600" dirty="0">
                <a:ea typeface="宋体" panose="02010600030101010101" pitchFamily="2" charset="-122"/>
              </a:rPr>
              <a:t>轻微的通货膨胀是基本正常的经济现象</a:t>
            </a:r>
            <a:endParaRPr lang="en-US" altLang="zh-CN" sz="1600" dirty="0">
              <a:ea typeface="宋体" panose="02010600030101010101" pitchFamily="2" charset="-122"/>
            </a:endParaRPr>
          </a:p>
          <a:p>
            <a:pPr>
              <a:lnSpc>
                <a:spcPct val="114000"/>
              </a:lnSpc>
              <a:buSzPct val="80000"/>
              <a:buFont typeface="Wingdings" panose="05000000000000000000" pitchFamily="2" charset="2"/>
              <a:buChar char="l"/>
            </a:pPr>
            <a:r>
              <a:rPr lang="zh-CN" altLang="en-US" sz="1800" dirty="0">
                <a:ea typeface="宋体" panose="02010600030101010101" pitchFamily="2" charset="-122"/>
              </a:rPr>
              <a:t>因此，保持相对稳定的物价水平就成为宏观经济政策的目标</a:t>
            </a:r>
            <a:endParaRPr lang="en-US" sz="18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矩形 4">
            <a:extLst>
              <a:ext uri="{FF2B5EF4-FFF2-40B4-BE49-F238E27FC236}">
                <a16:creationId xmlns:a16="http://schemas.microsoft.com/office/drawing/2014/main" id="{D82EBBE1-7DDC-4B27-8FDF-6043C0A1E8E9}"/>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稳定物价</a:t>
            </a:r>
          </a:p>
        </p:txBody>
      </p:sp>
      <p:grpSp>
        <p:nvGrpSpPr>
          <p:cNvPr id="6" name="组合 5">
            <a:extLst>
              <a:ext uri="{FF2B5EF4-FFF2-40B4-BE49-F238E27FC236}">
                <a16:creationId xmlns:a16="http://schemas.microsoft.com/office/drawing/2014/main" id="{73C6C0BA-2EE5-43DB-8A0D-9CECCF02436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C94F499-16B4-4C2E-9262-200E5C1E210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3C3645F-0327-4659-82D7-6BE9171F9977}"/>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FB3FBBE0-0E2E-44EC-8084-25EA2C54ACEF}"/>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6EFA86A3-E71D-4F33-94C7-F402B6D3B71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1DDB9AA-979D-4C34-B2B8-ADE79983225C}"/>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68C5B64-FF67-4FDB-91C5-E772579B34A3}"/>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5921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1971"/>
            <a:ext cx="8229600" cy="3394472"/>
          </a:xfrm>
        </p:spPr>
        <p:txBody>
          <a:bodyPr/>
          <a:lstStyle/>
          <a:p>
            <a:pPr>
              <a:lnSpc>
                <a:spcPct val="120000"/>
              </a:lnSpc>
              <a:buSzPct val="80000"/>
              <a:buFont typeface="Wingdings" panose="05000000000000000000" pitchFamily="2" charset="2"/>
              <a:buChar char="l"/>
            </a:pPr>
            <a:r>
              <a:rPr lang="zh-CN" altLang="en-US" sz="1800" b="1" dirty="0">
                <a:latin typeface="+mn-ea"/>
              </a:rPr>
              <a:t>人力政策</a:t>
            </a:r>
            <a:r>
              <a:rPr lang="zh-CN" altLang="en-US" sz="1800" dirty="0">
                <a:latin typeface="+mn-ea"/>
              </a:rPr>
              <a:t>就是通过对人力资源的优化配置，增加就业，促进经济增长的政策</a:t>
            </a:r>
            <a:endParaRPr lang="en-US" altLang="zh-CN" sz="1800" dirty="0">
              <a:latin typeface="+mn-ea"/>
            </a:endParaRPr>
          </a:p>
          <a:p>
            <a:pPr>
              <a:lnSpc>
                <a:spcPct val="120000"/>
              </a:lnSpc>
              <a:buSzPct val="80000"/>
              <a:buFont typeface="Wingdings" panose="05000000000000000000" pitchFamily="2" charset="2"/>
              <a:buChar char="l"/>
            </a:pPr>
            <a:r>
              <a:rPr lang="zh-CN" altLang="en-US" sz="1800" dirty="0">
                <a:latin typeface="+mn-ea"/>
              </a:rPr>
              <a:t>人力政策形成的条件</a:t>
            </a:r>
            <a:endParaRPr lang="en-US" altLang="zh-CN" sz="1800" dirty="0">
              <a:latin typeface="+mn-ea"/>
            </a:endParaRPr>
          </a:p>
          <a:p>
            <a:pPr lvl="1">
              <a:lnSpc>
                <a:spcPct val="120000"/>
              </a:lnSpc>
              <a:buSzPct val="60000"/>
              <a:buFont typeface="Wingdings" panose="05000000000000000000" pitchFamily="2" charset="2"/>
              <a:buChar char="n"/>
            </a:pPr>
            <a:r>
              <a:rPr lang="zh-CN" altLang="en-US" sz="1600" dirty="0">
                <a:latin typeface="+mn-ea"/>
              </a:rPr>
              <a:t>劳动力结构因素，经济结构变化，劳动力市场不对称，新加入劳动力市场的劳动者由于熟练程度不足或不适应现有的经济结构而失业</a:t>
            </a:r>
            <a:endParaRPr lang="en-US" altLang="zh-CN" sz="1600" dirty="0">
              <a:latin typeface="+mn-ea"/>
            </a:endParaRPr>
          </a:p>
          <a:p>
            <a:pPr>
              <a:lnSpc>
                <a:spcPct val="120000"/>
              </a:lnSpc>
              <a:buSzPct val="80000"/>
              <a:buFont typeface="Wingdings" panose="05000000000000000000" pitchFamily="2" charset="2"/>
              <a:buChar char="l"/>
            </a:pPr>
            <a:r>
              <a:rPr lang="zh-CN" altLang="en-US" sz="1800" dirty="0">
                <a:latin typeface="+mn-ea"/>
              </a:rPr>
              <a:t>人力政策的主要措施：</a:t>
            </a:r>
          </a:p>
          <a:p>
            <a:pPr lvl="1">
              <a:lnSpc>
                <a:spcPct val="120000"/>
              </a:lnSpc>
              <a:buSzPct val="60000"/>
              <a:buFont typeface="Wingdings" panose="05000000000000000000" pitchFamily="2" charset="2"/>
              <a:buChar char="n"/>
            </a:pPr>
            <a:r>
              <a:rPr lang="zh-CN" altLang="en-US" sz="1600" dirty="0">
                <a:latin typeface="+mn-ea"/>
              </a:rPr>
              <a:t>人力资本投资：提高劳动力质量</a:t>
            </a:r>
          </a:p>
          <a:p>
            <a:pPr lvl="1">
              <a:lnSpc>
                <a:spcPct val="120000"/>
              </a:lnSpc>
              <a:buSzPct val="60000"/>
              <a:buFont typeface="Wingdings" panose="05000000000000000000" pitchFamily="2" charset="2"/>
              <a:buChar char="n"/>
            </a:pPr>
            <a:r>
              <a:rPr lang="zh-CN" altLang="en-US" sz="1600" dirty="0">
                <a:latin typeface="+mn-ea"/>
              </a:rPr>
              <a:t>完善劳动力市场：建立人才市场和就业指导中心，减少结构型和摩擦性失业</a:t>
            </a:r>
          </a:p>
          <a:p>
            <a:pPr lvl="1">
              <a:lnSpc>
                <a:spcPct val="120000"/>
              </a:lnSpc>
              <a:buSzPct val="60000"/>
              <a:buFont typeface="Wingdings" panose="05000000000000000000" pitchFamily="2" charset="2"/>
              <a:buChar char="n"/>
            </a:pPr>
            <a:r>
              <a:rPr lang="zh-CN" altLang="en-US" sz="1600" dirty="0">
                <a:latin typeface="+mn-ea"/>
              </a:rPr>
              <a:t>协助劳动力流动：推动劳动力流动，在更大范围内促进劳动力优化配置</a:t>
            </a:r>
          </a:p>
          <a:p>
            <a:pPr lvl="1">
              <a:lnSpc>
                <a:spcPct val="120000"/>
              </a:lnSpc>
              <a:buSzPct val="60000"/>
              <a:buFont typeface="Wingdings" panose="05000000000000000000" pitchFamily="2" charset="2"/>
              <a:buChar char="n"/>
            </a:pPr>
            <a:r>
              <a:rPr lang="zh-CN" altLang="en-US" sz="1600" dirty="0">
                <a:latin typeface="+mn-ea"/>
              </a:rPr>
              <a:t>降低最低工资标准：使技能水平较低的劳动者能够获得就业机会</a:t>
            </a:r>
            <a:endParaRPr lang="en-US" sz="1600"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
        <p:nvSpPr>
          <p:cNvPr id="5" name="矩形 4">
            <a:extLst>
              <a:ext uri="{FF2B5EF4-FFF2-40B4-BE49-F238E27FC236}">
                <a16:creationId xmlns:a16="http://schemas.microsoft.com/office/drawing/2014/main" id="{0A187EEE-1BE9-4653-AF2C-8D597C230F6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人力政策</a:t>
            </a:r>
          </a:p>
        </p:txBody>
      </p:sp>
      <p:grpSp>
        <p:nvGrpSpPr>
          <p:cNvPr id="6" name="组合 5">
            <a:extLst>
              <a:ext uri="{FF2B5EF4-FFF2-40B4-BE49-F238E27FC236}">
                <a16:creationId xmlns:a16="http://schemas.microsoft.com/office/drawing/2014/main" id="{E92E77AD-D513-4FA3-A4D5-9A52426D00BD}"/>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8AB1D22-807F-4A29-8181-BA5FFC288C1D}"/>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2977FCE-D9F6-4049-B619-D931A6E8AC53}"/>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5966DDA1-CD94-41E6-9F03-B4CE14E71DF7}"/>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CA6433A-08C4-49F3-ADFB-FC4906F9FF6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70241C5-09C7-4C9E-8B7E-9E4FCC8E156F}"/>
              </a:ext>
            </a:extLst>
          </p:cNvPr>
          <p:cNvCxnSpPr/>
          <p:nvPr/>
        </p:nvCxnSpPr>
        <p:spPr>
          <a:xfrm>
            <a:off x="0" y="742043"/>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40C6A90-711A-4972-8F73-19EA2988A6A8}"/>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29022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607" y="1006985"/>
            <a:ext cx="8229600" cy="3394472"/>
          </a:xfrm>
        </p:spPr>
        <p:txBody>
          <a:bodyPr/>
          <a:lstStyle/>
          <a:p>
            <a:pPr>
              <a:lnSpc>
                <a:spcPct val="110000"/>
              </a:lnSpc>
              <a:buSzPct val="80000"/>
              <a:buFont typeface="Wingdings" panose="05000000000000000000" pitchFamily="2" charset="2"/>
              <a:buChar char="l"/>
            </a:pPr>
            <a:r>
              <a:rPr lang="zh-CN" altLang="en-US" sz="1800" b="1" dirty="0">
                <a:latin typeface="+mn-ea"/>
              </a:rPr>
              <a:t>收入政策</a:t>
            </a:r>
            <a:r>
              <a:rPr lang="zh-CN" altLang="en-US" sz="1800" dirty="0">
                <a:latin typeface="+mn-ea"/>
              </a:rPr>
              <a:t>是指政府通过某种行政措施强制性或非强制性地限制工资和价格的政策，又称为工资与物价控制政策，其目的是制止工资成本推动的通货膨胀</a:t>
            </a:r>
            <a:endParaRPr lang="en-US" altLang="zh-CN" sz="1800" dirty="0">
              <a:latin typeface="+mn-ea"/>
            </a:endParaRPr>
          </a:p>
          <a:p>
            <a:pPr>
              <a:lnSpc>
                <a:spcPct val="110000"/>
              </a:lnSpc>
              <a:buSzPct val="80000"/>
              <a:buFont typeface="Wingdings" panose="05000000000000000000" pitchFamily="2" charset="2"/>
              <a:buChar char="l"/>
            </a:pPr>
            <a:r>
              <a:rPr lang="zh-CN" altLang="en-US" sz="1800" dirty="0">
                <a:latin typeface="+mn-ea"/>
              </a:rPr>
              <a:t>收入政策的主要类型</a:t>
            </a:r>
            <a:endParaRPr lang="en-US" altLang="zh-CN" sz="1800" dirty="0">
              <a:latin typeface="+mn-ea"/>
            </a:endParaRPr>
          </a:p>
          <a:p>
            <a:pPr lvl="1">
              <a:lnSpc>
                <a:spcPct val="110000"/>
              </a:lnSpc>
              <a:buSzPct val="60000"/>
              <a:buFont typeface="Wingdings" panose="05000000000000000000" pitchFamily="2" charset="2"/>
              <a:buChar char="n"/>
            </a:pPr>
            <a:r>
              <a:rPr lang="zh-CN" altLang="en-US" sz="1600" dirty="0">
                <a:latin typeface="+mn-ea"/>
              </a:rPr>
              <a:t>工资</a:t>
            </a:r>
            <a:r>
              <a:rPr lang="en-US" altLang="zh-CN" sz="1600" dirty="0">
                <a:latin typeface="+mn-ea"/>
              </a:rPr>
              <a:t>-</a:t>
            </a:r>
            <a:r>
              <a:rPr lang="zh-CN" altLang="en-US" sz="1600" dirty="0">
                <a:latin typeface="+mn-ea"/>
              </a:rPr>
              <a:t>物价指导线</a:t>
            </a:r>
            <a:endParaRPr lang="en-US" altLang="zh-CN" sz="1600" dirty="0">
              <a:latin typeface="+mn-ea"/>
            </a:endParaRPr>
          </a:p>
          <a:p>
            <a:pPr lvl="2">
              <a:lnSpc>
                <a:spcPct val="110000"/>
              </a:lnSpc>
              <a:buSzPct val="60000"/>
              <a:buFont typeface="Wingdings" panose="05000000000000000000" pitchFamily="2" charset="2"/>
              <a:buChar char="n"/>
            </a:pPr>
            <a:r>
              <a:rPr lang="zh-CN" altLang="en-US" sz="1400" dirty="0">
                <a:latin typeface="+mn-ea"/>
              </a:rPr>
              <a:t>政府根据经济发展的情况，制定一个与经济增长相适应的工资和价格增长率，然后政府运用经济方法或劝说与宣传的策略去指导工会与企业领导人执行</a:t>
            </a:r>
            <a:endParaRPr lang="en-US" altLang="zh-CN" sz="1400" dirty="0">
              <a:latin typeface="+mn-ea"/>
            </a:endParaRPr>
          </a:p>
          <a:p>
            <a:pPr lvl="1">
              <a:lnSpc>
                <a:spcPct val="110000"/>
              </a:lnSpc>
              <a:buSzPct val="60000"/>
              <a:buFont typeface="Wingdings" panose="05000000000000000000" pitchFamily="2" charset="2"/>
              <a:buChar char="n"/>
            </a:pPr>
            <a:r>
              <a:rPr lang="zh-CN" altLang="en-US" sz="1600" dirty="0">
                <a:latin typeface="+mn-ea"/>
              </a:rPr>
              <a:t>工资</a:t>
            </a:r>
            <a:r>
              <a:rPr lang="en-US" altLang="zh-CN" sz="1600" dirty="0">
                <a:latin typeface="+mn-ea"/>
              </a:rPr>
              <a:t>-</a:t>
            </a:r>
            <a:r>
              <a:rPr lang="zh-CN" altLang="en-US" sz="1600" dirty="0">
                <a:latin typeface="+mn-ea"/>
              </a:rPr>
              <a:t>物价冻结</a:t>
            </a:r>
            <a:endParaRPr lang="en-US" altLang="zh-CN" sz="1600" dirty="0">
              <a:latin typeface="+mn-ea"/>
            </a:endParaRPr>
          </a:p>
          <a:p>
            <a:pPr lvl="1">
              <a:lnSpc>
                <a:spcPct val="110000"/>
              </a:lnSpc>
              <a:buSzPct val="60000"/>
              <a:buFont typeface="Wingdings" panose="05000000000000000000" pitchFamily="2" charset="2"/>
              <a:buChar char="n"/>
            </a:pPr>
            <a:r>
              <a:rPr lang="zh-CN" altLang="en-US" sz="1600" dirty="0">
                <a:latin typeface="+mn-ea"/>
              </a:rPr>
              <a:t>对特定工资或物价进行“权威性劝说”或施加政府压力</a:t>
            </a:r>
            <a:endParaRPr lang="en-US" altLang="zh-CN" sz="1600" dirty="0">
              <a:latin typeface="+mn-ea"/>
            </a:endParaRPr>
          </a:p>
          <a:p>
            <a:pPr lvl="1">
              <a:lnSpc>
                <a:spcPct val="110000"/>
              </a:lnSpc>
              <a:buSzPct val="60000"/>
              <a:buFont typeface="Wingdings" panose="05000000000000000000" pitchFamily="2" charset="2"/>
              <a:buChar char="n"/>
            </a:pPr>
            <a:r>
              <a:rPr lang="zh-CN" altLang="en-US" sz="1600" dirty="0">
                <a:latin typeface="+mn-ea"/>
              </a:rPr>
              <a:t>以税收政策对工资增长率进行调整</a:t>
            </a:r>
            <a:endParaRPr lang="en-US" altLang="zh-CN" sz="1600" dirty="0">
              <a:latin typeface="+mn-ea"/>
            </a:endParaRPr>
          </a:p>
          <a:p>
            <a:pPr lvl="2">
              <a:lnSpc>
                <a:spcPct val="110000"/>
              </a:lnSpc>
            </a:pPr>
            <a:r>
              <a:rPr lang="zh-CN" altLang="en-US" sz="1400" dirty="0">
                <a:latin typeface="+mn-ea"/>
              </a:rPr>
              <a:t>工资增长率在政府规定界限以下的企业，减少税收</a:t>
            </a:r>
            <a:endParaRPr lang="en-US" altLang="zh-CN" sz="1400" dirty="0">
              <a:latin typeface="+mn-ea"/>
            </a:endParaRPr>
          </a:p>
          <a:p>
            <a:pPr lvl="2">
              <a:lnSpc>
                <a:spcPct val="110000"/>
              </a:lnSpc>
            </a:pPr>
            <a:r>
              <a:rPr lang="zh-CN" altLang="en-US" sz="1400" dirty="0">
                <a:latin typeface="+mn-ea"/>
              </a:rPr>
              <a:t>工资增长率在政府规定界限以上的企业，增加税收</a:t>
            </a:r>
            <a:endParaRPr lang="en-US" sz="1400" dirty="0">
              <a:latin typeface="+mn-ea"/>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sp>
        <p:nvSpPr>
          <p:cNvPr id="5" name="矩形 4">
            <a:extLst>
              <a:ext uri="{FF2B5EF4-FFF2-40B4-BE49-F238E27FC236}">
                <a16:creationId xmlns:a16="http://schemas.microsoft.com/office/drawing/2014/main" id="{70ACEE56-8281-4CE5-9C00-8C42026FF74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收入政策</a:t>
            </a:r>
          </a:p>
        </p:txBody>
      </p:sp>
      <p:grpSp>
        <p:nvGrpSpPr>
          <p:cNvPr id="6" name="组合 5">
            <a:extLst>
              <a:ext uri="{FF2B5EF4-FFF2-40B4-BE49-F238E27FC236}">
                <a16:creationId xmlns:a16="http://schemas.microsoft.com/office/drawing/2014/main" id="{DB91C906-7114-4173-8C38-0AE50D6C607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11B68DA1-82C0-488A-853A-1B893EFF25C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3D6E32FA-5FB6-402C-AC37-25FDC3DFBA6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7F84C89A-18DC-4B79-B1A4-F6670BE2355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337C759-A3CC-4B66-B6F6-0D6A5A999825}"/>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80427947-979E-4F38-B61B-1CD45545CE08}"/>
              </a:ext>
            </a:extLst>
          </p:cNvPr>
          <p:cNvCxnSpPr/>
          <p:nvPr/>
        </p:nvCxnSpPr>
        <p:spPr>
          <a:xfrm>
            <a:off x="0" y="742043"/>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CA128A79-C7A0-44FF-9516-BDE311F4B968}"/>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2846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0142"/>
            <a:ext cx="8382000" cy="3394472"/>
          </a:xfrm>
        </p:spPr>
        <p:txBody>
          <a:bodyPr/>
          <a:lstStyle/>
          <a:p>
            <a:pPr>
              <a:lnSpc>
                <a:spcPct val="130000"/>
              </a:lnSpc>
              <a:buSzPct val="80000"/>
              <a:buFont typeface="Wingdings" panose="05000000000000000000" pitchFamily="2" charset="2"/>
              <a:buChar char="l"/>
            </a:pPr>
            <a:r>
              <a:rPr lang="zh-CN" altLang="en-US" sz="1800" dirty="0"/>
              <a:t>宏观经济学将经济变量区分为名义变量和实际变量</a:t>
            </a:r>
            <a:endParaRPr lang="en-US" altLang="zh-CN" sz="1800" dirty="0"/>
          </a:p>
          <a:p>
            <a:pPr>
              <a:lnSpc>
                <a:spcPct val="130000"/>
              </a:lnSpc>
              <a:buSzPct val="80000"/>
              <a:buFont typeface="Wingdings" panose="05000000000000000000" pitchFamily="2" charset="2"/>
              <a:buChar char="l"/>
            </a:pPr>
            <a:r>
              <a:rPr lang="zh-CN" altLang="en-US" sz="1800" b="1" dirty="0"/>
              <a:t>指数化政策</a:t>
            </a:r>
            <a:r>
              <a:rPr lang="zh-CN" altLang="en-US" sz="1800" dirty="0"/>
              <a:t>：保持实际宏观变量值不变，实现宏观经济的稳定发展</a:t>
            </a:r>
            <a:endParaRPr lang="en-US" altLang="zh-CN" sz="1800" dirty="0"/>
          </a:p>
          <a:p>
            <a:pPr>
              <a:lnSpc>
                <a:spcPct val="130000"/>
              </a:lnSpc>
              <a:buSzPct val="80000"/>
              <a:buFont typeface="Wingdings" panose="05000000000000000000" pitchFamily="2" charset="2"/>
              <a:buChar char="l"/>
            </a:pPr>
            <a:r>
              <a:rPr lang="zh-CN" altLang="en-US" sz="1800" dirty="0"/>
              <a:t>指数化政策的手段</a:t>
            </a:r>
            <a:endParaRPr lang="en-US" altLang="zh-CN" sz="1800" dirty="0"/>
          </a:p>
          <a:p>
            <a:pPr lvl="1">
              <a:lnSpc>
                <a:spcPct val="130000"/>
              </a:lnSpc>
              <a:buSzPct val="60000"/>
              <a:buFont typeface="Wingdings" panose="05000000000000000000" pitchFamily="2" charset="2"/>
              <a:buChar char="n"/>
            </a:pPr>
            <a:r>
              <a:rPr lang="zh-CN" altLang="en-US" sz="1600" b="1" dirty="0"/>
              <a:t>（</a:t>
            </a:r>
            <a:r>
              <a:rPr lang="en-US" altLang="zh-CN" sz="1600" b="1" dirty="0"/>
              <a:t>1</a:t>
            </a:r>
            <a:r>
              <a:rPr lang="zh-CN" altLang="en-US" sz="1600" b="1" dirty="0"/>
              <a:t>）工资指数化：</a:t>
            </a:r>
            <a:r>
              <a:rPr lang="zh-CN" altLang="en-US" sz="1600" dirty="0"/>
              <a:t>根据通过膨胀率来调整货币工资，把货币工资增长率与物价上涨率联系在一起，使它们同比例变动</a:t>
            </a:r>
            <a:endParaRPr lang="en-US" altLang="zh-CN" sz="1600" dirty="0"/>
          </a:p>
          <a:p>
            <a:pPr lvl="2">
              <a:lnSpc>
                <a:spcPct val="130000"/>
              </a:lnSpc>
              <a:buSzPct val="60000"/>
              <a:buFont typeface="Times New Roman" panose="02020603050405020304" pitchFamily="18" charset="0"/>
              <a:buChar char="—"/>
            </a:pPr>
            <a:r>
              <a:rPr lang="zh-CN" altLang="en-US" sz="1600" dirty="0"/>
              <a:t>具体做法：在签订劳动合同时，明确雇员的工资要随着</a:t>
            </a:r>
            <a:r>
              <a:rPr lang="en-US" altLang="zh-CN" sz="1600" dirty="0"/>
              <a:t>CPI</a:t>
            </a:r>
            <a:r>
              <a:rPr lang="zh-CN" altLang="en-US" sz="1600" dirty="0"/>
              <a:t>进行调整</a:t>
            </a:r>
            <a:endParaRPr lang="en-US" altLang="zh-CN" sz="1600" dirty="0"/>
          </a:p>
          <a:p>
            <a:pPr lvl="2">
              <a:lnSpc>
                <a:spcPct val="130000"/>
              </a:lnSpc>
              <a:buSzPct val="60000"/>
              <a:buFont typeface="Times New Roman" panose="02020603050405020304" pitchFamily="18" charset="0"/>
              <a:buChar char="—"/>
            </a:pPr>
            <a:r>
              <a:rPr lang="zh-CN" altLang="en-US" sz="1600" dirty="0"/>
              <a:t>考虑：为什么工资指数化容易造成“工资</a:t>
            </a:r>
            <a:r>
              <a:rPr lang="en-US" altLang="zh-CN" sz="1600" dirty="0"/>
              <a:t>-</a:t>
            </a:r>
            <a:r>
              <a:rPr lang="zh-CN" altLang="en-US" sz="1600" dirty="0"/>
              <a:t>物价螺旋式上上升”</a:t>
            </a:r>
            <a:r>
              <a:rPr lang="en-US" altLang="zh-CN" sz="16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矩形 4">
            <a:extLst>
              <a:ext uri="{FF2B5EF4-FFF2-40B4-BE49-F238E27FC236}">
                <a16:creationId xmlns:a16="http://schemas.microsoft.com/office/drawing/2014/main" id="{10DCBFC6-C86B-49B1-906E-F7A923C82DC3}"/>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指数化政策</a:t>
            </a:r>
          </a:p>
        </p:txBody>
      </p:sp>
      <p:grpSp>
        <p:nvGrpSpPr>
          <p:cNvPr id="6" name="组合 5">
            <a:extLst>
              <a:ext uri="{FF2B5EF4-FFF2-40B4-BE49-F238E27FC236}">
                <a16:creationId xmlns:a16="http://schemas.microsoft.com/office/drawing/2014/main" id="{9C25B411-8FD6-47CF-8BF1-4ED1414FB3C1}"/>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6CCA8611-4621-4C11-BA2C-F32EFEBDF96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10B4B9DC-4F48-40BF-9742-D1CDF4E3849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C684701B-C2CD-4EB5-934C-D2824C16F5CC}"/>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98B6F32-41C0-4838-9326-B6F958D4086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064FEAB-2577-431B-AB83-944EAB34A38F}"/>
              </a:ext>
            </a:extLst>
          </p:cNvPr>
          <p:cNvCxnSpPr/>
          <p:nvPr/>
        </p:nvCxnSpPr>
        <p:spPr>
          <a:xfrm>
            <a:off x="0" y="742043"/>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BB8E7A4-233D-4CD8-93DD-4271BD1369DE}"/>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7437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1485" y="921971"/>
                <a:ext cx="8229600" cy="3394472"/>
              </a:xfrm>
            </p:spPr>
            <p:txBody>
              <a:bodyPr/>
              <a:lstStyle/>
              <a:p>
                <a:pPr>
                  <a:lnSpc>
                    <a:spcPct val="114000"/>
                  </a:lnSpc>
                  <a:buSzPct val="80000"/>
                  <a:buFont typeface="Wingdings" panose="05000000000000000000" pitchFamily="2" charset="2"/>
                  <a:buChar char="l"/>
                </a:pPr>
                <a:r>
                  <a:rPr lang="zh-CN" altLang="en-US" sz="1800" dirty="0">
                    <a:latin typeface="+mn-ea"/>
                  </a:rPr>
                  <a:t>指数化政策的手段</a:t>
                </a:r>
                <a:endParaRPr lang="en-US" altLang="zh-CN" sz="1600" dirty="0">
                  <a:latin typeface="+mn-ea"/>
                </a:endParaRPr>
              </a:p>
              <a:p>
                <a:pPr lvl="1">
                  <a:lnSpc>
                    <a:spcPct val="114000"/>
                  </a:lnSpc>
                  <a:buSzPct val="60000"/>
                  <a:buFont typeface="Wingdings" panose="05000000000000000000" pitchFamily="2" charset="2"/>
                  <a:buChar char="n"/>
                </a:pPr>
                <a:r>
                  <a:rPr lang="zh-CN" altLang="en-US" sz="1600" b="1" dirty="0"/>
                  <a:t>（</a:t>
                </a:r>
                <a:r>
                  <a:rPr lang="en-US" altLang="zh-CN" sz="1600" b="1" dirty="0"/>
                  <a:t>2</a:t>
                </a:r>
                <a:r>
                  <a:rPr lang="zh-CN" altLang="en-US" sz="1600" b="1" dirty="0"/>
                  <a:t>）税收指数化</a:t>
                </a:r>
                <a:endParaRPr lang="en-US" altLang="zh-CN" sz="1600" b="1" dirty="0"/>
              </a:p>
              <a:p>
                <a:pPr lvl="2">
                  <a:lnSpc>
                    <a:spcPct val="114000"/>
                  </a:lnSpc>
                </a:pPr>
                <a:r>
                  <a:rPr lang="zh-CN" altLang="en-US" sz="1600" dirty="0"/>
                  <a:t>税收指数化是指在通货膨胀、支出水平以及工资福利水平随经济发展而变动的情况下，对税制的某些要素进行相应的调整，以避免名义减除标准或税率级次爬升的问题</a:t>
                </a:r>
                <a:endParaRPr lang="en-US" altLang="zh-CN" sz="1600" dirty="0"/>
              </a:p>
              <a:p>
                <a:pPr lvl="2">
                  <a:lnSpc>
                    <a:spcPct val="114000"/>
                  </a:lnSpc>
                </a:pPr>
                <a:r>
                  <a:rPr lang="zh-CN" altLang="en-US" sz="1600" dirty="0"/>
                  <a:t>比如，假定原来的起征点为</a:t>
                </a:r>
                <a:r>
                  <a:rPr lang="en-US" altLang="zh-CN" sz="1600" dirty="0"/>
                  <a:t>500</a:t>
                </a:r>
                <a:r>
                  <a:rPr lang="zh-CN" altLang="en-US" sz="1600" dirty="0"/>
                  <a:t>元，当通货膨胀率为</a:t>
                </a:r>
                <a:r>
                  <a:rPr lang="en-US" altLang="zh-CN" sz="1600" dirty="0"/>
                  <a:t>10%</a:t>
                </a:r>
                <a:r>
                  <a:rPr lang="zh-CN" altLang="en-US" sz="1600" dirty="0"/>
                  <a:t>时，就可以把起征点变为</a:t>
                </a:r>
                <a:r>
                  <a:rPr lang="en-US" altLang="zh-CN" sz="1600" dirty="0"/>
                  <a:t>550</a:t>
                </a:r>
                <a:r>
                  <a:rPr lang="zh-CN" altLang="en-US" sz="1600" dirty="0"/>
                  <a:t>元</a:t>
                </a:r>
                <a:endParaRPr lang="en-US" altLang="zh-CN" sz="1600" dirty="0"/>
              </a:p>
              <a:p>
                <a:pPr lvl="1">
                  <a:lnSpc>
                    <a:spcPct val="114000"/>
                  </a:lnSpc>
                  <a:buSzPct val="60000"/>
                  <a:buFont typeface="Wingdings" panose="05000000000000000000" pitchFamily="2" charset="2"/>
                  <a:buChar char="n"/>
                </a:pPr>
                <a:r>
                  <a:rPr lang="zh-CN" altLang="en-US" sz="1600" b="1" dirty="0"/>
                  <a:t>（</a:t>
                </a:r>
                <a:r>
                  <a:rPr lang="en-US" altLang="zh-CN" sz="1600" b="1" dirty="0"/>
                  <a:t>3</a:t>
                </a:r>
                <a:r>
                  <a:rPr lang="zh-CN" altLang="en-US" sz="1600" b="1" dirty="0"/>
                  <a:t>）利率指数化</a:t>
                </a:r>
                <a:endParaRPr lang="en-US" altLang="zh-CN" sz="1600" b="1" dirty="0"/>
              </a:p>
              <a:p>
                <a:pPr lvl="2">
                  <a:lnSpc>
                    <a:spcPct val="114000"/>
                  </a:lnSpc>
                </a:pPr>
                <a:r>
                  <a:rPr lang="zh-CN" altLang="en-US" sz="1600" dirty="0"/>
                  <a:t>实际利率 </a:t>
                </a:r>
                <a:r>
                  <a:rPr lang="en-US" altLang="zh-CN" sz="1600" dirty="0"/>
                  <a:t>= </a:t>
                </a:r>
                <a:r>
                  <a:rPr lang="zh-CN" altLang="en-US" sz="1600" dirty="0"/>
                  <a:t>名义利率</a:t>
                </a:r>
                <a14:m>
                  <m:oMath xmlns:m="http://schemas.openxmlformats.org/officeDocument/2006/math">
                    <m:r>
                      <a:rPr lang="en-US" altLang="zh-CN" sz="1600" i="1" dirty="0">
                        <a:latin typeface="Cambria Math" panose="02040503050406030204" pitchFamily="18" charset="0"/>
                      </a:rPr>
                      <m:t>−</m:t>
                    </m:r>
                  </m:oMath>
                </a14:m>
                <a:r>
                  <a:rPr lang="zh-CN" altLang="en-US" sz="1600" dirty="0"/>
                  <a:t>通货膨胀率</a:t>
                </a:r>
                <a:endParaRPr lang="en-US" altLang="zh-CN" sz="1600" dirty="0"/>
              </a:p>
              <a:p>
                <a:pPr lvl="2">
                  <a:lnSpc>
                    <a:spcPct val="114000"/>
                  </a:lnSpc>
                </a:pPr>
                <a:r>
                  <a:rPr lang="zh-CN" altLang="en-US" sz="1600" dirty="0"/>
                  <a:t>利率指数化是指根据通货膨胀率来调整名义利率，以保持实际利率不变</a:t>
                </a:r>
                <a:endParaRPr lang="en-US" altLang="zh-CN" sz="1600" dirty="0"/>
              </a:p>
              <a:p>
                <a:pPr lvl="2">
                  <a:lnSpc>
                    <a:spcPct val="114000"/>
                  </a:lnSpc>
                </a:pPr>
                <a:r>
                  <a:rPr lang="zh-CN" altLang="en-US" sz="1600" dirty="0"/>
                  <a:t>即在债务契约中规定，名义利率自动按通货膨胀率进行调整</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1485" y="921971"/>
                <a:ext cx="8229600" cy="3394472"/>
              </a:xfrm>
              <a:blipFill>
                <a:blip r:embed="rId2"/>
                <a:stretch>
                  <a:fillRect l="-148" t="-1077" b="-10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矩形 4">
            <a:extLst>
              <a:ext uri="{FF2B5EF4-FFF2-40B4-BE49-F238E27FC236}">
                <a16:creationId xmlns:a16="http://schemas.microsoft.com/office/drawing/2014/main" id="{B7963886-3DE2-47F5-8B24-B840BAF7D3AA}"/>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指数化政策</a:t>
            </a:r>
          </a:p>
        </p:txBody>
      </p:sp>
      <p:grpSp>
        <p:nvGrpSpPr>
          <p:cNvPr id="6" name="组合 5">
            <a:extLst>
              <a:ext uri="{FF2B5EF4-FFF2-40B4-BE49-F238E27FC236}">
                <a16:creationId xmlns:a16="http://schemas.microsoft.com/office/drawing/2014/main" id="{B11AF02C-5920-4750-B626-5DDE1893B5CC}"/>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FACC1016-FBC8-446A-9848-252BA94CA941}"/>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DFC61820-54C9-4571-8B8A-E2D8A2925F8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D070EECF-1571-405C-8C1D-E56F50BB074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391A4364-F7F2-4BA6-A470-06324C32F82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0CB7EDD-F3D6-4F4F-A4D3-21D1961B773B}"/>
              </a:ext>
            </a:extLst>
          </p:cNvPr>
          <p:cNvCxnSpPr/>
          <p:nvPr/>
        </p:nvCxnSpPr>
        <p:spPr>
          <a:xfrm>
            <a:off x="0" y="742043"/>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512C8D0D-E149-4E77-9D28-A7B4B36ADE8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43855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3222"/>
            <a:ext cx="8467802" cy="3394472"/>
          </a:xfrm>
        </p:spPr>
        <p:txBody>
          <a:bodyPr/>
          <a:lstStyle/>
          <a:p>
            <a:pPr>
              <a:lnSpc>
                <a:spcPct val="130000"/>
              </a:lnSpc>
              <a:buSzPct val="80000"/>
              <a:buFont typeface="Wingdings" panose="05000000000000000000" pitchFamily="2" charset="2"/>
              <a:buChar char="l"/>
            </a:pPr>
            <a:r>
              <a:rPr lang="zh-CN" altLang="en-US" sz="1800" b="1" dirty="0">
                <a:ea typeface="宋体" panose="02010600030101010101" pitchFamily="2" charset="-122"/>
              </a:rPr>
              <a:t>宏观经济政策目标三：经济增长</a:t>
            </a:r>
            <a:endParaRPr lang="en-US" altLang="zh-CN" sz="1800" b="1" dirty="0">
              <a:ea typeface="宋体" panose="02010600030101010101" pitchFamily="2" charset="-122"/>
            </a:endParaRPr>
          </a:p>
          <a:p>
            <a:pPr>
              <a:lnSpc>
                <a:spcPct val="130000"/>
              </a:lnSpc>
              <a:buSzPct val="80000"/>
              <a:buFont typeface="Wingdings" panose="05000000000000000000" pitchFamily="2" charset="2"/>
              <a:buChar char="l"/>
            </a:pPr>
            <a:r>
              <a:rPr lang="zh-CN" altLang="en-US" sz="1800" b="1" dirty="0">
                <a:ea typeface="宋体" panose="02010600030101010101" pitchFamily="2" charset="-122"/>
              </a:rPr>
              <a:t>经济增长</a:t>
            </a:r>
            <a:r>
              <a:rPr lang="zh-CN" altLang="en-US" sz="1800" dirty="0">
                <a:ea typeface="宋体" panose="02010600030101010101" pitchFamily="2" charset="-122"/>
              </a:rPr>
              <a:t>是指在一个较长时间跨度内一国人均产出</a:t>
            </a:r>
            <a:r>
              <a:rPr lang="en-US" altLang="zh-CN" sz="1800" dirty="0">
                <a:ea typeface="宋体" panose="02010600030101010101" pitchFamily="2" charset="-122"/>
              </a:rPr>
              <a:t>(</a:t>
            </a:r>
            <a:r>
              <a:rPr lang="zh-CN" altLang="en-US" sz="1800" dirty="0">
                <a:ea typeface="宋体" panose="02010600030101010101" pitchFamily="2" charset="-122"/>
              </a:rPr>
              <a:t>或人均收入</a:t>
            </a:r>
            <a:r>
              <a:rPr lang="en-US" altLang="zh-CN" sz="1800" dirty="0">
                <a:ea typeface="宋体" panose="02010600030101010101" pitchFamily="2" charset="-122"/>
              </a:rPr>
              <a:t>)</a:t>
            </a:r>
            <a:r>
              <a:rPr lang="zh-CN" altLang="en-US" sz="1800" dirty="0">
                <a:ea typeface="宋体" panose="02010600030101010101" pitchFamily="2" charset="-122"/>
              </a:rPr>
              <a:t>水平的持续增加</a:t>
            </a:r>
            <a:endParaRPr lang="en-US" altLang="zh-CN" sz="1800" dirty="0">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ea typeface="宋体" panose="02010600030101010101" pitchFamily="2" charset="-122"/>
              </a:rPr>
              <a:t>政府期望通过经济增长来达到经济和政治目的，如提高就业率和居民生活水平、国际声望和军事力量等</a:t>
            </a:r>
            <a:endParaRPr lang="en-US" altLang="zh-CN" sz="1800" dirty="0">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ea typeface="宋体" panose="02010600030101010101" pitchFamily="2" charset="-122"/>
              </a:rPr>
              <a:t>客观上也需要有一定的经济增长率才能实现充分就业的目标</a:t>
            </a:r>
            <a:endParaRPr lang="en-US" altLang="zh-CN" sz="1800" dirty="0">
              <a:ea typeface="宋体" panose="02010600030101010101" pitchFamily="2" charset="-122"/>
            </a:endParaRPr>
          </a:p>
          <a:p>
            <a:pPr>
              <a:lnSpc>
                <a:spcPct val="130000"/>
              </a:lnSpc>
              <a:buSzPct val="80000"/>
              <a:buFont typeface="Wingdings" panose="05000000000000000000" pitchFamily="2" charset="2"/>
              <a:buChar char="l"/>
            </a:pPr>
            <a:r>
              <a:rPr lang="zh-CN" altLang="en-US" sz="1800" dirty="0">
                <a:ea typeface="宋体" panose="02010600030101010101" pitchFamily="2" charset="-122"/>
              </a:rPr>
              <a:t>促进经济增长的手段</a:t>
            </a:r>
            <a:endParaRPr lang="en-US" altLang="zh-CN" sz="1800" dirty="0">
              <a:ea typeface="宋体" panose="02010600030101010101" pitchFamily="2" charset="-122"/>
            </a:endParaRPr>
          </a:p>
          <a:p>
            <a:pPr lvl="1">
              <a:lnSpc>
                <a:spcPct val="130000"/>
              </a:lnSpc>
              <a:buSzPct val="80000"/>
              <a:buFont typeface="Wingdings" panose="05000000000000000000" pitchFamily="2" charset="2"/>
              <a:buChar char="l"/>
            </a:pPr>
            <a:r>
              <a:rPr lang="zh-CN" altLang="en-US" dirty="0">
                <a:ea typeface="宋体" panose="02010600030101010101" pitchFamily="2" charset="-122"/>
              </a:rPr>
              <a:t>比如扩张性财政政策、货币政策</a:t>
            </a:r>
            <a:endParaRPr lang="en-US" altLang="zh-CN" dirty="0">
              <a:ea typeface="宋体" panose="02010600030101010101" pitchFamily="2" charset="-122"/>
            </a:endParaRPr>
          </a:p>
          <a:p>
            <a:pPr lvl="1">
              <a:lnSpc>
                <a:spcPct val="130000"/>
              </a:lnSpc>
              <a:buSzPct val="80000"/>
              <a:buFont typeface="Wingdings" panose="05000000000000000000" pitchFamily="2" charset="2"/>
              <a:buChar char="l"/>
            </a:pPr>
            <a:r>
              <a:rPr lang="zh-CN" altLang="en-US" dirty="0">
                <a:ea typeface="宋体" panose="02010600030101010101" pitchFamily="2" charset="-122"/>
              </a:rPr>
              <a:t>比如推动技术进步，提高劳动生产率</a:t>
            </a:r>
            <a:endParaRPr lang="en-US" altLang="zh-CN"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矩形 4">
            <a:extLst>
              <a:ext uri="{FF2B5EF4-FFF2-40B4-BE49-F238E27FC236}">
                <a16:creationId xmlns:a16="http://schemas.microsoft.com/office/drawing/2014/main" id="{39E2F3CC-9FB5-42A6-B8A6-84F30733E04E}"/>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经济增长</a:t>
            </a:r>
          </a:p>
        </p:txBody>
      </p:sp>
      <p:grpSp>
        <p:nvGrpSpPr>
          <p:cNvPr id="6" name="组合 5">
            <a:extLst>
              <a:ext uri="{FF2B5EF4-FFF2-40B4-BE49-F238E27FC236}">
                <a16:creationId xmlns:a16="http://schemas.microsoft.com/office/drawing/2014/main" id="{35B3BF27-9C31-4CD0-8A85-8068FF61EAFE}"/>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C7A15F87-94D0-43A4-9ADE-B5D4AC1B73F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81189CD3-1382-4FCE-911C-548375A56858}"/>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2AFCD342-169D-4027-805E-DC678794BDAA}"/>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C9ECA5B6-3FAF-40F5-B5D3-3DCF79449811}"/>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E11C10C-738D-454E-B96E-7AC2523C8190}"/>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43FE623-1886-4A3D-A306-4BF655F106F4}"/>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28801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508" y="1012605"/>
                <a:ext cx="8229600" cy="3394472"/>
              </a:xfrm>
            </p:spPr>
            <p:txBody>
              <a:bodyPr/>
              <a:lstStyle/>
              <a:p>
                <a:pPr>
                  <a:lnSpc>
                    <a:spcPct val="150000"/>
                  </a:lnSpc>
                  <a:buSzPct val="80000"/>
                  <a:buFont typeface="Wingdings" panose="05000000000000000000" pitchFamily="2" charset="2"/>
                  <a:buChar char="l"/>
                </a:pPr>
                <a:r>
                  <a:rPr lang="zh-CN" altLang="en-US" sz="1800" b="1" dirty="0">
                    <a:ea typeface="宋体" panose="02010600030101010101" pitchFamily="2" charset="-122"/>
                  </a:rPr>
                  <a:t>宏观经济政策目标四：国际收支平衡</a:t>
                </a:r>
                <a:endParaRPr lang="en-US" altLang="zh-CN" sz="1800" b="1"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b="1" dirty="0">
                    <a:ea typeface="宋体" panose="02010600030101010101" pitchFamily="2" charset="-122"/>
                  </a:rPr>
                  <a:t>国际收支平衡</a:t>
                </a:r>
                <a:r>
                  <a:rPr lang="zh-CN" altLang="en-US" sz="1800" dirty="0">
                    <a:ea typeface="宋体" panose="02010600030101010101" pitchFamily="2" charset="-122"/>
                  </a:rPr>
                  <a:t>的目标就是采取各种措施纠正国际收支差额，使其趋于平衡</a:t>
                </a:r>
                <a:endParaRPr lang="en-US" altLang="zh-CN" sz="18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一国国际收支出现失衡，无论是顺差或逆差，都会对本国经济造成不利影响</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长时期的巨额逆差</a:t>
                </a:r>
                <a:r>
                  <a:rPr lang="en-US" altLang="zh-CN" sz="1600" dirty="0">
                    <a:ea typeface="宋体" panose="02010600030101010101" pitchFamily="2" charset="-122"/>
                  </a:rPr>
                  <a:t>(</a:t>
                </a:r>
                <a14:m>
                  <m:oMath xmlns:m="http://schemas.openxmlformats.org/officeDocument/2006/math">
                    <m:r>
                      <a:rPr lang="en-US" altLang="zh-CN" sz="1600" i="1" dirty="0" smtClean="0">
                        <a:latin typeface="Cambria Math"/>
                      </a:rPr>
                      <m:t>𝑁𝑋</m:t>
                    </m:r>
                    <m:r>
                      <a:rPr lang="en-US" altLang="zh-CN" sz="1600" i="1" dirty="0" smtClean="0">
                        <a:latin typeface="Cambria Math"/>
                      </a:rPr>
                      <m:t>&lt;</m:t>
                    </m:r>
                    <m:r>
                      <a:rPr lang="en-US" altLang="zh-CN" sz="1600" i="1" dirty="0" smtClean="0">
                        <a:latin typeface="Cambria Math"/>
                      </a:rPr>
                      <m:t>𝐹</m:t>
                    </m:r>
                  </m:oMath>
                </a14:m>
                <a:r>
                  <a:rPr lang="en-US" altLang="zh-CN" sz="1600" dirty="0">
                    <a:ea typeface="宋体" panose="02010600030101010101" pitchFamily="2" charset="-122"/>
                  </a:rPr>
                  <a:t>)</a:t>
                </a:r>
                <a:r>
                  <a:rPr lang="zh-CN" altLang="en-US" sz="1600" dirty="0">
                    <a:ea typeface="宋体" panose="02010600030101010101" pitchFamily="2" charset="-122"/>
                  </a:rPr>
                  <a:t>，会使本国外汇储备急剧下降，并承受沉重的债务和利息负担</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长时期的巨额顺差</a:t>
                </a:r>
                <a:r>
                  <a:rPr lang="en-US" altLang="zh-CN" sz="1600" dirty="0">
                    <a:ea typeface="宋体" panose="02010600030101010101" pitchFamily="2" charset="-122"/>
                  </a:rPr>
                  <a:t>(</a:t>
                </a:r>
                <a14:m>
                  <m:oMath xmlns:m="http://schemas.openxmlformats.org/officeDocument/2006/math">
                    <m:r>
                      <a:rPr lang="en-US" altLang="zh-CN" sz="1600" i="1" dirty="0">
                        <a:latin typeface="Cambria Math"/>
                      </a:rPr>
                      <m:t>𝑁𝑋</m:t>
                    </m:r>
                    <m:r>
                      <a:rPr lang="en-US" altLang="zh-CN" sz="1600" b="0" i="1" dirty="0" smtClean="0">
                        <a:latin typeface="Cambria Math"/>
                      </a:rPr>
                      <m:t>&gt;</m:t>
                    </m:r>
                    <m:r>
                      <a:rPr lang="en-US" altLang="zh-CN" sz="1600" i="1" dirty="0">
                        <a:latin typeface="Cambria Math"/>
                      </a:rPr>
                      <m:t>𝐹</m:t>
                    </m:r>
                  </m:oMath>
                </a14:m>
                <a:r>
                  <a:rPr lang="en-US" altLang="zh-CN" sz="1600" dirty="0">
                    <a:ea typeface="宋体" panose="02010600030101010101" pitchFamily="2" charset="-122"/>
                  </a:rPr>
                  <a:t>) </a:t>
                </a:r>
                <a:r>
                  <a:rPr lang="zh-CN" altLang="en-US" sz="1600" dirty="0">
                    <a:ea typeface="宋体" panose="02010600030101010101" pitchFamily="2" charset="-122"/>
                  </a:rPr>
                  <a:t>，又会造成本国资源的浪费，使一部分外汇闲置，特别是如果因大量购进外汇而增发本国货币，会引起或加剧国内的通货膨胀</a:t>
                </a:r>
                <a:endParaRPr lang="en-US" sz="16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508" y="1012605"/>
                <a:ext cx="8229600" cy="3394472"/>
              </a:xfrm>
              <a:blipFill>
                <a:blip r:embed="rId2"/>
                <a:stretch>
                  <a:fillRect l="-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矩形 4">
            <a:extLst>
              <a:ext uri="{FF2B5EF4-FFF2-40B4-BE49-F238E27FC236}">
                <a16:creationId xmlns:a16="http://schemas.microsoft.com/office/drawing/2014/main" id="{067DB19D-02A9-40D9-AA08-DB16B1F6999C}"/>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国际收支平衡</a:t>
            </a:r>
          </a:p>
        </p:txBody>
      </p:sp>
      <p:grpSp>
        <p:nvGrpSpPr>
          <p:cNvPr id="6" name="组合 5">
            <a:extLst>
              <a:ext uri="{FF2B5EF4-FFF2-40B4-BE49-F238E27FC236}">
                <a16:creationId xmlns:a16="http://schemas.microsoft.com/office/drawing/2014/main" id="{2275CD0A-F5B8-478B-9A03-FAF3EFB586B0}"/>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0447B11-41F3-4681-BD02-D8859E39267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DCEC46D-6B1D-4532-A708-AB61A66B4BA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DAD7D4B-4F19-47D3-992C-BB89436E155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BE5507E9-1AB2-4150-A391-36B8AD7345F0}"/>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6CBA69EB-93A7-436D-9CD3-6B71F8F023E7}"/>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0DEC5B7-25DD-418D-BAF7-BCE9AE3CE409}"/>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352333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9675"/>
            <a:ext cx="8229600" cy="3394472"/>
          </a:xfrm>
        </p:spPr>
        <p:txBody>
          <a:bodyPr/>
          <a:lstStyle/>
          <a:p>
            <a:pPr>
              <a:lnSpc>
                <a:spcPct val="150000"/>
              </a:lnSpc>
              <a:buSzPct val="80000"/>
              <a:buFont typeface="Wingdings" panose="05000000000000000000" pitchFamily="2" charset="2"/>
              <a:buChar char="l"/>
            </a:pPr>
            <a:r>
              <a:rPr lang="zh-CN" altLang="en-US" sz="1800" dirty="0">
                <a:ea typeface="宋体" panose="02010600030101010101" pitchFamily="2" charset="-122"/>
              </a:rPr>
              <a:t>宏观经济政策的目标具有一致性和互补性</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对某一目标的追求和实现，同时也能够促进或影响其他目标实现</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比如，国际收支平衡平衡有利于稳定国内物价</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比如，长期持续经济增长，短期经济波动中的复苏和繁荣</a:t>
            </a:r>
            <a:r>
              <a:rPr lang="zh-CN" altLang="en-US" sz="1600" dirty="0"/>
              <a:t>，带来失业率下降</a:t>
            </a:r>
            <a:endParaRPr lang="en-US" altLang="zh-CN" sz="1600" dirty="0">
              <a:ea typeface="宋体" panose="02010600030101010101" pitchFamily="2" charset="-122"/>
            </a:endParaRPr>
          </a:p>
          <a:p>
            <a:pPr>
              <a:lnSpc>
                <a:spcPct val="150000"/>
              </a:lnSpc>
              <a:buSzPct val="80000"/>
              <a:buFont typeface="Wingdings" panose="05000000000000000000" pitchFamily="2" charset="2"/>
              <a:buChar char="l"/>
            </a:pPr>
            <a:r>
              <a:rPr lang="zh-CN" altLang="en-US" sz="1800" dirty="0">
                <a:ea typeface="宋体" panose="02010600030101010101" pitchFamily="2" charset="-122"/>
              </a:rPr>
              <a:t>宏观经济政策的目标也存在矛盾和冲突</a:t>
            </a:r>
            <a:endParaRPr lang="en-US" altLang="zh-CN" sz="18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政策手段可能存在副作用，对其他目标的实现产生不利的影响</a:t>
            </a:r>
            <a:endParaRPr lang="en-US" altLang="zh-CN" sz="1600" dirty="0">
              <a:ea typeface="宋体" panose="02010600030101010101" pitchFamily="2" charset="-122"/>
            </a:endParaRPr>
          </a:p>
          <a:p>
            <a:pPr lvl="2">
              <a:lnSpc>
                <a:spcPct val="150000"/>
              </a:lnSpc>
            </a:pPr>
            <a:r>
              <a:rPr lang="zh-CN" altLang="en-US" sz="1600" dirty="0">
                <a:ea typeface="宋体" panose="02010600030101010101" pitchFamily="2" charset="-122"/>
              </a:rPr>
              <a:t>短期菲利普斯曲线：失业率与通货膨胀率之间存在矛盾</a:t>
            </a:r>
            <a:endParaRPr lang="en-US" altLang="zh-CN" sz="1600" dirty="0">
              <a:ea typeface="宋体" panose="02010600030101010101" pitchFamily="2" charset="-122"/>
            </a:endParaRPr>
          </a:p>
          <a:p>
            <a:pPr lvl="2">
              <a:lnSpc>
                <a:spcPct val="150000"/>
              </a:lnSpc>
            </a:pPr>
            <a:r>
              <a:rPr lang="zh-CN" altLang="en-US" sz="1600" dirty="0">
                <a:ea typeface="宋体" panose="02010600030101010101" pitchFamily="2" charset="-122"/>
              </a:rPr>
              <a:t>米德冲突</a:t>
            </a:r>
            <a:endParaRPr lang="en-US" altLang="zh-CN" sz="1600"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矩形 4">
            <a:extLst>
              <a:ext uri="{FF2B5EF4-FFF2-40B4-BE49-F238E27FC236}">
                <a16:creationId xmlns:a16="http://schemas.microsoft.com/office/drawing/2014/main" id="{576726B9-2CEC-461E-908C-0AD304AFDE4C}"/>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宏观经济政策目标的一致性和冲突</a:t>
            </a:r>
          </a:p>
        </p:txBody>
      </p:sp>
      <p:grpSp>
        <p:nvGrpSpPr>
          <p:cNvPr id="6" name="组合 5">
            <a:extLst>
              <a:ext uri="{FF2B5EF4-FFF2-40B4-BE49-F238E27FC236}">
                <a16:creationId xmlns:a16="http://schemas.microsoft.com/office/drawing/2014/main" id="{6B278512-69CF-4325-9FB6-96630178034E}"/>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AA251FEF-D014-4890-8E62-5C77F4CA08AC}"/>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E79473EA-BD5C-498A-BD35-203E3CC6F632}"/>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4059BE1B-FF84-45C7-B61C-E9AADFA11033}"/>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099737F2-AFE5-411B-BD17-80D10D9F6C5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906EBCC1-FA17-4D47-9397-762F8C55C877}"/>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473CF47-798B-4688-A24C-01D8EE4741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40957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TotalTime>
  <Words>6403</Words>
  <Application>Microsoft Macintosh PowerPoint</Application>
  <PresentationFormat>全屏显示(16:9)</PresentationFormat>
  <Paragraphs>712</Paragraphs>
  <Slides>63</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等线</vt:lpstr>
      <vt:lpstr>宋体</vt:lpstr>
      <vt:lpstr>Microsoft Yahei</vt:lpstr>
      <vt:lpstr>Microsoft Yahei</vt:lpstr>
      <vt:lpstr>Arial</vt:lpstr>
      <vt:lpstr>Calibri</vt:lpstr>
      <vt:lpstr>Cambria Math</vt:lpstr>
      <vt:lpstr>Times New Roman</vt:lpstr>
      <vt:lpstr>Wingdings</vt:lpstr>
      <vt:lpstr>Office Theme</vt:lpstr>
      <vt:lpstr>第十五章: 宏观经济政策</vt:lpstr>
      <vt:lpstr>第十五章: 宏观经济政策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第十五章  宏观经济政策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第十五章  宏观经济政策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第十五章  宏观经济政策</vt:lpstr>
      <vt:lpstr>PowerPoint 演示文稿</vt:lpstr>
      <vt:lpstr>PowerPoint 演示文稿</vt:lpstr>
      <vt:lpstr>PowerPoint 演示文稿</vt:lpstr>
      <vt:lpstr>第十五章  宏观经济政策</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第十五章 宏观经济政策</dc:title>
  <dc:creator>Sichao Wei</dc:creator>
  <cp:lastModifiedBy>Haoran LEI</cp:lastModifiedBy>
  <cp:revision>230</cp:revision>
  <dcterms:created xsi:type="dcterms:W3CDTF">2006-08-16T00:00:00Z</dcterms:created>
  <dcterms:modified xsi:type="dcterms:W3CDTF">2023-05-10T15:15:53Z</dcterms:modified>
</cp:coreProperties>
</file>