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71BB1-3253-2F45-B00B-B1D257CAD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FC1F81-8687-594B-9AED-857A603F6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5FADA-1E8B-0846-8782-CCD8B199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83452-263B-3541-9A92-AD9DB432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AD353-F401-0544-AA9C-14EE65B5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1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206FB-CC4B-3B46-AACD-B7DA5AD6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490C23-A53F-A246-A596-7F4A8D6C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128AA-A5E3-054A-B7E3-5D0C2612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B2FAD-FC68-524A-8251-AE7766AF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3214B-E4E7-5940-87D2-A1CF8AD2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03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BF68D4-4748-1649-BD6E-C4C6A29D5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2DB7D-FB86-3F4B-B36B-BD08629D9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F38AC-0BEA-4A4F-842B-63A92223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8A106-F9DB-F446-A75A-ED0C35BD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6E528-D5E7-B64B-B60E-D9F7BA55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03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F4D87-119B-324D-A80A-94EFC0E7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C015C-63FB-6747-80FD-B8C55930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A48F5-8663-D74E-8DDE-D6E75445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38C19-4130-EB49-8D41-95448524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1AA2B-6DA0-1743-A785-6EF9062A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9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6B805-D7A7-0D42-B4F7-4F9CD59A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02ECF-4792-FD4D-9BA4-E67B6DAF6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DB2B4-D9E0-E848-BABB-F9EFAABC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43A86-F118-9149-9983-A2C1827F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F2F20-8FA0-FE47-91A5-B1FEC09B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1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85F36-28E9-934E-9F6E-0449688A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83504-5E19-0D4B-B17B-8653A99EA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DE69B-8A66-EA42-954C-E46D7DDA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06FE4-1737-844C-B795-0DC24D71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0E074-D6DF-9446-A814-119A7BBF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07F03-AFEE-E444-9AAE-421416F6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46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7E818-2038-EF45-8068-C3EE9BDA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843E5-3E4B-674F-B19E-F7DA2347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DDCAF-C223-FD43-9678-AB0C41F0E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29B01B-47E3-C245-81F0-44B77565C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8297E4-0333-5343-8D43-0778756BB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78788A-BA4B-B040-9C51-093388EC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440A7F-C0D3-0E47-BE97-B76ED494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15063B-52D4-5748-998E-D4950703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38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9A934-8AE9-624A-9D26-0E9141AB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1ACD93-BD05-A64F-9B43-59D39A85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2D34D-21C0-7A47-AE94-E7829E6B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85BF15-6453-C544-A303-C3669B6C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74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D0FEA7-1311-BC41-8BC7-ABE50900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BD960-5376-2548-BFF5-8484A003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49E04-9721-B94F-8E19-470D382E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04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9B34-D786-654D-9C9F-9FB20D9E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44982-681D-9348-914F-7044C21C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F18FC3-18D3-9F4D-A143-C147C5F92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99D25-1648-974B-B39C-EFD5DABB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3101A-3E8A-7B4E-9B4C-6BDE34F4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D3DC7-62EE-6B47-B8A4-8C0FF2F5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71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A13EC-4F46-654F-A0DE-9CD793DF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C0144A-117E-2E47-8A6A-CB395E3DE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1EC710-7448-CC43-B5F9-D14054AFF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B16D0-63DC-EF4C-ADF2-0598EF93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08F32-C5F0-8D4B-9A09-D83AE5F3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A207FB-F23F-2443-BDBF-3A21B254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6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AA5BA2-6683-354A-B8E2-BF31E246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E452D-12C2-0249-95E6-644F3FD3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C636A-75B8-C145-AA2D-597DB339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84521-DBDC-D144-B64A-62377CED69AF}" type="datetimeFigureOut">
              <a:rPr kumimoji="1" lang="zh-CN" altLang="en-US" smtClean="0"/>
              <a:t>2023/3/3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9BB79-A553-0743-90C6-8DC114612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9E022-9326-4343-9E04-7254050F8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7441-5A3D-5D4D-B887-A703C43E1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06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65712"/>
            <a:ext cx="7438683" cy="4876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1" y="1295400"/>
                <a:ext cx="1930401" cy="42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b="1" i="1">
                          <a:latin typeface="Cambria Math"/>
                        </a:rPr>
                        <m:t>𝑬</m:t>
                      </m:r>
                      <m:r>
                        <a:rPr lang="zh-CN" altLang="en-US" sz="2133" b="1" i="1">
                          <a:latin typeface="Cambria Math"/>
                        </a:rPr>
                        <m:t>，计划总支出</m:t>
                      </m:r>
                    </m:oMath>
                  </m:oMathPara>
                </a14:m>
                <a:endParaRPr lang="en-US" sz="2133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1295400"/>
                <a:ext cx="1930401" cy="420564"/>
              </a:xfrm>
              <a:prstGeom prst="rect">
                <a:avLst/>
              </a:prstGeom>
              <a:blipFill>
                <a:blip r:embed="rId3"/>
                <a:stretch>
                  <a:fillRect r="-460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25601" y="6039312"/>
                <a:ext cx="1029855" cy="42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b="1" i="1">
                          <a:latin typeface="Cambria Math"/>
                        </a:rPr>
                        <m:t>𝑶</m:t>
                      </m:r>
                    </m:oMath>
                  </m:oMathPara>
                </a14:m>
                <a:endParaRPr lang="en-US" sz="2133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1" y="6039312"/>
                <a:ext cx="1029855" cy="420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67747" y="6039312"/>
                <a:ext cx="1029855" cy="42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b="1" i="1">
                              <a:latin typeface="Cambria Math"/>
                            </a:rPr>
                            <m:t>𝒀</m:t>
                          </m:r>
                        </m:e>
                        <m:sup>
                          <m:r>
                            <a:rPr lang="en-US" sz="2133" b="1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133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747" y="6039312"/>
                <a:ext cx="1029855" cy="420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55255" y="1392898"/>
                <a:ext cx="1701549" cy="42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33" b="1" i="1">
                          <a:latin typeface="Cambria Math"/>
                        </a:rPr>
                        <m:t>4</m:t>
                      </m:r>
                      <m:sSup>
                        <m:sSupPr>
                          <m:ctrlPr>
                            <a:rPr lang="en-US" altLang="zh-CN" sz="2133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33" b="1" i="1"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altLang="zh-CN" sz="2133" b="1" i="1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  <m:r>
                        <a:rPr lang="zh-CN" altLang="en-US" sz="2133" b="1" i="1">
                          <a:latin typeface="Cambria Math"/>
                          <a:ea typeface="Cambria Math"/>
                        </a:rPr>
                        <m:t>线</m:t>
                      </m:r>
                    </m:oMath>
                  </m:oMathPara>
                </a14:m>
                <a:endParaRPr lang="en-US" sz="2133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55" y="1392898"/>
                <a:ext cx="1701549" cy="428194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858989" y="2991313"/>
                <a:ext cx="3164328" cy="450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b="1" i="1">
                          <a:latin typeface="Cambria Math"/>
                        </a:rPr>
                        <m:t>𝑬</m:t>
                      </m:r>
                      <m:r>
                        <a:rPr lang="en-US" sz="2133" b="1" i="1">
                          <a:latin typeface="Cambria Math"/>
                        </a:rPr>
                        <m:t>=(</m:t>
                      </m:r>
                      <m:r>
                        <a:rPr lang="en-US" sz="2133" b="1" i="1">
                          <a:latin typeface="Cambria Math"/>
                        </a:rPr>
                        <m:t>𝜶</m:t>
                      </m:r>
                      <m:r>
                        <a:rPr lang="en-US" sz="2133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133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133" b="1" i="1">
                              <a:latin typeface="Cambria Math"/>
                            </a:rPr>
                            <m:t>𝒑𝒍𝒂𝒏𝒏𝒆𝒅</m:t>
                          </m:r>
                        </m:sub>
                      </m:sSub>
                      <m:r>
                        <a:rPr lang="en-US" sz="2133" b="1" i="1">
                          <a:latin typeface="Cambria Math"/>
                        </a:rPr>
                        <m:t>)+</m:t>
                      </m:r>
                      <m:r>
                        <a:rPr lang="en-US" sz="2133" b="1" i="1">
                          <a:latin typeface="Cambria Math"/>
                        </a:rPr>
                        <m:t>𝜷</m:t>
                      </m:r>
                      <m:r>
                        <a:rPr lang="en-US" sz="2133" b="1" i="1"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en-US" sz="2133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989" y="2991313"/>
                <a:ext cx="3164328" cy="450251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78402" y="3555907"/>
                <a:ext cx="1029855" cy="42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b="1" i="1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133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2" y="3555907"/>
                <a:ext cx="1029855" cy="4205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286505" y="4136096"/>
            <a:ext cx="1986378" cy="2323780"/>
            <a:chOff x="1943478" y="3277938"/>
            <a:chExt cx="1489783" cy="17428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656608" y="4705350"/>
                  <a:ext cx="772391" cy="315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 i="1"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133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133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608" y="4705350"/>
                  <a:ext cx="772391" cy="3154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H="1" flipV="1">
              <a:off x="3037610" y="3651250"/>
              <a:ext cx="1" cy="10668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137"/>
            <p:cNvSpPr>
              <a:spLocks/>
            </p:cNvSpPr>
            <p:nvPr/>
          </p:nvSpPr>
          <p:spPr bwMode="auto">
            <a:xfrm>
              <a:off x="2971800" y="3638550"/>
              <a:ext cx="59532" cy="376238"/>
            </a:xfrm>
            <a:custGeom>
              <a:avLst/>
              <a:gdLst>
                <a:gd name="T0" fmla="*/ 119063 w 20"/>
                <a:gd name="T1" fmla="*/ 0 h 85"/>
                <a:gd name="T2" fmla="*/ 47625 w 20"/>
                <a:gd name="T3" fmla="*/ 74295 h 85"/>
                <a:gd name="T4" fmla="*/ 47625 w 20"/>
                <a:gd name="T5" fmla="*/ 194310 h 85"/>
                <a:gd name="T6" fmla="*/ 0 w 20"/>
                <a:gd name="T7" fmla="*/ 245745 h 85"/>
                <a:gd name="T8" fmla="*/ 47625 w 20"/>
                <a:gd name="T9" fmla="*/ 291465 h 85"/>
                <a:gd name="T10" fmla="*/ 47625 w 20"/>
                <a:gd name="T11" fmla="*/ 411480 h 85"/>
                <a:gd name="T12" fmla="*/ 119063 w 20"/>
                <a:gd name="T13" fmla="*/ 485775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85"/>
                <a:gd name="T23" fmla="*/ 20 w 20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85">
                  <a:moveTo>
                    <a:pt x="20" y="0"/>
                  </a:moveTo>
                  <a:cubicBezTo>
                    <a:pt x="11" y="0"/>
                    <a:pt x="8" y="3"/>
                    <a:pt x="8" y="13"/>
                  </a:cubicBezTo>
                  <a:cubicBezTo>
                    <a:pt x="8" y="15"/>
                    <a:pt x="8" y="33"/>
                    <a:pt x="8" y="34"/>
                  </a:cubicBezTo>
                  <a:cubicBezTo>
                    <a:pt x="8" y="37"/>
                    <a:pt x="6" y="43"/>
                    <a:pt x="0" y="43"/>
                  </a:cubicBezTo>
                  <a:cubicBezTo>
                    <a:pt x="6" y="43"/>
                    <a:pt x="8" y="48"/>
                    <a:pt x="8" y="51"/>
                  </a:cubicBezTo>
                  <a:cubicBezTo>
                    <a:pt x="8" y="53"/>
                    <a:pt x="8" y="70"/>
                    <a:pt x="8" y="72"/>
                  </a:cubicBezTo>
                  <a:cubicBezTo>
                    <a:pt x="8" y="83"/>
                    <a:pt x="11" y="85"/>
                    <a:pt x="20" y="85"/>
                  </a:cubicBezTo>
                </a:path>
              </a:pathLst>
            </a:custGeom>
            <a:noFill/>
            <a:ln w="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Oval 141"/>
            <p:cNvSpPr>
              <a:spLocks noChangeArrowheads="1"/>
            </p:cNvSpPr>
            <p:nvPr/>
          </p:nvSpPr>
          <p:spPr bwMode="auto">
            <a:xfrm>
              <a:off x="3009432" y="3989388"/>
              <a:ext cx="61119" cy="587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Oval 141"/>
            <p:cNvSpPr>
              <a:spLocks noChangeArrowheads="1"/>
            </p:cNvSpPr>
            <p:nvPr/>
          </p:nvSpPr>
          <p:spPr bwMode="auto">
            <a:xfrm>
              <a:off x="3010948" y="3621881"/>
              <a:ext cx="61119" cy="587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943478" y="3277938"/>
                  <a:ext cx="1489783" cy="33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 i="1"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33" b="1" i="1">
                                <a:latin typeface="Cambria Math"/>
                              </a:rPr>
                              <m:t>𝒖𝒏𝒑𝒍𝒂𝒏𝒏𝒆𝒅</m:t>
                            </m:r>
                          </m:sub>
                        </m:sSub>
                        <m:r>
                          <a:rPr lang="en-US" sz="2133" b="1" i="1">
                            <a:latin typeface="Cambria Math"/>
                          </a:rPr>
                          <m:t>&lt;</m:t>
                        </m:r>
                        <m:r>
                          <a:rPr lang="en-US" sz="2133" b="1" i="1"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2133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478" y="3277938"/>
                  <a:ext cx="1489783" cy="337688"/>
                </a:xfrm>
                <a:prstGeom prst="rect">
                  <a:avLst/>
                </a:prstGeom>
                <a:blipFill>
                  <a:blip r:embed="rId10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>
              <a:endCxn id="27" idx="2"/>
            </p:cNvCxnSpPr>
            <p:nvPr/>
          </p:nvCxnSpPr>
          <p:spPr>
            <a:xfrm flipH="1" flipV="1">
              <a:off x="2688370" y="3615626"/>
              <a:ext cx="283433" cy="211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962403" y="6088495"/>
            <a:ext cx="1594427" cy="458816"/>
            <a:chOff x="609598" y="6091238"/>
            <a:chExt cx="3836223" cy="744537"/>
          </a:xfrm>
        </p:grpSpPr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609600" y="6091238"/>
              <a:ext cx="3836221" cy="744537"/>
            </a:xfrm>
            <a:custGeom>
              <a:avLst/>
              <a:gdLst>
                <a:gd name="T0" fmla="*/ 3303587 w 1292"/>
                <a:gd name="T1" fmla="*/ 394695 h 316"/>
                <a:gd name="T2" fmla="*/ 2337058 w 1292"/>
                <a:gd name="T3" fmla="*/ 765175 h 316"/>
                <a:gd name="T4" fmla="*/ 2337058 w 1292"/>
                <a:gd name="T5" fmla="*/ 559353 h 316"/>
                <a:gd name="T6" fmla="*/ 0 w 1292"/>
                <a:gd name="T7" fmla="*/ 559353 h 316"/>
                <a:gd name="T8" fmla="*/ 0 w 1292"/>
                <a:gd name="T9" fmla="*/ 205822 h 316"/>
                <a:gd name="T10" fmla="*/ 2337058 w 1292"/>
                <a:gd name="T11" fmla="*/ 205822 h 316"/>
                <a:gd name="T12" fmla="*/ 2337058 w 1292"/>
                <a:gd name="T13" fmla="*/ 0 h 316"/>
                <a:gd name="T14" fmla="*/ 3303587 w 1292"/>
                <a:gd name="T15" fmla="*/ 394695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2"/>
                <a:gd name="T25" fmla="*/ 0 h 316"/>
                <a:gd name="T26" fmla="*/ 1292 w 1292"/>
                <a:gd name="T27" fmla="*/ 316 h 3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2" h="316">
                  <a:moveTo>
                    <a:pt x="1292" y="163"/>
                  </a:moveTo>
                  <a:lnTo>
                    <a:pt x="914" y="316"/>
                  </a:lnTo>
                  <a:lnTo>
                    <a:pt x="914" y="231"/>
                  </a:lnTo>
                  <a:lnTo>
                    <a:pt x="0" y="231"/>
                  </a:lnTo>
                  <a:lnTo>
                    <a:pt x="0" y="85"/>
                  </a:lnTo>
                  <a:lnTo>
                    <a:pt x="914" y="85"/>
                  </a:lnTo>
                  <a:lnTo>
                    <a:pt x="914" y="0"/>
                  </a:lnTo>
                  <a:lnTo>
                    <a:pt x="1292" y="163"/>
                  </a:lnTo>
                  <a:close/>
                </a:path>
              </a:pathLst>
            </a:custGeom>
            <a:solidFill>
              <a:srgbClr val="D7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56"/>
            <p:cNvSpPr>
              <a:spLocks noChangeArrowheads="1"/>
            </p:cNvSpPr>
            <p:nvPr/>
          </p:nvSpPr>
          <p:spPr bwMode="auto">
            <a:xfrm>
              <a:off x="609598" y="6147549"/>
              <a:ext cx="3525384" cy="549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b="1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rPr>
                <a:t>企业增加生产</a:t>
              </a:r>
              <a:endParaRPr lang="en-US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16601" y="6083451"/>
            <a:ext cx="1803401" cy="458817"/>
            <a:chOff x="247649" y="3105881"/>
            <a:chExt cx="1352551" cy="344113"/>
          </a:xfrm>
        </p:grpSpPr>
        <p:grpSp>
          <p:nvGrpSpPr>
            <p:cNvPr id="38" name="Group 37"/>
            <p:cNvGrpSpPr/>
            <p:nvPr/>
          </p:nvGrpSpPr>
          <p:grpSpPr>
            <a:xfrm rot="10800000">
              <a:off x="247649" y="3105881"/>
              <a:ext cx="1195821" cy="344113"/>
              <a:chOff x="609598" y="6091238"/>
              <a:chExt cx="3836223" cy="744537"/>
            </a:xfrm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609600" y="6091238"/>
                <a:ext cx="3836221" cy="744537"/>
              </a:xfrm>
              <a:custGeom>
                <a:avLst/>
                <a:gdLst>
                  <a:gd name="T0" fmla="*/ 3303587 w 1292"/>
                  <a:gd name="T1" fmla="*/ 394695 h 316"/>
                  <a:gd name="T2" fmla="*/ 2337058 w 1292"/>
                  <a:gd name="T3" fmla="*/ 765175 h 316"/>
                  <a:gd name="T4" fmla="*/ 2337058 w 1292"/>
                  <a:gd name="T5" fmla="*/ 559353 h 316"/>
                  <a:gd name="T6" fmla="*/ 0 w 1292"/>
                  <a:gd name="T7" fmla="*/ 559353 h 316"/>
                  <a:gd name="T8" fmla="*/ 0 w 1292"/>
                  <a:gd name="T9" fmla="*/ 205822 h 316"/>
                  <a:gd name="T10" fmla="*/ 2337058 w 1292"/>
                  <a:gd name="T11" fmla="*/ 205822 h 316"/>
                  <a:gd name="T12" fmla="*/ 2337058 w 1292"/>
                  <a:gd name="T13" fmla="*/ 0 h 316"/>
                  <a:gd name="T14" fmla="*/ 3303587 w 1292"/>
                  <a:gd name="T15" fmla="*/ 394695 h 3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92"/>
                  <a:gd name="T25" fmla="*/ 0 h 316"/>
                  <a:gd name="T26" fmla="*/ 1292 w 1292"/>
                  <a:gd name="T27" fmla="*/ 316 h 3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92" h="316">
                    <a:moveTo>
                      <a:pt x="1292" y="163"/>
                    </a:moveTo>
                    <a:lnTo>
                      <a:pt x="914" y="316"/>
                    </a:lnTo>
                    <a:lnTo>
                      <a:pt x="914" y="231"/>
                    </a:lnTo>
                    <a:lnTo>
                      <a:pt x="0" y="231"/>
                    </a:lnTo>
                    <a:lnTo>
                      <a:pt x="0" y="85"/>
                    </a:lnTo>
                    <a:lnTo>
                      <a:pt x="914" y="85"/>
                    </a:lnTo>
                    <a:lnTo>
                      <a:pt x="914" y="0"/>
                    </a:lnTo>
                    <a:lnTo>
                      <a:pt x="1292" y="163"/>
                    </a:lnTo>
                    <a:close/>
                  </a:path>
                </a:pathLst>
              </a:custGeom>
              <a:solidFill>
                <a:srgbClr val="D7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56"/>
              <p:cNvSpPr>
                <a:spLocks noChangeArrowheads="1"/>
              </p:cNvSpPr>
              <p:nvPr/>
            </p:nvSpPr>
            <p:spPr bwMode="auto">
              <a:xfrm rot="10800000">
                <a:off x="609598" y="6213720"/>
                <a:ext cx="3525385" cy="549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600" b="1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20744" y="3132951"/>
              <a:ext cx="11794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企业减少生产</a:t>
              </a:r>
              <a:endParaRPr lang="en-US" sz="16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98148" y="2104097"/>
            <a:ext cx="3321032" cy="4355780"/>
            <a:chOff x="5552209" y="1753938"/>
            <a:chExt cx="2490774" cy="32668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552209" y="4705350"/>
                  <a:ext cx="772391" cy="315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 i="1"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133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133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209" y="4705350"/>
                  <a:ext cx="772391" cy="31542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 flipH="1" flipV="1">
              <a:off x="5938409" y="2266950"/>
              <a:ext cx="1" cy="24511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41"/>
            <p:cNvSpPr>
              <a:spLocks noChangeArrowheads="1"/>
            </p:cNvSpPr>
            <p:nvPr/>
          </p:nvSpPr>
          <p:spPr bwMode="auto">
            <a:xfrm>
              <a:off x="5908242" y="2556794"/>
              <a:ext cx="61119" cy="587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137"/>
            <p:cNvSpPr>
              <a:spLocks/>
            </p:cNvSpPr>
            <p:nvPr/>
          </p:nvSpPr>
          <p:spPr bwMode="auto">
            <a:xfrm flipH="1">
              <a:off x="5975312" y="2214165"/>
              <a:ext cx="63501" cy="334294"/>
            </a:xfrm>
            <a:custGeom>
              <a:avLst/>
              <a:gdLst>
                <a:gd name="T0" fmla="*/ 119063 w 20"/>
                <a:gd name="T1" fmla="*/ 0 h 85"/>
                <a:gd name="T2" fmla="*/ 47625 w 20"/>
                <a:gd name="T3" fmla="*/ 74295 h 85"/>
                <a:gd name="T4" fmla="*/ 47625 w 20"/>
                <a:gd name="T5" fmla="*/ 194310 h 85"/>
                <a:gd name="T6" fmla="*/ 0 w 20"/>
                <a:gd name="T7" fmla="*/ 245745 h 85"/>
                <a:gd name="T8" fmla="*/ 47625 w 20"/>
                <a:gd name="T9" fmla="*/ 291465 h 85"/>
                <a:gd name="T10" fmla="*/ 47625 w 20"/>
                <a:gd name="T11" fmla="*/ 411480 h 85"/>
                <a:gd name="T12" fmla="*/ 119063 w 20"/>
                <a:gd name="T13" fmla="*/ 485775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85"/>
                <a:gd name="T23" fmla="*/ 20 w 20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85">
                  <a:moveTo>
                    <a:pt x="20" y="0"/>
                  </a:moveTo>
                  <a:cubicBezTo>
                    <a:pt x="11" y="0"/>
                    <a:pt x="8" y="3"/>
                    <a:pt x="8" y="13"/>
                  </a:cubicBezTo>
                  <a:cubicBezTo>
                    <a:pt x="8" y="15"/>
                    <a:pt x="8" y="33"/>
                    <a:pt x="8" y="34"/>
                  </a:cubicBezTo>
                  <a:cubicBezTo>
                    <a:pt x="8" y="37"/>
                    <a:pt x="6" y="43"/>
                    <a:pt x="0" y="43"/>
                  </a:cubicBezTo>
                  <a:cubicBezTo>
                    <a:pt x="6" y="43"/>
                    <a:pt x="8" y="48"/>
                    <a:pt x="8" y="51"/>
                  </a:cubicBezTo>
                  <a:cubicBezTo>
                    <a:pt x="8" y="53"/>
                    <a:pt x="8" y="70"/>
                    <a:pt x="8" y="72"/>
                  </a:cubicBezTo>
                  <a:cubicBezTo>
                    <a:pt x="8" y="83"/>
                    <a:pt x="11" y="85"/>
                    <a:pt x="20" y="85"/>
                  </a:cubicBezTo>
                </a:path>
              </a:pathLst>
            </a:custGeom>
            <a:noFill/>
            <a:ln w="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553199" y="1753938"/>
                  <a:ext cx="1489784" cy="33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 i="1"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133" b="1" i="1">
                                <a:latin typeface="Cambria Math"/>
                              </a:rPr>
                              <m:t>𝒖𝒏𝒑𝒍𝒂𝒏𝒏𝒆𝒅</m:t>
                            </m:r>
                          </m:sub>
                        </m:sSub>
                        <m:r>
                          <a:rPr lang="en-US" sz="2133" b="1" i="1">
                            <a:latin typeface="Cambria Math"/>
                          </a:rPr>
                          <m:t>&gt;</m:t>
                        </m:r>
                        <m:r>
                          <a:rPr lang="en-US" sz="2133" b="1" i="1"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2133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1753938"/>
                  <a:ext cx="1489784" cy="337688"/>
                </a:xfrm>
                <a:prstGeom prst="rect">
                  <a:avLst/>
                </a:prstGeom>
                <a:blipFill>
                  <a:blip r:embed="rId1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H="1">
              <a:off x="6032863" y="2038350"/>
              <a:ext cx="672737" cy="342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141"/>
            <p:cNvSpPr>
              <a:spLocks noChangeArrowheads="1"/>
            </p:cNvSpPr>
            <p:nvPr/>
          </p:nvSpPr>
          <p:spPr bwMode="auto">
            <a:xfrm>
              <a:off x="5907412" y="2201069"/>
              <a:ext cx="61119" cy="587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347201" y="5867401"/>
                <a:ext cx="1930401" cy="42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33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133" b="1" i="1">
                        <a:latin typeface="Cambria Math"/>
                      </a:rPr>
                      <m:t>收入，产出</m:t>
                    </m:r>
                  </m:oMath>
                </a14:m>
                <a:endParaRPr lang="en-US" sz="2133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201" y="5867401"/>
                <a:ext cx="1930401" cy="420564"/>
              </a:xfrm>
              <a:prstGeom prst="rect">
                <a:avLst/>
              </a:prstGeom>
              <a:blipFill>
                <a:blip r:embed="rId13"/>
                <a:stretch>
                  <a:fillRect l="-3268" t="-8824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783114" y="4439275"/>
                <a:ext cx="1984774" cy="450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33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133" b="1" i="1">
                              <a:latin typeface="Cambria Math"/>
                            </a:rPr>
                            <m:t>𝒖𝒏𝒑𝒍𝒂𝒏𝒏𝒆𝒅</m:t>
                          </m:r>
                        </m:sub>
                      </m:sSub>
                      <m:r>
                        <a:rPr lang="en-US" sz="2133" b="1" i="1">
                          <a:latin typeface="Cambria Math"/>
                        </a:rPr>
                        <m:t>=</m:t>
                      </m:r>
                      <m:r>
                        <a:rPr lang="en-US" sz="2133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133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14" y="4439275"/>
                <a:ext cx="1984774" cy="450251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783113" y="4007314"/>
            <a:ext cx="830696" cy="58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3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凯恩斯主义交叉图</dc:title>
  <dc:creator>Haoran LEI</dc:creator>
  <cp:lastModifiedBy>Haoran LEI</cp:lastModifiedBy>
  <cp:revision>2</cp:revision>
  <dcterms:created xsi:type="dcterms:W3CDTF">2021-03-10T19:52:08Z</dcterms:created>
  <dcterms:modified xsi:type="dcterms:W3CDTF">2023-03-03T06:14:45Z</dcterms:modified>
</cp:coreProperties>
</file>