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60.xml" ContentType="application/vnd.openxmlformats-officedocument.presentationml.tags+xml"/>
  <Override PartName="/ppt/tags/tag870.xml" ContentType="application/vnd.openxmlformats-officedocument.presentationml.tags+xml"/>
  <Override PartName="/ppt/tags/tag880.xml" ContentType="application/vnd.openxmlformats-officedocument.presentationml.tags+xml"/>
  <Override PartName="/ppt/tags/tag890.xml" ContentType="application/vnd.openxmlformats-officedocument.presentationml.tags+xml"/>
  <Override PartName="/ppt/tags/tag900.xml" ContentType="application/vnd.openxmlformats-officedocument.presentationml.tags+xml"/>
  <Override PartName="/ppt/tags/tag9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3" r:id="rId3"/>
    <p:sldId id="344" r:id="rId4"/>
    <p:sldId id="271" r:id="rId5"/>
    <p:sldId id="345" r:id="rId6"/>
    <p:sldId id="303" r:id="rId7"/>
    <p:sldId id="346" r:id="rId8"/>
    <p:sldId id="334" r:id="rId9"/>
    <p:sldId id="302" r:id="rId10"/>
    <p:sldId id="318" r:id="rId11"/>
    <p:sldId id="308" r:id="rId12"/>
    <p:sldId id="311" r:id="rId13"/>
    <p:sldId id="347" r:id="rId14"/>
    <p:sldId id="335" r:id="rId15"/>
    <p:sldId id="31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4"/>
    <p:restoredTop sz="92837" autoAdjust="0"/>
  </p:normalViewPr>
  <p:slideViewPr>
    <p:cSldViewPr>
      <p:cViewPr varScale="1">
        <p:scale>
          <a:sx n="131" d="100"/>
          <a:sy n="131" d="100"/>
        </p:scale>
        <p:origin x="184" y="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Wei" userId="27c64742685b9b08" providerId="LiveId" clId="{A8610622-597B-4919-8855-BA316BFF5B4C}"/>
    <pc:docChg chg="custSel addSld delSld modSld">
      <pc:chgData name="Sichao Wei" userId="27c64742685b9b08" providerId="LiveId" clId="{A8610622-597B-4919-8855-BA316BFF5B4C}" dt="2019-04-02T05:32:49.928" v="357"/>
      <pc:docMkLst>
        <pc:docMk/>
      </pc:docMkLst>
      <pc:sldChg chg="modSp">
        <pc:chgData name="Sichao Wei" userId="27c64742685b9b08" providerId="LiveId" clId="{A8610622-597B-4919-8855-BA316BFF5B4C}" dt="2019-03-20T15:24:52.171" v="1"/>
        <pc:sldMkLst>
          <pc:docMk/>
          <pc:sldMk cId="506184852" sldId="268"/>
        </pc:sldMkLst>
        <pc:spChg chg="mod">
          <ac:chgData name="Sichao Wei" userId="27c64742685b9b08" providerId="LiveId" clId="{A8610622-597B-4919-8855-BA316BFF5B4C}" dt="2019-03-20T15:24:52.171" v="1"/>
          <ac:spMkLst>
            <pc:docMk/>
            <pc:sldMk cId="506184852" sldId="268"/>
            <ac:spMk id="3" creationId="{00000000-0000-0000-0000-000000000000}"/>
          </ac:spMkLst>
        </pc:spChg>
      </pc:sldChg>
      <pc:sldChg chg="del">
        <pc:chgData name="Sichao Wei" userId="27c64742685b9b08" providerId="LiveId" clId="{A8610622-597B-4919-8855-BA316BFF5B4C}" dt="2019-04-01T04:06:05.593" v="293" actId="2696"/>
        <pc:sldMkLst>
          <pc:docMk/>
          <pc:sldMk cId="2395668990" sldId="306"/>
        </pc:sldMkLst>
      </pc:sldChg>
      <pc:sldChg chg="modSp">
        <pc:chgData name="Sichao Wei" userId="27c64742685b9b08" providerId="LiveId" clId="{A8610622-597B-4919-8855-BA316BFF5B4C}" dt="2019-04-01T08:40:03.286" v="350"/>
        <pc:sldMkLst>
          <pc:docMk/>
          <pc:sldMk cId="4190723689" sldId="311"/>
        </pc:sldMkLst>
        <pc:spChg chg="mod">
          <ac:chgData name="Sichao Wei" userId="27c64742685b9b08" providerId="LiveId" clId="{A8610622-597B-4919-8855-BA316BFF5B4C}" dt="2019-04-01T08:40:03.285" v="347"/>
          <ac:spMkLst>
            <pc:docMk/>
            <pc:sldMk cId="4190723689" sldId="311"/>
            <ac:spMk id="16" creationId="{00000000-0000-0000-0000-000000000000}"/>
          </ac:spMkLst>
        </pc:spChg>
        <pc:spChg chg="mod">
          <ac:chgData name="Sichao Wei" userId="27c64742685b9b08" providerId="LiveId" clId="{A8610622-597B-4919-8855-BA316BFF5B4C}" dt="2019-04-01T08:40:03.259" v="330"/>
          <ac:spMkLst>
            <pc:docMk/>
            <pc:sldMk cId="4190723689" sldId="311"/>
            <ac:spMk id="18" creationId="{00000000-0000-0000-0000-000000000000}"/>
          </ac:spMkLst>
        </pc:spChg>
        <pc:spChg chg="mod">
          <ac:chgData name="Sichao Wei" userId="27c64742685b9b08" providerId="LiveId" clId="{A8610622-597B-4919-8855-BA316BFF5B4C}" dt="2019-04-01T08:40:03.285" v="346"/>
          <ac:spMkLst>
            <pc:docMk/>
            <pc:sldMk cId="4190723689" sldId="311"/>
            <ac:spMk id="19" creationId="{00000000-0000-0000-0000-000000000000}"/>
          </ac:spMkLst>
        </pc:spChg>
        <pc:grpChg chg="mod">
          <ac:chgData name="Sichao Wei" userId="27c64742685b9b08" providerId="LiveId" clId="{A8610622-597B-4919-8855-BA316BFF5B4C}" dt="2019-04-01T08:40:03.285" v="348"/>
          <ac:grpSpMkLst>
            <pc:docMk/>
            <pc:sldMk cId="4190723689" sldId="311"/>
            <ac:grpSpMk id="20" creationId="{00000000-0000-0000-0000-000000000000}"/>
          </ac:grpSpMkLst>
        </pc:grpChg>
        <pc:picChg chg="mod ord">
          <ac:chgData name="Sichao Wei" userId="27c64742685b9b08" providerId="LiveId" clId="{A8610622-597B-4919-8855-BA316BFF5B4C}" dt="2019-04-01T08:40:03.286" v="350"/>
          <ac:picMkLst>
            <pc:docMk/>
            <pc:sldMk cId="4190723689" sldId="311"/>
            <ac:picMk id="5" creationId="{00000000-0000-0000-0000-000000000000}"/>
          </ac:picMkLst>
        </pc:picChg>
      </pc:sldChg>
      <pc:sldChg chg="modSp">
        <pc:chgData name="Sichao Wei" userId="27c64742685b9b08" providerId="LiveId" clId="{A8610622-597B-4919-8855-BA316BFF5B4C}" dt="2019-04-01T08:39:42.625" v="324"/>
        <pc:sldMkLst>
          <pc:docMk/>
          <pc:sldMk cId="3144320813" sldId="314"/>
        </pc:sldMkLst>
        <pc:spChg chg="mod">
          <ac:chgData name="Sichao Wei" userId="27c64742685b9b08" providerId="LiveId" clId="{A8610622-597B-4919-8855-BA316BFF5B4C}" dt="2019-04-01T08:39:42.625" v="321"/>
          <ac:spMkLst>
            <pc:docMk/>
            <pc:sldMk cId="3144320813" sldId="314"/>
            <ac:spMk id="16" creationId="{00000000-0000-0000-0000-000000000000}"/>
          </ac:spMkLst>
        </pc:spChg>
        <pc:spChg chg="mod">
          <ac:chgData name="Sichao Wei" userId="27c64742685b9b08" providerId="LiveId" clId="{A8610622-597B-4919-8855-BA316BFF5B4C}" dt="2019-03-28T06:53:27.534" v="44"/>
          <ac:spMkLst>
            <pc:docMk/>
            <pc:sldMk cId="3144320813" sldId="314"/>
            <ac:spMk id="18" creationId="{00000000-0000-0000-0000-000000000000}"/>
          </ac:spMkLst>
        </pc:spChg>
        <pc:spChg chg="mod">
          <ac:chgData name="Sichao Wei" userId="27c64742685b9b08" providerId="LiveId" clId="{A8610622-597B-4919-8855-BA316BFF5B4C}" dt="2019-04-01T08:39:42.624" v="320"/>
          <ac:spMkLst>
            <pc:docMk/>
            <pc:sldMk cId="3144320813" sldId="314"/>
            <ac:spMk id="19" creationId="{00000000-0000-0000-0000-000000000000}"/>
          </ac:spMkLst>
        </pc:spChg>
        <pc:grpChg chg="mod">
          <ac:chgData name="Sichao Wei" userId="27c64742685b9b08" providerId="LiveId" clId="{A8610622-597B-4919-8855-BA316BFF5B4C}" dt="2019-04-01T08:39:42.625" v="322"/>
          <ac:grpSpMkLst>
            <pc:docMk/>
            <pc:sldMk cId="3144320813" sldId="314"/>
            <ac:grpSpMk id="20" creationId="{00000000-0000-0000-0000-000000000000}"/>
          </ac:grpSpMkLst>
        </pc:grpChg>
        <pc:picChg chg="mod ord">
          <ac:chgData name="Sichao Wei" userId="27c64742685b9b08" providerId="LiveId" clId="{A8610622-597B-4919-8855-BA316BFF5B4C}" dt="2019-04-01T08:39:42.625" v="324"/>
          <ac:picMkLst>
            <pc:docMk/>
            <pc:sldMk cId="3144320813" sldId="314"/>
            <ac:picMk id="5" creationId="{00000000-0000-0000-0000-000000000000}"/>
          </ac:picMkLst>
        </pc:picChg>
      </pc:sldChg>
      <pc:sldChg chg="modSp modAnim">
        <pc:chgData name="Sichao Wei" userId="27c64742685b9b08" providerId="LiveId" clId="{A8610622-597B-4919-8855-BA316BFF5B4C}" dt="2019-04-01T08:39:21.397" v="297" actId="20577"/>
        <pc:sldMkLst>
          <pc:docMk/>
          <pc:sldMk cId="552344413" sldId="324"/>
        </pc:sldMkLst>
        <pc:spChg chg="mod">
          <ac:chgData name="Sichao Wei" userId="27c64742685b9b08" providerId="LiveId" clId="{A8610622-597B-4919-8855-BA316BFF5B4C}" dt="2019-04-01T08:39:21.397" v="297" actId="20577"/>
          <ac:spMkLst>
            <pc:docMk/>
            <pc:sldMk cId="552344413" sldId="324"/>
            <ac:spMk id="3" creationId="{00000000-0000-0000-0000-000000000000}"/>
          </ac:spMkLst>
        </pc:spChg>
      </pc:sldChg>
      <pc:sldChg chg="modSp">
        <pc:chgData name="Sichao Wei" userId="27c64742685b9b08" providerId="LiveId" clId="{A8610622-597B-4919-8855-BA316BFF5B4C}" dt="2019-04-01T08:39:50.478" v="329"/>
        <pc:sldMkLst>
          <pc:docMk/>
          <pc:sldMk cId="2550236234" sldId="330"/>
        </pc:sldMkLst>
        <pc:spChg chg="mod">
          <ac:chgData name="Sichao Wei" userId="27c64742685b9b08" providerId="LiveId" clId="{A8610622-597B-4919-8855-BA316BFF5B4C}" dt="2019-03-28T06:53:47.931" v="179" actId="20577"/>
          <ac:spMkLst>
            <pc:docMk/>
            <pc:sldMk cId="2550236234" sldId="330"/>
            <ac:spMk id="7" creationId="{00000000-0000-0000-0000-000000000000}"/>
          </ac:spMkLst>
        </pc:spChg>
        <pc:spChg chg="mod">
          <ac:chgData name="Sichao Wei" userId="27c64742685b9b08" providerId="LiveId" clId="{A8610622-597B-4919-8855-BA316BFF5B4C}" dt="2019-03-28T06:54:09.453" v="253"/>
          <ac:spMkLst>
            <pc:docMk/>
            <pc:sldMk cId="2550236234" sldId="330"/>
            <ac:spMk id="8" creationId="{00000000-0000-0000-0000-000000000000}"/>
          </ac:spMkLst>
        </pc:spChg>
        <pc:spChg chg="mod">
          <ac:chgData name="Sichao Wei" userId="27c64742685b9b08" providerId="LiveId" clId="{A8610622-597B-4919-8855-BA316BFF5B4C}" dt="2019-03-28T06:54:19.520" v="267" actId="20577"/>
          <ac:spMkLst>
            <pc:docMk/>
            <pc:sldMk cId="2550236234" sldId="330"/>
            <ac:spMk id="9" creationId="{00000000-0000-0000-0000-000000000000}"/>
          </ac:spMkLst>
        </pc:spChg>
        <pc:spChg chg="mod">
          <ac:chgData name="Sichao Wei" userId="27c64742685b9b08" providerId="LiveId" clId="{A8610622-597B-4919-8855-BA316BFF5B4C}" dt="2019-03-28T06:54:24.800" v="276" actId="20577"/>
          <ac:spMkLst>
            <pc:docMk/>
            <pc:sldMk cId="2550236234" sldId="330"/>
            <ac:spMk id="10" creationId="{00000000-0000-0000-0000-000000000000}"/>
          </ac:spMkLst>
        </pc:spChg>
        <pc:spChg chg="mod">
          <ac:chgData name="Sichao Wei" userId="27c64742685b9b08" providerId="LiveId" clId="{A8610622-597B-4919-8855-BA316BFF5B4C}" dt="2019-04-01T08:39:50.477" v="326"/>
          <ac:spMkLst>
            <pc:docMk/>
            <pc:sldMk cId="2550236234" sldId="330"/>
            <ac:spMk id="16" creationId="{00000000-0000-0000-0000-000000000000}"/>
          </ac:spMkLst>
        </pc:spChg>
        <pc:spChg chg="mod">
          <ac:chgData name="Sichao Wei" userId="27c64742685b9b08" providerId="LiveId" clId="{A8610622-597B-4919-8855-BA316BFF5B4C}" dt="2019-03-28T06:53:32.383" v="75"/>
          <ac:spMkLst>
            <pc:docMk/>
            <pc:sldMk cId="2550236234" sldId="330"/>
            <ac:spMk id="18" creationId="{00000000-0000-0000-0000-000000000000}"/>
          </ac:spMkLst>
        </pc:spChg>
        <pc:spChg chg="mod">
          <ac:chgData name="Sichao Wei" userId="27c64742685b9b08" providerId="LiveId" clId="{A8610622-597B-4919-8855-BA316BFF5B4C}" dt="2019-04-01T08:39:50.476" v="325"/>
          <ac:spMkLst>
            <pc:docMk/>
            <pc:sldMk cId="2550236234" sldId="330"/>
            <ac:spMk id="19" creationId="{00000000-0000-0000-0000-000000000000}"/>
          </ac:spMkLst>
        </pc:spChg>
        <pc:grpChg chg="mod">
          <ac:chgData name="Sichao Wei" userId="27c64742685b9b08" providerId="LiveId" clId="{A8610622-597B-4919-8855-BA316BFF5B4C}" dt="2019-04-01T08:39:50.478" v="327"/>
          <ac:grpSpMkLst>
            <pc:docMk/>
            <pc:sldMk cId="2550236234" sldId="330"/>
            <ac:grpSpMk id="20" creationId="{00000000-0000-0000-0000-000000000000}"/>
          </ac:grpSpMkLst>
        </pc:grpChg>
        <pc:picChg chg="mod ord">
          <ac:chgData name="Sichao Wei" userId="27c64742685b9b08" providerId="LiveId" clId="{A8610622-597B-4919-8855-BA316BFF5B4C}" dt="2019-04-01T08:39:50.478" v="329"/>
          <ac:picMkLst>
            <pc:docMk/>
            <pc:sldMk cId="2550236234" sldId="330"/>
            <ac:picMk id="5" creationId="{00000000-0000-0000-0000-000000000000}"/>
          </ac:picMkLst>
        </pc:picChg>
      </pc:sldChg>
      <pc:sldChg chg="modSp">
        <pc:chgData name="Sichao Wei" userId="27c64742685b9b08" providerId="LiveId" clId="{A8610622-597B-4919-8855-BA316BFF5B4C}" dt="2019-04-02T05:32:11.388" v="353" actId="20577"/>
        <pc:sldMkLst>
          <pc:docMk/>
          <pc:sldMk cId="701315006" sldId="335"/>
        </pc:sldMkLst>
        <pc:spChg chg="mod">
          <ac:chgData name="Sichao Wei" userId="27c64742685b9b08" providerId="LiveId" clId="{A8610622-597B-4919-8855-BA316BFF5B4C}" dt="2019-04-02T05:32:11.388" v="353" actId="20577"/>
          <ac:spMkLst>
            <pc:docMk/>
            <pc:sldMk cId="701315006" sldId="335"/>
            <ac:spMk id="3" creationId="{00000000-0000-0000-0000-000000000000}"/>
          </ac:spMkLst>
        </pc:spChg>
      </pc:sldChg>
      <pc:sldChg chg="modSp">
        <pc:chgData name="Sichao Wei" userId="27c64742685b9b08" providerId="LiveId" clId="{A8610622-597B-4919-8855-BA316BFF5B4C}" dt="2019-04-02T05:32:49.928" v="357"/>
        <pc:sldMkLst>
          <pc:docMk/>
          <pc:sldMk cId="3432257493" sldId="336"/>
        </pc:sldMkLst>
        <pc:spChg chg="mod">
          <ac:chgData name="Sichao Wei" userId="27c64742685b9b08" providerId="LiveId" clId="{A8610622-597B-4919-8855-BA316BFF5B4C}" dt="2019-04-02T05:32:49.922" v="354"/>
          <ac:spMkLst>
            <pc:docMk/>
            <pc:sldMk cId="3432257493" sldId="336"/>
            <ac:spMk id="16" creationId="{00000000-0000-0000-0000-000000000000}"/>
          </ac:spMkLst>
        </pc:spChg>
        <pc:grpChg chg="mod">
          <ac:chgData name="Sichao Wei" userId="27c64742685b9b08" providerId="LiveId" clId="{A8610622-597B-4919-8855-BA316BFF5B4C}" dt="2019-04-02T05:32:49.922" v="355"/>
          <ac:grpSpMkLst>
            <pc:docMk/>
            <pc:sldMk cId="3432257493" sldId="336"/>
            <ac:grpSpMk id="20" creationId="{00000000-0000-0000-0000-000000000000}"/>
          </ac:grpSpMkLst>
        </pc:grpChg>
        <pc:picChg chg="mod ord">
          <ac:chgData name="Sichao Wei" userId="27c64742685b9b08" providerId="LiveId" clId="{A8610622-597B-4919-8855-BA316BFF5B4C}" dt="2019-04-02T05:32:49.928" v="357"/>
          <ac:picMkLst>
            <pc:docMk/>
            <pc:sldMk cId="3432257493" sldId="336"/>
            <ac:picMk id="5" creationId="{00000000-0000-0000-0000-000000000000}"/>
          </ac:picMkLst>
        </pc:picChg>
      </pc:sldChg>
      <pc:sldChg chg="addSp delSp modSp add">
        <pc:chgData name="Sichao Wei" userId="27c64742685b9b08" providerId="LiveId" clId="{A8610622-597B-4919-8855-BA316BFF5B4C}" dt="2019-04-01T04:05:30.610" v="292" actId="1076"/>
        <pc:sldMkLst>
          <pc:docMk/>
          <pc:sldMk cId="3311785645" sldId="340"/>
        </pc:sldMkLst>
        <pc:picChg chg="add mod">
          <ac:chgData name="Sichao Wei" userId="27c64742685b9b08" providerId="LiveId" clId="{A8610622-597B-4919-8855-BA316BFF5B4C}" dt="2019-04-01T04:05:30.610" v="292" actId="1076"/>
          <ac:picMkLst>
            <pc:docMk/>
            <pc:sldMk cId="3311785645" sldId="340"/>
            <ac:picMk id="5" creationId="{8089B373-86A3-47AE-9C75-3B785A0F3ECD}"/>
          </ac:picMkLst>
        </pc:picChg>
        <pc:picChg chg="del">
          <ac:chgData name="Sichao Wei" userId="27c64742685b9b08" providerId="LiveId" clId="{A8610622-597B-4919-8855-BA316BFF5B4C}" dt="2019-04-01T04:04:45.386" v="288" actId="478"/>
          <ac:picMkLst>
            <pc:docMk/>
            <pc:sldMk cId="3311785645" sldId="34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AF3A7-6159-461B-8114-22405ACCFEFD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8A9A-434A-46DE-84F0-07562991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8A9A-434A-46DE-84F0-07562991D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8A9A-434A-46DE-84F0-07562991D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8A9A-434A-46DE-84F0-07562991D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4037-58A0-41A9-8DD8-4C72C5B65FC4}" type="datetime1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B16F-C605-49A5-97E1-8AD70FE4FCB0}" type="datetime1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E1EE-054B-43D3-81EB-FE07D341593E}" type="datetime1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Calibri" panose="020F0502020204030204" pitchFamily="34" charset="0"/>
              <a:buChar char="–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10D9-7063-42EE-9E21-02AF474B63BF}" type="datetime1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45C7-720A-4443-B905-02695DD72B59}" type="datetime1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B1AA-AE77-4936-AC60-53A1DD9666E4}" type="datetime1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47F8-A1ED-44C4-B960-7617CB153544}" type="datetime1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E92-8A4E-45CA-B93A-194015C080E7}" type="datetime1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0FF5-7A72-484E-B395-FCCEFDB0E138}" type="datetime1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E04E-DE7F-4C70-AB65-DBCB1231AB62}" type="datetime1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B32-B62E-4541-8F2D-78A5688C069C}" type="datetime1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810-21CA-4EC8-89CA-E11AAF4FA9EB}" type="datetime1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Times New Roman" panose="02020603050405020304" pitchFamily="18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26" Type="http://schemas.openxmlformats.org/officeDocument/2006/relationships/image" Target="../media/image113.png"/><Relationship Id="rId3" Type="http://schemas.openxmlformats.org/officeDocument/2006/relationships/tags" Target="../tags/tag61.xml"/><Relationship Id="rId21" Type="http://schemas.openxmlformats.org/officeDocument/2006/relationships/tags" Target="../tags/tag880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25" Type="http://schemas.openxmlformats.org/officeDocument/2006/relationships/tags" Target="../tags/tag900.xml"/><Relationship Id="rId2" Type="http://schemas.openxmlformats.org/officeDocument/2006/relationships/tags" Target="../tags/tag6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10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112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90.xml"/><Relationship Id="rId28" Type="http://schemas.openxmlformats.org/officeDocument/2006/relationships/image" Target="../media/image114.png"/><Relationship Id="rId10" Type="http://schemas.openxmlformats.org/officeDocument/2006/relationships/tags" Target="../tags/tag68.xml"/><Relationship Id="rId19" Type="http://schemas.openxmlformats.org/officeDocument/2006/relationships/tags" Target="../tags/tag870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111.png"/><Relationship Id="rId27" Type="http://schemas.openxmlformats.org/officeDocument/2006/relationships/tags" Target="../tags/tag9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26" Type="http://schemas.openxmlformats.org/officeDocument/2006/relationships/image" Target="../media/image113.png"/><Relationship Id="rId3" Type="http://schemas.openxmlformats.org/officeDocument/2006/relationships/tags" Target="../tags/tag76.xml"/><Relationship Id="rId21" Type="http://schemas.openxmlformats.org/officeDocument/2006/relationships/tags" Target="../tags/tag880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25" Type="http://schemas.openxmlformats.org/officeDocument/2006/relationships/tags" Target="../tags/tag900.xml"/><Relationship Id="rId2" Type="http://schemas.openxmlformats.org/officeDocument/2006/relationships/tags" Target="../tags/tag7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10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image" Target="../media/image112.png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890.xml"/><Relationship Id="rId28" Type="http://schemas.openxmlformats.org/officeDocument/2006/relationships/image" Target="../media/image114.png"/><Relationship Id="rId10" Type="http://schemas.openxmlformats.org/officeDocument/2006/relationships/tags" Target="../tags/tag83.xml"/><Relationship Id="rId19" Type="http://schemas.openxmlformats.org/officeDocument/2006/relationships/tags" Target="../tags/tag870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image" Target="../media/image111.png"/><Relationship Id="rId27" Type="http://schemas.openxmlformats.org/officeDocument/2006/relationships/tags" Target="../tags/tag9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58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tags" Target="../tags/tag360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58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tags" Target="../tags/tag360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习题</a:t>
            </a:r>
            <a:r>
              <a:rPr lang="zh-CN" altLang="en-US" dirty="0"/>
              <a:t>：</a:t>
            </a:r>
            <a:r>
              <a:rPr lang="en-US" altLang="zh-CN" dirty="0"/>
              <a:t>IS-LM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0" y="361950"/>
            <a:ext cx="4267200" cy="4300954"/>
            <a:chOff x="4572000" y="361950"/>
            <a:chExt cx="4267200" cy="43009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666750"/>
              <a:ext cx="3819094" cy="38404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077200" y="432435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𝒀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4324350"/>
                  <a:ext cx="762000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72000" y="36195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61950"/>
                  <a:ext cx="685800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934200" y="40439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𝑳𝑴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04396"/>
                  <a:ext cx="685800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8600" y="348560"/>
            <a:ext cx="4343400" cy="4314344"/>
            <a:chOff x="228600" y="348560"/>
            <a:chExt cx="4343400" cy="43143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66750"/>
              <a:ext cx="3819094" cy="38404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10000" y="432435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𝑴</m:t>
                        </m:r>
                        <m:r>
                          <a:rPr lang="en-US" sz="1600" b="1" i="1" smtClean="0">
                            <a:latin typeface="Cambria Math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324350"/>
                  <a:ext cx="762000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8600" y="34856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8560"/>
                  <a:ext cx="685800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81200" y="40439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04396"/>
                  <a:ext cx="685800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67000" y="371475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714750"/>
                  <a:ext cx="685800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693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产品市场和货币市场的共同均衡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例：已知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投资函数为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=1250−250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储蓄函数为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=−500+0.5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实际货币供给量为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=1250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实际货币需求函数为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=0.5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+1000−250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求解均衡利率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/>
                  <a:t> 和收入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解答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𝐼𝑆</m:t>
                    </m:r>
                  </m:oMath>
                </a14:m>
                <a:r>
                  <a:rPr lang="zh-CN" altLang="en-US" dirty="0"/>
                  <a:t>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+500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=3500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𝐿𝑀</m:t>
                    </m:r>
                  </m:oMath>
                </a14:m>
                <a:r>
                  <a:rPr lang="zh-CN" altLang="en-US" dirty="0"/>
                  <a:t>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−500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=500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均衡利率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zh-CN" altLang="en-US" dirty="0"/>
                  <a:t>，均衡收入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=2000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257" b="-8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7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914400" y="514350"/>
                <a:ext cx="7315200" cy="160734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假设一个只有家庭和企业的两部门经济中，消费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=100+0.8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，投资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=150−6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，实际货币供给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，实际货币需求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=0.2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−4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 (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单位都是亿美元</a:t>
                </a:r>
                <a:r>
                  <a:rPr 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)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。求解产品市场和货币市场同时均衡时的利率和收入。</a:t>
                </a:r>
                <a:endParaRPr lang="en-US" sz="20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514350"/>
                <a:ext cx="7315200" cy="1607344"/>
              </a:xfrm>
              <a:prstGeom prst="rect">
                <a:avLst/>
              </a:prstGeom>
              <a:blipFill rotWithShape="1">
                <a:blip r:embed="rId20"/>
                <a:stretch>
                  <a:fillRect l="-833" r="-4250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1828800" y="2089547"/>
                <a:ext cx="6400800" cy="48220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=5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=900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089547"/>
                <a:ext cx="6400800" cy="482203"/>
              </a:xfrm>
              <a:prstGeom prst="rect">
                <a:avLst/>
              </a:prstGeom>
              <a:blipFill rotWithShape="1">
                <a:blip r:embed="rId22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>
                <p:custDataLst>
                  <p:tags r:id="rId4"/>
                </p:custDataLst>
              </p:nvPr>
            </p:nvSpPr>
            <p:spPr>
              <a:xfrm>
                <a:off x="1828800" y="2732484"/>
                <a:ext cx="6400800" cy="4822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=950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2732484"/>
                <a:ext cx="6400800" cy="482204"/>
              </a:xfrm>
              <a:prstGeom prst="rect">
                <a:avLst/>
              </a:prstGeom>
              <a:blipFill rotWithShape="1">
                <a:blip r:embed="rId24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>
                <p:custDataLst>
                  <p:tags r:id="rId5"/>
                </p:custDataLst>
              </p:nvPr>
            </p:nvSpPr>
            <p:spPr>
              <a:xfrm>
                <a:off x="1828800" y="3375422"/>
                <a:ext cx="6400800" cy="48220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=950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3375422"/>
                <a:ext cx="6400800" cy="482203"/>
              </a:xfrm>
              <a:prstGeom prst="rect">
                <a:avLst/>
              </a:prstGeom>
              <a:blipFill rotWithShape="1">
                <a:blip r:embed="rId26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>
                <p:custDataLst>
                  <p:tags r:id="rId6"/>
                </p:custDataLst>
              </p:nvPr>
            </p:nvSpPr>
            <p:spPr>
              <a:xfrm>
                <a:off x="1828800" y="4018359"/>
                <a:ext cx="6400800" cy="4822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=1000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4018359"/>
                <a:ext cx="6400800" cy="482204"/>
              </a:xfrm>
              <a:prstGeom prst="rect">
                <a:avLst/>
              </a:prstGeom>
              <a:blipFill rotWithShape="1">
                <a:blip r:embed="rId28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423642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</a:p>
        </p:txBody>
      </p:sp>
      <p:sp>
        <p:nvSpPr>
          <p:cNvPr id="14" name="Oval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066580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</a:p>
        </p:txBody>
      </p:sp>
      <p:grpSp>
        <p:nvGrpSpPr>
          <p:cNvPr id="20" name="Group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1" name="Oval 10">
            <a:extLst>
              <a:ext uri="{FF2B5EF4-FFF2-40B4-BE49-F238E27FC236}">
                <a16:creationId xmlns:a16="http://schemas.microsoft.com/office/drawing/2014/main" id="{BC661D5F-6896-5445-B8C0-39E9F4974F1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140143" y="272964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72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914400" y="514350"/>
                <a:ext cx="7315200" cy="160734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假设一个只有家庭和企业的两部门经济中，消费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=100+0.8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，投资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=150−6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，实际货币供给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，实际货币需求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=0.2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−4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 (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单位都是亿美元</a:t>
                </a:r>
                <a:r>
                  <a:rPr 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)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  <a:sym typeface="Microsoft Yahei"/>
                  </a:rPr>
                  <a:t>。求解产品市场和货币市场同时均衡时的利率和收入。</a:t>
                </a:r>
                <a:endParaRPr lang="en-US" sz="20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514350"/>
                <a:ext cx="7315200" cy="1607344"/>
              </a:xfrm>
              <a:prstGeom prst="rect">
                <a:avLst/>
              </a:prstGeom>
              <a:blipFill rotWithShape="1">
                <a:blip r:embed="rId20"/>
                <a:stretch>
                  <a:fillRect l="-833" r="-4250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>
                <p:custDataLst>
                  <p:tags r:id="rId3"/>
                </p:custDataLst>
              </p:nvPr>
            </p:nvSpPr>
            <p:spPr>
              <a:xfrm>
                <a:off x="1828800" y="2089547"/>
                <a:ext cx="6400800" cy="48220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=5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=900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089547"/>
                <a:ext cx="6400800" cy="482203"/>
              </a:xfrm>
              <a:prstGeom prst="rect">
                <a:avLst/>
              </a:prstGeom>
              <a:blipFill rotWithShape="1">
                <a:blip r:embed="rId22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>
                <p:custDataLst>
                  <p:tags r:id="rId4"/>
                </p:custDataLst>
              </p:nvPr>
            </p:nvSpPr>
            <p:spPr>
              <a:xfrm>
                <a:off x="1828800" y="2732484"/>
                <a:ext cx="6400800" cy="4822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=950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2732484"/>
                <a:ext cx="6400800" cy="482204"/>
              </a:xfrm>
              <a:prstGeom prst="rect">
                <a:avLst/>
              </a:prstGeom>
              <a:blipFill rotWithShape="1">
                <a:blip r:embed="rId24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>
                <p:custDataLst>
                  <p:tags r:id="rId5"/>
                </p:custDataLst>
              </p:nvPr>
            </p:nvSpPr>
            <p:spPr>
              <a:xfrm>
                <a:off x="1828800" y="3375422"/>
                <a:ext cx="6400800" cy="48220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=950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3375422"/>
                <a:ext cx="6400800" cy="482203"/>
              </a:xfrm>
              <a:prstGeom prst="rect">
                <a:avLst/>
              </a:prstGeom>
              <a:blipFill rotWithShape="1">
                <a:blip r:embed="rId26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>
                <p:custDataLst>
                  <p:tags r:id="rId6"/>
                </p:custDataLst>
              </p:nvPr>
            </p:nvSpPr>
            <p:spPr>
              <a:xfrm>
                <a:off x="1828800" y="4018359"/>
                <a:ext cx="6400800" cy="4822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均衡利率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=15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，均衡收入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=1000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4018359"/>
                <a:ext cx="6400800" cy="482204"/>
              </a:xfrm>
              <a:prstGeom prst="rect">
                <a:avLst/>
              </a:prstGeom>
              <a:blipFill rotWithShape="1">
                <a:blip r:embed="rId28"/>
                <a:stretch>
                  <a:fillRect l="-952" b="-11392"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</a:p>
        </p:txBody>
      </p:sp>
      <p:sp>
        <p:nvSpPr>
          <p:cNvPr id="12" name="Oval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2780705"/>
            <a:ext cx="385762" cy="385762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3423642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</a:p>
        </p:txBody>
      </p:sp>
      <p:sp>
        <p:nvSpPr>
          <p:cNvPr id="14" name="Oval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066580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</a:p>
        </p:txBody>
      </p:sp>
      <p:grpSp>
        <p:nvGrpSpPr>
          <p:cNvPr id="20" name="Group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107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IS-LM</a:t>
            </a:r>
            <a:r>
              <a:rPr lang="en-US" dirty="0"/>
              <a:t> </a:t>
            </a:r>
            <a:r>
              <a:rPr lang="zh-CN" altLang="en-US" dirty="0"/>
              <a:t>模型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假定经济由四部门构成，且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𝐶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𝐺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𝑁𝑋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。消费函数为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𝐶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=300+0.8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sym typeface="Microsoft Yahei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sym typeface="Microsoft Yahe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，投资函数为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=200−1500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，净出口函数为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𝑁𝑋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=100−0.04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−500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，货币需求为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=0.5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−2000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，其政府购买为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𝐺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=200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，税率为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=0.2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，名义货币供给为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sym typeface="Microsoft Yahei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=550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，价格水平为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𝑃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。试求：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𝐼𝑆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产品市场与货币市场同时均衡时的利率和收入</a:t>
                </a:r>
                <a:endParaRPr lang="en-US" dirty="0">
                  <a:solidFill>
                    <a:srgbClr val="000000"/>
                  </a:solidFill>
                  <a:sym typeface="Microsoft Yahe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1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10606"/>
                <a:ext cx="9144000" cy="343754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>
                  <a:spcBef>
                    <a:spcPts val="6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解答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可支配收入为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1−0.2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672">
                  <a:spcBef>
                    <a:spcPts val="6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将已知条件带入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𝑁𝑋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并整理得到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+5000</m:t>
                      </m:r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spcBef>
                    <a:spcPts val="600"/>
                  </a:spcBef>
                  <a:buFont typeface="+mj-lt"/>
                  <a:buAutoNum type="arabicPeriod" startAt="2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在名义货币供给量为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和价格水平为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的情况下，实际货币供给量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=550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得到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−4000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=1100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联立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方程和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+5000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=2000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−4000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=1100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672">
                  <a:spcBef>
                    <a:spcPts val="6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解方程组得到均衡利率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，均衡收入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0606"/>
                <a:ext cx="9144000" cy="3437544"/>
              </a:xfrm>
              <a:prstGeom prst="rect">
                <a:avLst/>
              </a:prstGeom>
              <a:blipFill rotWithShape="1">
                <a:blip r:embed="rId2"/>
                <a:stretch>
                  <a:fillRect t="-1241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i="1" dirty="0"/>
              <a:t>IS-LM</a:t>
            </a:r>
            <a:r>
              <a:rPr lang="en-US" dirty="0"/>
              <a:t> </a:t>
            </a:r>
            <a:r>
              <a:rPr lang="zh-CN" altLang="en-US" dirty="0"/>
              <a:t>模型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E5C90B-164C-5849-A64C-49D34B4C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2ABC5B-CC8E-1542-A69B-5A16DC886BC8}"/>
                  </a:ext>
                </a:extLst>
              </p:cNvPr>
              <p:cNvSpPr/>
              <p:nvPr/>
            </p:nvSpPr>
            <p:spPr>
              <a:xfrm>
                <a:off x="838200" y="438151"/>
                <a:ext cx="70866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𝐼𝑆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曲线上存在储蓄和投资均衡的收入和利率的组合点有（）。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A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一个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B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两个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C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无数个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D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一个或无数个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2ABC5B-CC8E-1542-A69B-5A16DC88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151"/>
                <a:ext cx="7086600" cy="2031325"/>
              </a:xfrm>
              <a:prstGeom prst="rect">
                <a:avLst/>
              </a:prstGeom>
              <a:blipFill>
                <a:blip r:embed="rId2"/>
                <a:stretch>
                  <a:fillRect l="-716" t="-1875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6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E5C90B-164C-5849-A64C-49D34B4C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2ABC5B-CC8E-1542-A69B-5A16DC886BC8}"/>
                  </a:ext>
                </a:extLst>
              </p:cNvPr>
              <p:cNvSpPr/>
              <p:nvPr/>
            </p:nvSpPr>
            <p:spPr>
              <a:xfrm>
                <a:off x="838200" y="438151"/>
                <a:ext cx="708660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𝐼𝑆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曲线上存在储蓄和投资均衡的收入和利率的组合点有（）。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A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一个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B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两个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+mn-ea"/>
                    <a:sym typeface="Microsoft Yahei"/>
                  </a:rPr>
                  <a:t>C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sym typeface="Microsoft Yahei"/>
                  </a:rPr>
                  <a:t> 无数个</a:t>
                </a:r>
                <a:endParaRPr lang="en-US" altLang="zh-CN" dirty="0">
                  <a:solidFill>
                    <a:srgbClr val="FF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D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 一个或无数个</a:t>
                </a:r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+mn-ea"/>
                    <a:sym typeface="Microsoft Yahei"/>
                  </a:rPr>
                  <a:t>C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2ABC5B-CC8E-1542-A69B-5A16DC88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151"/>
                <a:ext cx="7086600" cy="2585323"/>
              </a:xfrm>
              <a:prstGeom prst="rect">
                <a:avLst/>
              </a:prstGeom>
              <a:blipFill>
                <a:blip r:embed="rId2"/>
                <a:stretch>
                  <a:fillRect l="-716" t="-1471" b="-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7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ea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914400" y="321469"/>
            <a:ext cx="7315200" cy="160734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政府购买支出增加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亿美元，会使</a:t>
            </a:r>
            <a:r>
              <a:rPr lang="en-US" altLang="zh-CN" sz="2200" i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曲线（）。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828800" y="2089547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右移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1828800" y="2732484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上移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8800" y="3375422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右移支出乘数乘以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1828800" y="4018359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上移支出乘数乘以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A</a:t>
            </a:r>
          </a:p>
        </p:txBody>
      </p:sp>
      <p:sp>
        <p:nvSpPr>
          <p:cNvPr id="12" name="Oval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2780705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B</a:t>
            </a:r>
          </a:p>
        </p:txBody>
      </p:sp>
      <p:sp>
        <p:nvSpPr>
          <p:cNvPr id="14" name="Oval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066580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D</a:t>
            </a:r>
          </a:p>
        </p:txBody>
      </p:sp>
      <p:grpSp>
        <p:nvGrpSpPr>
          <p:cNvPr id="20" name="Group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  <a:sym typeface="Microsoft Yahei"/>
                </a:rPr>
                <a:t>单选题</a:t>
              </a:r>
              <a:endParaRPr lang="en-US" sz="260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endParaRPr>
            </a:p>
          </p:txBody>
        </p:sp>
      </p:grpSp>
      <p:sp>
        <p:nvSpPr>
          <p:cNvPr id="19" name="Oval 11">
            <a:extLst>
              <a:ext uri="{FF2B5EF4-FFF2-40B4-BE49-F238E27FC236}">
                <a16:creationId xmlns:a16="http://schemas.microsoft.com/office/drawing/2014/main" id="{F7A31797-C419-AB48-8875-93AE0EB84A9E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177317" y="3375422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C</a:t>
            </a:r>
            <a:endParaRPr lang="en-US" sz="1600" dirty="0">
              <a:solidFill>
                <a:srgbClr val="FFFFFF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99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ea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914400" y="321469"/>
            <a:ext cx="7315200" cy="160734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政府购买支出增加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亿美元，会使</a:t>
            </a:r>
            <a:r>
              <a:rPr lang="en-US" altLang="zh-CN" sz="2200" i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曲线（）。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828800" y="2089547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右移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1828800" y="2732484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上移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8800" y="3375422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右移支出乘数乘以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1828800" y="4018359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上移支出乘数乘以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10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亿美元</a:t>
            </a:r>
            <a:endParaRPr lang="en-US" sz="2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Microsoft Yahei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A</a:t>
            </a:r>
          </a:p>
        </p:txBody>
      </p:sp>
      <p:sp>
        <p:nvSpPr>
          <p:cNvPr id="12" name="Oval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2780705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B</a:t>
            </a: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3423642"/>
            <a:ext cx="385762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C</a:t>
            </a:r>
          </a:p>
        </p:txBody>
      </p:sp>
      <p:sp>
        <p:nvSpPr>
          <p:cNvPr id="14" name="Oval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066580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D</a:t>
            </a:r>
          </a:p>
        </p:txBody>
      </p:sp>
      <p:grpSp>
        <p:nvGrpSpPr>
          <p:cNvPr id="20" name="Group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  <a:sym typeface="Microsoft Yahei"/>
                </a:rPr>
                <a:t>单选题</a:t>
              </a:r>
              <a:endParaRPr lang="en-US" sz="260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5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ea"/>
              </a:rPr>
              <a:pPr/>
              <a:t>6</a:t>
            </a:fld>
            <a:endParaRPr 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914400" y="321469"/>
                <a:ext cx="7315200" cy="160734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曲线描述（）。</a:t>
                </a:r>
                <a:endParaRPr lang="en-US" sz="22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321469"/>
                <a:ext cx="7315200" cy="160734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828800" y="2089547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产品市场达到均衡时，国民收入与利率之间的关系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1828800" y="2732484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货币市场达到均衡时，国民收入与利率之间的关系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8800" y="3375422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货币市场达到均衡时，国民收入与价格之间的关系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1828800" y="4018359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产品市场达到均衡时，国民收入与价格之间的关系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A</a:t>
            </a: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3423642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C</a:t>
            </a:r>
          </a:p>
        </p:txBody>
      </p:sp>
      <p:sp>
        <p:nvSpPr>
          <p:cNvPr id="14" name="Oval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4066580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D</a:t>
            </a:r>
          </a:p>
        </p:txBody>
      </p:sp>
      <p:grpSp>
        <p:nvGrpSpPr>
          <p:cNvPr id="20" name="Group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  <a:latin typeface="+mn-ea"/>
                  <a:sym typeface="Microsoft Yahei"/>
                </a:rPr>
                <a:t>单选题</a:t>
              </a:r>
              <a:endParaRPr lang="en-US" sz="2600">
                <a:solidFill>
                  <a:srgbClr val="000000"/>
                </a:solidFill>
                <a:latin typeface="+mn-ea"/>
                <a:sym typeface="Microsoft Yahei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15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sz="2000" dirty="0">
                <a:solidFill>
                  <a:srgbClr val="808080"/>
                </a:solidFill>
                <a:latin typeface="+mn-ea"/>
                <a:sym typeface="Microsoft Yahei"/>
              </a:endParaRPr>
            </a:p>
          </p:txBody>
        </p:sp>
      </p:grpSp>
      <p:sp>
        <p:nvSpPr>
          <p:cNvPr id="21" name="Oval 10">
            <a:extLst>
              <a:ext uri="{FF2B5EF4-FFF2-40B4-BE49-F238E27FC236}">
                <a16:creationId xmlns:a16="http://schemas.microsoft.com/office/drawing/2014/main" id="{28096ECB-4A5A-4143-82C1-7AD2A57CEDE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178719" y="2804815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+mn-ea"/>
                <a:sym typeface="Microsoft Yahei"/>
              </a:rPr>
              <a:t>B</a:t>
            </a:r>
            <a:endParaRPr lang="en-US" sz="1600" dirty="0">
              <a:solidFill>
                <a:srgbClr val="FFFFFF"/>
              </a:solidFill>
              <a:latin typeface="+mn-ea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41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n-ea"/>
              </a:rPr>
              <a:pPr/>
              <a:t>7</a:t>
            </a:fld>
            <a:endParaRPr 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>
                <p:custDataLst>
                  <p:tags r:id="rId2"/>
                </p:custDataLst>
              </p:nvPr>
            </p:nvSpPr>
            <p:spPr>
              <a:xfrm>
                <a:off x="914400" y="321469"/>
                <a:ext cx="7315200" cy="160734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sym typeface="Microsoft Yahei"/>
                  </a:rPr>
                  <a:t>曲线描述（）。</a:t>
                </a:r>
                <a:endParaRPr lang="en-US" sz="2200" dirty="0">
                  <a:solidFill>
                    <a:srgbClr val="000000"/>
                  </a:solidFill>
                  <a:latin typeface="+mn-ea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321469"/>
                <a:ext cx="7315200" cy="160734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828800" y="2089547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产品市场达到均衡时，国民收入与利率之间的关系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1828800" y="2732484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货币市场达到均衡时，国民收入与利率之间的关系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828800" y="3375422"/>
            <a:ext cx="6400800" cy="4822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货币市场达到均衡时，国民收入与价格之间的关系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1828800" y="4018359"/>
            <a:ext cx="6400800" cy="4822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00"/>
                </a:solidFill>
                <a:latin typeface="+mn-ea"/>
                <a:sym typeface="Microsoft Yahei"/>
              </a:rPr>
              <a:t>产品市场达到均衡时，国民收入与价格之间的关系</a:t>
            </a:r>
            <a:endParaRPr lang="en-US" sz="2200" dirty="0">
              <a:solidFill>
                <a:srgbClr val="000000"/>
              </a:solidFill>
              <a:latin typeface="+mn-ea"/>
              <a:sym typeface="Microsoft Yahei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A</a:t>
            </a:r>
          </a:p>
        </p:txBody>
      </p:sp>
      <p:sp>
        <p:nvSpPr>
          <p:cNvPr id="12" name="Oval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2780705"/>
            <a:ext cx="385762" cy="385762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B</a:t>
            </a: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8719" y="3423642"/>
            <a:ext cx="385762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C</a:t>
            </a:r>
          </a:p>
        </p:txBody>
      </p:sp>
      <p:sp>
        <p:nvSpPr>
          <p:cNvPr id="14" name="Oval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8719" y="4066580"/>
            <a:ext cx="385762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>
                <a:solidFill>
                  <a:srgbClr val="FFFFFF"/>
                </a:solidFill>
                <a:latin typeface="+mn-ea"/>
                <a:sym typeface="Microsoft Yahei"/>
              </a:rPr>
              <a:t>D</a:t>
            </a:r>
          </a:p>
        </p:txBody>
      </p:sp>
      <p:grpSp>
        <p:nvGrpSpPr>
          <p:cNvPr id="20" name="Group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  <a:latin typeface="+mn-ea"/>
                  <a:sym typeface="Microsoft Yahei"/>
                </a:rPr>
                <a:t>单选题</a:t>
              </a:r>
              <a:endParaRPr lang="en-US" sz="2600">
                <a:solidFill>
                  <a:srgbClr val="000000"/>
                </a:solidFill>
                <a:latin typeface="+mn-ea"/>
                <a:sym typeface="Microsoft Yahei"/>
              </a:endParaRPr>
            </a:p>
          </p:txBody>
        </p:sp>
        <p:sp>
          <p:nvSpPr>
            <p:cNvPr id="19" name="TipText"/>
            <p:cNvSpPr/>
            <p:nvPr>
              <p:custDataLst>
                <p:tags r:id="rId15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sz="2000" dirty="0">
                <a:solidFill>
                  <a:srgbClr val="808080"/>
                </a:solidFill>
                <a:latin typeface="+mn-ea"/>
                <a:sym typeface="Microsoft Yahe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169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LM</a:t>
            </a:r>
            <a:r>
              <a:rPr lang="en-US" dirty="0"/>
              <a:t> </a:t>
            </a:r>
            <a:r>
              <a:rPr lang="zh-CN" altLang="en-US" dirty="0"/>
              <a:t>曲线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假定货币需求函数为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=0.2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−5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，价格水平不变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𝑃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=1)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若名义货币供给量为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150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，找出货币需求与供给均衡时的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曲线。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若名义货币供给量为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200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，找出货币需求与供给均衡时的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曲线，它与第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问中的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曲线比较有什么不同？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对于第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2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问中的这条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曲线，若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=1100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，货币需求与供给是否均衡？若非均衡，利率该如何变化？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438150"/>
                <a:ext cx="9144000" cy="42110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>
                  <a:spcBef>
                    <a:spcPts val="6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解答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在价格水平不变即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时，若已知货币需求函数为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=0.2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−5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和名义货币供给量为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0.2</m:t>
                    </m:r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−5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=150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=−30+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indent="-457200">
                  <a:spcBef>
                    <a:spcPts val="600"/>
                  </a:spcBef>
                  <a:buFont typeface="+mj-lt"/>
                  <a:buAutoNum type="arabicPeriod" startAt="2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若名义货币供给量为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，货币需求与货币供给均衡时的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0.2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=200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  <a:cs typeface="Times New Roman" panose="02020603050405020304" pitchFamily="18" charset="0"/>
                        </a:rPr>
                        <m:t>=−40+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>
                  <a:spcBef>
                    <a:spcPts val="6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曲线位于第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曲线的右方，且两者平行，说明名义货币供给量增加会引致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曲线向右方平行移动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indent="-457200"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/>
                        <a:cs typeface="Times New Roman" panose="02020603050405020304" pitchFamily="18" charset="0"/>
                      </a:rPr>
                      <m:t>=1100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时，货币需求量为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=0.2×1100−5×10=170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，对于第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𝐿𝑀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曲线来讲，货币供给为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，此时货币需求小于货币供给，处于非均衡状态，存在利率下降的压力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见下页图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8150"/>
                <a:ext cx="9144000" cy="4211025"/>
              </a:xfrm>
              <a:prstGeom prst="rect">
                <a:avLst/>
              </a:prstGeom>
              <a:blipFill rotWithShape="1">
                <a:blip r:embed="rId2"/>
                <a:stretch>
                  <a:fillRect t="-1013" r="-533" b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1152</Words>
  <Application>Microsoft Macintosh PowerPoint</Application>
  <PresentationFormat>全屏显示(16:9)</PresentationFormat>
  <Paragraphs>142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Microsoft Yahei</vt:lpstr>
      <vt:lpstr>Arial</vt:lpstr>
      <vt:lpstr>Calibri</vt:lpstr>
      <vt:lpstr>Cambria Math</vt:lpstr>
      <vt:lpstr>Times New Roman</vt:lpstr>
      <vt:lpstr>Wingdings</vt:lpstr>
      <vt:lpstr>Office Theme</vt:lpstr>
      <vt:lpstr>习题：IS-LM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LM 曲线—练习题</vt:lpstr>
      <vt:lpstr>PowerPoint 演示文稿</vt:lpstr>
      <vt:lpstr>PowerPoint 演示文稿</vt:lpstr>
      <vt:lpstr>产品市场和货币市场的共同均衡</vt:lpstr>
      <vt:lpstr>PowerPoint 演示文稿</vt:lpstr>
      <vt:lpstr>PowerPoint 演示文稿</vt:lpstr>
      <vt:lpstr>IS-LM 模型—练习题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Wei</dc:creator>
  <cp:lastModifiedBy>Haoran LEI</cp:lastModifiedBy>
  <cp:revision>194</cp:revision>
  <dcterms:created xsi:type="dcterms:W3CDTF">2006-08-16T00:00:00Z</dcterms:created>
  <dcterms:modified xsi:type="dcterms:W3CDTF">2023-03-27T12:19:09Z</dcterms:modified>
</cp:coreProperties>
</file>