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87" r:id="rId2"/>
    <p:sldId id="383" r:id="rId3"/>
    <p:sldId id="384" r:id="rId4"/>
    <p:sldId id="385" r:id="rId5"/>
    <p:sldId id="386" r:id="rId6"/>
    <p:sldId id="287" r:id="rId7"/>
    <p:sldId id="288" r:id="rId8"/>
    <p:sldId id="289" r:id="rId9"/>
    <p:sldId id="290" r:id="rId10"/>
    <p:sldId id="291" r:id="rId11"/>
    <p:sldId id="292" r:id="rId12"/>
    <p:sldId id="293" r:id="rId13"/>
    <p:sldId id="294" r:id="rId14"/>
    <p:sldId id="295" r:id="rId15"/>
    <p:sldId id="296" r:id="rId16"/>
    <p:sldId id="378" r:id="rId17"/>
    <p:sldId id="300" r:id="rId18"/>
    <p:sldId id="271" r:id="rId19"/>
    <p:sldId id="326" r:id="rId20"/>
    <p:sldId id="324" r:id="rId21"/>
    <p:sldId id="333" r:id="rId22"/>
    <p:sldId id="334" r:id="rId23"/>
    <p:sldId id="335" r:id="rId24"/>
    <p:sldId id="337" r:id="rId25"/>
    <p:sldId id="380" r:id="rId26"/>
    <p:sldId id="304" r:id="rId27"/>
    <p:sldId id="305" r:id="rId28"/>
    <p:sldId id="306" r:id="rId29"/>
    <p:sldId id="307" r:id="rId30"/>
    <p:sldId id="308" r:id="rId31"/>
    <p:sldId id="317" r:id="rId32"/>
    <p:sldId id="309" r:id="rId33"/>
    <p:sldId id="310" r:id="rId34"/>
    <p:sldId id="311" r:id="rId35"/>
    <p:sldId id="312" r:id="rId36"/>
    <p:sldId id="313" r:id="rId37"/>
    <p:sldId id="314" r:id="rId38"/>
    <p:sldId id="315" r:id="rId39"/>
    <p:sldId id="318" r:id="rId40"/>
    <p:sldId id="327" r:id="rId41"/>
    <p:sldId id="329" r:id="rId42"/>
    <p:sldId id="375" r:id="rId43"/>
    <p:sldId id="348" r:id="rId44"/>
    <p:sldId id="338" r:id="rId45"/>
    <p:sldId id="339" r:id="rId46"/>
    <p:sldId id="340" r:id="rId47"/>
    <p:sldId id="341" r:id="rId48"/>
    <p:sldId id="342" r:id="rId49"/>
    <p:sldId id="343" r:id="rId50"/>
    <p:sldId id="344" r:id="rId51"/>
    <p:sldId id="350" r:id="rId52"/>
    <p:sldId id="377" r:id="rId53"/>
    <p:sldId id="346" r:id="rId54"/>
    <p:sldId id="379" r:id="rId55"/>
    <p:sldId id="363" r:id="rId56"/>
    <p:sldId id="364" r:id="rId57"/>
    <p:sldId id="365" r:id="rId58"/>
    <p:sldId id="362" r:id="rId59"/>
    <p:sldId id="361" r:id="rId60"/>
    <p:sldId id="359" r:id="rId61"/>
    <p:sldId id="351" r:id="rId62"/>
    <p:sldId id="352" r:id="rId63"/>
    <p:sldId id="353" r:id="rId64"/>
    <p:sldId id="355" r:id="rId65"/>
    <p:sldId id="356" r:id="rId66"/>
    <p:sldId id="357" r:id="rId67"/>
    <p:sldId id="358" r:id="rId68"/>
    <p:sldId id="360" r:id="rId69"/>
    <p:sldId id="381" r:id="rId70"/>
    <p:sldId id="382" r:id="rId71"/>
    <p:sldId id="366" r:id="rId72"/>
    <p:sldId id="367" r:id="rId7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autoAdjust="0"/>
    <p:restoredTop sz="92975" autoAdjust="0"/>
  </p:normalViewPr>
  <p:slideViewPr>
    <p:cSldViewPr>
      <p:cViewPr varScale="1">
        <p:scale>
          <a:sx n="155" d="100"/>
          <a:sy n="155" d="100"/>
        </p:scale>
        <p:origin x="208" y="2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chao Wei" userId="27c64742685b9b08" providerId="LiveId" clId="{F7982905-212B-4876-A995-0ADDB2B85407}"/>
    <pc:docChg chg="undo custSel addSld delSld modSld">
      <pc:chgData name="Sichao Wei" userId="27c64742685b9b08" providerId="LiveId" clId="{F7982905-212B-4876-A995-0ADDB2B85407}" dt="2020-02-12T11:58:53.063" v="193"/>
      <pc:docMkLst>
        <pc:docMk/>
      </pc:docMkLst>
      <pc:sldChg chg="modSp">
        <pc:chgData name="Sichao Wei" userId="27c64742685b9b08" providerId="LiveId" clId="{F7982905-212B-4876-A995-0ADDB2B85407}" dt="2020-02-12T11:38:43.906" v="31" actId="2711"/>
        <pc:sldMkLst>
          <pc:docMk/>
          <pc:sldMk cId="157764922" sldId="257"/>
        </pc:sldMkLst>
        <pc:spChg chg="mod">
          <ac:chgData name="Sichao Wei" userId="27c64742685b9b08" providerId="LiveId" clId="{F7982905-212B-4876-A995-0ADDB2B85407}" dt="2020-02-12T11:38:43.906" v="31" actId="2711"/>
          <ac:spMkLst>
            <pc:docMk/>
            <pc:sldMk cId="157764922" sldId="257"/>
            <ac:spMk id="3" creationId="{00000000-0000-0000-0000-000000000000}"/>
          </ac:spMkLst>
        </pc:spChg>
      </pc:sldChg>
      <pc:sldChg chg="modSp">
        <pc:chgData name="Sichao Wei" userId="27c64742685b9b08" providerId="LiveId" clId="{F7982905-212B-4876-A995-0ADDB2B85407}" dt="2020-02-12T11:38:52.828" v="32" actId="2711"/>
        <pc:sldMkLst>
          <pc:docMk/>
          <pc:sldMk cId="1706991147" sldId="259"/>
        </pc:sldMkLst>
        <pc:spChg chg="mod">
          <ac:chgData name="Sichao Wei" userId="27c64742685b9b08" providerId="LiveId" clId="{F7982905-212B-4876-A995-0ADDB2B85407}" dt="2020-02-12T11:38:52.828" v="32" actId="2711"/>
          <ac:spMkLst>
            <pc:docMk/>
            <pc:sldMk cId="1706991147" sldId="259"/>
            <ac:spMk id="3" creationId="{00000000-0000-0000-0000-000000000000}"/>
          </ac:spMkLst>
        </pc:spChg>
      </pc:sldChg>
      <pc:sldChg chg="modSp">
        <pc:chgData name="Sichao Wei" userId="27c64742685b9b08" providerId="LiveId" clId="{F7982905-212B-4876-A995-0ADDB2B85407}" dt="2020-02-12T11:39:22.584" v="40" actId="14100"/>
        <pc:sldMkLst>
          <pc:docMk/>
          <pc:sldMk cId="327067251" sldId="260"/>
        </pc:sldMkLst>
        <pc:spChg chg="mod">
          <ac:chgData name="Sichao Wei" userId="27c64742685b9b08" providerId="LiveId" clId="{F7982905-212B-4876-A995-0ADDB2B85407}" dt="2020-02-12T11:39:11.729" v="38" actId="1036"/>
          <ac:spMkLst>
            <pc:docMk/>
            <pc:sldMk cId="327067251" sldId="260"/>
            <ac:spMk id="7" creationId="{00000000-0000-0000-0000-000000000000}"/>
          </ac:spMkLst>
        </pc:spChg>
        <pc:spChg chg="mod">
          <ac:chgData name="Sichao Wei" userId="27c64742685b9b08" providerId="LiveId" clId="{F7982905-212B-4876-A995-0ADDB2B85407}" dt="2020-02-12T11:39:22.584" v="40" actId="14100"/>
          <ac:spMkLst>
            <pc:docMk/>
            <pc:sldMk cId="327067251" sldId="260"/>
            <ac:spMk id="9" creationId="{00000000-0000-0000-0000-000000000000}"/>
          </ac:spMkLst>
        </pc:spChg>
        <pc:picChg chg="mod">
          <ac:chgData name="Sichao Wei" userId="27c64742685b9b08" providerId="LiveId" clId="{F7982905-212B-4876-A995-0ADDB2B85407}" dt="2020-02-12T11:39:06.462" v="33" actId="1076"/>
          <ac:picMkLst>
            <pc:docMk/>
            <pc:sldMk cId="327067251" sldId="260"/>
            <ac:picMk id="6" creationId="{00000000-0000-0000-0000-000000000000}"/>
          </ac:picMkLst>
        </pc:picChg>
      </pc:sldChg>
      <pc:sldChg chg="modSp">
        <pc:chgData name="Sichao Wei" userId="27c64742685b9b08" providerId="LiveId" clId="{F7982905-212B-4876-A995-0ADDB2B85407}" dt="2020-02-12T11:42:30.871" v="74" actId="255"/>
        <pc:sldMkLst>
          <pc:docMk/>
          <pc:sldMk cId="1090280218" sldId="264"/>
        </pc:sldMkLst>
        <pc:spChg chg="mod">
          <ac:chgData name="Sichao Wei" userId="27c64742685b9b08" providerId="LiveId" clId="{F7982905-212B-4876-A995-0ADDB2B85407}" dt="2020-02-12T11:42:30.871" v="74" actId="255"/>
          <ac:spMkLst>
            <pc:docMk/>
            <pc:sldMk cId="1090280218" sldId="264"/>
            <ac:spMk id="3" creationId="{00000000-0000-0000-0000-000000000000}"/>
          </ac:spMkLst>
        </pc:spChg>
      </pc:sldChg>
      <pc:sldChg chg="modSp">
        <pc:chgData name="Sichao Wei" userId="27c64742685b9b08" providerId="LiveId" clId="{F7982905-212B-4876-A995-0ADDB2B85407}" dt="2020-02-12T11:42:37.892" v="75" actId="2711"/>
        <pc:sldMkLst>
          <pc:docMk/>
          <pc:sldMk cId="3039156838" sldId="265"/>
        </pc:sldMkLst>
        <pc:spChg chg="mod">
          <ac:chgData name="Sichao Wei" userId="27c64742685b9b08" providerId="LiveId" clId="{F7982905-212B-4876-A995-0ADDB2B85407}" dt="2020-02-12T11:42:37.892" v="75" actId="2711"/>
          <ac:spMkLst>
            <pc:docMk/>
            <pc:sldMk cId="3039156838" sldId="265"/>
            <ac:spMk id="3" creationId="{00000000-0000-0000-0000-000000000000}"/>
          </ac:spMkLst>
        </pc:spChg>
      </pc:sldChg>
      <pc:sldChg chg="modSp">
        <pc:chgData name="Sichao Wei" userId="27c64742685b9b08" providerId="LiveId" clId="{F7982905-212B-4876-A995-0ADDB2B85407}" dt="2020-02-12T11:43:10.732" v="84" actId="20577"/>
        <pc:sldMkLst>
          <pc:docMk/>
          <pc:sldMk cId="2714358673" sldId="266"/>
        </pc:sldMkLst>
        <pc:spChg chg="mod">
          <ac:chgData name="Sichao Wei" userId="27c64742685b9b08" providerId="LiveId" clId="{F7982905-212B-4876-A995-0ADDB2B85407}" dt="2020-02-12T11:43:10.732" v="84" actId="20577"/>
          <ac:spMkLst>
            <pc:docMk/>
            <pc:sldMk cId="2714358673" sldId="266"/>
            <ac:spMk id="3" creationId="{00000000-0000-0000-0000-000000000000}"/>
          </ac:spMkLst>
        </pc:spChg>
      </pc:sldChg>
      <pc:sldChg chg="modSp">
        <pc:chgData name="Sichao Wei" userId="27c64742685b9b08" providerId="LiveId" clId="{F7982905-212B-4876-A995-0ADDB2B85407}" dt="2020-02-12T11:43:18.872" v="85" actId="2711"/>
        <pc:sldMkLst>
          <pc:docMk/>
          <pc:sldMk cId="1256652358" sldId="267"/>
        </pc:sldMkLst>
        <pc:spChg chg="mod">
          <ac:chgData name="Sichao Wei" userId="27c64742685b9b08" providerId="LiveId" clId="{F7982905-212B-4876-A995-0ADDB2B85407}" dt="2020-02-12T11:43:18.872" v="85" actId="2711"/>
          <ac:spMkLst>
            <pc:docMk/>
            <pc:sldMk cId="1256652358" sldId="267"/>
            <ac:spMk id="3" creationId="{00000000-0000-0000-0000-000000000000}"/>
          </ac:spMkLst>
        </pc:spChg>
      </pc:sldChg>
      <pc:sldChg chg="modSp">
        <pc:chgData name="Sichao Wei" userId="27c64742685b9b08" providerId="LiveId" clId="{F7982905-212B-4876-A995-0ADDB2B85407}" dt="2020-02-12T11:43:37.168" v="86" actId="2711"/>
        <pc:sldMkLst>
          <pc:docMk/>
          <pc:sldMk cId="437439996" sldId="268"/>
        </pc:sldMkLst>
        <pc:spChg chg="mod">
          <ac:chgData name="Sichao Wei" userId="27c64742685b9b08" providerId="LiveId" clId="{F7982905-212B-4876-A995-0ADDB2B85407}" dt="2020-02-12T11:43:37.168" v="86" actId="2711"/>
          <ac:spMkLst>
            <pc:docMk/>
            <pc:sldMk cId="437439996" sldId="268"/>
            <ac:spMk id="3" creationId="{00000000-0000-0000-0000-000000000000}"/>
          </ac:spMkLst>
        </pc:spChg>
      </pc:sldChg>
      <pc:sldChg chg="modSp">
        <pc:chgData name="Sichao Wei" userId="27c64742685b9b08" providerId="LiveId" clId="{F7982905-212B-4876-A995-0ADDB2B85407}" dt="2020-02-12T11:43:50.567" v="87" actId="2711"/>
        <pc:sldMkLst>
          <pc:docMk/>
          <pc:sldMk cId="3574479209" sldId="269"/>
        </pc:sldMkLst>
        <pc:spChg chg="mod">
          <ac:chgData name="Sichao Wei" userId="27c64742685b9b08" providerId="LiveId" clId="{F7982905-212B-4876-A995-0ADDB2B85407}" dt="2020-02-12T11:43:50.567" v="87" actId="2711"/>
          <ac:spMkLst>
            <pc:docMk/>
            <pc:sldMk cId="3574479209" sldId="269"/>
            <ac:spMk id="3" creationId="{00000000-0000-0000-0000-000000000000}"/>
          </ac:spMkLst>
        </pc:spChg>
      </pc:sldChg>
      <pc:sldChg chg="modSp">
        <pc:chgData name="Sichao Wei" userId="27c64742685b9b08" providerId="LiveId" clId="{F7982905-212B-4876-A995-0ADDB2B85407}" dt="2020-02-12T11:44:40.332" v="96" actId="1076"/>
        <pc:sldMkLst>
          <pc:docMk/>
          <pc:sldMk cId="989416641" sldId="271"/>
        </pc:sldMkLst>
        <pc:spChg chg="mod">
          <ac:chgData name="Sichao Wei" userId="27c64742685b9b08" providerId="LiveId" clId="{F7982905-212B-4876-A995-0ADDB2B85407}" dt="2020-02-12T11:44:40.332" v="96" actId="1076"/>
          <ac:spMkLst>
            <pc:docMk/>
            <pc:sldMk cId="989416641" sldId="271"/>
            <ac:spMk id="6" creationId="{00000000-0000-0000-0000-000000000000}"/>
          </ac:spMkLst>
        </pc:spChg>
        <pc:spChg chg="mod">
          <ac:chgData name="Sichao Wei" userId="27c64742685b9b08" providerId="LiveId" clId="{F7982905-212B-4876-A995-0ADDB2B85407}" dt="2020-02-12T11:44:27.183" v="94" actId="1076"/>
          <ac:spMkLst>
            <pc:docMk/>
            <pc:sldMk cId="989416641" sldId="271"/>
            <ac:spMk id="7" creationId="{00000000-0000-0000-0000-000000000000}"/>
          </ac:spMkLst>
        </pc:spChg>
        <pc:picChg chg="mod">
          <ac:chgData name="Sichao Wei" userId="27c64742685b9b08" providerId="LiveId" clId="{F7982905-212B-4876-A995-0ADDB2B85407}" dt="2020-02-12T11:44:21.502" v="93" actId="1076"/>
          <ac:picMkLst>
            <pc:docMk/>
            <pc:sldMk cId="989416641" sldId="271"/>
            <ac:picMk id="1026" creationId="{00000000-0000-0000-0000-000000000000}"/>
          </ac:picMkLst>
        </pc:picChg>
      </pc:sldChg>
      <pc:sldChg chg="modSp">
        <pc:chgData name="Sichao Wei" userId="27c64742685b9b08" providerId="LiveId" clId="{F7982905-212B-4876-A995-0ADDB2B85407}" dt="2020-02-12T11:44:56.419" v="97" actId="1076"/>
        <pc:sldMkLst>
          <pc:docMk/>
          <pc:sldMk cId="1845465579" sldId="272"/>
        </pc:sldMkLst>
        <pc:spChg chg="mod">
          <ac:chgData name="Sichao Wei" userId="27c64742685b9b08" providerId="LiveId" clId="{F7982905-212B-4876-A995-0ADDB2B85407}" dt="2020-02-12T11:44:56.419" v="97" actId="1076"/>
          <ac:spMkLst>
            <pc:docMk/>
            <pc:sldMk cId="1845465579" sldId="272"/>
            <ac:spMk id="6" creationId="{00000000-0000-0000-0000-000000000000}"/>
          </ac:spMkLst>
        </pc:spChg>
      </pc:sldChg>
      <pc:sldChg chg="modSp">
        <pc:chgData name="Sichao Wei" userId="27c64742685b9b08" providerId="LiveId" clId="{F7982905-212B-4876-A995-0ADDB2B85407}" dt="2020-02-12T10:27:03.218" v="0" actId="2711"/>
        <pc:sldMkLst>
          <pc:docMk/>
          <pc:sldMk cId="2298672867" sldId="273"/>
        </pc:sldMkLst>
        <pc:spChg chg="mod">
          <ac:chgData name="Sichao Wei" userId="27c64742685b9b08" providerId="LiveId" clId="{F7982905-212B-4876-A995-0ADDB2B85407}" dt="2020-02-12T10:27:03.218" v="0" actId="2711"/>
          <ac:spMkLst>
            <pc:docMk/>
            <pc:sldMk cId="2298672867" sldId="273"/>
            <ac:spMk id="3" creationId="{00000000-0000-0000-0000-000000000000}"/>
          </ac:spMkLst>
        </pc:spChg>
      </pc:sldChg>
      <pc:sldChg chg="modSp">
        <pc:chgData name="Sichao Wei" userId="27c64742685b9b08" providerId="LiveId" clId="{F7982905-212B-4876-A995-0ADDB2B85407}" dt="2020-02-12T10:27:09.629" v="1" actId="2711"/>
        <pc:sldMkLst>
          <pc:docMk/>
          <pc:sldMk cId="1540561527" sldId="275"/>
        </pc:sldMkLst>
        <pc:spChg chg="mod">
          <ac:chgData name="Sichao Wei" userId="27c64742685b9b08" providerId="LiveId" clId="{F7982905-212B-4876-A995-0ADDB2B85407}" dt="2020-02-12T10:27:09.629" v="1" actId="2711"/>
          <ac:spMkLst>
            <pc:docMk/>
            <pc:sldMk cId="1540561527" sldId="275"/>
            <ac:spMk id="3" creationId="{00000000-0000-0000-0000-000000000000}"/>
          </ac:spMkLst>
        </pc:spChg>
      </pc:sldChg>
      <pc:sldChg chg="modSp">
        <pc:chgData name="Sichao Wei" userId="27c64742685b9b08" providerId="LiveId" clId="{F7982905-212B-4876-A995-0ADDB2B85407}" dt="2020-02-12T10:27:36.253" v="3" actId="2711"/>
        <pc:sldMkLst>
          <pc:docMk/>
          <pc:sldMk cId="226478716" sldId="277"/>
        </pc:sldMkLst>
        <pc:spChg chg="mod">
          <ac:chgData name="Sichao Wei" userId="27c64742685b9b08" providerId="LiveId" clId="{F7982905-212B-4876-A995-0ADDB2B85407}" dt="2020-02-12T10:27:36.253" v="3" actId="2711"/>
          <ac:spMkLst>
            <pc:docMk/>
            <pc:sldMk cId="226478716" sldId="277"/>
            <ac:spMk id="3" creationId="{00000000-0000-0000-0000-000000000000}"/>
          </ac:spMkLst>
        </pc:spChg>
      </pc:sldChg>
      <pc:sldChg chg="modSp">
        <pc:chgData name="Sichao Wei" userId="27c64742685b9b08" providerId="LiveId" clId="{F7982905-212B-4876-A995-0ADDB2B85407}" dt="2020-02-12T10:27:56.871" v="5" actId="2711"/>
        <pc:sldMkLst>
          <pc:docMk/>
          <pc:sldMk cId="596322838" sldId="278"/>
        </pc:sldMkLst>
        <pc:spChg chg="mod">
          <ac:chgData name="Sichao Wei" userId="27c64742685b9b08" providerId="LiveId" clId="{F7982905-212B-4876-A995-0ADDB2B85407}" dt="2020-02-12T10:27:56.871" v="5" actId="2711"/>
          <ac:spMkLst>
            <pc:docMk/>
            <pc:sldMk cId="596322838" sldId="278"/>
            <ac:spMk id="3" creationId="{00000000-0000-0000-0000-000000000000}"/>
          </ac:spMkLst>
        </pc:spChg>
      </pc:sldChg>
      <pc:sldChg chg="modSp">
        <pc:chgData name="Sichao Wei" userId="27c64742685b9b08" providerId="LiveId" clId="{F7982905-212B-4876-A995-0ADDB2B85407}" dt="2020-02-12T10:28:02.245" v="6" actId="2711"/>
        <pc:sldMkLst>
          <pc:docMk/>
          <pc:sldMk cId="3193822932" sldId="279"/>
        </pc:sldMkLst>
        <pc:spChg chg="mod">
          <ac:chgData name="Sichao Wei" userId="27c64742685b9b08" providerId="LiveId" clId="{F7982905-212B-4876-A995-0ADDB2B85407}" dt="2020-02-12T10:28:02.245" v="6" actId="2711"/>
          <ac:spMkLst>
            <pc:docMk/>
            <pc:sldMk cId="3193822932" sldId="279"/>
            <ac:spMk id="3" creationId="{00000000-0000-0000-0000-000000000000}"/>
          </ac:spMkLst>
        </pc:spChg>
      </pc:sldChg>
      <pc:sldChg chg="modSp">
        <pc:chgData name="Sichao Wei" userId="27c64742685b9b08" providerId="LiveId" clId="{F7982905-212B-4876-A995-0ADDB2B85407}" dt="2020-02-12T11:36:19.237" v="22" actId="14100"/>
        <pc:sldMkLst>
          <pc:docMk/>
          <pc:sldMk cId="3010376019" sldId="280"/>
        </pc:sldMkLst>
        <pc:spChg chg="mod">
          <ac:chgData name="Sichao Wei" userId="27c64742685b9b08" providerId="LiveId" clId="{F7982905-212B-4876-A995-0ADDB2B85407}" dt="2020-02-12T11:36:19.237" v="22" actId="14100"/>
          <ac:spMkLst>
            <pc:docMk/>
            <pc:sldMk cId="3010376019" sldId="280"/>
            <ac:spMk id="3" creationId="{00000000-0000-0000-0000-000000000000}"/>
          </ac:spMkLst>
        </pc:spChg>
      </pc:sldChg>
      <pc:sldChg chg="modSp">
        <pc:chgData name="Sichao Wei" userId="27c64742685b9b08" providerId="LiveId" clId="{F7982905-212B-4876-A995-0ADDB2B85407}" dt="2020-02-12T11:37:29.235" v="24" actId="14100"/>
        <pc:sldMkLst>
          <pc:docMk/>
          <pc:sldMk cId="3010376019" sldId="281"/>
        </pc:sldMkLst>
        <pc:spChg chg="mod">
          <ac:chgData name="Sichao Wei" userId="27c64742685b9b08" providerId="LiveId" clId="{F7982905-212B-4876-A995-0ADDB2B85407}" dt="2020-02-12T11:37:29.235" v="24" actId="14100"/>
          <ac:spMkLst>
            <pc:docMk/>
            <pc:sldMk cId="3010376019" sldId="281"/>
            <ac:spMk id="3" creationId="{00000000-0000-0000-0000-000000000000}"/>
          </ac:spMkLst>
        </pc:spChg>
      </pc:sldChg>
      <pc:sldChg chg="modSp">
        <pc:chgData name="Sichao Wei" userId="27c64742685b9b08" providerId="LiveId" clId="{F7982905-212B-4876-A995-0ADDB2B85407}" dt="2020-02-12T11:37:41.293" v="25" actId="2711"/>
        <pc:sldMkLst>
          <pc:docMk/>
          <pc:sldMk cId="4105908771" sldId="282"/>
        </pc:sldMkLst>
        <pc:spChg chg="mod">
          <ac:chgData name="Sichao Wei" userId="27c64742685b9b08" providerId="LiveId" clId="{F7982905-212B-4876-A995-0ADDB2B85407}" dt="2020-02-12T11:37:41.293" v="25" actId="2711"/>
          <ac:spMkLst>
            <pc:docMk/>
            <pc:sldMk cId="4105908771" sldId="282"/>
            <ac:spMk id="3" creationId="{00000000-0000-0000-0000-000000000000}"/>
          </ac:spMkLst>
        </pc:spChg>
      </pc:sldChg>
      <pc:sldChg chg="modSp">
        <pc:chgData name="Sichao Wei" userId="27c64742685b9b08" providerId="LiveId" clId="{F7982905-212B-4876-A995-0ADDB2B85407}" dt="2020-02-12T11:39:36.763" v="41" actId="2711"/>
        <pc:sldMkLst>
          <pc:docMk/>
          <pc:sldMk cId="4024200466" sldId="284"/>
        </pc:sldMkLst>
        <pc:spChg chg="mod">
          <ac:chgData name="Sichao Wei" userId="27c64742685b9b08" providerId="LiveId" clId="{F7982905-212B-4876-A995-0ADDB2B85407}" dt="2020-02-12T11:39:36.763" v="41" actId="2711"/>
          <ac:spMkLst>
            <pc:docMk/>
            <pc:sldMk cId="4024200466" sldId="284"/>
            <ac:spMk id="3" creationId="{00000000-0000-0000-0000-000000000000}"/>
          </ac:spMkLst>
        </pc:spChg>
      </pc:sldChg>
      <pc:sldChg chg="modSp">
        <pc:chgData name="Sichao Wei" userId="27c64742685b9b08" providerId="LiveId" clId="{F7982905-212B-4876-A995-0ADDB2B85407}" dt="2020-02-12T11:40:10.361" v="44" actId="2711"/>
        <pc:sldMkLst>
          <pc:docMk/>
          <pc:sldMk cId="509599886" sldId="290"/>
        </pc:sldMkLst>
        <pc:spChg chg="mod">
          <ac:chgData name="Sichao Wei" userId="27c64742685b9b08" providerId="LiveId" clId="{F7982905-212B-4876-A995-0ADDB2B85407}" dt="2020-02-12T11:40:10.361" v="44" actId="2711"/>
          <ac:spMkLst>
            <pc:docMk/>
            <pc:sldMk cId="509599886" sldId="290"/>
            <ac:spMk id="3" creationId="{00000000-0000-0000-0000-000000000000}"/>
          </ac:spMkLst>
        </pc:spChg>
      </pc:sldChg>
      <pc:sldChg chg="modSp">
        <pc:chgData name="Sichao Wei" userId="27c64742685b9b08" providerId="LiveId" clId="{F7982905-212B-4876-A995-0ADDB2B85407}" dt="2020-02-12T11:40:04.827" v="43" actId="2711"/>
        <pc:sldMkLst>
          <pc:docMk/>
          <pc:sldMk cId="3189379992" sldId="291"/>
        </pc:sldMkLst>
        <pc:spChg chg="mod">
          <ac:chgData name="Sichao Wei" userId="27c64742685b9b08" providerId="LiveId" clId="{F7982905-212B-4876-A995-0ADDB2B85407}" dt="2020-02-12T11:40:04.827" v="43" actId="2711"/>
          <ac:spMkLst>
            <pc:docMk/>
            <pc:sldMk cId="3189379992" sldId="291"/>
            <ac:spMk id="3" creationId="{00000000-0000-0000-0000-000000000000}"/>
          </ac:spMkLst>
        </pc:spChg>
      </pc:sldChg>
      <pc:sldChg chg="modSp">
        <pc:chgData name="Sichao Wei" userId="27c64742685b9b08" providerId="LiveId" clId="{F7982905-212B-4876-A995-0ADDB2B85407}" dt="2020-02-12T11:40:17.486" v="45" actId="2711"/>
        <pc:sldMkLst>
          <pc:docMk/>
          <pc:sldMk cId="309184023" sldId="292"/>
        </pc:sldMkLst>
        <pc:spChg chg="mod">
          <ac:chgData name="Sichao Wei" userId="27c64742685b9b08" providerId="LiveId" clId="{F7982905-212B-4876-A995-0ADDB2B85407}" dt="2020-02-12T11:40:17.486" v="45" actId="2711"/>
          <ac:spMkLst>
            <pc:docMk/>
            <pc:sldMk cId="309184023" sldId="292"/>
            <ac:spMk id="3" creationId="{00000000-0000-0000-0000-000000000000}"/>
          </ac:spMkLst>
        </pc:spChg>
      </pc:sldChg>
      <pc:sldChg chg="modSp">
        <pc:chgData name="Sichao Wei" userId="27c64742685b9b08" providerId="LiveId" clId="{F7982905-212B-4876-A995-0ADDB2B85407}" dt="2020-02-12T11:40:27.898" v="48" actId="20577"/>
        <pc:sldMkLst>
          <pc:docMk/>
          <pc:sldMk cId="309184023" sldId="293"/>
        </pc:sldMkLst>
        <pc:spChg chg="mod">
          <ac:chgData name="Sichao Wei" userId="27c64742685b9b08" providerId="LiveId" clId="{F7982905-212B-4876-A995-0ADDB2B85407}" dt="2020-02-12T11:40:27.898" v="48" actId="20577"/>
          <ac:spMkLst>
            <pc:docMk/>
            <pc:sldMk cId="309184023" sldId="293"/>
            <ac:spMk id="3" creationId="{00000000-0000-0000-0000-000000000000}"/>
          </ac:spMkLst>
        </pc:spChg>
      </pc:sldChg>
      <pc:sldChg chg="modSp">
        <pc:chgData name="Sichao Wei" userId="27c64742685b9b08" providerId="LiveId" clId="{F7982905-212B-4876-A995-0ADDB2B85407}" dt="2020-02-12T11:40:50.937" v="49" actId="2711"/>
        <pc:sldMkLst>
          <pc:docMk/>
          <pc:sldMk cId="2880215694" sldId="294"/>
        </pc:sldMkLst>
        <pc:spChg chg="mod">
          <ac:chgData name="Sichao Wei" userId="27c64742685b9b08" providerId="LiveId" clId="{F7982905-212B-4876-A995-0ADDB2B85407}" dt="2020-02-12T11:40:50.937" v="49" actId="2711"/>
          <ac:spMkLst>
            <pc:docMk/>
            <pc:sldMk cId="2880215694" sldId="294"/>
            <ac:spMk id="3" creationId="{00000000-0000-0000-0000-000000000000}"/>
          </ac:spMkLst>
        </pc:spChg>
      </pc:sldChg>
      <pc:sldChg chg="modSp">
        <pc:chgData name="Sichao Wei" userId="27c64742685b9b08" providerId="LiveId" clId="{F7982905-212B-4876-A995-0ADDB2B85407}" dt="2020-02-12T11:40:56.773" v="50" actId="2711"/>
        <pc:sldMkLst>
          <pc:docMk/>
          <pc:sldMk cId="1992413441" sldId="295"/>
        </pc:sldMkLst>
        <pc:spChg chg="mod">
          <ac:chgData name="Sichao Wei" userId="27c64742685b9b08" providerId="LiveId" clId="{F7982905-212B-4876-A995-0ADDB2B85407}" dt="2020-02-12T11:40:56.773" v="50" actId="2711"/>
          <ac:spMkLst>
            <pc:docMk/>
            <pc:sldMk cId="1992413441" sldId="295"/>
            <ac:spMk id="7" creationId="{00000000-0000-0000-0000-000000000000}"/>
          </ac:spMkLst>
        </pc:spChg>
      </pc:sldChg>
      <pc:sldChg chg="del">
        <pc:chgData name="Sichao Wei" userId="27c64742685b9b08" providerId="LiveId" clId="{F7982905-212B-4876-A995-0ADDB2B85407}" dt="2020-02-12T11:41:47.934" v="57" actId="47"/>
        <pc:sldMkLst>
          <pc:docMk/>
          <pc:sldMk cId="3766411983" sldId="297"/>
        </pc:sldMkLst>
      </pc:sldChg>
      <pc:sldChg chg="modSp">
        <pc:chgData name="Sichao Wei" userId="27c64742685b9b08" providerId="LiveId" clId="{F7982905-212B-4876-A995-0ADDB2B85407}" dt="2020-02-12T10:27:26.939" v="2" actId="2711"/>
        <pc:sldMkLst>
          <pc:docMk/>
          <pc:sldMk cId="535142568" sldId="299"/>
        </pc:sldMkLst>
        <pc:spChg chg="mod">
          <ac:chgData name="Sichao Wei" userId="27c64742685b9b08" providerId="LiveId" clId="{F7982905-212B-4876-A995-0ADDB2B85407}" dt="2020-02-12T10:27:26.939" v="2" actId="2711"/>
          <ac:spMkLst>
            <pc:docMk/>
            <pc:sldMk cId="535142568" sldId="299"/>
            <ac:spMk id="3" creationId="{00000000-0000-0000-0000-000000000000}"/>
          </ac:spMkLst>
        </pc:spChg>
      </pc:sldChg>
      <pc:sldChg chg="modSp">
        <pc:chgData name="Sichao Wei" userId="27c64742685b9b08" providerId="LiveId" clId="{F7982905-212B-4876-A995-0ADDB2B85407}" dt="2020-02-12T11:41:53.773" v="72"/>
        <pc:sldMkLst>
          <pc:docMk/>
          <pc:sldMk cId="545329712" sldId="300"/>
        </pc:sldMkLst>
        <pc:spChg chg="mod">
          <ac:chgData name="Sichao Wei" userId="27c64742685b9b08" providerId="LiveId" clId="{F7982905-212B-4876-A995-0ADDB2B85407}" dt="2020-02-12T11:41:53.773" v="69"/>
          <ac:spMkLst>
            <pc:docMk/>
            <pc:sldMk cId="545329712" sldId="300"/>
            <ac:spMk id="16" creationId="{00000000-0000-0000-0000-000000000000}"/>
          </ac:spMkLst>
        </pc:spChg>
        <pc:spChg chg="mod">
          <ac:chgData name="Sichao Wei" userId="27c64742685b9b08" providerId="LiveId" clId="{F7982905-212B-4876-A995-0ADDB2B85407}" dt="2020-02-12T11:41:53.773" v="68"/>
          <ac:spMkLst>
            <pc:docMk/>
            <pc:sldMk cId="545329712" sldId="300"/>
            <ac:spMk id="19" creationId="{00000000-0000-0000-0000-000000000000}"/>
          </ac:spMkLst>
        </pc:spChg>
        <pc:grpChg chg="mod">
          <ac:chgData name="Sichao Wei" userId="27c64742685b9b08" providerId="LiveId" clId="{F7982905-212B-4876-A995-0ADDB2B85407}" dt="2020-02-12T11:41:53.773" v="70"/>
          <ac:grpSpMkLst>
            <pc:docMk/>
            <pc:sldMk cId="545329712" sldId="300"/>
            <ac:grpSpMk id="20" creationId="{00000000-0000-0000-0000-000000000000}"/>
          </ac:grpSpMkLst>
        </pc:grpChg>
        <pc:picChg chg="mod ord">
          <ac:chgData name="Sichao Wei" userId="27c64742685b9b08" providerId="LiveId" clId="{F7982905-212B-4876-A995-0ADDB2B85407}" dt="2020-02-12T11:41:53.773" v="72"/>
          <ac:picMkLst>
            <pc:docMk/>
            <pc:sldMk cId="545329712" sldId="300"/>
            <ac:picMk id="5" creationId="{00000000-0000-0000-0000-000000000000}"/>
          </ac:picMkLst>
        </pc:picChg>
      </pc:sldChg>
      <pc:sldChg chg="modSp">
        <pc:chgData name="Sichao Wei" userId="27c64742685b9b08" providerId="LiveId" clId="{F7982905-212B-4876-A995-0ADDB2B85407}" dt="2020-02-12T11:37:51.808" v="26" actId="2711"/>
        <pc:sldMkLst>
          <pc:docMk/>
          <pc:sldMk cId="2766644112" sldId="301"/>
        </pc:sldMkLst>
        <pc:spChg chg="mod">
          <ac:chgData name="Sichao Wei" userId="27c64742685b9b08" providerId="LiveId" clId="{F7982905-212B-4876-A995-0ADDB2B85407}" dt="2020-02-12T11:37:51.808" v="26" actId="2711"/>
          <ac:spMkLst>
            <pc:docMk/>
            <pc:sldMk cId="2766644112" sldId="301"/>
            <ac:spMk id="3" creationId="{00000000-0000-0000-0000-000000000000}"/>
          </ac:spMkLst>
        </pc:spChg>
      </pc:sldChg>
      <pc:sldChg chg="modSp">
        <pc:chgData name="Sichao Wei" userId="27c64742685b9b08" providerId="LiveId" clId="{F7982905-212B-4876-A995-0ADDB2B85407}" dt="2020-02-12T10:27:44.068" v="4" actId="2711"/>
        <pc:sldMkLst>
          <pc:docMk/>
          <pc:sldMk cId="2961556234" sldId="302"/>
        </pc:sldMkLst>
        <pc:spChg chg="mod">
          <ac:chgData name="Sichao Wei" userId="27c64742685b9b08" providerId="LiveId" clId="{F7982905-212B-4876-A995-0ADDB2B85407}" dt="2020-02-12T10:27:44.068" v="4" actId="2711"/>
          <ac:spMkLst>
            <pc:docMk/>
            <pc:sldMk cId="2961556234" sldId="302"/>
            <ac:spMk id="3" creationId="{00000000-0000-0000-0000-000000000000}"/>
          </ac:spMkLst>
        </pc:spChg>
      </pc:sldChg>
      <pc:sldChg chg="modSp">
        <pc:chgData name="Sichao Wei" userId="27c64742685b9b08" providerId="LiveId" clId="{F7982905-212B-4876-A995-0ADDB2B85407}" dt="2020-02-12T11:47:20.033" v="114" actId="255"/>
        <pc:sldMkLst>
          <pc:docMk/>
          <pc:sldMk cId="1305993159" sldId="304"/>
        </pc:sldMkLst>
        <pc:spChg chg="mod">
          <ac:chgData name="Sichao Wei" userId="27c64742685b9b08" providerId="LiveId" clId="{F7982905-212B-4876-A995-0ADDB2B85407}" dt="2020-02-12T11:47:20.033" v="114" actId="255"/>
          <ac:spMkLst>
            <pc:docMk/>
            <pc:sldMk cId="1305993159" sldId="304"/>
            <ac:spMk id="3" creationId="{00000000-0000-0000-0000-000000000000}"/>
          </ac:spMkLst>
        </pc:spChg>
      </pc:sldChg>
      <pc:sldChg chg="modSp">
        <pc:chgData name="Sichao Wei" userId="27c64742685b9b08" providerId="LiveId" clId="{F7982905-212B-4876-A995-0ADDB2B85407}" dt="2020-02-12T11:47:31.395" v="115" actId="2711"/>
        <pc:sldMkLst>
          <pc:docMk/>
          <pc:sldMk cId="190795245" sldId="305"/>
        </pc:sldMkLst>
        <pc:spChg chg="mod">
          <ac:chgData name="Sichao Wei" userId="27c64742685b9b08" providerId="LiveId" clId="{F7982905-212B-4876-A995-0ADDB2B85407}" dt="2020-02-12T11:47:31.395" v="115" actId="2711"/>
          <ac:spMkLst>
            <pc:docMk/>
            <pc:sldMk cId="190795245" sldId="305"/>
            <ac:spMk id="3" creationId="{00000000-0000-0000-0000-000000000000}"/>
          </ac:spMkLst>
        </pc:spChg>
      </pc:sldChg>
      <pc:sldChg chg="modSp">
        <pc:chgData name="Sichao Wei" userId="27c64742685b9b08" providerId="LiveId" clId="{F7982905-212B-4876-A995-0ADDB2B85407}" dt="2020-02-12T11:47:59.651" v="118" actId="14100"/>
        <pc:sldMkLst>
          <pc:docMk/>
          <pc:sldMk cId="3008222671" sldId="306"/>
        </pc:sldMkLst>
        <pc:spChg chg="mod">
          <ac:chgData name="Sichao Wei" userId="27c64742685b9b08" providerId="LiveId" clId="{F7982905-212B-4876-A995-0ADDB2B85407}" dt="2020-02-12T11:47:59.651" v="118" actId="14100"/>
          <ac:spMkLst>
            <pc:docMk/>
            <pc:sldMk cId="3008222671" sldId="306"/>
            <ac:spMk id="7" creationId="{00000000-0000-0000-0000-000000000000}"/>
          </ac:spMkLst>
        </pc:spChg>
      </pc:sldChg>
      <pc:sldChg chg="modSp">
        <pc:chgData name="Sichao Wei" userId="27c64742685b9b08" providerId="LiveId" clId="{F7982905-212B-4876-A995-0ADDB2B85407}" dt="2020-02-12T11:48:11.402" v="119" actId="2711"/>
        <pc:sldMkLst>
          <pc:docMk/>
          <pc:sldMk cId="2249272006" sldId="307"/>
        </pc:sldMkLst>
        <pc:spChg chg="mod">
          <ac:chgData name="Sichao Wei" userId="27c64742685b9b08" providerId="LiveId" clId="{F7982905-212B-4876-A995-0ADDB2B85407}" dt="2020-02-12T11:48:11.402" v="119" actId="2711"/>
          <ac:spMkLst>
            <pc:docMk/>
            <pc:sldMk cId="2249272006" sldId="307"/>
            <ac:spMk id="3" creationId="{00000000-0000-0000-0000-000000000000}"/>
          </ac:spMkLst>
        </pc:spChg>
      </pc:sldChg>
      <pc:sldChg chg="modSp">
        <pc:chgData name="Sichao Wei" userId="27c64742685b9b08" providerId="LiveId" clId="{F7982905-212B-4876-A995-0ADDB2B85407}" dt="2020-02-12T11:48:17.464" v="120" actId="2711"/>
        <pc:sldMkLst>
          <pc:docMk/>
          <pc:sldMk cId="2628947260" sldId="308"/>
        </pc:sldMkLst>
        <pc:spChg chg="mod">
          <ac:chgData name="Sichao Wei" userId="27c64742685b9b08" providerId="LiveId" clId="{F7982905-212B-4876-A995-0ADDB2B85407}" dt="2020-02-12T11:48:17.464" v="120" actId="2711"/>
          <ac:spMkLst>
            <pc:docMk/>
            <pc:sldMk cId="2628947260" sldId="308"/>
            <ac:spMk id="7" creationId="{00000000-0000-0000-0000-000000000000}"/>
          </ac:spMkLst>
        </pc:spChg>
      </pc:sldChg>
      <pc:sldChg chg="modSp">
        <pc:chgData name="Sichao Wei" userId="27c64742685b9b08" providerId="LiveId" clId="{F7982905-212B-4876-A995-0ADDB2B85407}" dt="2020-02-12T11:48:36.321" v="122" actId="1076"/>
        <pc:sldMkLst>
          <pc:docMk/>
          <pc:sldMk cId="1513921953" sldId="310"/>
        </pc:sldMkLst>
        <pc:spChg chg="mod">
          <ac:chgData name="Sichao Wei" userId="27c64742685b9b08" providerId="LiveId" clId="{F7982905-212B-4876-A995-0ADDB2B85407}" dt="2020-02-12T11:48:36.321" v="122" actId="1076"/>
          <ac:spMkLst>
            <pc:docMk/>
            <pc:sldMk cId="1513921953" sldId="310"/>
            <ac:spMk id="7" creationId="{00000000-0000-0000-0000-000000000000}"/>
          </ac:spMkLst>
        </pc:spChg>
      </pc:sldChg>
      <pc:sldChg chg="modSp">
        <pc:chgData name="Sichao Wei" userId="27c64742685b9b08" providerId="LiveId" clId="{F7982905-212B-4876-A995-0ADDB2B85407}" dt="2020-02-12T11:48:41.696" v="123" actId="2711"/>
        <pc:sldMkLst>
          <pc:docMk/>
          <pc:sldMk cId="2514863096" sldId="311"/>
        </pc:sldMkLst>
        <pc:spChg chg="mod">
          <ac:chgData name="Sichao Wei" userId="27c64742685b9b08" providerId="LiveId" clId="{F7982905-212B-4876-A995-0ADDB2B85407}" dt="2020-02-12T11:48:41.696" v="123" actId="2711"/>
          <ac:spMkLst>
            <pc:docMk/>
            <pc:sldMk cId="2514863096" sldId="311"/>
            <ac:spMk id="3" creationId="{00000000-0000-0000-0000-000000000000}"/>
          </ac:spMkLst>
        </pc:spChg>
      </pc:sldChg>
      <pc:sldChg chg="modSp">
        <pc:chgData name="Sichao Wei" userId="27c64742685b9b08" providerId="LiveId" clId="{F7982905-212B-4876-A995-0ADDB2B85407}" dt="2020-02-12T11:49:00.581" v="125" actId="2711"/>
        <pc:sldMkLst>
          <pc:docMk/>
          <pc:sldMk cId="1037417449" sldId="312"/>
        </pc:sldMkLst>
        <pc:spChg chg="mod">
          <ac:chgData name="Sichao Wei" userId="27c64742685b9b08" providerId="LiveId" clId="{F7982905-212B-4876-A995-0ADDB2B85407}" dt="2020-02-12T11:49:00.581" v="125" actId="2711"/>
          <ac:spMkLst>
            <pc:docMk/>
            <pc:sldMk cId="1037417449" sldId="312"/>
            <ac:spMk id="3" creationId="{00000000-0000-0000-0000-000000000000}"/>
          </ac:spMkLst>
        </pc:spChg>
      </pc:sldChg>
      <pc:sldChg chg="modSp">
        <pc:chgData name="Sichao Wei" userId="27c64742685b9b08" providerId="LiveId" clId="{F7982905-212B-4876-A995-0ADDB2B85407}" dt="2020-02-12T11:49:09.358" v="126" actId="2711"/>
        <pc:sldMkLst>
          <pc:docMk/>
          <pc:sldMk cId="212405949" sldId="313"/>
        </pc:sldMkLst>
        <pc:spChg chg="mod">
          <ac:chgData name="Sichao Wei" userId="27c64742685b9b08" providerId="LiveId" clId="{F7982905-212B-4876-A995-0ADDB2B85407}" dt="2020-02-12T11:49:09.358" v="126" actId="2711"/>
          <ac:spMkLst>
            <pc:docMk/>
            <pc:sldMk cId="212405949" sldId="313"/>
            <ac:spMk id="3" creationId="{00000000-0000-0000-0000-000000000000}"/>
          </ac:spMkLst>
        </pc:spChg>
      </pc:sldChg>
      <pc:sldChg chg="modSp">
        <pc:chgData name="Sichao Wei" userId="27c64742685b9b08" providerId="LiveId" clId="{F7982905-212B-4876-A995-0ADDB2B85407}" dt="2020-02-12T11:49:54.262" v="129" actId="14100"/>
        <pc:sldMkLst>
          <pc:docMk/>
          <pc:sldMk cId="1412640853" sldId="314"/>
        </pc:sldMkLst>
        <pc:spChg chg="mod">
          <ac:chgData name="Sichao Wei" userId="27c64742685b9b08" providerId="LiveId" clId="{F7982905-212B-4876-A995-0ADDB2B85407}" dt="2020-02-12T11:49:54.262" v="129" actId="14100"/>
          <ac:spMkLst>
            <pc:docMk/>
            <pc:sldMk cId="1412640853" sldId="314"/>
            <ac:spMk id="7" creationId="{00000000-0000-0000-0000-000000000000}"/>
          </ac:spMkLst>
        </pc:spChg>
      </pc:sldChg>
      <pc:sldChg chg="modSp">
        <pc:chgData name="Sichao Wei" userId="27c64742685b9b08" providerId="LiveId" clId="{F7982905-212B-4876-A995-0ADDB2B85407}" dt="2020-02-12T11:50:03.418" v="130" actId="2711"/>
        <pc:sldMkLst>
          <pc:docMk/>
          <pc:sldMk cId="1190608223" sldId="315"/>
        </pc:sldMkLst>
        <pc:spChg chg="mod">
          <ac:chgData name="Sichao Wei" userId="27c64742685b9b08" providerId="LiveId" clId="{F7982905-212B-4876-A995-0ADDB2B85407}" dt="2020-02-12T11:50:03.418" v="130" actId="2711"/>
          <ac:spMkLst>
            <pc:docMk/>
            <pc:sldMk cId="1190608223" sldId="315"/>
            <ac:spMk id="3" creationId="{00000000-0000-0000-0000-000000000000}"/>
          </ac:spMkLst>
        </pc:spChg>
      </pc:sldChg>
      <pc:sldChg chg="modSp">
        <pc:chgData name="Sichao Wei" userId="27c64742685b9b08" providerId="LiveId" clId="{F7982905-212B-4876-A995-0ADDB2B85407}" dt="2020-02-12T11:48:26.863" v="121" actId="2711"/>
        <pc:sldMkLst>
          <pc:docMk/>
          <pc:sldMk cId="557386155" sldId="317"/>
        </pc:sldMkLst>
        <pc:spChg chg="mod">
          <ac:chgData name="Sichao Wei" userId="27c64742685b9b08" providerId="LiveId" clId="{F7982905-212B-4876-A995-0ADDB2B85407}" dt="2020-02-12T11:48:26.863" v="121" actId="2711"/>
          <ac:spMkLst>
            <pc:docMk/>
            <pc:sldMk cId="557386155" sldId="317"/>
            <ac:spMk id="7" creationId="{00000000-0000-0000-0000-000000000000}"/>
          </ac:spMkLst>
        </pc:spChg>
      </pc:sldChg>
      <pc:sldChg chg="modSp">
        <pc:chgData name="Sichao Wei" userId="27c64742685b9b08" providerId="LiveId" clId="{F7982905-212B-4876-A995-0ADDB2B85407}" dt="2020-02-12T11:52:11.240" v="131" actId="2711"/>
        <pc:sldMkLst>
          <pc:docMk/>
          <pc:sldMk cId="3795540789" sldId="318"/>
        </pc:sldMkLst>
        <pc:spChg chg="mod">
          <ac:chgData name="Sichao Wei" userId="27c64742685b9b08" providerId="LiveId" clId="{F7982905-212B-4876-A995-0ADDB2B85407}" dt="2020-02-12T11:52:11.240" v="131" actId="2711"/>
          <ac:spMkLst>
            <pc:docMk/>
            <pc:sldMk cId="3795540789" sldId="318"/>
            <ac:spMk id="55" creationId="{00000000-0000-0000-0000-000000000000}"/>
          </ac:spMkLst>
        </pc:spChg>
      </pc:sldChg>
      <pc:sldChg chg="modSp">
        <pc:chgData name="Sichao Wei" userId="27c64742685b9b08" providerId="LiveId" clId="{F7982905-212B-4876-A995-0ADDB2B85407}" dt="2020-02-12T11:45:22.928" v="104" actId="255"/>
        <pc:sldMkLst>
          <pc:docMk/>
          <pc:sldMk cId="906587025" sldId="319"/>
        </pc:sldMkLst>
        <pc:spChg chg="mod">
          <ac:chgData name="Sichao Wei" userId="27c64742685b9b08" providerId="LiveId" clId="{F7982905-212B-4876-A995-0ADDB2B85407}" dt="2020-02-12T11:45:22.928" v="104" actId="255"/>
          <ac:spMkLst>
            <pc:docMk/>
            <pc:sldMk cId="906587025" sldId="319"/>
            <ac:spMk id="3" creationId="{00000000-0000-0000-0000-000000000000}"/>
          </ac:spMkLst>
        </pc:spChg>
      </pc:sldChg>
      <pc:sldChg chg="modSp">
        <pc:chgData name="Sichao Wei" userId="27c64742685b9b08" providerId="LiveId" clId="{F7982905-212B-4876-A995-0ADDB2B85407}" dt="2020-02-12T11:45:46.255" v="105" actId="2711"/>
        <pc:sldMkLst>
          <pc:docMk/>
          <pc:sldMk cId="2808155309" sldId="322"/>
        </pc:sldMkLst>
        <pc:spChg chg="mod">
          <ac:chgData name="Sichao Wei" userId="27c64742685b9b08" providerId="LiveId" clId="{F7982905-212B-4876-A995-0ADDB2B85407}" dt="2020-02-12T11:45:46.255" v="105" actId="2711"/>
          <ac:spMkLst>
            <pc:docMk/>
            <pc:sldMk cId="2808155309" sldId="322"/>
            <ac:spMk id="3" creationId="{00000000-0000-0000-0000-000000000000}"/>
          </ac:spMkLst>
        </pc:spChg>
      </pc:sldChg>
      <pc:sldChg chg="modSp">
        <pc:chgData name="Sichao Wei" userId="27c64742685b9b08" providerId="LiveId" clId="{F7982905-212B-4876-A995-0ADDB2B85407}" dt="2020-02-12T11:46:30.184" v="109" actId="2711"/>
        <pc:sldMkLst>
          <pc:docMk/>
          <pc:sldMk cId="3751591919" sldId="324"/>
        </pc:sldMkLst>
        <pc:spChg chg="mod">
          <ac:chgData name="Sichao Wei" userId="27c64742685b9b08" providerId="LiveId" clId="{F7982905-212B-4876-A995-0ADDB2B85407}" dt="2020-02-12T11:46:30.184" v="109" actId="2711"/>
          <ac:spMkLst>
            <pc:docMk/>
            <pc:sldMk cId="3751591919" sldId="324"/>
            <ac:spMk id="3" creationId="{00000000-0000-0000-0000-000000000000}"/>
          </ac:spMkLst>
        </pc:spChg>
      </pc:sldChg>
      <pc:sldChg chg="modSp">
        <pc:chgData name="Sichao Wei" userId="27c64742685b9b08" providerId="LiveId" clId="{F7982905-212B-4876-A995-0ADDB2B85407}" dt="2020-02-12T11:45:09.801" v="102"/>
        <pc:sldMkLst>
          <pc:docMk/>
          <pc:sldMk cId="173281738" sldId="326"/>
        </pc:sldMkLst>
        <pc:spChg chg="mod">
          <ac:chgData name="Sichao Wei" userId="27c64742685b9b08" providerId="LiveId" clId="{F7982905-212B-4876-A995-0ADDB2B85407}" dt="2020-02-12T11:45:09.801" v="99"/>
          <ac:spMkLst>
            <pc:docMk/>
            <pc:sldMk cId="173281738" sldId="326"/>
            <ac:spMk id="16" creationId="{00000000-0000-0000-0000-000000000000}"/>
          </ac:spMkLst>
        </pc:spChg>
        <pc:spChg chg="mod">
          <ac:chgData name="Sichao Wei" userId="27c64742685b9b08" providerId="LiveId" clId="{F7982905-212B-4876-A995-0ADDB2B85407}" dt="2020-02-12T11:45:09.801" v="98"/>
          <ac:spMkLst>
            <pc:docMk/>
            <pc:sldMk cId="173281738" sldId="326"/>
            <ac:spMk id="19" creationId="{00000000-0000-0000-0000-000000000000}"/>
          </ac:spMkLst>
        </pc:spChg>
        <pc:grpChg chg="mod">
          <ac:chgData name="Sichao Wei" userId="27c64742685b9b08" providerId="LiveId" clId="{F7982905-212B-4876-A995-0ADDB2B85407}" dt="2020-02-12T11:45:09.801" v="100"/>
          <ac:grpSpMkLst>
            <pc:docMk/>
            <pc:sldMk cId="173281738" sldId="326"/>
            <ac:grpSpMk id="20" creationId="{00000000-0000-0000-0000-000000000000}"/>
          </ac:grpSpMkLst>
        </pc:grpChg>
        <pc:picChg chg="mod ord">
          <ac:chgData name="Sichao Wei" userId="27c64742685b9b08" providerId="LiveId" clId="{F7982905-212B-4876-A995-0ADDB2B85407}" dt="2020-02-12T11:45:09.801" v="102"/>
          <ac:picMkLst>
            <pc:docMk/>
            <pc:sldMk cId="173281738" sldId="326"/>
            <ac:picMk id="5" creationId="{00000000-0000-0000-0000-000000000000}"/>
          </ac:picMkLst>
        </pc:picChg>
      </pc:sldChg>
      <pc:sldChg chg="modSp">
        <pc:chgData name="Sichao Wei" userId="27c64742685b9b08" providerId="LiveId" clId="{F7982905-212B-4876-A995-0ADDB2B85407}" dt="2020-02-12T11:52:22.016" v="132" actId="2711"/>
        <pc:sldMkLst>
          <pc:docMk/>
          <pc:sldMk cId="134220947" sldId="327"/>
        </pc:sldMkLst>
        <pc:spChg chg="mod">
          <ac:chgData name="Sichao Wei" userId="27c64742685b9b08" providerId="LiveId" clId="{F7982905-212B-4876-A995-0ADDB2B85407}" dt="2020-02-12T11:52:22.016" v="132" actId="2711"/>
          <ac:spMkLst>
            <pc:docMk/>
            <pc:sldMk cId="134220947" sldId="327"/>
            <ac:spMk id="3" creationId="{00000000-0000-0000-0000-000000000000}"/>
          </ac:spMkLst>
        </pc:spChg>
      </pc:sldChg>
      <pc:sldChg chg="modSp">
        <pc:chgData name="Sichao Wei" userId="27c64742685b9b08" providerId="LiveId" clId="{F7982905-212B-4876-A995-0ADDB2B85407}" dt="2020-02-12T11:52:31.955" v="133" actId="2711"/>
        <pc:sldMkLst>
          <pc:docMk/>
          <pc:sldMk cId="993401655" sldId="329"/>
        </pc:sldMkLst>
        <pc:spChg chg="mod">
          <ac:chgData name="Sichao Wei" userId="27c64742685b9b08" providerId="LiveId" clId="{F7982905-212B-4876-A995-0ADDB2B85407}" dt="2020-02-12T11:52:31.955" v="133" actId="2711"/>
          <ac:spMkLst>
            <pc:docMk/>
            <pc:sldMk cId="993401655" sldId="329"/>
            <ac:spMk id="3" creationId="{00000000-0000-0000-0000-000000000000}"/>
          </ac:spMkLst>
        </pc:spChg>
      </pc:sldChg>
      <pc:sldChg chg="modSp">
        <pc:chgData name="Sichao Wei" userId="27c64742685b9b08" providerId="LiveId" clId="{F7982905-212B-4876-A995-0ADDB2B85407}" dt="2020-02-12T11:45:58.868" v="106" actId="2711"/>
        <pc:sldMkLst>
          <pc:docMk/>
          <pc:sldMk cId="3900061808" sldId="330"/>
        </pc:sldMkLst>
        <pc:spChg chg="mod">
          <ac:chgData name="Sichao Wei" userId="27c64742685b9b08" providerId="LiveId" clId="{F7982905-212B-4876-A995-0ADDB2B85407}" dt="2020-02-12T11:45:58.868" v="106" actId="2711"/>
          <ac:spMkLst>
            <pc:docMk/>
            <pc:sldMk cId="3900061808" sldId="330"/>
            <ac:spMk id="3" creationId="{00000000-0000-0000-0000-000000000000}"/>
          </ac:spMkLst>
        </pc:spChg>
      </pc:sldChg>
      <pc:sldChg chg="modSp">
        <pc:chgData name="Sichao Wei" userId="27c64742685b9b08" providerId="LiveId" clId="{F7982905-212B-4876-A995-0ADDB2B85407}" dt="2020-02-12T11:46:07.241" v="107" actId="2711"/>
        <pc:sldMkLst>
          <pc:docMk/>
          <pc:sldMk cId="2756015296" sldId="331"/>
        </pc:sldMkLst>
        <pc:spChg chg="mod">
          <ac:chgData name="Sichao Wei" userId="27c64742685b9b08" providerId="LiveId" clId="{F7982905-212B-4876-A995-0ADDB2B85407}" dt="2020-02-12T11:46:07.241" v="107" actId="2711"/>
          <ac:spMkLst>
            <pc:docMk/>
            <pc:sldMk cId="2756015296" sldId="331"/>
            <ac:spMk id="3" creationId="{00000000-0000-0000-0000-000000000000}"/>
          </ac:spMkLst>
        </pc:spChg>
      </pc:sldChg>
      <pc:sldChg chg="modSp">
        <pc:chgData name="Sichao Wei" userId="27c64742685b9b08" providerId="LiveId" clId="{F7982905-212B-4876-A995-0ADDB2B85407}" dt="2020-02-12T11:46:17.386" v="108" actId="2711"/>
        <pc:sldMkLst>
          <pc:docMk/>
          <pc:sldMk cId="401402632" sldId="332"/>
        </pc:sldMkLst>
        <pc:spChg chg="mod">
          <ac:chgData name="Sichao Wei" userId="27c64742685b9b08" providerId="LiveId" clId="{F7982905-212B-4876-A995-0ADDB2B85407}" dt="2020-02-12T11:46:17.386" v="108" actId="2711"/>
          <ac:spMkLst>
            <pc:docMk/>
            <pc:sldMk cId="401402632" sldId="332"/>
            <ac:spMk id="3" creationId="{00000000-0000-0000-0000-000000000000}"/>
          </ac:spMkLst>
        </pc:spChg>
        <pc:spChg chg="mod">
          <ac:chgData name="Sichao Wei" userId="27c64742685b9b08" providerId="LiveId" clId="{F7982905-212B-4876-A995-0ADDB2B85407}" dt="2020-02-12T11:46:17.386" v="108" actId="2711"/>
          <ac:spMkLst>
            <pc:docMk/>
            <pc:sldMk cId="401402632" sldId="332"/>
            <ac:spMk id="4" creationId="{00000000-0000-0000-0000-000000000000}"/>
          </ac:spMkLst>
        </pc:spChg>
        <pc:spChg chg="mod">
          <ac:chgData name="Sichao Wei" userId="27c64742685b9b08" providerId="LiveId" clId="{F7982905-212B-4876-A995-0ADDB2B85407}" dt="2020-02-12T11:46:17.386" v="108" actId="2711"/>
          <ac:spMkLst>
            <pc:docMk/>
            <pc:sldMk cId="401402632" sldId="332"/>
            <ac:spMk id="6" creationId="{35A82B70-C0AE-4660-9D51-B9055D17710C}"/>
          </ac:spMkLst>
        </pc:spChg>
        <pc:spChg chg="mod">
          <ac:chgData name="Sichao Wei" userId="27c64742685b9b08" providerId="LiveId" clId="{F7982905-212B-4876-A995-0ADDB2B85407}" dt="2020-02-12T11:46:17.386" v="108" actId="2711"/>
          <ac:spMkLst>
            <pc:docMk/>
            <pc:sldMk cId="401402632" sldId="332"/>
            <ac:spMk id="8" creationId="{BB3EE7F8-C2D2-408F-A76B-790E4016D6A0}"/>
          </ac:spMkLst>
        </pc:spChg>
        <pc:spChg chg="mod">
          <ac:chgData name="Sichao Wei" userId="27c64742685b9b08" providerId="LiveId" clId="{F7982905-212B-4876-A995-0ADDB2B85407}" dt="2020-02-12T11:46:17.386" v="108" actId="2711"/>
          <ac:spMkLst>
            <pc:docMk/>
            <pc:sldMk cId="401402632" sldId="332"/>
            <ac:spMk id="9" creationId="{4B5E0A60-5FB1-4745-8C67-BA0ABDF63AD0}"/>
          </ac:spMkLst>
        </pc:spChg>
        <pc:spChg chg="mod">
          <ac:chgData name="Sichao Wei" userId="27c64742685b9b08" providerId="LiveId" clId="{F7982905-212B-4876-A995-0ADDB2B85407}" dt="2020-02-12T11:46:17.386" v="108" actId="2711"/>
          <ac:spMkLst>
            <pc:docMk/>
            <pc:sldMk cId="401402632" sldId="332"/>
            <ac:spMk id="10" creationId="{8CAAFF82-D914-4793-B0FA-43C1E2CE76BA}"/>
          </ac:spMkLst>
        </pc:spChg>
        <pc:spChg chg="mod">
          <ac:chgData name="Sichao Wei" userId="27c64742685b9b08" providerId="LiveId" clId="{F7982905-212B-4876-A995-0ADDB2B85407}" dt="2020-02-12T11:46:17.386" v="108" actId="2711"/>
          <ac:spMkLst>
            <pc:docMk/>
            <pc:sldMk cId="401402632" sldId="332"/>
            <ac:spMk id="11" creationId="{45600099-24C0-46ED-973A-2DC941442A49}"/>
          </ac:spMkLst>
        </pc:spChg>
      </pc:sldChg>
      <pc:sldChg chg="modSp">
        <pc:chgData name="Sichao Wei" userId="27c64742685b9b08" providerId="LiveId" clId="{F7982905-212B-4876-A995-0ADDB2B85407}" dt="2020-02-12T11:46:35.948" v="110" actId="2711"/>
        <pc:sldMkLst>
          <pc:docMk/>
          <pc:sldMk cId="3324461978" sldId="333"/>
        </pc:sldMkLst>
        <pc:spChg chg="mod">
          <ac:chgData name="Sichao Wei" userId="27c64742685b9b08" providerId="LiveId" clId="{F7982905-212B-4876-A995-0ADDB2B85407}" dt="2020-02-12T11:46:35.948" v="110" actId="2711"/>
          <ac:spMkLst>
            <pc:docMk/>
            <pc:sldMk cId="3324461978" sldId="333"/>
            <ac:spMk id="3" creationId="{00000000-0000-0000-0000-000000000000}"/>
          </ac:spMkLst>
        </pc:spChg>
      </pc:sldChg>
      <pc:sldChg chg="modSp">
        <pc:chgData name="Sichao Wei" userId="27c64742685b9b08" providerId="LiveId" clId="{F7982905-212B-4876-A995-0ADDB2B85407}" dt="2020-02-12T11:46:46.887" v="111" actId="2711"/>
        <pc:sldMkLst>
          <pc:docMk/>
          <pc:sldMk cId="2186271934" sldId="334"/>
        </pc:sldMkLst>
        <pc:spChg chg="mod">
          <ac:chgData name="Sichao Wei" userId="27c64742685b9b08" providerId="LiveId" clId="{F7982905-212B-4876-A995-0ADDB2B85407}" dt="2020-02-12T11:46:46.887" v="111" actId="2711"/>
          <ac:spMkLst>
            <pc:docMk/>
            <pc:sldMk cId="2186271934" sldId="334"/>
            <ac:spMk id="3" creationId="{00000000-0000-0000-0000-000000000000}"/>
          </ac:spMkLst>
        </pc:spChg>
      </pc:sldChg>
      <pc:sldChg chg="modSp">
        <pc:chgData name="Sichao Wei" userId="27c64742685b9b08" providerId="LiveId" clId="{F7982905-212B-4876-A995-0ADDB2B85407}" dt="2020-02-12T11:46:59.223" v="112" actId="2711"/>
        <pc:sldMkLst>
          <pc:docMk/>
          <pc:sldMk cId="1909306622" sldId="337"/>
        </pc:sldMkLst>
        <pc:spChg chg="mod">
          <ac:chgData name="Sichao Wei" userId="27c64742685b9b08" providerId="LiveId" clId="{F7982905-212B-4876-A995-0ADDB2B85407}" dt="2020-02-12T11:46:59.223" v="112" actId="2711"/>
          <ac:spMkLst>
            <pc:docMk/>
            <pc:sldMk cId="1909306622" sldId="337"/>
            <ac:spMk id="3" creationId="{00000000-0000-0000-0000-000000000000}"/>
          </ac:spMkLst>
        </pc:spChg>
      </pc:sldChg>
      <pc:sldChg chg="modSp">
        <pc:chgData name="Sichao Wei" userId="27c64742685b9b08" providerId="LiveId" clId="{F7982905-212B-4876-A995-0ADDB2B85407}" dt="2020-02-12T11:52:46.265" v="139" actId="2711"/>
        <pc:sldMkLst>
          <pc:docMk/>
          <pc:sldMk cId="2397580649" sldId="339"/>
        </pc:sldMkLst>
        <pc:spChg chg="mod">
          <ac:chgData name="Sichao Wei" userId="27c64742685b9b08" providerId="LiveId" clId="{F7982905-212B-4876-A995-0ADDB2B85407}" dt="2020-02-12T11:52:46.265" v="139" actId="2711"/>
          <ac:spMkLst>
            <pc:docMk/>
            <pc:sldMk cId="2397580649" sldId="339"/>
            <ac:spMk id="3" creationId="{00000000-0000-0000-0000-000000000000}"/>
          </ac:spMkLst>
        </pc:spChg>
      </pc:sldChg>
      <pc:sldChg chg="modSp">
        <pc:chgData name="Sichao Wei" userId="27c64742685b9b08" providerId="LiveId" clId="{F7982905-212B-4876-A995-0ADDB2B85407}" dt="2020-02-12T11:53:15.556" v="141" actId="14100"/>
        <pc:sldMkLst>
          <pc:docMk/>
          <pc:sldMk cId="2596097517" sldId="340"/>
        </pc:sldMkLst>
        <pc:spChg chg="mod">
          <ac:chgData name="Sichao Wei" userId="27c64742685b9b08" providerId="LiveId" clId="{F7982905-212B-4876-A995-0ADDB2B85407}" dt="2020-02-12T11:53:15.556" v="141" actId="14100"/>
          <ac:spMkLst>
            <pc:docMk/>
            <pc:sldMk cId="2596097517" sldId="340"/>
            <ac:spMk id="3" creationId="{00000000-0000-0000-0000-000000000000}"/>
          </ac:spMkLst>
        </pc:spChg>
      </pc:sldChg>
      <pc:sldChg chg="modSp">
        <pc:chgData name="Sichao Wei" userId="27c64742685b9b08" providerId="LiveId" clId="{F7982905-212B-4876-A995-0ADDB2B85407}" dt="2020-02-12T11:53:22.691" v="142" actId="2711"/>
        <pc:sldMkLst>
          <pc:docMk/>
          <pc:sldMk cId="4230166002" sldId="341"/>
        </pc:sldMkLst>
        <pc:spChg chg="mod">
          <ac:chgData name="Sichao Wei" userId="27c64742685b9b08" providerId="LiveId" clId="{F7982905-212B-4876-A995-0ADDB2B85407}" dt="2020-02-12T11:53:22.691" v="142" actId="2711"/>
          <ac:spMkLst>
            <pc:docMk/>
            <pc:sldMk cId="4230166002" sldId="341"/>
            <ac:spMk id="3" creationId="{00000000-0000-0000-0000-000000000000}"/>
          </ac:spMkLst>
        </pc:spChg>
      </pc:sldChg>
      <pc:sldChg chg="modSp">
        <pc:chgData name="Sichao Wei" userId="27c64742685b9b08" providerId="LiveId" clId="{F7982905-212B-4876-A995-0ADDB2B85407}" dt="2020-02-12T11:53:48.115" v="150" actId="1037"/>
        <pc:sldMkLst>
          <pc:docMk/>
          <pc:sldMk cId="3648819370" sldId="342"/>
        </pc:sldMkLst>
        <pc:spChg chg="mod">
          <ac:chgData name="Sichao Wei" userId="27c64742685b9b08" providerId="LiveId" clId="{F7982905-212B-4876-A995-0ADDB2B85407}" dt="2020-02-12T11:53:48.115" v="150" actId="1037"/>
          <ac:spMkLst>
            <pc:docMk/>
            <pc:sldMk cId="3648819370" sldId="342"/>
            <ac:spMk id="7" creationId="{00000000-0000-0000-0000-000000000000}"/>
          </ac:spMkLst>
        </pc:spChg>
      </pc:sldChg>
      <pc:sldChg chg="modSp">
        <pc:chgData name="Sichao Wei" userId="27c64742685b9b08" providerId="LiveId" clId="{F7982905-212B-4876-A995-0ADDB2B85407}" dt="2020-02-12T11:54:04.369" v="154" actId="1037"/>
        <pc:sldMkLst>
          <pc:docMk/>
          <pc:sldMk cId="1299485852" sldId="343"/>
        </pc:sldMkLst>
        <pc:spChg chg="mod">
          <ac:chgData name="Sichao Wei" userId="27c64742685b9b08" providerId="LiveId" clId="{F7982905-212B-4876-A995-0ADDB2B85407}" dt="2020-02-12T11:54:04.369" v="154" actId="1037"/>
          <ac:spMkLst>
            <pc:docMk/>
            <pc:sldMk cId="1299485852" sldId="343"/>
            <ac:spMk id="6" creationId="{00000000-0000-0000-0000-000000000000}"/>
          </ac:spMkLst>
        </pc:spChg>
      </pc:sldChg>
      <pc:sldChg chg="modSp">
        <pc:chgData name="Sichao Wei" userId="27c64742685b9b08" providerId="LiveId" clId="{F7982905-212B-4876-A995-0ADDB2B85407}" dt="2020-02-12T11:54:11.308" v="155" actId="2711"/>
        <pc:sldMkLst>
          <pc:docMk/>
          <pc:sldMk cId="3763089974" sldId="344"/>
        </pc:sldMkLst>
        <pc:spChg chg="mod">
          <ac:chgData name="Sichao Wei" userId="27c64742685b9b08" providerId="LiveId" clId="{F7982905-212B-4876-A995-0ADDB2B85407}" dt="2020-02-12T11:54:11.308" v="155" actId="2711"/>
          <ac:spMkLst>
            <pc:docMk/>
            <pc:sldMk cId="3763089974" sldId="344"/>
            <ac:spMk id="3" creationId="{00000000-0000-0000-0000-000000000000}"/>
          </ac:spMkLst>
        </pc:spChg>
      </pc:sldChg>
      <pc:sldChg chg="modSp">
        <pc:chgData name="Sichao Wei" userId="27c64742685b9b08" providerId="LiveId" clId="{F7982905-212B-4876-A995-0ADDB2B85407}" dt="2020-02-12T11:55:10.086" v="161" actId="2711"/>
        <pc:sldMkLst>
          <pc:docMk/>
          <pc:sldMk cId="1227654370" sldId="346"/>
        </pc:sldMkLst>
        <pc:spChg chg="mod">
          <ac:chgData name="Sichao Wei" userId="27c64742685b9b08" providerId="LiveId" clId="{F7982905-212B-4876-A995-0ADDB2B85407}" dt="2020-02-12T11:55:10.086" v="161" actId="2711"/>
          <ac:spMkLst>
            <pc:docMk/>
            <pc:sldMk cId="1227654370" sldId="346"/>
            <ac:spMk id="3" creationId="{00000000-0000-0000-0000-000000000000}"/>
          </ac:spMkLst>
        </pc:spChg>
      </pc:sldChg>
      <pc:sldChg chg="modSp del">
        <pc:chgData name="Sichao Wei" userId="27c64742685b9b08" providerId="LiveId" clId="{F7982905-212B-4876-A995-0ADDB2B85407}" dt="2020-02-12T11:55:56.934" v="167" actId="47"/>
        <pc:sldMkLst>
          <pc:docMk/>
          <pc:sldMk cId="3213561056" sldId="347"/>
        </pc:sldMkLst>
        <pc:spChg chg="mod">
          <ac:chgData name="Sichao Wei" userId="27c64742685b9b08" providerId="LiveId" clId="{F7982905-212B-4876-A995-0ADDB2B85407}" dt="2020-02-12T11:55:15.586" v="162" actId="2711"/>
          <ac:spMkLst>
            <pc:docMk/>
            <pc:sldMk cId="3213561056" sldId="347"/>
            <ac:spMk id="3" creationId="{00000000-0000-0000-0000-000000000000}"/>
          </ac:spMkLst>
        </pc:spChg>
      </pc:sldChg>
      <pc:sldChg chg="modSp">
        <pc:chgData name="Sichao Wei" userId="27c64742685b9b08" providerId="LiveId" clId="{F7982905-212B-4876-A995-0ADDB2B85407}" dt="2020-02-12T11:52:36.376" v="138"/>
        <pc:sldMkLst>
          <pc:docMk/>
          <pc:sldMk cId="2611220148" sldId="348"/>
        </pc:sldMkLst>
        <pc:spChg chg="mod">
          <ac:chgData name="Sichao Wei" userId="27c64742685b9b08" providerId="LiveId" clId="{F7982905-212B-4876-A995-0ADDB2B85407}" dt="2020-02-12T11:52:36.376" v="135"/>
          <ac:spMkLst>
            <pc:docMk/>
            <pc:sldMk cId="2611220148" sldId="348"/>
            <ac:spMk id="16" creationId="{00000000-0000-0000-0000-000000000000}"/>
          </ac:spMkLst>
        </pc:spChg>
        <pc:spChg chg="mod">
          <ac:chgData name="Sichao Wei" userId="27c64742685b9b08" providerId="LiveId" clId="{F7982905-212B-4876-A995-0ADDB2B85407}" dt="2020-02-12T11:52:36.376" v="134"/>
          <ac:spMkLst>
            <pc:docMk/>
            <pc:sldMk cId="2611220148" sldId="348"/>
            <ac:spMk id="19" creationId="{00000000-0000-0000-0000-000000000000}"/>
          </ac:spMkLst>
        </pc:spChg>
        <pc:grpChg chg="mod">
          <ac:chgData name="Sichao Wei" userId="27c64742685b9b08" providerId="LiveId" clId="{F7982905-212B-4876-A995-0ADDB2B85407}" dt="2020-02-12T11:52:36.376" v="136"/>
          <ac:grpSpMkLst>
            <pc:docMk/>
            <pc:sldMk cId="2611220148" sldId="348"/>
            <ac:grpSpMk id="20" creationId="{00000000-0000-0000-0000-000000000000}"/>
          </ac:grpSpMkLst>
        </pc:grpChg>
        <pc:picChg chg="mod ord">
          <ac:chgData name="Sichao Wei" userId="27c64742685b9b08" providerId="LiveId" clId="{F7982905-212B-4876-A995-0ADDB2B85407}" dt="2020-02-12T11:52:36.376" v="138"/>
          <ac:picMkLst>
            <pc:docMk/>
            <pc:sldMk cId="2611220148" sldId="348"/>
            <ac:picMk id="5" creationId="{00000000-0000-0000-0000-000000000000}"/>
          </ac:picMkLst>
        </pc:picChg>
      </pc:sldChg>
      <pc:sldChg chg="modSp">
        <pc:chgData name="Sichao Wei" userId="27c64742685b9b08" providerId="LiveId" clId="{F7982905-212B-4876-A995-0ADDB2B85407}" dt="2020-02-12T11:54:20.007" v="160"/>
        <pc:sldMkLst>
          <pc:docMk/>
          <pc:sldMk cId="1652200033" sldId="350"/>
        </pc:sldMkLst>
        <pc:spChg chg="mod">
          <ac:chgData name="Sichao Wei" userId="27c64742685b9b08" providerId="LiveId" clId="{F7982905-212B-4876-A995-0ADDB2B85407}" dt="2020-02-12T11:54:20.007" v="157"/>
          <ac:spMkLst>
            <pc:docMk/>
            <pc:sldMk cId="1652200033" sldId="350"/>
            <ac:spMk id="16" creationId="{00000000-0000-0000-0000-000000000000}"/>
          </ac:spMkLst>
        </pc:spChg>
        <pc:spChg chg="mod">
          <ac:chgData name="Sichao Wei" userId="27c64742685b9b08" providerId="LiveId" clId="{F7982905-212B-4876-A995-0ADDB2B85407}" dt="2020-02-12T11:54:20.007" v="156"/>
          <ac:spMkLst>
            <pc:docMk/>
            <pc:sldMk cId="1652200033" sldId="350"/>
            <ac:spMk id="19" creationId="{00000000-0000-0000-0000-000000000000}"/>
          </ac:spMkLst>
        </pc:spChg>
        <pc:grpChg chg="mod">
          <ac:chgData name="Sichao Wei" userId="27c64742685b9b08" providerId="LiveId" clId="{F7982905-212B-4876-A995-0ADDB2B85407}" dt="2020-02-12T11:54:20.007" v="158"/>
          <ac:grpSpMkLst>
            <pc:docMk/>
            <pc:sldMk cId="1652200033" sldId="350"/>
            <ac:grpSpMk id="20" creationId="{00000000-0000-0000-0000-000000000000}"/>
          </ac:grpSpMkLst>
        </pc:grpChg>
        <pc:picChg chg="mod ord">
          <ac:chgData name="Sichao Wei" userId="27c64742685b9b08" providerId="LiveId" clId="{F7982905-212B-4876-A995-0ADDB2B85407}" dt="2020-02-12T11:54:20.007" v="160"/>
          <ac:picMkLst>
            <pc:docMk/>
            <pc:sldMk cId="1652200033" sldId="350"/>
            <ac:picMk id="5" creationId="{00000000-0000-0000-0000-000000000000}"/>
          </ac:picMkLst>
        </pc:picChg>
      </pc:sldChg>
      <pc:sldChg chg="modSp">
        <pc:chgData name="Sichao Wei" userId="27c64742685b9b08" providerId="LiveId" clId="{F7982905-212B-4876-A995-0ADDB2B85407}" dt="2020-02-12T11:57:12.590" v="174" actId="1035"/>
        <pc:sldMkLst>
          <pc:docMk/>
          <pc:sldMk cId="3516988697" sldId="352"/>
        </pc:sldMkLst>
        <pc:spChg chg="mod">
          <ac:chgData name="Sichao Wei" userId="27c64742685b9b08" providerId="LiveId" clId="{F7982905-212B-4876-A995-0ADDB2B85407}" dt="2020-02-12T11:57:12.590" v="174" actId="1035"/>
          <ac:spMkLst>
            <pc:docMk/>
            <pc:sldMk cId="3516988697" sldId="352"/>
            <ac:spMk id="3" creationId="{00000000-0000-0000-0000-000000000000}"/>
          </ac:spMkLst>
        </pc:spChg>
      </pc:sldChg>
      <pc:sldChg chg="modSp">
        <pc:chgData name="Sichao Wei" userId="27c64742685b9b08" providerId="LiveId" clId="{F7982905-212B-4876-A995-0ADDB2B85407}" dt="2020-02-12T11:57:20.834" v="175" actId="2711"/>
        <pc:sldMkLst>
          <pc:docMk/>
          <pc:sldMk cId="1303487252" sldId="353"/>
        </pc:sldMkLst>
        <pc:spChg chg="mod">
          <ac:chgData name="Sichao Wei" userId="27c64742685b9b08" providerId="LiveId" clId="{F7982905-212B-4876-A995-0ADDB2B85407}" dt="2020-02-12T11:57:20.834" v="175" actId="2711"/>
          <ac:spMkLst>
            <pc:docMk/>
            <pc:sldMk cId="1303487252" sldId="353"/>
            <ac:spMk id="3" creationId="{00000000-0000-0000-0000-000000000000}"/>
          </ac:spMkLst>
        </pc:spChg>
      </pc:sldChg>
      <pc:sldChg chg="modSp">
        <pc:chgData name="Sichao Wei" userId="27c64742685b9b08" providerId="LiveId" clId="{F7982905-212B-4876-A995-0ADDB2B85407}" dt="2020-02-12T11:56:42.657" v="169" actId="2711"/>
        <pc:sldMkLst>
          <pc:docMk/>
          <pc:sldMk cId="3329599002" sldId="361"/>
        </pc:sldMkLst>
        <pc:spChg chg="mod">
          <ac:chgData name="Sichao Wei" userId="27c64742685b9b08" providerId="LiveId" clId="{F7982905-212B-4876-A995-0ADDB2B85407}" dt="2020-02-12T11:56:42.657" v="169" actId="2711"/>
          <ac:spMkLst>
            <pc:docMk/>
            <pc:sldMk cId="3329599002" sldId="361"/>
            <ac:spMk id="3" creationId="{6F933888-CC7D-4E38-A508-1E4DA5645849}"/>
          </ac:spMkLst>
        </pc:spChg>
      </pc:sldChg>
      <pc:sldChg chg="modSp">
        <pc:chgData name="Sichao Wei" userId="27c64742685b9b08" providerId="LiveId" clId="{F7982905-212B-4876-A995-0ADDB2B85407}" dt="2020-02-12T11:56:34.483" v="168" actId="2711"/>
        <pc:sldMkLst>
          <pc:docMk/>
          <pc:sldMk cId="1555745624" sldId="365"/>
        </pc:sldMkLst>
        <pc:spChg chg="mod">
          <ac:chgData name="Sichao Wei" userId="27c64742685b9b08" providerId="LiveId" clId="{F7982905-212B-4876-A995-0ADDB2B85407}" dt="2020-02-12T11:56:34.483" v="168" actId="2711"/>
          <ac:spMkLst>
            <pc:docMk/>
            <pc:sldMk cId="1555745624" sldId="365"/>
            <ac:spMk id="3" creationId="{9C33049B-78C4-43C3-8DC2-DDAEF9275803}"/>
          </ac:spMkLst>
        </pc:spChg>
      </pc:sldChg>
      <pc:sldChg chg="modSp">
        <pc:chgData name="Sichao Wei" userId="27c64742685b9b08" providerId="LiveId" clId="{F7982905-212B-4876-A995-0ADDB2B85407}" dt="2020-02-12T11:58:30.770" v="183" actId="14100"/>
        <pc:sldMkLst>
          <pc:docMk/>
          <pc:sldMk cId="3965643662" sldId="366"/>
        </pc:sldMkLst>
        <pc:spChg chg="mod">
          <ac:chgData name="Sichao Wei" userId="27c64742685b9b08" providerId="LiveId" clId="{F7982905-212B-4876-A995-0ADDB2B85407}" dt="2020-02-12T11:57:50.425" v="177" actId="255"/>
          <ac:spMkLst>
            <pc:docMk/>
            <pc:sldMk cId="3965643662" sldId="366"/>
            <ac:spMk id="2" creationId="{4E6691AF-81F8-4DBE-90FC-076FACBE8C32}"/>
          </ac:spMkLst>
        </pc:spChg>
        <pc:spChg chg="mod">
          <ac:chgData name="Sichao Wei" userId="27c64742685b9b08" providerId="LiveId" clId="{F7982905-212B-4876-A995-0ADDB2B85407}" dt="2020-02-12T11:57:44.788" v="176" actId="2711"/>
          <ac:spMkLst>
            <pc:docMk/>
            <pc:sldMk cId="3965643662" sldId="366"/>
            <ac:spMk id="7" creationId="{8A5E9532-3F39-47FE-855C-D196A26E98B0}"/>
          </ac:spMkLst>
        </pc:spChg>
        <pc:picChg chg="mod">
          <ac:chgData name="Sichao Wei" userId="27c64742685b9b08" providerId="LiveId" clId="{F7982905-212B-4876-A995-0ADDB2B85407}" dt="2020-02-12T11:58:30.770" v="183" actId="14100"/>
          <ac:picMkLst>
            <pc:docMk/>
            <pc:sldMk cId="3965643662" sldId="366"/>
            <ac:picMk id="5" creationId="{6348720D-48FD-4DB6-8856-4C14437458C9}"/>
          </ac:picMkLst>
        </pc:picChg>
      </pc:sldChg>
      <pc:sldChg chg="modSp">
        <pc:chgData name="Sichao Wei" userId="27c64742685b9b08" providerId="LiveId" clId="{F7982905-212B-4876-A995-0ADDB2B85407}" dt="2020-02-12T11:58:53.063" v="193"/>
        <pc:sldMkLst>
          <pc:docMk/>
          <pc:sldMk cId="3618395308" sldId="367"/>
        </pc:sldMkLst>
        <pc:spChg chg="mod">
          <ac:chgData name="Sichao Wei" userId="27c64742685b9b08" providerId="LiveId" clId="{F7982905-212B-4876-A995-0ADDB2B85407}" dt="2020-02-12T11:58:53.063" v="190"/>
          <ac:spMkLst>
            <pc:docMk/>
            <pc:sldMk cId="3618395308" sldId="367"/>
            <ac:spMk id="16" creationId="{00000000-0000-0000-0000-000000000000}"/>
          </ac:spMkLst>
        </pc:spChg>
        <pc:spChg chg="mod">
          <ac:chgData name="Sichao Wei" userId="27c64742685b9b08" providerId="LiveId" clId="{F7982905-212B-4876-A995-0ADDB2B85407}" dt="2020-02-12T11:58:53.063" v="189"/>
          <ac:spMkLst>
            <pc:docMk/>
            <pc:sldMk cId="3618395308" sldId="367"/>
            <ac:spMk id="19" creationId="{00000000-0000-0000-0000-000000000000}"/>
          </ac:spMkLst>
        </pc:spChg>
        <pc:grpChg chg="mod">
          <ac:chgData name="Sichao Wei" userId="27c64742685b9b08" providerId="LiveId" clId="{F7982905-212B-4876-A995-0ADDB2B85407}" dt="2020-02-12T11:58:53.063" v="191"/>
          <ac:grpSpMkLst>
            <pc:docMk/>
            <pc:sldMk cId="3618395308" sldId="367"/>
            <ac:grpSpMk id="20" creationId="{00000000-0000-0000-0000-000000000000}"/>
          </ac:grpSpMkLst>
        </pc:grpChg>
        <pc:picChg chg="mod ord">
          <ac:chgData name="Sichao Wei" userId="27c64742685b9b08" providerId="LiveId" clId="{F7982905-212B-4876-A995-0ADDB2B85407}" dt="2020-02-12T11:58:53.063" v="193"/>
          <ac:picMkLst>
            <pc:docMk/>
            <pc:sldMk cId="3618395308" sldId="367"/>
            <ac:picMk id="5" creationId="{00000000-0000-0000-0000-000000000000}"/>
          </ac:picMkLst>
        </pc:picChg>
      </pc:sldChg>
      <pc:sldChg chg="modSp">
        <pc:chgData name="Sichao Wei" userId="27c64742685b9b08" providerId="LiveId" clId="{F7982905-212B-4876-A995-0ADDB2B85407}" dt="2020-02-12T11:38:29.360" v="30" actId="255"/>
        <pc:sldMkLst>
          <pc:docMk/>
          <pc:sldMk cId="2682618910" sldId="373"/>
        </pc:sldMkLst>
        <pc:spChg chg="mod">
          <ac:chgData name="Sichao Wei" userId="27c64742685b9b08" providerId="LiveId" clId="{F7982905-212B-4876-A995-0ADDB2B85407}" dt="2020-02-12T11:38:00.794" v="27" actId="2711"/>
          <ac:spMkLst>
            <pc:docMk/>
            <pc:sldMk cId="2682618910" sldId="373"/>
            <ac:spMk id="3" creationId="{AECD47A3-93DB-4ABA-8C52-8B59641B9C78}"/>
          </ac:spMkLst>
        </pc:spChg>
        <pc:graphicFrameChg chg="modGraphic">
          <ac:chgData name="Sichao Wei" userId="27c64742685b9b08" providerId="LiveId" clId="{F7982905-212B-4876-A995-0ADDB2B85407}" dt="2020-02-12T11:38:29.360" v="30" actId="255"/>
          <ac:graphicFrameMkLst>
            <pc:docMk/>
            <pc:sldMk cId="2682618910" sldId="373"/>
            <ac:graphicFrameMk id="6" creationId="{2DE8E7E6-BB6D-40C1-8667-8CA8E677D60A}"/>
          </ac:graphicFrameMkLst>
        </pc:graphicFrameChg>
      </pc:sldChg>
      <pc:sldChg chg="modSp">
        <pc:chgData name="Sichao Wei" userId="27c64742685b9b08" providerId="LiveId" clId="{F7982905-212B-4876-A995-0ADDB2B85407}" dt="2020-02-12T11:38:12.718" v="28" actId="2711"/>
        <pc:sldMkLst>
          <pc:docMk/>
          <pc:sldMk cId="2350880573" sldId="374"/>
        </pc:sldMkLst>
        <pc:spChg chg="mod">
          <ac:chgData name="Sichao Wei" userId="27c64742685b9b08" providerId="LiveId" clId="{F7982905-212B-4876-A995-0ADDB2B85407}" dt="2020-02-12T11:38:12.718" v="28" actId="2711"/>
          <ac:spMkLst>
            <pc:docMk/>
            <pc:sldMk cId="2350880573" sldId="374"/>
            <ac:spMk id="3" creationId="{AECD47A3-93DB-4ABA-8C52-8B59641B9C78}"/>
          </ac:spMkLst>
        </pc:spChg>
      </pc:sldChg>
      <pc:sldChg chg="modSp add modAnim">
        <pc:chgData name="Sichao Wei" userId="27c64742685b9b08" providerId="LiveId" clId="{F7982905-212B-4876-A995-0ADDB2B85407}" dt="2020-02-12T11:41:36.886" v="56" actId="20577"/>
        <pc:sldMkLst>
          <pc:docMk/>
          <pc:sldMk cId="1810822990" sldId="378"/>
        </pc:sldMkLst>
        <pc:spChg chg="mod">
          <ac:chgData name="Sichao Wei" userId="27c64742685b9b08" providerId="LiveId" clId="{F7982905-212B-4876-A995-0ADDB2B85407}" dt="2020-02-12T11:41:36.886" v="56" actId="20577"/>
          <ac:spMkLst>
            <pc:docMk/>
            <pc:sldMk cId="1810822990" sldId="378"/>
            <ac:spMk id="3" creationId="{00000000-0000-0000-0000-000000000000}"/>
          </ac:spMkLst>
        </pc:spChg>
      </pc:sldChg>
      <pc:sldChg chg="modSp add modAnim">
        <pc:chgData name="Sichao Wei" userId="27c64742685b9b08" providerId="LiveId" clId="{F7982905-212B-4876-A995-0ADDB2B85407}" dt="2020-02-12T11:55:48.824" v="166"/>
        <pc:sldMkLst>
          <pc:docMk/>
          <pc:sldMk cId="3891800240" sldId="379"/>
        </pc:sldMkLst>
        <pc:spChg chg="mod">
          <ac:chgData name="Sichao Wei" userId="27c64742685b9b08" providerId="LiveId" clId="{F7982905-212B-4876-A995-0ADDB2B85407}" dt="2020-02-12T11:55:48.824" v="166"/>
          <ac:spMkLst>
            <pc:docMk/>
            <pc:sldMk cId="3891800240" sldId="379"/>
            <ac:spMk id="3" creationId="{00000000-0000-0000-0000-000000000000}"/>
          </ac:spMkLst>
        </pc:spChg>
      </pc:sldChg>
      <pc:sldChg chg="add del">
        <pc:chgData name="Sichao Wei" userId="27c64742685b9b08" providerId="LiveId" clId="{F7982905-212B-4876-A995-0ADDB2B85407}" dt="2020-02-12T11:55:40.847" v="165"/>
        <pc:sldMkLst>
          <pc:docMk/>
          <pc:sldMk cId="1048436464" sldId="380"/>
        </pc:sldMkLst>
      </pc:sldChg>
    </pc:docChg>
  </pc:docChgLst>
  <pc:docChgLst>
    <pc:chgData name="Wei Sichao" userId="27c64742685b9b08" providerId="LiveId" clId="{A436ADAD-39C9-48B7-9EAB-4A617C2F1DEB}"/>
    <pc:docChg chg="modSld">
      <pc:chgData name="Wei Sichao" userId="27c64742685b9b08" providerId="LiveId" clId="{A436ADAD-39C9-48B7-9EAB-4A617C2F1DEB}" dt="2022-02-22T00:19:27.613" v="16" actId="6549"/>
      <pc:docMkLst>
        <pc:docMk/>
      </pc:docMkLst>
      <pc:sldChg chg="modSp mod">
        <pc:chgData name="Wei Sichao" userId="27c64742685b9b08" providerId="LiveId" clId="{A436ADAD-39C9-48B7-9EAB-4A617C2F1DEB}" dt="2022-02-22T00:19:27.613" v="16" actId="6549"/>
        <pc:sldMkLst>
          <pc:docMk/>
          <pc:sldMk cId="3991680266" sldId="256"/>
        </pc:sldMkLst>
        <pc:spChg chg="mod">
          <ac:chgData name="Wei Sichao" userId="27c64742685b9b08" providerId="LiveId" clId="{A436ADAD-39C9-48B7-9EAB-4A617C2F1DEB}" dt="2022-02-22T00:19:27.613" v="16" actId="6549"/>
          <ac:spMkLst>
            <pc:docMk/>
            <pc:sldMk cId="3991680266" sldId="256"/>
            <ac:spMk id="18" creationId="{0CD4BB5C-F6C1-4473-89C7-5AB94C822FAC}"/>
          </ac:spMkLst>
        </pc:spChg>
      </pc:sldChg>
    </pc:docChg>
  </pc:docChgLst>
  <pc:docChgLst>
    <pc:chgData name="Wei Sichao" userId="27c64742685b9b08" providerId="LiveId" clId="{F774730E-123C-45F6-9A21-84773EB34982}"/>
    <pc:docChg chg="modSld">
      <pc:chgData name="Wei Sichao" userId="27c64742685b9b08" providerId="LiveId" clId="{F774730E-123C-45F6-9A21-84773EB34982}" dt="2021-04-20T04:59:37.390" v="38" actId="20577"/>
      <pc:docMkLst>
        <pc:docMk/>
      </pc:docMkLst>
      <pc:sldChg chg="modSp">
        <pc:chgData name="Wei Sichao" userId="27c64742685b9b08" providerId="LiveId" clId="{F774730E-123C-45F6-9A21-84773EB34982}" dt="2021-04-20T04:59:37.390" v="38" actId="20577"/>
        <pc:sldMkLst>
          <pc:docMk/>
          <pc:sldMk cId="535142568" sldId="299"/>
        </pc:sldMkLst>
        <pc:spChg chg="mod">
          <ac:chgData name="Wei Sichao" userId="27c64742685b9b08" providerId="LiveId" clId="{F774730E-123C-45F6-9A21-84773EB34982}" dt="2021-04-20T04:59:37.390" v="38" actId="20577"/>
          <ac:spMkLst>
            <pc:docMk/>
            <pc:sldMk cId="535142568" sldId="299"/>
            <ac:spMk id="3" creationId="{00000000-0000-0000-0000-000000000000}"/>
          </ac:spMkLst>
        </pc:spChg>
      </pc:sldChg>
    </pc:docChg>
  </pc:docChgLst>
  <pc:docChgLst>
    <pc:chgData name="Sichao Wei" userId="27c64742685b9b08" providerId="LiveId" clId="{F774730E-123C-45F6-9A21-84773EB34982}"/>
    <pc:docChg chg="custSel modSld">
      <pc:chgData name="Sichao Wei" userId="27c64742685b9b08" providerId="LiveId" clId="{F774730E-123C-45F6-9A21-84773EB34982}" dt="2020-04-22T04:20:13.626" v="167"/>
      <pc:docMkLst>
        <pc:docMk/>
      </pc:docMkLst>
      <pc:sldChg chg="modSp mod">
        <pc:chgData name="Sichao Wei" userId="27c64742685b9b08" providerId="LiveId" clId="{F774730E-123C-45F6-9A21-84773EB34982}" dt="2020-04-15T23:56:46.631" v="54"/>
        <pc:sldMkLst>
          <pc:docMk/>
          <pc:sldMk cId="545329712" sldId="300"/>
        </pc:sldMkLst>
        <pc:spChg chg="mod">
          <ac:chgData name="Sichao Wei" userId="27c64742685b9b08" providerId="LiveId" clId="{F774730E-123C-45F6-9A21-84773EB34982}" dt="2020-04-15T23:56:41.437" v="29"/>
          <ac:spMkLst>
            <pc:docMk/>
            <pc:sldMk cId="545329712" sldId="300"/>
            <ac:spMk id="7" creationId="{00000000-0000-0000-0000-000000000000}"/>
          </ac:spMkLst>
        </pc:spChg>
        <pc:spChg chg="mod">
          <ac:chgData name="Sichao Wei" userId="27c64742685b9b08" providerId="LiveId" clId="{F774730E-123C-45F6-9A21-84773EB34982}" dt="2020-04-15T23:56:45.266" v="49"/>
          <ac:spMkLst>
            <pc:docMk/>
            <pc:sldMk cId="545329712" sldId="300"/>
            <ac:spMk id="8" creationId="{00000000-0000-0000-0000-000000000000}"/>
          </ac:spMkLst>
        </pc:spChg>
        <pc:spChg chg="mod">
          <ac:chgData name="Sichao Wei" userId="27c64742685b9b08" providerId="LiveId" clId="{F774730E-123C-45F6-9A21-84773EB34982}" dt="2020-04-15T23:56:46.630" v="51"/>
          <ac:spMkLst>
            <pc:docMk/>
            <pc:sldMk cId="545329712" sldId="300"/>
            <ac:spMk id="16" creationId="{00000000-0000-0000-0000-000000000000}"/>
          </ac:spMkLst>
        </pc:spChg>
        <pc:spChg chg="mod">
          <ac:chgData name="Sichao Wei" userId="27c64742685b9b08" providerId="LiveId" clId="{F774730E-123C-45F6-9A21-84773EB34982}" dt="2020-04-15T23:56:46.630" v="50"/>
          <ac:spMkLst>
            <pc:docMk/>
            <pc:sldMk cId="545329712" sldId="300"/>
            <ac:spMk id="19" creationId="{00000000-0000-0000-0000-000000000000}"/>
          </ac:spMkLst>
        </pc:spChg>
        <pc:grpChg chg="mod">
          <ac:chgData name="Sichao Wei" userId="27c64742685b9b08" providerId="LiveId" clId="{F774730E-123C-45F6-9A21-84773EB34982}" dt="2020-04-15T23:56:46.631" v="52"/>
          <ac:grpSpMkLst>
            <pc:docMk/>
            <pc:sldMk cId="545329712" sldId="300"/>
            <ac:grpSpMk id="20" creationId="{00000000-0000-0000-0000-000000000000}"/>
          </ac:grpSpMkLst>
        </pc:grpChg>
        <pc:picChg chg="mod ord">
          <ac:chgData name="Sichao Wei" userId="27c64742685b9b08" providerId="LiveId" clId="{F774730E-123C-45F6-9A21-84773EB34982}" dt="2020-04-15T23:56:46.631" v="54"/>
          <ac:picMkLst>
            <pc:docMk/>
            <pc:sldMk cId="545329712" sldId="300"/>
            <ac:picMk id="5" creationId="{00000000-0000-0000-0000-000000000000}"/>
          </ac:picMkLst>
        </pc:picChg>
      </pc:sldChg>
      <pc:sldChg chg="modSp mod">
        <pc:chgData name="Sichao Wei" userId="27c64742685b9b08" providerId="LiveId" clId="{F774730E-123C-45F6-9A21-84773EB34982}" dt="2020-04-22T04:18:31.978" v="72"/>
        <pc:sldMkLst>
          <pc:docMk/>
          <pc:sldMk cId="4230166002" sldId="341"/>
        </pc:sldMkLst>
        <pc:spChg chg="mod">
          <ac:chgData name="Sichao Wei" userId="27c64742685b9b08" providerId="LiveId" clId="{F774730E-123C-45F6-9A21-84773EB34982}" dt="2020-04-22T04:18:31.978" v="72"/>
          <ac:spMkLst>
            <pc:docMk/>
            <pc:sldMk cId="4230166002" sldId="341"/>
            <ac:spMk id="3" creationId="{00000000-0000-0000-0000-000000000000}"/>
          </ac:spMkLst>
        </pc:spChg>
      </pc:sldChg>
      <pc:sldChg chg="modSp">
        <pc:chgData name="Sichao Wei" userId="27c64742685b9b08" providerId="LiveId" clId="{F774730E-123C-45F6-9A21-84773EB34982}" dt="2020-04-22T04:19:18.639" v="90"/>
        <pc:sldMkLst>
          <pc:docMk/>
          <pc:sldMk cId="1299485852" sldId="343"/>
        </pc:sldMkLst>
        <pc:spChg chg="mod">
          <ac:chgData name="Sichao Wei" userId="27c64742685b9b08" providerId="LiveId" clId="{F774730E-123C-45F6-9A21-84773EB34982}" dt="2020-04-22T04:19:18.639" v="90"/>
          <ac:spMkLst>
            <pc:docMk/>
            <pc:sldMk cId="1299485852" sldId="343"/>
            <ac:spMk id="6" creationId="{00000000-0000-0000-0000-000000000000}"/>
          </ac:spMkLst>
        </pc:spChg>
      </pc:sldChg>
      <pc:sldChg chg="modSp">
        <pc:chgData name="Sichao Wei" userId="27c64742685b9b08" providerId="LiveId" clId="{F774730E-123C-45F6-9A21-84773EB34982}" dt="2020-04-22T04:19:47.742" v="142"/>
        <pc:sldMkLst>
          <pc:docMk/>
          <pc:sldMk cId="3763089974" sldId="344"/>
        </pc:sldMkLst>
        <pc:spChg chg="mod">
          <ac:chgData name="Sichao Wei" userId="27c64742685b9b08" providerId="LiveId" clId="{F774730E-123C-45F6-9A21-84773EB34982}" dt="2020-04-22T04:19:47.742" v="142"/>
          <ac:spMkLst>
            <pc:docMk/>
            <pc:sldMk cId="3763089974" sldId="344"/>
            <ac:spMk id="3" creationId="{00000000-0000-0000-0000-000000000000}"/>
          </ac:spMkLst>
        </pc:spChg>
      </pc:sldChg>
      <pc:sldChg chg="modSp mod">
        <pc:chgData name="Sichao Wei" userId="27c64742685b9b08" providerId="LiveId" clId="{F774730E-123C-45F6-9A21-84773EB34982}" dt="2020-04-22T04:20:13.626" v="167"/>
        <pc:sldMkLst>
          <pc:docMk/>
          <pc:sldMk cId="1652200033" sldId="350"/>
        </pc:sldMkLst>
        <pc:spChg chg="mod">
          <ac:chgData name="Sichao Wei" userId="27c64742685b9b08" providerId="LiveId" clId="{F774730E-123C-45F6-9A21-84773EB34982}" dt="2020-04-22T04:19:33.495" v="123"/>
          <ac:spMkLst>
            <pc:docMk/>
            <pc:sldMk cId="1652200033" sldId="350"/>
            <ac:spMk id="6" creationId="{00000000-0000-0000-0000-000000000000}"/>
          </ac:spMkLst>
        </pc:spChg>
        <pc:spChg chg="mod">
          <ac:chgData name="Sichao Wei" userId="27c64742685b9b08" providerId="LiveId" clId="{F774730E-123C-45F6-9A21-84773EB34982}" dt="2020-04-22T04:20:13.626" v="164"/>
          <ac:spMkLst>
            <pc:docMk/>
            <pc:sldMk cId="1652200033" sldId="350"/>
            <ac:spMk id="16" creationId="{00000000-0000-0000-0000-000000000000}"/>
          </ac:spMkLst>
        </pc:spChg>
        <pc:spChg chg="mod">
          <ac:chgData name="Sichao Wei" userId="27c64742685b9b08" providerId="LiveId" clId="{F774730E-123C-45F6-9A21-84773EB34982}" dt="2020-04-22T04:20:13.626" v="163"/>
          <ac:spMkLst>
            <pc:docMk/>
            <pc:sldMk cId="1652200033" sldId="350"/>
            <ac:spMk id="19" creationId="{00000000-0000-0000-0000-000000000000}"/>
          </ac:spMkLst>
        </pc:spChg>
        <pc:grpChg chg="mod">
          <ac:chgData name="Sichao Wei" userId="27c64742685b9b08" providerId="LiveId" clId="{F774730E-123C-45F6-9A21-84773EB34982}" dt="2020-04-22T04:20:13.626" v="165"/>
          <ac:grpSpMkLst>
            <pc:docMk/>
            <pc:sldMk cId="1652200033" sldId="350"/>
            <ac:grpSpMk id="20" creationId="{00000000-0000-0000-0000-000000000000}"/>
          </ac:grpSpMkLst>
        </pc:grpChg>
        <pc:picChg chg="mod ord">
          <ac:chgData name="Sichao Wei" userId="27c64742685b9b08" providerId="LiveId" clId="{F774730E-123C-45F6-9A21-84773EB34982}" dt="2020-04-22T04:20:13.626" v="167"/>
          <ac:picMkLst>
            <pc:docMk/>
            <pc:sldMk cId="1652200033" sldId="350"/>
            <ac:picMk id="5" creationId="{00000000-0000-0000-0000-00000000000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isi\OneDrive\1_2018%20Spring%20Teaching\&#23439;&#35266;&#32463;&#27982;&#23398;\&#21152;&#36895;&#2596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eisi\OneDrive\1_2018%20Spring%20Teaching\&#23439;&#35266;&#32463;&#27982;&#23398;\&#21152;&#36895;&#2596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eisi\OneDrive\1_2018%20Spring%20Teaching\&#23439;&#35266;&#32463;&#27982;&#23398;\&#21152;&#36895;&#25968;.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eisi\OneDrive\1_2018%20Spring%20Teaching\&#23439;&#35266;&#32463;&#27982;&#23398;\&#21152;&#36895;&#2596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scenario1!$B$2:$B$11</c:f>
              <c:numCache>
                <c:formatCode>General</c:formatCode>
                <c:ptCount val="10"/>
                <c:pt idx="0">
                  <c:v>1</c:v>
                </c:pt>
                <c:pt idx="1">
                  <c:v>1.5</c:v>
                </c:pt>
                <c:pt idx="2">
                  <c:v>1.75</c:v>
                </c:pt>
                <c:pt idx="3">
                  <c:v>1.875</c:v>
                </c:pt>
                <c:pt idx="4">
                  <c:v>1.9375</c:v>
                </c:pt>
                <c:pt idx="5">
                  <c:v>1.96875</c:v>
                </c:pt>
                <c:pt idx="6">
                  <c:v>1.984375</c:v>
                </c:pt>
                <c:pt idx="7">
                  <c:v>1.9921875</c:v>
                </c:pt>
                <c:pt idx="8">
                  <c:v>1.99609375</c:v>
                </c:pt>
                <c:pt idx="9">
                  <c:v>1.998046875</c:v>
                </c:pt>
              </c:numCache>
            </c:numRef>
          </c:val>
          <c:smooth val="0"/>
          <c:extLst>
            <c:ext xmlns:c16="http://schemas.microsoft.com/office/drawing/2014/chart" uri="{C3380CC4-5D6E-409C-BE32-E72D297353CC}">
              <c16:uniqueId val="{00000000-3F0B-435E-B2D2-731CC3D10483}"/>
            </c:ext>
          </c:extLst>
        </c:ser>
        <c:dLbls>
          <c:showLegendKey val="0"/>
          <c:showVal val="0"/>
          <c:showCatName val="0"/>
          <c:showSerName val="0"/>
          <c:showPercent val="0"/>
          <c:showBubbleSize val="0"/>
        </c:dLbls>
        <c:smooth val="0"/>
        <c:axId val="130968192"/>
        <c:axId val="215820160"/>
      </c:lineChart>
      <c:catAx>
        <c:axId val="130968192"/>
        <c:scaling>
          <c:orientation val="minMax"/>
        </c:scaling>
        <c:delete val="0"/>
        <c:axPos val="b"/>
        <c:majorTickMark val="out"/>
        <c:minorTickMark val="none"/>
        <c:tickLblPos val="nextTo"/>
        <c:crossAx val="215820160"/>
        <c:crosses val="autoZero"/>
        <c:auto val="1"/>
        <c:lblAlgn val="ctr"/>
        <c:lblOffset val="100"/>
        <c:noMultiLvlLbl val="0"/>
      </c:catAx>
      <c:valAx>
        <c:axId val="215820160"/>
        <c:scaling>
          <c:orientation val="minMax"/>
        </c:scaling>
        <c:delete val="0"/>
        <c:axPos val="l"/>
        <c:majorGridlines/>
        <c:numFmt formatCode="General" sourceLinked="1"/>
        <c:majorTickMark val="out"/>
        <c:minorTickMark val="none"/>
        <c:tickLblPos val="nextTo"/>
        <c:crossAx val="13096819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scenario2!$B$2:$B$51</c:f>
              <c:numCache>
                <c:formatCode>General</c:formatCode>
                <c:ptCount val="50"/>
                <c:pt idx="0">
                  <c:v>1</c:v>
                </c:pt>
                <c:pt idx="1">
                  <c:v>2.5</c:v>
                </c:pt>
                <c:pt idx="2">
                  <c:v>3.75</c:v>
                </c:pt>
                <c:pt idx="3">
                  <c:v>4.125</c:v>
                </c:pt>
                <c:pt idx="4">
                  <c:v>3.4375</c:v>
                </c:pt>
                <c:pt idx="5">
                  <c:v>2.03125</c:v>
                </c:pt>
                <c:pt idx="6">
                  <c:v>0.609375</c:v>
                </c:pt>
                <c:pt idx="7">
                  <c:v>-0.1171875</c:v>
                </c:pt>
                <c:pt idx="8">
                  <c:v>0.21484375</c:v>
                </c:pt>
                <c:pt idx="9">
                  <c:v>1.439453125</c:v>
                </c:pt>
                <c:pt idx="10">
                  <c:v>2.9443359375</c:v>
                </c:pt>
                <c:pt idx="11">
                  <c:v>3.97705078125</c:v>
                </c:pt>
                <c:pt idx="12">
                  <c:v>4.021240234375</c:v>
                </c:pt>
                <c:pt idx="13">
                  <c:v>3.0548095703125</c:v>
                </c:pt>
                <c:pt idx="14">
                  <c:v>1.56097412109375</c:v>
                </c:pt>
                <c:pt idx="15">
                  <c:v>0.286651611328125</c:v>
                </c:pt>
                <c:pt idx="16">
                  <c:v>-0.1309967041015625</c:v>
                </c:pt>
                <c:pt idx="17">
                  <c:v>0.51685333251953125</c:v>
                </c:pt>
                <c:pt idx="18">
                  <c:v>1.9062767028808594</c:v>
                </c:pt>
                <c:pt idx="19">
                  <c:v>3.3425617218017578</c:v>
                </c:pt>
                <c:pt idx="20">
                  <c:v>4.1075658798217773</c:v>
                </c:pt>
                <c:pt idx="21">
                  <c:v>3.8187870979309082</c:v>
                </c:pt>
                <c:pt idx="22">
                  <c:v>2.620614767074585</c:v>
                </c:pt>
                <c:pt idx="23">
                  <c:v>1.1121350526809692</c:v>
                </c:pt>
                <c:pt idx="24">
                  <c:v>4.7587811946868896E-2</c:v>
                </c:pt>
                <c:pt idx="25">
                  <c:v>-4.0753334760665894E-2</c:v>
                </c:pt>
                <c:pt idx="26">
                  <c:v>0.89128218591213226</c:v>
                </c:pt>
                <c:pt idx="27">
                  <c:v>2.3776766136288643</c:v>
                </c:pt>
                <c:pt idx="28">
                  <c:v>3.6752327345311642</c:v>
                </c:pt>
                <c:pt idx="29">
                  <c:v>4.135172488167882</c:v>
                </c:pt>
                <c:pt idx="30">
                  <c:v>3.5275259977206588</c:v>
                </c:pt>
                <c:pt idx="31">
                  <c:v>2.1561165084131062</c:v>
                </c:pt>
                <c:pt idx="32">
                  <c:v>0.70664876489900053</c:v>
                </c:pt>
                <c:pt idx="33">
                  <c:v>-9.6143361064605415E-2</c:v>
                </c:pt>
                <c:pt idx="34">
                  <c:v>0.14913619350409135</c:v>
                </c:pt>
                <c:pt idx="35">
                  <c:v>1.3198476513207424</c:v>
                </c:pt>
                <c:pt idx="36">
                  <c:v>2.8306352834770223</c:v>
                </c:pt>
                <c:pt idx="37">
                  <c:v>3.926105273894791</c:v>
                </c:pt>
                <c:pt idx="38">
                  <c:v>4.0585226273651642</c:v>
                </c:pt>
                <c:pt idx="39">
                  <c:v>3.1616786671529553</c:v>
                </c:pt>
                <c:pt idx="40">
                  <c:v>1.6839953733642687</c:v>
                </c:pt>
                <c:pt idx="41">
                  <c:v>0.3643143928934478</c:v>
                </c:pt>
                <c:pt idx="42">
                  <c:v>-0.13752378402409704</c:v>
                </c:pt>
                <c:pt idx="43">
                  <c:v>0.42939993107040664</c:v>
                </c:pt>
                <c:pt idx="44">
                  <c:v>1.781623680629707</c:v>
                </c:pt>
                <c:pt idx="45">
                  <c:v>3.2430355898741539</c:v>
                </c:pt>
                <c:pt idx="46">
                  <c:v>4.0829297041815238</c:v>
                </c:pt>
                <c:pt idx="47">
                  <c:v>3.8813589663981318</c:v>
                </c:pt>
                <c:pt idx="48">
                  <c:v>2.739108745415674</c:v>
                </c:pt>
                <c:pt idx="49">
                  <c:v>1.2273041517253791</c:v>
                </c:pt>
              </c:numCache>
            </c:numRef>
          </c:val>
          <c:smooth val="0"/>
          <c:extLst>
            <c:ext xmlns:c16="http://schemas.microsoft.com/office/drawing/2014/chart" uri="{C3380CC4-5D6E-409C-BE32-E72D297353CC}">
              <c16:uniqueId val="{00000000-56E3-47D2-8500-99E936976158}"/>
            </c:ext>
          </c:extLst>
        </c:ser>
        <c:dLbls>
          <c:showLegendKey val="0"/>
          <c:showVal val="0"/>
          <c:showCatName val="0"/>
          <c:showSerName val="0"/>
          <c:showPercent val="0"/>
          <c:showBubbleSize val="0"/>
        </c:dLbls>
        <c:smooth val="0"/>
        <c:axId val="131907968"/>
        <c:axId val="131909504"/>
      </c:lineChart>
      <c:catAx>
        <c:axId val="131907968"/>
        <c:scaling>
          <c:orientation val="minMax"/>
        </c:scaling>
        <c:delete val="0"/>
        <c:axPos val="b"/>
        <c:majorTickMark val="out"/>
        <c:minorTickMark val="none"/>
        <c:tickLblPos val="nextTo"/>
        <c:crossAx val="131909504"/>
        <c:crosses val="autoZero"/>
        <c:auto val="1"/>
        <c:lblAlgn val="ctr"/>
        <c:lblOffset val="100"/>
        <c:noMultiLvlLbl val="0"/>
      </c:catAx>
      <c:valAx>
        <c:axId val="131909504"/>
        <c:scaling>
          <c:orientation val="minMax"/>
        </c:scaling>
        <c:delete val="0"/>
        <c:axPos val="l"/>
        <c:majorGridlines/>
        <c:numFmt formatCode="General" sourceLinked="1"/>
        <c:majorTickMark val="out"/>
        <c:minorTickMark val="none"/>
        <c:tickLblPos val="nextTo"/>
        <c:crossAx val="13190796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scenario3!$B$2:$B$51</c:f>
              <c:numCache>
                <c:formatCode>General</c:formatCode>
                <c:ptCount val="50"/>
                <c:pt idx="0">
                  <c:v>1</c:v>
                </c:pt>
                <c:pt idx="1">
                  <c:v>2.8</c:v>
                </c:pt>
                <c:pt idx="2">
                  <c:v>4.84</c:v>
                </c:pt>
                <c:pt idx="3">
                  <c:v>6.3520000000000003</c:v>
                </c:pt>
                <c:pt idx="4">
                  <c:v>6.6256000000000004</c:v>
                </c:pt>
                <c:pt idx="5">
                  <c:v>5.3036799999999999</c:v>
                </c:pt>
                <c:pt idx="6">
                  <c:v>2.5959039999999991</c:v>
                </c:pt>
                <c:pt idx="7">
                  <c:v>-0.69178880000000142</c:v>
                </c:pt>
                <c:pt idx="8">
                  <c:v>-3.3603046400000007</c:v>
                </c:pt>
                <c:pt idx="9">
                  <c:v>-4.2184017919999999</c:v>
                </c:pt>
                <c:pt idx="10">
                  <c:v>-2.5607576575999986</c:v>
                </c:pt>
                <c:pt idx="11">
                  <c:v>1.4527183667200021</c:v>
                </c:pt>
                <c:pt idx="12">
                  <c:v>6.6878022492160021</c:v>
                </c:pt>
                <c:pt idx="13">
                  <c:v>11.294782008524802</c:v>
                </c:pt>
                <c:pt idx="14">
                  <c:v>13.30524491628544</c:v>
                </c:pt>
                <c:pt idx="15">
                  <c:v>11.39570243908403</c:v>
                </c:pt>
                <c:pt idx="16">
                  <c:v>5.545970490808724</c:v>
                </c:pt>
                <c:pt idx="17">
                  <c:v>-2.6920960434451318</c:v>
                </c:pt>
                <c:pt idx="18">
                  <c:v>-10.500937467171704</c:v>
                </c:pt>
                <c:pt idx="19">
                  <c:v>-14.671172188774911</c:v>
                </c:pt>
                <c:pt idx="20">
                  <c:v>-12.806984979188794</c:v>
                </c:pt>
                <c:pt idx="21">
                  <c:v>-4.4471663360099356</c:v>
                </c:pt>
                <c:pt idx="22">
                  <c:v>8.363482570208669</c:v>
                </c:pt>
                <c:pt idx="23">
                  <c:v>21.390868229587525</c:v>
                </c:pt>
                <c:pt idx="24">
                  <c:v>29.467383729007143</c:v>
                </c:pt>
                <c:pt idx="25">
                  <c:v>28.372248836707826</c:v>
                </c:pt>
                <c:pt idx="26">
                  <c:v>16.709187431265512</c:v>
                </c:pt>
                <c:pt idx="27">
                  <c:v>-2.9701612277714684</c:v>
                </c:pt>
                <c:pt idx="28">
                  <c:v>-24.397315127507262</c:v>
                </c:pt>
                <c:pt idx="29">
                  <c:v>-39.350973756187308</c:v>
                </c:pt>
                <c:pt idx="30">
                  <c:v>-40.55497460812844</c:v>
                </c:pt>
                <c:pt idx="31">
                  <c:v>-24.777785787206422</c:v>
                </c:pt>
                <c:pt idx="32">
                  <c:v>5.0659551127825662</c:v>
                </c:pt>
                <c:pt idx="33">
                  <c:v>39.852062147656319</c:v>
                </c:pt>
                <c:pt idx="34">
                  <c:v>66.654565730442286</c:v>
                </c:pt>
                <c:pt idx="35">
                  <c:v>73.155743737608532</c:v>
                </c:pt>
                <c:pt idx="36">
                  <c:v>52.694859851164615</c:v>
                </c:pt>
                <c:pt idx="37">
                  <c:v>8.0638552469660709</c:v>
                </c:pt>
                <c:pt idx="38">
                  <c:v>-47.718892376858605</c:v>
                </c:pt>
                <c:pt idx="39">
                  <c:v>-94.57063257470476</c:v>
                </c:pt>
                <c:pt idx="40">
                  <c:v>-111.96446778223824</c:v>
                </c:pt>
                <c:pt idx="41">
                  <c:v>-87.051282918383123</c:v>
                </c:pt>
                <c:pt idx="42">
                  <c:v>-21.334947914403731</c:v>
                </c:pt>
                <c:pt idx="43">
                  <c:v>67.058633256133035</c:v>
                </c:pt>
                <c:pt idx="44">
                  <c:v>147.30747735832392</c:v>
                </c:pt>
                <c:pt idx="45">
                  <c:v>185.68309933762342</c:v>
                </c:pt>
                <c:pt idx="46">
                  <c:v>158.46060597773345</c:v>
                </c:pt>
                <c:pt idx="47">
                  <c:v>63.409371554772115</c:v>
                </c:pt>
                <c:pt idx="48">
                  <c:v>-75.015858374690325</c:v>
                </c:pt>
                <c:pt idx="49">
                  <c:v>-210.11979094016911</c:v>
                </c:pt>
              </c:numCache>
            </c:numRef>
          </c:val>
          <c:smooth val="0"/>
          <c:extLst>
            <c:ext xmlns:c16="http://schemas.microsoft.com/office/drawing/2014/chart" uri="{C3380CC4-5D6E-409C-BE32-E72D297353CC}">
              <c16:uniqueId val="{00000000-EDB0-4F12-9431-0AA7DB1DAD85}"/>
            </c:ext>
          </c:extLst>
        </c:ser>
        <c:dLbls>
          <c:showLegendKey val="0"/>
          <c:showVal val="0"/>
          <c:showCatName val="0"/>
          <c:showSerName val="0"/>
          <c:showPercent val="0"/>
          <c:showBubbleSize val="0"/>
        </c:dLbls>
        <c:smooth val="0"/>
        <c:axId val="131703552"/>
        <c:axId val="131705088"/>
      </c:lineChart>
      <c:catAx>
        <c:axId val="131703552"/>
        <c:scaling>
          <c:orientation val="minMax"/>
        </c:scaling>
        <c:delete val="0"/>
        <c:axPos val="b"/>
        <c:majorTickMark val="out"/>
        <c:minorTickMark val="none"/>
        <c:tickLblPos val="nextTo"/>
        <c:crossAx val="131705088"/>
        <c:crosses val="autoZero"/>
        <c:auto val="1"/>
        <c:lblAlgn val="ctr"/>
        <c:lblOffset val="100"/>
        <c:noMultiLvlLbl val="0"/>
      </c:catAx>
      <c:valAx>
        <c:axId val="131705088"/>
        <c:scaling>
          <c:orientation val="minMax"/>
        </c:scaling>
        <c:delete val="0"/>
        <c:axPos val="l"/>
        <c:majorGridlines/>
        <c:numFmt formatCode="General" sourceLinked="1"/>
        <c:majorTickMark val="out"/>
        <c:minorTickMark val="none"/>
        <c:tickLblPos val="nextTo"/>
        <c:crossAx val="13170355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scenario4!$B$2:$B$11</c:f>
              <c:numCache>
                <c:formatCode>General</c:formatCode>
                <c:ptCount val="10"/>
                <c:pt idx="0">
                  <c:v>1</c:v>
                </c:pt>
                <c:pt idx="1">
                  <c:v>5</c:v>
                </c:pt>
                <c:pt idx="2">
                  <c:v>17.8</c:v>
                </c:pt>
                <c:pt idx="3">
                  <c:v>56.20000000000001</c:v>
                </c:pt>
                <c:pt idx="4">
                  <c:v>168.84000000000003</c:v>
                </c:pt>
                <c:pt idx="5">
                  <c:v>496.5200000000001</c:v>
                </c:pt>
                <c:pt idx="6">
                  <c:v>1446.7920000000004</c:v>
                </c:pt>
                <c:pt idx="7">
                  <c:v>4199.3040000000019</c:v>
                </c:pt>
                <c:pt idx="8">
                  <c:v>12168.481600000006</c:v>
                </c:pt>
                <c:pt idx="9">
                  <c:v>35237.15360000002</c:v>
                </c:pt>
              </c:numCache>
            </c:numRef>
          </c:val>
          <c:smooth val="0"/>
          <c:extLst>
            <c:ext xmlns:c16="http://schemas.microsoft.com/office/drawing/2014/chart" uri="{C3380CC4-5D6E-409C-BE32-E72D297353CC}">
              <c16:uniqueId val="{00000000-0DBA-42DD-BF3C-2696C9C74CF9}"/>
            </c:ext>
          </c:extLst>
        </c:ser>
        <c:dLbls>
          <c:showLegendKey val="0"/>
          <c:showVal val="0"/>
          <c:showCatName val="0"/>
          <c:showSerName val="0"/>
          <c:showPercent val="0"/>
          <c:showBubbleSize val="0"/>
        </c:dLbls>
        <c:smooth val="0"/>
        <c:axId val="131228416"/>
        <c:axId val="131229952"/>
      </c:lineChart>
      <c:catAx>
        <c:axId val="131228416"/>
        <c:scaling>
          <c:orientation val="minMax"/>
        </c:scaling>
        <c:delete val="0"/>
        <c:axPos val="b"/>
        <c:majorTickMark val="out"/>
        <c:minorTickMark val="none"/>
        <c:tickLblPos val="nextTo"/>
        <c:crossAx val="131229952"/>
        <c:crosses val="autoZero"/>
        <c:auto val="1"/>
        <c:lblAlgn val="ctr"/>
        <c:lblOffset val="100"/>
        <c:noMultiLvlLbl val="0"/>
      </c:catAx>
      <c:valAx>
        <c:axId val="131229952"/>
        <c:scaling>
          <c:orientation val="minMax"/>
        </c:scaling>
        <c:delete val="0"/>
        <c:axPos val="l"/>
        <c:majorGridlines/>
        <c:numFmt formatCode="General" sourceLinked="1"/>
        <c:majorTickMark val="out"/>
        <c:minorTickMark val="none"/>
        <c:tickLblPos val="nextTo"/>
        <c:crossAx val="13122841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E5B5E-79D5-4E06-8004-63CBA5B2ACAE}" type="datetimeFigureOut">
              <a:rPr lang="en-US" smtClean="0"/>
              <a:t>4/10/23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6AD9D-6251-4A3A-9136-D38E1246EA68}" type="slidenum">
              <a:rPr lang="en-US" smtClean="0"/>
              <a:t>‹#›</a:t>
            </a:fld>
            <a:endParaRPr lang="en-US"/>
          </a:p>
        </p:txBody>
      </p:sp>
    </p:spTree>
    <p:extLst>
      <p:ext uri="{BB962C8B-B14F-4D97-AF65-F5344CB8AC3E}">
        <p14:creationId xmlns:p14="http://schemas.microsoft.com/office/powerpoint/2010/main" val="417535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D6AD9D-6251-4A3A-9136-D38E1246EA68}" type="slidenum">
              <a:rPr lang="en-US" smtClean="0"/>
              <a:t>28</a:t>
            </a:fld>
            <a:endParaRPr lang="en-US"/>
          </a:p>
        </p:txBody>
      </p:sp>
    </p:spTree>
    <p:extLst>
      <p:ext uri="{BB962C8B-B14F-4D97-AF65-F5344CB8AC3E}">
        <p14:creationId xmlns:p14="http://schemas.microsoft.com/office/powerpoint/2010/main" val="303410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a:t>黏性价格模型</a:t>
                </a:r>
                <a:r>
                  <a:rPr lang="en-US" altLang="zh-CN" dirty="0"/>
                  <a:t>(</a:t>
                </a:r>
                <a:r>
                  <a:rPr lang="zh-CN" altLang="en-US" dirty="0"/>
                  <a:t>第十二章幻灯片</a:t>
                </a:r>
                <a:r>
                  <a:rPr lang="en-US" altLang="zh-CN" dirty="0"/>
                  <a:t>35</a:t>
                </a:r>
                <a:r>
                  <a:rPr lang="zh-CN" altLang="en-US" dirty="0"/>
                  <a:t>页</a:t>
                </a:r>
                <a:r>
                  <a:rPr lang="en-US" altLang="zh-CN" dirty="0"/>
                  <a:t>)</a:t>
                </a:r>
                <a:r>
                  <a:rPr lang="zh-CN" altLang="en-US" dirty="0"/>
                  <a:t>中，对于价格水平的预期值为</a:t>
                </a:r>
                <a14:m>
                  <m:oMath xmlns:m="http://schemas.openxmlformats.org/officeDocument/2006/math">
                    <m:r>
                      <a:rPr lang="en-US" altLang="zh-CN" b="0" i="1" smtClean="0">
                        <a:latin typeface="Cambria Math"/>
                      </a:rPr>
                      <m:t>𝐸𝑃</m:t>
                    </m:r>
                  </m:oMath>
                </a14:m>
                <a:r>
                  <a:rPr lang="zh-CN" altLang="en-US" dirty="0"/>
                  <a:t>。通货膨胀的预期值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𝜋</m:t>
                        </m:r>
                      </m:e>
                      <m:sub>
                        <m:r>
                          <a:rPr lang="en-US" altLang="zh-CN" b="0" i="1" smtClean="0">
                            <a:latin typeface="Cambria Math"/>
                          </a:rPr>
                          <m:t>𝑒</m:t>
                        </m:r>
                      </m:sub>
                    </m:sSub>
                  </m:oMath>
                </a14:m>
                <a:r>
                  <a:rPr lang="zh-CN" altLang="en-US" dirty="0"/>
                  <a:t>也可以用</a:t>
                </a:r>
                <a14:m>
                  <m:oMath xmlns:m="http://schemas.openxmlformats.org/officeDocument/2006/math">
                    <m:r>
                      <a:rPr lang="en-US" altLang="zh-CN" b="0" i="1" smtClean="0">
                        <a:latin typeface="Cambria Math"/>
                      </a:rPr>
                      <m:t>𝐸</m:t>
                    </m:r>
                    <m:r>
                      <a:rPr lang="en-US" altLang="zh-CN" b="0" i="1" smtClean="0">
                        <a:latin typeface="Cambria Math"/>
                      </a:rPr>
                      <m:t>𝜋</m:t>
                    </m:r>
                  </m:oMath>
                </a14:m>
                <a:r>
                  <a:rPr lang="zh-CN" altLang="en-US" dirty="0"/>
                  <a:t>来表示。</a:t>
                </a:r>
                <a:endParaRPr lang="en-US" dirty="0"/>
              </a:p>
            </p:txBody>
          </p:sp>
        </mc:Choice>
        <mc:Fallback xmlns="">
          <p:sp>
            <p:nvSpPr>
              <p:cNvPr id="3" name="Notes Placeholder 2"/>
              <p:cNvSpPr>
                <a:spLocks noGrp="1"/>
              </p:cNvSpPr>
              <p:nvPr>
                <p:ph type="body" idx="1"/>
              </p:nvPr>
            </p:nvSpPr>
            <p:spPr/>
            <p:txBody>
              <a:bodyPr/>
              <a:lstStyle/>
              <a:p>
                <a:r>
                  <a:rPr lang="zh-CN" altLang="en-US" dirty="0" smtClean="0"/>
                  <a:t>黏性价格模型</a:t>
                </a:r>
                <a:r>
                  <a:rPr lang="en-US" altLang="zh-CN" dirty="0" smtClean="0"/>
                  <a:t>(</a:t>
                </a:r>
                <a:r>
                  <a:rPr lang="zh-CN" altLang="en-US" dirty="0" smtClean="0"/>
                  <a:t>第十二章幻灯片</a:t>
                </a:r>
                <a:r>
                  <a:rPr lang="en-US" altLang="zh-CN" dirty="0" smtClean="0"/>
                  <a:t>35</a:t>
                </a:r>
                <a:r>
                  <a:rPr lang="zh-CN" altLang="en-US" dirty="0" smtClean="0"/>
                  <a:t>页</a:t>
                </a:r>
                <a:r>
                  <a:rPr lang="en-US" altLang="zh-CN" dirty="0" smtClean="0"/>
                  <a:t>)</a:t>
                </a:r>
                <a:r>
                  <a:rPr lang="zh-CN" altLang="en-US" dirty="0" smtClean="0"/>
                  <a:t>中，对于价格水平的预期值为</a:t>
                </a:r>
                <a:r>
                  <a:rPr lang="en-US" altLang="zh-CN" b="0" i="0" smtClean="0">
                    <a:latin typeface="Cambria Math"/>
                  </a:rPr>
                  <a:t>𝐸𝑃</a:t>
                </a:r>
                <a:r>
                  <a:rPr lang="zh-CN" altLang="en-US" dirty="0" smtClean="0"/>
                  <a:t>。通货膨胀的预期值</a:t>
                </a:r>
                <a:r>
                  <a:rPr lang="en-US" altLang="zh-CN" b="0" i="0" smtClean="0">
                    <a:latin typeface="Cambria Math"/>
                  </a:rPr>
                  <a:t>𝜋_𝑒</a:t>
                </a:r>
                <a:r>
                  <a:rPr lang="zh-CN" altLang="en-US" dirty="0" smtClean="0"/>
                  <a:t>也可以用</a:t>
                </a:r>
                <a:r>
                  <a:rPr lang="en-US" altLang="zh-CN" b="0" i="0" smtClean="0">
                    <a:latin typeface="Cambria Math"/>
                  </a:rPr>
                  <a:t>𝐸𝜋</a:t>
                </a:r>
                <a:r>
                  <a:rPr lang="zh-CN" altLang="en-US" dirty="0" smtClean="0"/>
                  <a:t>来表示。</a:t>
                </a:r>
                <a:endParaRPr lang="en-US" dirty="0"/>
              </a:p>
            </p:txBody>
          </p:sp>
        </mc:Fallback>
      </mc:AlternateContent>
      <p:sp>
        <p:nvSpPr>
          <p:cNvPr id="4" name="Slide Number Placeholder 3"/>
          <p:cNvSpPr>
            <a:spLocks noGrp="1"/>
          </p:cNvSpPr>
          <p:nvPr>
            <p:ph type="sldNum" sz="quarter" idx="10"/>
          </p:nvPr>
        </p:nvSpPr>
        <p:spPr/>
        <p:txBody>
          <a:bodyPr/>
          <a:lstStyle/>
          <a:p>
            <a:fld id="{22D6AD9D-6251-4A3A-9136-D38E1246EA68}" type="slidenum">
              <a:rPr lang="en-US" smtClean="0"/>
              <a:t>35</a:t>
            </a:fld>
            <a:endParaRPr lang="en-US"/>
          </a:p>
        </p:txBody>
      </p:sp>
    </p:spTree>
    <p:extLst>
      <p:ext uri="{BB962C8B-B14F-4D97-AF65-F5344CB8AC3E}">
        <p14:creationId xmlns:p14="http://schemas.microsoft.com/office/powerpoint/2010/main" val="75649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D6AD9D-6251-4A3A-9136-D38E1246EA68}" type="slidenum">
              <a:rPr lang="en-US" smtClean="0"/>
              <a:t>36</a:t>
            </a:fld>
            <a:endParaRPr lang="en-US"/>
          </a:p>
        </p:txBody>
      </p:sp>
    </p:spTree>
    <p:extLst>
      <p:ext uri="{BB962C8B-B14F-4D97-AF65-F5344CB8AC3E}">
        <p14:creationId xmlns:p14="http://schemas.microsoft.com/office/powerpoint/2010/main" val="396687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E37681E-6B09-411B-ABA5-F702AC94FF7C}" type="datetime1">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61C41-F194-4E5B-9994-0666A216045B}" type="datetime1">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B557CA-F1FF-4AF3-8106-4522492C55C1}" type="datetime1">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Autofit/>
          </a:bodyPr>
          <a:lstStyle>
            <a:lvl1pPr marL="342900" indent="-342900">
              <a:buFont typeface="Arial" panose="020B0604020202020204" pitchFamily="34" charset="0"/>
              <a:buChar char="•"/>
              <a:defRPr sz="2000">
                <a:latin typeface="Times New Roman" panose="02020603050405020304" pitchFamily="18" charset="0"/>
                <a:cs typeface="Times New Roman" panose="02020603050405020304" pitchFamily="18" charset="0"/>
              </a:defRPr>
            </a:lvl1pPr>
            <a:lvl2pPr marL="800100" indent="-342900">
              <a:buFont typeface="Wingdings" panose="05000000000000000000" pitchFamily="2" charset="2"/>
              <a:buChar char="§"/>
              <a:defRPr sz="1800">
                <a:latin typeface="Times New Roman" panose="02020603050405020304" pitchFamily="18" charset="0"/>
                <a:cs typeface="Times New Roman" panose="02020603050405020304" pitchFamily="18" charset="0"/>
              </a:defRPr>
            </a:lvl2pPr>
            <a:lvl3pPr marL="1143000" indent="-228600">
              <a:buFont typeface="Times New Roman" panose="02020603050405020304" pitchFamily="18" charset="0"/>
              <a:buChar char="–"/>
              <a:defRPr sz="18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684CA8AC-7A31-4C0B-A534-6897E72BCF03}" type="datetime1">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
        <p:nvSpPr>
          <p:cNvPr id="7" name="Slide Number Placeholder 5">
            <a:extLst>
              <a:ext uri="{FF2B5EF4-FFF2-40B4-BE49-F238E27FC236}">
                <a16:creationId xmlns:a16="http://schemas.microsoft.com/office/drawing/2014/main" id="{F381508B-8B72-4883-9898-6C5EB3C57728}"/>
              </a:ext>
            </a:extLst>
          </p:cNvPr>
          <p:cNvSpPr txBox="1">
            <a:spLocks/>
          </p:cNvSpPr>
          <p:nvPr userDrawn="1"/>
        </p:nvSpPr>
        <p:spPr>
          <a:xfrm>
            <a:off x="8419884" y="4826104"/>
            <a:ext cx="2133600" cy="273844"/>
          </a:xfrm>
          <a:prstGeom prst="rect">
            <a:avLst/>
          </a:prstGeom>
        </p:spPr>
        <p:txBody>
          <a:bodyPr/>
          <a:lstStyle>
            <a:defPPr>
              <a:defRPr lang="en-US"/>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EC46F-F5FA-49DE-AD4D-146A6926B245}" type="datetime1">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64827F-8533-44FD-ACAE-08FCDF06AF46}" type="datetime1">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5C4F0-047A-41FC-B956-C8C05488606C}" type="datetime1">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D5DE7-C17A-440A-B723-A61F06369261}" type="datetime1">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A9A54-D93C-461E-85A5-385A0DC6D82B}" type="datetime1">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EDAEFF-AF23-4A73-98F7-4CC8AAAAFD0F}" type="datetime1">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73CA3-A58A-4CD3-9FB3-E6016ED809FF}" type="datetime1">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16C2BF9F-C85A-480C-9671-07DE4B653F07}" type="datetime1">
              <a:rPr lang="en-US" smtClean="0"/>
              <a:pPr/>
              <a:t>4/10/23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
        <p:nvSpPr>
          <p:cNvPr id="7" name="任意多边形: 形状 6">
            <a:extLst>
              <a:ext uri="{FF2B5EF4-FFF2-40B4-BE49-F238E27FC236}">
                <a16:creationId xmlns:a16="http://schemas.microsoft.com/office/drawing/2014/main" id="{017EBA2C-6902-49DE-BCF4-934A1B432A5C}"/>
              </a:ext>
            </a:extLst>
          </p:cNvPr>
          <p:cNvSpPr/>
          <p:nvPr userDrawn="1"/>
        </p:nvSpPr>
        <p:spPr>
          <a:xfrm>
            <a:off x="-762000" y="4485004"/>
            <a:ext cx="12192000" cy="658495"/>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任意多边形: 形状 7">
            <a:extLst>
              <a:ext uri="{FF2B5EF4-FFF2-40B4-BE49-F238E27FC236}">
                <a16:creationId xmlns:a16="http://schemas.microsoft.com/office/drawing/2014/main" id="{56FAB0A9-CE87-4922-9A07-96CB62B817E2}"/>
              </a:ext>
            </a:extLst>
          </p:cNvPr>
          <p:cNvSpPr/>
          <p:nvPr userDrawn="1"/>
        </p:nvSpPr>
        <p:spPr>
          <a:xfrm>
            <a:off x="-762000" y="4485005"/>
            <a:ext cx="6540284" cy="44894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ts val="6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ts val="6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ts val="600"/>
        </a:spcBef>
        <a:buFont typeface="Times New Roman" panose="02020603050405020304" pitchFamily="18"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21" Type="http://schemas.openxmlformats.org/officeDocument/2006/relationships/image" Target="../media/image6.tmp"/><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70.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200.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news.ifeng.com/a/20170921/52101090_0.shtml" TargetMode="External"/><Relationship Id="rId2" Type="http://schemas.openxmlformats.org/officeDocument/2006/relationships/hyperlink" Target="https://www.anjuke.com/fangjia/c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10.png"/><Relationship Id="rId18" Type="http://schemas.openxmlformats.org/officeDocument/2006/relationships/image" Target="../media/image2.png"/><Relationship Id="rId3" Type="http://schemas.openxmlformats.org/officeDocument/2006/relationships/image" Target="../media/image48.png"/><Relationship Id="rId7" Type="http://schemas.openxmlformats.org/officeDocument/2006/relationships/image" Target="../media/image340.png"/><Relationship Id="rId12" Type="http://schemas.openxmlformats.org/officeDocument/2006/relationships/image" Target="../media/image390.png"/><Relationship Id="rId17" Type="http://schemas.openxmlformats.org/officeDocument/2006/relationships/image" Target="../media/image440.png"/><Relationship Id="rId2" Type="http://schemas.openxmlformats.org/officeDocument/2006/relationships/image" Target="../media/image47.png"/><Relationship Id="rId16"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80.png"/><Relationship Id="rId5" Type="http://schemas.openxmlformats.org/officeDocument/2006/relationships/image" Target="../media/image320.png"/><Relationship Id="rId15" Type="http://schemas.openxmlformats.org/officeDocument/2006/relationships/image" Target="../media/image420.png"/><Relationship Id="rId10" Type="http://schemas.openxmlformats.org/officeDocument/2006/relationships/image" Target="../media/image370.png"/><Relationship Id="rId4" Type="http://schemas.openxmlformats.org/officeDocument/2006/relationships/image" Target="../media/image310.png"/><Relationship Id="rId9" Type="http://schemas.openxmlformats.org/officeDocument/2006/relationships/image" Target="../media/image360.png"/><Relationship Id="rId1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6.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6.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fred.stlouisfed.org/series/GDPC1?utm_source=series_page&amp;utm_medium=related_content&amp;utm_term=related_resources&amp;utm_campaign=categories"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60.png"/><Relationship Id="rId4" Type="http://schemas.openxmlformats.org/officeDocument/2006/relationships/image" Target="../media/image550.png"/></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60.png"/><Relationship Id="rId4" Type="http://schemas.openxmlformats.org/officeDocument/2006/relationships/image" Target="../media/image550.png"/></Relationships>
</file>

<file path=ppt/slides/_rels/slide6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60.png"/><Relationship Id="rId4" Type="http://schemas.openxmlformats.org/officeDocument/2006/relationships/image" Target="../media/image550.png"/></Relationships>
</file>

<file path=ppt/slides/_rels/slide6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60.png"/><Relationship Id="rId4" Type="http://schemas.openxmlformats.org/officeDocument/2006/relationships/image" Target="../media/image550.png"/></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hyperlink" Target="https://doi.org/10.1017/S1365100516001176" TargetMode="External"/><Relationship Id="rId2" Type="http://schemas.openxmlformats.org/officeDocument/2006/relationships/hyperlink" Target="https://doi.org/10.1016/j.jedc.2010.01.017"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i.org/10.1257/aer.97.3.586"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6.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5AF7-9CEF-494C-AA18-6B0E0F2096C4}"/>
              </a:ext>
            </a:extLst>
          </p:cNvPr>
          <p:cNvSpPr>
            <a:spLocks noGrp="1"/>
          </p:cNvSpPr>
          <p:nvPr>
            <p:ph type="title"/>
          </p:nvPr>
        </p:nvSpPr>
        <p:spPr>
          <a:xfrm>
            <a:off x="381000" y="1352550"/>
            <a:ext cx="8229600" cy="2209800"/>
          </a:xfrm>
        </p:spPr>
        <p:txBody>
          <a:bodyPr>
            <a:normAutofit/>
          </a:bodyPr>
          <a:lstStyle/>
          <a:p>
            <a:r>
              <a:rPr kumimoji="1" lang="zh-CN" altLang="en-US" dirty="0">
                <a:solidFill>
                  <a:schemeClr val="tx1"/>
                </a:solidFill>
              </a:rPr>
              <a:t>宏观经济学</a:t>
            </a:r>
            <a:br>
              <a:rPr kumimoji="1" lang="en-US" altLang="zh-CN" dirty="0"/>
            </a:br>
            <a:r>
              <a:rPr kumimoji="1" lang="zh-CN" altLang="en-US" dirty="0"/>
              <a:t>预期与菲利普斯曲线</a:t>
            </a:r>
            <a:br>
              <a:rPr kumimoji="1" lang="en-US" altLang="zh-CN" dirty="0"/>
            </a:br>
            <a:endParaRPr kumimoji="1" lang="zh-CN" altLang="en-US" dirty="0"/>
          </a:p>
        </p:txBody>
      </p:sp>
      <p:sp>
        <p:nvSpPr>
          <p:cNvPr id="4" name="灯片编号占位符 3">
            <a:extLst>
              <a:ext uri="{FF2B5EF4-FFF2-40B4-BE49-F238E27FC236}">
                <a16:creationId xmlns:a16="http://schemas.microsoft.com/office/drawing/2014/main" id="{68369014-7004-634E-887E-78DCD431E5F9}"/>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24188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7045" y="874514"/>
                <a:ext cx="8229600" cy="3394472"/>
              </a:xfrm>
            </p:spPr>
            <p:txBody>
              <a:bodyPr/>
              <a:lstStyle/>
              <a:p>
                <a:pPr marL="0" indent="0">
                  <a:buNone/>
                </a:pPr>
                <a:r>
                  <a:rPr lang="en-US" altLang="zh-CN" sz="2000" b="1" dirty="0">
                    <a:ea typeface="宋体" panose="02010600030101010101" pitchFamily="2" charset="-122"/>
                  </a:rPr>
                  <a:t>2. </a:t>
                </a:r>
                <a:r>
                  <a:rPr lang="zh-CN" altLang="en-US" sz="2000" b="1" dirty="0">
                    <a:ea typeface="宋体" panose="02010600030101010101" pitchFamily="2" charset="-122"/>
                  </a:rPr>
                  <a:t>成本推动型通货膨胀</a:t>
                </a:r>
                <a:endParaRPr lang="en-US" altLang="zh-CN" sz="2000" b="1"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具体而言，成本推动型通货膨胀主要分为三种类型</a:t>
                </a:r>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b="1" dirty="0">
                    <a:ea typeface="宋体" panose="02010600030101010101" pitchFamily="2" charset="-122"/>
                  </a:rPr>
                  <a:t>（</a:t>
                </a:r>
                <a:r>
                  <a:rPr lang="en-US" altLang="zh-CN" sz="1800" b="1" dirty="0">
                    <a:ea typeface="宋体" panose="02010600030101010101" pitchFamily="2" charset="-122"/>
                  </a:rPr>
                  <a:t>1</a:t>
                </a:r>
                <a:r>
                  <a:rPr lang="zh-CN" altLang="en-US" sz="1800" b="1" dirty="0">
                    <a:ea typeface="宋体" panose="02010600030101010101" pitchFamily="2" charset="-122"/>
                  </a:rPr>
                  <a:t>）工资推动型通货膨胀</a:t>
                </a:r>
                <a:endParaRPr lang="en-US" altLang="zh-CN" sz="1800" b="1"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不完全竞争的劳动力市场为假设，认为过高的工资将导致价格水平上涨</a:t>
                </a:r>
                <a:endParaRPr lang="en-US" altLang="zh-CN" sz="16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由于强大的工会组织，工资不再由劳动市场供求状况决定</a:t>
                </a:r>
                <a:endParaRPr lang="en-US" altLang="zh-CN" sz="16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工资是工会和雇主集体议价的结果</a:t>
                </a:r>
                <a:endParaRPr lang="en-US" altLang="zh-CN" sz="16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在工会化的行业里，工资水平一般会高于没有工会化的市场工资水平</a:t>
                </a:r>
                <a:endParaRPr lang="en-US" altLang="zh-CN" sz="16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工资的增长率超过了生产的增长率</a:t>
                </a:r>
                <a14:m>
                  <m:oMath xmlns:m="http://schemas.openxmlformats.org/officeDocument/2006/math">
                    <m:r>
                      <a:rPr lang="zh-CN" altLang="en-US" sz="1600">
                        <a:latin typeface="Cambria Math"/>
                      </a:rPr>
                      <m:t>→</m:t>
                    </m:r>
                  </m:oMath>
                </a14:m>
                <a:r>
                  <a:rPr lang="zh-CN" altLang="en-US" sz="1600" dirty="0">
                    <a:ea typeface="宋体" panose="02010600030101010101" pitchFamily="2" charset="-122"/>
                  </a:rPr>
                  <a:t>价格上涨</a:t>
                </a:r>
                <a14:m>
                  <m:oMath xmlns:m="http://schemas.openxmlformats.org/officeDocument/2006/math">
                    <m:r>
                      <a:rPr lang="zh-CN" altLang="en-US" sz="1600" dirty="0">
                        <a:latin typeface="Cambria Math"/>
                      </a:rPr>
                      <m:t>→</m:t>
                    </m:r>
                  </m:oMath>
                </a14:m>
                <a:r>
                  <a:rPr lang="zh-CN" altLang="en-US" sz="1600" dirty="0">
                    <a:ea typeface="宋体" panose="02010600030101010101" pitchFamily="2" charset="-122"/>
                  </a:rPr>
                  <a:t>工会要求提高工资</a:t>
                </a:r>
                <a14:m>
                  <m:oMath xmlns:m="http://schemas.openxmlformats.org/officeDocument/2006/math">
                    <m:r>
                      <a:rPr lang="zh-CN" altLang="en-US" sz="1600">
                        <a:latin typeface="Cambria Math"/>
                      </a:rPr>
                      <m:t>→</m:t>
                    </m:r>
                  </m:oMath>
                </a14:m>
                <a:r>
                  <a:rPr lang="zh-CN" altLang="en-US" sz="1600" dirty="0">
                    <a:ea typeface="宋体" panose="02010600030101010101" pitchFamily="2" charset="-122"/>
                  </a:rPr>
                  <a:t>再度价格上涨</a:t>
                </a:r>
                <a14:m>
                  <m:oMath xmlns:m="http://schemas.openxmlformats.org/officeDocument/2006/math">
                    <m:r>
                      <a:rPr lang="zh-CN" altLang="en-US" sz="1600">
                        <a:latin typeface="Cambria Math"/>
                      </a:rPr>
                      <m:t>→</m:t>
                    </m:r>
                  </m:oMath>
                </a14:m>
                <a:r>
                  <a:rPr lang="zh-CN" altLang="en-US" sz="1600" dirty="0">
                    <a:ea typeface="宋体" panose="02010600030101010101" pitchFamily="2" charset="-122"/>
                  </a:rPr>
                  <a:t>如此循环往复</a:t>
                </a:r>
                <a:endParaRPr lang="en-US" altLang="zh-CN" sz="16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造成工资</a:t>
                </a:r>
                <a:r>
                  <a:rPr lang="en-US" altLang="zh-CN" sz="1600" dirty="0">
                    <a:ea typeface="宋体" panose="02010600030101010101" pitchFamily="2" charset="-122"/>
                  </a:rPr>
                  <a:t>-</a:t>
                </a:r>
                <a:r>
                  <a:rPr lang="zh-CN" altLang="en-US" sz="1600" dirty="0">
                    <a:ea typeface="宋体" panose="02010600030101010101" pitchFamily="2" charset="-122"/>
                  </a:rPr>
                  <a:t>物价的螺旋上升，从而形成</a:t>
                </a:r>
                <a:r>
                  <a:rPr lang="zh-CN" altLang="en-US" sz="1600" b="1" dirty="0">
                    <a:ea typeface="宋体" panose="02010600030101010101" pitchFamily="2" charset="-122"/>
                  </a:rPr>
                  <a:t>工资推动型通货膨胀</a:t>
                </a:r>
                <a:endParaRPr lang="en-US" altLang="zh-CN" sz="1800" b="1"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7045" y="874514"/>
                <a:ext cx="8229600" cy="3394472"/>
              </a:xfrm>
              <a:blipFill>
                <a:blip r:embed="rId2"/>
                <a:stretch>
                  <a:fillRect l="-741" t="-12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矩形 4">
            <a:extLst>
              <a:ext uri="{FF2B5EF4-FFF2-40B4-BE49-F238E27FC236}">
                <a16:creationId xmlns:a16="http://schemas.microsoft.com/office/drawing/2014/main" id="{6A96CA48-2201-4D02-9823-EE0A671F8DB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3E1F9844-6158-4AC0-A250-6DE4933E3798}"/>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3179778-0506-4050-8664-44766D4B62B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B3AF225-AD08-4331-9172-178DBC61FE7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32F9D4FD-34B3-4873-8714-7D55B01848C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3382360-7D34-4A24-8E14-99F4554CDAD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E3B880E-027F-4E2E-A36E-D6A77248134A}"/>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9290B97-423C-4FA9-94BA-BF8E8151A31F}"/>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18937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3888" y="788687"/>
                <a:ext cx="8229600" cy="3394472"/>
              </a:xfrm>
            </p:spPr>
            <p:txBody>
              <a:bodyPr/>
              <a:lstStyle/>
              <a:p>
                <a:pPr marL="0" indent="0">
                  <a:lnSpc>
                    <a:spcPct val="150000"/>
                  </a:lnSpc>
                  <a:buNone/>
                </a:pPr>
                <a:r>
                  <a:rPr lang="en-US" altLang="zh-CN" b="1" dirty="0"/>
                  <a:t>2. </a:t>
                </a:r>
                <a:r>
                  <a:rPr lang="zh-CN" altLang="en-US" b="1" dirty="0"/>
                  <a:t>成本推动型通货膨胀</a:t>
                </a:r>
                <a:endParaRPr lang="en-US" altLang="zh-CN" b="1" dirty="0"/>
              </a:p>
              <a:p>
                <a:pPr>
                  <a:lnSpc>
                    <a:spcPct val="150000"/>
                  </a:lnSpc>
                  <a:buSzPct val="80000"/>
                  <a:buFont typeface="Wingdings" panose="05000000000000000000" pitchFamily="2" charset="2"/>
                  <a:buChar char="l"/>
                </a:pPr>
                <a:r>
                  <a:rPr lang="zh-CN" altLang="en-US" sz="1800" dirty="0"/>
                  <a:t>具体而言，成本推动型通货膨胀主要分为三种类型</a:t>
                </a:r>
                <a:endParaRPr lang="en-US" altLang="zh-CN" sz="1800" dirty="0"/>
              </a:p>
              <a:p>
                <a:pPr>
                  <a:lnSpc>
                    <a:spcPct val="150000"/>
                  </a:lnSpc>
                  <a:buSzPct val="80000"/>
                  <a:buFont typeface="Wingdings" panose="05000000000000000000" pitchFamily="2" charset="2"/>
                  <a:buChar char="l"/>
                </a:pPr>
                <a:r>
                  <a:rPr lang="zh-CN" altLang="en-US" sz="1800" b="1" dirty="0"/>
                  <a:t>（</a:t>
                </a:r>
                <a:r>
                  <a:rPr lang="en-US" altLang="zh-CN" sz="1800" b="1" dirty="0"/>
                  <a:t>2</a:t>
                </a:r>
                <a:r>
                  <a:rPr lang="zh-CN" altLang="en-US" sz="1800" b="1" dirty="0"/>
                  <a:t>）利润推动型通货膨胀</a:t>
                </a:r>
                <a:endParaRPr lang="en-US" altLang="zh-CN" sz="1800" b="1" dirty="0"/>
              </a:p>
              <a:p>
                <a:pPr lvl="1">
                  <a:lnSpc>
                    <a:spcPct val="150000"/>
                  </a:lnSpc>
                  <a:buSzPct val="60000"/>
                  <a:buFont typeface="Wingdings" panose="05000000000000000000" pitchFamily="2" charset="2"/>
                  <a:buChar char="n"/>
                </a:pPr>
                <a:r>
                  <a:rPr lang="zh-CN" altLang="en-US" sz="1600" dirty="0"/>
                  <a:t>现实中存在一些自然垄断企业，如钢铁、石油化工等</a:t>
                </a:r>
                <a:endParaRPr lang="en-US" altLang="zh-CN" sz="1600" dirty="0"/>
              </a:p>
              <a:p>
                <a:pPr lvl="1">
                  <a:lnSpc>
                    <a:spcPct val="150000"/>
                  </a:lnSpc>
                  <a:buSzPct val="60000"/>
                  <a:buFont typeface="Wingdings" panose="05000000000000000000" pitchFamily="2" charset="2"/>
                  <a:buChar char="n"/>
                </a:pPr>
                <a:r>
                  <a:rPr lang="zh-CN" altLang="en-US" sz="1600" dirty="0"/>
                  <a:t>这些企业往往拥有控制市场价格的能力</a:t>
                </a:r>
                <a:endParaRPr lang="en-US" altLang="zh-CN" sz="1600" dirty="0"/>
              </a:p>
              <a:p>
                <a:pPr lvl="1">
                  <a:lnSpc>
                    <a:spcPct val="150000"/>
                  </a:lnSpc>
                  <a:buSzPct val="60000"/>
                  <a:buFont typeface="Wingdings" panose="05000000000000000000" pitchFamily="2" charset="2"/>
                  <a:buChar char="n"/>
                </a:pPr>
                <a:r>
                  <a:rPr lang="zh-CN" altLang="en-US" sz="1600" dirty="0"/>
                  <a:t>追逐更多的利润</a:t>
                </a:r>
                <a14:m>
                  <m:oMath xmlns:m="http://schemas.openxmlformats.org/officeDocument/2006/math">
                    <m:r>
                      <a:rPr lang="zh-CN" altLang="en-US" sz="1600">
                        <a:latin typeface="Cambria Math" panose="02040503050406030204" pitchFamily="18" charset="0"/>
                      </a:rPr>
                      <m:t>→</m:t>
                    </m:r>
                  </m:oMath>
                </a14:m>
                <a:r>
                  <a:rPr lang="zh-CN" altLang="en-US" sz="1600" dirty="0"/>
                  <a:t>以超过生产成本上升的幅度来提高产品价格</a:t>
                </a:r>
                <a14:m>
                  <m:oMath xmlns:m="http://schemas.openxmlformats.org/officeDocument/2006/math">
                    <m:r>
                      <a:rPr lang="zh-CN" altLang="en-US" sz="1600">
                        <a:latin typeface="Cambria Math" panose="02040503050406030204" pitchFamily="18" charset="0"/>
                      </a:rPr>
                      <m:t>→</m:t>
                    </m:r>
                  </m:oMath>
                </a14:m>
                <a:r>
                  <a:rPr lang="zh-CN" altLang="en-US" sz="1600" dirty="0"/>
                  <a:t>价格上涨的速度超过成本增长的速度</a:t>
                </a:r>
                <a14:m>
                  <m:oMath xmlns:m="http://schemas.openxmlformats.org/officeDocument/2006/math">
                    <m:r>
                      <a:rPr lang="zh-CN" altLang="en-US" sz="1600">
                        <a:latin typeface="Cambria Math" panose="02040503050406030204" pitchFamily="18" charset="0"/>
                      </a:rPr>
                      <m:t>→</m:t>
                    </m:r>
                  </m:oMath>
                </a14:m>
                <a:r>
                  <a:rPr lang="zh-CN" altLang="en-US" sz="1600" dirty="0"/>
                  <a:t>总体物价水平的上升</a:t>
                </a:r>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3888" y="788687"/>
                <a:ext cx="8229600" cy="3394472"/>
              </a:xfrm>
              <a:blipFill>
                <a:blip r:embed="rId2"/>
                <a:stretch>
                  <a:fillRect l="-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矩形 4">
            <a:extLst>
              <a:ext uri="{FF2B5EF4-FFF2-40B4-BE49-F238E27FC236}">
                <a16:creationId xmlns:a16="http://schemas.microsoft.com/office/drawing/2014/main" id="{532246C9-80DA-4B38-9AD7-DD7D8F14EAA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945DBAC4-7938-4529-B12A-001969A31AC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E682471-FAC1-4E8A-ACA8-8645B1E6476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3F1F6A1F-F33B-4DE1-A9B5-41DAFB66AA1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7D5E894-F5C9-4C75-8C31-07E5625ED93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5173365B-6774-4302-AAD1-0C1F1EBABAE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57D2234-7A3D-41DA-BF3B-5FDACB03C5B3}"/>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7573B4C-CD7B-4804-9FFC-A28D43AE14DA}"/>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0918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665" y="782815"/>
            <a:ext cx="8229600" cy="3394472"/>
          </a:xfrm>
        </p:spPr>
        <p:txBody>
          <a:bodyPr/>
          <a:lstStyle/>
          <a:p>
            <a:pPr marL="0" indent="0">
              <a:lnSpc>
                <a:spcPct val="150000"/>
              </a:lnSpc>
              <a:buNone/>
            </a:pPr>
            <a:r>
              <a:rPr lang="en-US" altLang="zh-CN" sz="2000" b="1" dirty="0">
                <a:ea typeface="宋体" panose="02010600030101010101" pitchFamily="2" charset="-122"/>
              </a:rPr>
              <a:t>2. </a:t>
            </a:r>
            <a:r>
              <a:rPr lang="zh-CN" altLang="en-US" sz="2000" b="1" dirty="0">
                <a:ea typeface="宋体" panose="02010600030101010101" pitchFamily="2" charset="-122"/>
              </a:rPr>
              <a:t>成本推动型通货膨胀</a:t>
            </a:r>
            <a:endParaRPr lang="en-US" altLang="zh-CN" sz="2000" b="1"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具体而言，成本推动型通货膨胀主要分为三种类型</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a:t>
            </a:r>
            <a:r>
              <a:rPr lang="en-US" altLang="zh-CN" sz="1800" b="1" dirty="0">
                <a:ea typeface="宋体" panose="02010600030101010101" pitchFamily="2" charset="-122"/>
              </a:rPr>
              <a:t>3</a:t>
            </a:r>
            <a:r>
              <a:rPr lang="zh-CN" altLang="en-US" sz="1800" b="1" dirty="0">
                <a:ea typeface="宋体" panose="02010600030101010101" pitchFamily="2" charset="-122"/>
              </a:rPr>
              <a:t>）进口型通货膨胀，又称输入型通货膨胀</a:t>
            </a:r>
            <a:endParaRPr lang="en-US" altLang="zh-CN" sz="1800" b="1"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是指在开放型的经济条件下，因进口商品的价格上升、费用增加从而使价格上涨所引起的通货膨胀</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主要特征：在国内总需求或货币供给无明显扩张的情况下，由于进口原材料价格大幅上涨，生产和流通领域产生连锁反应，从而推动物价上涨</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比如，由石油等需要进口的原材料价格上涨导致国内的价格上涨，就属于进口型通货膨胀</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矩形 4">
            <a:extLst>
              <a:ext uri="{FF2B5EF4-FFF2-40B4-BE49-F238E27FC236}">
                <a16:creationId xmlns:a16="http://schemas.microsoft.com/office/drawing/2014/main" id="{D1EDB92F-24AB-42EB-9D2A-4696C563E6DC}"/>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9B1301B0-40E0-4476-971D-566F7C8FA0AD}"/>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0D58261-623B-4BEC-9955-626FAC516BF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FC4F758-36A5-4685-8E5D-BE3215D6509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EA6FF2C-9D9B-4D98-9046-83DBC77688F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94756A4-A963-4B6D-B606-E991B741353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234F3E16-DED9-43AB-86AD-EE64C4A8195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6388E72-A4A2-461F-BF2B-4D795045CCA3}"/>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0918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477" y="806846"/>
            <a:ext cx="8229600" cy="3394472"/>
          </a:xfrm>
        </p:spPr>
        <p:txBody>
          <a:bodyPr/>
          <a:lstStyle/>
          <a:p>
            <a:pPr marL="0" indent="0">
              <a:lnSpc>
                <a:spcPct val="150000"/>
              </a:lnSpc>
              <a:buNone/>
            </a:pPr>
            <a:r>
              <a:rPr lang="en-US" altLang="zh-CN" sz="2000" b="1" dirty="0">
                <a:ea typeface="宋体" panose="02010600030101010101" pitchFamily="2" charset="-122"/>
              </a:rPr>
              <a:t>2. </a:t>
            </a:r>
            <a:r>
              <a:rPr lang="zh-CN" altLang="en-US" sz="2000" b="1" dirty="0">
                <a:ea typeface="宋体" panose="02010600030101010101" pitchFamily="2" charset="-122"/>
              </a:rPr>
              <a:t>成本推动型通货膨胀</a:t>
            </a:r>
            <a:endParaRPr lang="en-US" altLang="zh-CN" sz="2000" b="1"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具体而言，成本推动型通货膨胀主要分为三种类型</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a:t>
            </a:r>
            <a:r>
              <a:rPr lang="en-US" altLang="zh-CN" sz="1800" b="1" dirty="0">
                <a:ea typeface="宋体" panose="02010600030101010101" pitchFamily="2" charset="-122"/>
              </a:rPr>
              <a:t>3</a:t>
            </a:r>
            <a:r>
              <a:rPr lang="zh-CN" altLang="en-US" sz="1800" b="1" dirty="0">
                <a:ea typeface="宋体" panose="02010600030101010101" pitchFamily="2" charset="-122"/>
              </a:rPr>
              <a:t>）进口型通货膨胀，又称输入型通货膨胀</a:t>
            </a:r>
            <a:endParaRPr lang="en-US" altLang="zh-CN" sz="1800" b="1"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它对国内经济影响的严重程度一般取决于以下因素</a:t>
            </a:r>
            <a:endParaRPr lang="en-US" altLang="zh-CN" sz="1600" dirty="0">
              <a:ea typeface="宋体" panose="02010600030101010101" pitchFamily="2" charset="-122"/>
            </a:endParaRPr>
          </a:p>
          <a:p>
            <a:pPr lvl="2">
              <a:lnSpc>
                <a:spcPct val="150000"/>
              </a:lnSpc>
            </a:pPr>
            <a:r>
              <a:rPr lang="zh-CN" altLang="en-US" sz="1400" dirty="0">
                <a:ea typeface="宋体" panose="02010600030101010101" pitchFamily="2" charset="-122"/>
              </a:rPr>
              <a:t>国际市场价格与国内市场价格之间的差距</a:t>
            </a:r>
            <a:endParaRPr lang="en-US" altLang="zh-CN" sz="1400" dirty="0">
              <a:ea typeface="宋体" panose="02010600030101010101" pitchFamily="2" charset="-122"/>
            </a:endParaRPr>
          </a:p>
          <a:p>
            <a:pPr lvl="2">
              <a:lnSpc>
                <a:spcPct val="150000"/>
              </a:lnSpc>
            </a:pPr>
            <a:r>
              <a:rPr lang="zh-CN" altLang="en-US" sz="1400" dirty="0">
                <a:ea typeface="宋体" panose="02010600030101010101" pitchFamily="2" charset="-122"/>
              </a:rPr>
              <a:t>开放经济部门在总体经济中所占的比重</a:t>
            </a:r>
            <a:endParaRPr lang="en-US" altLang="zh-CN" sz="1400" dirty="0">
              <a:ea typeface="宋体" panose="02010600030101010101" pitchFamily="2" charset="-122"/>
            </a:endParaRPr>
          </a:p>
          <a:p>
            <a:pPr lvl="2">
              <a:lnSpc>
                <a:spcPct val="150000"/>
              </a:lnSpc>
            </a:pPr>
            <a:r>
              <a:rPr lang="zh-CN" altLang="en-US" sz="1400" dirty="0">
                <a:ea typeface="宋体" panose="02010600030101010101" pitchFamily="2" charset="-122"/>
              </a:rPr>
              <a:t>国内政策调整和选择的灵敏程度</a:t>
            </a:r>
            <a:endParaRPr lang="en-US" altLang="zh-CN" sz="14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矩形 4">
            <a:extLst>
              <a:ext uri="{FF2B5EF4-FFF2-40B4-BE49-F238E27FC236}">
                <a16:creationId xmlns:a16="http://schemas.microsoft.com/office/drawing/2014/main" id="{A564FCEA-DA9C-48CA-9C00-0F933584CDE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03FF869B-D683-4AF8-8155-F9675BAF8D1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05D79A7-C6A6-4262-B613-21A902F5F97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140EF7B-168B-43E9-8022-5508FB872AF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BD172078-FBFB-4F06-B5E0-EB4C7BAB656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E8BDFA6-5127-4BA3-B8D9-37F8AC79FD0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FC5FF9D-7893-4EEE-B160-391E9AFF6AC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BA0E10C-22E1-4D9A-AC64-5E5F90FE8394}"/>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8802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 y="912227"/>
            <a:ext cx="363829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 y="4307473"/>
            <a:ext cx="44196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13-4  </a:t>
            </a:r>
            <a:r>
              <a:rPr lang="zh-CN" altLang="en-US" sz="1600" b="1" dirty="0">
                <a:latin typeface="Times New Roman" panose="02020603050405020304" pitchFamily="18" charset="0"/>
                <a:cs typeface="Times New Roman" panose="02020603050405020304" pitchFamily="18" charset="0"/>
              </a:rPr>
              <a:t>成本推动型通货膨胀</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4166613" y="1085077"/>
                <a:ext cx="4572000" cy="3368102"/>
              </a:xfrm>
              <a:prstGeom prst="rect">
                <a:avLst/>
              </a:prstGeom>
              <a:noFill/>
            </p:spPr>
            <p:txBody>
              <a:bodyPr wrap="square" rtlCol="0">
                <a:spAutoFit/>
              </a:bodyPr>
              <a:lstStyle/>
              <a:p>
                <a:pPr marL="285750" indent="-285750">
                  <a:lnSpc>
                    <a:spcPct val="12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总需求是既定的，不发生变动</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变动只出现在总供给方面</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由于成本上升，总供给曲线 </a:t>
                </a:r>
                <a:r>
                  <a:rPr lang="en-US" altLang="zh-CN" i="1" dirty="0">
                    <a:latin typeface="Times New Roman" panose="02020603050405020304" pitchFamily="18" charset="0"/>
                    <a:cs typeface="Times New Roman" panose="02020603050405020304" pitchFamily="18" charset="0"/>
                  </a:rPr>
                  <a:t>AS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向左平移</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从</a:t>
                </a:r>
                <a14:m>
                  <m:oMath xmlns:m="http://schemas.openxmlformats.org/officeDocument/2006/math">
                    <m:r>
                      <a:rPr lang="en-US" altLang="zh-CN" b="0" i="1" smtClean="0">
                        <a:latin typeface="Cambria Math"/>
                        <a:cs typeface="Times New Roman" panose="02020603050405020304" pitchFamily="18" charset="0"/>
                      </a:rPr>
                      <m:t>𝐴</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𝑆</m:t>
                        </m:r>
                      </m:e>
                      <m:sub>
                        <m:r>
                          <a:rPr lang="en-US" altLang="zh-CN" b="0" i="1" smtClean="0">
                            <a:latin typeface="Cambria Math"/>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到 </a:t>
                </a:r>
                <a14:m>
                  <m:oMath xmlns:m="http://schemas.openxmlformats.org/officeDocument/2006/math">
                    <m:r>
                      <a:rPr lang="en-US" altLang="zh-CN" b="0" i="1" smtClean="0">
                        <a:latin typeface="Cambria Math"/>
                        <a:cs typeface="Times New Roman" panose="02020603050405020304" pitchFamily="18" charset="0"/>
                      </a:rPr>
                      <m:t>𝐴</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𝑆</m:t>
                        </m:r>
                      </m:e>
                      <m:sub>
                        <m:r>
                          <a:rPr lang="en-US" altLang="zh-CN" b="0" i="1" smtClean="0">
                            <a:latin typeface="Cambria Math"/>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再到 </a:t>
                </a:r>
                <a14:m>
                  <m:oMath xmlns:m="http://schemas.openxmlformats.org/officeDocument/2006/math">
                    <m:r>
                      <a:rPr lang="en-US" altLang="zh-CN" b="0" i="1" smtClean="0">
                        <a:latin typeface="Cambria Math"/>
                        <a:cs typeface="Times New Roman" panose="02020603050405020304" pitchFamily="18" charset="0"/>
                      </a:rPr>
                      <m:t>𝐴</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𝑆</m:t>
                        </m:r>
                      </m:e>
                      <m:sub>
                        <m:r>
                          <a:rPr lang="en-US" altLang="zh-CN" b="0" i="1" smtClean="0">
                            <a:latin typeface="Cambria Math"/>
                            <a:cs typeface="Times New Roman" panose="02020603050405020304" pitchFamily="18" charset="0"/>
                          </a:rPr>
                          <m:t>3</m:t>
                        </m:r>
                      </m:sub>
                    </m:sSub>
                  </m:oMath>
                </a14:m>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价格水平由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𝑃</m:t>
                        </m:r>
                      </m:e>
                      <m:sub>
                        <m:r>
                          <a:rPr lang="en-US" altLang="zh-CN" sz="1600" b="0" i="1" smtClean="0">
                            <a:latin typeface="Cambria Math"/>
                            <a:cs typeface="Times New Roman" panose="02020603050405020304" pitchFamily="18" charset="0"/>
                          </a:rPr>
                          <m:t>1</m:t>
                        </m:r>
                      </m:sub>
                    </m:sSub>
                  </m:oMath>
                </a14:m>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上升到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𝑃</m:t>
                        </m:r>
                      </m:e>
                      <m:sub>
                        <m:r>
                          <a:rPr lang="en-US" altLang="zh-CN" sz="1600" b="0" i="1" smtClean="0">
                            <a:latin typeface="Cambria Math"/>
                            <a:cs typeface="Times New Roman" panose="02020603050405020304" pitchFamily="18" charset="0"/>
                          </a:rPr>
                          <m:t>2</m:t>
                        </m:r>
                      </m:sub>
                    </m:sSub>
                  </m:oMath>
                </a14:m>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再到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𝑃</m:t>
                        </m:r>
                      </m:e>
                      <m:sub>
                        <m:r>
                          <a:rPr lang="en-US" altLang="zh-CN" sz="1600" b="0" i="1" smtClean="0">
                            <a:latin typeface="Cambria Math"/>
                            <a:cs typeface="Times New Roman" panose="02020603050405020304" pitchFamily="18" charset="0"/>
                          </a:rPr>
                          <m:t>3</m:t>
                        </m:r>
                      </m:sub>
                    </m:sSub>
                  </m:oMath>
                </a14:m>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产出水平由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1</m:t>
                        </m:r>
                      </m:sub>
                    </m:sSub>
                  </m:oMath>
                </a14:m>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下降到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2</m:t>
                        </m:r>
                      </m:sub>
                    </m:sSub>
                  </m:oMath>
                </a14:m>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再到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3</m:t>
                        </m:r>
                      </m:sub>
                    </m:sSub>
                  </m:oMath>
                </a14:m>
                <a:endParaRPr lang="en-US" altLang="zh-CN" sz="1600" dirty="0">
                  <a:latin typeface="Times New Roman" panose="02020603050405020304" pitchFamily="18" charset="0"/>
                  <a:cs typeface="Times New Roman" panose="02020603050405020304" pitchFamily="18" charset="0"/>
                </a:endParaRPr>
              </a:p>
              <a:p>
                <a:pPr marL="285750" indent="-285750">
                  <a:lnSpc>
                    <a:spcPct val="12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在这个图中，垂直的 </a:t>
                </a:r>
                <a:r>
                  <a:rPr lang="en-US" altLang="zh-CN" i="1" dirty="0">
                    <a:latin typeface="Times New Roman" panose="02020603050405020304" pitchFamily="18" charset="0"/>
                    <a:cs typeface="Times New Roman" panose="02020603050405020304" pitchFamily="18" charset="0"/>
                  </a:rPr>
                  <a:t>AS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曲线标注了充分就业的产出水平</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𝑌</m:t>
                        </m:r>
                      </m:e>
                      <m:sub>
                        <m:r>
                          <a:rPr lang="en-US" altLang="zh-CN" b="0" i="1" smtClean="0">
                            <a:latin typeface="Cambria Math"/>
                            <a:cs typeface="Times New Roman" panose="02020603050405020304" pitchFamily="18" charset="0"/>
                          </a:rPr>
                          <m:t>𝑓</m:t>
                        </m:r>
                      </m:sub>
                    </m:sSub>
                  </m:oMath>
                </a14:m>
                <a:r>
                  <a:rPr lang="zh-CN" altLang="en-US" dirty="0">
                    <a:latin typeface="Times New Roman" panose="02020603050405020304" pitchFamily="18" charset="0"/>
                    <a:cs typeface="Times New Roman" panose="02020603050405020304" pitchFamily="18" charset="0"/>
                  </a:rPr>
                  <a:t>，与说明成本推动型通货膨胀并无关系</a:t>
                </a:r>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166613" y="1085077"/>
                <a:ext cx="4572000" cy="3368102"/>
              </a:xfrm>
              <a:prstGeom prst="rect">
                <a:avLst/>
              </a:prstGeom>
              <a:blipFill>
                <a:blip r:embed="rId3"/>
                <a:stretch>
                  <a:fillRect l="-133" t="-723" r="-1200" b="-1447"/>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5C283818-7634-4C90-8E80-247D7BDA6B8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成本推动型通货膨胀</a:t>
            </a:r>
          </a:p>
        </p:txBody>
      </p:sp>
      <p:grpSp>
        <p:nvGrpSpPr>
          <p:cNvPr id="9" name="组合 8">
            <a:extLst>
              <a:ext uri="{FF2B5EF4-FFF2-40B4-BE49-F238E27FC236}">
                <a16:creationId xmlns:a16="http://schemas.microsoft.com/office/drawing/2014/main" id="{875EBEC4-E125-4FC1-9553-703CABD2746C}"/>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57E9ABDA-5E1C-48EC-BE98-009C56CDBF42}"/>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04FD87FE-A524-4E0C-8CBD-B244B1B7864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BC9AF1F7-9991-49B6-847E-BAFF0908ED0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1B2FBDF5-0895-4894-8AF2-F1E62915D00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E7FAFE2E-F2BA-4859-B298-D76FFB71921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BDC8EC3-18F6-4A5C-8AAA-34D2903ABCA3}"/>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9241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357" y="792876"/>
            <a:ext cx="8534400" cy="3394472"/>
          </a:xfrm>
        </p:spPr>
        <p:txBody>
          <a:bodyPr/>
          <a:lstStyle/>
          <a:p>
            <a:pPr marL="0" indent="0">
              <a:lnSpc>
                <a:spcPct val="120000"/>
              </a:lnSpc>
              <a:buNone/>
            </a:pPr>
            <a:r>
              <a:rPr lang="en-US" altLang="zh-CN" b="1" dirty="0">
                <a:latin typeface="+mn-ea"/>
              </a:rPr>
              <a:t>3. </a:t>
            </a:r>
            <a:r>
              <a:rPr lang="zh-CN" altLang="en-US" b="1" dirty="0">
                <a:latin typeface="+mn-ea"/>
              </a:rPr>
              <a:t>结构型通货膨胀</a:t>
            </a:r>
            <a:endParaRPr lang="en-US" altLang="zh-CN" b="1" dirty="0">
              <a:latin typeface="+mn-ea"/>
            </a:endParaRPr>
          </a:p>
          <a:p>
            <a:pPr>
              <a:lnSpc>
                <a:spcPct val="120000"/>
              </a:lnSpc>
              <a:buSzPct val="80000"/>
              <a:buFont typeface="Wingdings" panose="05000000000000000000" pitchFamily="2" charset="2"/>
              <a:buChar char="l"/>
            </a:pPr>
            <a:r>
              <a:rPr lang="zh-CN" altLang="en-US" sz="1800" dirty="0">
                <a:latin typeface="+mn-ea"/>
              </a:rPr>
              <a:t>结构型通货膨胀是指，在总需求和总供给处于平衡状态时，由于经济结构性因素的变动所引起的物价普遍持续的上涨</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经济结构因素的变动具体表现为两个方面</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一方面是需求结构的变动</a:t>
            </a:r>
            <a:endParaRPr lang="en-US" altLang="zh-CN" sz="1800" dirty="0">
              <a:latin typeface="+mn-ea"/>
            </a:endParaRPr>
          </a:p>
          <a:p>
            <a:pPr lvl="1">
              <a:lnSpc>
                <a:spcPct val="120000"/>
              </a:lnSpc>
              <a:buSzPct val="60000"/>
              <a:buFont typeface="Wingdings" panose="05000000000000000000" pitchFamily="2" charset="2"/>
              <a:buChar char="n"/>
            </a:pPr>
            <a:r>
              <a:rPr lang="zh-CN" altLang="en-US" sz="1600" dirty="0">
                <a:latin typeface="+mn-ea"/>
              </a:rPr>
              <a:t>一些部门的需求扩大，而另一些部门的需求减少</a:t>
            </a:r>
            <a:endParaRPr lang="en-US" altLang="zh-CN" sz="1600" dirty="0">
              <a:latin typeface="+mn-ea"/>
            </a:endParaRPr>
          </a:p>
          <a:p>
            <a:pPr lvl="1">
              <a:lnSpc>
                <a:spcPct val="120000"/>
              </a:lnSpc>
              <a:buSzPct val="60000"/>
              <a:buFont typeface="Wingdings" panose="05000000000000000000" pitchFamily="2" charset="2"/>
              <a:buChar char="n"/>
            </a:pPr>
            <a:r>
              <a:rPr lang="zh-CN" altLang="en-US" sz="1600" dirty="0">
                <a:latin typeface="+mn-ea"/>
              </a:rPr>
              <a:t>那些需求扩大的产业部门的工资和价格水平将会上升，其产品作为其他部门的投入品必然带动其他部门产品价格的上涨</a:t>
            </a:r>
            <a:endParaRPr lang="en-US" altLang="zh-CN" sz="1600" dirty="0">
              <a:latin typeface="+mn-ea"/>
            </a:endParaRPr>
          </a:p>
          <a:p>
            <a:pPr lvl="1">
              <a:lnSpc>
                <a:spcPct val="120000"/>
              </a:lnSpc>
              <a:buSzPct val="60000"/>
              <a:buFont typeface="Wingdings" panose="05000000000000000000" pitchFamily="2" charset="2"/>
              <a:buChar char="n"/>
            </a:pPr>
            <a:r>
              <a:rPr lang="zh-CN" altLang="en-US" sz="1600" dirty="0">
                <a:latin typeface="+mn-ea"/>
              </a:rPr>
              <a:t>而那些需求减少的部门因工资和物价刚性，其价格并不因为需求减少而下跌</a:t>
            </a:r>
            <a:endParaRPr lang="en-US" altLang="zh-CN" sz="1600" dirty="0">
              <a:latin typeface="+mn-ea"/>
            </a:endParaRPr>
          </a:p>
          <a:p>
            <a:pPr lvl="1">
              <a:lnSpc>
                <a:spcPct val="120000"/>
              </a:lnSpc>
              <a:buSzPct val="60000"/>
              <a:buFont typeface="Wingdings" panose="05000000000000000000" pitchFamily="2" charset="2"/>
              <a:buChar char="n"/>
            </a:pPr>
            <a:r>
              <a:rPr lang="zh-CN" altLang="en-US" sz="1600" dirty="0">
                <a:latin typeface="+mn-ea"/>
              </a:rPr>
              <a:t>这样就引起了一般物价水平的持续上涨</a:t>
            </a:r>
            <a:endParaRPr lang="en-US" altLang="zh-CN" sz="1600" dirty="0">
              <a:latin typeface="+mn-ea"/>
            </a:endParaRPr>
          </a:p>
          <a:p>
            <a:pPr>
              <a:lnSpc>
                <a:spcPct val="120000"/>
              </a:lnSpc>
            </a:pPr>
            <a:endParaRPr lang="en-US" altLang="zh-CN"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矩形 4">
            <a:extLst>
              <a:ext uri="{FF2B5EF4-FFF2-40B4-BE49-F238E27FC236}">
                <a16:creationId xmlns:a16="http://schemas.microsoft.com/office/drawing/2014/main" id="{BDD49EEA-A088-4AE7-BD52-E9131803F7B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0862C60B-15CD-40DE-B26F-89B55B85A5E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34EE8C0-ACBF-440E-B37F-030D97DE6E3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D002A381-AD3E-4FD9-B3C7-71FB9B1439A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023A46E-588A-4D2E-B267-8441148A72D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D6505CE-98F3-4457-98E6-93B12CA80D5F}"/>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B32ED2E-5122-469E-B6C4-34319C7B506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84FF90C-A81C-465A-8DE5-67CB5760A95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94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357" y="792876"/>
            <a:ext cx="8534400" cy="3394472"/>
          </a:xfrm>
        </p:spPr>
        <p:txBody>
          <a:bodyPr/>
          <a:lstStyle/>
          <a:p>
            <a:pPr marL="0" indent="0">
              <a:lnSpc>
                <a:spcPct val="120000"/>
              </a:lnSpc>
              <a:buNone/>
            </a:pPr>
            <a:r>
              <a:rPr lang="en-US" altLang="zh-CN" b="1" dirty="0">
                <a:latin typeface="+mn-ea"/>
              </a:rPr>
              <a:t>3. </a:t>
            </a:r>
            <a:r>
              <a:rPr lang="zh-CN" altLang="en-US" b="1" dirty="0">
                <a:latin typeface="+mn-ea"/>
              </a:rPr>
              <a:t>结构型通货膨胀</a:t>
            </a:r>
            <a:endParaRPr lang="en-US" altLang="zh-CN" b="1" dirty="0">
              <a:latin typeface="+mn-ea"/>
            </a:endParaRPr>
          </a:p>
          <a:p>
            <a:pPr>
              <a:lnSpc>
                <a:spcPct val="120000"/>
              </a:lnSpc>
              <a:buSzPct val="80000"/>
              <a:buFont typeface="Wingdings" panose="05000000000000000000" pitchFamily="2" charset="2"/>
              <a:buChar char="l"/>
            </a:pPr>
            <a:r>
              <a:rPr lang="zh-CN" altLang="en-US" sz="1800" dirty="0">
                <a:latin typeface="+mn-ea"/>
              </a:rPr>
              <a:t>结构型通货膨胀是指，在总需求和总供给处于平衡状态时，由于经济结构性因素的变动所引起的物价普遍持续的上涨</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经济结构因素的变动具体表现为两个方面</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宋体" panose="02010600030101010101" pitchFamily="2" charset="-122"/>
              </a:rPr>
              <a:t>另一方面是各部门劳动生产率增长速度的差异</a:t>
            </a:r>
            <a:endParaRPr lang="en-US" altLang="zh-CN" sz="1800" dirty="0">
              <a:latin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rPr>
              <a:t>一般来说，工业部门生产率的增长快于服务业部门，但两大部门的货币工资增长速度却相同</a:t>
            </a:r>
            <a:endParaRPr lang="en-US" altLang="zh-CN" sz="1600" dirty="0">
              <a:latin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rPr>
              <a:t>因为劳动生产率提高慢的部门在工资和物价问题上都要求“公平”</a:t>
            </a:r>
            <a:endParaRPr lang="en-US" altLang="zh-CN" sz="1600" dirty="0">
              <a:latin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rPr>
              <a:t>这种部门间生产率增长速度的差异和货币工资的一致增长就造成服务部门成本持续上升的压力，从而成为一般物价水平上涨的动因</a:t>
            </a:r>
            <a:endParaRPr lang="en-US" altLang="zh-CN" sz="1600" dirty="0">
              <a:latin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矩形 4">
            <a:extLst>
              <a:ext uri="{FF2B5EF4-FFF2-40B4-BE49-F238E27FC236}">
                <a16:creationId xmlns:a16="http://schemas.microsoft.com/office/drawing/2014/main" id="{BDD49EEA-A088-4AE7-BD52-E9131803F7B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0862C60B-15CD-40DE-B26F-89B55B85A5E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34EE8C0-ACBF-440E-B37F-030D97DE6E3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D002A381-AD3E-4FD9-B3C7-71FB9B1439A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023A46E-588A-4D2E-B267-8441148A72D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D6505CE-98F3-4457-98E6-93B12CA80D5F}"/>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B32ED2E-5122-469E-B6C4-34319C7B506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84FF90C-A81C-465A-8DE5-67CB5760A95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81082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rPr>
              <a:pPr/>
              <a:t>17</a:t>
            </a:fld>
            <a:endParaRPr lang="en-US" dirty="0">
              <a:latin typeface="+mn-ea"/>
            </a:endParaRPr>
          </a:p>
        </p:txBody>
      </p:sp>
      <p:sp>
        <p:nvSpPr>
          <p:cNvPr id="6" name="Rectangle 5"/>
          <p:cNvSpPr/>
          <p:nvPr>
            <p:custDataLst>
              <p:tags r:id="rId2"/>
            </p:custDataLst>
          </p:nvPr>
        </p:nvSpPr>
        <p:spPr>
          <a:xfrm>
            <a:off x="914400" y="321469"/>
            <a:ext cx="7315200" cy="160734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latin typeface="+mn-ea"/>
                <a:sym typeface="Microsoft Yahei"/>
              </a:rPr>
              <a:t>需求拉上型通货膨胀（）。</a:t>
            </a:r>
            <a:endParaRPr lang="en-US" sz="2400" dirty="0">
              <a:solidFill>
                <a:srgbClr val="000000"/>
              </a:solidFill>
              <a:latin typeface="+mn-ea"/>
              <a:sym typeface="Microsoft Yahei"/>
            </a:endParaRPr>
          </a:p>
        </p:txBody>
      </p:sp>
      <p:sp>
        <p:nvSpPr>
          <p:cNvPr id="7" name="Rectangle 6"/>
          <p:cNvSpPr/>
          <p:nvPr>
            <p:custDataLst>
              <p:tags r:id="rId3"/>
            </p:custDataLst>
          </p:nvPr>
        </p:nvSpPr>
        <p:spPr>
          <a:xfrm>
            <a:off x="1828800" y="2089547"/>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通常用于描述某种供给因素所引起的价格上升</a:t>
            </a:r>
            <a:endParaRPr lang="en-US" sz="2200" dirty="0">
              <a:solidFill>
                <a:srgbClr val="000000"/>
              </a:solidFill>
              <a:latin typeface="+mn-ea"/>
              <a:sym typeface="Microsoft Yahei"/>
            </a:endParaRPr>
          </a:p>
        </p:txBody>
      </p:sp>
      <p:sp>
        <p:nvSpPr>
          <p:cNvPr id="8" name="Rectangle 7"/>
          <p:cNvSpPr/>
          <p:nvPr>
            <p:custDataLst>
              <p:tags r:id="rId4"/>
            </p:custDataLst>
          </p:nvPr>
        </p:nvSpPr>
        <p:spPr>
          <a:xfrm>
            <a:off x="1828800" y="2732484"/>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通常用于描述某种总需求的增长所引起的价格上升</a:t>
            </a:r>
            <a:endParaRPr lang="en-US" sz="2200" dirty="0">
              <a:solidFill>
                <a:srgbClr val="000000"/>
              </a:solidFill>
              <a:latin typeface="+mn-ea"/>
              <a:sym typeface="Microsoft Yahei"/>
            </a:endParaRPr>
          </a:p>
        </p:txBody>
      </p:sp>
      <p:sp>
        <p:nvSpPr>
          <p:cNvPr id="9" name="Rectangle 8"/>
          <p:cNvSpPr/>
          <p:nvPr>
            <p:custDataLst>
              <p:tags r:id="rId5"/>
            </p:custDataLst>
          </p:nvPr>
        </p:nvSpPr>
        <p:spPr>
          <a:xfrm>
            <a:off x="1828800" y="3375422"/>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表示经济制度已调整过的预期通货膨胀率</a:t>
            </a:r>
            <a:endParaRPr lang="en-US" sz="2200" dirty="0">
              <a:solidFill>
                <a:srgbClr val="000000"/>
              </a:solidFill>
              <a:latin typeface="+mn-ea"/>
              <a:sym typeface="Microsoft Yahei"/>
            </a:endParaRPr>
          </a:p>
        </p:txBody>
      </p:sp>
      <p:sp>
        <p:nvSpPr>
          <p:cNvPr id="10" name="Rectangle 9"/>
          <p:cNvSpPr/>
          <p:nvPr>
            <p:custDataLst>
              <p:tags r:id="rId6"/>
            </p:custDataLst>
          </p:nvPr>
        </p:nvSpPr>
        <p:spPr>
          <a:xfrm>
            <a:off x="1828800" y="4018359"/>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以上均不是</a:t>
            </a:r>
            <a:endParaRPr lang="en-US" sz="22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sym typeface="Microsoft Yahei"/>
              </a:rPr>
              <a:t>提交</a:t>
            </a:r>
            <a:endParaRPr lang="en-US" sz="1600">
              <a:solidFill>
                <a:srgbClr val="FFFFFF"/>
              </a:solidFill>
              <a:latin typeface="+mn-ea"/>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8" name="TypeText"/>
            <p:cNvSpPr/>
            <p:nvPr>
              <p:custDataLst>
                <p:tags r:id="rId16"/>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a:solidFill>
                    <a:srgbClr val="000000"/>
                  </a:solidFill>
                  <a:latin typeface="+mn-ea"/>
                  <a:sym typeface="Microsoft Yahei"/>
                </a:rPr>
                <a:t>单选题</a:t>
              </a:r>
              <a:endParaRPr lang="en-US" sz="2600">
                <a:solidFill>
                  <a:srgbClr val="000000"/>
                </a:solidFill>
                <a:latin typeface="+mn-ea"/>
                <a:sym typeface="Microsoft Yahei"/>
              </a:endParaRPr>
            </a:p>
          </p:txBody>
        </p:sp>
        <p:sp>
          <p:nvSpPr>
            <p:cNvPr id="19" name="TipText"/>
            <p:cNvSpPr/>
            <p:nvPr>
              <p:custDataLst>
                <p:tags r:id="rId17"/>
              </p:custDataLst>
            </p:nvPr>
          </p:nvSpPr>
          <p:spPr>
            <a:xfrm>
              <a:off x="1519555"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453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204" y="1198083"/>
            <a:ext cx="500159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981200" y="4451166"/>
            <a:ext cx="7315200" cy="276999"/>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Source: </a:t>
            </a:r>
            <a:r>
              <a:rPr lang="en-US" sz="1200" dirty="0">
                <a:latin typeface="Times New Roman" panose="02020603050405020304" pitchFamily="18" charset="0"/>
                <a:cs typeface="Times New Roman" panose="02020603050405020304" pitchFamily="18" charset="0"/>
              </a:rPr>
              <a:t>N. Gregory Mankiw (2016).</a:t>
            </a:r>
            <a:r>
              <a:rPr lang="en-US" sz="1200" i="1" dirty="0">
                <a:latin typeface="Times New Roman" panose="02020603050405020304" pitchFamily="18" charset="0"/>
                <a:cs typeface="Times New Roman" panose="02020603050405020304" pitchFamily="18" charset="0"/>
              </a:rPr>
              <a:t> Macroeconomics, ninth edition</a:t>
            </a:r>
            <a:r>
              <a:rPr lang="en-US" sz="1200" dirty="0">
                <a:latin typeface="Times New Roman" panose="02020603050405020304" pitchFamily="18" charset="0"/>
                <a:cs typeface="Times New Roman" panose="02020603050405020304" pitchFamily="18" charset="0"/>
              </a:rPr>
              <a:t>. Worth Publishers: New York</a:t>
            </a:r>
          </a:p>
        </p:txBody>
      </p:sp>
      <p:sp>
        <p:nvSpPr>
          <p:cNvPr id="7" name="Rectangle 6"/>
          <p:cNvSpPr/>
          <p:nvPr/>
        </p:nvSpPr>
        <p:spPr>
          <a:xfrm>
            <a:off x="0" y="806846"/>
            <a:ext cx="9144000"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Historical Data on U.S. Inflation and Money Growth</a:t>
            </a:r>
            <a:endParaRPr lang="en-US" sz="16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2A3C8D72-21C9-44E6-B588-323669F11DEE}"/>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货币主义学派对通货膨胀成因的解释</a:t>
            </a:r>
          </a:p>
        </p:txBody>
      </p:sp>
      <p:grpSp>
        <p:nvGrpSpPr>
          <p:cNvPr id="9" name="组合 8">
            <a:extLst>
              <a:ext uri="{FF2B5EF4-FFF2-40B4-BE49-F238E27FC236}">
                <a16:creationId xmlns:a16="http://schemas.microsoft.com/office/drawing/2014/main" id="{368B0CC6-7B1B-4A88-91B7-D48E0EBF8540}"/>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6BA922D5-984F-414B-B38A-77BF332FD71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2AA6481E-F5FF-48D5-A028-BDCF453E758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349586C2-C147-4280-B35F-741FE90C61A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0CB94353-AB3B-48EE-84EA-0003F23148B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7021EF9A-8DFC-41F2-8A1A-5035E97879D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C3E51CA5-F668-4152-B111-B990264A6ADA}"/>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98941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z="2400" smtClean="0">
                <a:latin typeface="Times New Roman" panose="02020603050405020304" pitchFamily="18" charset="0"/>
                <a:cs typeface="Times New Roman" panose="02020603050405020304" pitchFamily="18" charset="0"/>
              </a:rPr>
              <a:pPr/>
              <a:t>19</a:t>
            </a:fld>
            <a:endParaRPr lang="en-US" sz="2400" dirty="0">
              <a:latin typeface="Times New Roman" panose="02020603050405020304" pitchFamily="18" charset="0"/>
              <a:cs typeface="Times New Roman" panose="02020603050405020304" pitchFamily="18" charset="0"/>
            </a:endParaRPr>
          </a:p>
        </p:txBody>
      </p:sp>
      <p:sp>
        <p:nvSpPr>
          <p:cNvPr id="6" name="Rectangle 5"/>
          <p:cNvSpPr/>
          <p:nvPr>
            <p:custDataLst>
              <p:tags r:id="rId2"/>
            </p:custDataLst>
          </p:nvPr>
        </p:nvSpPr>
        <p:spPr>
          <a:xfrm>
            <a:off x="685800" y="514350"/>
            <a:ext cx="7543800" cy="160734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假设货币流通速度保持不变，名义货币供给量的年增长率为</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5%</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，实际</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GDP</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的年增长率为</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2%</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，那么通货膨胀率是多少？</a:t>
            </a:r>
          </a:p>
        </p:txBody>
      </p:sp>
      <mc:AlternateContent xmlns:mc="http://schemas.openxmlformats.org/markup-compatibility/2006" xmlns:a14="http://schemas.microsoft.com/office/drawing/2010/main">
        <mc:Choice Requires="a14">
          <p:sp>
            <p:nvSpPr>
              <p:cNvPr id="7" name="Rectangle 6"/>
              <p:cNvSpPr/>
              <p:nvPr>
                <p:custDataLst>
                  <p:tags r:id="rId3"/>
                </p:custDataLst>
              </p:nvPr>
            </p:nvSpPr>
            <p:spPr>
              <a:xfrm>
                <a:off x="1828800" y="2089547"/>
                <a:ext cx="6400800" cy="482203"/>
              </a:xfrm>
              <a:prstGeom prst="rect">
                <a:avLst/>
              </a:prstGeom>
              <a:noFill/>
              <a:ln w="25400" cap="flat" cmpd="sng" algn="ctr">
                <a:noFill/>
                <a:prstDash val="solid"/>
              </a:ln>
              <a:effectLst/>
              <a:extLst>
                <a:ext uri="{909E8E84-426E-40DD-AFC4-6F175D3DCCD1}">
                  <a14:hiddenFill>
                    <a:solidFill>
                      <a:schemeClr val="accent1"/>
                    </a:solidFill>
                  </a14:hiddenFill>
                </a:ext>
                <a:ext uri="{91240B29-F687-4F45-9708-019B960494DF}">
                  <a14:hiddenLine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sz="2200" b="0" i="1" smtClean="0">
                          <a:solidFill>
                            <a:srgbClr val="000000"/>
                          </a:solidFill>
                          <a:latin typeface="Cambria Math"/>
                          <a:sym typeface="Microsoft Yahei"/>
                        </a:rPr>
                        <m:t>−3%</m:t>
                      </m:r>
                    </m:oMath>
                  </m:oMathPara>
                </a14:m>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7" name="Rectangle 6"/>
              <p:cNvSpPr>
                <a:spLocks noRot="1" noChangeAspect="1" noMove="1" noResize="1" noEditPoints="1" noAdjustHandles="1" noChangeArrowheads="1" noChangeShapeType="1" noTextEdit="1"/>
              </p:cNvSpPr>
              <p:nvPr>
                <p:custDataLst>
                  <p:tags r:id="rId19"/>
                </p:custDataLst>
              </p:nvPr>
            </p:nvSpPr>
            <p:spPr>
              <a:xfrm>
                <a:off x="1828800" y="2089547"/>
                <a:ext cx="6400800" cy="482203"/>
              </a:xfrm>
              <a:prstGeom prst="rect">
                <a:avLst/>
              </a:prstGeom>
              <a:blipFill rotWithShape="1">
                <a:blip r:embed="rId20"/>
                <a:stretch>
                  <a:fillRect/>
                </a:stretch>
              </a:blip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txBody>
              <a:bodyPr/>
              <a:lstStyle/>
              <a:p>
                <a:r>
                  <a:rPr lang="en-US">
                    <a:noFill/>
                  </a:rPr>
                  <a:t> </a:t>
                </a:r>
              </a:p>
            </p:txBody>
          </p:sp>
        </mc:Fallback>
      </mc:AlternateContent>
      <p:sp>
        <p:nvSpPr>
          <p:cNvPr id="8" name="Rectangle 7"/>
          <p:cNvSpPr/>
          <p:nvPr>
            <p:custDataLst>
              <p:tags r:id="rId4"/>
            </p:custDataLst>
          </p:nvPr>
        </p:nvSpPr>
        <p:spPr>
          <a:xfrm>
            <a:off x="1828800" y="2732484"/>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3%</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9" name="Rectangle 8"/>
          <p:cNvSpPr/>
          <p:nvPr>
            <p:custDataLst>
              <p:tags r:id="rId5"/>
            </p:custDataLst>
          </p:nvPr>
        </p:nvSpPr>
        <p:spPr>
          <a:xfrm>
            <a:off x="1828800" y="3375422"/>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7%</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0" name="Rectangle 9"/>
          <p:cNvSpPr/>
          <p:nvPr>
            <p:custDataLst>
              <p:tags r:id="rId6"/>
            </p:custDataLst>
          </p:nvPr>
        </p:nvSpPr>
        <p:spPr>
          <a:xfrm>
            <a:off x="1828800" y="4018359"/>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根据已知条件，无法计算通货膨胀率</a:t>
            </a: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a:solidFill>
                  <a:srgbClr val="FFFFFF"/>
                </a:solidFill>
                <a:latin typeface="Times New Roman" panose="02020603050405020304" pitchFamily="18" charset="0"/>
                <a:cs typeface="Times New Roman" panose="02020603050405020304" pitchFamily="18" charset="0"/>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a:solidFill>
                  <a:srgbClr val="FFFFFF"/>
                </a:solidFill>
                <a:latin typeface="Times New Roman" panose="02020603050405020304" pitchFamily="18" charset="0"/>
                <a:cs typeface="Times New Roman" panose="02020603050405020304" pitchFamily="18" charset="0"/>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a:solidFill>
                  <a:srgbClr val="FFFFFF"/>
                </a:solidFill>
                <a:latin typeface="Times New Roman" panose="02020603050405020304" pitchFamily="18" charset="0"/>
                <a:cs typeface="Times New Roman" panose="02020603050405020304" pitchFamily="18" charset="0"/>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a:solidFill>
                  <a:srgbClr val="FFFFFF"/>
                </a:solidFill>
                <a:latin typeface="Times New Roman" panose="02020603050405020304" pitchFamily="18" charset="0"/>
                <a:cs typeface="Times New Roman" panose="02020603050405020304" pitchFamily="18" charset="0"/>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2400">
                <a:solidFill>
                  <a:srgbClr val="FFFFFF"/>
                </a:solidFill>
                <a:latin typeface="Times New Roman" panose="02020603050405020304" pitchFamily="18" charset="0"/>
                <a:cs typeface="Times New Roman" panose="02020603050405020304" pitchFamily="18" charset="0"/>
                <a:sym typeface="Microsoft Yahei"/>
              </a:rPr>
              <a:t>提交</a:t>
            </a:r>
            <a:endParaRPr lang="en-US" sz="2400">
              <a:solidFill>
                <a:srgbClr val="FFFFFF"/>
              </a:solidFill>
              <a:latin typeface="Times New Roman" panose="02020603050405020304" pitchFamily="18" charset="0"/>
              <a:cs typeface="Times New Roman" panose="02020603050405020304" pitchFamily="18" charset="0"/>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8" name="TypeText"/>
            <p:cNvSpPr/>
            <p:nvPr>
              <p:custDataLst>
                <p:tags r:id="rId16"/>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400">
                  <a:solidFill>
                    <a:srgbClr val="000000"/>
                  </a:solidFill>
                  <a:latin typeface="Times New Roman" panose="02020603050405020304" pitchFamily="18" charset="0"/>
                  <a:cs typeface="Times New Roman" panose="02020603050405020304" pitchFamily="18" charset="0"/>
                  <a:sym typeface="Microsoft Yahei"/>
                </a:rPr>
                <a:t>单选题</a:t>
              </a:r>
              <a:endParaRPr lang="en-US" sz="240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9" name="TipText"/>
            <p:cNvSpPr/>
            <p:nvPr>
              <p:custDataLst>
                <p:tags r:id="rId17"/>
              </p:custDataLst>
            </p:nvPr>
          </p:nvSpPr>
          <p:spPr>
            <a:xfrm>
              <a:off x="1427480"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grpSp>
      <p:pic>
        <p:nvPicPr>
          <p:cNvPr id="5" name="Picture 4"/>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28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5877" y="915136"/>
                <a:ext cx="8229600" cy="3394472"/>
              </a:xfrm>
            </p:spPr>
            <p:txBody>
              <a:bodyPr/>
              <a:lstStyle/>
              <a:p>
                <a:pPr>
                  <a:lnSpc>
                    <a:spcPct val="130000"/>
                  </a:lnSpc>
                  <a:buSzPct val="80000"/>
                  <a:buFont typeface="Wingdings" panose="05000000000000000000" pitchFamily="2" charset="2"/>
                  <a:buChar char="l"/>
                </a:pPr>
                <a:r>
                  <a:rPr lang="zh-CN" altLang="en-US" sz="1800" b="1" dirty="0">
                    <a:latin typeface="宋体" panose="02010600030101010101" pitchFamily="2" charset="-122"/>
                    <a:ea typeface="宋体" panose="02010600030101010101" pitchFamily="2" charset="-122"/>
                  </a:rPr>
                  <a:t>黏性价格模型</a:t>
                </a:r>
                <a:r>
                  <a:rPr lang="zh-CN" altLang="en-US" sz="1800" dirty="0">
                    <a:latin typeface="宋体" panose="02010600030101010101" pitchFamily="2" charset="-122"/>
                    <a:ea typeface="宋体" panose="02010600030101010101" pitchFamily="2" charset="-122"/>
                  </a:rPr>
                  <a:t>推导包含预期的 </a:t>
                </a:r>
                <a:r>
                  <a:rPr lang="en-US" altLang="zh-CN" sz="1800" i="1" dirty="0">
                    <a:latin typeface="宋体" panose="02010600030101010101" pitchFamily="2" charset="-122"/>
                    <a:ea typeface="宋体" panose="02010600030101010101" pitchFamily="2" charset="-122"/>
                  </a:rPr>
                  <a:t>AS</a:t>
                </a:r>
                <a:r>
                  <a:rPr lang="en-US" altLang="zh-CN" sz="1800" dirty="0">
                    <a:latin typeface="宋体" panose="02010600030101010101" pitchFamily="2" charset="-122"/>
                    <a:ea typeface="宋体" panose="02010600030101010101" pitchFamily="2" charset="-122"/>
                  </a:rPr>
                  <a:t>:</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1800" b="1" i="1">
                          <a:latin typeface="Cambria Math" panose="02040503050406030204" pitchFamily="18" charset="0"/>
                        </a:rPr>
                        <m:t>𝒀</m:t>
                      </m:r>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𝒀</m:t>
                          </m:r>
                        </m:e>
                        <m:sub>
                          <m:r>
                            <a:rPr lang="en-US" altLang="zh-CN" sz="1800" b="1" i="1">
                              <a:latin typeface="Cambria Math" panose="02040503050406030204" pitchFamily="18" charset="0"/>
                            </a:rPr>
                            <m:t>𝒇</m:t>
                          </m:r>
                        </m:sub>
                      </m:sSub>
                      <m:r>
                        <a:rPr lang="en-US" altLang="zh-CN" sz="1800" b="1" i="1">
                          <a:latin typeface="Cambria Math" panose="02040503050406030204" pitchFamily="18" charset="0"/>
                        </a:rPr>
                        <m:t>+</m:t>
                      </m:r>
                      <m:r>
                        <a:rPr lang="en-US" altLang="zh-CN" sz="1800" b="1" i="1">
                          <a:latin typeface="Cambria Math" panose="02040503050406030204" pitchFamily="18" charset="0"/>
                        </a:rPr>
                        <m:t>𝝀</m:t>
                      </m:r>
                      <m:d>
                        <m:dPr>
                          <m:ctrlPr>
                            <a:rPr lang="en-US" altLang="zh-CN" sz="1800" b="1" i="1">
                              <a:latin typeface="Cambria Math" panose="02040503050406030204" pitchFamily="18" charset="0"/>
                            </a:rPr>
                          </m:ctrlPr>
                        </m:dPr>
                        <m:e>
                          <m:r>
                            <a:rPr lang="en-US" altLang="zh-CN" sz="1800" b="1" i="1">
                              <a:latin typeface="Cambria Math" panose="02040503050406030204" pitchFamily="18" charset="0"/>
                            </a:rPr>
                            <m:t>𝑷</m:t>
                          </m:r>
                          <m:r>
                            <a:rPr lang="en-US" altLang="zh-CN" sz="1800" b="1" i="1">
                              <a:latin typeface="Cambria Math" panose="02040503050406030204" pitchFamily="18" charset="0"/>
                            </a:rPr>
                            <m:t>−</m:t>
                          </m:r>
                          <m:r>
                            <a:rPr lang="en-US" altLang="zh-CN" sz="1800" b="1" i="1">
                              <a:latin typeface="Cambria Math" panose="02040503050406030204" pitchFamily="18" charset="0"/>
                            </a:rPr>
                            <m:t>𝑬𝑷</m:t>
                          </m:r>
                        </m:e>
                      </m:d>
                    </m:oMath>
                  </m:oMathPara>
                </a14:m>
                <a:endParaRPr lang="en-US" altLang="zh-CN" sz="1800" b="1" dirty="0"/>
              </a:p>
              <a:p>
                <a:pPr>
                  <a:lnSpc>
                    <a:spcPct val="13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该模型强调企业可能无法即刻调整其索取的价格</a:t>
                </a:r>
                <a:endParaRPr lang="en-US" altLang="zh-CN" sz="1800" dirty="0">
                  <a:latin typeface="宋体" panose="02010600030101010101" pitchFamily="2" charset="-122"/>
                  <a:ea typeface="宋体" panose="02010600030101010101" pitchFamily="2" charset="-122"/>
                </a:endParaRPr>
              </a:p>
              <a:p>
                <a:pPr lvl="1">
                  <a:lnSpc>
                    <a:spcPct val="13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企业与客户之间存在长期合约</a:t>
                </a:r>
                <a:endParaRPr lang="en-US" altLang="zh-CN" sz="1600" dirty="0">
                  <a:latin typeface="宋体" panose="02010600030101010101" pitchFamily="2" charset="-122"/>
                  <a:ea typeface="宋体" panose="02010600030101010101" pitchFamily="2" charset="-122"/>
                </a:endParaRPr>
              </a:p>
              <a:p>
                <a:pPr lvl="1">
                  <a:lnSpc>
                    <a:spcPct val="13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企业避免频繁变动价格给客户带来困扰</a:t>
                </a:r>
                <a:endParaRPr lang="en-US" altLang="zh-CN" sz="1600" dirty="0">
                  <a:latin typeface="宋体" panose="02010600030101010101" pitchFamily="2" charset="-122"/>
                  <a:ea typeface="宋体" panose="02010600030101010101" pitchFamily="2" charset="-122"/>
                </a:endParaRPr>
              </a:p>
              <a:p>
                <a:pPr lvl="1">
                  <a:lnSpc>
                    <a:spcPct val="13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企业改变产品目录或价格单成本高昂</a:t>
                </a:r>
                <a:endParaRPr lang="en-US" altLang="zh-CN" sz="1600" dirty="0">
                  <a:latin typeface="宋体" panose="02010600030101010101" pitchFamily="2" charset="-122"/>
                  <a:ea typeface="宋体" panose="02010600030101010101" pitchFamily="2" charset="-122"/>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5877" y="915136"/>
                <a:ext cx="8229600" cy="3394472"/>
              </a:xfrm>
              <a:blipFill>
                <a:blip r:embed="rId2"/>
                <a:stretch>
                  <a:fillRect/>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矩形 4">
            <a:extLst>
              <a:ext uri="{FF2B5EF4-FFF2-40B4-BE49-F238E27FC236}">
                <a16:creationId xmlns:a16="http://schemas.microsoft.com/office/drawing/2014/main" id="{A7DE0E67-92E6-469A-8C86-57F6B87AB795}"/>
              </a:ext>
            </a:extLst>
          </p:cNvPr>
          <p:cNvSpPr/>
          <p:nvPr/>
        </p:nvSpPr>
        <p:spPr>
          <a:xfrm>
            <a:off x="444868" y="290253"/>
            <a:ext cx="2954655" cy="369332"/>
          </a:xfrm>
          <a:prstGeom prst="rect">
            <a:avLst/>
          </a:prstGeom>
        </p:spPr>
        <p:txBody>
          <a:bodyPr wrap="none">
            <a:spAutoFit/>
          </a:bodyPr>
          <a:lstStyle/>
          <a:p>
            <a:r>
              <a:rPr lang="zh-CN" altLang="en-US" dirty="0">
                <a:solidFill>
                  <a:srgbClr val="6B748A"/>
                </a:solidFill>
                <a:latin typeface="微软雅黑" panose="020B0503020204020204" pitchFamily="34" charset="-122"/>
                <a:ea typeface="微软雅黑" panose="020B0503020204020204" pitchFamily="34" charset="-122"/>
              </a:rPr>
              <a:t>黏性价格模型（补充内容）</a:t>
            </a:r>
          </a:p>
        </p:txBody>
      </p:sp>
      <p:grpSp>
        <p:nvGrpSpPr>
          <p:cNvPr id="6" name="组合 5">
            <a:extLst>
              <a:ext uri="{FF2B5EF4-FFF2-40B4-BE49-F238E27FC236}">
                <a16:creationId xmlns:a16="http://schemas.microsoft.com/office/drawing/2014/main" id="{02B9A4E2-BA8D-45B4-874D-18665BED974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E6DBCE84-E4EE-45B9-874C-54ADFA975A1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D6D044BC-6015-4ADE-B3C7-4EF712C7BB8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EFAB0271-0204-482E-AC3D-90FC7E90E69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218A7F31-01DD-41E6-BE74-E2208127ABD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1B428D1-F383-4D2B-9823-1FC90F3D5C1A}"/>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B69C991-B688-4F7E-9C50-D828D38F26AC}"/>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1596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906345"/>
            <a:ext cx="8229600" cy="3394472"/>
          </a:xfrm>
        </p:spPr>
        <p:txBody>
          <a:bodyPr/>
          <a:lstStyle/>
          <a:p>
            <a:pPr>
              <a:lnSpc>
                <a:spcPct val="150000"/>
              </a:lnSpc>
              <a:buSzPct val="80000"/>
              <a:buFont typeface="Wingdings" panose="05000000000000000000" pitchFamily="2" charset="2"/>
              <a:buChar char="l"/>
            </a:pPr>
            <a:r>
              <a:rPr lang="en-US" altLang="zh-CN" sz="1800" dirty="0"/>
              <a:t>(1) </a:t>
            </a:r>
            <a:r>
              <a:rPr lang="zh-CN" altLang="en-US" sz="1800" dirty="0"/>
              <a:t>对收入与分配的影响</a:t>
            </a:r>
            <a:endParaRPr lang="en-US" altLang="zh-CN" sz="1800" dirty="0"/>
          </a:p>
          <a:p>
            <a:pPr>
              <a:lnSpc>
                <a:spcPct val="150000"/>
              </a:lnSpc>
              <a:buSzPct val="80000"/>
              <a:buFont typeface="Wingdings" panose="05000000000000000000" pitchFamily="2" charset="2"/>
              <a:buChar char="l"/>
            </a:pPr>
            <a:r>
              <a:rPr lang="zh-CN" altLang="en-US" sz="1800" dirty="0"/>
              <a:t>最后，通货膨胀对财富分配的影响</a:t>
            </a:r>
            <a:endParaRPr lang="en-US" altLang="zh-CN" sz="1800" dirty="0"/>
          </a:p>
          <a:p>
            <a:pPr lvl="1">
              <a:lnSpc>
                <a:spcPct val="150000"/>
              </a:lnSpc>
              <a:buSzPct val="60000"/>
              <a:buFont typeface="Wingdings" panose="05000000000000000000" pitchFamily="2" charset="2"/>
              <a:buChar char="n"/>
            </a:pPr>
            <a:r>
              <a:rPr lang="zh-CN" altLang="en-US" sz="1600" dirty="0"/>
              <a:t>这里主要指通货膨胀对财产净值的影响，财产净值取决于所有者财产的货币价值以及所欠债务的多少</a:t>
            </a:r>
            <a:endParaRPr lang="en-US" altLang="zh-CN" sz="1600" dirty="0"/>
          </a:p>
          <a:p>
            <a:pPr lvl="1">
              <a:lnSpc>
                <a:spcPct val="150000"/>
              </a:lnSpc>
              <a:buSzPct val="60000"/>
              <a:buFont typeface="Wingdings" panose="05000000000000000000" pitchFamily="2" charset="2"/>
              <a:buChar char="n"/>
            </a:pPr>
            <a:r>
              <a:rPr lang="zh-CN" altLang="en-US" sz="1600" dirty="0"/>
              <a:t>一般而言，财产的货币价值会由于通货膨胀而变动，</a:t>
            </a:r>
            <a:r>
              <a:rPr lang="zh-CN" altLang="en-US" sz="1600" dirty="0">
                <a:hlinkClick r:id="rId2"/>
              </a:rPr>
              <a:t>有的会升值</a:t>
            </a:r>
            <a:r>
              <a:rPr lang="zh-CN" altLang="en-US" sz="1600" dirty="0"/>
              <a:t>，</a:t>
            </a:r>
            <a:r>
              <a:rPr lang="zh-CN" altLang="en-US" sz="1600" dirty="0">
                <a:hlinkClick r:id="rId3"/>
              </a:rPr>
              <a:t>有的会贬值</a:t>
            </a:r>
            <a:endParaRPr lang="en-US" altLang="zh-CN" sz="1600" dirty="0"/>
          </a:p>
          <a:p>
            <a:pPr lvl="1">
              <a:lnSpc>
                <a:spcPct val="150000"/>
              </a:lnSpc>
              <a:buSzPct val="60000"/>
              <a:buFont typeface="Wingdings" panose="05000000000000000000" pitchFamily="2" charset="2"/>
              <a:buChar char="n"/>
            </a:pPr>
            <a:r>
              <a:rPr lang="zh-CN" altLang="en-US" sz="1600" dirty="0"/>
              <a:t>债务则会由于通货膨胀率的上升而相对减少</a:t>
            </a:r>
            <a:endParaRPr lang="en-US" altLang="zh-CN"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矩形 4">
            <a:extLst>
              <a:ext uri="{FF2B5EF4-FFF2-40B4-BE49-F238E27FC236}">
                <a16:creationId xmlns:a16="http://schemas.microsoft.com/office/drawing/2014/main" id="{6C953EB4-08D9-4DB1-8813-8B7C926F7931}"/>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通货膨胀的经济影响</a:t>
            </a:r>
          </a:p>
        </p:txBody>
      </p:sp>
      <p:grpSp>
        <p:nvGrpSpPr>
          <p:cNvPr id="6" name="组合 5">
            <a:extLst>
              <a:ext uri="{FF2B5EF4-FFF2-40B4-BE49-F238E27FC236}">
                <a16:creationId xmlns:a16="http://schemas.microsoft.com/office/drawing/2014/main" id="{0B534FE9-52DE-42F7-BD47-2C4657E3135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AAE94E53-47F1-4496-BF72-EB1EB161184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1EF80EE-2626-4041-8A57-98568363F68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9FB806B-F4B0-45A1-98E6-A5CBCDD7AA21}"/>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65564C56-8845-4FA0-9000-FE209D24332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D8F511F-FFA9-4D8B-8971-3BF148F57E4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B097A39-0CDE-4532-B931-EDCD8FFA6039}"/>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7515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485" y="889555"/>
            <a:ext cx="8229600" cy="3394472"/>
          </a:xfrm>
        </p:spPr>
        <p:txBody>
          <a:bodyPr/>
          <a:lstStyle/>
          <a:p>
            <a:pPr>
              <a:lnSpc>
                <a:spcPct val="150000"/>
              </a:lnSpc>
              <a:buSzPct val="80000"/>
              <a:buFont typeface="Wingdings" panose="05000000000000000000" pitchFamily="2" charset="2"/>
              <a:buChar char="l"/>
            </a:pPr>
            <a:r>
              <a:rPr lang="en-US" sz="1800" dirty="0">
                <a:ea typeface="宋体" panose="02010600030101010101" pitchFamily="2" charset="-122"/>
              </a:rPr>
              <a:t>(2) </a:t>
            </a:r>
            <a:r>
              <a:rPr lang="zh-CN" altLang="en-US" sz="1800" dirty="0">
                <a:ea typeface="宋体" panose="02010600030101010101" pitchFamily="2" charset="-122"/>
              </a:rPr>
              <a:t>通货膨胀的产出效应</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通货膨胀对产出的影响取决于通货膨胀的类型</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b="1" dirty="0">
                <a:ea typeface="宋体" panose="02010600030101010101" pitchFamily="2" charset="-122"/>
              </a:rPr>
              <a:t>平衡的通货膨胀</a:t>
            </a:r>
            <a:r>
              <a:rPr lang="zh-CN" altLang="en-US" sz="1600" dirty="0">
                <a:ea typeface="宋体" panose="02010600030101010101" pitchFamily="2" charset="-122"/>
              </a:rPr>
              <a:t>是指每种商品的价格均按同一比例上升，包括各种生产要素的价格，如劳动的价格（工资）、土地的价格（租金）和资本的价格（利息等）</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b="1" dirty="0">
                <a:ea typeface="宋体" panose="02010600030101010101" pitchFamily="2" charset="-122"/>
              </a:rPr>
              <a:t>预期到的通货膨胀</a:t>
            </a:r>
            <a:r>
              <a:rPr lang="zh-CN" altLang="en-US" sz="1600" dirty="0">
                <a:ea typeface="宋体" panose="02010600030101010101" pitchFamily="2" charset="-122"/>
              </a:rPr>
              <a:t>是指在较平稳的经济运行过程中，物价水平年复一年地按照某一比例或幅度上升，因而一国居民根据这一上升比例可以预测到未来一年的物价水平，并根据可预测到的价格水平调整自己的消费与储蓄行为</a:t>
            </a:r>
            <a:endParaRPr lang="en-US"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矩形 4">
            <a:extLst>
              <a:ext uri="{FF2B5EF4-FFF2-40B4-BE49-F238E27FC236}">
                <a16:creationId xmlns:a16="http://schemas.microsoft.com/office/drawing/2014/main" id="{9467AEE6-F762-4A94-A5B4-3DC95061F813}"/>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通货膨胀的经济影响</a:t>
            </a:r>
          </a:p>
        </p:txBody>
      </p:sp>
      <p:grpSp>
        <p:nvGrpSpPr>
          <p:cNvPr id="6" name="组合 5">
            <a:extLst>
              <a:ext uri="{FF2B5EF4-FFF2-40B4-BE49-F238E27FC236}">
                <a16:creationId xmlns:a16="http://schemas.microsoft.com/office/drawing/2014/main" id="{8B3C5401-10B8-4809-B9FB-C35B35026B1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AA98944-B98A-4768-B627-F1A204631D2D}"/>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25498E8-6FED-4FF1-BD45-B62E831733B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1910393-E6EB-471E-B138-1A8BF07AF44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DF79B0C-C814-4600-A545-E60DD5E6887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25949EA1-259E-4279-B705-E1E36512544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D1B002F-0A6E-459F-AEC7-608013CCFF2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324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508" y="818420"/>
                <a:ext cx="8229600" cy="3394472"/>
              </a:xfrm>
            </p:spPr>
            <p:txBody>
              <a:bodyPr/>
              <a:lstStyle/>
              <a:p>
                <a:pPr>
                  <a:lnSpc>
                    <a:spcPct val="120000"/>
                  </a:lnSpc>
                  <a:buSzPct val="80000"/>
                  <a:buFont typeface="Wingdings" panose="05000000000000000000" pitchFamily="2" charset="2"/>
                  <a:buChar char="l"/>
                </a:pPr>
                <a:r>
                  <a:rPr lang="en-US" sz="1800" dirty="0"/>
                  <a:t>(2) </a:t>
                </a:r>
                <a:r>
                  <a:rPr lang="zh-CN" altLang="en-US" sz="1800" dirty="0"/>
                  <a:t>通货膨胀的产出效应</a:t>
                </a:r>
                <a:endParaRPr lang="en-US" altLang="zh-CN" sz="1800" dirty="0"/>
              </a:p>
              <a:p>
                <a:pPr>
                  <a:lnSpc>
                    <a:spcPct val="120000"/>
                  </a:lnSpc>
                  <a:buSzPct val="80000"/>
                  <a:buFont typeface="Wingdings" panose="05000000000000000000" pitchFamily="2" charset="2"/>
                  <a:buChar char="l"/>
                </a:pPr>
                <a:r>
                  <a:rPr lang="zh-CN" altLang="en-US" sz="1800" b="1" dirty="0"/>
                  <a:t>通货膨胀是否平衡影响就业和产出</a:t>
                </a:r>
                <a:endParaRPr lang="en-US" altLang="zh-CN" sz="1800" b="1" dirty="0"/>
              </a:p>
              <a:p>
                <a:pPr lvl="1">
                  <a:lnSpc>
                    <a:spcPct val="120000"/>
                  </a:lnSpc>
                  <a:buSzPct val="60000"/>
                  <a:buFont typeface="Wingdings" panose="05000000000000000000" pitchFamily="2" charset="2"/>
                  <a:buChar char="n"/>
                </a:pPr>
                <a:r>
                  <a:rPr lang="zh-CN" altLang="en-US" sz="1600" dirty="0"/>
                  <a:t>平衡的通货膨胀不影响就业和产出</a:t>
                </a:r>
                <a:endParaRPr lang="en-US" altLang="zh-CN" sz="1600" dirty="0"/>
              </a:p>
              <a:p>
                <a:pPr lvl="1">
                  <a:lnSpc>
                    <a:spcPct val="120000"/>
                  </a:lnSpc>
                  <a:buSzPct val="60000"/>
                  <a:buFont typeface="Wingdings" panose="05000000000000000000" pitchFamily="2" charset="2"/>
                  <a:buChar char="n"/>
                </a:pPr>
                <a:r>
                  <a:rPr lang="zh-CN" altLang="en-US" sz="1600" dirty="0"/>
                  <a:t>非平衡的通货膨胀影响就业和产出</a:t>
                </a:r>
                <a:endParaRPr lang="en-US" altLang="zh-CN" sz="1600" dirty="0"/>
              </a:p>
              <a:p>
                <a:pPr lvl="1">
                  <a:lnSpc>
                    <a:spcPct val="120000"/>
                  </a:lnSpc>
                  <a:buSzPct val="60000"/>
                  <a:buFont typeface="Wingdings" panose="05000000000000000000" pitchFamily="2" charset="2"/>
                  <a:buChar char="n"/>
                </a:pPr>
                <a:r>
                  <a:rPr lang="zh-CN" altLang="en-US" sz="1600" dirty="0"/>
                  <a:t>为什么？考虑指使用劳动</a:t>
                </a:r>
                <a14:m>
                  <m:oMath xmlns:m="http://schemas.openxmlformats.org/officeDocument/2006/math">
                    <m:r>
                      <a:rPr lang="en-US" altLang="zh-CN" sz="1600" b="0" i="1" smtClean="0">
                        <a:latin typeface="Cambria Math" panose="02040503050406030204" pitchFamily="18" charset="0"/>
                      </a:rPr>
                      <m:t>𝑁</m:t>
                    </m:r>
                  </m:oMath>
                </a14:m>
                <a:r>
                  <a:rPr lang="zh-CN" altLang="en-US" sz="1600" dirty="0"/>
                  <a:t>生产，产量为</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𝑁</m:t>
                        </m:r>
                      </m:e>
                      <m:sup>
                        <m:r>
                          <a:rPr lang="en-US" altLang="zh-CN" sz="1600" b="0" i="1" smtClean="0">
                            <a:latin typeface="Cambria Math" panose="02040503050406030204" pitchFamily="18" charset="0"/>
                          </a:rPr>
                          <m:t>0.5</m:t>
                        </m:r>
                      </m:sup>
                    </m:sSup>
                  </m:oMath>
                </a14:m>
                <a:r>
                  <a:rPr lang="zh-CN" altLang="en-US" sz="1600" dirty="0"/>
                  <a:t>，企业的利润 </a:t>
                </a:r>
                <a14:m>
                  <m:oMath xmlns:m="http://schemas.openxmlformats.org/officeDocument/2006/math">
                    <m:r>
                      <a:rPr lang="en-US" altLang="zh-CN" sz="1600" b="0" i="1" smtClean="0">
                        <a:latin typeface="Cambria Math" panose="02040503050406030204" pitchFamily="18" charset="0"/>
                      </a:rPr>
                      <m:t>𝑃</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𝑁</m:t>
                        </m:r>
                      </m:e>
                      <m:sup>
                        <m:r>
                          <a:rPr lang="en-US" altLang="zh-CN" sz="1600" b="0" i="1" smtClean="0">
                            <a:latin typeface="Cambria Math" panose="02040503050406030204" pitchFamily="18" charset="0"/>
                          </a:rPr>
                          <m:t>0.5</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𝑊𝑁</m:t>
                    </m:r>
                  </m:oMath>
                </a14:m>
                <a:endParaRPr lang="en-US" altLang="zh-CN" sz="1600" dirty="0"/>
              </a:p>
              <a:p>
                <a:pPr lvl="2">
                  <a:lnSpc>
                    <a:spcPct val="120000"/>
                  </a:lnSpc>
                </a:pPr>
                <a:r>
                  <a:rPr lang="zh-CN" altLang="en-US" sz="1400" dirty="0"/>
                  <a:t>企业利润最大化要求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𝑊</m:t>
                        </m:r>
                      </m:num>
                      <m:den>
                        <m:r>
                          <a:rPr lang="en-US" altLang="zh-CN" sz="1400" b="0" i="1" smtClean="0">
                            <a:latin typeface="Cambria Math" panose="02040503050406030204" pitchFamily="18" charset="0"/>
                          </a:rPr>
                          <m:t>𝑃</m:t>
                        </m:r>
                      </m:den>
                    </m:f>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𝑁</m:t>
                        </m:r>
                      </m:e>
                      <m:sup>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sup>
                    </m:sSup>
                  </m:oMath>
                </a14:m>
                <a:endParaRPr lang="en-US" altLang="zh-CN" dirty="0"/>
              </a:p>
              <a:p>
                <a:pPr>
                  <a:lnSpc>
                    <a:spcPct val="120000"/>
                  </a:lnSpc>
                  <a:buSzPct val="80000"/>
                  <a:buFont typeface="Wingdings" panose="05000000000000000000" pitchFamily="2" charset="2"/>
                  <a:buChar char="l"/>
                </a:pPr>
                <a:r>
                  <a:rPr lang="zh-CN" altLang="en-US" sz="1800" b="1" dirty="0"/>
                  <a:t>通货膨胀是否能被预期到影响收入分配</a:t>
                </a:r>
                <a:endParaRPr lang="en-US" altLang="zh-CN" sz="1800" b="1" dirty="0"/>
              </a:p>
              <a:p>
                <a:pPr lvl="1">
                  <a:lnSpc>
                    <a:spcPct val="120000"/>
                  </a:lnSpc>
                  <a:buSzPct val="60000"/>
                  <a:buFont typeface="Wingdings" panose="05000000000000000000" pitchFamily="2" charset="2"/>
                  <a:buChar char="n"/>
                </a:pPr>
                <a:r>
                  <a:rPr lang="zh-CN" altLang="en-US" sz="1600" dirty="0"/>
                  <a:t>预期的通货膨胀不影响收入分配</a:t>
                </a:r>
                <a:endParaRPr lang="en-US" altLang="zh-CN" sz="1600" dirty="0"/>
              </a:p>
              <a:p>
                <a:pPr lvl="1">
                  <a:lnSpc>
                    <a:spcPct val="120000"/>
                  </a:lnSpc>
                  <a:buSzPct val="60000"/>
                  <a:buFont typeface="Wingdings" panose="05000000000000000000" pitchFamily="2" charset="2"/>
                  <a:buChar char="n"/>
                </a:pPr>
                <a:r>
                  <a:rPr lang="zh-CN" altLang="en-US" sz="1600" dirty="0"/>
                  <a:t>未预期的通货膨胀影响收入分配</a:t>
                </a:r>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508" y="818420"/>
                <a:ext cx="8229600" cy="3394472"/>
              </a:xfrm>
              <a:blipFill>
                <a:blip r:embed="rId2"/>
                <a:stretch>
                  <a:fillRect l="-148" t="-539" b="-62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矩形 4">
            <a:extLst>
              <a:ext uri="{FF2B5EF4-FFF2-40B4-BE49-F238E27FC236}">
                <a16:creationId xmlns:a16="http://schemas.microsoft.com/office/drawing/2014/main" id="{B18066C7-1AFD-4815-B1D5-6B4AD39F76B1}"/>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通货膨胀的经济影响</a:t>
            </a:r>
          </a:p>
        </p:txBody>
      </p:sp>
      <p:grpSp>
        <p:nvGrpSpPr>
          <p:cNvPr id="6" name="组合 5">
            <a:extLst>
              <a:ext uri="{FF2B5EF4-FFF2-40B4-BE49-F238E27FC236}">
                <a16:creationId xmlns:a16="http://schemas.microsoft.com/office/drawing/2014/main" id="{87AEE971-0C78-41B3-98E5-9858BDBD3CA7}"/>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286BBCB-2ADB-47B7-ADF8-095DAC7E4DF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7501A37-BAA2-453F-B4CE-F14A4EF7DE8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7974EDCE-C53C-4967-88DD-49BEB2997C9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7D3E89AF-C6A1-4721-B155-FC319CE81DA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362F834-304D-4BF9-8779-BC8D2A3A6523}"/>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47E73BF-5F64-42D4-9A85-16B08F995E8B}"/>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18627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03070"/>
            <a:ext cx="8647357"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177A8EB9-8B3F-403F-AD40-26462A20438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通货膨胀的经济影响</a:t>
            </a:r>
          </a:p>
        </p:txBody>
      </p:sp>
      <p:grpSp>
        <p:nvGrpSpPr>
          <p:cNvPr id="6" name="组合 5">
            <a:extLst>
              <a:ext uri="{FF2B5EF4-FFF2-40B4-BE49-F238E27FC236}">
                <a16:creationId xmlns:a16="http://schemas.microsoft.com/office/drawing/2014/main" id="{7FFCDE04-8D7E-4A0E-969B-9E3B997FD6A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2970AB5-7A45-4A52-A88F-3D1E3FBA49E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1807FD6C-6247-481F-BC61-B87CC34C2D6B}"/>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AA1FF0FA-8A20-47E2-98DE-3962BE9BEE81}"/>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CF3146F-CE0F-4F28-B94A-814A19C25D9F}"/>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920F2B2-24A8-49E5-9A97-59FF6EB35C0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DFDCFF3-7F0A-4D8D-A80B-620503D6F6C3}"/>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4611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870785"/>
            <a:ext cx="8229600" cy="3394472"/>
          </a:xfrm>
        </p:spPr>
        <p:txBody>
          <a:bodyPr/>
          <a:lstStyle/>
          <a:p>
            <a:pPr>
              <a:lnSpc>
                <a:spcPct val="150000"/>
              </a:lnSpc>
              <a:buSzPct val="80000"/>
              <a:buFont typeface="Wingdings" panose="05000000000000000000" pitchFamily="2" charset="2"/>
              <a:buChar char="l"/>
            </a:pPr>
            <a:r>
              <a:rPr lang="en-US" sz="1800" dirty="0">
                <a:ea typeface="宋体" panose="02010600030101010101" pitchFamily="2" charset="-122"/>
              </a:rPr>
              <a:t>(3) </a:t>
            </a:r>
            <a:r>
              <a:rPr lang="zh-CN" altLang="en-US" sz="1800" dirty="0">
                <a:ea typeface="宋体" panose="02010600030101010101" pitchFamily="2" charset="-122"/>
              </a:rPr>
              <a:t>恶性通货膨胀的影响</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恶性通货膨胀会导致经济崩溃</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首先，恶性通货膨胀情况下，人们已拿到钱就想着怎么把它花掉，造成物价的再度升高</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其次，员工要求企业增加工资，以应付日益增长的物价</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另外，企业在高通货膨胀率时会增加存货，以便以后价格更高的时候出售，导致产品更加紧俏，价格进一步上升</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矩形 4">
            <a:extLst>
              <a:ext uri="{FF2B5EF4-FFF2-40B4-BE49-F238E27FC236}">
                <a16:creationId xmlns:a16="http://schemas.microsoft.com/office/drawing/2014/main" id="{D7FC2C0E-B8C4-4E7A-A607-3C6E0770871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通货膨胀的经济影响</a:t>
            </a:r>
          </a:p>
        </p:txBody>
      </p:sp>
      <p:grpSp>
        <p:nvGrpSpPr>
          <p:cNvPr id="6" name="组合 5">
            <a:extLst>
              <a:ext uri="{FF2B5EF4-FFF2-40B4-BE49-F238E27FC236}">
                <a16:creationId xmlns:a16="http://schemas.microsoft.com/office/drawing/2014/main" id="{DA79636B-2A79-48D5-9239-346D34A1703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7108807C-284A-40BD-990E-3A1FC8D43E9F}"/>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9AF61A94-6A75-4050-8FEF-CD6186E7DDCB}"/>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824BA8C-71BC-4FAE-BC6F-99ED0D799F8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600B71B9-DDD2-4446-BCE5-61394C1199C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5E19D89-5060-48A1-AA1F-75D8A88367B2}"/>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5689455-BC0F-4285-B2B7-175DB04F9234}"/>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0930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46322"/>
            <a:ext cx="2971800" cy="728982"/>
          </a:xfrm>
        </p:spPr>
        <p:txBody>
          <a:bodyPr vert="horz" wrap="square" lIns="91440" tIns="45720" rIns="91440" bIns="45720" rtlCol="0" anchor="ctr">
            <a:spAutoFit/>
          </a:bodyPr>
          <a:lstStyle/>
          <a:p>
            <a:pPr>
              <a:lnSpc>
                <a:spcPct val="12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第十三章</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b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失业、通货膨胀和经济周期</a:t>
            </a:r>
            <a:endParaRPr 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a:xfrm>
            <a:off x="9753600" y="-1390650"/>
            <a:ext cx="8229600" cy="3394472"/>
          </a:xfrm>
        </p:spPr>
        <p:txBody>
          <a:bodyPr/>
          <a:lstStyle/>
          <a:p>
            <a:endParaRPr lang="en-US" altLang="zh-CN" b="1" dirty="0">
              <a:solidFill>
                <a:srgbClr val="0070C0"/>
              </a:solidFill>
            </a:endParaRPr>
          </a:p>
          <a:p>
            <a:endParaRPr lang="en-US" altLang="zh-CN" b="1"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灯片编号占位符 3">
            <a:extLst>
              <a:ext uri="{FF2B5EF4-FFF2-40B4-BE49-F238E27FC236}">
                <a16:creationId xmlns:a16="http://schemas.microsoft.com/office/drawing/2014/main" id="{08C791C2-A921-402F-9DC1-35CF08FF896A}"/>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6" name="灯片编号占位符 3">
            <a:extLst>
              <a:ext uri="{FF2B5EF4-FFF2-40B4-BE49-F238E27FC236}">
                <a16:creationId xmlns:a16="http://schemas.microsoft.com/office/drawing/2014/main" id="{85600634-0608-4BCF-84DC-647A20FC8C9B}"/>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7" name="矩形 6">
            <a:extLst>
              <a:ext uri="{FF2B5EF4-FFF2-40B4-BE49-F238E27FC236}">
                <a16:creationId xmlns:a16="http://schemas.microsoft.com/office/drawing/2014/main" id="{13ECB7FE-81FD-4820-8AC5-E3B5EF4D40D5}"/>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A90486B-7E6F-4942-8CB1-D137BD82FA73}"/>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矩形 8">
            <a:extLst>
              <a:ext uri="{FF2B5EF4-FFF2-40B4-BE49-F238E27FC236}">
                <a16:creationId xmlns:a16="http://schemas.microsoft.com/office/drawing/2014/main" id="{4B2C3F57-4600-40AE-B37D-66578EB44554}"/>
              </a:ext>
            </a:extLst>
          </p:cNvPr>
          <p:cNvSpPr/>
          <p:nvPr/>
        </p:nvSpPr>
        <p:spPr>
          <a:xfrm>
            <a:off x="4590566" y="2598332"/>
            <a:ext cx="1962634" cy="376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灯片编号占位符 3">
            <a:extLst>
              <a:ext uri="{FF2B5EF4-FFF2-40B4-BE49-F238E27FC236}">
                <a16:creationId xmlns:a16="http://schemas.microsoft.com/office/drawing/2014/main" id="{72D7E6FE-BDDA-45E0-909F-79C5871B678E}"/>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11" name="矩形 10">
            <a:extLst>
              <a:ext uri="{FF2B5EF4-FFF2-40B4-BE49-F238E27FC236}">
                <a16:creationId xmlns:a16="http://schemas.microsoft.com/office/drawing/2014/main" id="{21137F40-EF64-4A7A-B1C6-FEEC4872A9BF}"/>
              </a:ext>
            </a:extLst>
          </p:cNvPr>
          <p:cNvSpPr/>
          <p:nvPr/>
        </p:nvSpPr>
        <p:spPr>
          <a:xfrm>
            <a:off x="4569333" y="1519378"/>
            <a:ext cx="1271502"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失业</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F833960-40CE-494D-AA11-16B1FD546FCB}"/>
              </a:ext>
            </a:extLst>
          </p:cNvPr>
          <p:cNvSpPr/>
          <p:nvPr/>
        </p:nvSpPr>
        <p:spPr>
          <a:xfrm>
            <a:off x="4541521" y="2115358"/>
            <a:ext cx="1730918"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通货膨胀</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Title 1">
            <a:extLst>
              <a:ext uri="{FF2B5EF4-FFF2-40B4-BE49-F238E27FC236}">
                <a16:creationId xmlns:a16="http://schemas.microsoft.com/office/drawing/2014/main" id="{7484EF9F-F360-4984-A984-510B1353A089}"/>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1">
            <a:extLst>
              <a:ext uri="{FF2B5EF4-FFF2-40B4-BE49-F238E27FC236}">
                <a16:creationId xmlns:a16="http://schemas.microsoft.com/office/drawing/2014/main" id="{D969FD59-B784-43D9-8B46-C0799F61B7A0}"/>
              </a:ext>
            </a:extLst>
          </p:cNvPr>
          <p:cNvSpPr/>
          <p:nvPr/>
        </p:nvSpPr>
        <p:spPr>
          <a:xfrm>
            <a:off x="4541520" y="2636750"/>
            <a:ext cx="2316480" cy="338554"/>
          </a:xfrm>
          <a:prstGeom prst="rect">
            <a:avLst/>
          </a:prstGeom>
        </p:spPr>
        <p:txBody>
          <a:bodyPr wrap="square">
            <a:spAutoFit/>
          </a:bodyPr>
          <a:lstStyle/>
          <a:p>
            <a:pPr marL="809625" indent="-809625"/>
            <a:r>
              <a:rPr lang="zh-CN" altLang="en-US" sz="1600" b="1" dirty="0">
                <a:latin typeface="微软雅黑" panose="020B0503020204020204" pitchFamily="34" charset="-122"/>
                <a:ea typeface="微软雅黑" panose="020B0503020204020204" pitchFamily="34" charset="-122"/>
              </a:rPr>
              <a:t>第三节 菲利普斯曲线</a:t>
            </a:r>
            <a:endParaRPr lang="en-US" altLang="zh-CN" sz="1600" b="1" dirty="0">
              <a:latin typeface="微软雅黑" panose="020B0503020204020204" pitchFamily="34" charset="-122"/>
              <a:ea typeface="微软雅黑" panose="020B0503020204020204" pitchFamily="34" charset="-122"/>
            </a:endParaRPr>
          </a:p>
        </p:txBody>
      </p:sp>
      <p:sp>
        <p:nvSpPr>
          <p:cNvPr id="17" name="矩形 11">
            <a:extLst>
              <a:ext uri="{FF2B5EF4-FFF2-40B4-BE49-F238E27FC236}">
                <a16:creationId xmlns:a16="http://schemas.microsoft.com/office/drawing/2014/main" id="{CE3CFC37-F9D2-44F5-B0DA-3C9AD809BB3A}"/>
              </a:ext>
            </a:extLst>
          </p:cNvPr>
          <p:cNvSpPr/>
          <p:nvPr/>
        </p:nvSpPr>
        <p:spPr>
          <a:xfrm>
            <a:off x="4541519" y="3143654"/>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第四节 经济周期</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948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757" y="901265"/>
            <a:ext cx="8229600" cy="3394472"/>
          </a:xfrm>
        </p:spPr>
        <p:txBody>
          <a:bodyPr/>
          <a:lstStyle/>
          <a:p>
            <a:pPr>
              <a:lnSpc>
                <a:spcPct val="150000"/>
              </a:lnSpc>
              <a:buSzPct val="80000"/>
              <a:buFont typeface="Wingdings" panose="05000000000000000000" pitchFamily="2" charset="2"/>
              <a:buChar char="l"/>
            </a:pPr>
            <a:r>
              <a:rPr lang="zh-CN" altLang="en-US" sz="1800" dirty="0"/>
              <a:t>菲利普斯曲线的三种表达方式</a:t>
            </a:r>
            <a:endParaRPr lang="en-US" altLang="zh-CN" sz="1800" dirty="0"/>
          </a:p>
          <a:p>
            <a:pPr marL="914400" lvl="1" indent="-457200">
              <a:lnSpc>
                <a:spcPct val="150000"/>
              </a:lnSpc>
              <a:buFont typeface="+mj-lt"/>
              <a:buAutoNum type="arabicPeriod"/>
            </a:pPr>
            <a:r>
              <a:rPr lang="zh-CN" altLang="en-US" dirty="0"/>
              <a:t>原始的菲利普斯曲线：“失业</a:t>
            </a:r>
            <a:r>
              <a:rPr lang="en-US" altLang="zh-CN" dirty="0"/>
              <a:t>-</a:t>
            </a:r>
            <a:r>
              <a:rPr lang="zh-CN" altLang="en-US" dirty="0"/>
              <a:t>工资”菲利普斯曲线</a:t>
            </a:r>
            <a:endParaRPr lang="en-US" altLang="zh-CN" dirty="0"/>
          </a:p>
          <a:p>
            <a:pPr marL="914400" lvl="1" indent="-457200">
              <a:lnSpc>
                <a:spcPct val="150000"/>
              </a:lnSpc>
              <a:buFont typeface="+mj-lt"/>
              <a:buAutoNum type="arabicPeriod"/>
            </a:pPr>
            <a:r>
              <a:rPr lang="zh-CN" altLang="en-US" dirty="0"/>
              <a:t>修改的菲利普斯曲线：“失业</a:t>
            </a:r>
            <a:r>
              <a:rPr lang="en-US" altLang="zh-CN" dirty="0"/>
              <a:t>-</a:t>
            </a:r>
            <a:r>
              <a:rPr lang="zh-CN" altLang="en-US" dirty="0"/>
              <a:t>物价”菲利普斯曲线</a:t>
            </a:r>
            <a:endParaRPr lang="en-US" altLang="zh-CN" dirty="0"/>
          </a:p>
          <a:p>
            <a:pPr marL="914400" lvl="1" indent="-457200">
              <a:lnSpc>
                <a:spcPct val="150000"/>
              </a:lnSpc>
              <a:buFont typeface="+mj-lt"/>
              <a:buAutoNum type="arabicPeriod"/>
            </a:pPr>
            <a:r>
              <a:rPr lang="zh-CN" altLang="en-US" dirty="0"/>
              <a:t>引申的“产出</a:t>
            </a:r>
            <a:r>
              <a:rPr lang="en-US" altLang="zh-CN" dirty="0"/>
              <a:t>-</a:t>
            </a:r>
            <a:r>
              <a:rPr lang="zh-CN" altLang="en-US" dirty="0"/>
              <a:t>物价”菲利普斯曲线</a:t>
            </a:r>
            <a:endParaRPr lang="en-US" altLang="zh-C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矩形 4">
            <a:extLst>
              <a:ext uri="{FF2B5EF4-FFF2-40B4-BE49-F238E27FC236}">
                <a16:creationId xmlns:a16="http://schemas.microsoft.com/office/drawing/2014/main" id="{FF45BF79-3B57-4236-A588-6AA832C7E145}"/>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a:t>
            </a:r>
          </a:p>
        </p:txBody>
      </p:sp>
      <p:grpSp>
        <p:nvGrpSpPr>
          <p:cNvPr id="6" name="组合 5">
            <a:extLst>
              <a:ext uri="{FF2B5EF4-FFF2-40B4-BE49-F238E27FC236}">
                <a16:creationId xmlns:a16="http://schemas.microsoft.com/office/drawing/2014/main" id="{98ED2EFD-3AA3-4DEA-A317-38BBC68607F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5E324E8C-1AAE-480E-AB13-8F1869A1701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0B072AA-8B5D-4DA2-BCEF-A57BB682EAF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2C9EE18-F18C-49E6-BC48-69FF20026F3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79B04A6-5146-4A93-8474-6CB6772C9FF3}"/>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807FEDE-FEAC-4DEF-8DFA-BA638070471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19814B3-17A0-48D0-9944-15C8723601A5}"/>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0599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2925" y="886025"/>
                <a:ext cx="8229600" cy="3394472"/>
              </a:xfrm>
            </p:spPr>
            <p:txBody>
              <a:bodyPr/>
              <a:lstStyle/>
              <a:p>
                <a:pPr>
                  <a:lnSpc>
                    <a:spcPct val="114000"/>
                  </a:lnSpc>
                  <a:buSzPct val="80000"/>
                  <a:buFont typeface="Wingdings" panose="05000000000000000000" pitchFamily="2" charset="2"/>
                  <a:buChar char="l"/>
                </a:pPr>
                <a:r>
                  <a:rPr lang="en-US" altLang="zh-CN" sz="1800" dirty="0">
                    <a:ea typeface="宋体" panose="02010600030101010101" pitchFamily="2" charset="-122"/>
                  </a:rPr>
                  <a:t>1958</a:t>
                </a:r>
                <a:r>
                  <a:rPr lang="zh-CN" altLang="en-US" sz="1800" dirty="0">
                    <a:ea typeface="宋体" panose="02010600030101010101" pitchFamily="2" charset="-122"/>
                  </a:rPr>
                  <a:t>年，经济学家菲利普斯最先提出一种表达失业率与货币工资变化率之间逆向变动关系的曲线</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这一曲线被称为</a:t>
                </a:r>
                <a:r>
                  <a:rPr lang="zh-CN" altLang="en-US" sz="1800" b="1" dirty="0">
                    <a:ea typeface="宋体" panose="02010600030101010101" pitchFamily="2" charset="-122"/>
                  </a:rPr>
                  <a:t>菲利普斯曲线 </a:t>
                </a:r>
                <a:r>
                  <a:rPr lang="en-US" altLang="zh-CN" sz="1800" b="1" dirty="0">
                    <a:ea typeface="宋体" panose="02010600030101010101" pitchFamily="2" charset="-122"/>
                  </a:rPr>
                  <a:t>(Phillips Curve, PC)</a:t>
                </a: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失业率减少时，货币工资增长速度趋向上升</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失业率增加时，货币工资增长速度趋向下降</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用公式表示为：</a:t>
                </a:r>
                <a:endParaRPr lang="en-US" altLang="zh-CN" sz="1800" dirty="0">
                  <a:ea typeface="宋体" panose="02010600030101010101" pitchFamily="2" charset="-122"/>
                </a:endParaRPr>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𝑔</m:t>
                          </m:r>
                        </m:e>
                        <m:sub>
                          <m:r>
                            <a:rPr lang="en-US" altLang="zh-CN" sz="1800" b="0" i="1" smtClean="0">
                              <a:latin typeface="Cambria Math"/>
                            </a:rPr>
                            <m:t>𝑤</m:t>
                          </m:r>
                        </m:sub>
                      </m:sSub>
                      <m:r>
                        <a:rPr lang="en-US" altLang="zh-CN" sz="1800" b="0" i="1" smtClean="0">
                          <a:latin typeface="Cambria Math"/>
                        </a:rPr>
                        <m:t>=−</m:t>
                      </m:r>
                      <m:r>
                        <a:rPr lang="en-US" altLang="zh-CN" sz="1800" b="0" i="1" smtClean="0">
                          <a:latin typeface="Cambria Math"/>
                        </a:rPr>
                        <m:t>𝑏</m:t>
                      </m:r>
                      <m:d>
                        <m:dPr>
                          <m:ctrlPr>
                            <a:rPr lang="en-US" altLang="zh-CN" sz="1800" b="0" i="1" smtClean="0">
                              <a:latin typeface="Cambria Math" panose="02040503050406030204" pitchFamily="18" charset="0"/>
                            </a:rPr>
                          </m:ctrlPr>
                        </m:dPr>
                        <m:e>
                          <m:r>
                            <a:rPr lang="en-US" altLang="zh-CN" sz="1800" b="0" i="1" smtClean="0">
                              <a:latin typeface="Cambria Math"/>
                            </a:rPr>
                            <m:t>𝑢</m:t>
                          </m:r>
                          <m:r>
                            <a:rPr lang="en-US" altLang="zh-CN" sz="1800" b="0" i="1" smtClean="0">
                              <a:latin typeface="Cambria Math"/>
                            </a:rPr>
                            <m:t>−</m:t>
                          </m:r>
                          <m:sSup>
                            <m:sSupPr>
                              <m:ctrlPr>
                                <a:rPr lang="en-US" altLang="zh-CN" sz="1800" b="0" i="1" smtClean="0">
                                  <a:latin typeface="Cambria Math" panose="02040503050406030204" pitchFamily="18" charset="0"/>
                                </a:rPr>
                              </m:ctrlPr>
                            </m:sSupPr>
                            <m:e>
                              <m:r>
                                <a:rPr lang="en-US" altLang="zh-CN" sz="1800" b="0" i="1" smtClean="0">
                                  <a:latin typeface="Cambria Math"/>
                                </a:rPr>
                                <m:t>𝑢</m:t>
                              </m:r>
                            </m:e>
                            <m:sup>
                              <m:r>
                                <a:rPr lang="en-US" altLang="zh-CN" sz="1800" b="0" i="1" smtClean="0">
                                  <a:latin typeface="Cambria Math"/>
                                </a:rPr>
                                <m:t>∗</m:t>
                              </m:r>
                            </m:sup>
                          </m:sSup>
                        </m:e>
                      </m:d>
                    </m:oMath>
                  </m:oMathPara>
                </a14:m>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𝑔</m:t>
                        </m:r>
                      </m:e>
                      <m:sub>
                        <m:r>
                          <a:rPr lang="en-US" altLang="zh-CN" sz="1600" b="0" i="1" smtClean="0">
                            <a:latin typeface="Cambria Math"/>
                          </a:rPr>
                          <m:t>𝑤</m:t>
                        </m:r>
                      </m:sub>
                    </m:sSub>
                  </m:oMath>
                </a14:m>
                <a:r>
                  <a:rPr lang="zh-CN" altLang="en-US" sz="1600" dirty="0">
                    <a:ea typeface="宋体" panose="02010600030101010101" pitchFamily="2" charset="-122"/>
                  </a:rPr>
                  <a:t>表示货币工资增长速度，即</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𝑔</m:t>
                        </m:r>
                      </m:e>
                      <m:sub>
                        <m:r>
                          <a:rPr lang="en-US" altLang="zh-CN" sz="1600" b="0" i="1" smtClean="0">
                            <a:latin typeface="Cambria Math"/>
                          </a:rPr>
                          <m:t>𝑤</m:t>
                        </m:r>
                      </m:sub>
                    </m:sSub>
                    <m:r>
                      <a:rPr lang="en-US" altLang="zh-CN" sz="1600" b="0" i="1" smtClean="0">
                        <a:latin typeface="Cambria Math"/>
                      </a:rPr>
                      <m:t>=</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𝑊</m:t>
                            </m:r>
                          </m:e>
                          <m:sub>
                            <m:r>
                              <a:rPr lang="en-US" altLang="zh-CN" sz="1600" b="0" i="1" smtClean="0">
                                <a:latin typeface="Cambria Math"/>
                              </a:rPr>
                              <m:t>𝑡</m:t>
                            </m:r>
                            <m:r>
                              <a:rPr lang="en-US" altLang="zh-CN" sz="1600" b="0" i="1" smtClean="0">
                                <a:latin typeface="Cambria Math"/>
                              </a:rPr>
                              <m:t>+1</m:t>
                            </m:r>
                          </m:sub>
                        </m:sSub>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𝑊</m:t>
                            </m:r>
                          </m:e>
                          <m:sub>
                            <m:r>
                              <a:rPr lang="en-US" altLang="zh-CN" sz="1600" b="0" i="1" smtClean="0">
                                <a:latin typeface="Cambria Math"/>
                              </a:rPr>
                              <m:t>𝑡</m:t>
                            </m:r>
                          </m:sub>
                        </m:sSub>
                      </m:e>
                    </m:d>
                    <m:r>
                      <a:rPr lang="en-US" altLang="zh-CN" sz="1600" b="0" i="1" smtClean="0">
                        <a:latin typeface="Cambria Math"/>
                      </a:rPr>
                      <m:t>/</m:t>
                    </m:r>
                    <m:sSub>
                      <m:sSubPr>
                        <m:ctrlPr>
                          <a:rPr lang="en-US" altLang="zh-CN" sz="1600" b="0" i="1" smtClean="0">
                            <a:latin typeface="Cambria Math" panose="02040503050406030204" pitchFamily="18" charset="0"/>
                          </a:rPr>
                        </m:ctrlPr>
                      </m:sSubPr>
                      <m:e>
                        <m:r>
                          <a:rPr lang="en-US" altLang="zh-CN" sz="1600" b="0" i="1" smtClean="0">
                            <a:latin typeface="Cambria Math"/>
                          </a:rPr>
                          <m:t>𝑊</m:t>
                        </m:r>
                      </m:e>
                      <m:sub>
                        <m:r>
                          <a:rPr lang="en-US" altLang="zh-CN" sz="1600" b="0" i="1" smtClean="0">
                            <a:latin typeface="Cambria Math"/>
                          </a:rPr>
                          <m:t>𝑡</m:t>
                        </m:r>
                      </m:sub>
                    </m:sSub>
                  </m:oMath>
                </a14:m>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14:m>
                  <m:oMath xmlns:m="http://schemas.openxmlformats.org/officeDocument/2006/math">
                    <m:r>
                      <a:rPr lang="en-US" altLang="zh-CN" sz="1600" b="0" i="1" smtClean="0">
                        <a:latin typeface="Cambria Math"/>
                      </a:rPr>
                      <m:t>𝑏</m:t>
                    </m:r>
                    <m:r>
                      <a:rPr lang="en-US" altLang="zh-CN" sz="1600" b="0" i="1" smtClean="0">
                        <a:latin typeface="Cambria Math"/>
                      </a:rPr>
                      <m:t>&gt;0</m:t>
                    </m:r>
                  </m:oMath>
                </a14:m>
                <a:r>
                  <a:rPr lang="en-US" altLang="zh-CN" sz="1600" dirty="0">
                    <a:ea typeface="宋体" panose="02010600030101010101" pitchFamily="2" charset="-122"/>
                  </a:rPr>
                  <a:t> </a:t>
                </a:r>
                <a:r>
                  <a:rPr lang="zh-CN" altLang="en-US" sz="1600" dirty="0">
                    <a:ea typeface="宋体" panose="02010600030101010101" pitchFamily="2" charset="-122"/>
                  </a:rPr>
                  <a:t>表示名义工资增长率对失业的反应程度参数</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14:m>
                  <m:oMath xmlns:m="http://schemas.openxmlformats.org/officeDocument/2006/math">
                    <m:r>
                      <a:rPr lang="en-US" altLang="zh-CN" sz="1600" b="0" i="1" smtClean="0">
                        <a:latin typeface="Cambria Math"/>
                      </a:rPr>
                      <m:t>𝑢</m:t>
                    </m:r>
                  </m:oMath>
                </a14:m>
                <a:r>
                  <a:rPr lang="zh-CN" altLang="en-US" sz="1600" dirty="0">
                    <a:ea typeface="宋体" panose="02010600030101010101" pitchFamily="2" charset="-122"/>
                  </a:rPr>
                  <a:t>为失业率，</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a:rPr>
                          <m:t>𝑢</m:t>
                        </m:r>
                      </m:e>
                      <m:sup>
                        <m:r>
                          <a:rPr lang="en-US" altLang="zh-CN" sz="1600" b="0" i="1" smtClean="0">
                            <a:latin typeface="Cambria Math"/>
                          </a:rPr>
                          <m:t>∗</m:t>
                        </m:r>
                      </m:sup>
                    </m:sSup>
                  </m:oMath>
                </a14:m>
                <a:r>
                  <a:rPr lang="zh-CN" altLang="en-US" sz="1600" dirty="0">
                    <a:ea typeface="宋体" panose="02010600030101010101" pitchFamily="2" charset="-122"/>
                  </a:rPr>
                  <a:t>为自然失业率，</a:t>
                </a:r>
                <a14:m>
                  <m:oMath xmlns:m="http://schemas.openxmlformats.org/officeDocument/2006/math">
                    <m:r>
                      <a:rPr lang="en-US" altLang="zh-CN" sz="1600" b="0" i="1" smtClean="0">
                        <a:latin typeface="Cambria Math"/>
                      </a:rPr>
                      <m:t>𝑢</m:t>
                    </m:r>
                    <m:r>
                      <a:rPr lang="en-US" altLang="zh-CN" sz="1600" b="0" i="1" smtClean="0">
                        <a:latin typeface="Cambria Math"/>
                      </a:rPr>
                      <m:t>−</m:t>
                    </m:r>
                    <m:sSup>
                      <m:sSupPr>
                        <m:ctrlPr>
                          <a:rPr lang="en-US" altLang="zh-CN" sz="1600" b="0" i="1" smtClean="0">
                            <a:latin typeface="Cambria Math" panose="02040503050406030204" pitchFamily="18" charset="0"/>
                          </a:rPr>
                        </m:ctrlPr>
                      </m:sSupPr>
                      <m:e>
                        <m:r>
                          <a:rPr lang="en-US" altLang="zh-CN" sz="1600" b="0" i="1" smtClean="0">
                            <a:latin typeface="Cambria Math"/>
                          </a:rPr>
                          <m:t>𝑢</m:t>
                        </m:r>
                      </m:e>
                      <m:sup>
                        <m:r>
                          <a:rPr lang="en-US" altLang="zh-CN" sz="1600" b="0" i="1" smtClean="0">
                            <a:latin typeface="Cambria Math"/>
                          </a:rPr>
                          <m:t>∗</m:t>
                        </m:r>
                      </m:sup>
                    </m:sSup>
                  </m:oMath>
                </a14:m>
                <a:r>
                  <a:rPr lang="zh-CN" altLang="en-US" sz="1600" dirty="0">
                    <a:ea typeface="宋体" panose="02010600030101010101" pitchFamily="2" charset="-122"/>
                  </a:rPr>
                  <a:t> 衡量周期性失业</a:t>
                </a:r>
                <a:endParaRPr lang="en-US" altLang="zh-CN" sz="18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2925" y="886025"/>
                <a:ext cx="8229600" cy="3394472"/>
              </a:xfrm>
              <a:blipFill>
                <a:blip r:embed="rId2"/>
                <a:stretch>
                  <a:fillRect l="-148" t="-1077" b="-68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矩形 4">
            <a:extLst>
              <a:ext uri="{FF2B5EF4-FFF2-40B4-BE49-F238E27FC236}">
                <a16:creationId xmlns:a16="http://schemas.microsoft.com/office/drawing/2014/main" id="{F89DC802-D171-4C3F-A8AD-92FD1B1B23F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原始的菲利普斯曲线：“失业</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工资”菲利普斯曲线</a:t>
            </a:r>
          </a:p>
        </p:txBody>
      </p:sp>
      <p:grpSp>
        <p:nvGrpSpPr>
          <p:cNvPr id="6" name="组合 5">
            <a:extLst>
              <a:ext uri="{FF2B5EF4-FFF2-40B4-BE49-F238E27FC236}">
                <a16:creationId xmlns:a16="http://schemas.microsoft.com/office/drawing/2014/main" id="{3AE7060A-C7E1-4BAC-80B2-6D337D3B6C2A}"/>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EE4D4893-4098-4212-A7A6-8FA41F2222A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0BDC8ABD-723C-43FE-8B79-59E9E9C37F7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6EA3B4A2-8E3E-418A-995E-D5DF9CAE92C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3FB3A93E-DB62-41CA-9497-0D1FBC7D6F2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8CC77FB-D13B-4AFD-BF33-F00A4D3CCF6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A7618A7-2BBD-4F1E-AC22-3A9ADE63650B}"/>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07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645676"/>
            <a:ext cx="8229600" cy="369332"/>
          </a:xfrm>
        </p:spPr>
        <p:txBody>
          <a:bodyPr wrap="square">
            <a:spAutoFit/>
          </a:bodyPr>
          <a:lstStyle/>
          <a:p>
            <a:pPr algn="l"/>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34" y="963976"/>
            <a:ext cx="400460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4066" y="4206822"/>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13-5 </a:t>
            </a:r>
            <a:r>
              <a:rPr lang="zh-CN" altLang="en-US" sz="1600" b="1" dirty="0">
                <a:latin typeface="Times New Roman" panose="02020603050405020304" pitchFamily="18" charset="0"/>
                <a:cs typeface="Times New Roman" panose="02020603050405020304" pitchFamily="18" charset="0"/>
              </a:rPr>
              <a:t>原始的菲利普斯曲线</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3962400" y="780321"/>
                <a:ext cx="5181600" cy="3677930"/>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横轴为失业率 </a:t>
                </a:r>
                <a14:m>
                  <m:oMath xmlns:m="http://schemas.openxmlformats.org/officeDocument/2006/math">
                    <m:r>
                      <a:rPr lang="en-US" altLang="zh-CN" b="0" i="1" smtClean="0">
                        <a:latin typeface="Cambria Math"/>
                        <a:cs typeface="Times New Roman" panose="02020603050405020304" pitchFamily="18" charset="0"/>
                      </a:rPr>
                      <m:t>𝑢</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纵轴为名义工资增长率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𝑔</m:t>
                        </m:r>
                      </m:e>
                      <m:sub>
                        <m:r>
                          <a:rPr lang="en-US" altLang="zh-CN" b="0" i="1" smtClean="0">
                            <a:latin typeface="Cambria Math"/>
                            <a:cs typeface="Times New Roman" panose="02020603050405020304" pitchFamily="18" charset="0"/>
                          </a:rPr>
                          <m:t>𝑤</m:t>
                        </m:r>
                      </m:sub>
                    </m:sSub>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菲利普斯曲线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是一条向右下方倾斜的曲线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揭示出在失业和名义工资增长速度之间存在的此消彼长的关系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根据原始菲利普斯曲线的公式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𝑤</m:t>
                        </m:r>
                      </m:sub>
                    </m:sSub>
                    <m:r>
                      <a:rPr lang="en-US" altLang="zh-CN" i="1">
                        <a:latin typeface="Cambria Math"/>
                      </a:rPr>
                      <m:t>=−</m:t>
                    </m:r>
                    <m:r>
                      <a:rPr lang="en-US" altLang="zh-CN" i="1">
                        <a:latin typeface="Cambria Math"/>
                      </a:rPr>
                      <m:t>𝑏</m:t>
                    </m:r>
                    <m:d>
                      <m:dPr>
                        <m:ctrlPr>
                          <a:rPr lang="en-US" altLang="zh-CN" i="1">
                            <a:latin typeface="Cambria Math" panose="02040503050406030204" pitchFamily="18" charset="0"/>
                          </a:rPr>
                        </m:ctrlPr>
                      </m:dPr>
                      <m:e>
                        <m:r>
                          <a:rPr lang="en-US" altLang="zh-CN" i="1">
                            <a:latin typeface="Cambria Math"/>
                          </a:rPr>
                          <m:t>𝑢</m:t>
                        </m:r>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𝑢</m:t>
                            </m:r>
                          </m:e>
                          <m:sup>
                            <m:r>
                              <a:rPr lang="en-US" altLang="zh-CN" i="1">
                                <a:latin typeface="Cambria Math"/>
                              </a:rPr>
                              <m:t>∗</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应该是线性的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13-5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画的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是非线性的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表示出</a:t>
                </a:r>
                <a14:m>
                  <m:oMath xmlns:m="http://schemas.openxmlformats.org/officeDocument/2006/math">
                    <m:r>
                      <a:rPr lang="en-US" altLang="zh-CN" b="0" i="1" smtClean="0">
                        <a:latin typeface="Cambria Math"/>
                        <a:cs typeface="Times New Roman" panose="02020603050405020304" pitchFamily="18" charset="0"/>
                      </a:rPr>
                      <m:t>𝑢</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a:cs typeface="Times New Roman" panose="02020603050405020304" pitchFamily="18" charset="0"/>
                          </a:rPr>
                          <m:t>𝑔</m:t>
                        </m:r>
                      </m:e>
                      <m:sub>
                        <m:r>
                          <a:rPr lang="en-US" altLang="zh-CN" b="0" i="1" dirty="0" smtClean="0">
                            <a:latin typeface="Cambria Math"/>
                            <a:cs typeface="Times New Roman" panose="02020603050405020304" pitchFamily="18" charset="0"/>
                          </a:rPr>
                          <m:t>𝑤</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之间此消彼长的关系即可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当失业率从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𝑢</m:t>
                        </m:r>
                      </m:e>
                      <m:sub>
                        <m:r>
                          <a:rPr lang="en-US" altLang="zh-CN" b="0" i="1" smtClean="0">
                            <a:latin typeface="Cambria Math"/>
                          </a:rPr>
                          <m:t>2</m:t>
                        </m:r>
                      </m:sub>
                    </m:sSub>
                  </m:oMath>
                </a14:m>
                <a:r>
                  <a:rPr 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减少到</a:t>
                </a:r>
                <a:r>
                  <a:rPr lang="en-US"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𝑢</m:t>
                        </m:r>
                      </m:e>
                      <m:sub>
                        <m:r>
                          <a:rPr lang="en-US" altLang="zh-CN" b="0" i="1" smtClean="0">
                            <a:latin typeface="Cambria Math"/>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时，名义工资增长率从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𝑤</m:t>
                        </m:r>
                        <m:r>
                          <a:rPr lang="en-US" altLang="zh-CN" b="0" i="1" smtClean="0">
                            <a:latin typeface="Cambria Math"/>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 增加到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𝑤</m:t>
                        </m:r>
                        <m:r>
                          <a:rPr lang="en-US" altLang="zh-CN" b="0" i="1" smtClean="0">
                            <a:latin typeface="Cambria Math"/>
                          </a:rPr>
                          <m:t>1</m:t>
                        </m:r>
                      </m:sub>
                    </m:sSub>
                  </m:oMath>
                </a14:m>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962400" y="780321"/>
                <a:ext cx="5181600" cy="3677930"/>
              </a:xfrm>
              <a:prstGeom prst="rect">
                <a:avLst/>
              </a:prstGeom>
              <a:blipFill>
                <a:blip r:embed="rId4"/>
                <a:stretch>
                  <a:fillRect l="-235" t="-1161" r="-941" b="-1327"/>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2E674D67-27A1-4012-97FB-F6F7CDC988B9}"/>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原始的菲利普斯曲线：“失业</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工资”菲利普斯曲线</a:t>
            </a:r>
          </a:p>
        </p:txBody>
      </p:sp>
      <p:grpSp>
        <p:nvGrpSpPr>
          <p:cNvPr id="9" name="组合 8">
            <a:extLst>
              <a:ext uri="{FF2B5EF4-FFF2-40B4-BE49-F238E27FC236}">
                <a16:creationId xmlns:a16="http://schemas.microsoft.com/office/drawing/2014/main" id="{443A1ED5-57F8-4E84-899B-FB86420EC5DB}"/>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C770E645-87E0-4CD8-8096-8DB554F76A14}"/>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A0E69913-7D15-40F5-A912-FB328964A86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4874E59A-A141-441E-90E4-E2F614907AE1}"/>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F6AF11B2-75C7-4425-8228-0786CE9D945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8B27B270-3367-4F61-ADD9-E48514BE40C6}"/>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3417007-9331-4901-ABD1-7ED99ABA646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0082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2792" y="887633"/>
                <a:ext cx="8229600" cy="3394472"/>
              </a:xfrm>
            </p:spPr>
            <p:txBody>
              <a:bodyPr/>
              <a:lstStyle/>
              <a:p>
                <a:pPr>
                  <a:lnSpc>
                    <a:spcPct val="120000"/>
                  </a:lnSpc>
                  <a:buSzPct val="80000"/>
                  <a:buFont typeface="Wingdings" panose="05000000000000000000" pitchFamily="2" charset="2"/>
                  <a:buChar char="l"/>
                </a:pPr>
                <a:r>
                  <a:rPr lang="zh-CN" altLang="en-US" sz="1800" dirty="0"/>
                  <a:t>这一菲利普斯曲线用物价上升代替工资上升</a:t>
                </a:r>
                <a:endParaRPr lang="en-US" altLang="zh-CN" sz="1800" dirty="0"/>
              </a:p>
              <a:p>
                <a:pPr lvl="1">
                  <a:lnSpc>
                    <a:spcPct val="120000"/>
                  </a:lnSpc>
                  <a:buSzPct val="60000"/>
                  <a:buFont typeface="Wingdings" panose="05000000000000000000" pitchFamily="2" charset="2"/>
                  <a:buChar char="n"/>
                </a:pPr>
                <a:r>
                  <a:rPr lang="zh-CN" altLang="en-US" sz="1600" dirty="0"/>
                  <a:t>由美国经济学家萨缪尔森和索洛在</a:t>
                </a:r>
                <a:r>
                  <a:rPr lang="en-US" altLang="zh-CN" sz="1600" dirty="0"/>
                  <a:t>1960</a:t>
                </a:r>
                <a:r>
                  <a:rPr lang="zh-CN" altLang="en-US" sz="1600" dirty="0"/>
                  <a:t>年提出</a:t>
                </a:r>
                <a:endParaRPr lang="en-US" altLang="zh-CN" sz="1600" dirty="0"/>
              </a:p>
              <a:p>
                <a:pPr lvl="1">
                  <a:lnSpc>
                    <a:spcPct val="120000"/>
                  </a:lnSpc>
                  <a:buSzPct val="60000"/>
                  <a:buFont typeface="Wingdings" panose="05000000000000000000" pitchFamily="2" charset="2"/>
                  <a:buChar char="n"/>
                </a:pPr>
                <a:r>
                  <a:rPr lang="zh-CN" altLang="en-US" sz="1600" dirty="0"/>
                  <a:t>是对菲利普斯曲线的重要发展</a:t>
                </a:r>
                <a:endParaRPr lang="en-US" altLang="zh-CN" sz="1600" dirty="0"/>
              </a:p>
              <a:p>
                <a:pPr>
                  <a:lnSpc>
                    <a:spcPct val="120000"/>
                  </a:lnSpc>
                  <a:buSzPct val="80000"/>
                  <a:buFont typeface="Wingdings" panose="05000000000000000000" pitchFamily="2" charset="2"/>
                  <a:buChar char="l"/>
                </a:pPr>
                <a:r>
                  <a:rPr lang="zh-CN" altLang="en-US" sz="1800" dirty="0"/>
                  <a:t>假定产品定价规则是成本加成定价法</a:t>
                </a:r>
                <a:endParaRPr lang="en-US" altLang="zh-CN" sz="1800" dirty="0"/>
              </a:p>
              <a:p>
                <a:pPr lvl="1">
                  <a:lnSpc>
                    <a:spcPct val="120000"/>
                  </a:lnSpc>
                  <a:buSzPct val="60000"/>
                  <a:buFont typeface="Wingdings" panose="05000000000000000000" pitchFamily="2" charset="2"/>
                  <a:buChar char="n"/>
                </a:pPr>
                <a:r>
                  <a:rPr lang="zh-CN" altLang="en-US" sz="1600" dirty="0"/>
                  <a:t>每单位产品的价格 </a:t>
                </a:r>
                <a:r>
                  <a:rPr lang="en-US" altLang="zh-CN" sz="1600" dirty="0"/>
                  <a:t>= </a:t>
                </a:r>
                <a:r>
                  <a:rPr lang="zh-CN" altLang="en-US" sz="1600" dirty="0"/>
                  <a:t>平均劳动成本 </a:t>
                </a:r>
                <a:r>
                  <a:rPr lang="en-US" altLang="zh-CN" sz="1600" dirty="0"/>
                  <a:t>+ </a:t>
                </a:r>
                <a:r>
                  <a:rPr lang="zh-CN" altLang="en-US" sz="1600" dirty="0"/>
                  <a:t>固定比例的其他成本 </a:t>
                </a:r>
                <a:r>
                  <a:rPr lang="en-US" altLang="zh-CN" sz="1600" dirty="0"/>
                  <a:t>+ </a:t>
                </a:r>
                <a:r>
                  <a:rPr lang="zh-CN" altLang="en-US" sz="1600" dirty="0"/>
                  <a:t>利润</a:t>
                </a:r>
                <a:endParaRPr lang="en-US" altLang="zh-CN" sz="1600" dirty="0"/>
              </a:p>
              <a:p>
                <a:pPr lvl="1">
                  <a:lnSpc>
                    <a:spcPct val="120000"/>
                  </a:lnSpc>
                  <a:buSzPct val="60000"/>
                  <a:buFont typeface="Wingdings" panose="05000000000000000000" pitchFamily="2" charset="2"/>
                  <a:buChar char="n"/>
                </a:pPr>
                <a:r>
                  <a:rPr lang="zh-CN" altLang="en-US" sz="1600" dirty="0"/>
                  <a:t>物价的变动只与货币工资的变动有关</a:t>
                </a:r>
                <a:endParaRPr lang="en-US" altLang="zh-CN" sz="1600" dirty="0"/>
              </a:p>
              <a:p>
                <a:pPr>
                  <a:lnSpc>
                    <a:spcPct val="120000"/>
                  </a:lnSpc>
                  <a:buSzPct val="80000"/>
                  <a:buFont typeface="Wingdings" panose="05000000000000000000" pitchFamily="2" charset="2"/>
                  <a:buChar char="l"/>
                </a:pPr>
                <a:r>
                  <a:rPr lang="zh-CN" altLang="en-US" sz="1800" dirty="0"/>
                  <a:t>修改的菲利普斯曲线</a:t>
                </a:r>
                <a:endParaRPr lang="en-US" altLang="zh-CN" sz="1800" dirty="0"/>
              </a:p>
              <a:p>
                <a:pPr lvl="1">
                  <a:lnSpc>
                    <a:spcPct val="120000"/>
                  </a:lnSpc>
                  <a:buSzPct val="60000"/>
                  <a:buFont typeface="Wingdings" panose="05000000000000000000" pitchFamily="2" charset="2"/>
                  <a:buChar char="n"/>
                </a:pPr>
                <a:r>
                  <a:rPr lang="zh-CN" altLang="en-US" sz="1600" dirty="0"/>
                  <a:t>用 </a:t>
                </a:r>
                <a14:m>
                  <m:oMath xmlns:m="http://schemas.openxmlformats.org/officeDocument/2006/math">
                    <m:r>
                      <a:rPr lang="en-US" altLang="zh-CN" sz="1600" b="0" i="1" smtClean="0">
                        <a:latin typeface="Cambria Math"/>
                      </a:rPr>
                      <m:t>𝜋</m:t>
                    </m:r>
                  </m:oMath>
                </a14:m>
                <a:r>
                  <a:rPr lang="en-US" altLang="zh-CN" sz="1600" dirty="0"/>
                  <a:t> </a:t>
                </a:r>
                <a:r>
                  <a:rPr lang="zh-CN" altLang="en-US" sz="1600" dirty="0"/>
                  <a:t>来表示通货膨胀率</a:t>
                </a:r>
                <a:endParaRPr lang="en-US" altLang="zh-CN" sz="1600" dirty="0"/>
              </a:p>
              <a:p>
                <a:pPr lvl="1">
                  <a:lnSpc>
                    <a:spcPct val="120000"/>
                  </a:lnSpc>
                  <a:buSzPct val="60000"/>
                  <a:buFont typeface="Wingdings" panose="05000000000000000000" pitchFamily="2" charset="2"/>
                  <a:buChar char="n"/>
                </a:pPr>
                <a:r>
                  <a:rPr lang="zh-CN" altLang="en-US" sz="1600" dirty="0"/>
                  <a:t>将名义工资增长率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𝑔</m:t>
                        </m:r>
                      </m:e>
                      <m:sub>
                        <m:r>
                          <a:rPr lang="en-US" altLang="zh-CN" sz="1600" b="0" i="1" smtClean="0">
                            <a:latin typeface="Cambria Math"/>
                          </a:rPr>
                          <m:t>𝑤</m:t>
                        </m:r>
                      </m:sub>
                    </m:sSub>
                  </m:oMath>
                </a14:m>
                <a:r>
                  <a:rPr lang="zh-CN" altLang="en-US" sz="1600" dirty="0"/>
                  <a:t> 替换为通货膨胀率 </a:t>
                </a:r>
                <a14:m>
                  <m:oMath xmlns:m="http://schemas.openxmlformats.org/officeDocument/2006/math">
                    <m:r>
                      <a:rPr lang="en-US" altLang="zh-CN" sz="1600" b="0" i="1" smtClean="0">
                        <a:latin typeface="Cambria Math"/>
                      </a:rPr>
                      <m:t>𝜋</m:t>
                    </m:r>
                  </m:oMath>
                </a14:m>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2792" y="887633"/>
                <a:ext cx="8229600" cy="3394472"/>
              </a:xfrm>
              <a:blipFill>
                <a:blip r:embed="rId2"/>
                <a:stretch>
                  <a:fillRect l="-148" t="-719" b="-28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
        <p:nvSpPr>
          <p:cNvPr id="5" name="矩形 4">
            <a:extLst>
              <a:ext uri="{FF2B5EF4-FFF2-40B4-BE49-F238E27FC236}">
                <a16:creationId xmlns:a16="http://schemas.microsoft.com/office/drawing/2014/main" id="{0273FD4F-4FA6-489A-9DE8-F6A5BCD2150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修改的菲利普斯曲线：“失业</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物价”菲利普斯曲线</a:t>
            </a:r>
          </a:p>
        </p:txBody>
      </p:sp>
      <p:grpSp>
        <p:nvGrpSpPr>
          <p:cNvPr id="6" name="组合 5">
            <a:extLst>
              <a:ext uri="{FF2B5EF4-FFF2-40B4-BE49-F238E27FC236}">
                <a16:creationId xmlns:a16="http://schemas.microsoft.com/office/drawing/2014/main" id="{05485C23-F8C3-476A-890D-9813FFF3434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505C26E1-4DEB-4CBD-8EB9-D1BF67B95F8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D9C1BD0-9F3D-4B27-98EF-AE606DC5B1B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62AB394-6A6D-4C80-B008-8807EA817D8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246546A-639B-4AA9-89FD-22B96C87506E}"/>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CD6FA20-088C-4A7E-9828-E18D57B7240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5DDD8430-B47A-463A-A9DA-CBB8884755D5}"/>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2492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82278"/>
                <a:ext cx="8229600" cy="3394472"/>
              </a:xfrm>
            </p:spPr>
            <p:txBody>
              <a:bodyPr/>
              <a:lstStyle/>
              <a:p>
                <a:pPr>
                  <a:lnSpc>
                    <a:spcPct val="150000"/>
                  </a:lnSpc>
                  <a:buSzPct val="80000"/>
                  <a:buFont typeface="Wingdings" panose="05000000000000000000" pitchFamily="2" charset="2"/>
                  <a:buChar char="l"/>
                </a:pPr>
                <a:r>
                  <a:rPr lang="zh-CN" altLang="en-US" sz="1800" dirty="0"/>
                  <a:t>考虑一个具有定价权的典型企业的定价决策，其合意价格</a:t>
                </a:r>
                <a14:m>
                  <m:oMath xmlns:m="http://schemas.openxmlformats.org/officeDocument/2006/math">
                    <m:r>
                      <a:rPr lang="en-US" altLang="zh-CN" sz="1800" b="0" i="1" smtClean="0">
                        <a:latin typeface="Cambria Math" panose="02040503050406030204" pitchFamily="18" charset="0"/>
                      </a:rPr>
                      <m:t>𝑝</m:t>
                    </m:r>
                  </m:oMath>
                </a14:m>
                <a:r>
                  <a:rPr lang="zh-CN" altLang="en-US" sz="1800" dirty="0"/>
                  <a:t>为</a:t>
                </a:r>
                <a:endParaRPr lang="en-US" altLang="zh-CN" sz="1800"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𝑓</m:t>
                              </m:r>
                            </m:sub>
                          </m:sSub>
                        </m:e>
                      </m:d>
                    </m:oMath>
                  </m:oMathPara>
                </a14:m>
                <a:endParaRPr lang="en-US" altLang="zh-CN" sz="1800" dirty="0"/>
              </a:p>
              <a:p>
                <a:pPr lvl="1">
                  <a:lnSpc>
                    <a:spcPct val="150000"/>
                  </a:lnSpc>
                  <a:buSzPct val="60000"/>
                  <a:buFont typeface="Wingdings" panose="05000000000000000000" pitchFamily="2" charset="2"/>
                  <a:buChar char="n"/>
                </a:pPr>
                <a:r>
                  <a:rPr lang="zh-CN" altLang="en-US" sz="1600" dirty="0"/>
                  <a:t>价格水平</a:t>
                </a:r>
                <a14:m>
                  <m:oMath xmlns:m="http://schemas.openxmlformats.org/officeDocument/2006/math">
                    <m:r>
                      <a:rPr lang="en-US" altLang="zh-CN" sz="1600" b="0" i="1" smtClean="0">
                        <a:latin typeface="Cambria Math" panose="02040503050406030204" pitchFamily="18" charset="0"/>
                      </a:rPr>
                      <m:t>𝑃</m:t>
                    </m:r>
                  </m:oMath>
                </a14:m>
                <a:r>
                  <a:rPr lang="zh-CN" altLang="en-US" sz="1600" dirty="0"/>
                  <a:t>越高，企业收取的价格</a:t>
                </a:r>
                <a14:m>
                  <m:oMath xmlns:m="http://schemas.openxmlformats.org/officeDocument/2006/math">
                    <m:r>
                      <a:rPr lang="en-US" altLang="zh-CN" sz="1600" b="0" i="1" smtClean="0">
                        <a:latin typeface="Cambria Math" panose="02040503050406030204" pitchFamily="18" charset="0"/>
                      </a:rPr>
                      <m:t>𝑝</m:t>
                    </m:r>
                  </m:oMath>
                </a14:m>
                <a:r>
                  <a:rPr lang="zh-CN" altLang="en-US" sz="1600" dirty="0"/>
                  <a:t>也越高</a:t>
                </a:r>
                <a:endParaRPr lang="en-US" altLang="zh-CN" sz="1600" dirty="0"/>
              </a:p>
              <a:p>
                <a:pPr lvl="1">
                  <a:lnSpc>
                    <a:spcPct val="150000"/>
                  </a:lnSpc>
                  <a:buSzPct val="60000"/>
                  <a:buFont typeface="Wingdings" panose="05000000000000000000" pitchFamily="2" charset="2"/>
                  <a:buChar char="n"/>
                </a:pPr>
                <a14:m>
                  <m:oMath xmlns:m="http://schemas.openxmlformats.org/officeDocument/2006/math">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&gt;0</m:t>
                    </m:r>
                  </m:oMath>
                </a14:m>
                <a:r>
                  <a:rPr lang="en-US" altLang="zh-CN" sz="1600" dirty="0"/>
                  <a:t> </a:t>
                </a:r>
                <a:r>
                  <a:rPr lang="zh-CN" altLang="en-US" sz="1600" dirty="0"/>
                  <a:t>为参数</a:t>
                </a:r>
                <a:endParaRPr lang="en-US" altLang="zh-CN" sz="1600" dirty="0"/>
              </a:p>
              <a:p>
                <a:pPr lvl="1">
                  <a:lnSpc>
                    <a:spcPct val="150000"/>
                  </a:lnSpc>
                  <a:buSzPct val="60000"/>
                  <a:buFont typeface="Wingdings" panose="05000000000000000000" pitchFamily="2" charset="2"/>
                  <a:buChar char="n"/>
                </a:pPr>
                <a:r>
                  <a:rPr lang="zh-CN" altLang="en-US" sz="1600" dirty="0"/>
                  <a:t>实际收入水平 </a:t>
                </a:r>
                <a14:m>
                  <m:oMath xmlns:m="http://schemas.openxmlformats.org/officeDocument/2006/math">
                    <m:r>
                      <a:rPr lang="en-US" altLang="zh-CN" sz="1600" b="0" i="1" smtClean="0">
                        <a:latin typeface="Cambria Math" panose="02040503050406030204" pitchFamily="18" charset="0"/>
                      </a:rPr>
                      <m:t>𝑌</m:t>
                    </m:r>
                  </m:oMath>
                </a14:m>
                <a:r>
                  <a:rPr lang="en-US" altLang="zh-CN" sz="1600" dirty="0"/>
                  <a:t> </a:t>
                </a:r>
                <a:r>
                  <a:rPr lang="zh-CN" altLang="en-US" sz="1600" dirty="0"/>
                  <a:t>相对于自然水平的收入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𝑌</m:t>
                        </m:r>
                      </m:e>
                      <m:sub>
                        <m:r>
                          <a:rPr lang="en-US" altLang="zh-CN" sz="1600" b="0" i="1" smtClean="0">
                            <a:latin typeface="Cambria Math" panose="02040503050406030204" pitchFamily="18" charset="0"/>
                          </a:rPr>
                          <m:t>𝑓</m:t>
                        </m:r>
                      </m:sub>
                    </m:sSub>
                  </m:oMath>
                </a14:m>
                <a:endParaRPr lang="en-US" altLang="zh-CN" sz="1600" dirty="0"/>
              </a:p>
              <a:p>
                <a:pPr lvl="2">
                  <a:lnSpc>
                    <a:spcPct val="150000"/>
                  </a:lnSpc>
                </a:pPr>
                <a14:m>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𝑌</m:t>
                        </m:r>
                      </m:e>
                      <m:sub>
                        <m:r>
                          <a:rPr lang="en-US" altLang="zh-CN" sz="1600" b="0" i="1" smtClean="0">
                            <a:latin typeface="Cambria Math" panose="02040503050406030204" pitchFamily="18" charset="0"/>
                          </a:rPr>
                          <m:t>𝑓</m:t>
                        </m:r>
                      </m:sub>
                    </m:sSub>
                    <m:r>
                      <a:rPr lang="en-US" altLang="zh-CN" sz="1600" b="0" i="1" smtClean="0">
                        <a:latin typeface="Cambria Math" panose="02040503050406030204" pitchFamily="18" charset="0"/>
                      </a:rPr>
                      <m:t>&gt;0</m:t>
                    </m:r>
                  </m:oMath>
                </a14:m>
                <a:r>
                  <a:rPr lang="zh-CN" altLang="en-US" sz="1600" dirty="0"/>
                  <a:t>，需求高涨，企业收取高价</a:t>
                </a:r>
                <a:endParaRPr lang="en-US" altLang="zh-CN" sz="1600" dirty="0"/>
              </a:p>
              <a:p>
                <a:pPr lvl="2">
                  <a:lnSpc>
                    <a:spcPct val="150000"/>
                  </a:lnSpc>
                </a:pPr>
                <a14:m>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𝑌</m:t>
                        </m:r>
                      </m:e>
                      <m:sub>
                        <m:r>
                          <a:rPr lang="en-US" altLang="zh-CN" sz="1600" b="0" i="1" smtClean="0">
                            <a:latin typeface="Cambria Math" panose="02040503050406030204" pitchFamily="18" charset="0"/>
                          </a:rPr>
                          <m:t>𝑓</m:t>
                        </m:r>
                      </m:sub>
                    </m:sSub>
                    <m:r>
                      <a:rPr lang="en-US" altLang="zh-CN" sz="1600" b="0" i="1" smtClean="0">
                        <a:latin typeface="Cambria Math" panose="02040503050406030204" pitchFamily="18" charset="0"/>
                      </a:rPr>
                      <m:t>&lt;0</m:t>
                    </m:r>
                  </m:oMath>
                </a14:m>
                <a:r>
                  <a:rPr lang="zh-CN" altLang="en-US" sz="1600" dirty="0"/>
                  <a:t>，需求低迷，企业收取低价</a:t>
                </a:r>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82278"/>
                <a:ext cx="8229600" cy="3394472"/>
              </a:xfrm>
              <a:blipFill>
                <a:blip r:embed="rId2"/>
                <a:stretch>
                  <a:fillRect l="-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矩形 4">
            <a:extLst>
              <a:ext uri="{FF2B5EF4-FFF2-40B4-BE49-F238E27FC236}">
                <a16:creationId xmlns:a16="http://schemas.microsoft.com/office/drawing/2014/main" id="{5621BFC5-A599-4088-8813-266B6D5A347E}"/>
              </a:ext>
            </a:extLst>
          </p:cNvPr>
          <p:cNvSpPr/>
          <p:nvPr/>
        </p:nvSpPr>
        <p:spPr>
          <a:xfrm>
            <a:off x="444868" y="290253"/>
            <a:ext cx="1569660" cy="369332"/>
          </a:xfrm>
          <a:prstGeom prst="rect">
            <a:avLst/>
          </a:prstGeom>
        </p:spPr>
        <p:txBody>
          <a:bodyPr wrap="none">
            <a:spAutoFit/>
          </a:bodyPr>
          <a:lstStyle/>
          <a:p>
            <a:r>
              <a:rPr lang="zh-CN" altLang="en-US" dirty="0">
                <a:solidFill>
                  <a:srgbClr val="6B748A"/>
                </a:solidFill>
                <a:latin typeface="微软雅黑" panose="020B0503020204020204" pitchFamily="34" charset="-122"/>
                <a:ea typeface="微软雅黑" panose="020B0503020204020204" pitchFamily="34" charset="-122"/>
              </a:rPr>
              <a:t>黏性价格模型</a:t>
            </a:r>
          </a:p>
        </p:txBody>
      </p:sp>
      <p:grpSp>
        <p:nvGrpSpPr>
          <p:cNvPr id="6" name="组合 5">
            <a:extLst>
              <a:ext uri="{FF2B5EF4-FFF2-40B4-BE49-F238E27FC236}">
                <a16:creationId xmlns:a16="http://schemas.microsoft.com/office/drawing/2014/main" id="{5207301F-737F-47DB-82C8-F1591BD20DCA}"/>
              </a:ext>
            </a:extLst>
          </p:cNvPr>
          <p:cNvGrpSpPr/>
          <p:nvPr/>
        </p:nvGrpSpPr>
        <p:grpSpPr>
          <a:xfrm>
            <a:off x="228026"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168CBAC-E152-425B-9D31-E0AF1DD04C2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6177A09-FC04-4B42-9A3A-A2A4879A433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D859737-C5E4-434D-A195-767B0886D7E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6E5935D6-F214-4972-A7D1-C8E77B64F5E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367A9B19-B545-4CF0-8D11-7B093AFA1036}"/>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6EDF2E05-CA5A-420E-85B0-551B30496033}"/>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7806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1352550"/>
            <a:ext cx="348203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4595396"/>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13-6 </a:t>
            </a:r>
            <a:r>
              <a:rPr lang="zh-CN" altLang="en-US" sz="1600" b="1" dirty="0">
                <a:latin typeface="Times New Roman" panose="02020603050405020304" pitchFamily="18" charset="0"/>
                <a:cs typeface="Times New Roman" panose="02020603050405020304" pitchFamily="18" charset="0"/>
              </a:rPr>
              <a:t>修改后的菲利普斯曲线</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4216999" y="725021"/>
                <a:ext cx="4648200" cy="4031873"/>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横轴为失业率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𝑢</m:t>
                    </m:r>
                  </m:oMath>
                </a14:m>
                <a:endParaRPr lang="en-US" altLang="zh-CN"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纵轴为通货膨胀率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𝜋</m:t>
                    </m:r>
                  </m:oMath>
                </a14:m>
                <a:endParaRPr lang="en-US" altLang="zh-CN"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菲利普斯曲线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表明失业率与通货膨胀率二者呈反向的对应变动关系</a:t>
                </a:r>
                <a:endParaRPr lang="en-US" altLang="zh-CN"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当失业率从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减少到</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b="0" i="1" smtClean="0">
                            <a:latin typeface="Cambria Math" panose="02040503050406030204" pitchFamily="18" charset="0"/>
                          </a:rPr>
                          <m:t>1</m:t>
                        </m:r>
                      </m:sub>
                    </m:sSub>
                  </m:oMath>
                </a14:m>
                <a:r>
                  <a:rPr lang="zh-CN" altLang="en-US" dirty="0">
                    <a:latin typeface="Times New Roman" panose="02020603050405020304" pitchFamily="18" charset="0"/>
                    <a:cs typeface="Times New Roman" panose="02020603050405020304" pitchFamily="18" charset="0"/>
                  </a:rPr>
                  <a:t>时，通货膨胀率从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2</m:t>
                        </m:r>
                      </m:sub>
                    </m:sSub>
                  </m:oMath>
                </a14:m>
                <a:r>
                  <a:rPr lang="zh-CN" altLang="en-US" dirty="0">
                    <a:latin typeface="Times New Roman" panose="02020603050405020304" pitchFamily="18" charset="0"/>
                    <a:cs typeface="Times New Roman" panose="02020603050405020304" pitchFamily="18" charset="0"/>
                  </a:rPr>
                  <a:t> 增加到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1</m:t>
                        </m:r>
                      </m:sub>
                    </m:sSub>
                  </m:oMath>
                </a14:m>
                <a:endParaRPr lang="en-US"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政府由此可以</a:t>
                </a:r>
                <a:r>
                  <a:rPr lang="zh-CN" altLang="en-US" b="1" dirty="0">
                    <a:solidFill>
                      <a:srgbClr val="0070C0"/>
                    </a:solidFill>
                    <a:latin typeface="Times New Roman" panose="02020603050405020304" pitchFamily="18" charset="0"/>
                    <a:cs typeface="Times New Roman" panose="02020603050405020304" pitchFamily="18" charset="0"/>
                  </a:rPr>
                  <a:t>“相机抉择”</a:t>
                </a:r>
                <a:endParaRPr lang="en-US" altLang="zh-CN" b="1" dirty="0">
                  <a:solidFill>
                    <a:srgbClr val="0070C0"/>
                  </a:solidFill>
                  <a:latin typeface="Times New Roman" panose="02020603050405020304" pitchFamily="18" charset="0"/>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可以通过高失业率换取低通货膨胀率</a:t>
                </a: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或者以高通货膨胀率换取低失业率</a:t>
                </a: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决策人所面临的是“一个在不同失业水平和价格决定之间的选择菜单”</a:t>
                </a:r>
                <a:endParaRPr lang="en-US" altLang="zh-CN"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修改的菲利普斯曲线得到广泛的运用</a:t>
                </a:r>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16999" y="725021"/>
                <a:ext cx="4648200" cy="4031873"/>
              </a:xfrm>
              <a:prstGeom prst="rect">
                <a:avLst/>
              </a:prstGeom>
              <a:blipFill>
                <a:blip r:embed="rId3"/>
                <a:stretch>
                  <a:fillRect l="-262" t="-1210" r="-131" b="-1210"/>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B09B1D93-8288-4FD0-9D8C-57B9CA38E1D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修改的菲利普斯曲线：“失业</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物价”菲利普斯曲线</a:t>
            </a:r>
          </a:p>
        </p:txBody>
      </p:sp>
      <p:grpSp>
        <p:nvGrpSpPr>
          <p:cNvPr id="9" name="组合 8">
            <a:extLst>
              <a:ext uri="{FF2B5EF4-FFF2-40B4-BE49-F238E27FC236}">
                <a16:creationId xmlns:a16="http://schemas.microsoft.com/office/drawing/2014/main" id="{3A27E273-F041-4EA1-83D3-6F974A3E281D}"/>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5BFF6495-69D2-46F9-968C-07DC63ADD91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5C3C0A53-1655-4AC7-B18C-2B92A0D45F9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77F57BA1-CD2A-4B00-8E22-615ED318C69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4FB6334E-4727-405B-90A1-BFD7035715B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139EE027-0387-4667-9B39-EBF9AF75CCDD}"/>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BD6C24B-EDF6-48AF-9145-E08EACE9EF2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6289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2" y="1064627"/>
            <a:ext cx="348203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4307473"/>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13-6 </a:t>
            </a:r>
            <a:r>
              <a:rPr lang="zh-CN" altLang="en-US" sz="1600" b="1" dirty="0">
                <a:latin typeface="Times New Roman" panose="02020603050405020304" pitchFamily="18" charset="0"/>
                <a:cs typeface="Times New Roman" panose="02020603050405020304" pitchFamily="18" charset="0"/>
              </a:rPr>
              <a:t>修改后的菲利普斯曲线</a:t>
            </a:r>
            <a:endParaRPr lang="en-US" sz="1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185287" y="1100077"/>
            <a:ext cx="4648200" cy="3389389"/>
          </a:xfrm>
          <a:prstGeom prst="rect">
            <a:avLst/>
          </a:prstGeom>
          <a:noFill/>
        </p:spPr>
        <p:txBody>
          <a:bodyPr wrap="square" rtlCol="0">
            <a:spAutoFit/>
          </a:bodyPr>
          <a:lstStyle/>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修改的菲利普斯曲线得到广泛的运用</a:t>
            </a: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政策含义</a:t>
            </a:r>
          </a:p>
          <a:p>
            <a:pPr marL="742950" lvl="1" indent="-285750">
              <a:lnSpc>
                <a:spcPct val="150000"/>
              </a:lnSpc>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通货膨胀率和失业率之间存在着此消彼长的交替关系</a:t>
            </a:r>
            <a:endParaRPr lang="en-US" altLang="zh-CN" sz="1600" dirty="0">
              <a:latin typeface="Times New Roman" panose="02020603050405020304" pitchFamily="18" charset="0"/>
              <a:cs typeface="Times New Roman" panose="02020603050405020304" pitchFamily="18" charset="0"/>
            </a:endParaRPr>
          </a:p>
          <a:p>
            <a:pPr marL="742950" lvl="1" indent="-285750">
              <a:lnSpc>
                <a:spcPct val="150000"/>
              </a:lnSpc>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政府的宏观经济政策目标是沿着菲利普斯曲线进行选择</a:t>
            </a:r>
          </a:p>
          <a:p>
            <a:pPr marL="742950" lvl="1" indent="-285750">
              <a:lnSpc>
                <a:spcPct val="150000"/>
              </a:lnSpc>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把失业率和通货膨胀率都控制在</a:t>
            </a:r>
            <a:r>
              <a:rPr lang="zh-CN" altLang="en-US" sz="1600" b="1" dirty="0">
                <a:latin typeface="Times New Roman" panose="02020603050405020304" pitchFamily="18" charset="0"/>
                <a:cs typeface="Times New Roman" panose="02020603050405020304" pitchFamily="18" charset="0"/>
              </a:rPr>
              <a:t>“临界点”</a:t>
            </a:r>
            <a:r>
              <a:rPr lang="zh-CN" altLang="en-US" sz="1600" dirty="0">
                <a:latin typeface="Times New Roman" panose="02020603050405020304" pitchFamily="18" charset="0"/>
                <a:cs typeface="Times New Roman" panose="02020603050405020304" pitchFamily="18" charset="0"/>
              </a:rPr>
              <a:t>以内的安全范围内</a:t>
            </a:r>
          </a:p>
        </p:txBody>
      </p:sp>
      <p:grpSp>
        <p:nvGrpSpPr>
          <p:cNvPr id="9" name="Group 8"/>
          <p:cNvGrpSpPr/>
          <p:nvPr/>
        </p:nvGrpSpPr>
        <p:grpSpPr>
          <a:xfrm>
            <a:off x="2127250" y="1455152"/>
            <a:ext cx="1454150" cy="419100"/>
            <a:chOff x="2432050" y="1743075"/>
            <a:chExt cx="1454150" cy="419100"/>
          </a:xfrm>
        </p:grpSpPr>
        <p:sp>
          <p:nvSpPr>
            <p:cNvPr id="5" name="Oval 4"/>
            <p:cNvSpPr/>
            <p:nvPr/>
          </p:nvSpPr>
          <p:spPr>
            <a:xfrm>
              <a:off x="2965450" y="2085975"/>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32050" y="1743075"/>
              <a:ext cx="1454150" cy="338554"/>
            </a:xfrm>
            <a:prstGeom prst="rect">
              <a:avLst/>
            </a:prstGeom>
            <a:noFill/>
          </p:spPr>
          <p:txBody>
            <a:bodyPr wrap="square" rtlCol="0">
              <a:spAutoFit/>
            </a:bodyPr>
            <a:lstStyle/>
            <a:p>
              <a:r>
                <a:rPr lang="zh-CN" altLang="en-US" sz="1600" b="1" dirty="0"/>
                <a:t>社会“临界点”</a:t>
              </a:r>
              <a:endParaRPr lang="en-US" sz="1600" b="1" dirty="0"/>
            </a:p>
          </p:txBody>
        </p:sp>
      </p:grpSp>
      <p:grpSp>
        <p:nvGrpSpPr>
          <p:cNvPr id="12" name="Group 11"/>
          <p:cNvGrpSpPr/>
          <p:nvPr/>
        </p:nvGrpSpPr>
        <p:grpSpPr>
          <a:xfrm>
            <a:off x="565150" y="1826627"/>
            <a:ext cx="3321049" cy="2133600"/>
            <a:chOff x="869950" y="2114550"/>
            <a:chExt cx="3321049" cy="2133600"/>
          </a:xfrm>
        </p:grpSpPr>
        <p:sp>
          <p:nvSpPr>
            <p:cNvPr id="3" name="Rectangle 2"/>
            <p:cNvSpPr/>
            <p:nvPr/>
          </p:nvSpPr>
          <p:spPr>
            <a:xfrm>
              <a:off x="869950" y="2114550"/>
              <a:ext cx="2133600" cy="21336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59124" y="2589133"/>
              <a:ext cx="1031875" cy="338554"/>
            </a:xfrm>
            <a:prstGeom prst="rect">
              <a:avLst/>
            </a:prstGeom>
            <a:noFill/>
          </p:spPr>
          <p:txBody>
            <a:bodyPr wrap="square" rtlCol="0">
              <a:spAutoFit/>
            </a:bodyPr>
            <a:lstStyle/>
            <a:p>
              <a:r>
                <a:rPr lang="zh-CN" altLang="en-US" sz="1600" b="1" dirty="0"/>
                <a:t>安全范围</a:t>
              </a:r>
              <a:endParaRPr lang="en-US" sz="1600" b="1" dirty="0"/>
            </a:p>
          </p:txBody>
        </p:sp>
        <p:cxnSp>
          <p:nvCxnSpPr>
            <p:cNvPr id="11" name="Straight Arrow Connector 10"/>
            <p:cNvCxnSpPr/>
            <p:nvPr/>
          </p:nvCxnSpPr>
          <p:spPr>
            <a:xfrm flipV="1">
              <a:off x="2324100" y="2758410"/>
              <a:ext cx="952500" cy="169278"/>
            </a:xfrm>
            <a:prstGeom prst="straightConnector1">
              <a:avLst/>
            </a:prstGeom>
            <a:ln w="1270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45E9DDD9-CE8D-4852-BC80-862479EEE6FB}"/>
              </a:ext>
            </a:extLst>
          </p:cNvPr>
          <p:cNvSpPr/>
          <p:nvPr/>
        </p:nvSpPr>
        <p:spPr>
          <a:xfrm>
            <a:off x="388177"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修改的菲利普斯曲线：“失业</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物价”菲利普斯曲线</a:t>
            </a:r>
          </a:p>
        </p:txBody>
      </p:sp>
      <p:grpSp>
        <p:nvGrpSpPr>
          <p:cNvPr id="15" name="组合 14">
            <a:extLst>
              <a:ext uri="{FF2B5EF4-FFF2-40B4-BE49-F238E27FC236}">
                <a16:creationId xmlns:a16="http://schemas.microsoft.com/office/drawing/2014/main" id="{814A9703-63EE-4660-B4B3-C5B92A81723B}"/>
              </a:ext>
            </a:extLst>
          </p:cNvPr>
          <p:cNvGrpSpPr/>
          <p:nvPr/>
        </p:nvGrpSpPr>
        <p:grpSpPr>
          <a:xfrm>
            <a:off x="239334" y="290253"/>
            <a:ext cx="229174" cy="330963"/>
            <a:chOff x="362743" y="188119"/>
            <a:chExt cx="348993" cy="504000"/>
          </a:xfrm>
          <a:solidFill>
            <a:srgbClr val="6B748A"/>
          </a:solidFill>
        </p:grpSpPr>
        <p:sp>
          <p:nvSpPr>
            <p:cNvPr id="16" name="矩形: 圆角 15">
              <a:extLst>
                <a:ext uri="{FF2B5EF4-FFF2-40B4-BE49-F238E27FC236}">
                  <a16:creationId xmlns:a16="http://schemas.microsoft.com/office/drawing/2014/main" id="{D8C81D88-C0B2-42EE-B800-A22A7E29563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7" name="矩形: 圆角 16">
              <a:extLst>
                <a:ext uri="{FF2B5EF4-FFF2-40B4-BE49-F238E27FC236}">
                  <a16:creationId xmlns:a16="http://schemas.microsoft.com/office/drawing/2014/main" id="{EE0B4F9C-C36C-40F5-8792-7F516011FB8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8" name="矩形: 圆角 17">
              <a:extLst>
                <a:ext uri="{FF2B5EF4-FFF2-40B4-BE49-F238E27FC236}">
                  <a16:creationId xmlns:a16="http://schemas.microsoft.com/office/drawing/2014/main" id="{D038B8EB-E810-4596-88FC-155556F681C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EB293C74-1702-42CB-84BE-526216CF8AF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0" name="直接连接符 19">
            <a:extLst>
              <a:ext uri="{FF2B5EF4-FFF2-40B4-BE49-F238E27FC236}">
                <a16:creationId xmlns:a16="http://schemas.microsoft.com/office/drawing/2014/main" id="{E6216EF1-0838-45B2-8608-C97282715E56}"/>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05D6CFF1-229C-496C-B004-6C7443D1F47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55738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874514"/>
            <a:ext cx="8229600" cy="3394472"/>
          </a:xfrm>
        </p:spPr>
        <p:txBody>
          <a:bodyPr/>
          <a:lstStyle/>
          <a:p>
            <a:pPr>
              <a:lnSpc>
                <a:spcPct val="15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引申的菲利普斯曲线用经济增长率代替失业率</a:t>
            </a:r>
            <a:endParaRPr lang="en-US" altLang="zh-CN" sz="1800" dirty="0">
              <a:latin typeface="宋体" panose="02010600030101010101" pitchFamily="2" charset="-122"/>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这一代替通过“奥肯定律”实现</a:t>
            </a:r>
            <a:endParaRPr lang="en-US" altLang="zh-CN" sz="1600" dirty="0">
              <a:latin typeface="宋体" panose="02010600030101010101" pitchFamily="2" charset="-122"/>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因为奥肯定律给出了失业率与经济增长率之间的关系</a:t>
            </a:r>
            <a:endParaRPr lang="en-US" altLang="zh-CN" sz="1600" dirty="0">
              <a:latin typeface="宋体" panose="02010600030101010101" pitchFamily="2" charset="-122"/>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引申的“产出</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物价”菲利普斯曲线</a:t>
            </a:r>
            <a:endParaRPr lang="en-US" altLang="zh-CN" sz="1800" dirty="0">
              <a:latin typeface="宋体" panose="02010600030101010101" pitchFamily="2" charset="-122"/>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表明了经济增长率与通货膨胀率之间的关系</a:t>
            </a:r>
            <a:endParaRPr lang="en-US" altLang="zh-CN" sz="1600" dirty="0">
              <a:latin typeface="宋体" panose="02010600030101010101" pitchFamily="2" charset="-122"/>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经济增长率与通货膨胀率同向变动</a:t>
            </a:r>
            <a:endParaRPr lang="en-US" altLang="zh-CN" sz="16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
        <p:nvSpPr>
          <p:cNvPr id="5" name="矩形 4">
            <a:extLst>
              <a:ext uri="{FF2B5EF4-FFF2-40B4-BE49-F238E27FC236}">
                <a16:creationId xmlns:a16="http://schemas.microsoft.com/office/drawing/2014/main" id="{99561D8F-6455-44D5-A502-DB136E2EB040}"/>
              </a:ext>
            </a:extLst>
          </p:cNvPr>
          <p:cNvSpPr/>
          <p:nvPr/>
        </p:nvSpPr>
        <p:spPr>
          <a:xfrm>
            <a:off x="388177"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引申的菲利普斯曲线：“产出</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物价”菲利普斯曲线</a:t>
            </a:r>
          </a:p>
        </p:txBody>
      </p:sp>
      <p:grpSp>
        <p:nvGrpSpPr>
          <p:cNvPr id="6" name="组合 5">
            <a:extLst>
              <a:ext uri="{FF2B5EF4-FFF2-40B4-BE49-F238E27FC236}">
                <a16:creationId xmlns:a16="http://schemas.microsoft.com/office/drawing/2014/main" id="{883D588B-04E8-4287-8E79-354CBEAF624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89A068D-AD36-4698-80AF-32E1432A450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66A4B46-39FE-417F-911D-75FBB97980E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C4CA8DC-41D6-48C0-9EEB-3140031BC14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31A8920D-0A95-4937-90AA-EFD0414C300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B186C5D-99B0-49AF-824D-865BA3D9F9BC}"/>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278BBF7-25E3-403D-9539-382643F94CA9}"/>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823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427" y="1047750"/>
            <a:ext cx="6660573" cy="332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708158"/>
            <a:ext cx="9144000"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Inflation and Unemployment in the United States, 1960–2013</a:t>
            </a:r>
            <a:endParaRPr lang="en-US"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959427" y="4430225"/>
            <a:ext cx="8184573" cy="276999"/>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Source: </a:t>
            </a:r>
            <a:r>
              <a:rPr lang="en-US" sz="1200" dirty="0">
                <a:latin typeface="Times New Roman" panose="02020603050405020304" pitchFamily="18" charset="0"/>
                <a:cs typeface="Times New Roman" panose="02020603050405020304" pitchFamily="18" charset="0"/>
              </a:rPr>
              <a:t>N. Gregory Mankiw (2016).</a:t>
            </a:r>
            <a:r>
              <a:rPr lang="en-US" sz="1200" i="1" dirty="0">
                <a:latin typeface="Times New Roman" panose="02020603050405020304" pitchFamily="18" charset="0"/>
                <a:cs typeface="Times New Roman" panose="02020603050405020304" pitchFamily="18" charset="0"/>
              </a:rPr>
              <a:t> Macroeconomics, ninth edition</a:t>
            </a:r>
            <a:r>
              <a:rPr lang="en-US" sz="1200" dirty="0">
                <a:latin typeface="Times New Roman" panose="02020603050405020304" pitchFamily="18" charset="0"/>
                <a:cs typeface="Times New Roman" panose="02020603050405020304" pitchFamily="18" charset="0"/>
              </a:rPr>
              <a:t>. Worth Publishers: New York</a:t>
            </a:r>
          </a:p>
        </p:txBody>
      </p:sp>
      <p:sp>
        <p:nvSpPr>
          <p:cNvPr id="8" name="矩形 7">
            <a:extLst>
              <a:ext uri="{FF2B5EF4-FFF2-40B4-BE49-F238E27FC236}">
                <a16:creationId xmlns:a16="http://schemas.microsoft.com/office/drawing/2014/main" id="{B2BE1A7B-505E-4813-86B0-323C730F7F77}"/>
              </a:ext>
            </a:extLst>
          </p:cNvPr>
          <p:cNvSpPr/>
          <p:nvPr/>
        </p:nvSpPr>
        <p:spPr>
          <a:xfrm>
            <a:off x="388177"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菲利普斯曲线和预期理论</a:t>
            </a:r>
          </a:p>
        </p:txBody>
      </p:sp>
      <p:grpSp>
        <p:nvGrpSpPr>
          <p:cNvPr id="9" name="组合 8">
            <a:extLst>
              <a:ext uri="{FF2B5EF4-FFF2-40B4-BE49-F238E27FC236}">
                <a16:creationId xmlns:a16="http://schemas.microsoft.com/office/drawing/2014/main" id="{9E3C9A06-6DE7-4A02-815E-41E53AB5321B}"/>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B9FA7707-67BF-40F7-BEB3-8DDBC69D000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297A8ADE-EA30-4FE7-9070-AAE2E605510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5B05C765-BBEE-4D99-8B89-AC7FE0B3F27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C7FD1CA2-8721-4337-82DE-7F834DA7118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20F0F7D2-E2EE-46AE-968A-1EA45A21E88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AF6626E6-4231-49EA-AE60-4D34F0A6D14F}"/>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513921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71385"/>
            <a:ext cx="8229600" cy="3394472"/>
          </a:xfrm>
        </p:spPr>
        <p:txBody>
          <a:bodyPr/>
          <a:lstStyle/>
          <a:p>
            <a:pPr>
              <a:lnSpc>
                <a:spcPct val="150000"/>
              </a:lnSpc>
              <a:buSzPct val="80000"/>
              <a:buFont typeface="Wingdings" panose="05000000000000000000" pitchFamily="2" charset="2"/>
              <a:buChar char="l"/>
            </a:pPr>
            <a:r>
              <a:rPr lang="zh-CN" altLang="en-US" sz="1800" dirty="0">
                <a:ea typeface="宋体" panose="02010600030101010101" pitchFamily="2" charset="-122"/>
              </a:rPr>
              <a:t>从上图可以发现</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en-US" altLang="zh-CN" sz="1600" dirty="0">
                <a:ea typeface="宋体" panose="02010600030101010101" pitchFamily="2" charset="-122"/>
              </a:rPr>
              <a:t>20</a:t>
            </a:r>
            <a:r>
              <a:rPr lang="zh-CN" altLang="en-US" sz="1600" dirty="0">
                <a:ea typeface="宋体" panose="02010600030101010101" pitchFamily="2" charset="-122"/>
              </a:rPr>
              <a:t>实际</a:t>
            </a:r>
            <a:r>
              <a:rPr lang="en-US" altLang="zh-CN" sz="1600" dirty="0">
                <a:ea typeface="宋体" panose="02010600030101010101" pitchFamily="2" charset="-122"/>
              </a:rPr>
              <a:t>60</a:t>
            </a:r>
            <a:r>
              <a:rPr lang="zh-CN" altLang="en-US" sz="1600" dirty="0">
                <a:ea typeface="宋体" panose="02010600030101010101" pitchFamily="2" charset="-122"/>
              </a:rPr>
              <a:t>年代美国还存在稳定的菲利普斯曲线</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但在</a:t>
            </a:r>
            <a:r>
              <a:rPr lang="en-US" altLang="zh-CN" sz="1600" dirty="0">
                <a:ea typeface="宋体" panose="02010600030101010101" pitchFamily="2" charset="-122"/>
              </a:rPr>
              <a:t>20</a:t>
            </a:r>
            <a:r>
              <a:rPr lang="zh-CN" altLang="en-US" sz="1600" dirty="0">
                <a:ea typeface="宋体" panose="02010600030101010101" pitchFamily="2" charset="-122"/>
              </a:rPr>
              <a:t>世纪</a:t>
            </a:r>
            <a:r>
              <a:rPr lang="en-US" altLang="zh-CN" sz="1600" dirty="0">
                <a:ea typeface="宋体" panose="02010600030101010101" pitchFamily="2" charset="-122"/>
              </a:rPr>
              <a:t>60</a:t>
            </a:r>
            <a:r>
              <a:rPr lang="zh-CN" altLang="en-US" sz="1600" dirty="0">
                <a:ea typeface="宋体" panose="02010600030101010101" pitchFamily="2" charset="-122"/>
              </a:rPr>
              <a:t>年代末期就不存在了</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作为经验规律的菲利普斯曲线失效</a:t>
            </a:r>
            <a:endParaRPr lang="en-US" altLang="zh-CN" sz="16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现代货币主义学派</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对菲利普斯曲线提出了批评与修正</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在菲利普斯曲线中加入了</a:t>
            </a:r>
            <a:r>
              <a:rPr lang="zh-CN" altLang="en-US" sz="1600" b="1" dirty="0">
                <a:ea typeface="宋体" panose="02010600030101010101" pitchFamily="2" charset="-122"/>
              </a:rPr>
              <a:t>通货膨胀预期</a:t>
            </a:r>
            <a:r>
              <a:rPr lang="zh-CN" altLang="en-US" sz="1600" dirty="0">
                <a:ea typeface="宋体" panose="02010600030101010101" pitchFamily="2" charset="-122"/>
              </a:rPr>
              <a:t>的作用</a:t>
            </a:r>
            <a:endParaRPr lang="en-US" altLang="zh-CN" sz="16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预期</a:t>
            </a:r>
            <a:r>
              <a:rPr lang="zh-CN" altLang="en-US" sz="1800" dirty="0">
                <a:ea typeface="宋体" panose="02010600030101010101" pitchFamily="2" charset="-122"/>
              </a:rPr>
              <a:t>是指经济主体对经济变量在未来的变动趋势的一种事前的估计</a:t>
            </a:r>
            <a:endParaRPr lang="en-US" altLang="zh-CN" sz="18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矩形 4">
            <a:extLst>
              <a:ext uri="{FF2B5EF4-FFF2-40B4-BE49-F238E27FC236}">
                <a16:creationId xmlns:a16="http://schemas.microsoft.com/office/drawing/2014/main" id="{E88E3884-5FC4-4011-8733-7107F1E42103}"/>
              </a:ext>
            </a:extLst>
          </p:cNvPr>
          <p:cNvSpPr/>
          <p:nvPr/>
        </p:nvSpPr>
        <p:spPr>
          <a:xfrm>
            <a:off x="388177"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菲利普斯曲线和预期理论</a:t>
            </a:r>
          </a:p>
        </p:txBody>
      </p:sp>
      <p:grpSp>
        <p:nvGrpSpPr>
          <p:cNvPr id="6" name="组合 5">
            <a:extLst>
              <a:ext uri="{FF2B5EF4-FFF2-40B4-BE49-F238E27FC236}">
                <a16:creationId xmlns:a16="http://schemas.microsoft.com/office/drawing/2014/main" id="{2C25CF83-4C92-435A-8F22-7D47927918AA}"/>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11BB35B-795A-4EFA-9F79-1CC01B1B9FB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7400E07-2863-4409-A642-84868EBEF53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FD6264C-FA0B-440D-A48B-00CE0BAD95E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4980C90-6B38-4AC2-8995-07BCD4F0FD3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3CDA3C01-04F9-40AE-8319-35F5DB71E305}"/>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AC5EF9D-6941-44AB-ADAD-B34040ED0BB5}"/>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5148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03715"/>
                <a:ext cx="8229600" cy="3394472"/>
              </a:xfrm>
            </p:spPr>
            <p:txBody>
              <a:bodyPr/>
              <a:lstStyle/>
              <a:p>
                <a:pPr>
                  <a:lnSpc>
                    <a:spcPct val="120000"/>
                  </a:lnSpc>
                  <a:buSzPct val="80000"/>
                  <a:buFont typeface="Wingdings" panose="05000000000000000000" pitchFamily="2" charset="2"/>
                  <a:buChar char="l"/>
                </a:pPr>
                <a:r>
                  <a:rPr lang="zh-CN" altLang="en-US" sz="1800" dirty="0">
                    <a:ea typeface="宋体" panose="02010600030101010101" pitchFamily="2" charset="-122"/>
                  </a:rPr>
                  <a:t>现代货币主义学派认为菲利普斯曲线必须附加预期假设</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公众对通货膨胀形成预期</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劳动合同就会加上依据通货膨胀调整工资的条款</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名义工资根据预期的通货膨胀率增长</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人们根据最近观察到的通货膨胀率形成他们的通货膨胀预期，这种假设被称为</a:t>
                </a:r>
                <a:r>
                  <a:rPr lang="zh-CN" altLang="en-US" sz="1800" b="1" dirty="0">
                    <a:solidFill>
                      <a:srgbClr val="0070C0"/>
                    </a:solidFill>
                    <a:ea typeface="宋体" panose="02010600030101010101" pitchFamily="2" charset="-122"/>
                  </a:rPr>
                  <a:t>适应性预期</a:t>
                </a:r>
                <a:endParaRPr lang="en-US" altLang="zh-CN" sz="1800" b="1" dirty="0">
                  <a:solidFill>
                    <a:srgbClr val="0070C0"/>
                  </a:solidFill>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在适应性预期假设下，如果下一年的通货膨胀的预期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𝜋</m:t>
                        </m:r>
                      </m:e>
                      <m:sub>
                        <m:r>
                          <a:rPr lang="en-US" altLang="zh-CN" sz="1800" b="0" i="1" smtClean="0">
                            <a:latin typeface="Cambria Math"/>
                          </a:rPr>
                          <m:t>𝑒</m:t>
                        </m:r>
                      </m:sub>
                    </m:sSub>
                  </m:oMath>
                </a14:m>
                <a:r>
                  <a:rPr lang="zh-CN" altLang="en-US" sz="1800" dirty="0">
                    <a:ea typeface="宋体" panose="02010600030101010101" pitchFamily="2" charset="-122"/>
                  </a:rPr>
                  <a:t>来自于上一年的通货膨胀率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𝜋</m:t>
                        </m:r>
                      </m:e>
                      <m:sub>
                        <m:r>
                          <a:rPr lang="en-US" altLang="zh-CN" sz="1800" b="0" i="1" smtClean="0">
                            <a:latin typeface="Cambria Math"/>
                          </a:rPr>
                          <m:t>−1</m:t>
                        </m:r>
                      </m:sub>
                    </m:sSub>
                  </m:oMath>
                </a14:m>
                <a:r>
                  <a:rPr lang="zh-CN" altLang="en-US" sz="1800" dirty="0">
                    <a:ea typeface="宋体" panose="02010600030101010101" pitchFamily="2" charset="-122"/>
                  </a:rPr>
                  <a:t>，那么</a:t>
                </a:r>
                <a:endParaRPr lang="en-US" altLang="zh-CN" sz="1800" dirty="0">
                  <a:ea typeface="宋体" panose="02010600030101010101" pitchFamily="2" charset="-122"/>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𝜋</m:t>
                          </m:r>
                        </m:e>
                        <m:sub>
                          <m:r>
                            <a:rPr lang="en-US" altLang="zh-CN" sz="1800" b="0" i="1" smtClean="0">
                              <a:latin typeface="Cambria Math"/>
                            </a:rPr>
                            <m:t>𝑒</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𝜋</m:t>
                          </m:r>
                        </m:e>
                        <m:sub>
                          <m:r>
                            <a:rPr lang="en-US" altLang="zh-CN" sz="1800" b="0" i="1" smtClean="0">
                              <a:latin typeface="Cambria Math"/>
                            </a:rPr>
                            <m:t>−1</m:t>
                          </m:r>
                        </m:sub>
                      </m:sSub>
                    </m:oMath>
                  </m:oMathPara>
                </a14:m>
                <a:endParaRPr lang="en-US" altLang="zh-CN" sz="18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03715"/>
                <a:ext cx="8229600" cy="3394472"/>
              </a:xfrm>
              <a:blipFill>
                <a:blip r:embed="rId3"/>
                <a:stretch>
                  <a:fillRect l="-148" t="-7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 name="矩形 4">
            <a:extLst>
              <a:ext uri="{FF2B5EF4-FFF2-40B4-BE49-F238E27FC236}">
                <a16:creationId xmlns:a16="http://schemas.microsoft.com/office/drawing/2014/main" id="{77FC8CDB-5BB8-4B03-8F77-B336B33822E7}"/>
              </a:ext>
            </a:extLst>
          </p:cNvPr>
          <p:cNvSpPr/>
          <p:nvPr/>
        </p:nvSpPr>
        <p:spPr>
          <a:xfrm>
            <a:off x="388177"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菲利普斯曲线和预期理论</a:t>
            </a:r>
          </a:p>
        </p:txBody>
      </p:sp>
      <p:grpSp>
        <p:nvGrpSpPr>
          <p:cNvPr id="6" name="组合 5">
            <a:extLst>
              <a:ext uri="{FF2B5EF4-FFF2-40B4-BE49-F238E27FC236}">
                <a16:creationId xmlns:a16="http://schemas.microsoft.com/office/drawing/2014/main" id="{947BB5AC-8E6C-41C6-A7DF-DF97B88067C1}"/>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EEDC418-1284-4DE1-8294-F4EB79BA689D}"/>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420FB99-3022-4C3B-9E80-095917CD606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488E3E9-7D81-493D-865C-8CD2099BF38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3203E04-45FB-4023-8B51-1A6EAC3F889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DB6EA57-1E9F-4361-87D1-C58904EBE50D}"/>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58E15C2-FAD2-4ABE-B638-65877801F6C7}"/>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03741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868" y="995641"/>
                <a:ext cx="8229600" cy="3394472"/>
              </a:xfrm>
            </p:spPr>
            <p:txBody>
              <a:bodyPr/>
              <a:lstStyle/>
              <a:p>
                <a:pPr>
                  <a:lnSpc>
                    <a:spcPct val="114000"/>
                  </a:lnSpc>
                  <a:buSzPct val="80000"/>
                  <a:buFont typeface="Wingdings" panose="05000000000000000000" pitchFamily="2" charset="2"/>
                  <a:buChar char="l"/>
                </a:pPr>
                <a:r>
                  <a:rPr lang="zh-CN" altLang="en-US" sz="1800" b="1" dirty="0">
                    <a:solidFill>
                      <a:srgbClr val="0070C0"/>
                    </a:solidFill>
                    <a:ea typeface="宋体" panose="02010600030101010101" pitchFamily="2" charset="-122"/>
                  </a:rPr>
                  <a:t>附加预期的菲利普斯曲线</a:t>
                </a:r>
                <a:r>
                  <a:rPr lang="zh-CN" altLang="en-US" sz="1800" dirty="0">
                    <a:ea typeface="宋体" panose="02010600030101010101" pitchFamily="2" charset="-122"/>
                  </a:rPr>
                  <a:t>（或现代菲利普斯曲线）的表达式为</a:t>
                </a:r>
                <a:endParaRPr lang="en-US" altLang="zh-CN" sz="1800" dirty="0">
                  <a:ea typeface="宋体" panose="02010600030101010101" pitchFamily="2" charset="-122"/>
                </a:endParaRPr>
              </a:p>
              <a:p>
                <a:pPr marL="0" indent="0">
                  <a:lnSpc>
                    <a:spcPct val="114000"/>
                  </a:lnSpc>
                  <a:buNone/>
                </a:pPr>
                <a14:m>
                  <m:oMathPara xmlns:m="http://schemas.openxmlformats.org/officeDocument/2006/math">
                    <m:oMathParaPr>
                      <m:jc m:val="centerGroup"/>
                    </m:oMathParaPr>
                    <m:oMath xmlns:m="http://schemas.openxmlformats.org/officeDocument/2006/math">
                      <m:r>
                        <a:rPr lang="en-US" sz="1800" b="1" i="1" smtClean="0">
                          <a:latin typeface="Cambria Math"/>
                        </a:rPr>
                        <m:t>𝝅</m:t>
                      </m:r>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rPr>
                            <m:t>𝝅</m:t>
                          </m:r>
                        </m:e>
                        <m:sub>
                          <m:r>
                            <a:rPr lang="en-US" sz="1800" b="1" i="1" smtClean="0">
                              <a:latin typeface="Cambria Math"/>
                            </a:rPr>
                            <m:t>𝒆</m:t>
                          </m:r>
                        </m:sub>
                      </m:sSub>
                      <m:r>
                        <a:rPr lang="en-US" sz="1800" b="1" i="1" smtClean="0">
                          <a:latin typeface="Cambria Math"/>
                        </a:rPr>
                        <m:t>−</m:t>
                      </m:r>
                      <m:r>
                        <a:rPr lang="en-US" sz="1800" b="1" i="1" smtClean="0">
                          <a:latin typeface="Cambria Math"/>
                        </a:rPr>
                        <m:t>𝜷</m:t>
                      </m:r>
                      <m:d>
                        <m:dPr>
                          <m:ctrlPr>
                            <a:rPr lang="en-US" sz="1800" b="1" i="1" smtClean="0">
                              <a:latin typeface="Cambria Math" panose="02040503050406030204" pitchFamily="18" charset="0"/>
                            </a:rPr>
                          </m:ctrlPr>
                        </m:dPr>
                        <m:e>
                          <m:r>
                            <a:rPr lang="en-US" sz="1800" b="1" i="1" smtClean="0">
                              <a:latin typeface="Cambria Math"/>
                            </a:rPr>
                            <m:t>𝒖</m:t>
                          </m:r>
                          <m:r>
                            <a:rPr lang="en-US" sz="1800" b="1" i="1" smtClean="0">
                              <a:latin typeface="Cambria Math"/>
                            </a:rPr>
                            <m:t>−</m:t>
                          </m:r>
                          <m:sSup>
                            <m:sSupPr>
                              <m:ctrlPr>
                                <a:rPr lang="en-US" sz="1800" b="1" i="1" smtClean="0">
                                  <a:latin typeface="Cambria Math" panose="02040503050406030204" pitchFamily="18" charset="0"/>
                                </a:rPr>
                              </m:ctrlPr>
                            </m:sSupPr>
                            <m:e>
                              <m:r>
                                <a:rPr lang="en-US" sz="1800" b="1" i="1" smtClean="0">
                                  <a:latin typeface="Cambria Math"/>
                                </a:rPr>
                                <m:t>𝒖</m:t>
                              </m:r>
                            </m:e>
                            <m:sup>
                              <m:r>
                                <a:rPr lang="en-US" sz="1800" b="1" i="1" smtClean="0">
                                  <a:latin typeface="Cambria Math"/>
                                </a:rPr>
                                <m:t>∗</m:t>
                              </m:r>
                            </m:sup>
                          </m:sSup>
                        </m:e>
                      </m:d>
                      <m:r>
                        <a:rPr lang="en-US" sz="1800" b="1" i="1" smtClean="0">
                          <a:latin typeface="Cambria Math"/>
                        </a:rPr>
                        <m:t>+</m:t>
                      </m:r>
                      <m:r>
                        <a:rPr lang="en-US" sz="1800" b="1" i="1" smtClean="0">
                          <a:latin typeface="Cambria Math"/>
                        </a:rPr>
                        <m:t>𝜺</m:t>
                      </m:r>
                    </m:oMath>
                  </m:oMathPara>
                </a14:m>
                <a:endParaRPr lang="en-US" sz="1800" b="1" dirty="0">
                  <a:ea typeface="宋体" panose="02010600030101010101" pitchFamily="2" charset="-122"/>
                </a:endParaRPr>
              </a:p>
              <a:p>
                <a:pPr marL="800100" lvl="2" indent="-342900">
                  <a:lnSpc>
                    <a:spcPct val="114000"/>
                  </a:lnSpc>
                  <a:buSzPct val="60000"/>
                  <a:buFont typeface="Wingdings" panose="05000000000000000000" pitchFamily="2" charset="2"/>
                  <a:buChar char="n"/>
                </a:pPr>
                <a14:m>
                  <m:oMath xmlns:m="http://schemas.openxmlformats.org/officeDocument/2006/math">
                    <m:r>
                      <a:rPr lang="en-US" altLang="zh-CN" sz="1600" b="0" i="1" smtClean="0">
                        <a:latin typeface="Cambria Math"/>
                      </a:rPr>
                      <m:t>𝛽</m:t>
                    </m:r>
                    <m:r>
                      <a:rPr lang="en-US" altLang="zh-CN" sz="1600" i="1">
                        <a:latin typeface="Cambria Math"/>
                      </a:rPr>
                      <m:t>&gt;0</m:t>
                    </m:r>
                  </m:oMath>
                </a14:m>
                <a:r>
                  <a:rPr lang="en-US" altLang="zh-CN" sz="1600" dirty="0">
                    <a:ea typeface="宋体" panose="02010600030101010101" pitchFamily="2" charset="-122"/>
                  </a:rPr>
                  <a:t> </a:t>
                </a:r>
                <a:r>
                  <a:rPr lang="zh-CN" altLang="en-US" sz="1600" dirty="0">
                    <a:ea typeface="宋体" panose="02010600030101010101" pitchFamily="2" charset="-122"/>
                  </a:rPr>
                  <a:t>是通货膨胀对周期性失业反应程度的参数</a:t>
                </a:r>
                <a:endParaRPr lang="en-US" altLang="zh-CN" sz="1600" dirty="0">
                  <a:ea typeface="宋体" panose="02010600030101010101" pitchFamily="2" charset="-122"/>
                </a:endParaRPr>
              </a:p>
              <a:p>
                <a:pPr marL="800100" lvl="2" indent="-342900">
                  <a:lnSpc>
                    <a:spcPct val="114000"/>
                  </a:lnSpc>
                  <a:buSzPct val="60000"/>
                  <a:buFont typeface="Wingdings" panose="05000000000000000000" pitchFamily="2" charset="2"/>
                  <a:buChar char="n"/>
                </a:pPr>
                <a14:m>
                  <m:oMath xmlns:m="http://schemas.openxmlformats.org/officeDocument/2006/math">
                    <m:r>
                      <a:rPr lang="en-US" altLang="zh-CN" sz="1600" b="0" i="1" smtClean="0">
                        <a:latin typeface="Cambria Math"/>
                      </a:rPr>
                      <m:t>𝜀</m:t>
                    </m:r>
                  </m:oMath>
                </a14:m>
                <a:r>
                  <a:rPr lang="en-US" altLang="zh-CN" sz="1600" dirty="0">
                    <a:ea typeface="宋体" panose="02010600030101010101" pitchFamily="2" charset="-122"/>
                  </a:rPr>
                  <a:t> </a:t>
                </a:r>
                <a:r>
                  <a:rPr lang="zh-CN" altLang="en-US" sz="1600" dirty="0">
                    <a:ea typeface="宋体" panose="02010600030101010101" pitchFamily="2" charset="-122"/>
                  </a:rPr>
                  <a:t>代表供给冲击</a:t>
                </a:r>
                <a:endParaRPr lang="en-US" altLang="zh-CN" sz="1600" dirty="0">
                  <a:ea typeface="宋体" panose="02010600030101010101" pitchFamily="2" charset="-122"/>
                </a:endParaRPr>
              </a:p>
              <a:p>
                <a:pPr marL="285750" lvl="1" indent="-285750">
                  <a:lnSpc>
                    <a:spcPct val="114000"/>
                  </a:lnSpc>
                  <a:buSzPct val="80000"/>
                  <a:buFont typeface="Wingdings" panose="05000000000000000000" pitchFamily="2" charset="2"/>
                  <a:buChar char="l"/>
                </a:pPr>
                <a:r>
                  <a:rPr lang="zh-CN" altLang="en-US" dirty="0">
                    <a:ea typeface="宋体" panose="02010600030101010101" pitchFamily="2" charset="-122"/>
                  </a:rPr>
                  <a:t>该表达式来自于黏性价格模型</a:t>
                </a:r>
                <a:r>
                  <a:rPr lang="en-US" altLang="zh-CN" dirty="0">
                    <a:ea typeface="宋体" panose="02010600030101010101" pitchFamily="2" charset="-122"/>
                  </a:rPr>
                  <a:t>(</a:t>
                </a:r>
                <a:r>
                  <a:rPr lang="zh-CN" altLang="en-US" dirty="0">
                    <a:ea typeface="宋体" panose="02010600030101010101" pitchFamily="2" charset="-122"/>
                  </a:rPr>
                  <a:t>第十二章幻灯片第</a:t>
                </a:r>
                <a:r>
                  <a:rPr lang="en-US" altLang="zh-CN" dirty="0">
                    <a:ea typeface="宋体" panose="02010600030101010101" pitchFamily="2" charset="-122"/>
                  </a:rPr>
                  <a:t>32</a:t>
                </a:r>
                <a:r>
                  <a:rPr lang="zh-CN" altLang="en-US" dirty="0">
                    <a:ea typeface="宋体" panose="02010600030101010101" pitchFamily="2" charset="-122"/>
                  </a:rPr>
                  <a:t>页</a:t>
                </a:r>
                <a:r>
                  <a:rPr lang="en-US" altLang="zh-CN" dirty="0">
                    <a:ea typeface="宋体" panose="02010600030101010101" pitchFamily="2" charset="-122"/>
                  </a:rPr>
                  <a:t>)</a:t>
                </a:r>
                <a:r>
                  <a:rPr lang="zh-CN" altLang="en-US" dirty="0">
                    <a:ea typeface="宋体" panose="02010600030101010101" pitchFamily="2" charset="-122"/>
                  </a:rPr>
                  <a:t>和奥肯定律</a:t>
                </a:r>
                <a:endParaRPr lang="en-US" altLang="zh-CN" dirty="0">
                  <a:ea typeface="宋体" panose="02010600030101010101" pitchFamily="2" charset="-122"/>
                </a:endParaRPr>
              </a:p>
              <a:p>
                <a:pPr marL="285750" lvl="1" indent="-285750">
                  <a:lnSpc>
                    <a:spcPct val="114000"/>
                  </a:lnSpc>
                  <a:buSzPct val="80000"/>
                  <a:buFont typeface="Wingdings" panose="05000000000000000000" pitchFamily="2" charset="2"/>
                  <a:buChar char="l"/>
                </a:pPr>
                <a:r>
                  <a:rPr lang="zh-CN" altLang="en-US" dirty="0">
                    <a:ea typeface="宋体" panose="02010600030101010101" pitchFamily="2" charset="-122"/>
                  </a:rPr>
                  <a:t>附加预期的菲利普斯曲线说明</a:t>
                </a:r>
                <a:endParaRPr lang="en-US" altLang="zh-CN" dirty="0">
                  <a:ea typeface="宋体" panose="02010600030101010101" pitchFamily="2" charset="-122"/>
                </a:endParaRPr>
              </a:p>
              <a:p>
                <a:pPr marL="800100" lvl="2" indent="-342900">
                  <a:lnSpc>
                    <a:spcPct val="114000"/>
                  </a:lnSpc>
                  <a:buSzPct val="60000"/>
                  <a:buFont typeface="Wingdings" panose="05000000000000000000" pitchFamily="2" charset="2"/>
                  <a:buChar char="n"/>
                </a:pPr>
                <a:r>
                  <a:rPr lang="zh-CN" altLang="en-US" sz="1600" dirty="0">
                    <a:ea typeface="宋体" panose="02010600030101010101" pitchFamily="2" charset="-122"/>
                  </a:rPr>
                  <a:t>预期通货膨胀率</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𝜋</m:t>
                        </m:r>
                      </m:e>
                      <m:sub>
                        <m:r>
                          <a:rPr lang="en-US" altLang="zh-CN" sz="1600" b="0" i="1" smtClean="0">
                            <a:latin typeface="Cambria Math"/>
                          </a:rPr>
                          <m:t>𝑒</m:t>
                        </m:r>
                      </m:sub>
                    </m:sSub>
                  </m:oMath>
                </a14:m>
                <a:r>
                  <a:rPr lang="zh-CN" altLang="en-US" sz="1600" dirty="0">
                    <a:ea typeface="宋体" panose="02010600030101010101" pitchFamily="2" charset="-122"/>
                  </a:rPr>
                  <a:t>每增加或下降</a:t>
                </a:r>
                <a:r>
                  <a:rPr lang="en-US" altLang="zh-CN" sz="1600" dirty="0">
                    <a:ea typeface="宋体" panose="02010600030101010101" pitchFamily="2" charset="-122"/>
                  </a:rPr>
                  <a:t>1</a:t>
                </a:r>
                <a:r>
                  <a:rPr lang="zh-CN" altLang="en-US" sz="1600" dirty="0">
                    <a:ea typeface="宋体" panose="02010600030101010101" pitchFamily="2" charset="-122"/>
                  </a:rPr>
                  <a:t>单位，实际通货膨胀率</a:t>
                </a:r>
                <a14:m>
                  <m:oMath xmlns:m="http://schemas.openxmlformats.org/officeDocument/2006/math">
                    <m:r>
                      <a:rPr lang="en-US" altLang="zh-CN" sz="1600" b="0" i="1" smtClean="0">
                        <a:latin typeface="Cambria Math"/>
                      </a:rPr>
                      <m:t>𝜋</m:t>
                    </m:r>
                  </m:oMath>
                </a14:m>
                <a:r>
                  <a:rPr lang="zh-CN" altLang="en-US" sz="1600" dirty="0">
                    <a:ea typeface="宋体" panose="02010600030101010101" pitchFamily="2" charset="-122"/>
                  </a:rPr>
                  <a:t>也将增加或下降</a:t>
                </a:r>
                <a:r>
                  <a:rPr lang="en-US" altLang="zh-CN" sz="1600" dirty="0">
                    <a:ea typeface="宋体" panose="02010600030101010101" pitchFamily="2" charset="-122"/>
                  </a:rPr>
                  <a:t>1</a:t>
                </a:r>
                <a:r>
                  <a:rPr lang="zh-CN" altLang="en-US" sz="1600" dirty="0">
                    <a:ea typeface="宋体" panose="02010600030101010101" pitchFamily="2" charset="-122"/>
                  </a:rPr>
                  <a:t>单位</a:t>
                </a:r>
                <a:endParaRPr lang="en-US" altLang="zh-CN" sz="1600" dirty="0">
                  <a:ea typeface="宋体" panose="02010600030101010101" pitchFamily="2" charset="-122"/>
                </a:endParaRPr>
              </a:p>
              <a:p>
                <a:pPr marL="800100" lvl="2" indent="-342900">
                  <a:lnSpc>
                    <a:spcPct val="114000"/>
                  </a:lnSpc>
                  <a:buSzPct val="60000"/>
                  <a:buFont typeface="Wingdings" panose="05000000000000000000" pitchFamily="2" charset="2"/>
                  <a:buChar char="n"/>
                </a:pPr>
                <a:r>
                  <a:rPr lang="zh-CN" altLang="en-US" sz="1600" dirty="0">
                    <a:ea typeface="宋体" panose="02010600030101010101" pitchFamily="2" charset="-122"/>
                  </a:rPr>
                  <a:t>当供给冲击</a:t>
                </a:r>
                <a14:m>
                  <m:oMath xmlns:m="http://schemas.openxmlformats.org/officeDocument/2006/math">
                    <m:r>
                      <a:rPr lang="en-US" altLang="zh-CN" sz="1600" b="0" i="1" smtClean="0">
                        <a:latin typeface="Cambria Math"/>
                      </a:rPr>
                      <m:t>𝜀</m:t>
                    </m:r>
                  </m:oMath>
                </a14:m>
                <a:r>
                  <a:rPr lang="zh-CN" altLang="en-US" sz="1600" dirty="0">
                    <a:ea typeface="宋体" panose="02010600030101010101" pitchFamily="2" charset="-122"/>
                  </a:rPr>
                  <a:t>为</a:t>
                </a:r>
                <a:r>
                  <a:rPr lang="en-US" altLang="zh-CN" sz="1600" dirty="0">
                    <a:ea typeface="宋体" panose="02010600030101010101" pitchFamily="2" charset="-122"/>
                  </a:rPr>
                  <a:t>0</a:t>
                </a:r>
                <a:r>
                  <a:rPr lang="zh-CN" altLang="en-US" sz="1600" dirty="0">
                    <a:ea typeface="宋体" panose="02010600030101010101" pitchFamily="2" charset="-122"/>
                  </a:rPr>
                  <a:t>时，如果</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𝜋</m:t>
                        </m:r>
                      </m:e>
                      <m:sub>
                        <m:r>
                          <a:rPr lang="en-US" altLang="zh-CN" sz="1600" b="0" i="1" smtClean="0">
                            <a:latin typeface="Cambria Math"/>
                          </a:rPr>
                          <m:t>𝑒</m:t>
                        </m:r>
                      </m:sub>
                    </m:sSub>
                    <m:r>
                      <a:rPr lang="en-US" altLang="zh-CN" sz="1600" b="0" i="1" smtClean="0">
                        <a:latin typeface="Cambria Math"/>
                      </a:rPr>
                      <m:t>=</m:t>
                    </m:r>
                    <m:r>
                      <a:rPr lang="en-US" altLang="zh-CN" sz="1600" b="0" i="1" smtClean="0">
                        <a:latin typeface="Cambria Math"/>
                      </a:rPr>
                      <m:t>𝜋</m:t>
                    </m:r>
                  </m:oMath>
                </a14:m>
                <a:r>
                  <a:rPr lang="zh-CN" altLang="en-US" sz="1600" dirty="0">
                    <a:ea typeface="宋体" panose="02010600030101010101" pitchFamily="2" charset="-122"/>
                  </a:rPr>
                  <a:t>，实际失业率</a:t>
                </a:r>
                <a14:m>
                  <m:oMath xmlns:m="http://schemas.openxmlformats.org/officeDocument/2006/math">
                    <m:r>
                      <a:rPr lang="en-US" altLang="zh-CN" sz="1600" b="0" i="1" smtClean="0">
                        <a:latin typeface="Cambria Math"/>
                      </a:rPr>
                      <m:t>𝑢</m:t>
                    </m:r>
                  </m:oMath>
                </a14:m>
                <a:r>
                  <a:rPr lang="zh-CN" altLang="en-US" sz="1600" dirty="0">
                    <a:ea typeface="宋体" panose="02010600030101010101" pitchFamily="2" charset="-122"/>
                  </a:rPr>
                  <a:t>等于自然失业率</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a:rPr>
                          <m:t>𝑢</m:t>
                        </m:r>
                      </m:e>
                      <m:sup>
                        <m:r>
                          <a:rPr lang="en-US" altLang="zh-CN" sz="1600" b="0" i="1" smtClean="0">
                            <a:latin typeface="Cambria Math"/>
                          </a:rPr>
                          <m:t>∗</m:t>
                        </m:r>
                      </m:sup>
                    </m:sSup>
                  </m:oMath>
                </a14:m>
                <a:endParaRPr lang="en-US" sz="1600" dirty="0">
                  <a:ea typeface="宋体" panose="02010600030101010101" pitchFamily="2" charset="-122"/>
                </a:endParaRPr>
              </a:p>
              <a:p>
                <a:pPr marL="800100" lvl="2" indent="-342900">
                  <a:lnSpc>
                    <a:spcPct val="114000"/>
                  </a:lnSpc>
                  <a:buSzPct val="60000"/>
                  <a:buFont typeface="Wingdings" panose="05000000000000000000" pitchFamily="2" charset="2"/>
                  <a:buChar char="n"/>
                </a:pPr>
                <a:r>
                  <a:rPr lang="zh-CN" altLang="en-US" sz="1600" dirty="0">
                    <a:ea typeface="宋体" panose="02010600030101010101" pitchFamily="2" charset="-122"/>
                  </a:rPr>
                  <a:t>以上两点在图形上该怎样理解？</a:t>
                </a:r>
                <a:endParaRPr lang="en-US" sz="16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868" y="995641"/>
                <a:ext cx="8229600" cy="3394472"/>
              </a:xfrm>
              <a:blipFill>
                <a:blip r:embed="rId3"/>
                <a:stretch>
                  <a:fillRect l="-148" t="-1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 name="矩形 4">
            <a:extLst>
              <a:ext uri="{FF2B5EF4-FFF2-40B4-BE49-F238E27FC236}">
                <a16:creationId xmlns:a16="http://schemas.microsoft.com/office/drawing/2014/main" id="{C1670A24-D168-49E2-92F7-D8EFAE46B60D}"/>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附加预期的菲利普斯曲线</a:t>
            </a:r>
          </a:p>
        </p:txBody>
      </p:sp>
      <p:grpSp>
        <p:nvGrpSpPr>
          <p:cNvPr id="6" name="组合 5">
            <a:extLst>
              <a:ext uri="{FF2B5EF4-FFF2-40B4-BE49-F238E27FC236}">
                <a16:creationId xmlns:a16="http://schemas.microsoft.com/office/drawing/2014/main" id="{A5E90431-EF88-4002-B713-84237AE39228}"/>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C0A57DE-60FB-487F-AD47-0A1678EE1AE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1A12468-2ABE-4C9A-8F96-624FB0C0A32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B1DCC1D2-A448-4CD7-A30C-4E84B5788F0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D3AB1E8-5BCB-4A31-8335-05E70484C56E}"/>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0A77DBD-7D2E-433E-87A0-98E1963C396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0178EE7-F799-494B-BDFE-B01674E4B06D}"/>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1240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75" y="1200150"/>
            <a:ext cx="3936430" cy="289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8795" y="4093746"/>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13-7 </a:t>
            </a:r>
            <a:r>
              <a:rPr lang="zh-CN" altLang="en-US" sz="1600" b="1" dirty="0">
                <a:latin typeface="Times New Roman" panose="02020603050405020304" pitchFamily="18" charset="0"/>
                <a:cs typeface="Times New Roman" panose="02020603050405020304" pitchFamily="18" charset="0"/>
              </a:rPr>
              <a:t>附加预期的菲利普斯曲线</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4208377" y="925526"/>
                <a:ext cx="4859423" cy="3530390"/>
              </a:xfrm>
              <a:prstGeom prst="rect">
                <a:avLst/>
              </a:prstGeom>
              <a:noFill/>
            </p:spPr>
            <p:txBody>
              <a:bodyPr wrap="square" rtlCol="0">
                <a:spAutoFit/>
              </a:bodyPr>
              <a:lstStyle/>
              <a:p>
                <a:pPr marL="285750" indent="-285750">
                  <a:lnSpc>
                    <a:spcPct val="114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根据附加预期的菲利普斯曲线的数学表达式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4000"/>
                  </a:lnSpc>
                  <a:spcBef>
                    <a:spcPts val="600"/>
                  </a:spcBef>
                </a:pPr>
                <a14:m>
                  <m:oMathPara xmlns:m="http://schemas.openxmlformats.org/officeDocument/2006/math">
                    <m:oMathParaPr>
                      <m:jc m:val="centerGroup"/>
                    </m:oMathParaPr>
                    <m:oMath xmlns:m="http://schemas.openxmlformats.org/officeDocument/2006/math">
                      <m:r>
                        <a:rPr lang="en-US" b="0" i="1">
                          <a:latin typeface="Cambria Math"/>
                        </a:rPr>
                        <m:t>𝜋</m:t>
                      </m:r>
                      <m:r>
                        <a:rPr lang="en-US" b="0" i="1">
                          <a:latin typeface="Cambria Math"/>
                        </a:rPr>
                        <m:t>=</m:t>
                      </m:r>
                      <m:sSub>
                        <m:sSubPr>
                          <m:ctrlPr>
                            <a:rPr lang="en-US" i="1">
                              <a:latin typeface="Cambria Math" panose="02040503050406030204" pitchFamily="18" charset="0"/>
                            </a:rPr>
                          </m:ctrlPr>
                        </m:sSubPr>
                        <m:e>
                          <m:r>
                            <a:rPr lang="en-US" b="0" i="1">
                              <a:latin typeface="Cambria Math"/>
                            </a:rPr>
                            <m:t>𝜋</m:t>
                          </m:r>
                        </m:e>
                        <m:sub>
                          <m:r>
                            <a:rPr lang="en-US" b="0" i="1">
                              <a:latin typeface="Cambria Math"/>
                            </a:rPr>
                            <m:t>𝑒</m:t>
                          </m:r>
                        </m:sub>
                      </m:sSub>
                      <m:r>
                        <a:rPr lang="en-US" b="0" i="1">
                          <a:latin typeface="Cambria Math"/>
                        </a:rPr>
                        <m:t>−</m:t>
                      </m:r>
                      <m:r>
                        <a:rPr lang="en-US" b="0" i="1">
                          <a:latin typeface="Cambria Math"/>
                        </a:rPr>
                        <m:t>𝛽</m:t>
                      </m:r>
                      <m:d>
                        <m:dPr>
                          <m:ctrlPr>
                            <a:rPr lang="en-US" i="1">
                              <a:latin typeface="Cambria Math" panose="02040503050406030204" pitchFamily="18" charset="0"/>
                            </a:rPr>
                          </m:ctrlPr>
                        </m:dPr>
                        <m:e>
                          <m:r>
                            <a:rPr lang="en-US" b="0" i="1">
                              <a:latin typeface="Cambria Math"/>
                            </a:rPr>
                            <m:t>𝑢</m:t>
                          </m:r>
                          <m:r>
                            <a:rPr lang="en-US" b="0" i="1">
                              <a:latin typeface="Cambria Math"/>
                            </a:rPr>
                            <m:t>−</m:t>
                          </m:r>
                          <m:sSup>
                            <m:sSupPr>
                              <m:ctrlPr>
                                <a:rPr lang="en-US" i="1">
                                  <a:latin typeface="Cambria Math" panose="02040503050406030204" pitchFamily="18" charset="0"/>
                                </a:rPr>
                              </m:ctrlPr>
                            </m:sSupPr>
                            <m:e>
                              <m:r>
                                <a:rPr lang="en-US" b="0" i="1">
                                  <a:latin typeface="Cambria Math"/>
                                </a:rPr>
                                <m:t>𝑢</m:t>
                              </m:r>
                            </m:e>
                            <m:sup>
                              <m:r>
                                <a:rPr lang="en-US" b="0" i="1">
                                  <a:latin typeface="Cambria Math"/>
                                </a:rPr>
                                <m:t>∗</m:t>
                              </m:r>
                            </m:sup>
                          </m:sSup>
                        </m:e>
                      </m:d>
                      <m:r>
                        <a:rPr lang="en-US" b="0" i="1">
                          <a:latin typeface="Cambria Math"/>
                        </a:rPr>
                        <m:t>+</m:t>
                      </m:r>
                      <m:r>
                        <a:rPr lang="en-US" b="0" i="1">
                          <a:latin typeface="Cambria Math"/>
                        </a:rPr>
                        <m:t>𝜀</m:t>
                      </m:r>
                    </m:oMath>
                  </m:oMathPara>
                </a14:m>
                <a:endParaRPr 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预期通货膨胀率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𝜋</m:t>
                        </m:r>
                      </m:e>
                      <m:sub>
                        <m:r>
                          <a:rPr lang="en-US" altLang="zh-CN" i="1">
                            <a:latin typeface="Cambria Math"/>
                          </a:rPr>
                          <m:t>𝑒</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增加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个单位将使</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向上平移</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个单位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即在给定实际失业率</a:t>
                </a:r>
                <a14:m>
                  <m:oMath xmlns:m="http://schemas.openxmlformats.org/officeDocument/2006/math">
                    <m:r>
                      <a:rPr lang="en-US" altLang="zh-CN" b="0" i="1" smtClean="0">
                        <a:latin typeface="Cambria Math"/>
                        <a:cs typeface="Times New Roman" panose="02020603050405020304" pitchFamily="18" charset="0"/>
                      </a:rPr>
                      <m:t>𝑢</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和供给冲击</a:t>
                </a:r>
                <a14:m>
                  <m:oMath xmlns:m="http://schemas.openxmlformats.org/officeDocument/2006/math">
                    <m:r>
                      <a:rPr lang="en-US" altLang="zh-CN" b="0" i="1" smtClean="0">
                        <a:latin typeface="Cambria Math"/>
                        <a:cs typeface="Times New Roman" panose="02020603050405020304" pitchFamily="18" charset="0"/>
                      </a:rPr>
                      <m:t>𝜀</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的前提下，实际通货膨胀率增加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个单位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 </a:t>
                </a:r>
                <a14:m>
                  <m:oMath xmlns:m="http://schemas.openxmlformats.org/officeDocument/2006/math">
                    <m:r>
                      <a:rPr lang="en-US" altLang="zh-CN" b="0" i="1" smtClean="0">
                        <a:latin typeface="Cambria Math"/>
                        <a:cs typeface="Times New Roman" panose="02020603050405020304" pitchFamily="18" charset="0"/>
                      </a:rPr>
                      <m:t>𝜀</m:t>
                    </m:r>
                    <m:r>
                      <a:rPr lang="en-US" altLang="zh-CN" b="0" i="1" smtClean="0">
                        <a:latin typeface="Cambria Math"/>
                        <a:cs typeface="Times New Roman" panose="02020603050405020304" pitchFamily="18" charset="0"/>
                      </a:rPr>
                      <m:t>=0 </m:t>
                    </m:r>
                    <m:r>
                      <a:rPr lang="zh-CN" altLang="en-US" b="0" i="1" smtClean="0">
                        <a:latin typeface="Cambria Math"/>
                        <a:cs typeface="Times New Roman" panose="02020603050405020304" pitchFamily="18" charset="0"/>
                      </a:rPr>
                      <m:t>且</m:t>
                    </m:r>
                    <m:r>
                      <a:rPr lang="en-US" altLang="zh-CN" b="0" i="1" smtClean="0">
                        <a:latin typeface="Cambria Math"/>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𝑒</m:t>
                        </m:r>
                      </m:sub>
                    </m:sSub>
                    <m:r>
                      <a:rPr lang="en-US" altLang="zh-CN" b="0" i="1" smtClean="0">
                        <a:latin typeface="Cambria Math"/>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，可以绘制出相应的附加预期的菲利普斯曲线</a:t>
                </a:r>
                <a14:m>
                  <m:oMath xmlns:m="http://schemas.openxmlformats.org/officeDocument/2006/math">
                    <m:r>
                      <a:rPr lang="en-US" altLang="zh-CN" b="0" i="1" smtClean="0">
                        <a:latin typeface="Cambria Math"/>
                        <a:cs typeface="Times New Roman" panose="02020603050405020304" pitchFamily="18" charset="0"/>
                      </a:rPr>
                      <m:t> </m:t>
                    </m:r>
                    <m:r>
                      <a:rPr lang="en-US" altLang="zh-CN" b="0" i="1" smtClean="0">
                        <a:latin typeface="Cambria Math"/>
                        <a:cs typeface="Times New Roman" panose="02020603050405020304" pitchFamily="18" charset="0"/>
                      </a:rPr>
                      <m:t>𝑃𝐶</m:t>
                    </m:r>
                    <m:r>
                      <a:rPr lang="en-US" altLang="zh-CN" b="0" i="1" smtClean="0">
                        <a:latin typeface="Cambria Math"/>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𝑒</m:t>
                        </m:r>
                      </m:sub>
                    </m:sSub>
                    <m:r>
                      <a:rPr lang="en-US" altLang="zh-CN" b="0" i="1" smtClean="0">
                        <a:latin typeface="Cambria Math"/>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1</m:t>
                        </m:r>
                      </m:sub>
                    </m:sSub>
                    <m:r>
                      <a:rPr lang="en-US" altLang="zh-CN" b="0" i="1" smtClean="0">
                        <a:latin typeface="Cambria Math"/>
                        <a:cs typeface="Times New Roman" panose="02020603050405020304" pitchFamily="18" charset="0"/>
                      </a:rPr>
                      <m:t>)</m:t>
                    </m:r>
                  </m:oMath>
                </a14:m>
                <a:endParaRPr 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实际通货膨胀率</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通过</a:t>
                </a:r>
                <a14:m>
                  <m:oMath xmlns:m="http://schemas.openxmlformats.org/officeDocument/2006/math">
                    <m:r>
                      <a:rPr lang="en-US" altLang="zh-CN" i="1">
                        <a:latin typeface="Cambria Math"/>
                        <a:cs typeface="Times New Roman" panose="02020603050405020304" pitchFamily="18" charset="0"/>
                      </a:rPr>
                      <m:t>𝑃𝐶</m:t>
                    </m:r>
                    <m:r>
                      <a:rPr lang="en-US" altLang="zh-CN" i="1">
                        <a:latin typeface="Cambria Math"/>
                        <a:cs typeface="Times New Roman" panose="02020603050405020304" pitchFamily="18" charset="0"/>
                      </a:rPr>
                      <m:t> (</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a:cs typeface="Times New Roman" panose="02020603050405020304" pitchFamily="18" charset="0"/>
                          </a:rPr>
                          <m:t>𝜋</m:t>
                        </m:r>
                      </m:e>
                      <m:sub>
                        <m:r>
                          <a:rPr lang="en-US" altLang="zh-CN" i="1">
                            <a:latin typeface="Cambria Math"/>
                            <a:cs typeface="Times New Roman" panose="02020603050405020304" pitchFamily="18" charset="0"/>
                          </a:rPr>
                          <m:t>𝑒</m:t>
                        </m:r>
                      </m:sub>
                    </m:sSub>
                    <m:r>
                      <a:rPr lang="en-US" altLang="zh-CN" i="1">
                        <a:latin typeface="Cambria Math"/>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a:cs typeface="Times New Roman" panose="02020603050405020304" pitchFamily="18" charset="0"/>
                          </a:rPr>
                          <m:t>𝜋</m:t>
                        </m:r>
                      </m:e>
                      <m:sub>
                        <m:r>
                          <a:rPr lang="en-US" altLang="zh-CN" i="1">
                            <a:latin typeface="Cambria Math"/>
                            <a:cs typeface="Times New Roman" panose="02020603050405020304" pitchFamily="18" charset="0"/>
                          </a:rPr>
                          <m:t>1</m:t>
                        </m:r>
                      </m:sub>
                    </m:sSub>
                    <m:r>
                      <a:rPr lang="en-US" altLang="zh-CN" i="1">
                        <a:latin typeface="Cambria Math"/>
                        <a:cs typeface="Times New Roman" panose="020206030504050203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，可以发现实际失业率</a:t>
                </a:r>
                <a14:m>
                  <m:oMath xmlns:m="http://schemas.openxmlformats.org/officeDocument/2006/math">
                    <m:r>
                      <a:rPr lang="en-US" altLang="zh-CN" b="0" i="1" smtClean="0">
                        <a:latin typeface="Cambria Math"/>
                        <a:cs typeface="Times New Roman" panose="02020603050405020304" pitchFamily="18" charset="0"/>
                      </a:rPr>
                      <m:t>𝑢</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 正好等于自然失业率</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a:cs typeface="Times New Roman" panose="02020603050405020304" pitchFamily="18" charset="0"/>
                          </a:rPr>
                          <m:t>𝑢</m:t>
                        </m:r>
                      </m:e>
                      <m:sup>
                        <m:r>
                          <a:rPr lang="en-US" altLang="zh-CN" b="0" i="1" smtClean="0">
                            <a:latin typeface="Cambria Math"/>
                            <a:cs typeface="Times New Roman" panose="02020603050405020304" pitchFamily="18" charset="0"/>
                          </a:rPr>
                          <m:t>∗</m:t>
                        </m:r>
                      </m:sup>
                    </m:sSup>
                  </m:oMath>
                </a14:m>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08377" y="925526"/>
                <a:ext cx="4859423" cy="3530390"/>
              </a:xfrm>
              <a:prstGeom prst="rect">
                <a:avLst/>
              </a:prstGeom>
              <a:blipFill>
                <a:blip r:embed="rId3"/>
                <a:stretch>
                  <a:fillRect l="-251" t="-1209" r="-5639" b="-1382"/>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9BB5C3E8-E0C4-4E5B-B23B-8C50264EF0AF}"/>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附加预期的菲利普斯曲线</a:t>
            </a:r>
          </a:p>
        </p:txBody>
      </p:sp>
      <p:grpSp>
        <p:nvGrpSpPr>
          <p:cNvPr id="9" name="组合 8">
            <a:extLst>
              <a:ext uri="{FF2B5EF4-FFF2-40B4-BE49-F238E27FC236}">
                <a16:creationId xmlns:a16="http://schemas.microsoft.com/office/drawing/2014/main" id="{EF3F3382-FA7F-4879-8F1A-BD7443F38DDF}"/>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27F65B5F-F241-496B-BC13-5A99BD0CB0D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1172CBF0-7EB2-4287-9573-EB66F38CE9F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7DEE46C5-67B8-48E2-A120-3F0E93727D1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C0125120-049E-493B-A8C9-B86CEF9019A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525B8843-035E-436D-81FA-3C841C77DA3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7DC8D753-865F-4414-8FE0-749076C11794}"/>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41264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777" y="1026121"/>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向右下方倾斜的是</a:t>
            </a:r>
            <a:r>
              <a:rPr lang="zh-CN" altLang="en-US" sz="1800" b="1" dirty="0">
                <a:ea typeface="宋体" panose="02010600030101010101" pitchFamily="2" charset="-122"/>
              </a:rPr>
              <a:t>短期</a:t>
            </a:r>
            <a:r>
              <a:rPr lang="zh-CN" altLang="en-US" sz="1800" dirty="0">
                <a:ea typeface="宋体" panose="02010600030101010101" pitchFamily="2" charset="-122"/>
              </a:rPr>
              <a:t>的菲利普斯曲线，记为 </a:t>
            </a:r>
            <a:r>
              <a:rPr lang="en-US" altLang="zh-CN" sz="1800" b="1" i="1" dirty="0">
                <a:ea typeface="宋体" panose="02010600030101010101" pitchFamily="2" charset="-122"/>
              </a:rPr>
              <a:t>SPC</a:t>
            </a:r>
          </a:p>
          <a:p>
            <a:pPr>
              <a:lnSpc>
                <a:spcPct val="114000"/>
              </a:lnSpc>
              <a:buSzPct val="80000"/>
              <a:buFont typeface="Wingdings" panose="05000000000000000000" pitchFamily="2" charset="2"/>
              <a:buChar char="l"/>
            </a:pPr>
            <a:r>
              <a:rPr lang="zh-CN" altLang="en-US" sz="1800" dirty="0">
                <a:ea typeface="宋体" panose="02010600030101010101" pitchFamily="2" charset="-122"/>
              </a:rPr>
              <a:t>在</a:t>
            </a:r>
            <a:r>
              <a:rPr lang="zh-CN" altLang="en-US" sz="1800" b="1" dirty="0">
                <a:ea typeface="宋体" panose="02010600030101010101" pitchFamily="2" charset="-122"/>
              </a:rPr>
              <a:t>长期</a:t>
            </a:r>
            <a:r>
              <a:rPr lang="zh-CN" altLang="en-US" sz="1800" dirty="0">
                <a:ea typeface="宋体" panose="02010600030101010101" pitchFamily="2" charset="-122"/>
              </a:rPr>
              <a:t>中，</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菲利普斯曲线是一条垂直线，记为 </a:t>
            </a:r>
            <a:r>
              <a:rPr lang="en-US" altLang="zh-CN" sz="1600" b="1" i="1" dirty="0">
                <a:ea typeface="宋体" panose="02010600030101010101" pitchFamily="2" charset="-122"/>
              </a:rPr>
              <a:t>LPC</a:t>
            </a: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表明失业率与通货膨胀率之间不存在替换关系</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社会经济实现充分就业，失业率处于自然失业率水平</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在长期中，如果要使失业率保持在自然失业率之下，其结果将会导致通货膨胀率持续不断的上升</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接下来以适应性预期为基础，分析</a:t>
            </a:r>
            <a:r>
              <a:rPr lang="en-US" altLang="zh-CN" sz="1800" b="1" i="1" dirty="0">
                <a:ea typeface="宋体" panose="02010600030101010101" pitchFamily="2" charset="-122"/>
              </a:rPr>
              <a:t>SPC</a:t>
            </a:r>
            <a:r>
              <a:rPr lang="zh-CN" altLang="en-US" sz="1800" dirty="0">
                <a:ea typeface="宋体" panose="02010600030101010101" pitchFamily="2" charset="-122"/>
              </a:rPr>
              <a:t>如何不断移动，进而形成</a:t>
            </a:r>
            <a:r>
              <a:rPr lang="en-US" altLang="zh-CN" sz="1800" b="1" i="1" dirty="0">
                <a:ea typeface="宋体" panose="02010600030101010101" pitchFamily="2" charset="-122"/>
              </a:rPr>
              <a:t>LPC</a:t>
            </a:r>
            <a:endParaRPr lang="en-US" sz="1800" b="1" i="1"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5" name="矩形 4">
            <a:extLst>
              <a:ext uri="{FF2B5EF4-FFF2-40B4-BE49-F238E27FC236}">
                <a16:creationId xmlns:a16="http://schemas.microsoft.com/office/drawing/2014/main" id="{379F1C3B-EFE0-408E-AC91-FB99A448C18C}"/>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短期和长期的菲利普斯曲线</a:t>
            </a:r>
          </a:p>
        </p:txBody>
      </p:sp>
      <p:grpSp>
        <p:nvGrpSpPr>
          <p:cNvPr id="6" name="组合 5">
            <a:extLst>
              <a:ext uri="{FF2B5EF4-FFF2-40B4-BE49-F238E27FC236}">
                <a16:creationId xmlns:a16="http://schemas.microsoft.com/office/drawing/2014/main" id="{0D7474D7-ACD4-460A-A95E-2B64662B16F8}"/>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AA03DDF-10D8-490C-A21E-0F7DDFCAFE54}"/>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C10B6D2-6325-419A-8DA1-75723708514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6096E17-9C08-453B-8FCD-FE4722E204F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5BDC7D9-E80B-4D9D-B2D8-27E55F1B36F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7B9937A-CA4F-4670-B68C-7FD2C902550B}"/>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D399777-C7FF-49D1-ABB6-01174F245999}"/>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19060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V="1">
            <a:off x="2429800" y="999808"/>
            <a:ext cx="0" cy="30718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
        <p:nvSpPr>
          <p:cNvPr id="15" name="TextBox 14"/>
          <p:cNvSpPr txBox="1"/>
          <p:nvPr/>
        </p:nvSpPr>
        <p:spPr>
          <a:xfrm>
            <a:off x="67600" y="4376420"/>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13-8 </a:t>
            </a:r>
            <a:r>
              <a:rPr lang="zh-CN" altLang="en-US" sz="1600" b="1" dirty="0">
                <a:latin typeface="Times New Roman" panose="02020603050405020304" pitchFamily="18" charset="0"/>
                <a:cs typeface="Times New Roman" panose="02020603050405020304" pitchFamily="18" charset="0"/>
              </a:rPr>
              <a:t>短期和长期菲利普斯曲线</a:t>
            </a:r>
            <a:endParaRPr lang="en-US" sz="1600" b="1"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982000" y="2395220"/>
            <a:ext cx="2895600" cy="15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649000" y="3614420"/>
                <a:ext cx="1828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𝑺𝑷</m:t>
                      </m:r>
                      <m:sSub>
                        <m:sSubPr>
                          <m:ctrlPr>
                            <a:rPr lang="en-US" sz="1600" b="1" i="1" smtClean="0">
                              <a:latin typeface="Cambria Math" panose="02040503050406030204" pitchFamily="18" charset="0"/>
                            </a:rPr>
                          </m:ctrlPr>
                        </m:sSubPr>
                        <m:e>
                          <m:r>
                            <a:rPr lang="en-US" sz="1600" b="1" i="1" smtClean="0">
                              <a:latin typeface="Cambria Math"/>
                            </a:rPr>
                            <m:t>𝑪</m:t>
                          </m:r>
                        </m:e>
                        <m:sub>
                          <m:r>
                            <a:rPr lang="en-US" sz="1600" b="1" i="1" smtClean="0">
                              <a:latin typeface="Cambria Math"/>
                            </a:rPr>
                            <m:t>𝟏</m:t>
                          </m:r>
                        </m:sub>
                      </m:sSub>
                      <m:r>
                        <a:rPr lang="en-US" sz="1600" b="1" i="1" smtClean="0">
                          <a:latin typeface="Cambria Math"/>
                        </a:rPr>
                        <m:t>(</m:t>
                      </m:r>
                      <m:sSub>
                        <m:sSubPr>
                          <m:ctrlPr>
                            <a:rPr lang="en-US" sz="1600" b="1" i="1" smtClean="0">
                              <a:latin typeface="Cambria Math" panose="02040503050406030204" pitchFamily="18" charset="0"/>
                            </a:rPr>
                          </m:ctrlPr>
                        </m:sSubPr>
                        <m:e>
                          <m:r>
                            <a:rPr lang="en-US" sz="1600" b="1" i="1" smtClean="0">
                              <a:latin typeface="Cambria Math"/>
                            </a:rPr>
                            <m:t>𝝅</m:t>
                          </m:r>
                        </m:e>
                        <m:sub>
                          <m:r>
                            <a:rPr lang="en-US" sz="1600" b="1" i="1" smtClean="0">
                              <a:latin typeface="Cambria Math"/>
                            </a:rPr>
                            <m:t>𝒆</m:t>
                          </m:r>
                        </m:sub>
                      </m:sSub>
                      <m:r>
                        <a:rPr lang="en-US" sz="1600" b="1" i="1" smtClean="0">
                          <a:latin typeface="Cambria Math"/>
                        </a:rPr>
                        <m:t>=</m:t>
                      </m:r>
                      <m:r>
                        <a:rPr lang="en-US" sz="1600" b="1" i="1" smtClean="0">
                          <a:latin typeface="Cambria Math"/>
                        </a:rPr>
                        <m:t>𝟑</m:t>
                      </m:r>
                      <m:r>
                        <a:rPr lang="en-US" sz="1600" b="1" i="1" smtClean="0">
                          <a:latin typeface="Cambria Math"/>
                        </a:rPr>
                        <m:t>%)</m:t>
                      </m:r>
                    </m:oMath>
                  </m:oMathPara>
                </a14:m>
                <a:endParaRPr lang="en-US" sz="16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3649000" y="3614420"/>
                <a:ext cx="1828800" cy="338554"/>
              </a:xfrm>
              <a:prstGeom prst="rect">
                <a:avLst/>
              </a:prstGeom>
              <a:blipFill>
                <a:blip r:embed="rId2"/>
                <a:stretch>
                  <a:fillRect b="-10909"/>
                </a:stretch>
              </a:blipFill>
            </p:spPr>
            <p:txBody>
              <a:bodyPr/>
              <a:lstStyle/>
              <a:p>
                <a:r>
                  <a:rPr lang="zh-CN" altLang="en-US">
                    <a:noFill/>
                  </a:rPr>
                  <a:t> </a:t>
                </a:r>
              </a:p>
            </p:txBody>
          </p:sp>
        </mc:Fallback>
      </mc:AlternateContent>
      <p:cxnSp>
        <p:nvCxnSpPr>
          <p:cNvPr id="20" name="Straight Connector 19"/>
          <p:cNvCxnSpPr/>
          <p:nvPr/>
        </p:nvCxnSpPr>
        <p:spPr>
          <a:xfrm flipH="1">
            <a:off x="755781" y="3157220"/>
            <a:ext cx="1674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296200" y="2987943"/>
                <a:ext cx="457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𝟑</m:t>
                      </m:r>
                      <m:r>
                        <a:rPr lang="en-US" sz="1600" b="1" i="1" smtClean="0">
                          <a:latin typeface="Cambria Math"/>
                        </a:rPr>
                        <m:t>%</m:t>
                      </m:r>
                    </m:oMath>
                  </m:oMathPara>
                </a14:m>
                <a:endParaRPr lang="en-US" sz="16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96200" y="2987943"/>
                <a:ext cx="457200" cy="338554"/>
              </a:xfrm>
              <a:prstGeom prst="rect">
                <a:avLst/>
              </a:prstGeom>
              <a:blipFill>
                <a:blip r:embed="rId3"/>
                <a:stretch>
                  <a:fillRect r="-1333"/>
                </a:stretch>
              </a:blipFill>
            </p:spPr>
            <p:txBody>
              <a:bodyPr/>
              <a:lstStyle/>
              <a:p>
                <a:r>
                  <a:rPr lang="zh-CN" altLang="en-US">
                    <a:noFill/>
                  </a:rPr>
                  <a:t> </a:t>
                </a:r>
              </a:p>
            </p:txBody>
          </p:sp>
        </mc:Fallback>
      </mc:AlternateContent>
      <p:grpSp>
        <p:nvGrpSpPr>
          <p:cNvPr id="65" name="Group 64"/>
          <p:cNvGrpSpPr/>
          <p:nvPr/>
        </p:nvGrpSpPr>
        <p:grpSpPr>
          <a:xfrm>
            <a:off x="448600" y="642620"/>
            <a:ext cx="4267200" cy="3733800"/>
            <a:chOff x="381000" y="1047750"/>
            <a:chExt cx="4267200" cy="3733800"/>
          </a:xfrm>
        </p:grpSpPr>
        <p:cxnSp>
          <p:nvCxnSpPr>
            <p:cNvPr id="6" name="Straight Arrow Connector 5"/>
            <p:cNvCxnSpPr/>
            <p:nvPr/>
          </p:nvCxnSpPr>
          <p:spPr>
            <a:xfrm>
              <a:off x="685800" y="4476750"/>
              <a:ext cx="3581400" cy="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88181" y="1352550"/>
              <a:ext cx="0" cy="312420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81000" y="1047750"/>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𝝅</m:t>
                        </m:r>
                      </m:oMath>
                    </m:oMathPara>
                  </a14:m>
                  <a:endParaRPr lang="en-US" sz="16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381000" y="1047750"/>
                  <a:ext cx="533400" cy="3385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114800" y="4290596"/>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𝒖</m:t>
                        </m:r>
                      </m:oMath>
                    </m:oMathPara>
                  </a14:m>
                  <a:endParaRPr lang="en-US" sz="16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4114800" y="4290596"/>
                  <a:ext cx="533400" cy="33855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133600" y="4442996"/>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a:rPr>
                              <m:t>𝒖</m:t>
                            </m:r>
                          </m:e>
                          <m:sup>
                            <m:r>
                              <a:rPr lang="en-US" sz="1600" b="1" i="1" smtClean="0">
                                <a:latin typeface="Cambria Math"/>
                              </a:rPr>
                              <m:t>∗</m:t>
                            </m:r>
                          </m:sup>
                        </m:sSup>
                      </m:oMath>
                    </m:oMathPara>
                  </a14:m>
                  <a:endParaRPr lang="en-US" sz="16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2133600" y="4442996"/>
                  <a:ext cx="533400" cy="33855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81000" y="4400550"/>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𝑶</m:t>
                        </m:r>
                      </m:oMath>
                    </m:oMathPara>
                  </a14:m>
                  <a:endParaRPr lang="en-US" sz="16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381000" y="4400550"/>
                  <a:ext cx="533400" cy="338554"/>
                </a:xfrm>
                <a:prstGeom prst="rect">
                  <a:avLst/>
                </a:prstGeom>
                <a:blipFill rotWithShape="1">
                  <a:blip r:embed="rId7"/>
                  <a:stretch>
                    <a:fillRect/>
                  </a:stretch>
                </a:blipFill>
              </p:spPr>
              <p:txBody>
                <a:bodyPr/>
                <a:lstStyle/>
                <a:p>
                  <a:r>
                    <a:rPr lang="en-US">
                      <a:noFill/>
                    </a:rPr>
                    <a:t> </a:t>
                  </a:r>
                </a:p>
              </p:txBody>
            </p:sp>
          </mc:Fallback>
        </mc:AlternateContent>
      </p:grpSp>
      <p:sp>
        <p:nvSpPr>
          <p:cNvPr id="24" name="Oval 23"/>
          <p:cNvSpPr/>
          <p:nvPr/>
        </p:nvSpPr>
        <p:spPr>
          <a:xfrm>
            <a:off x="2391700" y="311912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277400" y="2894866"/>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𝑨</m:t>
                      </m:r>
                    </m:oMath>
                  </m:oMathPara>
                </a14:m>
                <a:endParaRPr lang="en-US" sz="1600"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2277400" y="2894866"/>
                <a:ext cx="533400" cy="338554"/>
              </a:xfrm>
              <a:prstGeom prst="rect">
                <a:avLst/>
              </a:prstGeom>
              <a:blipFill>
                <a:blip r:embed="rId8"/>
                <a:stretch>
                  <a:fillRect/>
                </a:stretch>
              </a:blipFill>
            </p:spPr>
            <p:txBody>
              <a:bodyPr/>
              <a:lstStyle/>
              <a:p>
                <a:r>
                  <a:rPr lang="zh-CN" altLang="en-US">
                    <a:noFill/>
                  </a:rPr>
                  <a:t> </a:t>
                </a:r>
              </a:p>
            </p:txBody>
          </p:sp>
        </mc:Fallback>
      </mc:AlternateContent>
      <p:grpSp>
        <p:nvGrpSpPr>
          <p:cNvPr id="69" name="Group 68"/>
          <p:cNvGrpSpPr/>
          <p:nvPr/>
        </p:nvGrpSpPr>
        <p:grpSpPr>
          <a:xfrm>
            <a:off x="296200" y="2395220"/>
            <a:ext cx="1219200" cy="1981200"/>
            <a:chOff x="228600" y="2800350"/>
            <a:chExt cx="1219200" cy="1981200"/>
          </a:xfrm>
        </p:grpSpPr>
        <p:grpSp>
          <p:nvGrpSpPr>
            <p:cNvPr id="66" name="Group 65"/>
            <p:cNvGrpSpPr/>
            <p:nvPr/>
          </p:nvGrpSpPr>
          <p:grpSpPr>
            <a:xfrm>
              <a:off x="914400" y="2931527"/>
              <a:ext cx="533400" cy="1850023"/>
              <a:chOff x="914400" y="2931527"/>
              <a:chExt cx="533400" cy="1850023"/>
            </a:xfrm>
          </p:grpSpPr>
          <mc:AlternateContent xmlns:mc="http://schemas.openxmlformats.org/markup-compatibility/2006" xmlns:a14="http://schemas.microsoft.com/office/drawing/2010/main">
            <mc:Choice Requires="a14">
              <p:sp>
                <p:nvSpPr>
                  <p:cNvPr id="27" name="TextBox 26"/>
                  <p:cNvSpPr txBox="1"/>
                  <p:nvPr/>
                </p:nvSpPr>
                <p:spPr>
                  <a:xfrm>
                    <a:off x="914400" y="4442996"/>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𝒖</m:t>
                              </m:r>
                            </m:e>
                            <m:sub>
                              <m:r>
                                <a:rPr lang="en-US" sz="1600" b="1" i="1" smtClean="0">
                                  <a:latin typeface="Cambria Math"/>
                                </a:rPr>
                                <m:t>𝟏</m:t>
                              </m:r>
                            </m:sub>
                          </m:sSub>
                        </m:oMath>
                      </m:oMathPara>
                    </a14:m>
                    <a:endParaRPr lang="en-US" sz="16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914400" y="4442996"/>
                    <a:ext cx="533400" cy="338554"/>
                  </a:xfrm>
                  <a:prstGeom prst="rect">
                    <a:avLst/>
                  </a:prstGeom>
                  <a:blipFill rotWithShape="1">
                    <a:blip r:embed="rId9"/>
                    <a:stretch>
                      <a:fillRect/>
                    </a:stretch>
                  </a:blipFill>
                </p:spPr>
                <p:txBody>
                  <a:bodyPr/>
                  <a:lstStyle/>
                  <a:p>
                    <a:r>
                      <a:rPr lang="en-US">
                        <a:noFill/>
                      </a:rPr>
                      <a:t> </a:t>
                    </a:r>
                  </a:p>
                </p:txBody>
              </p:sp>
            </mc:Fallback>
          </mc:AlternateContent>
          <p:cxnSp>
            <p:nvCxnSpPr>
              <p:cNvPr id="29" name="Straight Connector 28"/>
              <p:cNvCxnSpPr/>
              <p:nvPr/>
            </p:nvCxnSpPr>
            <p:spPr>
              <a:xfrm flipV="1">
                <a:off x="1181100" y="2931527"/>
                <a:ext cx="0" cy="15452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H="1">
              <a:off x="688181" y="2949575"/>
              <a:ext cx="48418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228600" y="2800350"/>
                  <a:ext cx="457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𝟔</m:t>
                        </m:r>
                        <m:r>
                          <a:rPr lang="en-US" sz="1600" b="1" i="1" smtClean="0">
                            <a:latin typeface="Cambria Math"/>
                          </a:rPr>
                          <m:t>%</m:t>
                        </m:r>
                      </m:oMath>
                    </m:oMathPara>
                  </a14:m>
                  <a:endParaRPr lang="en-US" sz="16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28600" y="2800350"/>
                  <a:ext cx="457200" cy="338554"/>
                </a:xfrm>
                <a:prstGeom prst="rect">
                  <a:avLst/>
                </a:prstGeom>
                <a:blipFill rotWithShape="1">
                  <a:blip r:embed="rId10"/>
                  <a:stretch>
                    <a:fillRect r="-1333"/>
                  </a:stretch>
                </a:blipFill>
              </p:spPr>
              <p:txBody>
                <a:bodyPr/>
                <a:lstStyle/>
                <a:p>
                  <a:r>
                    <a:rPr lang="en-US">
                      <a:noFill/>
                    </a:rPr>
                    <a:t> </a:t>
                  </a:r>
                </a:p>
              </p:txBody>
            </p:sp>
          </mc:Fallback>
        </mc:AlternateContent>
      </p:grpSp>
      <p:grpSp>
        <p:nvGrpSpPr>
          <p:cNvPr id="67" name="Group 66"/>
          <p:cNvGrpSpPr/>
          <p:nvPr/>
        </p:nvGrpSpPr>
        <p:grpSpPr>
          <a:xfrm>
            <a:off x="1134400" y="1857057"/>
            <a:ext cx="4343400" cy="1524000"/>
            <a:chOff x="1066800" y="2262187"/>
            <a:chExt cx="4343400" cy="1524000"/>
          </a:xfrm>
        </p:grpSpPr>
        <p:cxnSp>
          <p:nvCxnSpPr>
            <p:cNvPr id="42" name="Straight Connector 41"/>
            <p:cNvCxnSpPr/>
            <p:nvPr/>
          </p:nvCxnSpPr>
          <p:spPr>
            <a:xfrm>
              <a:off x="1066800" y="2262187"/>
              <a:ext cx="2895600" cy="15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3581400" y="3409950"/>
                  <a:ext cx="1828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𝑺𝑷</m:t>
                        </m:r>
                        <m:sSub>
                          <m:sSubPr>
                            <m:ctrlPr>
                              <a:rPr lang="en-US" sz="1600" b="1" i="1" smtClean="0">
                                <a:latin typeface="Cambria Math" panose="02040503050406030204" pitchFamily="18" charset="0"/>
                              </a:rPr>
                            </m:ctrlPr>
                          </m:sSubPr>
                          <m:e>
                            <m:r>
                              <a:rPr lang="en-US" sz="1600" b="1" i="1" smtClean="0">
                                <a:latin typeface="Cambria Math"/>
                              </a:rPr>
                              <m:t>𝑪</m:t>
                            </m:r>
                          </m:e>
                          <m:sub>
                            <m:r>
                              <a:rPr lang="en-US" sz="1600" b="1" i="1" smtClean="0">
                                <a:latin typeface="Cambria Math"/>
                              </a:rPr>
                              <m:t>𝟐</m:t>
                            </m:r>
                          </m:sub>
                        </m:sSub>
                        <m:r>
                          <a:rPr lang="en-US" sz="1600" b="1" i="1" smtClean="0">
                            <a:latin typeface="Cambria Math"/>
                          </a:rPr>
                          <m:t>(</m:t>
                        </m:r>
                        <m:sSub>
                          <m:sSubPr>
                            <m:ctrlPr>
                              <a:rPr lang="en-US" sz="1600" b="1" i="1" smtClean="0">
                                <a:latin typeface="Cambria Math" panose="02040503050406030204" pitchFamily="18" charset="0"/>
                              </a:rPr>
                            </m:ctrlPr>
                          </m:sSubPr>
                          <m:e>
                            <m:r>
                              <a:rPr lang="en-US" sz="1600" b="1" i="1" smtClean="0">
                                <a:latin typeface="Cambria Math"/>
                              </a:rPr>
                              <m:t>𝝅</m:t>
                            </m:r>
                          </m:e>
                          <m:sub>
                            <m:r>
                              <a:rPr lang="en-US" sz="1600" b="1" i="1" smtClean="0">
                                <a:latin typeface="Cambria Math"/>
                              </a:rPr>
                              <m:t>𝒆</m:t>
                            </m:r>
                          </m:sub>
                        </m:sSub>
                        <m:r>
                          <a:rPr lang="en-US" sz="1600" b="1" i="1" smtClean="0">
                            <a:latin typeface="Cambria Math"/>
                          </a:rPr>
                          <m:t>=</m:t>
                        </m:r>
                        <m:r>
                          <a:rPr lang="en-US" sz="1600" b="1" i="1" smtClean="0">
                            <a:latin typeface="Cambria Math"/>
                          </a:rPr>
                          <m:t>𝟔</m:t>
                        </m:r>
                        <m:r>
                          <a:rPr lang="en-US" sz="1600" b="1" i="1" smtClean="0">
                            <a:latin typeface="Cambria Math"/>
                          </a:rPr>
                          <m:t>%)</m:t>
                        </m:r>
                      </m:oMath>
                    </m:oMathPara>
                  </a14:m>
                  <a:endParaRPr lang="en-US" sz="16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3581400" y="3409950"/>
                  <a:ext cx="1828800" cy="338554"/>
                </a:xfrm>
                <a:prstGeom prst="rect">
                  <a:avLst/>
                </a:prstGeom>
                <a:blipFill rotWithShape="1">
                  <a:blip r:embed="rId11"/>
                  <a:stretch>
                    <a:fillRect b="-8929"/>
                  </a:stretch>
                </a:blipFill>
              </p:spPr>
              <p:txBody>
                <a:bodyPr/>
                <a:lstStyle/>
                <a:p>
                  <a:r>
                    <a:rPr lang="en-US">
                      <a:noFill/>
                    </a:rPr>
                    <a:t> </a:t>
                  </a:r>
                </a:p>
              </p:txBody>
            </p:sp>
          </mc:Fallback>
        </mc:AlternateContent>
      </p:grpSp>
      <p:grpSp>
        <p:nvGrpSpPr>
          <p:cNvPr id="71" name="Group 70"/>
          <p:cNvGrpSpPr/>
          <p:nvPr/>
        </p:nvGrpSpPr>
        <p:grpSpPr>
          <a:xfrm>
            <a:off x="1248700" y="2278121"/>
            <a:ext cx="1600200" cy="338554"/>
            <a:chOff x="1181100" y="2683251"/>
            <a:chExt cx="1600200" cy="338554"/>
          </a:xfrm>
        </p:grpSpPr>
        <p:cxnSp>
          <p:nvCxnSpPr>
            <p:cNvPr id="44" name="Straight Connector 43"/>
            <p:cNvCxnSpPr/>
            <p:nvPr/>
          </p:nvCxnSpPr>
          <p:spPr>
            <a:xfrm flipH="1">
              <a:off x="1181100" y="2949575"/>
              <a:ext cx="11811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326481" y="2910681"/>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2247900" y="2683251"/>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𝑩</m:t>
                        </m:r>
                      </m:oMath>
                    </m:oMathPara>
                  </a14:m>
                  <a:endParaRPr lang="en-US" sz="16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2247900" y="2683251"/>
                  <a:ext cx="533400" cy="338554"/>
                </a:xfrm>
                <a:prstGeom prst="rect">
                  <a:avLst/>
                </a:prstGeom>
                <a:blipFill rotWithShape="1">
                  <a:blip r:embed="rId12"/>
                  <a:stretch>
                    <a:fillRect/>
                  </a:stretch>
                </a:blipFill>
              </p:spPr>
              <p:txBody>
                <a:bodyPr/>
                <a:lstStyle/>
                <a:p>
                  <a:r>
                    <a:rPr lang="en-US">
                      <a:noFill/>
                    </a:rPr>
                    <a:t> </a:t>
                  </a:r>
                </a:p>
              </p:txBody>
            </p:sp>
          </mc:Fallback>
        </mc:AlternateContent>
      </p:grpSp>
      <p:grpSp>
        <p:nvGrpSpPr>
          <p:cNvPr id="75" name="Group 74"/>
          <p:cNvGrpSpPr/>
          <p:nvPr/>
        </p:nvGrpSpPr>
        <p:grpSpPr>
          <a:xfrm>
            <a:off x="2125000" y="685066"/>
            <a:ext cx="685800" cy="3386554"/>
            <a:chOff x="2057400" y="1090196"/>
            <a:chExt cx="685800" cy="3386554"/>
          </a:xfrm>
        </p:grpSpPr>
        <mc:AlternateContent xmlns:mc="http://schemas.openxmlformats.org/markup-compatibility/2006" xmlns:a14="http://schemas.microsoft.com/office/drawing/2010/main">
          <mc:Choice Requires="a14">
            <p:sp>
              <p:nvSpPr>
                <p:cNvPr id="51" name="TextBox 50"/>
                <p:cNvSpPr txBox="1"/>
                <p:nvPr/>
              </p:nvSpPr>
              <p:spPr>
                <a:xfrm>
                  <a:off x="2057400" y="1090196"/>
                  <a:ext cx="685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𝑳𝑷𝑪</m:t>
                        </m:r>
                      </m:oMath>
                    </m:oMathPara>
                  </a14:m>
                  <a:endParaRPr 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2057400" y="1090196"/>
                  <a:ext cx="685800" cy="338554"/>
                </a:xfrm>
                <a:prstGeom prst="rect">
                  <a:avLst/>
                </a:prstGeom>
                <a:blipFill rotWithShape="1">
                  <a:blip r:embed="rId13"/>
                  <a:stretch>
                    <a:fillRect/>
                  </a:stretch>
                </a:blipFill>
              </p:spPr>
              <p:txBody>
                <a:bodyPr/>
                <a:lstStyle/>
                <a:p>
                  <a:r>
                    <a:rPr lang="en-US">
                      <a:noFill/>
                    </a:rPr>
                    <a:t> </a:t>
                  </a:r>
                </a:p>
              </p:txBody>
            </p:sp>
          </mc:Fallback>
        </mc:AlternateContent>
        <p:cxnSp>
          <p:nvCxnSpPr>
            <p:cNvPr id="18" name="Straight Connector 17"/>
            <p:cNvCxnSpPr/>
            <p:nvPr/>
          </p:nvCxnSpPr>
          <p:spPr>
            <a:xfrm>
              <a:off x="2362200" y="1386304"/>
              <a:ext cx="0" cy="3090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5" name="Rectangle 54"/>
              <p:cNvSpPr/>
              <p:nvPr/>
            </p:nvSpPr>
            <p:spPr>
              <a:xfrm>
                <a:off x="5363499" y="806883"/>
                <a:ext cx="3581401" cy="3960380"/>
              </a:xfrm>
              <a:prstGeom prst="rect">
                <a:avLst/>
              </a:prstGeom>
            </p:spPr>
            <p:txBody>
              <a:bodyPr wrap="square">
                <a:spAutoFit/>
              </a:bodyPr>
              <a:lstStyle/>
              <a:p>
                <a:pPr>
                  <a:lnSpc>
                    <a:spcPct val="120000"/>
                  </a:lnSpc>
                  <a:spcBef>
                    <a:spcPts val="600"/>
                  </a:spcBef>
                </a:pPr>
                <a:r>
                  <a:rPr lang="zh-CN" altLang="en-US" sz="1400" dirty="0">
                    <a:latin typeface="Times New Roman" panose="02020603050405020304" pitchFamily="18" charset="0"/>
                    <a:cs typeface="Times New Roman" panose="02020603050405020304" pitchFamily="18" charset="0"/>
                  </a:rPr>
                  <a:t>如果政府要使失业率保持在自然失业率之下，其结果将会导致通货膨胀率持续不断的上升</a:t>
                </a:r>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Bef>
                    <a:spcPts val="300"/>
                  </a:spcBef>
                  <a:buSzPct val="8000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如果政府要使失业率保持在</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a:rPr>
                          <m:t>𝑢</m:t>
                        </m:r>
                      </m:e>
                      <m:sub>
                        <m:r>
                          <a:rPr lang="en-US" altLang="zh-CN" sz="1400" b="0" i="1" smtClean="0">
                            <a:latin typeface="Cambria Math"/>
                          </a:rPr>
                          <m:t>1</m:t>
                        </m:r>
                      </m:sub>
                    </m:sSub>
                  </m:oMath>
                </a14:m>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Bef>
                    <a:spcPts val="300"/>
                  </a:spcBef>
                  <a:buSzPct val="8000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根据</a:t>
                </a:r>
                <a14:m>
                  <m:oMath xmlns:m="http://schemas.openxmlformats.org/officeDocument/2006/math">
                    <m:r>
                      <a:rPr lang="en-US" altLang="zh-CN" sz="1400" b="0" i="1" smtClean="0">
                        <a:latin typeface="Cambria Math"/>
                      </a:rPr>
                      <m:t>𝑆𝑃</m:t>
                    </m:r>
                    <m:sSub>
                      <m:sSubPr>
                        <m:ctrlPr>
                          <a:rPr lang="en-US" altLang="zh-CN" sz="1400" b="0" i="1" smtClean="0">
                            <a:latin typeface="Cambria Math" panose="02040503050406030204" pitchFamily="18" charset="0"/>
                          </a:rPr>
                        </m:ctrlPr>
                      </m:sSubPr>
                      <m:e>
                        <m:r>
                          <a:rPr lang="en-US" altLang="zh-CN" sz="1400" b="0" i="1" smtClean="0">
                            <a:latin typeface="Cambria Math"/>
                          </a:rPr>
                          <m:t>𝐶</m:t>
                        </m:r>
                      </m:e>
                      <m:sub>
                        <m:r>
                          <a:rPr lang="en-US" altLang="zh-CN" sz="1400" b="0" i="1" smtClean="0">
                            <a:latin typeface="Cambria Math"/>
                          </a:rPr>
                          <m:t>1</m:t>
                        </m:r>
                      </m:sub>
                    </m:sSub>
                  </m:oMath>
                </a14:m>
                <a:r>
                  <a:rPr lang="zh-CN" altLang="en-US" sz="1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400" b="0" i="1" dirty="0" smtClean="0">
                        <a:latin typeface="Cambria Math"/>
                      </a:rPr>
                      <m:t>𝜋</m:t>
                    </m:r>
                    <m:r>
                      <a:rPr lang="en-US" altLang="zh-CN" sz="1400" b="0" i="1" dirty="0" smtClean="0">
                        <a:latin typeface="Cambria Math"/>
                      </a:rPr>
                      <m:t>=6%</m:t>
                    </m:r>
                  </m:oMath>
                </a14:m>
                <a:r>
                  <a:rPr lang="zh-CN" altLang="en-US" sz="1400" dirty="0">
                    <a:latin typeface="Times New Roman" panose="02020603050405020304" pitchFamily="18" charset="0"/>
                    <a:cs typeface="Times New Roman" panose="02020603050405020304" pitchFamily="18" charset="0"/>
                  </a:rPr>
                  <a:t>，根据适应性预期假设，</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a:rPr>
                          <m:t>𝜋</m:t>
                        </m:r>
                      </m:e>
                      <m:sub>
                        <m:r>
                          <a:rPr lang="en-US" altLang="zh-CN" sz="1400" b="0" i="1" smtClean="0">
                            <a:latin typeface="Cambria Math"/>
                          </a:rPr>
                          <m:t>𝑒</m:t>
                        </m:r>
                      </m:sub>
                    </m:sSub>
                    <m:r>
                      <a:rPr lang="en-US" altLang="zh-CN" sz="1400" b="0" i="1" smtClean="0">
                        <a:latin typeface="Cambria Math"/>
                      </a:rPr>
                      <m:t>=6%</m:t>
                    </m:r>
                  </m:oMath>
                </a14:m>
                <a:r>
                  <a:rPr lang="zh-CN" altLang="en-US" sz="1400" dirty="0">
                    <a:latin typeface="Times New Roman" panose="02020603050405020304" pitchFamily="18" charset="0"/>
                    <a:cs typeface="Times New Roman" panose="02020603050405020304" pitchFamily="18" charset="0"/>
                  </a:rPr>
                  <a:t>，从而使</a:t>
                </a:r>
                <a14:m>
                  <m:oMath xmlns:m="http://schemas.openxmlformats.org/officeDocument/2006/math">
                    <m:r>
                      <a:rPr lang="en-US" altLang="zh-CN" sz="1400" b="0" i="1" smtClean="0">
                        <a:latin typeface="Cambria Math"/>
                      </a:rPr>
                      <m:t>𝑆𝑃</m:t>
                    </m:r>
                    <m:sSub>
                      <m:sSubPr>
                        <m:ctrlPr>
                          <a:rPr lang="en-US" altLang="zh-CN" sz="1400" b="0" i="1" smtClean="0">
                            <a:latin typeface="Cambria Math" panose="02040503050406030204" pitchFamily="18" charset="0"/>
                          </a:rPr>
                        </m:ctrlPr>
                      </m:sSubPr>
                      <m:e>
                        <m:r>
                          <a:rPr lang="en-US" altLang="zh-CN" sz="1400" b="0" i="1" smtClean="0">
                            <a:latin typeface="Cambria Math"/>
                          </a:rPr>
                          <m:t>𝐶</m:t>
                        </m:r>
                      </m:e>
                      <m:sub>
                        <m:r>
                          <a:rPr lang="en-US" altLang="zh-CN" sz="1400" b="0" i="1" smtClean="0">
                            <a:latin typeface="Cambria Math"/>
                          </a:rPr>
                          <m:t>1</m:t>
                        </m:r>
                      </m:sub>
                    </m:sSub>
                  </m:oMath>
                </a14:m>
                <a:r>
                  <a:rPr lang="zh-CN" altLang="en-US" sz="1400" dirty="0">
                    <a:latin typeface="Times New Roman" panose="02020603050405020304" pitchFamily="18" charset="0"/>
                    <a:cs typeface="Times New Roman" panose="02020603050405020304" pitchFamily="18" charset="0"/>
                  </a:rPr>
                  <a:t>上升至</a:t>
                </a:r>
                <a14:m>
                  <m:oMath xmlns:m="http://schemas.openxmlformats.org/officeDocument/2006/math">
                    <m:r>
                      <a:rPr lang="en-US" altLang="zh-CN" sz="1400" b="0" i="1" smtClean="0">
                        <a:latin typeface="Cambria Math"/>
                      </a:rPr>
                      <m:t>𝑆𝑃</m:t>
                    </m:r>
                    <m:sSub>
                      <m:sSubPr>
                        <m:ctrlPr>
                          <a:rPr lang="en-US" altLang="zh-CN" sz="1400" b="0" i="1" smtClean="0">
                            <a:latin typeface="Cambria Math" panose="02040503050406030204" pitchFamily="18" charset="0"/>
                          </a:rPr>
                        </m:ctrlPr>
                      </m:sSubPr>
                      <m:e>
                        <m:r>
                          <a:rPr lang="en-US" altLang="zh-CN" sz="1400" b="0" i="1" smtClean="0">
                            <a:latin typeface="Cambria Math"/>
                          </a:rPr>
                          <m:t>𝐶</m:t>
                        </m:r>
                      </m:e>
                      <m:sub>
                        <m:r>
                          <a:rPr lang="en-US" altLang="zh-CN" sz="1400" b="0" i="1" smtClean="0">
                            <a:latin typeface="Cambria Math"/>
                          </a:rPr>
                          <m:t>2</m:t>
                        </m:r>
                      </m:sub>
                    </m:sSub>
                  </m:oMath>
                </a14:m>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Bef>
                    <a:spcPts val="300"/>
                  </a:spcBef>
                  <a:buSzPct val="8000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政府仍然要使失业率保持在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a:rPr>
                          <m:t>𝑢</m:t>
                        </m:r>
                      </m:e>
                      <m:sub>
                        <m:r>
                          <a:rPr lang="en-US" altLang="zh-CN" sz="1400" i="1">
                            <a:latin typeface="Cambria Math"/>
                          </a:rPr>
                          <m:t>1</m:t>
                        </m:r>
                      </m:sub>
                    </m:sSub>
                  </m:oMath>
                </a14:m>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Bef>
                    <a:spcPts val="300"/>
                  </a:spcBef>
                  <a:buSzPct val="8000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根据</a:t>
                </a:r>
                <a14:m>
                  <m:oMath xmlns:m="http://schemas.openxmlformats.org/officeDocument/2006/math">
                    <m:r>
                      <a:rPr lang="en-US" altLang="zh-CN" sz="1400" i="1">
                        <a:latin typeface="Cambria Math"/>
                      </a:rPr>
                      <m:t>𝑆𝑃</m:t>
                    </m:r>
                    <m:sSub>
                      <m:sSubPr>
                        <m:ctrlPr>
                          <a:rPr lang="en-US" altLang="zh-CN" sz="1400" i="1">
                            <a:latin typeface="Cambria Math" panose="02040503050406030204" pitchFamily="18" charset="0"/>
                          </a:rPr>
                        </m:ctrlPr>
                      </m:sSubPr>
                      <m:e>
                        <m:r>
                          <a:rPr lang="en-US" altLang="zh-CN" sz="1400" i="1">
                            <a:latin typeface="Cambria Math"/>
                          </a:rPr>
                          <m:t>𝐶</m:t>
                        </m:r>
                      </m:e>
                      <m:sub>
                        <m:r>
                          <a:rPr lang="en-US" altLang="zh-CN" sz="1400" b="0" i="1" smtClean="0">
                            <a:latin typeface="Cambria Math"/>
                          </a:rPr>
                          <m:t>2</m:t>
                        </m:r>
                      </m:sub>
                    </m:sSub>
                  </m:oMath>
                </a14:m>
                <a:r>
                  <a:rPr lang="zh-CN" altLang="en-US" sz="1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400" b="0" i="1" dirty="0" smtClean="0">
                        <a:latin typeface="Cambria Math"/>
                      </a:rPr>
                      <m:t>𝜋</m:t>
                    </m:r>
                    <m:r>
                      <a:rPr lang="en-US" altLang="zh-CN" sz="1400" i="1" dirty="0">
                        <a:latin typeface="Cambria Math"/>
                      </a:rPr>
                      <m:t>=9%</m:t>
                    </m:r>
                  </m:oMath>
                </a14:m>
                <a:r>
                  <a:rPr lang="zh-CN" altLang="en-US" sz="1400" dirty="0">
                    <a:latin typeface="Times New Roman" panose="02020603050405020304" pitchFamily="18" charset="0"/>
                    <a:cs typeface="Times New Roman" panose="02020603050405020304" pitchFamily="18" charset="0"/>
                  </a:rPr>
                  <a:t>，根据适应性预期假设，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a:rPr>
                          <m:t>𝜋</m:t>
                        </m:r>
                      </m:e>
                      <m:sub>
                        <m:r>
                          <a:rPr lang="en-US" altLang="zh-CN" sz="1400" i="1">
                            <a:latin typeface="Cambria Math"/>
                          </a:rPr>
                          <m:t>𝑒</m:t>
                        </m:r>
                      </m:sub>
                    </m:sSub>
                    <m:r>
                      <a:rPr lang="en-US" altLang="zh-CN" sz="1400" i="1">
                        <a:latin typeface="Cambria Math"/>
                      </a:rPr>
                      <m:t>=</m:t>
                    </m:r>
                    <m:r>
                      <a:rPr lang="en-US" altLang="zh-CN" sz="1400" b="0" i="1" smtClean="0">
                        <a:latin typeface="Cambria Math"/>
                      </a:rPr>
                      <m:t>9</m:t>
                    </m:r>
                    <m:r>
                      <a:rPr lang="en-US" altLang="zh-CN" sz="1400" i="1">
                        <a:latin typeface="Cambria Math"/>
                      </a:rPr>
                      <m:t>%</m:t>
                    </m:r>
                  </m:oMath>
                </a14:m>
                <a:r>
                  <a:rPr lang="zh-CN" altLang="en-US" sz="1400" dirty="0">
                    <a:latin typeface="Times New Roman" panose="02020603050405020304" pitchFamily="18" charset="0"/>
                    <a:cs typeface="Times New Roman" panose="02020603050405020304" pitchFamily="18" charset="0"/>
                  </a:rPr>
                  <a:t>，从而使</a:t>
                </a:r>
                <a14:m>
                  <m:oMath xmlns:m="http://schemas.openxmlformats.org/officeDocument/2006/math">
                    <m:r>
                      <a:rPr lang="en-US" altLang="zh-CN" sz="1400" i="1">
                        <a:latin typeface="Cambria Math"/>
                      </a:rPr>
                      <m:t>𝑆𝑃</m:t>
                    </m:r>
                    <m:sSub>
                      <m:sSubPr>
                        <m:ctrlPr>
                          <a:rPr lang="en-US" altLang="zh-CN" sz="1400" i="1">
                            <a:latin typeface="Cambria Math" panose="02040503050406030204" pitchFamily="18" charset="0"/>
                          </a:rPr>
                        </m:ctrlPr>
                      </m:sSubPr>
                      <m:e>
                        <m:r>
                          <a:rPr lang="en-US" altLang="zh-CN" sz="1400" i="1">
                            <a:latin typeface="Cambria Math"/>
                          </a:rPr>
                          <m:t>𝐶</m:t>
                        </m:r>
                      </m:e>
                      <m:sub>
                        <m:r>
                          <a:rPr lang="en-US" altLang="zh-CN" sz="1400" b="0" i="1" smtClean="0">
                            <a:latin typeface="Cambria Math"/>
                          </a:rPr>
                          <m:t>2</m:t>
                        </m:r>
                      </m:sub>
                    </m:sSub>
                  </m:oMath>
                </a14:m>
                <a:r>
                  <a:rPr lang="zh-CN" altLang="en-US" sz="1400" dirty="0">
                    <a:latin typeface="Times New Roman" panose="02020603050405020304" pitchFamily="18" charset="0"/>
                    <a:cs typeface="Times New Roman" panose="02020603050405020304" pitchFamily="18" charset="0"/>
                  </a:rPr>
                  <a:t>上升至</a:t>
                </a:r>
                <a14:m>
                  <m:oMath xmlns:m="http://schemas.openxmlformats.org/officeDocument/2006/math">
                    <m:r>
                      <a:rPr lang="en-US" altLang="zh-CN" sz="1400" i="1">
                        <a:latin typeface="Cambria Math"/>
                      </a:rPr>
                      <m:t>𝑆𝑃</m:t>
                    </m:r>
                    <m:sSub>
                      <m:sSubPr>
                        <m:ctrlPr>
                          <a:rPr lang="en-US" altLang="zh-CN" sz="1400" i="1">
                            <a:latin typeface="Cambria Math" panose="02040503050406030204" pitchFamily="18" charset="0"/>
                          </a:rPr>
                        </m:ctrlPr>
                      </m:sSubPr>
                      <m:e>
                        <m:r>
                          <a:rPr lang="en-US" altLang="zh-CN" sz="1400" i="1">
                            <a:latin typeface="Cambria Math"/>
                          </a:rPr>
                          <m:t>𝐶</m:t>
                        </m:r>
                      </m:e>
                      <m:sub>
                        <m:r>
                          <a:rPr lang="en-US" altLang="zh-CN" sz="1400" b="0" i="1" smtClean="0">
                            <a:latin typeface="Cambria Math"/>
                          </a:rPr>
                          <m:t>3</m:t>
                        </m:r>
                      </m:sub>
                    </m:sSub>
                  </m:oMath>
                </a14:m>
                <a:endParaRPr lang="en-US" altLang="zh-CN" sz="1400" dirty="0">
                  <a:latin typeface="Times New Roman" panose="02020603050405020304" pitchFamily="18" charset="0"/>
                  <a:cs typeface="Times New Roman" panose="02020603050405020304" pitchFamily="18" charset="0"/>
                </a:endParaRPr>
              </a:p>
              <a:p>
                <a:pPr>
                  <a:lnSpc>
                    <a:spcPct val="120000"/>
                  </a:lnSpc>
                  <a:spcBef>
                    <a:spcPts val="600"/>
                  </a:spcBef>
                </a:pPr>
                <a:r>
                  <a:rPr lang="zh-CN" altLang="en-US" sz="1400" dirty="0">
                    <a:latin typeface="Times New Roman" panose="02020603050405020304" pitchFamily="18" charset="0"/>
                    <a:cs typeface="Times New Roman" panose="02020603050405020304" pitchFamily="18" charset="0"/>
                  </a:rPr>
                  <a:t>政府面对某个特定的</a:t>
                </a:r>
                <a14:m>
                  <m:oMath xmlns:m="http://schemas.openxmlformats.org/officeDocument/2006/math">
                    <m:r>
                      <a:rPr lang="en-US" altLang="zh-CN" sz="1400" i="1" dirty="0" smtClean="0">
                        <a:latin typeface="Cambria Math"/>
                      </a:rPr>
                      <m:t>𝑆𝑃𝐶</m:t>
                    </m:r>
                  </m:oMath>
                </a14:m>
                <a:r>
                  <a:rPr lang="zh-CN" altLang="en-US" sz="1400" dirty="0">
                    <a:latin typeface="Times New Roman" panose="02020603050405020304" pitchFamily="18" charset="0"/>
                    <a:cs typeface="Times New Roman" panose="02020603050405020304" pitchFamily="18" charset="0"/>
                  </a:rPr>
                  <a:t>，只有使</a:t>
                </a:r>
                <a14:m>
                  <m:oMath xmlns:m="http://schemas.openxmlformats.org/officeDocument/2006/math">
                    <m:r>
                      <a:rPr lang="en-US" altLang="zh-CN" sz="1400" b="0" i="1" smtClean="0">
                        <a:latin typeface="Cambria Math"/>
                      </a:rPr>
                      <m:t>𝜋</m:t>
                    </m:r>
                  </m:oMath>
                </a14:m>
                <a:r>
                  <a:rPr lang="zh-CN" altLang="en-US" sz="1400" dirty="0">
                    <a:latin typeface="Times New Roman" panose="02020603050405020304" pitchFamily="18" charset="0"/>
                    <a:cs typeface="Times New Roman" panose="02020603050405020304" pitchFamily="18" charset="0"/>
                  </a:rPr>
                  <a:t>和</a:t>
                </a:r>
                <a14:m>
                  <m:oMath xmlns:m="http://schemas.openxmlformats.org/officeDocument/2006/math">
                    <m:r>
                      <a:rPr lang="en-US" altLang="zh-CN" sz="1400" b="0" i="1" dirty="0" smtClean="0">
                        <a:latin typeface="Cambria Math"/>
                      </a:rPr>
                      <m:t>𝑢</m:t>
                    </m:r>
                  </m:oMath>
                </a14:m>
                <a:r>
                  <a:rPr lang="zh-CN" altLang="en-US" sz="1400" dirty="0">
                    <a:latin typeface="Times New Roman" panose="02020603050405020304" pitchFamily="18" charset="0"/>
                    <a:cs typeface="Times New Roman" panose="02020603050405020304" pitchFamily="18" charset="0"/>
                  </a:rPr>
                  <a:t>的组合处在</a:t>
                </a:r>
                <a14:m>
                  <m:oMath xmlns:m="http://schemas.openxmlformats.org/officeDocument/2006/math">
                    <m:r>
                      <a:rPr lang="en-US" altLang="zh-CN" sz="1400" i="1" dirty="0" smtClean="0">
                        <a:latin typeface="Cambria Math"/>
                      </a:rPr>
                      <m:t>𝐴</m:t>
                    </m:r>
                    <m:r>
                      <a:rPr lang="en-US" altLang="zh-CN" sz="1400" i="1" dirty="0" smtClean="0">
                        <a:latin typeface="Cambria Math"/>
                      </a:rPr>
                      <m:t>, </m:t>
                    </m:r>
                    <m:r>
                      <a:rPr lang="en-US" altLang="zh-CN" sz="1400" i="1" dirty="0" smtClean="0">
                        <a:latin typeface="Cambria Math"/>
                      </a:rPr>
                      <m:t>𝐵</m:t>
                    </m:r>
                    <m:r>
                      <a:rPr lang="en-US" altLang="zh-CN" sz="1400" i="1" dirty="0" smtClean="0">
                        <a:latin typeface="Cambria Math"/>
                      </a:rPr>
                      <m:t>, </m:t>
                    </m:r>
                    <m:r>
                      <a:rPr lang="en-US" altLang="zh-CN" sz="1400" i="1" dirty="0" smtClean="0">
                        <a:latin typeface="Cambria Math"/>
                      </a:rPr>
                      <m:t>𝐶</m:t>
                    </m:r>
                    <m:r>
                      <a:rPr lang="en-US" altLang="zh-CN" sz="1400" i="1" dirty="0" smtClean="0">
                        <a:latin typeface="Cambria Math"/>
                      </a:rPr>
                      <m:t>…</m:t>
                    </m:r>
                  </m:oMath>
                </a14:m>
                <a:r>
                  <a:rPr lang="zh-CN" altLang="en-US" sz="1400" dirty="0">
                    <a:latin typeface="Times New Roman" panose="02020603050405020304" pitchFamily="18" charset="0"/>
                    <a:cs typeface="Times New Roman" panose="02020603050405020304" pitchFamily="18" charset="0"/>
                  </a:rPr>
                  <a:t>某个点上，实际通货膨胀率才不会改变</a:t>
                </a:r>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Bef>
                    <a:spcPts val="300"/>
                  </a:spcBef>
                  <a:buSzPct val="8000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由此得到 </a:t>
                </a:r>
                <a14:m>
                  <m:oMath xmlns:m="http://schemas.openxmlformats.org/officeDocument/2006/math">
                    <m:r>
                      <a:rPr lang="en-US" altLang="zh-CN" sz="1400" i="1" dirty="0" smtClean="0">
                        <a:latin typeface="Cambria Math"/>
                      </a:rPr>
                      <m:t>𝐿𝑃𝐶</m:t>
                    </m:r>
                  </m:oMath>
                </a14:m>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5363499" y="806883"/>
                <a:ext cx="3581401" cy="3960380"/>
              </a:xfrm>
              <a:prstGeom prst="rect">
                <a:avLst/>
              </a:prstGeom>
              <a:blipFill>
                <a:blip r:embed="rId14"/>
                <a:stretch>
                  <a:fillRect l="-511" r="-4940" b="-308"/>
                </a:stretch>
              </a:blipFill>
            </p:spPr>
            <p:txBody>
              <a:bodyPr/>
              <a:lstStyle/>
              <a:p>
                <a:r>
                  <a:rPr lang="en-US">
                    <a:noFill/>
                  </a:rPr>
                  <a:t> </a:t>
                </a:r>
              </a:p>
            </p:txBody>
          </p:sp>
        </mc:Fallback>
      </mc:AlternateContent>
      <p:grpSp>
        <p:nvGrpSpPr>
          <p:cNvPr id="68" name="Group 67"/>
          <p:cNvGrpSpPr/>
          <p:nvPr/>
        </p:nvGrpSpPr>
        <p:grpSpPr>
          <a:xfrm>
            <a:off x="296200" y="1785620"/>
            <a:ext cx="952500" cy="762000"/>
            <a:chOff x="228600" y="2190750"/>
            <a:chExt cx="952500" cy="762000"/>
          </a:xfrm>
        </p:grpSpPr>
        <p:cxnSp>
          <p:nvCxnSpPr>
            <p:cNvPr id="56" name="Straight Connector 55"/>
            <p:cNvCxnSpPr/>
            <p:nvPr/>
          </p:nvCxnSpPr>
          <p:spPr>
            <a:xfrm flipV="1">
              <a:off x="1181100" y="2343149"/>
              <a:ext cx="0" cy="609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88181" y="2343149"/>
              <a:ext cx="48418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228600" y="2190750"/>
                  <a:ext cx="457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𝟗</m:t>
                        </m:r>
                        <m:r>
                          <a:rPr lang="en-US" sz="1600" b="1" i="1" smtClean="0">
                            <a:latin typeface="Cambria Math"/>
                          </a:rPr>
                          <m:t>%</m:t>
                        </m:r>
                      </m:oMath>
                    </m:oMathPara>
                  </a14:m>
                  <a:endParaRPr lang="en-US" sz="16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228600" y="2190750"/>
                  <a:ext cx="457200" cy="338554"/>
                </a:xfrm>
                <a:prstGeom prst="rect">
                  <a:avLst/>
                </a:prstGeom>
                <a:blipFill rotWithShape="1">
                  <a:blip r:embed="rId15"/>
                  <a:stretch>
                    <a:fillRect r="-1333"/>
                  </a:stretch>
                </a:blipFill>
              </p:spPr>
              <p:txBody>
                <a:bodyPr/>
                <a:lstStyle/>
                <a:p>
                  <a:r>
                    <a:rPr lang="en-US">
                      <a:noFill/>
                    </a:rPr>
                    <a:t> </a:t>
                  </a:r>
                </a:p>
              </p:txBody>
            </p:sp>
          </mc:Fallback>
        </mc:AlternateContent>
      </p:grpSp>
      <p:grpSp>
        <p:nvGrpSpPr>
          <p:cNvPr id="70" name="Group 69"/>
          <p:cNvGrpSpPr/>
          <p:nvPr/>
        </p:nvGrpSpPr>
        <p:grpSpPr>
          <a:xfrm>
            <a:off x="1134400" y="1252220"/>
            <a:ext cx="4343400" cy="1524000"/>
            <a:chOff x="1066800" y="1657350"/>
            <a:chExt cx="4343400" cy="1524000"/>
          </a:xfrm>
        </p:grpSpPr>
        <p:cxnSp>
          <p:nvCxnSpPr>
            <p:cNvPr id="61" name="Straight Connector 60"/>
            <p:cNvCxnSpPr/>
            <p:nvPr/>
          </p:nvCxnSpPr>
          <p:spPr>
            <a:xfrm>
              <a:off x="1066800" y="1657350"/>
              <a:ext cx="2895600" cy="15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3581400" y="2800350"/>
                  <a:ext cx="1828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𝑺𝑷</m:t>
                        </m:r>
                        <m:sSub>
                          <m:sSubPr>
                            <m:ctrlPr>
                              <a:rPr lang="en-US" sz="1600" b="1" i="1" smtClean="0">
                                <a:latin typeface="Cambria Math" panose="02040503050406030204" pitchFamily="18" charset="0"/>
                              </a:rPr>
                            </m:ctrlPr>
                          </m:sSubPr>
                          <m:e>
                            <m:r>
                              <a:rPr lang="en-US" sz="1600" b="1" i="1" smtClean="0">
                                <a:latin typeface="Cambria Math"/>
                              </a:rPr>
                              <m:t>𝑪</m:t>
                            </m:r>
                          </m:e>
                          <m:sub>
                            <m:r>
                              <a:rPr lang="en-US" sz="1600" b="1" i="1" smtClean="0">
                                <a:latin typeface="Cambria Math"/>
                              </a:rPr>
                              <m:t>𝟑</m:t>
                            </m:r>
                          </m:sub>
                        </m:sSub>
                        <m:r>
                          <a:rPr lang="en-US" sz="1600" b="1" i="1" smtClean="0">
                            <a:latin typeface="Cambria Math"/>
                          </a:rPr>
                          <m:t>(</m:t>
                        </m:r>
                        <m:sSub>
                          <m:sSubPr>
                            <m:ctrlPr>
                              <a:rPr lang="en-US" sz="1600" b="1" i="1" smtClean="0">
                                <a:latin typeface="Cambria Math" panose="02040503050406030204" pitchFamily="18" charset="0"/>
                              </a:rPr>
                            </m:ctrlPr>
                          </m:sSubPr>
                          <m:e>
                            <m:r>
                              <a:rPr lang="en-US" sz="1600" b="1" i="1" smtClean="0">
                                <a:latin typeface="Cambria Math"/>
                              </a:rPr>
                              <m:t>𝝅</m:t>
                            </m:r>
                          </m:e>
                          <m:sub>
                            <m:r>
                              <a:rPr lang="en-US" sz="1600" b="1" i="1" smtClean="0">
                                <a:latin typeface="Cambria Math"/>
                              </a:rPr>
                              <m:t>𝒆</m:t>
                            </m:r>
                          </m:sub>
                        </m:sSub>
                        <m:r>
                          <a:rPr lang="en-US" sz="1600" b="1" i="1" smtClean="0">
                            <a:latin typeface="Cambria Math"/>
                          </a:rPr>
                          <m:t>=</m:t>
                        </m:r>
                        <m:r>
                          <a:rPr lang="en-US" sz="1600" b="1" i="1" smtClean="0">
                            <a:latin typeface="Cambria Math"/>
                          </a:rPr>
                          <m:t>𝟗</m:t>
                        </m:r>
                        <m:r>
                          <a:rPr lang="en-US" sz="1600" b="1" i="1" smtClean="0">
                            <a:latin typeface="Cambria Math"/>
                          </a:rPr>
                          <m:t>%)</m:t>
                        </m:r>
                      </m:oMath>
                    </m:oMathPara>
                  </a14:m>
                  <a:endParaRPr lang="en-US" sz="1600" b="1" dirty="0"/>
                </a:p>
              </p:txBody>
            </p:sp>
          </mc:Choice>
          <mc:Fallback xmlns="">
            <p:sp>
              <p:nvSpPr>
                <p:cNvPr id="62" name="TextBox 61"/>
                <p:cNvSpPr txBox="1">
                  <a:spLocks noRot="1" noChangeAspect="1" noMove="1" noResize="1" noEditPoints="1" noAdjustHandles="1" noChangeArrowheads="1" noChangeShapeType="1" noTextEdit="1"/>
                </p:cNvSpPr>
                <p:nvPr/>
              </p:nvSpPr>
              <p:spPr>
                <a:xfrm>
                  <a:off x="3581400" y="2800350"/>
                  <a:ext cx="1828800" cy="338554"/>
                </a:xfrm>
                <a:prstGeom prst="rect">
                  <a:avLst/>
                </a:prstGeom>
                <a:blipFill rotWithShape="1">
                  <a:blip r:embed="rId16"/>
                  <a:stretch>
                    <a:fillRect b="-8929"/>
                  </a:stretch>
                </a:blipFill>
              </p:spPr>
              <p:txBody>
                <a:bodyPr/>
                <a:lstStyle/>
                <a:p>
                  <a:r>
                    <a:rPr lang="en-US">
                      <a:noFill/>
                    </a:rPr>
                    <a:t> </a:t>
                  </a:r>
                </a:p>
              </p:txBody>
            </p:sp>
          </mc:Fallback>
        </mc:AlternateContent>
      </p:grpSp>
      <p:grpSp>
        <p:nvGrpSpPr>
          <p:cNvPr id="72" name="Group 71"/>
          <p:cNvGrpSpPr/>
          <p:nvPr/>
        </p:nvGrpSpPr>
        <p:grpSpPr>
          <a:xfrm>
            <a:off x="1248700" y="1675666"/>
            <a:ext cx="1562100" cy="338554"/>
            <a:chOff x="1181100" y="2080796"/>
            <a:chExt cx="1562100" cy="338554"/>
          </a:xfrm>
        </p:grpSpPr>
        <p:cxnSp>
          <p:nvCxnSpPr>
            <p:cNvPr id="60" name="Straight Connector 59"/>
            <p:cNvCxnSpPr/>
            <p:nvPr/>
          </p:nvCxnSpPr>
          <p:spPr>
            <a:xfrm flipH="1">
              <a:off x="1181100" y="2343149"/>
              <a:ext cx="11811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327274" y="2307430"/>
              <a:ext cx="71437"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p:cNvSpPr txBox="1"/>
                <p:nvPr/>
              </p:nvSpPr>
              <p:spPr>
                <a:xfrm>
                  <a:off x="2209800" y="2080796"/>
                  <a:ext cx="5334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𝑪</m:t>
                        </m:r>
                      </m:oMath>
                    </m:oMathPara>
                  </a14:m>
                  <a:endParaRPr lang="en-US" sz="1600"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2209800" y="2080796"/>
                  <a:ext cx="533400" cy="338554"/>
                </a:xfrm>
                <a:prstGeom prst="rect">
                  <a:avLst/>
                </a:prstGeom>
                <a:blipFill rotWithShape="1">
                  <a:blip r:embed="rId17"/>
                  <a:stretch>
                    <a:fillRect/>
                  </a:stretch>
                </a:blipFill>
              </p:spPr>
              <p:txBody>
                <a:bodyPr/>
                <a:lstStyle/>
                <a:p>
                  <a:r>
                    <a:rPr lang="en-US">
                      <a:noFill/>
                    </a:rPr>
                    <a:t> </a:t>
                  </a:r>
                </a:p>
              </p:txBody>
            </p:sp>
          </mc:Fallback>
        </mc:AlternateContent>
      </p:grpSp>
      <p:sp>
        <p:nvSpPr>
          <p:cNvPr id="49" name="矩形 48">
            <a:extLst>
              <a:ext uri="{FF2B5EF4-FFF2-40B4-BE49-F238E27FC236}">
                <a16:creationId xmlns:a16="http://schemas.microsoft.com/office/drawing/2014/main" id="{A1785EBA-EF41-4600-8C61-28BC0E26665C}"/>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短期和长期的菲利普斯曲线</a:t>
            </a:r>
          </a:p>
        </p:txBody>
      </p:sp>
      <p:grpSp>
        <p:nvGrpSpPr>
          <p:cNvPr id="50" name="组合 49">
            <a:extLst>
              <a:ext uri="{FF2B5EF4-FFF2-40B4-BE49-F238E27FC236}">
                <a16:creationId xmlns:a16="http://schemas.microsoft.com/office/drawing/2014/main" id="{44C3749D-C56F-4B00-B85A-A7156CF92567}"/>
              </a:ext>
            </a:extLst>
          </p:cNvPr>
          <p:cNvGrpSpPr/>
          <p:nvPr/>
        </p:nvGrpSpPr>
        <p:grpSpPr>
          <a:xfrm>
            <a:off x="239334" y="290253"/>
            <a:ext cx="229174" cy="330963"/>
            <a:chOff x="362743" y="188119"/>
            <a:chExt cx="348993" cy="504000"/>
          </a:xfrm>
          <a:solidFill>
            <a:srgbClr val="6B748A"/>
          </a:solidFill>
        </p:grpSpPr>
        <p:sp>
          <p:nvSpPr>
            <p:cNvPr id="52" name="矩形: 圆角 51">
              <a:extLst>
                <a:ext uri="{FF2B5EF4-FFF2-40B4-BE49-F238E27FC236}">
                  <a16:creationId xmlns:a16="http://schemas.microsoft.com/office/drawing/2014/main" id="{F4887AFB-5CA4-44A4-86A8-D11239AFF51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54" name="矩形: 圆角 53">
              <a:extLst>
                <a:ext uri="{FF2B5EF4-FFF2-40B4-BE49-F238E27FC236}">
                  <a16:creationId xmlns:a16="http://schemas.microsoft.com/office/drawing/2014/main" id="{D4E25CDB-346B-43B3-BFC5-04F4974BD9E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57" name="矩形: 圆角 56">
              <a:extLst>
                <a:ext uri="{FF2B5EF4-FFF2-40B4-BE49-F238E27FC236}">
                  <a16:creationId xmlns:a16="http://schemas.microsoft.com/office/drawing/2014/main" id="{71F68A3E-50B9-4651-A1A7-94393E4E1C81}"/>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3" name="矩形: 圆角 72">
              <a:extLst>
                <a:ext uri="{FF2B5EF4-FFF2-40B4-BE49-F238E27FC236}">
                  <a16:creationId xmlns:a16="http://schemas.microsoft.com/office/drawing/2014/main" id="{03C78475-3097-4DCB-A1CB-994F1BD989B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74" name="直接连接符 73">
            <a:extLst>
              <a:ext uri="{FF2B5EF4-FFF2-40B4-BE49-F238E27FC236}">
                <a16:creationId xmlns:a16="http://schemas.microsoft.com/office/drawing/2014/main" id="{2B07F115-70A2-4C1D-9AB8-0BB634690CA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48FF15EA-AF9D-4A71-9196-11D363F0B0CB}"/>
              </a:ext>
            </a:extLst>
          </p:cNvPr>
          <p:cNvPicPr>
            <a:picLocks noChangeAspect="1"/>
          </p:cNvPicPr>
          <p:nvPr/>
        </p:nvPicPr>
        <p:blipFill>
          <a:blip r:embed="rId1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7955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6537" y="906246"/>
                <a:ext cx="8229600" cy="3394472"/>
              </a:xfrm>
            </p:spPr>
            <p:txBody>
              <a:bodyPr/>
              <a:lstStyle/>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假设有两类企业</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一些企业的</a:t>
                </a:r>
                <a:r>
                  <a:rPr lang="zh-CN" altLang="en-US" sz="1600" b="1" dirty="0">
                    <a:ea typeface="宋体" panose="02010600030101010101" pitchFamily="2" charset="-122"/>
                  </a:rPr>
                  <a:t>价格是黏性的</a:t>
                </a:r>
                <a:r>
                  <a:rPr lang="zh-CN" altLang="en-US" sz="1600" dirty="0">
                    <a:ea typeface="宋体" panose="02010600030101010101" pitchFamily="2" charset="-122"/>
                  </a:rPr>
                  <a:t>，</a:t>
                </a:r>
                <a14:m>
                  <m:oMath xmlns:m="http://schemas.openxmlformats.org/officeDocument/2006/math">
                    <m:r>
                      <a:rPr lang="en-US" altLang="zh-CN" sz="1600" b="1" i="1" smtClean="0">
                        <a:latin typeface="Cambria Math"/>
                      </a:rPr>
                      <m:t>𝒃</m:t>
                    </m:r>
                  </m:oMath>
                </a14:m>
                <a:r>
                  <a:rPr lang="en-US" sz="1600" dirty="0">
                    <a:ea typeface="宋体" panose="02010600030101010101" pitchFamily="2" charset="-122"/>
                  </a:rPr>
                  <a:t> </a:t>
                </a:r>
                <a:r>
                  <a:rPr lang="zh-CN" altLang="en-US" sz="1600" dirty="0">
                    <a:ea typeface="宋体" panose="02010600030101010101" pitchFamily="2" charset="-122"/>
                  </a:rPr>
                  <a:t>代表该类企业的比例</a:t>
                </a:r>
                <a:endParaRPr lang="en-US" sz="1600" dirty="0">
                  <a:ea typeface="宋体" panose="02010600030101010101" pitchFamily="2" charset="-122"/>
                </a:endParaRPr>
              </a:p>
              <a:p>
                <a:pPr lvl="2">
                  <a:lnSpc>
                    <a:spcPct val="120000"/>
                  </a:lnSpc>
                </a:pPr>
                <a:r>
                  <a:rPr lang="zh-CN" altLang="en-US" sz="1600" dirty="0">
                    <a:ea typeface="宋体" panose="02010600030101010101" pitchFamily="2" charset="-122"/>
                  </a:rPr>
                  <a:t>具有黏性价格的企业根据下式设定价格</a:t>
                </a:r>
                <a:endParaRPr lang="en-US" altLang="zh-CN" sz="1600" dirty="0">
                  <a:ea typeface="宋体" panose="02010600030101010101" pitchFamily="2" charset="-122"/>
                </a:endParaRPr>
              </a:p>
              <a:p>
                <a:pPr marL="400050" lvl="1" indent="0">
                  <a:lnSpc>
                    <a:spcPct val="120000"/>
                  </a:lnSpc>
                  <a:buNone/>
                </a:pPr>
                <a14:m>
                  <m:oMathPara xmlns:m="http://schemas.openxmlformats.org/officeDocument/2006/math">
                    <m:oMathParaPr>
                      <m:jc m:val="centerGroup"/>
                    </m:oMathParaPr>
                    <m:oMath xmlns:m="http://schemas.openxmlformats.org/officeDocument/2006/math">
                      <m:r>
                        <a:rPr lang="en-US" altLang="zh-CN" sz="1600" b="0" i="1" smtClean="0">
                          <a:latin typeface="Cambria Math"/>
                        </a:rPr>
                        <m:t>𝑝</m:t>
                      </m:r>
                      <m:r>
                        <a:rPr lang="en-US" altLang="zh-CN" sz="1600" b="0" i="1" smtClean="0">
                          <a:latin typeface="Cambria Math"/>
                        </a:rPr>
                        <m:t>=</m:t>
                      </m:r>
                      <m:r>
                        <a:rPr lang="en-US" altLang="zh-CN" sz="1600" b="0" i="1" smtClean="0">
                          <a:latin typeface="Cambria Math"/>
                        </a:rPr>
                        <m:t>𝐸𝑃</m:t>
                      </m:r>
                      <m:r>
                        <a:rPr lang="en-US" altLang="zh-CN" sz="1600" b="0" i="1" smtClean="0">
                          <a:latin typeface="Cambria Math"/>
                        </a:rPr>
                        <m:t>+</m:t>
                      </m:r>
                      <m:r>
                        <a:rPr lang="en-US" altLang="zh-CN" sz="1600" b="0" i="1" smtClean="0">
                          <a:latin typeface="Cambria Math"/>
                        </a:rPr>
                        <m:t>𝑎</m:t>
                      </m:r>
                      <m:d>
                        <m:dPr>
                          <m:ctrlPr>
                            <a:rPr lang="en-US" altLang="zh-CN" sz="1600" b="0" i="1" smtClean="0">
                              <a:latin typeface="Cambria Math" panose="02040503050406030204" pitchFamily="18" charset="0"/>
                            </a:rPr>
                          </m:ctrlPr>
                        </m:dPr>
                        <m:e>
                          <m:r>
                            <a:rPr lang="en-US" altLang="zh-CN" sz="1600" b="0" i="1" smtClean="0">
                              <a:latin typeface="Cambria Math"/>
                            </a:rPr>
                            <m:t>𝐸𝑌</m:t>
                          </m:r>
                          <m:r>
                            <a:rPr lang="en-US" altLang="zh-CN" sz="1600" b="0" i="1" smtClean="0">
                              <a:latin typeface="Cambria Math"/>
                            </a:rPr>
                            <m:t>−</m:t>
                          </m:r>
                          <m:r>
                            <a:rPr lang="en-US" altLang="zh-CN" sz="1600" b="0" i="1" smtClean="0">
                              <a:latin typeface="Cambria Math"/>
                            </a:rPr>
                            <m:t>𝐸</m:t>
                          </m:r>
                          <m:sSub>
                            <m:sSubPr>
                              <m:ctrlPr>
                                <a:rPr lang="en-US" altLang="zh-CN" sz="1600" b="0" i="1" smtClean="0">
                                  <a:latin typeface="Cambria Math" panose="02040503050406030204" pitchFamily="18" charset="0"/>
                                </a:rPr>
                              </m:ctrlPr>
                            </m:sSubPr>
                            <m:e>
                              <m:r>
                                <a:rPr lang="en-US" altLang="zh-CN" sz="1600" b="0" i="1" smtClean="0">
                                  <a:latin typeface="Cambria Math"/>
                                </a:rPr>
                                <m:t>𝑌</m:t>
                              </m:r>
                            </m:e>
                            <m:sub>
                              <m:r>
                                <a:rPr lang="en-US" altLang="zh-CN" sz="1600" b="0" i="1" smtClean="0">
                                  <a:latin typeface="Cambria Math"/>
                                </a:rPr>
                                <m:t>𝑓</m:t>
                              </m:r>
                            </m:sub>
                          </m:sSub>
                        </m:e>
                      </m:d>
                    </m:oMath>
                  </m:oMathPara>
                </a14:m>
                <a:endParaRPr lang="en-US" altLang="zh-CN" sz="1600" dirty="0">
                  <a:ea typeface="宋体" panose="02010600030101010101" pitchFamily="2" charset="-122"/>
                </a:endParaRPr>
              </a:p>
              <a:p>
                <a:pPr lvl="2">
                  <a:lnSpc>
                    <a:spcPct val="120000"/>
                  </a:lnSpc>
                </a:pPr>
                <a:r>
                  <a:rPr lang="zh-CN" altLang="en-US" sz="1600" dirty="0">
                    <a:ea typeface="宋体" panose="02010600030101010101" pitchFamily="2" charset="-122"/>
                  </a:rPr>
                  <a:t>字母 </a:t>
                </a:r>
                <a14:m>
                  <m:oMath xmlns:m="http://schemas.openxmlformats.org/officeDocument/2006/math">
                    <m:r>
                      <a:rPr lang="en-US" altLang="zh-CN" sz="1600" b="0" i="1" smtClean="0">
                        <a:latin typeface="Cambria Math"/>
                      </a:rPr>
                      <m:t>𝐸</m:t>
                    </m:r>
                  </m:oMath>
                </a14:m>
                <a:r>
                  <a:rPr lang="zh-CN" altLang="en-US" sz="1600" dirty="0">
                    <a:ea typeface="宋体" panose="02010600030101010101" pitchFamily="2" charset="-122"/>
                  </a:rPr>
                  <a:t> 代表一个变量的预期值</a:t>
                </a:r>
                <a:endParaRPr lang="en-US" altLang="zh-CN" sz="1600" dirty="0">
                  <a:ea typeface="宋体" panose="02010600030101010101" pitchFamily="2" charset="-122"/>
                </a:endParaRPr>
              </a:p>
              <a:p>
                <a:pPr lvl="2">
                  <a:lnSpc>
                    <a:spcPct val="120000"/>
                  </a:lnSpc>
                </a:pPr>
                <a:r>
                  <a:rPr lang="zh-CN" altLang="en-US" sz="1600" dirty="0">
                    <a:ea typeface="宋体" panose="02010600030101010101" pitchFamily="2" charset="-122"/>
                  </a:rPr>
                  <a:t>为简单起见，假设这类企业预期 </a:t>
                </a:r>
                <a14:m>
                  <m:oMath xmlns:m="http://schemas.openxmlformats.org/officeDocument/2006/math">
                    <m:r>
                      <a:rPr lang="en-US" altLang="zh-CN" sz="1600" b="0" i="1" smtClean="0">
                        <a:latin typeface="Cambria Math"/>
                      </a:rPr>
                      <m:t>𝐸𝑌</m:t>
                    </m:r>
                    <m:r>
                      <a:rPr lang="en-US" altLang="zh-CN" sz="1600" b="0" i="1" smtClean="0">
                        <a:latin typeface="Cambria Math"/>
                      </a:rPr>
                      <m:t>−</m:t>
                    </m:r>
                    <m:r>
                      <a:rPr lang="en-US" altLang="zh-CN" sz="1600" b="0" i="1" smtClean="0">
                        <a:latin typeface="Cambria Math"/>
                      </a:rPr>
                      <m:t>𝐸</m:t>
                    </m:r>
                    <m:sSub>
                      <m:sSubPr>
                        <m:ctrlPr>
                          <a:rPr lang="en-US" altLang="zh-CN" sz="1600" b="0" i="1" smtClean="0">
                            <a:latin typeface="Cambria Math" panose="02040503050406030204" pitchFamily="18" charset="0"/>
                          </a:rPr>
                        </m:ctrlPr>
                      </m:sSubPr>
                      <m:e>
                        <m:r>
                          <a:rPr lang="en-US" altLang="zh-CN" sz="1600" b="0" i="1" smtClean="0">
                            <a:latin typeface="Cambria Math"/>
                          </a:rPr>
                          <m:t>𝑌</m:t>
                        </m:r>
                      </m:e>
                      <m:sub>
                        <m:r>
                          <a:rPr lang="en-US" altLang="zh-CN" sz="1600" b="0" i="1" smtClean="0">
                            <a:latin typeface="Cambria Math"/>
                          </a:rPr>
                          <m:t>𝑓</m:t>
                        </m:r>
                      </m:sub>
                    </m:sSub>
                    <m:r>
                      <a:rPr lang="en-US" altLang="zh-CN" sz="1600" b="0" i="1" smtClean="0">
                        <a:latin typeface="Cambria Math"/>
                      </a:rPr>
                      <m:t>=0</m:t>
                    </m:r>
                  </m:oMath>
                </a14:m>
                <a:r>
                  <a:rPr lang="zh-CN" altLang="en-US" sz="1600" dirty="0">
                    <a:ea typeface="宋体" panose="02010600030101010101" pitchFamily="2" charset="-122"/>
                  </a:rPr>
                  <a:t>，所以</a:t>
                </a:r>
                <a:endParaRPr lang="en-US" altLang="zh-CN" sz="1600" dirty="0">
                  <a:ea typeface="宋体" panose="02010600030101010101" pitchFamily="2" charset="-122"/>
                </a:endParaRPr>
              </a:p>
              <a:p>
                <a:pPr marL="400050" lvl="1" indent="0">
                  <a:lnSpc>
                    <a:spcPct val="120000"/>
                  </a:lnSpc>
                  <a:buNone/>
                </a:pPr>
                <a14:m>
                  <m:oMathPara xmlns:m="http://schemas.openxmlformats.org/officeDocument/2006/math">
                    <m:oMathParaPr>
                      <m:jc m:val="centerGroup"/>
                    </m:oMathParaPr>
                    <m:oMath xmlns:m="http://schemas.openxmlformats.org/officeDocument/2006/math">
                      <m:r>
                        <a:rPr lang="en-US" altLang="zh-CN" sz="1600" b="1" i="1" smtClean="0">
                          <a:latin typeface="Cambria Math"/>
                        </a:rPr>
                        <m:t>𝒑</m:t>
                      </m:r>
                      <m:r>
                        <a:rPr lang="en-US" altLang="zh-CN" sz="1600" b="1" i="1" smtClean="0">
                          <a:latin typeface="Cambria Math"/>
                        </a:rPr>
                        <m:t>=</m:t>
                      </m:r>
                      <m:r>
                        <a:rPr lang="en-US" altLang="zh-CN" sz="1600" b="1" i="1" smtClean="0">
                          <a:latin typeface="Cambria Math"/>
                        </a:rPr>
                        <m:t>𝑬𝑷</m:t>
                      </m:r>
                    </m:oMath>
                  </m:oMathPara>
                </a14:m>
                <a:endParaRPr lang="en-US" altLang="zh-CN" sz="1600" b="1"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另一些企业的</a:t>
                </a:r>
                <a:r>
                  <a:rPr lang="zh-CN" altLang="en-US" sz="1600" b="1" dirty="0">
                    <a:ea typeface="宋体" panose="02010600030101010101" pitchFamily="2" charset="-122"/>
                  </a:rPr>
                  <a:t>价格具有弹性</a:t>
                </a:r>
                <a:r>
                  <a:rPr lang="zh-CN" altLang="en-US" sz="1600" dirty="0">
                    <a:ea typeface="宋体" panose="02010600030101010101" pitchFamily="2" charset="-122"/>
                  </a:rPr>
                  <a:t>，</a:t>
                </a:r>
                <a14:m>
                  <m:oMath xmlns:m="http://schemas.openxmlformats.org/officeDocument/2006/math">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𝒃</m:t>
                    </m:r>
                  </m:oMath>
                </a14:m>
                <a:r>
                  <a:rPr lang="en-US" altLang="zh-CN" sz="1600" dirty="0">
                    <a:ea typeface="宋体" panose="02010600030101010101" pitchFamily="2" charset="-122"/>
                  </a:rPr>
                  <a:t> </a:t>
                </a:r>
                <a:r>
                  <a:rPr lang="zh-CN" altLang="en-US" sz="1600" dirty="0">
                    <a:ea typeface="宋体" panose="02010600030101010101" pitchFamily="2" charset="-122"/>
                  </a:rPr>
                  <a:t>代表该类企业的比例</a:t>
                </a:r>
                <a:endParaRPr lang="en-US" altLang="zh-CN" sz="1600" dirty="0">
                  <a:ea typeface="宋体" panose="02010600030101010101" pitchFamily="2" charset="-122"/>
                </a:endParaRPr>
              </a:p>
              <a:p>
                <a:pPr lvl="2">
                  <a:lnSpc>
                    <a:spcPct val="120000"/>
                  </a:lnSpc>
                </a:pPr>
                <a:r>
                  <a:rPr lang="zh-CN" altLang="en-US" sz="1600" dirty="0">
                    <a:ea typeface="宋体" panose="02010600030101010101" pitchFamily="2" charset="-122"/>
                  </a:rPr>
                  <a:t>该类企业根据下式随时制定合意价格</a:t>
                </a:r>
                <a:endParaRPr lang="en-US" altLang="zh-CN" sz="1600" dirty="0">
                  <a:ea typeface="宋体" panose="02010600030101010101" pitchFamily="2" charset="-122"/>
                </a:endParaRPr>
              </a:p>
              <a:p>
                <a:pPr marL="400050" lvl="1" indent="0">
                  <a:lnSpc>
                    <a:spcPct val="120000"/>
                  </a:lnSpc>
                  <a:buNone/>
                </a:pPr>
                <a14:m>
                  <m:oMathPara xmlns:m="http://schemas.openxmlformats.org/officeDocument/2006/math">
                    <m:oMathParaPr>
                      <m:jc m:val="centerGroup"/>
                    </m:oMathParaPr>
                    <m:oMath xmlns:m="http://schemas.openxmlformats.org/officeDocument/2006/math">
                      <m:r>
                        <a:rPr lang="en-US" altLang="zh-CN" sz="1600" b="1" i="1">
                          <a:latin typeface="Cambria Math"/>
                        </a:rPr>
                        <m:t>𝒑</m:t>
                      </m:r>
                      <m:r>
                        <a:rPr lang="en-US" altLang="zh-CN" sz="1600" b="1" i="1">
                          <a:latin typeface="Cambria Math"/>
                        </a:rPr>
                        <m:t>=</m:t>
                      </m:r>
                      <m:r>
                        <a:rPr lang="en-US" altLang="zh-CN" sz="1600" b="1" i="1">
                          <a:latin typeface="Cambria Math"/>
                        </a:rPr>
                        <m:t>𝑷</m:t>
                      </m:r>
                      <m:r>
                        <a:rPr lang="en-US" altLang="zh-CN" sz="1600" b="1" i="1">
                          <a:latin typeface="Cambria Math"/>
                        </a:rPr>
                        <m:t>+</m:t>
                      </m:r>
                      <m:r>
                        <a:rPr lang="en-US" altLang="zh-CN" sz="1600" b="1" i="1">
                          <a:latin typeface="Cambria Math"/>
                        </a:rPr>
                        <m:t>𝒂</m:t>
                      </m:r>
                      <m:d>
                        <m:dPr>
                          <m:ctrlPr>
                            <a:rPr lang="en-US" altLang="zh-CN" sz="1600" b="1" i="1">
                              <a:latin typeface="Cambria Math" panose="02040503050406030204" pitchFamily="18" charset="0"/>
                            </a:rPr>
                          </m:ctrlPr>
                        </m:dPr>
                        <m:e>
                          <m:r>
                            <a:rPr lang="en-US" altLang="zh-CN" sz="1600" b="1" i="1">
                              <a:latin typeface="Cambria Math"/>
                            </a:rPr>
                            <m:t>𝒀</m:t>
                          </m:r>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𝒀</m:t>
                              </m:r>
                            </m:e>
                            <m:sub>
                              <m:r>
                                <a:rPr lang="en-US" altLang="zh-CN" sz="1600" b="1" i="1">
                                  <a:latin typeface="Cambria Math"/>
                                </a:rPr>
                                <m:t>𝒇</m:t>
                              </m:r>
                            </m:sub>
                          </m:sSub>
                        </m:e>
                      </m:d>
                    </m:oMath>
                  </m:oMathPara>
                </a14:m>
                <a:endParaRPr lang="en-US" altLang="zh-CN" sz="1600" b="1"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6537" y="906246"/>
                <a:ext cx="8229600" cy="3394472"/>
              </a:xfrm>
              <a:blipFill>
                <a:blip r:embed="rId2"/>
                <a:stretch>
                  <a:fillRect l="-148" t="-719" b="-73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矩形 4">
            <a:extLst>
              <a:ext uri="{FF2B5EF4-FFF2-40B4-BE49-F238E27FC236}">
                <a16:creationId xmlns:a16="http://schemas.microsoft.com/office/drawing/2014/main" id="{7861C409-1E90-4FEC-A58B-0CCD9CB94DC8}"/>
              </a:ext>
            </a:extLst>
          </p:cNvPr>
          <p:cNvSpPr/>
          <p:nvPr/>
        </p:nvSpPr>
        <p:spPr>
          <a:xfrm>
            <a:off x="444868" y="290253"/>
            <a:ext cx="1569660" cy="369332"/>
          </a:xfrm>
          <a:prstGeom prst="rect">
            <a:avLst/>
          </a:prstGeom>
        </p:spPr>
        <p:txBody>
          <a:bodyPr wrap="none">
            <a:spAutoFit/>
          </a:bodyPr>
          <a:lstStyle/>
          <a:p>
            <a:r>
              <a:rPr lang="zh-CN" altLang="en-US" dirty="0">
                <a:solidFill>
                  <a:srgbClr val="6B748A"/>
                </a:solidFill>
                <a:latin typeface="微软雅黑" panose="020B0503020204020204" pitchFamily="34" charset="-122"/>
                <a:ea typeface="微软雅黑" panose="020B0503020204020204" pitchFamily="34" charset="-122"/>
              </a:rPr>
              <a:t>黏性价格模型</a:t>
            </a:r>
          </a:p>
        </p:txBody>
      </p:sp>
      <p:grpSp>
        <p:nvGrpSpPr>
          <p:cNvPr id="6" name="组合 5">
            <a:extLst>
              <a:ext uri="{FF2B5EF4-FFF2-40B4-BE49-F238E27FC236}">
                <a16:creationId xmlns:a16="http://schemas.microsoft.com/office/drawing/2014/main" id="{0E6C7295-0FE7-4355-9A33-5DBF3777A570}"/>
              </a:ext>
            </a:extLst>
          </p:cNvPr>
          <p:cNvGrpSpPr/>
          <p:nvPr/>
        </p:nvGrpSpPr>
        <p:grpSpPr>
          <a:xfrm>
            <a:off x="228026"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77001372-FE67-4A8F-81B1-DFAF305480A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4AE6F12C-9DCB-4975-9520-C3EB4D8FF30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EF08D4E-6119-4F77-A9BA-ABCC504D007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48AD1064-765C-40A5-A720-DF3BDCB4F67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391AAE2E-31C9-42AE-BA52-4E2714F1590A}"/>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8E3EE81F-2C82-4356-80C7-124D0B00C0A5}"/>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940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14028"/>
                <a:ext cx="8229600" cy="3394472"/>
              </a:xfrm>
            </p:spPr>
            <p:txBody>
              <a:bodyPr/>
              <a:lstStyle/>
              <a:p>
                <a:pPr>
                  <a:lnSpc>
                    <a:spcPct val="150000"/>
                  </a:lnSpc>
                  <a:buSzPct val="80000"/>
                  <a:buFont typeface="Wingdings" panose="05000000000000000000" pitchFamily="2" charset="2"/>
                  <a:buChar char="l"/>
                </a:pPr>
                <a:r>
                  <a:rPr lang="zh-CN" altLang="en-US" sz="1800" dirty="0"/>
                  <a:t>假设某国的菲利普斯曲线为 </a:t>
                </a:r>
                <a14:m>
                  <m:oMath xmlns:m="http://schemas.openxmlformats.org/officeDocument/2006/math">
                    <m:r>
                      <a:rPr lang="en-US" altLang="zh-CN" sz="1800" b="0" i="1" smtClean="0">
                        <a:latin typeface="Cambria Math" panose="02040503050406030204" pitchFamily="18" charset="0"/>
                      </a:rPr>
                      <m:t>𝜋</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𝜋</m:t>
                        </m:r>
                      </m:e>
                      <m:sub>
                        <m:r>
                          <a:rPr lang="en-US" altLang="zh-CN" sz="1800" b="0" i="1" smtClean="0">
                            <a:latin typeface="Cambria Math" panose="02040503050406030204" pitchFamily="18" charset="0"/>
                          </a:rPr>
                          <m:t>𝑒</m:t>
                        </m:r>
                      </m:sub>
                    </m:sSub>
                    <m:r>
                      <a:rPr lang="en-US" altLang="zh-CN" sz="1800" b="0" i="1" smtClean="0">
                        <a:latin typeface="Cambria Math" panose="02040503050406030204" pitchFamily="18" charset="0"/>
                      </a:rPr>
                      <m:t>−3</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𝑢</m:t>
                            </m:r>
                          </m:e>
                          <m:sup>
                            <m:r>
                              <a:rPr lang="en-US" altLang="zh-CN" sz="1800" b="0" i="1" smtClean="0">
                                <a:latin typeface="Cambria Math" panose="02040503050406030204" pitchFamily="18" charset="0"/>
                              </a:rPr>
                              <m:t>∗</m:t>
                            </m:r>
                          </m:sup>
                        </m:sSup>
                      </m:e>
                    </m:d>
                  </m:oMath>
                </a14:m>
                <a:r>
                  <a:rPr lang="zh-CN" altLang="en-US" sz="1800" dirty="0"/>
                  <a:t>，自然失业率</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𝑢</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=5%</m:t>
                    </m:r>
                  </m:oMath>
                </a14:m>
                <a:r>
                  <a:rPr lang="zh-CN" altLang="en-US" sz="1800" dirty="0"/>
                  <a:t>，对通货膨胀的预期为适应性预期，中央银行下一年的通货膨胀目标为</a:t>
                </a:r>
                <a:r>
                  <a:rPr lang="en-US" altLang="zh-CN" sz="1800" dirty="0"/>
                  <a:t>2%</a:t>
                </a:r>
                <a:r>
                  <a:rPr lang="zh-CN" altLang="en-US" sz="1800" dirty="0"/>
                  <a:t>。</a:t>
                </a:r>
                <a:endParaRPr lang="en-US" altLang="zh-CN" sz="1800" dirty="0"/>
              </a:p>
              <a:p>
                <a:pPr marL="457200" indent="-457200">
                  <a:lnSpc>
                    <a:spcPct val="150000"/>
                  </a:lnSpc>
                  <a:buFont typeface="+mj-lt"/>
                  <a:buAutoNum type="arabicPeriod"/>
                </a:pPr>
                <a:r>
                  <a:rPr lang="zh-CN" altLang="en-US" sz="1800" dirty="0"/>
                  <a:t>如果当前的通货膨胀率为</a:t>
                </a:r>
                <a:r>
                  <a:rPr lang="en-US" altLang="zh-CN" sz="1800" dirty="0"/>
                  <a:t>5%</a:t>
                </a:r>
                <a:r>
                  <a:rPr lang="zh-CN" altLang="en-US" sz="1800" dirty="0"/>
                  <a:t>，那么中央银行为实现下一年的通货膨胀目标，能够引起的失业率是多少？</a:t>
                </a:r>
                <a:endParaRPr lang="en-US" altLang="zh-CN" sz="1800" dirty="0"/>
              </a:p>
              <a:p>
                <a:pPr marL="457200" indent="-457200">
                  <a:lnSpc>
                    <a:spcPct val="150000"/>
                  </a:lnSpc>
                  <a:buFont typeface="+mj-lt"/>
                  <a:buAutoNum type="arabicPeriod"/>
                </a:pPr>
                <a:r>
                  <a:rPr lang="zh-CN" altLang="en-US" sz="1800" dirty="0"/>
                  <a:t>如果中央银行在次年继续保持</a:t>
                </a:r>
                <a:r>
                  <a:rPr lang="en-US" altLang="zh-CN" sz="1800" dirty="0"/>
                  <a:t>2%</a:t>
                </a:r>
                <a:r>
                  <a:rPr lang="zh-CN" altLang="en-US" sz="1800" dirty="0"/>
                  <a:t>的通货膨胀目标，那么失业率将是多少？</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14028"/>
                <a:ext cx="8229600" cy="3394472"/>
              </a:xfrm>
              <a:blipFill>
                <a:blip r:embed="rId2"/>
                <a:stretch>
                  <a:fillRect l="-444" r="-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
        <p:nvSpPr>
          <p:cNvPr id="5" name="矩形 4">
            <a:extLst>
              <a:ext uri="{FF2B5EF4-FFF2-40B4-BE49-F238E27FC236}">
                <a16:creationId xmlns:a16="http://schemas.microsoft.com/office/drawing/2014/main" id="{52CD3B2E-B33D-4143-8B0B-619FCCD3C05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练习题</a:t>
            </a:r>
          </a:p>
        </p:txBody>
      </p:sp>
      <p:grpSp>
        <p:nvGrpSpPr>
          <p:cNvPr id="6" name="组合 5">
            <a:extLst>
              <a:ext uri="{FF2B5EF4-FFF2-40B4-BE49-F238E27FC236}">
                <a16:creationId xmlns:a16="http://schemas.microsoft.com/office/drawing/2014/main" id="{E77323F5-C1CE-4EEB-A5F6-BF7CEA3BF3CA}"/>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E08515F-E7D6-43C9-9FFD-2659EAF44B6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083259B5-1408-45BA-A89F-22C632D73BB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36015E59-D745-4FA0-A987-7AE61227E10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65A3145-7577-4CFF-838C-3DD4D03E4C4E}"/>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0CC61EA-5213-4B99-9839-6B0FEF0692E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D026E46-7926-4A08-AE9F-886F793A1D7A}"/>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4220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4229278432"/>
                  </p:ext>
                </p:extLst>
              </p:nvPr>
            </p:nvGraphicFramePr>
            <p:xfrm>
              <a:off x="363220" y="825104"/>
              <a:ext cx="8399780" cy="1691640"/>
            </p:xfrm>
            <a:graphic>
              <a:graphicData uri="http://schemas.openxmlformats.org/drawingml/2006/table">
                <a:tbl>
                  <a:tblPr firstRow="1" bandRow="1">
                    <a:tableStyleId>{5940675A-B579-460E-94D1-54222C63F5DA}</a:tableStyleId>
                  </a:tblPr>
                  <a:tblGrid>
                    <a:gridCol w="199898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591820">
                      <a:extLst>
                        <a:ext uri="{9D8B030D-6E8A-4147-A177-3AD203B41FA5}">
                          <a16:colId xmlns:a16="http://schemas.microsoft.com/office/drawing/2014/main" val="20002"/>
                        </a:ext>
                      </a:extLst>
                    </a:gridCol>
                    <a:gridCol w="2760980">
                      <a:extLst>
                        <a:ext uri="{9D8B030D-6E8A-4147-A177-3AD203B41FA5}">
                          <a16:colId xmlns:a16="http://schemas.microsoft.com/office/drawing/2014/main" val="20003"/>
                        </a:ext>
                      </a:extLst>
                    </a:gridCol>
                  </a:tblGrid>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时点</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0" dirty="0">
                              <a:latin typeface="Times New Roman" panose="02020603050405020304" pitchFamily="18" charset="0"/>
                              <a:ea typeface="+mn-ea"/>
                              <a:cs typeface="Times New Roman" panose="02020603050405020304" pitchFamily="18" charset="0"/>
                            </a:rPr>
                            <a:t>实际通货膨胀率 </a:t>
                          </a:r>
                          <a14:m>
                            <m:oMath xmlns:m="http://schemas.openxmlformats.org/officeDocument/2006/math">
                              <m:r>
                                <a:rPr lang="en-US" sz="1600" b="0" i="1" smtClean="0">
                                  <a:latin typeface="Cambria Math"/>
                                  <a:ea typeface="+mn-ea"/>
                                </a:rPr>
                                <m:t>𝜋</m:t>
                              </m:r>
                            </m:oMath>
                          </a14:m>
                          <a:endParaRPr lang="en-US" sz="1600" dirty="0">
                            <a:latin typeface="Times New Roman" panose="02020603050405020304" pitchFamily="18" charset="0"/>
                            <a:ea typeface="+mn-ea"/>
                            <a:cs typeface="Times New Roman" panose="02020603050405020304" pitchFamily="18" charset="0"/>
                          </a:endParaRPr>
                        </a:p>
                        <a:p>
                          <a:pPr algn="ctr"/>
                          <a:r>
                            <a:rPr lang="zh-CN" altLang="en-US" sz="1600" dirty="0">
                              <a:latin typeface="Times New Roman" panose="02020603050405020304" pitchFamily="18" charset="0"/>
                              <a:ea typeface="+mn-ea"/>
                              <a:cs typeface="Times New Roman" panose="02020603050405020304" pitchFamily="18" charset="0"/>
                            </a:rPr>
                            <a:t>即央行要达到的通货膨胀率</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mn-ea"/>
                                      </a:rPr>
                                    </m:ctrlPr>
                                  </m:sSubPr>
                                  <m:e>
                                    <m:r>
                                      <a:rPr lang="en-US" sz="1600" b="0" i="1" smtClean="0">
                                        <a:latin typeface="Cambria Math"/>
                                        <a:ea typeface="+mn-ea"/>
                                      </a:rPr>
                                      <m:t>𝜋</m:t>
                                    </m:r>
                                  </m:e>
                                  <m:sub>
                                    <m:r>
                                      <a:rPr lang="en-US" sz="1600" b="0" i="1" smtClean="0">
                                        <a:latin typeface="Cambria Math"/>
                                        <a:ea typeface="+mn-ea"/>
                                      </a:rPr>
                                      <m:t>𝑒</m:t>
                                    </m:r>
                                  </m:sub>
                                </m:sSub>
                              </m:oMath>
                            </m:oMathPara>
                          </a14:m>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央行面临的附加预期的</a:t>
                          </a:r>
                          <a:r>
                            <a:rPr lang="en-US" altLang="zh-CN" sz="1600" i="1" dirty="0">
                              <a:latin typeface="Times New Roman" panose="02020603050405020304" pitchFamily="18" charset="0"/>
                              <a:ea typeface="+mn-ea"/>
                              <a:cs typeface="Times New Roman" panose="02020603050405020304" pitchFamily="18" charset="0"/>
                            </a:rPr>
                            <a:t>PC</a:t>
                          </a:r>
                          <a:endParaRPr lang="en-US" sz="1600" i="1"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当年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下一年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a:ea typeface="+mn-ea"/>
                                  </a:rPr>
                                  <m:t>𝜋</m:t>
                                </m:r>
                                <m:r>
                                  <a:rPr lang="en-US" sz="1600" b="0" i="1" smtClean="0">
                                    <a:latin typeface="Cambria Math"/>
                                    <a:ea typeface="+mn-ea"/>
                                  </a:rPr>
                                  <m:t>=5%−3</m:t>
                                </m:r>
                                <m:d>
                                  <m:dPr>
                                    <m:ctrlPr>
                                      <a:rPr lang="en-US" sz="1600" b="0" i="1" smtClean="0">
                                        <a:latin typeface="Cambria Math" panose="02040503050406030204" pitchFamily="18" charset="0"/>
                                        <a:ea typeface="+mn-ea"/>
                                      </a:rPr>
                                    </m:ctrlPr>
                                  </m:dPr>
                                  <m:e>
                                    <m:r>
                                      <a:rPr lang="en-US" sz="1600" b="0" i="1" smtClean="0">
                                        <a:latin typeface="Cambria Math"/>
                                        <a:ea typeface="+mn-ea"/>
                                      </a:rPr>
                                      <m:t>𝑢</m:t>
                                    </m:r>
                                    <m:r>
                                      <a:rPr lang="en-US" sz="1600" b="0" i="1" smtClean="0">
                                        <a:latin typeface="Cambria Math"/>
                                        <a:ea typeface="+mn-ea"/>
                                      </a:rPr>
                                      <m:t>−5%</m:t>
                                    </m:r>
                                  </m:e>
                                </m:d>
                              </m:oMath>
                            </m:oMathPara>
                          </a14:m>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次年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a:ea typeface="+mn-ea"/>
                                  </a:rPr>
                                  <m:t>𝜋</m:t>
                                </m:r>
                                <m:r>
                                  <a:rPr lang="en-US" sz="1600" b="0" i="1" smtClean="0">
                                    <a:latin typeface="Cambria Math"/>
                                    <a:ea typeface="+mn-ea"/>
                                  </a:rPr>
                                  <m:t>=2%−3</m:t>
                                </m:r>
                                <m:d>
                                  <m:dPr>
                                    <m:ctrlPr>
                                      <a:rPr lang="en-US" sz="1600" b="0" i="1" smtClean="0">
                                        <a:latin typeface="Cambria Math" panose="02040503050406030204" pitchFamily="18" charset="0"/>
                                        <a:ea typeface="+mn-ea"/>
                                      </a:rPr>
                                    </m:ctrlPr>
                                  </m:dPr>
                                  <m:e>
                                    <m:r>
                                      <a:rPr lang="en-US" sz="1600" b="0" i="1" smtClean="0">
                                        <a:latin typeface="Cambria Math"/>
                                        <a:ea typeface="+mn-ea"/>
                                      </a:rPr>
                                      <m:t>𝑢</m:t>
                                    </m:r>
                                    <m:r>
                                      <a:rPr lang="en-US" sz="1600" b="0" i="1" smtClean="0">
                                        <a:latin typeface="Cambria Math"/>
                                        <a:ea typeface="+mn-ea"/>
                                      </a:rPr>
                                      <m:t>−5%</m:t>
                                    </m:r>
                                  </m:e>
                                </m:d>
                              </m:oMath>
                            </m:oMathPara>
                          </a14:m>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4229278432"/>
                  </p:ext>
                </p:extLst>
              </p:nvPr>
            </p:nvGraphicFramePr>
            <p:xfrm>
              <a:off x="363220" y="825104"/>
              <a:ext cx="8399780" cy="1691640"/>
            </p:xfrm>
            <a:graphic>
              <a:graphicData uri="http://schemas.openxmlformats.org/drawingml/2006/table">
                <a:tbl>
                  <a:tblPr firstRow="1" bandRow="1">
                    <a:tableStyleId>{5940675A-B579-460E-94D1-54222C63F5DA}</a:tableStyleId>
                  </a:tblPr>
                  <a:tblGrid>
                    <a:gridCol w="199898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591820">
                      <a:extLst>
                        <a:ext uri="{9D8B030D-6E8A-4147-A177-3AD203B41FA5}">
                          <a16:colId xmlns:a16="http://schemas.microsoft.com/office/drawing/2014/main" val="20002"/>
                        </a:ext>
                      </a:extLst>
                    </a:gridCol>
                    <a:gridCol w="2760980">
                      <a:extLst>
                        <a:ext uri="{9D8B030D-6E8A-4147-A177-3AD203B41FA5}">
                          <a16:colId xmlns:a16="http://schemas.microsoft.com/office/drawing/2014/main" val="20003"/>
                        </a:ext>
                      </a:extLst>
                    </a:gridCol>
                  </a:tblGrid>
                  <a:tr h="579120">
                    <a:tc>
                      <a:txBody>
                        <a:bodyPr/>
                        <a:lstStyle/>
                        <a:p>
                          <a:pPr algn="ctr"/>
                          <a:r>
                            <a:rPr lang="zh-CN" altLang="en-US" sz="1600" dirty="0">
                              <a:latin typeface="Times New Roman" panose="02020603050405020304" pitchFamily="18" charset="0"/>
                              <a:ea typeface="+mn-ea"/>
                              <a:cs typeface="Times New Roman" panose="02020603050405020304" pitchFamily="18" charset="0"/>
                            </a:rPr>
                            <a:t>时点</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5469" t="-4211" r="-109980" b="-20315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54639" t="-4211" r="-468041" b="-203158"/>
                          </a:stretch>
                        </a:blipFill>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央行面临的附加预期的</a:t>
                          </a:r>
                          <a:r>
                            <a:rPr lang="en-US" altLang="zh-CN" sz="1600" i="1" dirty="0">
                              <a:latin typeface="Times New Roman" panose="02020603050405020304" pitchFamily="18" charset="0"/>
                              <a:ea typeface="+mn-ea"/>
                              <a:cs typeface="Times New Roman" panose="02020603050405020304" pitchFamily="18" charset="0"/>
                            </a:rPr>
                            <a:t>PC</a:t>
                          </a:r>
                          <a:endParaRPr lang="en-US" sz="1600" i="1"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当年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下一年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4415" t="-262295" r="-221" b="-116393"/>
                          </a:stretch>
                        </a:blipFill>
                      </a:tcPr>
                    </a:tc>
                    <a:extLst>
                      <a:ext uri="{0D108BD9-81ED-4DB2-BD59-A6C34878D82A}">
                        <a16:rowId xmlns:a16="http://schemas.microsoft.com/office/drawing/2014/main" val="10002"/>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次年</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a:t>
                          </a:r>
                          <a:endParaRPr lang="en-US" sz="16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4415" t="-362295" r="-221" b="-16393"/>
                          </a:stretch>
                        </a:blipFill>
                      </a:tcPr>
                    </a:tc>
                    <a:extLst>
                      <a:ext uri="{0D108BD9-81ED-4DB2-BD59-A6C34878D82A}">
                        <a16:rowId xmlns:a16="http://schemas.microsoft.com/office/drawing/2014/main" val="10003"/>
                      </a:ext>
                    </a:extLst>
                  </a:tr>
                </a:tbl>
              </a:graphicData>
            </a:graphic>
          </p:graphicFrame>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6200" y="2605203"/>
                <a:ext cx="8991600" cy="1954381"/>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第一问解答</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根据适应性预期假设，对下一年的通货膨胀预期等于当年的通货膨胀率，既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𝜋</m:t>
                        </m:r>
                      </m:e>
                      <m:sub>
                        <m:r>
                          <a:rPr lang="en-US" altLang="zh-CN" sz="1600" i="1">
                            <a:latin typeface="Cambria Math"/>
                          </a:rPr>
                          <m:t>𝑒</m:t>
                        </m:r>
                      </m:sub>
                    </m:sSub>
                    <m:r>
                      <a:rPr lang="en-US" altLang="zh-CN" sz="1600" i="1">
                        <a:latin typeface="Cambria Math"/>
                      </a:rPr>
                      <m:t>=5%</m:t>
                    </m:r>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所以中央银行在下一年面临的附加预期的</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PC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a:latin typeface="Cambria Math"/>
                      </a:rPr>
                      <m:t>𝜋</m:t>
                    </m:r>
                    <m:r>
                      <a:rPr lang="en-US" altLang="zh-CN" sz="1600" i="1">
                        <a:latin typeface="Cambria Math"/>
                      </a:rPr>
                      <m:t>=5%−3</m:t>
                    </m:r>
                    <m:d>
                      <m:dPr>
                        <m:ctrlPr>
                          <a:rPr lang="en-US" altLang="zh-CN" sz="1600" i="1">
                            <a:latin typeface="Cambria Math" panose="02040503050406030204" pitchFamily="18" charset="0"/>
                          </a:rPr>
                        </m:ctrlPr>
                      </m:dPr>
                      <m:e>
                        <m:r>
                          <a:rPr lang="en-US" altLang="zh-CN" sz="1600" i="1">
                            <a:latin typeface="Cambria Math"/>
                          </a:rPr>
                          <m:t>𝑢</m:t>
                        </m:r>
                        <m:r>
                          <a:rPr lang="en-US" altLang="zh-CN" sz="1600" i="1">
                            <a:latin typeface="Cambria Math"/>
                          </a:rPr>
                          <m:t>−5%</m:t>
                        </m:r>
                      </m:e>
                    </m:d>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根据该附加预期的</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PC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，央行要达成</a:t>
                </a:r>
                <a14:m>
                  <m:oMath xmlns:m="http://schemas.openxmlformats.org/officeDocument/2006/math">
                    <m:r>
                      <a:rPr lang="en-US" altLang="zh-CN" sz="1600" i="1">
                        <a:latin typeface="Cambria Math"/>
                      </a:rPr>
                      <m:t>𝜋</m:t>
                    </m:r>
                    <m:r>
                      <a:rPr lang="en-US" altLang="zh-CN" sz="1600" i="1">
                        <a:latin typeface="Cambria Math"/>
                      </a:rPr>
                      <m:t>=2%</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的目标，要引起的失业率为 </a:t>
                </a:r>
                <a14:m>
                  <m:oMath xmlns:m="http://schemas.openxmlformats.org/officeDocument/2006/math">
                    <m:r>
                      <a:rPr lang="en-US" altLang="zh-CN" sz="1600" i="1">
                        <a:latin typeface="Cambria Math"/>
                      </a:rPr>
                      <m:t>𝑢</m:t>
                    </m:r>
                    <m:r>
                      <a:rPr lang="en-US" altLang="zh-CN" sz="1600" i="1">
                        <a:latin typeface="Cambria Math"/>
                      </a:rPr>
                      <m:t>=6%</m:t>
                    </m:r>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第二问解答</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次年，</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𝜋</m:t>
                        </m:r>
                      </m:e>
                      <m:sub>
                        <m:r>
                          <a:rPr lang="en-US" altLang="zh-CN" sz="1600" i="1">
                            <a:latin typeface="Cambria Math"/>
                          </a:rPr>
                          <m:t>𝑒</m:t>
                        </m:r>
                      </m:sub>
                    </m:sSub>
                    <m:r>
                      <a:rPr lang="en-US" altLang="zh-CN" sz="1600" i="1">
                        <a:latin typeface="Cambria Math"/>
                      </a:rPr>
                      <m:t>=2%</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，根据附加预期的</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PC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，央行引起的失业率为</a:t>
                </a:r>
                <a14:m>
                  <m:oMath xmlns:m="http://schemas.openxmlformats.org/officeDocument/2006/math">
                    <m:r>
                      <a:rPr lang="en-US" altLang="zh-CN" sz="1600" i="1">
                        <a:latin typeface="Cambria Math"/>
                      </a:rPr>
                      <m:t>𝑢</m:t>
                    </m:r>
                    <m:r>
                      <a:rPr lang="en-US" altLang="zh-CN" sz="1600" i="1">
                        <a:latin typeface="Cambria Math"/>
                      </a:rPr>
                      <m:t>=5%</m:t>
                    </m:r>
                  </m:oMath>
                </a14:m>
                <a:endParaRPr lang="en-US"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200" y="2605203"/>
                <a:ext cx="8991600" cy="1954381"/>
              </a:xfrm>
              <a:prstGeom prst="rect">
                <a:avLst/>
              </a:prstGeom>
              <a:blipFill>
                <a:blip r:embed="rId3"/>
                <a:stretch>
                  <a:fillRect l="-68" t="-1246" b="-3115"/>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8A3E8412-5640-4C93-B171-4FB7BEFA0698}"/>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练习题解答</a:t>
            </a:r>
          </a:p>
        </p:txBody>
      </p:sp>
      <p:grpSp>
        <p:nvGrpSpPr>
          <p:cNvPr id="7" name="组合 6">
            <a:extLst>
              <a:ext uri="{FF2B5EF4-FFF2-40B4-BE49-F238E27FC236}">
                <a16:creationId xmlns:a16="http://schemas.microsoft.com/office/drawing/2014/main" id="{0BAED574-E780-4518-A092-B13C2D5F3263}"/>
              </a:ext>
            </a:extLst>
          </p:cNvPr>
          <p:cNvGrpSpPr/>
          <p:nvPr/>
        </p:nvGrpSpPr>
        <p:grpSpPr>
          <a:xfrm>
            <a:off x="239334" y="290253"/>
            <a:ext cx="229174" cy="330963"/>
            <a:chOff x="362743" y="188119"/>
            <a:chExt cx="348993" cy="504000"/>
          </a:xfrm>
          <a:solidFill>
            <a:srgbClr val="6B748A"/>
          </a:solidFill>
        </p:grpSpPr>
        <p:sp>
          <p:nvSpPr>
            <p:cNvPr id="8" name="矩形: 圆角 7">
              <a:extLst>
                <a:ext uri="{FF2B5EF4-FFF2-40B4-BE49-F238E27FC236}">
                  <a16:creationId xmlns:a16="http://schemas.microsoft.com/office/drawing/2014/main" id="{1DF6C831-1A56-4DC1-BFE7-854EBDC6C3BF}"/>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A2854344-8A4B-4916-AE20-4197239D08F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62C7F69-0838-4334-ADC9-1635E7B581F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0624C6E2-0DC5-47B0-8484-E78CCA06413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2" name="直接连接符 11">
            <a:extLst>
              <a:ext uri="{FF2B5EF4-FFF2-40B4-BE49-F238E27FC236}">
                <a16:creationId xmlns:a16="http://schemas.microsoft.com/office/drawing/2014/main" id="{1C23D16A-5220-450A-BBED-F6E19942AE8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49F8544-375B-404F-9624-64C0A5338882}"/>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993401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16733C1-FC43-4D08-85B8-3CAEA85A64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012172"/>
            <a:ext cx="10121608" cy="3200400"/>
          </a:xfrm>
        </p:spPr>
      </p:pic>
      <p:sp>
        <p:nvSpPr>
          <p:cNvPr id="4" name="Slide Number Placeholder 3">
            <a:extLst>
              <a:ext uri="{FF2B5EF4-FFF2-40B4-BE49-F238E27FC236}">
                <a16:creationId xmlns:a16="http://schemas.microsoft.com/office/drawing/2014/main" id="{497B593D-E55E-458A-BC14-C47CC861AFA5}"/>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14" name="矩形 13">
            <a:extLst>
              <a:ext uri="{FF2B5EF4-FFF2-40B4-BE49-F238E27FC236}">
                <a16:creationId xmlns:a16="http://schemas.microsoft.com/office/drawing/2014/main" id="{9E7B92FB-D8A4-46C6-A144-DDA6D9760E5F}"/>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菲利普斯曲线小结</a:t>
            </a:r>
          </a:p>
        </p:txBody>
      </p:sp>
      <p:grpSp>
        <p:nvGrpSpPr>
          <p:cNvPr id="15" name="组合 14">
            <a:extLst>
              <a:ext uri="{FF2B5EF4-FFF2-40B4-BE49-F238E27FC236}">
                <a16:creationId xmlns:a16="http://schemas.microsoft.com/office/drawing/2014/main" id="{CCCC64D2-8F0C-44E9-9D03-692CA030EF84}"/>
              </a:ext>
            </a:extLst>
          </p:cNvPr>
          <p:cNvGrpSpPr/>
          <p:nvPr/>
        </p:nvGrpSpPr>
        <p:grpSpPr>
          <a:xfrm>
            <a:off x="239334" y="290253"/>
            <a:ext cx="229174" cy="330963"/>
            <a:chOff x="362743" y="188119"/>
            <a:chExt cx="348993" cy="504000"/>
          </a:xfrm>
          <a:solidFill>
            <a:srgbClr val="6B748A"/>
          </a:solidFill>
        </p:grpSpPr>
        <p:sp>
          <p:nvSpPr>
            <p:cNvPr id="16" name="矩形: 圆角 15">
              <a:extLst>
                <a:ext uri="{FF2B5EF4-FFF2-40B4-BE49-F238E27FC236}">
                  <a16:creationId xmlns:a16="http://schemas.microsoft.com/office/drawing/2014/main" id="{FE336DD4-134B-4FFB-B7EB-A146CF34372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7" name="矩形: 圆角 16">
              <a:extLst>
                <a:ext uri="{FF2B5EF4-FFF2-40B4-BE49-F238E27FC236}">
                  <a16:creationId xmlns:a16="http://schemas.microsoft.com/office/drawing/2014/main" id="{F3023E7E-69E6-4DE6-B814-49F2DDEF4A4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8" name="矩形: 圆角 17">
              <a:extLst>
                <a:ext uri="{FF2B5EF4-FFF2-40B4-BE49-F238E27FC236}">
                  <a16:creationId xmlns:a16="http://schemas.microsoft.com/office/drawing/2014/main" id="{10F4FD40-0D53-467D-9B03-EEA45292608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0EA3173A-34C1-4995-B70C-1A2A2E91237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0" name="直接连接符 19">
            <a:extLst>
              <a:ext uri="{FF2B5EF4-FFF2-40B4-BE49-F238E27FC236}">
                <a16:creationId xmlns:a16="http://schemas.microsoft.com/office/drawing/2014/main" id="{AA30A1C1-B1A1-4813-8896-D60BF52E4C0C}"/>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42646F6-54EC-42F1-8403-6308E4FF0655}"/>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15389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cs typeface="Times New Roman" panose="02020603050405020304" pitchFamily="18" charset="0"/>
              </a:rPr>
              <a:pPr/>
              <a:t>43</a:t>
            </a:fld>
            <a:endParaRPr lang="en-US" dirty="0">
              <a:latin typeface="+mn-ea"/>
              <a:cs typeface="Times New Roman" panose="02020603050405020304" pitchFamily="18" charset="0"/>
            </a:endParaRPr>
          </a:p>
        </p:txBody>
      </p:sp>
      <p:sp>
        <p:nvSpPr>
          <p:cNvPr id="6" name="Rectangle 5"/>
          <p:cNvSpPr/>
          <p:nvPr>
            <p:custDataLst>
              <p:tags r:id="rId2"/>
            </p:custDataLst>
          </p:nvPr>
        </p:nvSpPr>
        <p:spPr>
          <a:xfrm>
            <a:off x="914400" y="321469"/>
            <a:ext cx="7315200" cy="160734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cs typeface="Times New Roman" panose="02020603050405020304" pitchFamily="18" charset="0"/>
                <a:sym typeface="Microsoft Yahei"/>
              </a:rPr>
              <a:t>短期菲利普斯曲线说明（）。</a:t>
            </a:r>
            <a:endParaRPr lang="en-US" sz="2200" dirty="0">
              <a:solidFill>
                <a:srgbClr val="000000"/>
              </a:solidFill>
              <a:latin typeface="+mn-ea"/>
              <a:cs typeface="Times New Roman" panose="02020603050405020304" pitchFamily="18" charset="0"/>
              <a:sym typeface="Microsoft Yahei"/>
            </a:endParaRPr>
          </a:p>
        </p:txBody>
      </p:sp>
      <p:sp>
        <p:nvSpPr>
          <p:cNvPr id="7" name="Rectangle 6"/>
          <p:cNvSpPr/>
          <p:nvPr>
            <p:custDataLst>
              <p:tags r:id="rId3"/>
            </p:custDataLst>
          </p:nvPr>
        </p:nvSpPr>
        <p:spPr>
          <a:xfrm>
            <a:off x="1828800" y="2089547"/>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cs typeface="Times New Roman" panose="02020603050405020304" pitchFamily="18" charset="0"/>
                <a:sym typeface="Microsoft Yahei"/>
              </a:rPr>
              <a:t>通货膨胀导致失业</a:t>
            </a:r>
            <a:endParaRPr lang="en-US" sz="2200" dirty="0">
              <a:solidFill>
                <a:srgbClr val="000000"/>
              </a:solidFill>
              <a:latin typeface="+mn-ea"/>
              <a:cs typeface="Times New Roman" panose="02020603050405020304" pitchFamily="18" charset="0"/>
              <a:sym typeface="Microsoft Yahei"/>
            </a:endParaRPr>
          </a:p>
        </p:txBody>
      </p:sp>
      <p:sp>
        <p:nvSpPr>
          <p:cNvPr id="8" name="Rectangle 7"/>
          <p:cNvSpPr/>
          <p:nvPr>
            <p:custDataLst>
              <p:tags r:id="rId4"/>
            </p:custDataLst>
          </p:nvPr>
        </p:nvSpPr>
        <p:spPr>
          <a:xfrm>
            <a:off x="1828800" y="2732484"/>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cs typeface="Times New Roman" panose="02020603050405020304" pitchFamily="18" charset="0"/>
                <a:sym typeface="Microsoft Yahei"/>
              </a:rPr>
              <a:t>通货膨胀是由行业工会引起的</a:t>
            </a:r>
            <a:endParaRPr lang="en-US" sz="2200" dirty="0">
              <a:solidFill>
                <a:srgbClr val="000000"/>
              </a:solidFill>
              <a:latin typeface="+mn-ea"/>
              <a:cs typeface="Times New Roman" panose="02020603050405020304" pitchFamily="18" charset="0"/>
              <a:sym typeface="Microsoft Yahei"/>
            </a:endParaRPr>
          </a:p>
        </p:txBody>
      </p:sp>
      <p:sp>
        <p:nvSpPr>
          <p:cNvPr id="9" name="Rectangle 8"/>
          <p:cNvSpPr/>
          <p:nvPr>
            <p:custDataLst>
              <p:tags r:id="rId5"/>
            </p:custDataLst>
          </p:nvPr>
        </p:nvSpPr>
        <p:spPr>
          <a:xfrm>
            <a:off x="1828800" y="3375422"/>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cs typeface="Times New Roman" panose="02020603050405020304" pitchFamily="18" charset="0"/>
                <a:sym typeface="Microsoft Yahei"/>
              </a:rPr>
              <a:t>通货膨胀率与失业率之间负相关</a:t>
            </a:r>
            <a:endParaRPr lang="en-US" sz="2200" dirty="0">
              <a:solidFill>
                <a:srgbClr val="000000"/>
              </a:solidFill>
              <a:latin typeface="+mn-ea"/>
              <a:cs typeface="Times New Roman" panose="02020603050405020304" pitchFamily="18" charset="0"/>
              <a:sym typeface="Microsoft Yahei"/>
            </a:endParaRPr>
          </a:p>
        </p:txBody>
      </p:sp>
      <p:sp>
        <p:nvSpPr>
          <p:cNvPr id="10" name="Rectangle 9"/>
          <p:cNvSpPr/>
          <p:nvPr>
            <p:custDataLst>
              <p:tags r:id="rId6"/>
            </p:custDataLst>
          </p:nvPr>
        </p:nvSpPr>
        <p:spPr>
          <a:xfrm>
            <a:off x="1828800" y="4018359"/>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cs typeface="Times New Roman" panose="02020603050405020304" pitchFamily="18" charset="0"/>
                <a:sym typeface="Microsoft Yahei"/>
              </a:rPr>
              <a:t>通货膨胀率与失业率之间正相关</a:t>
            </a:r>
            <a:endParaRPr lang="en-US" sz="2200" dirty="0">
              <a:solidFill>
                <a:srgbClr val="000000"/>
              </a:solidFill>
              <a:latin typeface="+mn-ea"/>
              <a:cs typeface="Times New Roman" panose="02020603050405020304" pitchFamily="18" charset="0"/>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cs typeface="Times New Roman" panose="02020603050405020304" pitchFamily="18" charset="0"/>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cs typeface="Times New Roman" panose="02020603050405020304" pitchFamily="18" charset="0"/>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cs typeface="Times New Roman" panose="02020603050405020304" pitchFamily="18" charset="0"/>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cs typeface="Times New Roman" panose="02020603050405020304" pitchFamily="18" charset="0"/>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cs typeface="Times New Roman" panose="02020603050405020304" pitchFamily="18" charset="0"/>
                <a:sym typeface="Microsoft Yahei"/>
              </a:rPr>
              <a:t>提交</a:t>
            </a:r>
            <a:endParaRPr lang="en-US" sz="1600">
              <a:solidFill>
                <a:srgbClr val="FFFFFF"/>
              </a:solidFill>
              <a:latin typeface="+mn-ea"/>
              <a:cs typeface="Times New Roman" panose="02020603050405020304" pitchFamily="18" charset="0"/>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Times New Roman" panose="02020603050405020304" pitchFamily="18" charset="0"/>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Times New Roman" panose="02020603050405020304" pitchFamily="18" charset="0"/>
              </a:endParaRPr>
            </a:p>
          </p:txBody>
        </p:sp>
        <p:sp>
          <p:nvSpPr>
            <p:cNvPr id="18" name="TypeText"/>
            <p:cNvSpPr/>
            <p:nvPr>
              <p:custDataLst>
                <p:tags r:id="rId16"/>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a:solidFill>
                    <a:srgbClr val="000000"/>
                  </a:solidFill>
                  <a:latin typeface="+mn-ea"/>
                  <a:cs typeface="Times New Roman" panose="02020603050405020304" pitchFamily="18" charset="0"/>
                  <a:sym typeface="Microsoft Yahei"/>
                </a:rPr>
                <a:t>单选题</a:t>
              </a:r>
              <a:endParaRPr lang="en-US" sz="2600">
                <a:solidFill>
                  <a:srgbClr val="000000"/>
                </a:solidFill>
                <a:latin typeface="+mn-ea"/>
                <a:cs typeface="Times New Roman" panose="02020603050405020304" pitchFamily="18" charset="0"/>
                <a:sym typeface="Microsoft Yahei"/>
              </a:endParaRPr>
            </a:p>
          </p:txBody>
        </p:sp>
        <p:sp>
          <p:nvSpPr>
            <p:cNvPr id="19" name="TipText"/>
            <p:cNvSpPr/>
            <p:nvPr>
              <p:custDataLst>
                <p:tags r:id="rId17"/>
              </p:custDataLst>
            </p:nvPr>
          </p:nvSpPr>
          <p:spPr>
            <a:xfrm>
              <a:off x="1519555"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a:ea typeface="Microsoft Yahei"/>
                  <a:cs typeface="Times New Roman" panose="02020603050405020304" pitchFamily="18" charset="0"/>
                  <a:sym typeface="Microsoft Yahei"/>
                </a:rPr>
                <a:t>1</a:t>
              </a:r>
              <a:r>
                <a:rPr lang="zh-CN" altLang="en-US" sz="2000">
                  <a:solidFill>
                    <a:srgbClr val="808080"/>
                  </a:solidFill>
                  <a:latin typeface="Microsoft Yahei"/>
                  <a:ea typeface="Microsoft Yahei"/>
                  <a:cs typeface="Times New Roman" panose="02020603050405020304" pitchFamily="18" charset="0"/>
                  <a:sym typeface="Microsoft Yahei"/>
                </a:rPr>
                <a:t>分</a:t>
              </a:r>
              <a:endParaRPr lang="en-US" sz="2000">
                <a:solidFill>
                  <a:srgbClr val="808080"/>
                </a:solidFill>
                <a:latin typeface="Microsoft Yahei"/>
                <a:ea typeface="Microsoft Yahei"/>
                <a:cs typeface="Times New Roman" panose="02020603050405020304" pitchFamily="18" charset="0"/>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11220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665" y="891105"/>
            <a:ext cx="8229600" cy="3394472"/>
          </a:xfrm>
        </p:spPr>
        <p:txBody>
          <a:bodyPr/>
          <a:lstStyle/>
          <a:p>
            <a:pPr>
              <a:lnSpc>
                <a:spcPct val="130000"/>
              </a:lnSpc>
              <a:spcBef>
                <a:spcPts val="300"/>
              </a:spcBef>
              <a:buSzPct val="80000"/>
              <a:buFont typeface="Wingdings" panose="05000000000000000000" pitchFamily="2" charset="2"/>
              <a:buChar char="l"/>
            </a:pPr>
            <a:r>
              <a:rPr lang="zh-CN" altLang="en-US" sz="1800" b="1" dirty="0">
                <a:solidFill>
                  <a:srgbClr val="0070C0"/>
                </a:solidFill>
                <a:latin typeface="宋体" panose="02010600030101010101" pitchFamily="2" charset="-122"/>
                <a:ea typeface="宋体" panose="02010600030101010101" pitchFamily="2" charset="-122"/>
              </a:rPr>
              <a:t>通货紧缩</a:t>
            </a:r>
            <a:r>
              <a:rPr lang="zh-CN" altLang="en-US" sz="1800" dirty="0">
                <a:latin typeface="宋体" panose="02010600030101010101" pitchFamily="2" charset="-122"/>
                <a:ea typeface="宋体" panose="02010600030101010101" pitchFamily="2" charset="-122"/>
              </a:rPr>
              <a:t>是与通货膨胀相对立的一种货币现象，是一种价格下降和货币升值的过程</a:t>
            </a:r>
            <a:endParaRPr lang="en-US" altLang="zh-CN" sz="1800" dirty="0">
              <a:latin typeface="宋体" panose="02010600030101010101" pitchFamily="2" charset="-122"/>
              <a:ea typeface="宋体" panose="02010600030101010101" pitchFamily="2" charset="-122"/>
            </a:endParaRPr>
          </a:p>
          <a:p>
            <a:pPr lvl="1">
              <a:lnSpc>
                <a:spcPct val="130000"/>
              </a:lnSpc>
              <a:spcBef>
                <a:spcPts val="3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社会价格总水平即商品和劳务价格总水平普遍、持续下降</a:t>
            </a:r>
            <a:endParaRPr lang="en-US" altLang="zh-CN" sz="1600" dirty="0">
              <a:latin typeface="宋体" panose="02010600030101010101" pitchFamily="2" charset="-122"/>
              <a:ea typeface="宋体" panose="02010600030101010101" pitchFamily="2" charset="-122"/>
            </a:endParaRPr>
          </a:p>
          <a:p>
            <a:pPr lvl="1">
              <a:lnSpc>
                <a:spcPct val="130000"/>
              </a:lnSpc>
              <a:spcBef>
                <a:spcPts val="3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流通中的货币大大少于商品流通的需要，特别是货币流通速度下降</a:t>
            </a:r>
            <a:endParaRPr lang="en-US" altLang="zh-CN" sz="1600" dirty="0">
              <a:latin typeface="宋体" panose="02010600030101010101" pitchFamily="2" charset="-122"/>
              <a:ea typeface="宋体" panose="02010600030101010101" pitchFamily="2" charset="-122"/>
            </a:endParaRPr>
          </a:p>
          <a:p>
            <a:pPr lvl="1">
              <a:lnSpc>
                <a:spcPct val="130000"/>
              </a:lnSpc>
              <a:spcBef>
                <a:spcPts val="3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与通货膨胀的经济过程相对应，通货紧缩往往是在通货膨胀得到抑制之后发生的</a:t>
            </a:r>
            <a:endParaRPr lang="en-US" altLang="zh-CN" sz="1600" dirty="0">
              <a:latin typeface="宋体" panose="02010600030101010101" pitchFamily="2" charset="-122"/>
              <a:ea typeface="宋体" panose="02010600030101010101" pitchFamily="2" charset="-122"/>
            </a:endParaRPr>
          </a:p>
          <a:p>
            <a:pPr>
              <a:lnSpc>
                <a:spcPct val="130000"/>
              </a:lnSpc>
              <a:spcBef>
                <a:spcPts val="300"/>
              </a:spcBef>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通货紧缩的经济特征</a:t>
            </a:r>
            <a:endParaRPr lang="en-US" altLang="zh-CN" sz="1800" dirty="0">
              <a:latin typeface="宋体" panose="02010600030101010101" pitchFamily="2" charset="-122"/>
              <a:ea typeface="宋体" panose="02010600030101010101" pitchFamily="2" charset="-122"/>
            </a:endParaRPr>
          </a:p>
          <a:p>
            <a:pPr lvl="1">
              <a:lnSpc>
                <a:spcPct val="130000"/>
              </a:lnSpc>
              <a:spcBef>
                <a:spcPts val="3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物价连续下跌</a:t>
            </a:r>
            <a:endParaRPr lang="en-US" altLang="zh-CN" sz="1600" dirty="0">
              <a:latin typeface="宋体" panose="02010600030101010101" pitchFamily="2" charset="-122"/>
              <a:ea typeface="宋体" panose="02010600030101010101" pitchFamily="2" charset="-122"/>
            </a:endParaRPr>
          </a:p>
          <a:p>
            <a:pPr lvl="2">
              <a:lnSpc>
                <a:spcPct val="130000"/>
              </a:lnSpc>
              <a:spcBef>
                <a:spcPts val="300"/>
              </a:spcBef>
            </a:pPr>
            <a:r>
              <a:rPr lang="zh-CN" altLang="en-US" sz="1400" dirty="0">
                <a:latin typeface="宋体" panose="02010600030101010101" pitchFamily="2" charset="-122"/>
                <a:ea typeface="宋体" panose="02010600030101010101" pitchFamily="2" charset="-122"/>
              </a:rPr>
              <a:t>通货紧缩伴随产量下降、市场萎缩、企业利润率降低、生产投资减少、失业增加、多数产品和服务价格持续下跌，收入下降，经济增长乏力</a:t>
            </a:r>
            <a:endParaRPr lang="en-US" altLang="zh-CN" sz="1400" dirty="0">
              <a:latin typeface="宋体" panose="02010600030101010101" pitchFamily="2" charset="-122"/>
              <a:ea typeface="宋体" panose="02010600030101010101" pitchFamily="2" charset="-122"/>
            </a:endParaRPr>
          </a:p>
          <a:p>
            <a:pPr lvl="1">
              <a:lnSpc>
                <a:spcPct val="130000"/>
              </a:lnSpc>
              <a:spcBef>
                <a:spcPts val="3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货币供给量持续下降</a:t>
            </a:r>
            <a:endParaRPr lang="en-US" sz="16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
        <p:nvSpPr>
          <p:cNvPr id="5" name="矩形 4">
            <a:extLst>
              <a:ext uri="{FF2B5EF4-FFF2-40B4-BE49-F238E27FC236}">
                <a16:creationId xmlns:a16="http://schemas.microsoft.com/office/drawing/2014/main" id="{F61B642C-EC49-4847-85B6-03404947854B}"/>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通货紧缩</a:t>
            </a:r>
          </a:p>
        </p:txBody>
      </p:sp>
      <p:grpSp>
        <p:nvGrpSpPr>
          <p:cNvPr id="6" name="组合 5">
            <a:extLst>
              <a:ext uri="{FF2B5EF4-FFF2-40B4-BE49-F238E27FC236}">
                <a16:creationId xmlns:a16="http://schemas.microsoft.com/office/drawing/2014/main" id="{FB67F63A-19F0-4887-8076-C9A51C0A6D9E}"/>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03B499EC-0085-4637-AB96-3496FC296EF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855D144-40FF-4E00-98B2-2404950BDB9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009B4A3-8085-4829-B772-719214BDA05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B13BB72-C8D3-43A5-A30A-980E2EE8829E}"/>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DFA2DF3-1AFF-4D1A-834F-B333D8200C25}"/>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C6663A9-AF05-44D7-B068-26C01225F8E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63580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628" y="1003715"/>
            <a:ext cx="8229600" cy="3394472"/>
          </a:xfrm>
        </p:spPr>
        <p:txBody>
          <a:bodyPr/>
          <a:lstStyle/>
          <a:p>
            <a:pPr marL="0" indent="0">
              <a:lnSpc>
                <a:spcPct val="120000"/>
              </a:lnSpc>
              <a:buNone/>
            </a:pPr>
            <a:r>
              <a:rPr lang="zh-CN" altLang="en-US" sz="1800" dirty="0">
                <a:ea typeface="宋体" panose="02010600030101010101" pitchFamily="2" charset="-122"/>
              </a:rPr>
              <a:t>通货紧缩的影响</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首先，对</a:t>
            </a:r>
            <a:r>
              <a:rPr lang="en-US" altLang="zh-CN" sz="1800" dirty="0">
                <a:ea typeface="宋体" panose="02010600030101010101" pitchFamily="2" charset="-122"/>
              </a:rPr>
              <a:t>GDP</a:t>
            </a:r>
            <a:r>
              <a:rPr lang="zh-CN" altLang="en-US" sz="1800" dirty="0">
                <a:ea typeface="宋体" panose="02010600030101010101" pitchFamily="2" charset="-122"/>
              </a:rPr>
              <a:t>增长产生的影响</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通货紧缩期间，消费者预期价格持续下跌，延后消费，影响当前需求</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投资期资本实际成本上升，回收期价格下跌，回报率下跌，遏制投资</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其次，对就业产生的影响</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企业开工不足，生产下降，失业率明显上升</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最后，对进出口贸易产生的影响</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通货紧缩期间需求不振，进出口额大幅度缩减</a:t>
            </a:r>
            <a:endParaRPr lang="en-US"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
        <p:nvSpPr>
          <p:cNvPr id="5" name="矩形 4">
            <a:extLst>
              <a:ext uri="{FF2B5EF4-FFF2-40B4-BE49-F238E27FC236}">
                <a16:creationId xmlns:a16="http://schemas.microsoft.com/office/drawing/2014/main" id="{1128AEBE-4CEA-4A58-9193-5A6849EC3CFC}"/>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通货紧缩</a:t>
            </a:r>
          </a:p>
        </p:txBody>
      </p:sp>
      <p:grpSp>
        <p:nvGrpSpPr>
          <p:cNvPr id="6" name="组合 5">
            <a:extLst>
              <a:ext uri="{FF2B5EF4-FFF2-40B4-BE49-F238E27FC236}">
                <a16:creationId xmlns:a16="http://schemas.microsoft.com/office/drawing/2014/main" id="{575A5BF0-DCE1-4ED6-A1FA-544AB58A621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12F4EA4-6227-45F3-BB79-8811D924269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B7C8F121-8EAE-4FC2-8C9B-563E148737F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255A0EB-4527-43BC-ACE5-C49D714CD40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42FCCA7E-9D16-4EE4-8FC8-985E74B6E8A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087A7C8-C053-476F-861E-E40610A925A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F5BCDEC-139E-425B-863E-9BCF42D69EBF}"/>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39758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76" y="806846"/>
            <a:ext cx="8374823" cy="3394472"/>
          </a:xfrm>
        </p:spPr>
        <p:txBody>
          <a:bodyPr/>
          <a:lstStyle/>
          <a:p>
            <a:pPr>
              <a:lnSpc>
                <a:spcPct val="120000"/>
              </a:lnSpc>
              <a:buSzPct val="80000"/>
              <a:buFont typeface="Wingdings" panose="05000000000000000000" pitchFamily="2" charset="2"/>
              <a:buChar char="l"/>
            </a:pPr>
            <a:r>
              <a:rPr lang="zh-CN" altLang="en-US" sz="1800" dirty="0">
                <a:ea typeface="宋体" panose="02010600030101010101" pitchFamily="2" charset="-122"/>
              </a:rPr>
              <a:t>与通货膨胀相比，通货紧缩更让政策制定者头痛</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通货紧缩伴随着资产价格大幅度下跌，特别是股票和房地产价格的大幅度下跌</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这类资产价格的下跌会对经济造成整体性影响</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人们看到自己财富蒸发，削减现期消费，降低总需求，减缓经济增长</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资产常常是贷款的抵押，资产价格大幅度下跌使金融机构负债超过资产</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金融机构破产，即通货紧缩破坏国家金融系统</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治理通货紧缩的主要措施</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调整、优化产业结构</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综合运用投资、消费、出口等拉动经济增长</a:t>
            </a:r>
            <a:endParaRPr lang="en-US" altLang="zh-CN"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
        <p:nvSpPr>
          <p:cNvPr id="5" name="矩形 4">
            <a:extLst>
              <a:ext uri="{FF2B5EF4-FFF2-40B4-BE49-F238E27FC236}">
                <a16:creationId xmlns:a16="http://schemas.microsoft.com/office/drawing/2014/main" id="{5A2C9FA7-8BD4-43AB-AADE-B4CDF2DFAC4A}"/>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通货紧缩</a:t>
            </a:r>
          </a:p>
        </p:txBody>
      </p:sp>
      <p:grpSp>
        <p:nvGrpSpPr>
          <p:cNvPr id="6" name="组合 5">
            <a:extLst>
              <a:ext uri="{FF2B5EF4-FFF2-40B4-BE49-F238E27FC236}">
                <a16:creationId xmlns:a16="http://schemas.microsoft.com/office/drawing/2014/main" id="{94ABD83F-FE0B-4AB2-BA05-2945D120B6C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E8362FF9-C77E-46C7-94C1-28CCBFED7F9F}"/>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2A86456-3F69-4D75-8227-578E4AB3C47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0BF463C-0057-4B78-AB5A-7A7E57FB76B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0A3C078-E141-417E-A570-9A3BFCC7F67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C3FFE9D8-00ED-4DBD-87D3-C9E13F14961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EFF8C9D-49C6-4292-87A3-54EA7EF3E5CF}"/>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5960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997" y="985896"/>
                <a:ext cx="8229600" cy="3394472"/>
              </a:xfrm>
            </p:spPr>
            <p:txBody>
              <a:bodyPr/>
              <a:lstStyle/>
              <a:p>
                <a:pPr>
                  <a:lnSpc>
                    <a:spcPct val="12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停滞膨胀（“滞胀”）</a:t>
                </a:r>
                <a:r>
                  <a:rPr lang="zh-CN" altLang="en-US" sz="1800" dirty="0">
                    <a:ea typeface="宋体" panose="02010600030101010101" pitchFamily="2" charset="-122"/>
                  </a:rPr>
                  <a:t>是指经济生活中出现了生产停滞、失业增加和物价水平居高不下同时并存的现象</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经济学理论对“滞胀”的理论解释</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解释一：附加预期的菲利普斯曲线</a:t>
                </a:r>
                <a:r>
                  <a:rPr lang="zh-CN" altLang="en-US" sz="1800" b="1" dirty="0">
                    <a:ea typeface="宋体" panose="02010600030101010101" pitchFamily="2" charset="-122"/>
                  </a:rPr>
                  <a:t>向上（向右）</a:t>
                </a:r>
                <a:r>
                  <a:rPr lang="zh-CN" altLang="en-US" sz="1800" dirty="0">
                    <a:ea typeface="宋体" panose="02010600030101010101" pitchFamily="2" charset="-122"/>
                  </a:rPr>
                  <a:t>移动</a:t>
                </a:r>
                <a:endParaRPr lang="en-US" altLang="zh-CN" sz="1800" dirty="0">
                  <a:ea typeface="宋体" panose="02010600030101010101" pitchFamily="2" charset="-122"/>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sz="1800" b="0" i="1">
                          <a:latin typeface="Cambria Math"/>
                        </a:rPr>
                        <m:t>𝜋</m:t>
                      </m:r>
                      <m:r>
                        <a:rPr lang="en-US" sz="1800" b="0" i="1">
                          <a:latin typeface="Cambria Math"/>
                        </a:rPr>
                        <m:t>=</m:t>
                      </m:r>
                      <m:sSub>
                        <m:sSubPr>
                          <m:ctrlPr>
                            <a:rPr lang="en-US" sz="1800" i="1" smtClean="0">
                              <a:solidFill>
                                <a:srgbClr val="0070C0"/>
                              </a:solidFill>
                              <a:latin typeface="Cambria Math" panose="02040503050406030204" pitchFamily="18" charset="0"/>
                            </a:rPr>
                          </m:ctrlPr>
                        </m:sSubPr>
                        <m:e>
                          <m:r>
                            <a:rPr lang="en-US" sz="1800" b="0" i="1">
                              <a:solidFill>
                                <a:srgbClr val="0070C0"/>
                              </a:solidFill>
                              <a:latin typeface="Cambria Math"/>
                            </a:rPr>
                            <m:t>𝜋</m:t>
                          </m:r>
                        </m:e>
                        <m:sub>
                          <m:r>
                            <a:rPr lang="en-US" sz="1800" b="0" i="1">
                              <a:solidFill>
                                <a:srgbClr val="0070C0"/>
                              </a:solidFill>
                              <a:latin typeface="Cambria Math"/>
                            </a:rPr>
                            <m:t>𝑒</m:t>
                          </m:r>
                        </m:sub>
                      </m:sSub>
                      <m:r>
                        <a:rPr lang="en-US" sz="1800" b="0" i="1">
                          <a:latin typeface="Cambria Math"/>
                        </a:rPr>
                        <m:t>−</m:t>
                      </m:r>
                      <m:r>
                        <a:rPr lang="en-US" sz="1800" b="0" i="1">
                          <a:latin typeface="Cambria Math"/>
                        </a:rPr>
                        <m:t>𝛽</m:t>
                      </m:r>
                      <m:d>
                        <m:dPr>
                          <m:ctrlPr>
                            <a:rPr lang="en-US" sz="1800" i="1">
                              <a:latin typeface="Cambria Math" panose="02040503050406030204" pitchFamily="18" charset="0"/>
                            </a:rPr>
                          </m:ctrlPr>
                        </m:dPr>
                        <m:e>
                          <m:r>
                            <a:rPr lang="en-US" sz="1800" b="0" i="1">
                              <a:latin typeface="Cambria Math"/>
                            </a:rPr>
                            <m:t>𝑢</m:t>
                          </m:r>
                          <m:r>
                            <a:rPr lang="en-US" sz="1800" b="0" i="1">
                              <a:latin typeface="Cambria Math"/>
                            </a:rPr>
                            <m:t>−</m:t>
                          </m:r>
                          <m:sSup>
                            <m:sSupPr>
                              <m:ctrlPr>
                                <a:rPr lang="en-US" sz="1800" i="1" smtClean="0">
                                  <a:solidFill>
                                    <a:srgbClr val="0070C0"/>
                                  </a:solidFill>
                                  <a:latin typeface="Cambria Math" panose="02040503050406030204" pitchFamily="18" charset="0"/>
                                </a:rPr>
                              </m:ctrlPr>
                            </m:sSupPr>
                            <m:e>
                              <m:r>
                                <a:rPr lang="en-US" sz="1800" b="0" i="1">
                                  <a:solidFill>
                                    <a:srgbClr val="0070C0"/>
                                  </a:solidFill>
                                  <a:latin typeface="Cambria Math"/>
                                </a:rPr>
                                <m:t>𝑢</m:t>
                              </m:r>
                            </m:e>
                            <m:sup>
                              <m:r>
                                <a:rPr lang="en-US" sz="1800" b="0" i="1">
                                  <a:solidFill>
                                    <a:srgbClr val="0070C0"/>
                                  </a:solidFill>
                                  <a:latin typeface="Cambria Math"/>
                                </a:rPr>
                                <m:t>∗</m:t>
                              </m:r>
                            </m:sup>
                          </m:sSup>
                        </m:e>
                      </m:d>
                      <m:r>
                        <a:rPr lang="en-US" sz="1800" b="0" i="1">
                          <a:latin typeface="Cambria Math"/>
                        </a:rPr>
                        <m:t>+</m:t>
                      </m:r>
                      <m:r>
                        <a:rPr lang="en-US" sz="1800" b="0" i="1" smtClean="0">
                          <a:solidFill>
                            <a:srgbClr val="0070C0"/>
                          </a:solidFill>
                          <a:latin typeface="Cambria Math"/>
                        </a:rPr>
                        <m:t>𝜀</m:t>
                      </m:r>
                    </m:oMath>
                  </m:oMathPara>
                </a14:m>
                <a:endParaRPr lang="en-US" altLang="zh-CN" sz="1800" dirty="0">
                  <a:ea typeface="宋体" panose="02010600030101010101" pitchFamily="2" charset="-122"/>
                </a:endParaRPr>
              </a:p>
              <a:p>
                <a:pPr lvl="1">
                  <a:lnSpc>
                    <a:spcPct val="120000"/>
                  </a:lnSpc>
                  <a:buFont typeface="+mj-lt"/>
                  <a:buAutoNum type="arabicPeriod"/>
                </a:pPr>
                <a:r>
                  <a:rPr lang="zh-CN" altLang="en-US" dirty="0">
                    <a:ea typeface="宋体" panose="02010600030101010101" pitchFamily="2" charset="-122"/>
                  </a:rPr>
                  <a:t>自然失业率的变动 </a:t>
                </a:r>
                <a:r>
                  <a:rPr lang="en-US" altLang="zh-CN" dirty="0">
                    <a:ea typeface="宋体" panose="02010600030101010101" pitchFamily="2" charset="-122"/>
                  </a:rPr>
                  <a:t>(</a:t>
                </a:r>
                <a14:m>
                  <m:oMath xmlns:m="http://schemas.openxmlformats.org/officeDocument/2006/math">
                    <m:sSup>
                      <m:sSupPr>
                        <m:ctrlPr>
                          <a:rPr lang="en-US" altLang="zh-CN" b="0" i="1" smtClean="0">
                            <a:solidFill>
                              <a:srgbClr val="0070C0"/>
                            </a:solidFill>
                            <a:latin typeface="Cambria Math" panose="02040503050406030204" pitchFamily="18" charset="0"/>
                          </a:rPr>
                        </m:ctrlPr>
                      </m:sSupPr>
                      <m:e>
                        <m:r>
                          <a:rPr lang="en-US" altLang="zh-CN" b="0" i="1" smtClean="0">
                            <a:solidFill>
                              <a:srgbClr val="0070C0"/>
                            </a:solidFill>
                            <a:latin typeface="Cambria Math"/>
                          </a:rPr>
                          <m:t>𝑢</m:t>
                        </m:r>
                      </m:e>
                      <m:sup>
                        <m:r>
                          <a:rPr lang="en-US" altLang="zh-CN" b="0" i="1" smtClean="0">
                            <a:solidFill>
                              <a:srgbClr val="0070C0"/>
                            </a:solidFill>
                            <a:latin typeface="Cambria Math"/>
                          </a:rPr>
                          <m:t>∗</m:t>
                        </m:r>
                      </m:sup>
                    </m:sSup>
                  </m:oMath>
                </a14:m>
                <a:r>
                  <a:rPr lang="en-US" altLang="zh-CN" dirty="0">
                    <a:ea typeface="宋体" panose="02010600030101010101" pitchFamily="2" charset="-122"/>
                  </a:rPr>
                  <a:t>)</a:t>
                </a:r>
                <a:r>
                  <a:rPr lang="zh-CN" altLang="en-US" dirty="0">
                    <a:ea typeface="宋体" panose="02010600030101010101" pitchFamily="2" charset="-122"/>
                  </a:rPr>
                  <a:t>，如劳动力的数量和组成的变化，劳动者转换工作的频率变化及科技进步等</a:t>
                </a:r>
                <a:endParaRPr lang="en-US" altLang="zh-CN" dirty="0">
                  <a:ea typeface="宋体" panose="02010600030101010101" pitchFamily="2" charset="-122"/>
                </a:endParaRPr>
              </a:p>
              <a:p>
                <a:pPr lvl="1">
                  <a:lnSpc>
                    <a:spcPct val="120000"/>
                  </a:lnSpc>
                  <a:buFont typeface="+mj-lt"/>
                  <a:buAutoNum type="arabicPeriod"/>
                </a:pPr>
                <a:r>
                  <a:rPr lang="zh-CN" altLang="en-US" dirty="0">
                    <a:ea typeface="宋体" panose="02010600030101010101" pitchFamily="2" charset="-122"/>
                  </a:rPr>
                  <a:t>预期因素的变动 </a:t>
                </a:r>
                <a:r>
                  <a:rPr lang="en-US" altLang="zh-CN" dirty="0">
                    <a:ea typeface="宋体" panose="02010600030101010101" pitchFamily="2" charset="-122"/>
                  </a:rPr>
                  <a:t>(</a:t>
                </a:r>
                <a14:m>
                  <m:oMath xmlns:m="http://schemas.openxmlformats.org/officeDocument/2006/math">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a:rPr>
                          <m:t>𝜋</m:t>
                        </m:r>
                      </m:e>
                      <m:sub>
                        <m:r>
                          <a:rPr lang="en-US" altLang="zh-CN" b="0" i="1" smtClean="0">
                            <a:solidFill>
                              <a:srgbClr val="0070C0"/>
                            </a:solidFill>
                            <a:latin typeface="Cambria Math"/>
                          </a:rPr>
                          <m:t>𝑒</m:t>
                        </m:r>
                      </m:sub>
                    </m:sSub>
                  </m:oMath>
                </a14:m>
                <a:r>
                  <a:rPr lang="en-US" altLang="zh-CN" dirty="0">
                    <a:ea typeface="宋体" panose="02010600030101010101" pitchFamily="2" charset="-122"/>
                  </a:rPr>
                  <a:t>)</a:t>
                </a:r>
              </a:p>
              <a:p>
                <a:pPr lvl="1">
                  <a:lnSpc>
                    <a:spcPct val="120000"/>
                  </a:lnSpc>
                  <a:buFont typeface="+mj-lt"/>
                  <a:buAutoNum type="arabicPeriod"/>
                </a:pPr>
                <a:r>
                  <a:rPr lang="zh-CN" altLang="en-US" dirty="0">
                    <a:ea typeface="宋体" panose="02010600030101010101" pitchFamily="2" charset="-122"/>
                  </a:rPr>
                  <a:t>供给冲击的影响 </a:t>
                </a:r>
                <a:r>
                  <a:rPr lang="en-US" altLang="zh-CN" dirty="0">
                    <a:ea typeface="宋体" panose="02010600030101010101" pitchFamily="2" charset="-122"/>
                  </a:rPr>
                  <a:t>(</a:t>
                </a:r>
                <a14:m>
                  <m:oMath xmlns:m="http://schemas.openxmlformats.org/officeDocument/2006/math">
                    <m:r>
                      <a:rPr lang="en-US" altLang="zh-CN" b="0" i="1" smtClean="0">
                        <a:solidFill>
                          <a:srgbClr val="0070C0"/>
                        </a:solidFill>
                        <a:latin typeface="Cambria Math"/>
                      </a:rPr>
                      <m:t>𝜀</m:t>
                    </m:r>
                  </m:oMath>
                </a14:m>
                <a:r>
                  <a:rPr lang="en-US" altLang="zh-CN" dirty="0">
                    <a:ea typeface="宋体" panose="02010600030101010101" pitchFamily="2" charset="-122"/>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997" y="985896"/>
                <a:ext cx="8229600" cy="3394472"/>
              </a:xfrm>
              <a:blipFill>
                <a:blip r:embed="rId2"/>
                <a:stretch>
                  <a:fillRect l="-148" t="-718" b="-32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
        <p:nvSpPr>
          <p:cNvPr id="5" name="矩形 4">
            <a:extLst>
              <a:ext uri="{FF2B5EF4-FFF2-40B4-BE49-F238E27FC236}">
                <a16:creationId xmlns:a16="http://schemas.microsoft.com/office/drawing/2014/main" id="{9077EEB4-00DC-4FB2-ABC7-21644BED2986}"/>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停滞膨胀</a:t>
            </a:r>
          </a:p>
        </p:txBody>
      </p:sp>
      <p:grpSp>
        <p:nvGrpSpPr>
          <p:cNvPr id="6" name="组合 5">
            <a:extLst>
              <a:ext uri="{FF2B5EF4-FFF2-40B4-BE49-F238E27FC236}">
                <a16:creationId xmlns:a16="http://schemas.microsoft.com/office/drawing/2014/main" id="{2FF1BD60-712B-444E-A345-2AC9E97ED58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9B18A12-DF98-47CA-B0E2-5F1D0761668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CAB368A-A79A-4B3D-807F-DE181D636F8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D938323-49D4-4B6D-8962-7950B42D042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C81822A-0145-40C8-BDB6-6DBC67C7AE3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02145F6-B55C-4305-A54F-E70EDA53681D}"/>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0E09DA0-167E-4179-BDD5-982DFA1AB937}"/>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3016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39" y="971550"/>
            <a:ext cx="434236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7561" y="4290596"/>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13-10 </a:t>
            </a:r>
            <a:r>
              <a:rPr lang="zh-CN" altLang="en-US" sz="1600" b="1" dirty="0">
                <a:latin typeface="Times New Roman" panose="02020603050405020304" pitchFamily="18" charset="0"/>
                <a:cs typeface="Times New Roman" panose="02020603050405020304" pitchFamily="18" charset="0"/>
              </a:rPr>
              <a:t>菲利普斯曲线的移动</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4876800" y="758108"/>
                <a:ext cx="4038600" cy="4071627"/>
              </a:xfrm>
              <a:prstGeom prst="rect">
                <a:avLst/>
              </a:prstGeom>
              <a:noFill/>
            </p:spPr>
            <p:txBody>
              <a:bodyPr wrap="square" rtlCol="0">
                <a:spAutoFit/>
              </a:bodyPr>
              <a:lstStyle/>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附加预期的菲利普斯曲线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b="0" i="1">
                          <a:latin typeface="Cambria Math"/>
                        </a:rPr>
                        <m:t>𝜋</m:t>
                      </m:r>
                      <m:r>
                        <a:rPr lang="en-US" b="0" i="1">
                          <a:latin typeface="Cambria Math"/>
                        </a:rPr>
                        <m:t>=</m:t>
                      </m:r>
                      <m:sSub>
                        <m:sSubPr>
                          <m:ctrlPr>
                            <a:rPr lang="en-US" i="1">
                              <a:latin typeface="Cambria Math" panose="02040503050406030204" pitchFamily="18" charset="0"/>
                            </a:rPr>
                          </m:ctrlPr>
                        </m:sSubPr>
                        <m:e>
                          <m:r>
                            <a:rPr lang="en-US" b="0" i="1">
                              <a:latin typeface="Cambria Math"/>
                            </a:rPr>
                            <m:t>𝜋</m:t>
                          </m:r>
                        </m:e>
                        <m:sub>
                          <m:r>
                            <a:rPr lang="en-US" b="0" i="1">
                              <a:latin typeface="Cambria Math"/>
                            </a:rPr>
                            <m:t>𝑒</m:t>
                          </m:r>
                        </m:sub>
                      </m:sSub>
                      <m:r>
                        <a:rPr lang="en-US" b="0" i="1">
                          <a:latin typeface="Cambria Math"/>
                        </a:rPr>
                        <m:t>−</m:t>
                      </m:r>
                      <m:r>
                        <a:rPr lang="en-US" b="0" i="1">
                          <a:latin typeface="Cambria Math"/>
                        </a:rPr>
                        <m:t>𝛽</m:t>
                      </m:r>
                      <m:d>
                        <m:dPr>
                          <m:ctrlPr>
                            <a:rPr lang="en-US" i="1">
                              <a:latin typeface="Cambria Math" panose="02040503050406030204" pitchFamily="18" charset="0"/>
                            </a:rPr>
                          </m:ctrlPr>
                        </m:dPr>
                        <m:e>
                          <m:r>
                            <a:rPr lang="en-US" b="0" i="1">
                              <a:latin typeface="Cambria Math"/>
                            </a:rPr>
                            <m:t>𝑢</m:t>
                          </m:r>
                          <m:r>
                            <a:rPr lang="en-US" b="0" i="1">
                              <a:latin typeface="Cambria Math"/>
                            </a:rPr>
                            <m:t>−</m:t>
                          </m:r>
                          <m:sSup>
                            <m:sSupPr>
                              <m:ctrlPr>
                                <a:rPr lang="en-US" i="1">
                                  <a:latin typeface="Cambria Math" panose="02040503050406030204" pitchFamily="18" charset="0"/>
                                </a:rPr>
                              </m:ctrlPr>
                            </m:sSupPr>
                            <m:e>
                              <m:r>
                                <a:rPr lang="en-US" b="0" i="1">
                                  <a:latin typeface="Cambria Math"/>
                                </a:rPr>
                                <m:t>𝑢</m:t>
                              </m:r>
                            </m:e>
                            <m:sup>
                              <m:r>
                                <a:rPr lang="en-US" b="0" i="1">
                                  <a:latin typeface="Cambria Math"/>
                                </a:rPr>
                                <m:t>∗</m:t>
                              </m:r>
                            </m:sup>
                          </m:sSup>
                        </m:e>
                      </m:d>
                      <m:r>
                        <a:rPr lang="en-US" b="0" i="1">
                          <a:latin typeface="Cambria Math"/>
                        </a:rPr>
                        <m:t>+</m:t>
                      </m:r>
                      <m:r>
                        <a:rPr lang="en-US" b="0" i="1">
                          <a:latin typeface="Cambria Math"/>
                        </a:rPr>
                        <m:t>𝜀</m:t>
                      </m:r>
                    </m:oMath>
                  </m:oMathPara>
                </a14:m>
                <a:endParaRPr 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𝜋</m:t>
                        </m:r>
                      </m:e>
                      <m:sub>
                        <m:r>
                          <a:rPr lang="en-US" altLang="zh-CN" b="0" i="1" smtClean="0">
                            <a:latin typeface="Cambria Math"/>
                            <a:cs typeface="Times New Roman" panose="02020603050405020304" pitchFamily="18" charset="0"/>
                          </a:rPr>
                          <m:t>𝑒</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b="0"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a:cs typeface="Times New Roman" panose="02020603050405020304" pitchFamily="18" charset="0"/>
                          </a:rPr>
                          <m:t>𝑢</m:t>
                        </m:r>
                      </m:e>
                      <m:sup>
                        <m:r>
                          <a:rPr lang="en-US" altLang="zh-CN" b="0" i="1" dirty="0" smtClean="0">
                            <a:latin typeface="Cambria Math"/>
                            <a:cs typeface="Times New Roman" panose="02020603050405020304" pitchFamily="18" charset="0"/>
                          </a:rPr>
                          <m:t>∗</m:t>
                        </m:r>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0" i="1" dirty="0" smtClean="0">
                        <a:latin typeface="Cambria Math"/>
                        <a:cs typeface="Times New Roman" panose="02020603050405020304" pitchFamily="18" charset="0"/>
                      </a:rPr>
                      <m:t>𝜀</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 的变动都有可能使菲利普斯曲线由</a:t>
                </a:r>
                <a14:m>
                  <m:oMath xmlns:m="http://schemas.openxmlformats.org/officeDocument/2006/math">
                    <m:r>
                      <a:rPr lang="en-US" altLang="zh-CN" b="0" i="1" smtClean="0">
                        <a:latin typeface="Cambria Math"/>
                        <a:cs typeface="Times New Roman" panose="02020603050405020304" pitchFamily="18" charset="0"/>
                      </a:rPr>
                      <m:t>𝑃</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𝐶</m:t>
                        </m:r>
                      </m:e>
                      <m:sub>
                        <m:r>
                          <a:rPr lang="en-US" altLang="zh-CN" b="0" i="1" smtClean="0">
                            <a:latin typeface="Cambria Math"/>
                            <a:cs typeface="Times New Roman" panose="020206030504050203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移动到</a:t>
                </a:r>
                <a14:m>
                  <m:oMath xmlns:m="http://schemas.openxmlformats.org/officeDocument/2006/math">
                    <m:r>
                      <a:rPr lang="en-US" altLang="zh-CN" b="0" i="1" smtClean="0">
                        <a:latin typeface="Cambria Math"/>
                        <a:cs typeface="Times New Roman" panose="02020603050405020304" pitchFamily="18" charset="0"/>
                      </a:rPr>
                      <m:t>𝑃</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𝐶</m:t>
                        </m:r>
                      </m:e>
                      <m:sub>
                        <m:r>
                          <a:rPr lang="en-US" altLang="zh-CN" b="0" i="1" smtClean="0">
                            <a:latin typeface="Cambria Math"/>
                            <a:cs typeface="Times New Roman" panose="02020603050405020304" pitchFamily="18" charset="0"/>
                          </a:rPr>
                          <m:t>2</m:t>
                        </m:r>
                      </m:sub>
                    </m:sSub>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经济从</a:t>
                </a:r>
                <a14:m>
                  <m:oMath xmlns:m="http://schemas.openxmlformats.org/officeDocument/2006/math">
                    <m:r>
                      <a:rPr lang="en-US" altLang="zh-CN" i="1" dirty="0" smtClean="0">
                        <a:latin typeface="Cambria Math"/>
                        <a:cs typeface="Times New Roman" panose="02020603050405020304" pitchFamily="18" charset="0"/>
                      </a:rPr>
                      <m:t>𝐴</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点移动到</a:t>
                </a:r>
                <a14:m>
                  <m:oMath xmlns:m="http://schemas.openxmlformats.org/officeDocument/2006/math">
                    <m:r>
                      <a:rPr lang="en-US" altLang="zh-CN" i="1" dirty="0" smtClean="0">
                        <a:latin typeface="Cambria Math"/>
                        <a:cs typeface="Times New Roman" panose="02020603050405020304" pitchFamily="18" charset="0"/>
                      </a:rPr>
                      <m:t>𝐵</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spcBef>
                    <a:spcPts val="600"/>
                  </a:spcBef>
                  <a:buSzPct val="60000"/>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失业率从</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𝑢</m:t>
                        </m:r>
                      </m:e>
                      <m:sub>
                        <m:r>
                          <a:rPr lang="en-US" altLang="zh-CN" sz="1600" b="0" i="1" smtClean="0">
                            <a:latin typeface="Cambria Math"/>
                            <a:cs typeface="Times New Roman" panose="02020603050405020304" pitchFamily="18" charset="0"/>
                          </a:rPr>
                          <m:t>1</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上升到</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𝑢</m:t>
                        </m:r>
                      </m:e>
                      <m:sub>
                        <m:r>
                          <a:rPr lang="en-US" altLang="zh-CN" sz="1600" b="0" i="1" smtClean="0">
                            <a:latin typeface="Cambria Math"/>
                            <a:cs typeface="Times New Roman" panose="02020603050405020304" pitchFamily="18" charset="0"/>
                          </a:rPr>
                          <m:t>3</m:t>
                        </m:r>
                      </m:sub>
                    </m:sSub>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spcBef>
                    <a:spcPts val="600"/>
                  </a:spcBef>
                  <a:buSzPct val="60000"/>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通货膨胀率从</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𝜋</m:t>
                        </m:r>
                      </m:e>
                      <m:sub>
                        <m:r>
                          <a:rPr lang="en-US" altLang="zh-CN" sz="1600" b="0" i="1" smtClean="0">
                            <a:latin typeface="Cambria Math"/>
                            <a:cs typeface="Times New Roman" panose="02020603050405020304" pitchFamily="18" charset="0"/>
                          </a:rPr>
                          <m:t>1</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上升到</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𝜋</m:t>
                        </m:r>
                      </m:e>
                      <m:sub>
                        <m:r>
                          <a:rPr lang="en-US" altLang="zh-CN" sz="1600" b="0" i="1" smtClean="0">
                            <a:latin typeface="Cambria Math"/>
                            <a:cs typeface="Times New Roman" panose="02020603050405020304" pitchFamily="18" charset="0"/>
                          </a:rPr>
                          <m:t>2</m:t>
                        </m:r>
                      </m:sub>
                    </m:sSub>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出现了高失业率与高通货膨胀率并存的情况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876800" y="758108"/>
                <a:ext cx="4038600" cy="4071627"/>
              </a:xfrm>
              <a:prstGeom prst="rect">
                <a:avLst/>
              </a:prstGeom>
              <a:blipFill>
                <a:blip r:embed="rId3"/>
                <a:stretch>
                  <a:fillRect l="-302" b="-1048"/>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28811BAB-A237-4697-88E3-A4216165C9C0}"/>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停滞膨胀</a:t>
            </a:r>
          </a:p>
        </p:txBody>
      </p:sp>
      <p:grpSp>
        <p:nvGrpSpPr>
          <p:cNvPr id="9" name="组合 8">
            <a:extLst>
              <a:ext uri="{FF2B5EF4-FFF2-40B4-BE49-F238E27FC236}">
                <a16:creationId xmlns:a16="http://schemas.microsoft.com/office/drawing/2014/main" id="{CA778BC8-0DB5-4547-AAD9-A7E61571AF75}"/>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E38AC2CD-E906-4989-8F19-1CD2AF52AAE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B3D804E9-71F0-48D5-BECC-5637941F8CD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7EDB32A3-CA5D-47CC-BE6F-D1661775EFC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FAC5D2A9-14A2-4B7D-A310-7F933099ADD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BBB7D1FA-56CC-4E11-B8BA-F2EE3D98C9D4}"/>
              </a:ext>
            </a:extLst>
          </p:cNvPr>
          <p:cNvCxnSpPr/>
          <p:nvPr/>
        </p:nvCxnSpPr>
        <p:spPr>
          <a:xfrm>
            <a:off x="15240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4B895A1D-29CF-4708-B5AF-25952376818A}"/>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64881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7" y="946330"/>
            <a:ext cx="414109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angle 5"/>
              <p:cNvSpPr/>
              <p:nvPr/>
            </p:nvSpPr>
            <p:spPr>
              <a:xfrm>
                <a:off x="4114800" y="858670"/>
                <a:ext cx="4886402" cy="3693319"/>
              </a:xfrm>
              <a:prstGeom prst="rect">
                <a:avLst/>
              </a:prstGeom>
            </p:spPr>
            <p:txBody>
              <a:bodyPr wrap="square">
                <a:spAutoFit/>
              </a:bodyPr>
              <a:lstStyle/>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经济学理论对“滞胀”的理论解释二：供给冲击造成</a:t>
                </a:r>
                <a14:m>
                  <m:oMath xmlns:m="http://schemas.openxmlformats.org/officeDocument/2006/math">
                    <m:r>
                      <a:rPr lang="en-US" altLang="zh-CN" i="1">
                        <a:latin typeface="Cambria Math"/>
                      </a:rPr>
                      <m:t>𝐴𝐷</m:t>
                    </m:r>
                    <m:r>
                      <a:rPr lang="en-US" altLang="zh-CN" i="1">
                        <a:latin typeface="Cambria Math"/>
                      </a:rPr>
                      <m:t>−</m:t>
                    </m:r>
                    <m:r>
                      <a:rPr lang="en-US" altLang="zh-CN" i="1">
                        <a:latin typeface="Cambria Math"/>
                      </a:rPr>
                      <m:t>𝐴𝑆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模型中</a:t>
                </a:r>
                <a14:m>
                  <m:oMath xmlns:m="http://schemas.openxmlformats.org/officeDocument/2006/math">
                    <m:r>
                      <a:rPr lang="en-US" altLang="zh-CN" i="1" dirty="0">
                        <a:latin typeface="Cambria Math"/>
                      </a:rPr>
                      <m:t>𝐴𝑆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曲线移动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某种不利的供给冲击使总供给曲线向左平移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经济均衡点从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点移动到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这种供给冲击提高价格水平和降低产量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“滞胀”使经济政策陷入进退两难的窘境</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如果为了抑制通货膨胀，采取紧缩性的货币政策或</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与紧缩性的财政政策，经济萎缩会加深</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如果为了应对经济衰退，采取扩张性的货币政策或</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与扩张性的财政政策，通货膨胀又会加剧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114800" y="858670"/>
                <a:ext cx="4886402" cy="3693319"/>
              </a:xfrm>
              <a:prstGeom prst="rect">
                <a:avLst/>
              </a:prstGeom>
              <a:blipFill>
                <a:blip r:embed="rId3"/>
                <a:stretch>
                  <a:fillRect l="-249" t="-990" b="-990"/>
                </a:stretch>
              </a:blipFill>
            </p:spPr>
            <p:txBody>
              <a:bodyPr/>
              <a:lstStyle/>
              <a:p>
                <a:r>
                  <a:rPr lang="en-US">
                    <a:noFill/>
                  </a:rPr>
                  <a:t> </a:t>
                </a:r>
              </a:p>
            </p:txBody>
          </p:sp>
        </mc:Fallback>
      </mc:AlternateContent>
      <p:sp>
        <p:nvSpPr>
          <p:cNvPr id="10" name="TextBox 9"/>
          <p:cNvSpPr txBox="1"/>
          <p:nvPr/>
        </p:nvSpPr>
        <p:spPr>
          <a:xfrm>
            <a:off x="-381000" y="4265377"/>
            <a:ext cx="4648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13-11 </a:t>
            </a:r>
            <a:r>
              <a:rPr lang="zh-CN" altLang="en-US" sz="1600" b="1" dirty="0">
                <a:latin typeface="Times New Roman" panose="02020603050405020304" pitchFamily="18" charset="0"/>
                <a:cs typeface="Times New Roman" panose="02020603050405020304" pitchFamily="18" charset="0"/>
              </a:rPr>
              <a:t>总供给曲线的移动</a:t>
            </a:r>
            <a:endParaRPr lang="en-US" sz="16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831F1B7A-BE8A-4654-A5F8-FFFD05B1140C}"/>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停滞膨胀</a:t>
            </a:r>
          </a:p>
        </p:txBody>
      </p:sp>
      <p:grpSp>
        <p:nvGrpSpPr>
          <p:cNvPr id="8" name="组合 7">
            <a:extLst>
              <a:ext uri="{FF2B5EF4-FFF2-40B4-BE49-F238E27FC236}">
                <a16:creationId xmlns:a16="http://schemas.microsoft.com/office/drawing/2014/main" id="{C016AC61-5954-4F4A-BF77-17433C5DFB5F}"/>
              </a:ext>
            </a:extLst>
          </p:cNvPr>
          <p:cNvGrpSpPr/>
          <p:nvPr/>
        </p:nvGrpSpPr>
        <p:grpSpPr>
          <a:xfrm>
            <a:off x="239334" y="290253"/>
            <a:ext cx="229174" cy="330963"/>
            <a:chOff x="362743" y="188119"/>
            <a:chExt cx="348993" cy="504000"/>
          </a:xfrm>
          <a:solidFill>
            <a:srgbClr val="6B748A"/>
          </a:solidFill>
        </p:grpSpPr>
        <p:sp>
          <p:nvSpPr>
            <p:cNvPr id="9" name="矩形: 圆角 8">
              <a:extLst>
                <a:ext uri="{FF2B5EF4-FFF2-40B4-BE49-F238E27FC236}">
                  <a16:creationId xmlns:a16="http://schemas.microsoft.com/office/drawing/2014/main" id="{AAEFE43E-CE88-4C68-B758-B08F6AF935D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C7ED560D-BED3-406C-BE64-50F66E30BC2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CBD30E58-FDF1-463C-9A34-F55F57F2502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C1C9559F-D842-455A-BAE7-0955012B1E5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760D3BD4-AE67-44C5-935D-6DA9E8ABAF78}"/>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2DBD2397-17FA-4EA7-8A7A-9379B2CC786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9948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5049" y="874514"/>
                <a:ext cx="8229600" cy="3394472"/>
              </a:xfrm>
            </p:spPr>
            <p:txBody>
              <a:bodyPr/>
              <a:lstStyle/>
              <a:p>
                <a:pPr>
                  <a:lnSpc>
                    <a:spcPct val="120000"/>
                  </a:lnSpc>
                  <a:buSzPct val="80000"/>
                  <a:buFont typeface="Wingdings" panose="05000000000000000000" pitchFamily="2" charset="2"/>
                  <a:buChar char="l"/>
                </a:pPr>
                <a:r>
                  <a:rPr lang="zh-CN" altLang="en-US" sz="1800" dirty="0"/>
                  <a:t>以上两类企业所制定的价格决定价格水平</a:t>
                </a:r>
                <a:endParaRPr lang="en-US" altLang="zh-CN"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𝑷</m:t>
                      </m:r>
                      <m:r>
                        <a:rPr lang="en-US" sz="1800" b="1" i="1" smtClean="0">
                          <a:latin typeface="Cambria Math" panose="02040503050406030204" pitchFamily="18" charset="0"/>
                        </a:rPr>
                        <m:t>=</m:t>
                      </m:r>
                      <m:r>
                        <a:rPr lang="en-US" sz="1800" b="1" i="1" smtClean="0">
                          <a:latin typeface="Cambria Math" panose="02040503050406030204" pitchFamily="18" charset="0"/>
                        </a:rPr>
                        <m:t>𝒃𝑬𝑷</m:t>
                      </m:r>
                      <m:r>
                        <a:rPr lang="en-US" sz="1800" b="1" i="1" smtClean="0">
                          <a:latin typeface="Cambria Math" panose="02040503050406030204" pitchFamily="18" charset="0"/>
                        </a:rPr>
                        <m:t>+</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𝒃</m:t>
                          </m:r>
                        </m:e>
                      </m:d>
                      <m:d>
                        <m:dPr>
                          <m:begChr m:val="["/>
                          <m:endChr m:val="]"/>
                          <m:ctrlPr>
                            <a:rPr lang="en-US" sz="1800" b="1" i="1" smtClean="0">
                              <a:latin typeface="Cambria Math" panose="02040503050406030204" pitchFamily="18" charset="0"/>
                            </a:rPr>
                          </m:ctrlPr>
                        </m:dPr>
                        <m:e>
                          <m:r>
                            <a:rPr lang="en-US" sz="1800" b="1" i="1" smtClean="0">
                              <a:latin typeface="Cambria Math" panose="02040503050406030204" pitchFamily="18" charset="0"/>
                            </a:rPr>
                            <m:t>𝑷</m:t>
                          </m:r>
                          <m:r>
                            <a:rPr lang="en-US" sz="1800" b="1" i="1" smtClean="0">
                              <a:latin typeface="Cambria Math" panose="02040503050406030204" pitchFamily="18" charset="0"/>
                            </a:rPr>
                            <m:t>+</m:t>
                          </m:r>
                          <m:r>
                            <a:rPr lang="en-US" sz="1800" b="1" i="1" smtClean="0">
                              <a:latin typeface="Cambria Math" panose="02040503050406030204" pitchFamily="18" charset="0"/>
                            </a:rPr>
                            <m:t>𝒂</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𝒀</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𝒀</m:t>
                                  </m:r>
                                </m:e>
                                <m:sub>
                                  <m:r>
                                    <a:rPr lang="en-US" sz="1800" b="1" i="1" smtClean="0">
                                      <a:latin typeface="Cambria Math" panose="02040503050406030204" pitchFamily="18" charset="0"/>
                                    </a:rPr>
                                    <m:t>𝒇</m:t>
                                  </m:r>
                                </m:sub>
                              </m:sSub>
                            </m:e>
                          </m:d>
                        </m:e>
                      </m:d>
                    </m:oMath>
                  </m:oMathPara>
                </a14:m>
                <a:endParaRPr lang="en-US" sz="1800" b="1" dirty="0"/>
              </a:p>
              <a:p>
                <a:pPr>
                  <a:lnSpc>
                    <a:spcPct val="120000"/>
                  </a:lnSpc>
                  <a:buSzPct val="80000"/>
                  <a:buFont typeface="Wingdings" panose="05000000000000000000" pitchFamily="2" charset="2"/>
                  <a:buChar char="l"/>
                </a:pPr>
                <a:r>
                  <a:rPr lang="zh-CN" altLang="en-US" sz="1800" dirty="0"/>
                  <a:t>经整理后得到总供给 </a:t>
                </a:r>
                <a:r>
                  <a:rPr lang="en-US" altLang="zh-CN" sz="1800" dirty="0"/>
                  <a:t>(</a:t>
                </a:r>
                <a:r>
                  <a:rPr lang="en-US" altLang="zh-CN" sz="1800" i="1" dirty="0"/>
                  <a:t>AS</a:t>
                </a:r>
                <a:r>
                  <a:rPr lang="en-US" altLang="zh-CN" sz="1800" dirty="0"/>
                  <a:t>) </a:t>
                </a:r>
                <a:r>
                  <a:rPr lang="zh-CN" altLang="en-US" sz="1800" dirty="0"/>
                  <a:t>曲线方程</a:t>
                </a:r>
                <a:endParaRPr lang="en-US" altLang="zh-CN"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𝒀</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𝒀</m:t>
                          </m:r>
                        </m:e>
                        <m:sub>
                          <m:r>
                            <a:rPr lang="en-US" sz="1800" b="1" i="1" smtClean="0">
                              <a:latin typeface="Cambria Math" panose="02040503050406030204" pitchFamily="18" charset="0"/>
                            </a:rPr>
                            <m:t>𝒇</m:t>
                          </m:r>
                        </m:sub>
                      </m:sSub>
                      <m:r>
                        <a:rPr lang="en-US" sz="1800" b="1" i="1" smtClean="0">
                          <a:latin typeface="Cambria Math" panose="02040503050406030204" pitchFamily="18" charset="0"/>
                        </a:rPr>
                        <m:t>+</m:t>
                      </m:r>
                      <m:r>
                        <a:rPr lang="en-US" sz="1800" b="1" i="1" smtClean="0">
                          <a:latin typeface="Cambria Math" panose="02040503050406030204" pitchFamily="18" charset="0"/>
                        </a:rPr>
                        <m:t>𝝀</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𝑷</m:t>
                          </m:r>
                          <m:r>
                            <a:rPr lang="en-US" sz="1800" b="1" i="1" smtClean="0">
                              <a:latin typeface="Cambria Math" panose="02040503050406030204" pitchFamily="18" charset="0"/>
                            </a:rPr>
                            <m:t>−</m:t>
                          </m:r>
                          <m:r>
                            <a:rPr lang="en-US" sz="1800" b="1" i="1" smtClean="0">
                              <a:latin typeface="Cambria Math" panose="02040503050406030204" pitchFamily="18" charset="0"/>
                            </a:rPr>
                            <m:t>𝑬𝑷</m:t>
                          </m:r>
                        </m:e>
                      </m:d>
                    </m:oMath>
                  </m:oMathPara>
                </a14:m>
                <a:endParaRPr lang="en-US" sz="1800" b="1" dirty="0"/>
              </a:p>
              <a:p>
                <a:pPr marL="347472" indent="0">
                  <a:lnSpc>
                    <a:spcPct val="120000"/>
                  </a:lnSpc>
                  <a:buNone/>
                </a:pPr>
                <a:r>
                  <a:rPr lang="zh-CN" altLang="en-US" sz="1800" dirty="0"/>
                  <a:t>其中，</a:t>
                </a:r>
                <a14:m>
                  <m:oMath xmlns:m="http://schemas.openxmlformats.org/officeDocument/2006/math">
                    <m:r>
                      <a:rPr lang="en-US" altLang="zh-CN" sz="1800" b="1" i="1" smtClean="0">
                        <a:latin typeface="Cambria Math" panose="02040503050406030204" pitchFamily="18" charset="0"/>
                      </a:rPr>
                      <m:t>𝝀</m:t>
                    </m:r>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𝒃</m:t>
                        </m:r>
                      </m:num>
                      <m:den>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𝒃</m:t>
                            </m:r>
                          </m:e>
                        </m:d>
                        <m:r>
                          <a:rPr lang="en-US" altLang="zh-CN" sz="1800" b="1" i="1" smtClean="0">
                            <a:latin typeface="Cambria Math" panose="02040503050406030204" pitchFamily="18" charset="0"/>
                          </a:rPr>
                          <m:t>𝒂</m:t>
                        </m:r>
                      </m:den>
                    </m:f>
                    <m:r>
                      <a:rPr lang="en-US" altLang="zh-CN" sz="1800" b="1" i="1" smtClean="0">
                        <a:latin typeface="Cambria Math" panose="02040503050406030204" pitchFamily="18" charset="0"/>
                      </a:rPr>
                      <m:t>&gt;</m:t>
                    </m:r>
                    <m:r>
                      <a:rPr lang="en-US" altLang="zh-CN" sz="1800" b="1" i="1" smtClean="0">
                        <a:latin typeface="Cambria Math" panose="02040503050406030204" pitchFamily="18" charset="0"/>
                      </a:rPr>
                      <m:t>𝟎</m:t>
                    </m:r>
                  </m:oMath>
                </a14:m>
                <a:endParaRPr lang="en-US" sz="1800" b="1" dirty="0"/>
              </a:p>
              <a:p>
                <a:pPr marL="633222" indent="-285750">
                  <a:lnSpc>
                    <a:spcPct val="120000"/>
                  </a:lnSpc>
                </a:pPr>
                <a:endParaRPr lang="en-US" sz="1800" dirty="0"/>
              </a:p>
              <a:p>
                <a:pPr marL="347472" indent="0">
                  <a:lnSpc>
                    <a:spcPct val="120000"/>
                  </a:lnSpc>
                  <a:buNone/>
                </a:pPr>
                <a:r>
                  <a:rPr lang="en-US" sz="1800" dirty="0" err="1"/>
                  <a:t>进一步可得到包含预期的菲利普斯曲线</a:t>
                </a:r>
                <a:br>
                  <a:rPr lang="en-US" sz="1800" dirty="0"/>
                </a:br>
                <a:r>
                  <a:rPr lang="en-US" sz="1800" dirty="0"/>
                  <a:t>https://</a:t>
                </a:r>
                <a:r>
                  <a:rPr lang="en-US" sz="1800" dirty="0" err="1"/>
                  <a:t>www.bilibili.com</a:t>
                </a:r>
                <a:r>
                  <a:rPr lang="en-US" sz="1800" dirty="0"/>
                  <a:t>/video/BV1VU4y1x7nf/</a:t>
                </a:r>
                <a:br>
                  <a:rPr lang="en-US" sz="1800" dirty="0"/>
                </a:br>
                <a:r>
                  <a:rPr lang="en-US" altLang="zh-CN" sz="1800" dirty="0"/>
                  <a:t>(60s</a:t>
                </a:r>
                <a:r>
                  <a:rPr lang="zh-CN" altLang="en-US" sz="1800" dirty="0"/>
                  <a:t>读懂经济学概念</a:t>
                </a:r>
                <a:r>
                  <a:rPr lang="en-US" altLang="zh-CN" sz="1800" dirty="0"/>
                  <a:t>)</a:t>
                </a: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5049" y="874514"/>
                <a:ext cx="8229600" cy="3394472"/>
              </a:xfrm>
              <a:blipFill>
                <a:blip r:embed="rId2"/>
                <a:stretch>
                  <a:fillRect l="-154" t="-746" b="-8582"/>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矩形 4">
            <a:extLst>
              <a:ext uri="{FF2B5EF4-FFF2-40B4-BE49-F238E27FC236}">
                <a16:creationId xmlns:a16="http://schemas.microsoft.com/office/drawing/2014/main" id="{3222A941-40AD-469D-AAD1-0F70344B5429}"/>
              </a:ext>
            </a:extLst>
          </p:cNvPr>
          <p:cNvSpPr/>
          <p:nvPr/>
        </p:nvSpPr>
        <p:spPr>
          <a:xfrm>
            <a:off x="444868" y="290253"/>
            <a:ext cx="1569660" cy="369332"/>
          </a:xfrm>
          <a:prstGeom prst="rect">
            <a:avLst/>
          </a:prstGeom>
        </p:spPr>
        <p:txBody>
          <a:bodyPr wrap="none">
            <a:spAutoFit/>
          </a:bodyPr>
          <a:lstStyle/>
          <a:p>
            <a:r>
              <a:rPr lang="zh-CN" altLang="en-US" dirty="0">
                <a:solidFill>
                  <a:srgbClr val="6B748A"/>
                </a:solidFill>
                <a:latin typeface="微软雅黑" panose="020B0503020204020204" pitchFamily="34" charset="-122"/>
                <a:ea typeface="微软雅黑" panose="020B0503020204020204" pitchFamily="34" charset="-122"/>
              </a:rPr>
              <a:t>黏性价格模型</a:t>
            </a:r>
          </a:p>
        </p:txBody>
      </p:sp>
      <p:grpSp>
        <p:nvGrpSpPr>
          <p:cNvPr id="6" name="组合 5">
            <a:extLst>
              <a:ext uri="{FF2B5EF4-FFF2-40B4-BE49-F238E27FC236}">
                <a16:creationId xmlns:a16="http://schemas.microsoft.com/office/drawing/2014/main" id="{F9E5AA84-6E61-4803-9487-685D7941DF7A}"/>
              </a:ext>
            </a:extLst>
          </p:cNvPr>
          <p:cNvGrpSpPr/>
          <p:nvPr/>
        </p:nvGrpSpPr>
        <p:grpSpPr>
          <a:xfrm>
            <a:off x="228026"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67AB1F7-39FD-4EBE-93CD-E7BFD93BE70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158135A8-EDDB-4319-A893-5ECE490D3C1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515ABFB-DC2C-4384-B0B2-03A55C48B90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5243D4F-9184-47AD-9DAC-559EA90AF453}"/>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D84EDCA-A5E2-423C-AFE2-7356F37C194B}"/>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ED2496C-8EBA-4914-B475-BE8984638742}"/>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237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2089"/>
            <a:ext cx="8229600" cy="3394472"/>
          </a:xfrm>
        </p:spPr>
        <p:txBody>
          <a:bodyPr/>
          <a:lstStyle/>
          <a:p>
            <a:pPr>
              <a:lnSpc>
                <a:spcPct val="150000"/>
              </a:lnSpc>
              <a:buSzPct val="80000"/>
              <a:buFont typeface="Wingdings" panose="05000000000000000000" pitchFamily="2" charset="2"/>
              <a:buChar char="l"/>
            </a:pPr>
            <a:r>
              <a:rPr lang="zh-CN" altLang="en-US" sz="1800" dirty="0">
                <a:ea typeface="+mj-ea"/>
              </a:rPr>
              <a:t>经济学理论对“滞胀”的理论解释三：供给学派</a:t>
            </a:r>
            <a:endParaRPr lang="en-US" altLang="zh-CN" sz="1800" dirty="0">
              <a:ea typeface="+mj-ea"/>
            </a:endParaRPr>
          </a:p>
          <a:p>
            <a:pPr>
              <a:lnSpc>
                <a:spcPct val="150000"/>
              </a:lnSpc>
              <a:buSzPct val="80000"/>
              <a:buFont typeface="Wingdings" panose="05000000000000000000" pitchFamily="2" charset="2"/>
              <a:buChar char="l"/>
            </a:pPr>
            <a:r>
              <a:rPr lang="zh-CN" altLang="en-US" sz="1800" dirty="0">
                <a:ea typeface="+mj-ea"/>
              </a:rPr>
              <a:t>供给学派认为</a:t>
            </a:r>
            <a:endParaRPr lang="en-US" altLang="zh-CN" sz="1800" dirty="0">
              <a:ea typeface="+mj-ea"/>
            </a:endParaRPr>
          </a:p>
          <a:p>
            <a:pPr lvl="1">
              <a:lnSpc>
                <a:spcPct val="150000"/>
              </a:lnSpc>
              <a:buSzPct val="60000"/>
              <a:buFont typeface="Wingdings" panose="05000000000000000000" pitchFamily="2" charset="2"/>
              <a:buChar char="n"/>
            </a:pPr>
            <a:r>
              <a:rPr lang="zh-CN" altLang="en-US" sz="1600" dirty="0">
                <a:ea typeface="+mj-ea"/>
              </a:rPr>
              <a:t>美国经济“滞胀”是凯恩斯主义扩张性财政政策和货币政策的结果</a:t>
            </a:r>
            <a:endParaRPr lang="en-US" altLang="zh-CN" sz="1600" dirty="0">
              <a:ea typeface="+mj-ea"/>
            </a:endParaRPr>
          </a:p>
          <a:p>
            <a:pPr lvl="1">
              <a:lnSpc>
                <a:spcPct val="150000"/>
              </a:lnSpc>
              <a:buSzPct val="60000"/>
              <a:buFont typeface="Wingdings" panose="05000000000000000000" pitchFamily="2" charset="2"/>
              <a:buChar char="n"/>
            </a:pPr>
            <a:r>
              <a:rPr lang="zh-CN" altLang="en-US" sz="1600" dirty="0">
                <a:ea typeface="+mj-ea"/>
              </a:rPr>
              <a:t>扩张性财政政策提高了社会福利，如失业救济金，从而降低了工人失业成本进而导致他们宁愿失业，这样增加了失业人数，但扩张性财政政策不一定带来实际产量的增长</a:t>
            </a:r>
            <a:endParaRPr lang="en-US" altLang="zh-CN" sz="1600" dirty="0">
              <a:ea typeface="+mj-ea"/>
            </a:endParaRPr>
          </a:p>
          <a:p>
            <a:pPr lvl="1">
              <a:lnSpc>
                <a:spcPct val="150000"/>
              </a:lnSpc>
              <a:buSzPct val="60000"/>
              <a:buFont typeface="Wingdings" panose="05000000000000000000" pitchFamily="2" charset="2"/>
              <a:buChar char="n"/>
            </a:pPr>
            <a:r>
              <a:rPr lang="zh-CN" altLang="en-US" sz="1600" dirty="0">
                <a:ea typeface="+mj-ea"/>
              </a:rPr>
              <a:t>同时，扩张性货币政策却导致了较高的通货膨胀率</a:t>
            </a:r>
            <a:endParaRPr lang="en-US" altLang="zh-CN" sz="1600" dirty="0">
              <a:ea typeface="+mj-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
        <p:nvSpPr>
          <p:cNvPr id="5" name="矩形 4">
            <a:extLst>
              <a:ext uri="{FF2B5EF4-FFF2-40B4-BE49-F238E27FC236}">
                <a16:creationId xmlns:a16="http://schemas.microsoft.com/office/drawing/2014/main" id="{6E27CE46-0946-4DE3-967B-441828321A5D}"/>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停滞膨胀</a:t>
            </a:r>
          </a:p>
        </p:txBody>
      </p:sp>
      <p:grpSp>
        <p:nvGrpSpPr>
          <p:cNvPr id="6" name="组合 5">
            <a:extLst>
              <a:ext uri="{FF2B5EF4-FFF2-40B4-BE49-F238E27FC236}">
                <a16:creationId xmlns:a16="http://schemas.microsoft.com/office/drawing/2014/main" id="{47A565AA-E3B9-4892-8FC5-07F59DCE70F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0F777F43-3D08-4C83-90E6-42B040776FD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1D85878C-D92F-453E-9E3D-B3C6227B715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AA2FF8B7-36F6-426B-92EE-06B45328D3C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502B6CFA-1384-4E60-8E63-EFD0A9CE25D1}"/>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4B57AB7-CF6F-44A6-8D5D-75B838B6155D}"/>
              </a:ext>
            </a:extLst>
          </p:cNvPr>
          <p:cNvCxnSpPr/>
          <p:nvPr/>
        </p:nvCxnSpPr>
        <p:spPr>
          <a:xfrm>
            <a:off x="15240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3ED2EF7-4697-4020-84AB-8C108B37430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7630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rPr>
              <a:pPr/>
              <a:t>51</a:t>
            </a:fld>
            <a:endParaRPr lang="en-US" dirty="0">
              <a:latin typeface="+mn-ea"/>
            </a:endParaRPr>
          </a:p>
        </p:txBody>
      </p:sp>
      <p:sp>
        <p:nvSpPr>
          <p:cNvPr id="6" name="Rectangle 5"/>
          <p:cNvSpPr/>
          <p:nvPr>
            <p:custDataLst>
              <p:tags r:id="rId2"/>
            </p:custDataLst>
          </p:nvPr>
        </p:nvSpPr>
        <p:spPr>
          <a:xfrm>
            <a:off x="914400" y="321469"/>
            <a:ext cx="7315200" cy="160734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“滞胀”是指（）。</a:t>
            </a:r>
            <a:endParaRPr lang="en-US" sz="2200" dirty="0">
              <a:solidFill>
                <a:srgbClr val="000000"/>
              </a:solidFill>
              <a:latin typeface="+mn-ea"/>
              <a:sym typeface="Microsoft Yahei"/>
            </a:endParaRPr>
          </a:p>
        </p:txBody>
      </p:sp>
      <p:sp>
        <p:nvSpPr>
          <p:cNvPr id="7" name="Rectangle 6"/>
          <p:cNvSpPr/>
          <p:nvPr>
            <p:custDataLst>
              <p:tags r:id="rId3"/>
            </p:custDataLst>
          </p:nvPr>
        </p:nvSpPr>
        <p:spPr>
          <a:xfrm>
            <a:off x="1828800" y="2089547"/>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产出和一般物价水平的同时上涨</a:t>
            </a:r>
            <a:endParaRPr lang="en-US" sz="2200" dirty="0">
              <a:solidFill>
                <a:srgbClr val="000000"/>
              </a:solidFill>
              <a:latin typeface="+mn-ea"/>
              <a:sym typeface="Microsoft Yahei"/>
            </a:endParaRPr>
          </a:p>
        </p:txBody>
      </p:sp>
      <p:sp>
        <p:nvSpPr>
          <p:cNvPr id="8" name="Rectangle 7"/>
          <p:cNvSpPr/>
          <p:nvPr>
            <p:custDataLst>
              <p:tags r:id="rId4"/>
            </p:custDataLst>
          </p:nvPr>
        </p:nvSpPr>
        <p:spPr>
          <a:xfrm>
            <a:off x="1828800" y="2732484"/>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产出和一般物价水平的同时下降</a:t>
            </a:r>
            <a:endParaRPr lang="en-US" sz="2200" dirty="0">
              <a:solidFill>
                <a:srgbClr val="000000"/>
              </a:solidFill>
              <a:latin typeface="+mn-ea"/>
              <a:sym typeface="Microsoft Yahei"/>
            </a:endParaRPr>
          </a:p>
        </p:txBody>
      </p:sp>
      <p:sp>
        <p:nvSpPr>
          <p:cNvPr id="9" name="Rectangle 8"/>
          <p:cNvSpPr/>
          <p:nvPr>
            <p:custDataLst>
              <p:tags r:id="rId5"/>
            </p:custDataLst>
          </p:nvPr>
        </p:nvSpPr>
        <p:spPr>
          <a:xfrm>
            <a:off x="1828800" y="3375422"/>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一般物价水平上升，同时实际产出和就业下降</a:t>
            </a:r>
            <a:endParaRPr lang="en-US" sz="2200" dirty="0">
              <a:solidFill>
                <a:srgbClr val="000000"/>
              </a:solidFill>
              <a:latin typeface="+mn-ea"/>
              <a:sym typeface="Microsoft Yahei"/>
            </a:endParaRPr>
          </a:p>
        </p:txBody>
      </p:sp>
      <p:sp>
        <p:nvSpPr>
          <p:cNvPr id="10" name="Rectangle 9"/>
          <p:cNvSpPr/>
          <p:nvPr>
            <p:custDataLst>
              <p:tags r:id="rId6"/>
            </p:custDataLst>
          </p:nvPr>
        </p:nvSpPr>
        <p:spPr>
          <a:xfrm>
            <a:off x="1828800" y="4018359"/>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一般物价水平下降，同时实际产出和就业增加</a:t>
            </a:r>
            <a:endParaRPr lang="en-US" sz="22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sym typeface="Microsoft Yahei"/>
              </a:rPr>
              <a:t>提交</a:t>
            </a:r>
            <a:endParaRPr lang="en-US" sz="1600">
              <a:solidFill>
                <a:srgbClr val="FFFFFF"/>
              </a:solidFill>
              <a:latin typeface="+mn-ea"/>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8" name="TypeText"/>
            <p:cNvSpPr/>
            <p:nvPr>
              <p:custDataLst>
                <p:tags r:id="rId16"/>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a:solidFill>
                    <a:srgbClr val="000000"/>
                  </a:solidFill>
                  <a:latin typeface="+mn-ea"/>
                  <a:sym typeface="Microsoft Yahei"/>
                </a:rPr>
                <a:t>单选题</a:t>
              </a:r>
              <a:endParaRPr lang="en-US" sz="2600">
                <a:solidFill>
                  <a:srgbClr val="000000"/>
                </a:solidFill>
                <a:latin typeface="+mn-ea"/>
                <a:sym typeface="Microsoft Yahei"/>
              </a:endParaRPr>
            </a:p>
          </p:txBody>
        </p:sp>
        <p:sp>
          <p:nvSpPr>
            <p:cNvPr id="19" name="TipText"/>
            <p:cNvSpPr/>
            <p:nvPr>
              <p:custDataLst>
                <p:tags r:id="rId17"/>
              </p:custDataLst>
            </p:nvPr>
          </p:nvSpPr>
          <p:spPr>
            <a:xfrm>
              <a:off x="1519555"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a:solidFill>
                    <a:srgbClr val="808080"/>
                  </a:solidFill>
                  <a:latin typeface="+mn-ea"/>
                  <a:sym typeface="Microsoft Yahei"/>
                </a:rPr>
                <a:t>1</a:t>
              </a:r>
              <a:r>
                <a:rPr lang="zh-CN" altLang="en-US" sz="2000">
                  <a:solidFill>
                    <a:srgbClr val="808080"/>
                  </a:solidFill>
                  <a:latin typeface="+mn-ea"/>
                  <a:sym typeface="Microsoft Yahei"/>
                </a:rPr>
                <a:t>分</a:t>
              </a:r>
              <a:endParaRPr lang="en-US" sz="2000">
                <a:solidFill>
                  <a:srgbClr val="808080"/>
                </a:solidFill>
                <a:latin typeface="+mn-ea"/>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52200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46322"/>
            <a:ext cx="2971800" cy="728982"/>
          </a:xfrm>
        </p:spPr>
        <p:txBody>
          <a:bodyPr vert="horz" wrap="square" lIns="91440" tIns="45720" rIns="91440" bIns="45720" rtlCol="0" anchor="ctr">
            <a:spAutoFit/>
          </a:bodyPr>
          <a:lstStyle/>
          <a:p>
            <a:pPr>
              <a:lnSpc>
                <a:spcPct val="12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第十三章</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 </a:t>
            </a:r>
            <a:b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rPr>
              <a:t>失业、通货膨胀和经济周期</a:t>
            </a:r>
            <a:endParaRPr lang="en-US" sz="1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3" name="Content Placeholder 2"/>
          <p:cNvSpPr>
            <a:spLocks noGrp="1"/>
          </p:cNvSpPr>
          <p:nvPr>
            <p:ph idx="1"/>
          </p:nvPr>
        </p:nvSpPr>
        <p:spPr>
          <a:xfrm>
            <a:off x="9753600" y="-1390650"/>
            <a:ext cx="8229600" cy="3394472"/>
          </a:xfrm>
        </p:spPr>
        <p:txBody>
          <a:bodyPr/>
          <a:lstStyle/>
          <a:p>
            <a:endParaRPr lang="en-US" altLang="zh-CN" b="1" dirty="0">
              <a:solidFill>
                <a:srgbClr val="0070C0"/>
              </a:solidFill>
            </a:endParaRPr>
          </a:p>
          <a:p>
            <a:endParaRPr lang="en-US" altLang="zh-CN" b="1"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
        <p:nvSpPr>
          <p:cNvPr id="5" name="灯片编号占位符 3">
            <a:extLst>
              <a:ext uri="{FF2B5EF4-FFF2-40B4-BE49-F238E27FC236}">
                <a16:creationId xmlns:a16="http://schemas.microsoft.com/office/drawing/2014/main" id="{08C791C2-A921-402F-9DC1-35CF08FF896A}"/>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6" name="灯片编号占位符 3">
            <a:extLst>
              <a:ext uri="{FF2B5EF4-FFF2-40B4-BE49-F238E27FC236}">
                <a16:creationId xmlns:a16="http://schemas.microsoft.com/office/drawing/2014/main" id="{85600634-0608-4BCF-84DC-647A20FC8C9B}"/>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7" name="矩形 6">
            <a:extLst>
              <a:ext uri="{FF2B5EF4-FFF2-40B4-BE49-F238E27FC236}">
                <a16:creationId xmlns:a16="http://schemas.microsoft.com/office/drawing/2014/main" id="{13ECB7FE-81FD-4820-8AC5-E3B5EF4D40D5}"/>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A90486B-7E6F-4942-8CB1-D137BD82FA73}"/>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矩形 8">
            <a:extLst>
              <a:ext uri="{FF2B5EF4-FFF2-40B4-BE49-F238E27FC236}">
                <a16:creationId xmlns:a16="http://schemas.microsoft.com/office/drawing/2014/main" id="{4B2C3F57-4600-40AE-B37D-66578EB44554}"/>
              </a:ext>
            </a:extLst>
          </p:cNvPr>
          <p:cNvSpPr/>
          <p:nvPr/>
        </p:nvSpPr>
        <p:spPr>
          <a:xfrm>
            <a:off x="4569334" y="3128265"/>
            <a:ext cx="168187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灯片编号占位符 3">
            <a:extLst>
              <a:ext uri="{FF2B5EF4-FFF2-40B4-BE49-F238E27FC236}">
                <a16:creationId xmlns:a16="http://schemas.microsoft.com/office/drawing/2014/main" id="{72D7E6FE-BDDA-45E0-909F-79C5871B678E}"/>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11" name="矩形 10">
            <a:extLst>
              <a:ext uri="{FF2B5EF4-FFF2-40B4-BE49-F238E27FC236}">
                <a16:creationId xmlns:a16="http://schemas.microsoft.com/office/drawing/2014/main" id="{21137F40-EF64-4A7A-B1C6-FEEC4872A9BF}"/>
              </a:ext>
            </a:extLst>
          </p:cNvPr>
          <p:cNvSpPr/>
          <p:nvPr/>
        </p:nvSpPr>
        <p:spPr>
          <a:xfrm>
            <a:off x="4569333" y="1519378"/>
            <a:ext cx="1271502"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失业</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F833960-40CE-494D-AA11-16B1FD546FCB}"/>
              </a:ext>
            </a:extLst>
          </p:cNvPr>
          <p:cNvSpPr/>
          <p:nvPr/>
        </p:nvSpPr>
        <p:spPr>
          <a:xfrm>
            <a:off x="4541521" y="2115358"/>
            <a:ext cx="1730918"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通货膨胀</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Title 1">
            <a:extLst>
              <a:ext uri="{FF2B5EF4-FFF2-40B4-BE49-F238E27FC236}">
                <a16:creationId xmlns:a16="http://schemas.microsoft.com/office/drawing/2014/main" id="{7484EF9F-F360-4984-A984-510B1353A089}"/>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1">
            <a:extLst>
              <a:ext uri="{FF2B5EF4-FFF2-40B4-BE49-F238E27FC236}">
                <a16:creationId xmlns:a16="http://schemas.microsoft.com/office/drawing/2014/main" id="{D969FD59-B784-43D9-8B46-C0799F61B7A0}"/>
              </a:ext>
            </a:extLst>
          </p:cNvPr>
          <p:cNvSpPr/>
          <p:nvPr/>
        </p:nvSpPr>
        <p:spPr>
          <a:xfrm>
            <a:off x="4541520" y="2636750"/>
            <a:ext cx="23164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第三节 菲利普斯曲线</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矩形 11">
            <a:extLst>
              <a:ext uri="{FF2B5EF4-FFF2-40B4-BE49-F238E27FC236}">
                <a16:creationId xmlns:a16="http://schemas.microsoft.com/office/drawing/2014/main" id="{CE3CFC37-F9D2-44F5-B0DA-3C9AD809BB3A}"/>
              </a:ext>
            </a:extLst>
          </p:cNvPr>
          <p:cNvSpPr/>
          <p:nvPr/>
        </p:nvSpPr>
        <p:spPr>
          <a:xfrm>
            <a:off x="4541519" y="3143654"/>
            <a:ext cx="1681871" cy="338554"/>
          </a:xfrm>
          <a:prstGeom prst="rect">
            <a:avLst/>
          </a:prstGeom>
        </p:spPr>
        <p:txBody>
          <a:bodyPr wrap="square">
            <a:spAutoFit/>
          </a:bodyPr>
          <a:lstStyle/>
          <a:p>
            <a:pPr marL="809625" indent="-809625"/>
            <a:r>
              <a:rPr lang="zh-CN" altLang="en-US" sz="1600" b="1" dirty="0">
                <a:latin typeface="微软雅黑" panose="020B0503020204020204" pitchFamily="34" charset="-122"/>
                <a:ea typeface="微软雅黑" panose="020B0503020204020204" pitchFamily="34" charset="-122"/>
              </a:rPr>
              <a:t>第四节 经济周期</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8452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628" y="892308"/>
            <a:ext cx="8229600" cy="3394472"/>
          </a:xfrm>
        </p:spPr>
        <p:txBody>
          <a:bodyPr/>
          <a:lstStyle/>
          <a:p>
            <a:pPr>
              <a:lnSpc>
                <a:spcPct val="12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经济周期</a:t>
            </a:r>
            <a:r>
              <a:rPr lang="zh-CN" altLang="en-US" sz="1800" dirty="0">
                <a:ea typeface="宋体" panose="02010600030101010101" pitchFamily="2" charset="-122"/>
              </a:rPr>
              <a:t>一般是指经济活动沿着经济发展的总体趋势所经历的有规律的扩张和收缩</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经济周期的主要特征</a:t>
            </a:r>
            <a:endParaRPr lang="en-US" altLang="zh-CN" sz="1800" dirty="0">
              <a:ea typeface="宋体" panose="02010600030101010101" pitchFamily="2" charset="-122"/>
            </a:endParaRPr>
          </a:p>
          <a:p>
            <a:pPr lvl="1">
              <a:lnSpc>
                <a:spcPct val="120000"/>
              </a:lnSpc>
              <a:buFont typeface="+mj-lt"/>
              <a:buAutoNum type="arabicPeriod"/>
            </a:pPr>
            <a:r>
              <a:rPr lang="zh-CN" altLang="en-US" sz="1600" dirty="0">
                <a:ea typeface="宋体" panose="02010600030101010101" pitchFamily="2" charset="-122"/>
              </a:rPr>
              <a:t>经济周期是市场经济中经济运行所不可避免的波动</a:t>
            </a:r>
            <a:endParaRPr lang="en-US" altLang="zh-CN" sz="1600" dirty="0">
              <a:ea typeface="宋体" panose="02010600030101010101" pitchFamily="2" charset="-122"/>
            </a:endParaRPr>
          </a:p>
          <a:p>
            <a:pPr lvl="2">
              <a:lnSpc>
                <a:spcPct val="120000"/>
              </a:lnSpc>
            </a:pPr>
            <a:r>
              <a:rPr lang="zh-CN" altLang="en-US" sz="1400" dirty="0">
                <a:ea typeface="宋体" panose="02010600030101010101" pitchFamily="2" charset="-122"/>
              </a:rPr>
              <a:t>这种经济周期的主体是按商业企业来组织经济活动的国家，即由市场机制来配置资源的国家，它们不可避免要发生经济周期</a:t>
            </a:r>
            <a:endParaRPr lang="en-US" altLang="zh-CN" sz="1400" dirty="0">
              <a:ea typeface="宋体" panose="02010600030101010101" pitchFamily="2" charset="-122"/>
            </a:endParaRPr>
          </a:p>
          <a:p>
            <a:pPr lvl="1">
              <a:lnSpc>
                <a:spcPct val="120000"/>
              </a:lnSpc>
              <a:buFont typeface="+mj-lt"/>
              <a:buAutoNum type="arabicPeriod"/>
            </a:pPr>
            <a:r>
              <a:rPr lang="zh-CN" altLang="en-US" sz="1600" dirty="0">
                <a:ea typeface="宋体" panose="02010600030101010101" pitchFamily="2" charset="-122"/>
              </a:rPr>
              <a:t>经济周期发生时的经济波动是总体经济活动的波动，而不是一国某一个或几个部门、某一个或几个地区所产生的局部波动</a:t>
            </a:r>
            <a:endParaRPr lang="en-US" altLang="zh-CN" sz="1600" dirty="0">
              <a:ea typeface="宋体" panose="02010600030101010101" pitchFamily="2" charset="-122"/>
            </a:endParaRPr>
          </a:p>
          <a:p>
            <a:pPr lvl="2">
              <a:lnSpc>
                <a:spcPct val="120000"/>
              </a:lnSpc>
            </a:pPr>
            <a:r>
              <a:rPr lang="zh-CN" altLang="en-US" sz="1400" dirty="0">
                <a:ea typeface="宋体" panose="02010600030101010101" pitchFamily="2" charset="-122"/>
              </a:rPr>
              <a:t>正是由于这种波动，才引起宏观经济变量诸如价格水平、失业率、利率、进出口额等方面的波动</a:t>
            </a:r>
            <a:endParaRPr lang="en-US" altLang="zh-CN" sz="14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
        <p:nvSpPr>
          <p:cNvPr id="5" name="矩形 4">
            <a:extLst>
              <a:ext uri="{FF2B5EF4-FFF2-40B4-BE49-F238E27FC236}">
                <a16:creationId xmlns:a16="http://schemas.microsoft.com/office/drawing/2014/main" id="{D9829056-42BD-4779-B7DD-F8409162AE6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经济周期的定义</a:t>
            </a:r>
          </a:p>
        </p:txBody>
      </p:sp>
      <p:grpSp>
        <p:nvGrpSpPr>
          <p:cNvPr id="6" name="组合 5">
            <a:extLst>
              <a:ext uri="{FF2B5EF4-FFF2-40B4-BE49-F238E27FC236}">
                <a16:creationId xmlns:a16="http://schemas.microsoft.com/office/drawing/2014/main" id="{048A6F7C-0432-4A47-AEB4-E47F0A96CCA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D0F4560-E550-471C-9D02-1D742EAC920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52C50EF-78FC-4C4F-BA67-632C6176609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85C2F7E-E075-473B-BCB2-2F79554C47D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771CC65E-9C8C-4FC5-87CC-C2188E11E97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0497C56-A29A-479A-90D1-422654BDB1C1}"/>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ABAB786-64FE-4498-972A-DE5DE513F26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276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628" y="892308"/>
            <a:ext cx="8229600" cy="3394472"/>
          </a:xfrm>
        </p:spPr>
        <p:txBody>
          <a:bodyPr/>
          <a:lstStyle/>
          <a:p>
            <a:pPr>
              <a:lnSpc>
                <a:spcPct val="12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经济周期</a:t>
            </a:r>
            <a:r>
              <a:rPr lang="zh-CN" altLang="en-US" sz="1800" dirty="0">
                <a:ea typeface="宋体" panose="02010600030101010101" pitchFamily="2" charset="-122"/>
              </a:rPr>
              <a:t>一般是指经济活动沿着经济发展的总体趋势所经历的有规律的扩张和收缩</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t>经济周期的主要特征</a:t>
            </a:r>
            <a:endParaRPr lang="en-US" altLang="zh-CN" sz="1800" dirty="0"/>
          </a:p>
          <a:p>
            <a:pPr lvl="1">
              <a:lnSpc>
                <a:spcPct val="130000"/>
              </a:lnSpc>
              <a:buFont typeface="+mj-lt"/>
              <a:buAutoNum type="arabicPeriod" startAt="3"/>
            </a:pPr>
            <a:r>
              <a:rPr lang="zh-CN" altLang="en-US" sz="1600" dirty="0"/>
              <a:t>一个经济周期可以分为繁荣、衰退、萧条、复苏四个阶段</a:t>
            </a:r>
            <a:endParaRPr lang="en-US" altLang="zh-CN" sz="1600" dirty="0"/>
          </a:p>
          <a:p>
            <a:pPr lvl="2">
              <a:lnSpc>
                <a:spcPct val="130000"/>
              </a:lnSpc>
            </a:pPr>
            <a:r>
              <a:rPr lang="zh-CN" altLang="en-US" sz="1400" dirty="0"/>
              <a:t>繁荣和萧条是经济周期的两个主要阶段</a:t>
            </a:r>
            <a:endParaRPr lang="en-US" altLang="zh-CN" sz="1400" dirty="0"/>
          </a:p>
          <a:p>
            <a:pPr lvl="2">
              <a:lnSpc>
                <a:spcPct val="130000"/>
              </a:lnSpc>
            </a:pPr>
            <a:r>
              <a:rPr lang="zh-CN" altLang="en-US" sz="1400" dirty="0"/>
              <a:t>衰退和复苏是两个过度阶段</a:t>
            </a:r>
            <a:endParaRPr lang="en-US" altLang="zh-CN" sz="1400" dirty="0"/>
          </a:p>
          <a:p>
            <a:pPr lvl="1">
              <a:lnSpc>
                <a:spcPct val="130000"/>
              </a:lnSpc>
              <a:buFont typeface="+mj-lt"/>
              <a:buAutoNum type="arabicPeriod" startAt="3"/>
            </a:pPr>
            <a:r>
              <a:rPr lang="zh-CN" altLang="en-US" sz="1600" dirty="0"/>
              <a:t>一个经济周期时间长短存在较大的差别</a:t>
            </a:r>
            <a:endParaRPr lang="en-US" altLang="zh-CN" sz="1600" dirty="0"/>
          </a:p>
          <a:p>
            <a:pPr lvl="2">
              <a:lnSpc>
                <a:spcPct val="130000"/>
              </a:lnSpc>
            </a:pPr>
            <a:r>
              <a:rPr lang="zh-CN" altLang="en-US" sz="1400" dirty="0"/>
              <a:t>有的经济周期可能有一年多，有的经济周期可能持续几年甚至十几年，它们并不完全一致</a:t>
            </a:r>
            <a:endParaRPr lang="en-US" sz="14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
        <p:nvSpPr>
          <p:cNvPr id="5" name="矩形 4">
            <a:extLst>
              <a:ext uri="{FF2B5EF4-FFF2-40B4-BE49-F238E27FC236}">
                <a16:creationId xmlns:a16="http://schemas.microsoft.com/office/drawing/2014/main" id="{D9829056-42BD-4779-B7DD-F8409162AE6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经济周期的定义</a:t>
            </a:r>
          </a:p>
        </p:txBody>
      </p:sp>
      <p:grpSp>
        <p:nvGrpSpPr>
          <p:cNvPr id="6" name="组合 5">
            <a:extLst>
              <a:ext uri="{FF2B5EF4-FFF2-40B4-BE49-F238E27FC236}">
                <a16:creationId xmlns:a16="http://schemas.microsoft.com/office/drawing/2014/main" id="{048A6F7C-0432-4A47-AEB4-E47F0A96CCA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D0F4560-E550-471C-9D02-1D742EAC920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52C50EF-78FC-4C4F-BA67-632C6176609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85C2F7E-E075-473B-BCB2-2F79554C47D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771CC65E-9C8C-4FC5-87CC-C2188E11E97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0497C56-A29A-479A-90D1-422654BDB1C1}"/>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ABAB786-64FE-4498-972A-DE5DE513F26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891800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D7EEF-CA31-42D2-ABCE-F39FC61EBB6C}"/>
              </a:ext>
            </a:extLst>
          </p:cNvPr>
          <p:cNvSpPr>
            <a:spLocks noGrp="1"/>
          </p:cNvSpPr>
          <p:nvPr>
            <p:ph idx="1"/>
          </p:nvPr>
        </p:nvSpPr>
        <p:spPr>
          <a:xfrm>
            <a:off x="441960" y="899694"/>
            <a:ext cx="8229600" cy="3394472"/>
          </a:xfrm>
        </p:spPr>
        <p:txBody>
          <a:bodyPr/>
          <a:lstStyle/>
          <a:p>
            <a:pPr>
              <a:lnSpc>
                <a:spcPct val="150000"/>
              </a:lnSpc>
              <a:buSzPct val="80000"/>
              <a:buFont typeface="Wingdings" panose="05000000000000000000" pitchFamily="2" charset="2"/>
              <a:buChar char="l"/>
            </a:pPr>
            <a:r>
              <a:rPr lang="zh-CN" altLang="en-US" sz="1800" dirty="0">
                <a:latin typeface="+mn-ea"/>
              </a:rPr>
              <a:t>宏观经济变量可以分为</a:t>
            </a:r>
            <a:r>
              <a:rPr lang="zh-CN" altLang="en-US" sz="1800" b="1" dirty="0">
                <a:latin typeface="+mn-ea"/>
              </a:rPr>
              <a:t>顺周期性</a:t>
            </a:r>
            <a:r>
              <a:rPr lang="zh-CN" altLang="en-US" sz="1800" dirty="0">
                <a:latin typeface="+mn-ea"/>
              </a:rPr>
              <a:t>、</a:t>
            </a:r>
            <a:r>
              <a:rPr lang="zh-CN" altLang="en-US" sz="1800" b="1" dirty="0">
                <a:latin typeface="+mn-ea"/>
              </a:rPr>
              <a:t>逆周期性</a:t>
            </a:r>
            <a:r>
              <a:rPr lang="zh-CN" altLang="en-US" sz="1800" dirty="0">
                <a:latin typeface="+mn-ea"/>
              </a:rPr>
              <a:t>和</a:t>
            </a:r>
            <a:r>
              <a:rPr lang="zh-CN" altLang="en-US" sz="1800" b="1" dirty="0">
                <a:latin typeface="+mn-ea"/>
              </a:rPr>
              <a:t>无周期性</a:t>
            </a:r>
            <a:r>
              <a:rPr lang="zh-CN" altLang="en-US" sz="1800" dirty="0">
                <a:latin typeface="+mn-ea"/>
              </a:rPr>
              <a:t>三类</a:t>
            </a:r>
            <a:endParaRPr lang="en-US" altLang="zh-CN" sz="1800" dirty="0">
              <a:latin typeface="+mn-ea"/>
            </a:endParaRPr>
          </a:p>
          <a:p>
            <a:pPr lvl="1">
              <a:lnSpc>
                <a:spcPct val="150000"/>
              </a:lnSpc>
              <a:buSzPct val="60000"/>
              <a:buFont typeface="Wingdings" panose="05000000000000000000" pitchFamily="2" charset="2"/>
              <a:buChar char="n"/>
            </a:pPr>
            <a:r>
              <a:rPr lang="zh-CN" altLang="en-US" sz="1600" b="1" dirty="0">
                <a:latin typeface="+mn-ea"/>
              </a:rPr>
              <a:t>顺周期变量</a:t>
            </a:r>
            <a:r>
              <a:rPr lang="zh-CN" altLang="en-US" sz="1600" dirty="0">
                <a:latin typeface="+mn-ea"/>
              </a:rPr>
              <a:t>是指那些在经济扩张时上升，在经济收缩时下降的变量</a:t>
            </a:r>
            <a:endParaRPr lang="en-US" altLang="zh-CN" sz="1600" dirty="0">
              <a:latin typeface="+mn-ea"/>
            </a:endParaRPr>
          </a:p>
          <a:p>
            <a:pPr lvl="2">
              <a:lnSpc>
                <a:spcPct val="150000"/>
              </a:lnSpc>
            </a:pPr>
            <a:r>
              <a:rPr lang="zh-CN" altLang="en-US" sz="1400" dirty="0">
                <a:latin typeface="+mn-ea"/>
              </a:rPr>
              <a:t>与周期高度一致的变量：如总产量、工商业利润、货币总量等</a:t>
            </a:r>
            <a:endParaRPr lang="en-US" altLang="zh-CN" sz="1400" dirty="0">
              <a:latin typeface="+mn-ea"/>
            </a:endParaRPr>
          </a:p>
          <a:p>
            <a:pPr lvl="2">
              <a:lnSpc>
                <a:spcPct val="150000"/>
              </a:lnSpc>
            </a:pPr>
            <a:r>
              <a:rPr lang="zh-CN" altLang="en-US" sz="1400" dirty="0">
                <a:latin typeface="+mn-ea"/>
              </a:rPr>
              <a:t>与周期不完全一致的变量：如非耐用品的生产、农产品和自然资源的生产和价格、长期利率等</a:t>
            </a:r>
            <a:endParaRPr lang="en-US" altLang="zh-CN" sz="1400" dirty="0">
              <a:latin typeface="+mn-ea"/>
            </a:endParaRPr>
          </a:p>
          <a:p>
            <a:pPr lvl="1">
              <a:lnSpc>
                <a:spcPct val="150000"/>
              </a:lnSpc>
              <a:buSzPct val="60000"/>
              <a:buFont typeface="Wingdings" panose="05000000000000000000" pitchFamily="2" charset="2"/>
              <a:buChar char="n"/>
            </a:pPr>
            <a:r>
              <a:rPr lang="zh-CN" altLang="en-US" sz="1600" b="1" dirty="0">
                <a:latin typeface="+mn-ea"/>
              </a:rPr>
              <a:t>逆周期变量</a:t>
            </a:r>
            <a:r>
              <a:rPr lang="zh-CN" altLang="en-US" sz="1600" dirty="0">
                <a:latin typeface="+mn-ea"/>
              </a:rPr>
              <a:t>是指那些在衰退时上升、在扩张时下降的变量</a:t>
            </a:r>
            <a:endParaRPr lang="en-US" altLang="zh-CN" sz="1600" dirty="0">
              <a:latin typeface="+mn-ea"/>
            </a:endParaRPr>
          </a:p>
          <a:p>
            <a:pPr lvl="2">
              <a:lnSpc>
                <a:spcPct val="150000"/>
              </a:lnSpc>
            </a:pPr>
            <a:r>
              <a:rPr lang="zh-CN" altLang="en-US" sz="1400" dirty="0">
                <a:latin typeface="+mn-ea"/>
              </a:rPr>
              <a:t>如产品存货、生产投入品库存、失业率等</a:t>
            </a:r>
            <a:endParaRPr lang="en-US" altLang="zh-CN" sz="1400" dirty="0">
              <a:latin typeface="+mn-ea"/>
            </a:endParaRPr>
          </a:p>
          <a:p>
            <a:pPr lvl="1">
              <a:lnSpc>
                <a:spcPct val="150000"/>
              </a:lnSpc>
              <a:buSzPct val="60000"/>
              <a:buFont typeface="Wingdings" panose="05000000000000000000" pitchFamily="2" charset="2"/>
              <a:buChar char="n"/>
            </a:pPr>
            <a:r>
              <a:rPr lang="zh-CN" altLang="en-US" sz="1600" b="1" dirty="0">
                <a:latin typeface="+mn-ea"/>
              </a:rPr>
              <a:t>无周期变量</a:t>
            </a:r>
            <a:r>
              <a:rPr lang="zh-CN" altLang="en-US" sz="1600" dirty="0">
                <a:latin typeface="+mn-ea"/>
              </a:rPr>
              <a:t>的变动与经济周期无关</a:t>
            </a:r>
            <a:endParaRPr lang="en-US" altLang="zh-CN" sz="1400" dirty="0">
              <a:latin typeface="+mn-ea"/>
            </a:endParaRPr>
          </a:p>
          <a:p>
            <a:pPr lvl="2">
              <a:lnSpc>
                <a:spcPct val="150000"/>
              </a:lnSpc>
            </a:pPr>
            <a:r>
              <a:rPr lang="zh-CN" altLang="en-US" sz="1400" dirty="0">
                <a:latin typeface="+mn-ea"/>
              </a:rPr>
              <a:t>如出口（美国）</a:t>
            </a:r>
            <a:endParaRPr lang="en-US" altLang="zh-CN" sz="1400" dirty="0">
              <a:latin typeface="+mn-ea"/>
            </a:endParaRPr>
          </a:p>
        </p:txBody>
      </p:sp>
      <p:sp>
        <p:nvSpPr>
          <p:cNvPr id="4" name="Slide Number Placeholder 3">
            <a:extLst>
              <a:ext uri="{FF2B5EF4-FFF2-40B4-BE49-F238E27FC236}">
                <a16:creationId xmlns:a16="http://schemas.microsoft.com/office/drawing/2014/main" id="{A910ACAF-4E58-420C-843F-8D52572B7A7F}"/>
              </a:ext>
            </a:extLst>
          </p:cNvPr>
          <p:cNvSpPr>
            <a:spLocks noGrp="1"/>
          </p:cNvSpPr>
          <p:nvPr>
            <p:ph type="sldNum" sz="quarter" idx="12"/>
          </p:nvPr>
        </p:nvSpPr>
        <p:spPr/>
        <p:txBody>
          <a:bodyPr/>
          <a:lstStyle/>
          <a:p>
            <a:fld id="{B6F15528-21DE-4FAA-801E-634DDDAF4B2B}" type="slidenum">
              <a:rPr lang="en-US" smtClean="0"/>
              <a:pPr/>
              <a:t>55</a:t>
            </a:fld>
            <a:endParaRPr lang="en-US" dirty="0"/>
          </a:p>
        </p:txBody>
      </p:sp>
      <p:sp>
        <p:nvSpPr>
          <p:cNvPr id="5" name="矩形 4">
            <a:extLst>
              <a:ext uri="{FF2B5EF4-FFF2-40B4-BE49-F238E27FC236}">
                <a16:creationId xmlns:a16="http://schemas.microsoft.com/office/drawing/2014/main" id="{B756C94C-D3DD-4FCD-8884-7C55EE412FBF}"/>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经济周期的定义</a:t>
            </a:r>
          </a:p>
        </p:txBody>
      </p:sp>
      <p:grpSp>
        <p:nvGrpSpPr>
          <p:cNvPr id="6" name="组合 5">
            <a:extLst>
              <a:ext uri="{FF2B5EF4-FFF2-40B4-BE49-F238E27FC236}">
                <a16:creationId xmlns:a16="http://schemas.microsoft.com/office/drawing/2014/main" id="{D64DEE37-CC7B-4493-846C-E380156D8C07}"/>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A9B6E46-1D4C-42F2-AAFD-D895066D90B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66CC9E0-25BA-4FD8-AF11-E625E40BB893}"/>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EEBB94C-26C5-4C41-A4E7-CF5F164EC4E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222B9BC7-2F12-4317-B560-39C1C4CE2A9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35D2A26-D688-450C-AE8A-677617F3B084}"/>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FA56E32-172C-4A68-A3D8-B88B840D96A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938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25E64C-DD9A-4457-AA33-EB0711766CC4}"/>
              </a:ext>
            </a:extLst>
          </p:cNvPr>
          <p:cNvPicPr>
            <a:picLocks noChangeAspect="1"/>
          </p:cNvPicPr>
          <p:nvPr/>
        </p:nvPicPr>
        <p:blipFill>
          <a:blip r:embed="rId2"/>
          <a:stretch>
            <a:fillRect/>
          </a:stretch>
        </p:blipFill>
        <p:spPr>
          <a:xfrm>
            <a:off x="756818" y="1045052"/>
            <a:ext cx="5550134" cy="3240000"/>
          </a:xfrm>
          <a:prstGeom prst="rect">
            <a:avLst/>
          </a:prstGeom>
        </p:spPr>
      </p:pic>
      <p:sp>
        <p:nvSpPr>
          <p:cNvPr id="6" name="TextBox 5">
            <a:extLst>
              <a:ext uri="{FF2B5EF4-FFF2-40B4-BE49-F238E27FC236}">
                <a16:creationId xmlns:a16="http://schemas.microsoft.com/office/drawing/2014/main" id="{F345F3AC-CF77-4A6F-994D-593073358DEE}"/>
              </a:ext>
            </a:extLst>
          </p:cNvPr>
          <p:cNvSpPr txBox="1"/>
          <p:nvPr/>
        </p:nvSpPr>
        <p:spPr>
          <a:xfrm>
            <a:off x="331485" y="4285052"/>
            <a:ext cx="65532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13-12 </a:t>
            </a:r>
            <a:r>
              <a:rPr lang="zh-CN" altLang="en-US" sz="1600" b="1" dirty="0">
                <a:latin typeface="Times New Roman" panose="02020603050405020304" pitchFamily="18" charset="0"/>
                <a:cs typeface="Times New Roman" panose="02020603050405020304" pitchFamily="18" charset="0"/>
              </a:rPr>
              <a:t>经济周期的示意图</a:t>
            </a:r>
            <a:endParaRPr lang="en-US"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70CADC1-C7A6-4077-82C3-7DB59BC507C9}"/>
              </a:ext>
            </a:extLst>
          </p:cNvPr>
          <p:cNvSpPr txBox="1"/>
          <p:nvPr/>
        </p:nvSpPr>
        <p:spPr>
          <a:xfrm>
            <a:off x="6427485" y="957159"/>
            <a:ext cx="1981200" cy="830997"/>
          </a:xfrm>
          <a:prstGeom prst="rect">
            <a:avLst/>
          </a:prstGeom>
          <a:noFill/>
          <a:ln>
            <a:solidFill>
              <a:schemeClr val="accent1"/>
            </a:solidFill>
          </a:ln>
        </p:spPr>
        <p:txBody>
          <a:bodyPr wrap="square" rtlCol="0">
            <a:spAutoFit/>
          </a:bodyPr>
          <a:lstStyle/>
          <a:p>
            <a:pPr algn="ctr"/>
            <a:r>
              <a:rPr lang="zh-CN" altLang="en-US" sz="1600" dirty="0">
                <a:latin typeface="Times New Roman" panose="02020603050405020304" pitchFamily="18" charset="0"/>
                <a:cs typeface="Times New Roman" panose="02020603050405020304" pitchFamily="18" charset="0"/>
              </a:rPr>
              <a:t>潜在</a:t>
            </a:r>
            <a:r>
              <a:rPr lang="en-US" altLang="zh-CN" sz="1600" dirty="0">
                <a:latin typeface="Times New Roman" panose="02020603050405020304" pitchFamily="18" charset="0"/>
                <a:cs typeface="Times New Roman" panose="02020603050405020304" pitchFamily="18" charset="0"/>
              </a:rPr>
              <a:t>GDP</a:t>
            </a:r>
            <a:r>
              <a:rPr lang="zh-CN" altLang="en-US" sz="1600" dirty="0">
                <a:latin typeface="Times New Roman" panose="02020603050405020304" pitchFamily="18" charset="0"/>
                <a:cs typeface="Times New Roman" panose="02020603050405020304" pitchFamily="18" charset="0"/>
              </a:rPr>
              <a:t>随着时间不断增长，表示经济增长的长期趋势</a:t>
            </a:r>
            <a:endParaRPr lang="en-US" sz="16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1550685" y="1940556"/>
            <a:ext cx="1644533" cy="1880175"/>
            <a:chOff x="1905000" y="2190750"/>
            <a:chExt cx="1644533" cy="1880175"/>
          </a:xfrm>
        </p:grpSpPr>
        <p:cxnSp>
          <p:nvCxnSpPr>
            <p:cNvPr id="9" name="Straight Arrow Connector 8">
              <a:extLst>
                <a:ext uri="{FF2B5EF4-FFF2-40B4-BE49-F238E27FC236}">
                  <a16:creationId xmlns:a16="http://schemas.microsoft.com/office/drawing/2014/main" id="{49DB1A32-BA70-4F34-9A68-20334E3471AA}"/>
                </a:ext>
              </a:extLst>
            </p:cNvPr>
            <p:cNvCxnSpPr/>
            <p:nvPr/>
          </p:nvCxnSpPr>
          <p:spPr>
            <a:xfrm>
              <a:off x="2286000" y="2190750"/>
              <a:ext cx="1219200" cy="1143000"/>
            </a:xfrm>
            <a:prstGeom prst="straightConnector1">
              <a:avLst/>
            </a:prstGeom>
            <a:ln>
              <a:solidFill>
                <a:srgbClr val="00B050"/>
              </a:solidFill>
              <a:tailEnd type="stealth"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13ABDDB-7D89-4E3A-99F0-5F0EF7B32678}"/>
                </a:ext>
              </a:extLst>
            </p:cNvPr>
            <p:cNvSpPr txBox="1"/>
            <p:nvPr/>
          </p:nvSpPr>
          <p:spPr>
            <a:xfrm>
              <a:off x="1905000" y="3486150"/>
              <a:ext cx="1644533" cy="584775"/>
            </a:xfrm>
            <a:prstGeom prst="rect">
              <a:avLst/>
            </a:prstGeom>
            <a:noFill/>
            <a:ln>
              <a:solidFill>
                <a:srgbClr val="00B050"/>
              </a:solidFill>
            </a:ln>
          </p:spPr>
          <p:txBody>
            <a:bodyPr wrap="square" rtlCol="0">
              <a:spAutoFit/>
            </a:bodyPr>
            <a:lstStyle/>
            <a:p>
              <a:pPr algn="ctr"/>
              <a:r>
                <a:rPr lang="zh-CN" altLang="en-US" sz="1600" dirty="0">
                  <a:latin typeface="Times New Roman" panose="02020603050405020304" pitchFamily="18" charset="0"/>
                  <a:cs typeface="Times New Roman" panose="02020603050405020304" pitchFamily="18" charset="0"/>
                </a:rPr>
                <a:t>收缩阶段</a:t>
              </a:r>
              <a:endParaRPr lang="en-US" altLang="zh-CN" sz="1600" dirty="0">
                <a:latin typeface="Times New Roman" panose="02020603050405020304" pitchFamily="18" charset="0"/>
                <a:cs typeface="Times New Roman" panose="02020603050405020304" pitchFamily="18" charset="0"/>
              </a:endParaRPr>
            </a:p>
            <a:p>
              <a:pPr algn="ctr"/>
              <a:r>
                <a:rPr lang="zh-CN" altLang="en-US" sz="1600" dirty="0">
                  <a:latin typeface="Times New Roman" panose="02020603050405020304" pitchFamily="18" charset="0"/>
                  <a:cs typeface="Times New Roman" panose="02020603050405020304" pitchFamily="18" charset="0"/>
                </a:rPr>
                <a:t>包括衰退和萧条</a:t>
              </a:r>
              <a:endParaRPr lang="en-US" sz="1600" dirty="0">
                <a:latin typeface="Times New Roman" panose="02020603050405020304" pitchFamily="18" charset="0"/>
                <a:cs typeface="Times New Roman" panose="02020603050405020304" pitchFamily="18" charset="0"/>
              </a:endParaRPr>
            </a:p>
          </p:txBody>
        </p:sp>
      </p:grpSp>
      <p:grpSp>
        <p:nvGrpSpPr>
          <p:cNvPr id="3" name="Group 2"/>
          <p:cNvGrpSpPr/>
          <p:nvPr/>
        </p:nvGrpSpPr>
        <p:grpSpPr>
          <a:xfrm>
            <a:off x="3608085" y="1372657"/>
            <a:ext cx="2438400" cy="1686074"/>
            <a:chOff x="3962400" y="1622851"/>
            <a:chExt cx="2438400" cy="1686074"/>
          </a:xfrm>
        </p:grpSpPr>
        <p:cxnSp>
          <p:nvCxnSpPr>
            <p:cNvPr id="10" name="Straight Arrow Connector 9">
              <a:extLst>
                <a:ext uri="{FF2B5EF4-FFF2-40B4-BE49-F238E27FC236}">
                  <a16:creationId xmlns:a16="http://schemas.microsoft.com/office/drawing/2014/main" id="{03120433-EF30-480C-A7E3-9BF1CAFCAE20}"/>
                </a:ext>
              </a:extLst>
            </p:cNvPr>
            <p:cNvCxnSpPr>
              <a:cxnSpLocks/>
            </p:cNvCxnSpPr>
            <p:nvPr/>
          </p:nvCxnSpPr>
          <p:spPr>
            <a:xfrm flipV="1">
              <a:off x="3962400" y="1622851"/>
              <a:ext cx="762000" cy="1602088"/>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E19119-88EB-4520-8237-9E693D54E058}"/>
                </a:ext>
              </a:extLst>
            </p:cNvPr>
            <p:cNvSpPr txBox="1"/>
            <p:nvPr/>
          </p:nvSpPr>
          <p:spPr>
            <a:xfrm>
              <a:off x="4756267" y="2724150"/>
              <a:ext cx="1644533" cy="584775"/>
            </a:xfrm>
            <a:prstGeom prst="rect">
              <a:avLst/>
            </a:prstGeom>
            <a:noFill/>
            <a:ln>
              <a:solidFill>
                <a:srgbClr val="FF0000"/>
              </a:solidFill>
            </a:ln>
          </p:spPr>
          <p:txBody>
            <a:bodyPr wrap="square" rtlCol="0">
              <a:spAutoFit/>
            </a:bodyPr>
            <a:lstStyle/>
            <a:p>
              <a:pPr algn="ctr"/>
              <a:r>
                <a:rPr lang="zh-CN" altLang="en-US" sz="1600" dirty="0">
                  <a:latin typeface="Times New Roman" panose="02020603050405020304" pitchFamily="18" charset="0"/>
                  <a:cs typeface="Times New Roman" panose="02020603050405020304" pitchFamily="18" charset="0"/>
                </a:rPr>
                <a:t>扩张阶段</a:t>
              </a:r>
              <a:endParaRPr lang="en-US" altLang="zh-CN" sz="1600" dirty="0">
                <a:latin typeface="Times New Roman" panose="02020603050405020304" pitchFamily="18" charset="0"/>
                <a:cs typeface="Times New Roman" panose="02020603050405020304" pitchFamily="18" charset="0"/>
              </a:endParaRPr>
            </a:p>
            <a:p>
              <a:pPr algn="ctr"/>
              <a:r>
                <a:rPr lang="zh-CN" altLang="en-US" sz="1600" dirty="0">
                  <a:latin typeface="Times New Roman" panose="02020603050405020304" pitchFamily="18" charset="0"/>
                  <a:cs typeface="Times New Roman" panose="02020603050405020304" pitchFamily="18" charset="0"/>
                </a:rPr>
                <a:t>包括复苏和繁荣</a:t>
              </a:r>
              <a:endParaRPr lang="en-US" sz="16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842B90C9-F21E-4F48-BCCC-3ED1A9FEAF00}"/>
              </a:ext>
            </a:extLst>
          </p:cNvPr>
          <p:cNvSpPr txBox="1"/>
          <p:nvPr/>
        </p:nvSpPr>
        <p:spPr>
          <a:xfrm>
            <a:off x="6427485" y="2472835"/>
            <a:ext cx="1981200" cy="584775"/>
          </a:xfrm>
          <a:prstGeom prst="rect">
            <a:avLst/>
          </a:prstGeom>
          <a:noFill/>
          <a:ln>
            <a:solidFill>
              <a:schemeClr val="tx1"/>
            </a:solidFill>
          </a:ln>
        </p:spPr>
        <p:txBody>
          <a:bodyPr wrap="square" rtlCol="0">
            <a:spAutoFit/>
          </a:bodyPr>
          <a:lstStyle/>
          <a:p>
            <a:pPr algn="ctr"/>
            <a:r>
              <a:rPr lang="zh-CN" altLang="en-US" sz="1600" dirty="0">
                <a:latin typeface="Times New Roman" panose="02020603050405020304" pitchFamily="18" charset="0"/>
                <a:cs typeface="Times New Roman" panose="02020603050405020304" pitchFamily="18" charset="0"/>
              </a:rPr>
              <a:t>请见</a:t>
            </a:r>
            <a:r>
              <a:rPr lang="en-US" altLang="zh-CN" sz="1600" dirty="0">
                <a:latin typeface="Times New Roman" panose="02020603050405020304" pitchFamily="18" charset="0"/>
                <a:cs typeface="Times New Roman" panose="02020603050405020304" pitchFamily="18" charset="0"/>
              </a:rPr>
              <a:t>1947</a:t>
            </a:r>
            <a:r>
              <a:rPr lang="zh-CN" altLang="en-US" sz="1600" dirty="0">
                <a:latin typeface="Times New Roman" panose="02020603050405020304" pitchFamily="18" charset="0"/>
                <a:cs typeface="Times New Roman" panose="02020603050405020304" pitchFamily="18" charset="0"/>
              </a:rPr>
              <a:t>年以来</a:t>
            </a:r>
            <a:endParaRPr lang="en-US" altLang="zh-CN" sz="1600" dirty="0">
              <a:latin typeface="Times New Roman" panose="02020603050405020304" pitchFamily="18" charset="0"/>
              <a:cs typeface="Times New Roman" panose="02020603050405020304" pitchFamily="18" charset="0"/>
            </a:endParaRPr>
          </a:p>
          <a:p>
            <a:pPr algn="ctr"/>
            <a:r>
              <a:rPr lang="zh-CN" altLang="en-US" sz="1600" dirty="0">
                <a:latin typeface="Times New Roman" panose="02020603050405020304" pitchFamily="18" charset="0"/>
                <a:cs typeface="Times New Roman" panose="02020603050405020304" pitchFamily="18" charset="0"/>
                <a:hlinkClick r:id="rId3"/>
              </a:rPr>
              <a:t>美国的经济周期</a:t>
            </a:r>
            <a:endParaRPr lang="en-US" sz="16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9CEC91A5-F6A2-4B66-8415-8D573544E556}"/>
              </a:ext>
            </a:extLst>
          </p:cNvPr>
          <p:cNvSpPr/>
          <p:nvPr/>
        </p:nvSpPr>
        <p:spPr>
          <a:xfrm>
            <a:off x="482300" y="290253"/>
            <a:ext cx="6692520" cy="369332"/>
          </a:xfrm>
          <a:prstGeom prst="rect">
            <a:avLst/>
          </a:prstGeom>
        </p:spPr>
        <p:txBody>
          <a:bodyPr wrap="square">
            <a:spAutoFit/>
          </a:bodyPr>
          <a:lstStyle/>
          <a:p>
            <a:r>
              <a:rPr lang="zh-CN" altLang="en-US">
                <a:solidFill>
                  <a:srgbClr val="6B748A"/>
                </a:solidFill>
                <a:latin typeface="微软雅黑" panose="020B0503020204020204" pitchFamily="34" charset="-122"/>
                <a:ea typeface="微软雅黑" panose="020B0503020204020204" pitchFamily="34" charset="-122"/>
              </a:rPr>
              <a:t>经济周期的阶段</a:t>
            </a:r>
            <a:endParaRPr lang="zh-CN" altLang="en-US" dirty="0">
              <a:solidFill>
                <a:srgbClr val="6B748A"/>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8F47F8D5-391F-46C9-AB3C-2446479F560B}"/>
              </a:ext>
            </a:extLst>
          </p:cNvPr>
          <p:cNvGrpSpPr/>
          <p:nvPr/>
        </p:nvGrpSpPr>
        <p:grpSpPr>
          <a:xfrm>
            <a:off x="239334" y="290253"/>
            <a:ext cx="229174" cy="330963"/>
            <a:chOff x="362743" y="188119"/>
            <a:chExt cx="348993" cy="504000"/>
          </a:xfrm>
          <a:solidFill>
            <a:srgbClr val="6B748A"/>
          </a:solidFill>
        </p:grpSpPr>
        <p:sp>
          <p:nvSpPr>
            <p:cNvPr id="16" name="矩形: 圆角 15">
              <a:extLst>
                <a:ext uri="{FF2B5EF4-FFF2-40B4-BE49-F238E27FC236}">
                  <a16:creationId xmlns:a16="http://schemas.microsoft.com/office/drawing/2014/main" id="{B666782F-3551-458F-8460-157722CC1B7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7" name="矩形: 圆角 16">
              <a:extLst>
                <a:ext uri="{FF2B5EF4-FFF2-40B4-BE49-F238E27FC236}">
                  <a16:creationId xmlns:a16="http://schemas.microsoft.com/office/drawing/2014/main" id="{529D627B-E365-4E21-A079-84DC7CBC067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8" name="矩形: 圆角 17">
              <a:extLst>
                <a:ext uri="{FF2B5EF4-FFF2-40B4-BE49-F238E27FC236}">
                  <a16:creationId xmlns:a16="http://schemas.microsoft.com/office/drawing/2014/main" id="{DC7F0757-FFFC-495D-B27D-2DC7CC75E26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9B3D9F3E-C698-4866-80C5-F9E6A19B813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0" name="直接连接符 19">
            <a:extLst>
              <a:ext uri="{FF2B5EF4-FFF2-40B4-BE49-F238E27FC236}">
                <a16:creationId xmlns:a16="http://schemas.microsoft.com/office/drawing/2014/main" id="{607455FB-736B-44EE-9A16-14E4FCF918A6}"/>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EF5BE91C-DE8D-430C-86AE-A362A8D35F05}"/>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02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3049B-78C4-43C3-8DC2-DDAEF9275803}"/>
              </a:ext>
            </a:extLst>
          </p:cNvPr>
          <p:cNvSpPr>
            <a:spLocks noGrp="1"/>
          </p:cNvSpPr>
          <p:nvPr>
            <p:ph idx="1"/>
          </p:nvPr>
        </p:nvSpPr>
        <p:spPr>
          <a:xfrm>
            <a:off x="257894" y="938745"/>
            <a:ext cx="8783620" cy="3394472"/>
          </a:xfrm>
        </p:spPr>
        <p:txBody>
          <a:bodyPr/>
          <a:lstStyle/>
          <a:p>
            <a:pPr>
              <a:buSzPct val="80000"/>
              <a:buFont typeface="Wingdings" panose="05000000000000000000" pitchFamily="2" charset="2"/>
              <a:buChar char="l"/>
            </a:pPr>
            <a:r>
              <a:rPr lang="zh-CN" altLang="en-US" sz="1800" dirty="0">
                <a:ea typeface="宋体" panose="02010600030101010101" pitchFamily="2" charset="-122"/>
              </a:rPr>
              <a:t>美国经济学家熊彼特根据经济周期持续的长短，将经济周期分为长周期、中周期和短周期</a:t>
            </a:r>
            <a:endParaRPr lang="en-US" altLang="zh-CN" sz="18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康德拉季耶夫周期（长周期）</a:t>
            </a:r>
            <a:endParaRPr lang="en-US" altLang="zh-CN" sz="1600" dirty="0">
              <a:ea typeface="宋体" panose="02010600030101010101" pitchFamily="2" charset="-122"/>
            </a:endParaRPr>
          </a:p>
          <a:p>
            <a:pPr lvl="2"/>
            <a:r>
              <a:rPr lang="zh-CN" altLang="en-US" sz="1400" dirty="0">
                <a:ea typeface="宋体" panose="02010600030101010101" pitchFamily="2" charset="-122"/>
              </a:rPr>
              <a:t>俄国经济学家康德拉季耶夫认为一个长周期平均为 </a:t>
            </a:r>
            <a:r>
              <a:rPr lang="en-US" altLang="zh-CN" sz="1400" dirty="0">
                <a:ea typeface="宋体" panose="02010600030101010101" pitchFamily="2" charset="-122"/>
              </a:rPr>
              <a:t>50-60 </a:t>
            </a:r>
            <a:r>
              <a:rPr lang="zh-CN" altLang="en-US" sz="1400" dirty="0">
                <a:ea typeface="宋体" panose="02010600030101010101" pitchFamily="2" charset="-122"/>
              </a:rPr>
              <a:t>年</a:t>
            </a:r>
            <a:endParaRPr lang="en-US" altLang="zh-CN" sz="14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朱格拉周期（中周期）</a:t>
            </a:r>
            <a:endParaRPr lang="en-US" altLang="zh-CN" sz="1600" dirty="0">
              <a:ea typeface="宋体" panose="02010600030101010101" pitchFamily="2" charset="-122"/>
            </a:endParaRPr>
          </a:p>
          <a:p>
            <a:pPr lvl="2"/>
            <a:r>
              <a:rPr lang="zh-CN" altLang="en-US" sz="1400" dirty="0">
                <a:ea typeface="宋体" panose="02010600030101010101" pitchFamily="2" charset="-122"/>
              </a:rPr>
              <a:t>法国医生、经济学家朱格拉认为市场经济存在 </a:t>
            </a:r>
            <a:r>
              <a:rPr lang="en-US" altLang="zh-CN" sz="1400" dirty="0">
                <a:ea typeface="宋体" panose="02010600030101010101" pitchFamily="2" charset="-122"/>
              </a:rPr>
              <a:t>9 -10 </a:t>
            </a:r>
            <a:r>
              <a:rPr lang="zh-CN" altLang="en-US" sz="1400" dirty="0">
                <a:ea typeface="宋体" panose="02010600030101010101" pitchFamily="2" charset="-122"/>
              </a:rPr>
              <a:t>年的周期波动</a:t>
            </a:r>
            <a:endParaRPr lang="en-US" altLang="zh-CN" sz="14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基钦周期（短周期）</a:t>
            </a:r>
            <a:endParaRPr lang="en-US" altLang="zh-CN" sz="1600" dirty="0">
              <a:ea typeface="宋体" panose="02010600030101010101" pitchFamily="2" charset="-122"/>
            </a:endParaRPr>
          </a:p>
          <a:p>
            <a:pPr lvl="2"/>
            <a:r>
              <a:rPr lang="zh-CN" altLang="en-US" sz="1400" dirty="0">
                <a:ea typeface="宋体" panose="02010600030101010101" pitchFamily="2" charset="-122"/>
              </a:rPr>
              <a:t>美国经济学家基钦认为短周期为 </a:t>
            </a:r>
            <a:r>
              <a:rPr lang="en-US" altLang="zh-CN" sz="1400" dirty="0">
                <a:ea typeface="宋体" panose="02010600030101010101" pitchFamily="2" charset="-122"/>
              </a:rPr>
              <a:t>2-4 </a:t>
            </a:r>
            <a:r>
              <a:rPr lang="zh-CN" altLang="en-US" sz="1400" dirty="0">
                <a:ea typeface="宋体" panose="02010600030101010101" pitchFamily="2" charset="-122"/>
              </a:rPr>
              <a:t>年</a:t>
            </a:r>
            <a:endParaRPr lang="en-US" altLang="zh-CN" sz="14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熊彼特认为</a:t>
            </a:r>
            <a:endParaRPr lang="en-US" altLang="zh-CN" sz="1800" dirty="0">
              <a:ea typeface="宋体" panose="02010600030101010101" pitchFamily="2" charset="-122"/>
            </a:endParaRPr>
          </a:p>
          <a:p>
            <a:pPr lvl="1">
              <a:buSzPct val="60000"/>
              <a:buFont typeface="Wingdings" panose="05000000000000000000" pitchFamily="2" charset="2"/>
              <a:buChar char="n"/>
            </a:pPr>
            <a:r>
              <a:rPr lang="en-US" altLang="zh-CN" sz="1600" dirty="0">
                <a:ea typeface="宋体" panose="02010600030101010101" pitchFamily="2" charset="-122"/>
              </a:rPr>
              <a:t>3</a:t>
            </a:r>
            <a:r>
              <a:rPr lang="zh-CN" altLang="en-US" sz="1600" dirty="0">
                <a:ea typeface="宋体" panose="02010600030101010101" pitchFamily="2" charset="-122"/>
              </a:rPr>
              <a:t>个基钦周期构成</a:t>
            </a:r>
            <a:r>
              <a:rPr lang="en-US" altLang="zh-CN" sz="1600" dirty="0">
                <a:ea typeface="宋体" panose="02010600030101010101" pitchFamily="2" charset="-122"/>
              </a:rPr>
              <a:t>1</a:t>
            </a:r>
            <a:r>
              <a:rPr lang="zh-CN" altLang="en-US" sz="1600" dirty="0">
                <a:ea typeface="宋体" panose="02010600030101010101" pitchFamily="2" charset="-122"/>
              </a:rPr>
              <a:t>个朱格拉周期，</a:t>
            </a:r>
            <a:r>
              <a:rPr lang="en-US" altLang="zh-CN" sz="1600" dirty="0">
                <a:ea typeface="宋体" panose="02010600030101010101" pitchFamily="2" charset="-122"/>
              </a:rPr>
              <a:t>18</a:t>
            </a:r>
            <a:r>
              <a:rPr lang="zh-CN" altLang="en-US" sz="1600" dirty="0">
                <a:ea typeface="宋体" panose="02010600030101010101" pitchFamily="2" charset="-122"/>
              </a:rPr>
              <a:t>个基钦周期构成</a:t>
            </a:r>
            <a:r>
              <a:rPr lang="en-US" altLang="zh-CN" sz="1600" dirty="0">
                <a:ea typeface="宋体" panose="02010600030101010101" pitchFamily="2" charset="-122"/>
              </a:rPr>
              <a:t>1</a:t>
            </a:r>
            <a:r>
              <a:rPr lang="zh-CN" altLang="en-US" sz="1600" dirty="0">
                <a:ea typeface="宋体" panose="02010600030101010101" pitchFamily="2" charset="-122"/>
              </a:rPr>
              <a:t>个康德拉季耶夫周期</a:t>
            </a:r>
            <a:endParaRPr lang="en-US" sz="1600" dirty="0">
              <a:ea typeface="宋体" panose="02010600030101010101" pitchFamily="2" charset="-122"/>
            </a:endParaRPr>
          </a:p>
        </p:txBody>
      </p:sp>
      <p:sp>
        <p:nvSpPr>
          <p:cNvPr id="4" name="Slide Number Placeholder 3">
            <a:extLst>
              <a:ext uri="{FF2B5EF4-FFF2-40B4-BE49-F238E27FC236}">
                <a16:creationId xmlns:a16="http://schemas.microsoft.com/office/drawing/2014/main" id="{7E2C7E87-AFDA-4D38-9E86-7FD784A2FA00}"/>
              </a:ext>
            </a:extLst>
          </p:cNvPr>
          <p:cNvSpPr>
            <a:spLocks noGrp="1"/>
          </p:cNvSpPr>
          <p:nvPr>
            <p:ph type="sldNum" sz="quarter" idx="12"/>
          </p:nvPr>
        </p:nvSpPr>
        <p:spPr/>
        <p:txBody>
          <a:bodyPr/>
          <a:lstStyle/>
          <a:p>
            <a:fld id="{B6F15528-21DE-4FAA-801E-634DDDAF4B2B}" type="slidenum">
              <a:rPr lang="en-US" smtClean="0"/>
              <a:pPr/>
              <a:t>57</a:t>
            </a:fld>
            <a:endParaRPr lang="en-US" dirty="0"/>
          </a:p>
        </p:txBody>
      </p:sp>
      <p:sp>
        <p:nvSpPr>
          <p:cNvPr id="6" name="矩形 5">
            <a:extLst>
              <a:ext uri="{FF2B5EF4-FFF2-40B4-BE49-F238E27FC236}">
                <a16:creationId xmlns:a16="http://schemas.microsoft.com/office/drawing/2014/main" id="{49E5C282-A85C-4C1A-AC8D-309F9CD48200}"/>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经济周期的类型</a:t>
            </a:r>
          </a:p>
        </p:txBody>
      </p:sp>
      <p:grpSp>
        <p:nvGrpSpPr>
          <p:cNvPr id="7" name="组合 6">
            <a:extLst>
              <a:ext uri="{FF2B5EF4-FFF2-40B4-BE49-F238E27FC236}">
                <a16:creationId xmlns:a16="http://schemas.microsoft.com/office/drawing/2014/main" id="{6EDAAD94-A71C-4D58-8DB3-D477533EA885}"/>
              </a:ext>
            </a:extLst>
          </p:cNvPr>
          <p:cNvGrpSpPr/>
          <p:nvPr/>
        </p:nvGrpSpPr>
        <p:grpSpPr>
          <a:xfrm>
            <a:off x="239334" y="290253"/>
            <a:ext cx="229174" cy="330963"/>
            <a:chOff x="362743" y="188119"/>
            <a:chExt cx="348993" cy="504000"/>
          </a:xfrm>
          <a:solidFill>
            <a:srgbClr val="6B748A"/>
          </a:solidFill>
        </p:grpSpPr>
        <p:sp>
          <p:nvSpPr>
            <p:cNvPr id="8" name="矩形: 圆角 7">
              <a:extLst>
                <a:ext uri="{FF2B5EF4-FFF2-40B4-BE49-F238E27FC236}">
                  <a16:creationId xmlns:a16="http://schemas.microsoft.com/office/drawing/2014/main" id="{7F5F9C54-F1F8-4730-8A69-300DD445A1F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E8E2F222-FC57-40D6-94F2-8A178D227F6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00BDB3D-0A02-45B0-BAC8-0CF89F9979C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3C73F712-E217-42B1-936B-E6442152AC4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2" name="直接连接符 11">
            <a:extLst>
              <a:ext uri="{FF2B5EF4-FFF2-40B4-BE49-F238E27FC236}">
                <a16:creationId xmlns:a16="http://schemas.microsoft.com/office/drawing/2014/main" id="{C8B66E99-0077-4D13-8D1D-1991635EE9F9}"/>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B0349BD-9CF5-4C51-AB7B-83AF2986AFE3}"/>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55574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254FF-66BC-4138-A817-F150CE2473A7}"/>
              </a:ext>
            </a:extLst>
          </p:cNvPr>
          <p:cNvSpPr>
            <a:spLocks noGrp="1"/>
          </p:cNvSpPr>
          <p:nvPr>
            <p:ph idx="1"/>
          </p:nvPr>
        </p:nvSpPr>
        <p:spPr>
          <a:xfrm>
            <a:off x="438028" y="1062409"/>
            <a:ext cx="8229600" cy="3394472"/>
          </a:xfrm>
        </p:spPr>
        <p:txBody>
          <a:bodyPr/>
          <a:lstStyle/>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西方经济学家提出过各种经济周期理论</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（一）消费不足论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（二）投资过度论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（三）货币信用过度论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（四）创新经济周期理论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（五）太阳黑子论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（六）政治周期理论</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（七）乘数</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加速数理论</a:t>
            </a:r>
            <a:endParaRPr lang="en-US" dirty="0">
              <a:latin typeface="宋体" panose="02010600030101010101" pitchFamily="2" charset="-122"/>
              <a:ea typeface="宋体" panose="02010600030101010101" pitchFamily="2" charset="-122"/>
            </a:endParaRPr>
          </a:p>
        </p:txBody>
      </p:sp>
      <p:sp>
        <p:nvSpPr>
          <p:cNvPr id="4" name="Slide Number Placeholder 3">
            <a:extLst>
              <a:ext uri="{FF2B5EF4-FFF2-40B4-BE49-F238E27FC236}">
                <a16:creationId xmlns:a16="http://schemas.microsoft.com/office/drawing/2014/main" id="{83F6853A-BE75-4D6D-886D-98F60418CA0E}"/>
              </a:ext>
            </a:extLst>
          </p:cNvPr>
          <p:cNvSpPr>
            <a:spLocks noGrp="1"/>
          </p:cNvSpPr>
          <p:nvPr>
            <p:ph type="sldNum" sz="quarter" idx="12"/>
          </p:nvPr>
        </p:nvSpPr>
        <p:spPr/>
        <p:txBody>
          <a:bodyPr/>
          <a:lstStyle/>
          <a:p>
            <a:fld id="{B6F15528-21DE-4FAA-801E-634DDDAF4B2B}" type="slidenum">
              <a:rPr lang="en-US" smtClean="0"/>
              <a:pPr/>
              <a:t>58</a:t>
            </a:fld>
            <a:endParaRPr lang="en-US" dirty="0"/>
          </a:p>
        </p:txBody>
      </p:sp>
      <p:sp>
        <p:nvSpPr>
          <p:cNvPr id="5" name="矩形 4">
            <a:extLst>
              <a:ext uri="{FF2B5EF4-FFF2-40B4-BE49-F238E27FC236}">
                <a16:creationId xmlns:a16="http://schemas.microsoft.com/office/drawing/2014/main" id="{99CB42EC-720F-452A-A2F4-D6EBA89C9A6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较早时期的经济周期理论</a:t>
            </a:r>
          </a:p>
        </p:txBody>
      </p:sp>
      <p:grpSp>
        <p:nvGrpSpPr>
          <p:cNvPr id="6" name="组合 5">
            <a:extLst>
              <a:ext uri="{FF2B5EF4-FFF2-40B4-BE49-F238E27FC236}">
                <a16:creationId xmlns:a16="http://schemas.microsoft.com/office/drawing/2014/main" id="{A4FD35D6-D8DE-415C-ACB0-CCBB6427CD7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63C6694-35A7-4082-B5A4-D90610B56F9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7C15CCD-EC79-4468-AED1-AF24D2B15AC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C084A1B-851E-4C19-8CFC-07B53330039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EA83B0E-72DD-4802-9BC6-6ACBB3F05C0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2A518F6-A96C-4541-BB28-89EB58AFB5EC}"/>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1C43F29-1D16-45A9-BA4E-C36785D158C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872632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33888-CC7D-4E38-A508-1E4DA5645849}"/>
                  </a:ext>
                </a:extLst>
              </p:cNvPr>
              <p:cNvSpPr>
                <a:spLocks noGrp="1"/>
              </p:cNvSpPr>
              <p:nvPr>
                <p:ph idx="1"/>
              </p:nvPr>
            </p:nvSpPr>
            <p:spPr>
              <a:xfrm>
                <a:off x="444868" y="1031292"/>
                <a:ext cx="8229600" cy="3394472"/>
              </a:xfrm>
            </p:spPr>
            <p:txBody>
              <a:bodyPr/>
              <a:lstStyle/>
              <a:p>
                <a:pPr>
                  <a:lnSpc>
                    <a:spcPct val="120000"/>
                  </a:lnSpc>
                  <a:buSzPct val="80000"/>
                  <a:buFont typeface="Wingdings" panose="05000000000000000000" pitchFamily="2" charset="2"/>
                  <a:buChar char="l"/>
                </a:pPr>
                <a:r>
                  <a:rPr lang="zh-CN" altLang="en-US" sz="1800" dirty="0"/>
                  <a:t>西方经济学家对经济周期的解释可以分为外生因素和内生因素两大类</a:t>
                </a:r>
                <a:endParaRPr lang="en-US" altLang="zh-CN" sz="1800" dirty="0"/>
              </a:p>
              <a:p>
                <a:pPr>
                  <a:lnSpc>
                    <a:spcPct val="120000"/>
                  </a:lnSpc>
                  <a:buSzPct val="80000"/>
                  <a:buFont typeface="Wingdings" panose="05000000000000000000" pitchFamily="2" charset="2"/>
                  <a:buChar char="l"/>
                </a:pPr>
                <a:r>
                  <a:rPr lang="zh-CN" altLang="en-US" sz="1800" b="1" dirty="0"/>
                  <a:t>乘数</a:t>
                </a:r>
                <a:r>
                  <a:rPr lang="en-US" altLang="zh-CN" sz="1800" b="1" dirty="0"/>
                  <a:t>-</a:t>
                </a:r>
                <a:r>
                  <a:rPr lang="zh-CN" altLang="en-US" sz="1800" b="1" dirty="0"/>
                  <a:t>加速数相互作用理论</a:t>
                </a:r>
                <a:r>
                  <a:rPr lang="zh-CN" altLang="en-US" sz="1800" dirty="0"/>
                  <a:t>是最具影响的</a:t>
                </a:r>
                <a:r>
                  <a:rPr lang="zh-CN" altLang="en-US" sz="1800" b="1" dirty="0"/>
                  <a:t>内生因素</a:t>
                </a:r>
                <a:r>
                  <a:rPr lang="zh-CN" altLang="en-US" sz="1800" dirty="0"/>
                  <a:t>经济周期理论</a:t>
                </a:r>
                <a:endParaRPr lang="en-US" altLang="zh-CN" sz="1800" dirty="0"/>
              </a:p>
              <a:p>
                <a:pPr>
                  <a:lnSpc>
                    <a:spcPct val="120000"/>
                  </a:lnSpc>
                  <a:buSzPct val="80000"/>
                  <a:buFont typeface="Wingdings" panose="05000000000000000000" pitchFamily="2" charset="2"/>
                  <a:buChar char="l"/>
                </a:pPr>
                <a:r>
                  <a:rPr lang="zh-CN" altLang="en-US" sz="1800" dirty="0"/>
                  <a:t>乘数原理：投资变动引起国民收入变动</a:t>
                </a:r>
                <a:endParaRPr lang="en-US" altLang="zh-CN" sz="1800" dirty="0"/>
              </a:p>
              <a:p>
                <a:pPr>
                  <a:lnSpc>
                    <a:spcPct val="120000"/>
                  </a:lnSpc>
                  <a:buSzPct val="80000"/>
                  <a:buFont typeface="Wingdings" panose="05000000000000000000" pitchFamily="2" charset="2"/>
                  <a:buChar char="l"/>
                </a:pPr>
                <a:r>
                  <a:rPr lang="zh-CN" altLang="en-US" sz="1800" dirty="0"/>
                  <a:t>加速数原理：国民收入变动引起投资变动</a:t>
                </a:r>
                <a:endParaRPr lang="en-US" altLang="zh-CN" sz="1800" dirty="0"/>
              </a:p>
              <a:p>
                <a:pPr>
                  <a:lnSpc>
                    <a:spcPct val="120000"/>
                  </a:lnSpc>
                  <a:buSzPct val="80000"/>
                  <a:buFont typeface="Wingdings" panose="05000000000000000000" pitchFamily="2" charset="2"/>
                  <a:buChar char="l"/>
                </a:pPr>
                <a:r>
                  <a:rPr lang="zh-CN" altLang="en-US" sz="1800" dirty="0"/>
                  <a:t>加速数可以表示为</a:t>
                </a:r>
                <a:endParaRPr lang="en-US" altLang="zh-CN"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𝑣</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𝑡</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den>
                      </m:f>
                    </m:oMath>
                  </m:oMathPara>
                </a14:m>
                <a:endParaRPr lang="en-US" sz="2000" dirty="0"/>
              </a:p>
              <a:p>
                <a:pPr lvl="1">
                  <a:lnSpc>
                    <a:spcPct val="120000"/>
                  </a:lnSpc>
                  <a:buSzPct val="60000"/>
                  <a:buFont typeface="Wingdings" panose="05000000000000000000" pitchFamily="2" charset="2"/>
                  <a:buChar char="n"/>
                </a:pPr>
                <a14:m>
                  <m:oMath xmlns:m="http://schemas.openxmlformats.org/officeDocument/2006/math">
                    <m:r>
                      <a:rPr lang="en-US" sz="1600" b="0" i="1" smtClean="0">
                        <a:latin typeface="Cambria Math" panose="02040503050406030204" pitchFamily="18" charset="0"/>
                      </a:rPr>
                      <m:t>𝑣</m:t>
                    </m:r>
                  </m:oMath>
                </a14:m>
                <a:r>
                  <a:rPr lang="zh-CN" altLang="en-US" sz="1600" dirty="0"/>
                  <a:t> 表示加速数，</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𝐼</m:t>
                        </m:r>
                      </m:e>
                      <m:sub>
                        <m:r>
                          <a:rPr lang="en-US" altLang="zh-CN" sz="1600" b="0" i="1" smtClean="0">
                            <a:latin typeface="Cambria Math" panose="02040503050406030204" pitchFamily="18" charset="0"/>
                          </a:rPr>
                          <m:t>𝑡</m:t>
                        </m:r>
                      </m:sub>
                    </m:sSub>
                  </m:oMath>
                </a14:m>
                <a:r>
                  <a:rPr lang="zh-CN" altLang="en-US" sz="1600" dirty="0"/>
                  <a:t> 表示本期的净投资，</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𝑌</m:t>
                        </m:r>
                      </m:e>
                      <m:sub>
                        <m:r>
                          <a:rPr lang="en-US" altLang="zh-CN" sz="1600" b="0" i="1" smtClean="0">
                            <a:latin typeface="Cambria Math" panose="02040503050406030204" pitchFamily="18" charset="0"/>
                          </a:rPr>
                          <m:t>𝑡</m:t>
                        </m:r>
                      </m:sub>
                    </m:sSub>
                  </m:oMath>
                </a14:m>
                <a:r>
                  <a:rPr lang="en-US" sz="1600" dirty="0"/>
                  <a:t> </a:t>
                </a:r>
                <a:r>
                  <a:rPr lang="en-US" sz="1600" dirty="0" err="1"/>
                  <a:t>表示第</a:t>
                </a:r>
                <a:r>
                  <a:rPr lang="en-US" sz="1600" dirty="0"/>
                  <a:t> </a:t>
                </a:r>
                <a14:m>
                  <m:oMath xmlns:m="http://schemas.openxmlformats.org/officeDocument/2006/math">
                    <m:r>
                      <a:rPr lang="en-US" sz="1600" b="0" i="1" smtClean="0">
                        <a:latin typeface="Cambria Math" panose="02040503050406030204" pitchFamily="18" charset="0"/>
                      </a:rPr>
                      <m:t>𝑡</m:t>
                    </m:r>
                  </m:oMath>
                </a14:m>
                <a:r>
                  <a:rPr lang="zh-CN" altLang="en-US" sz="1600" dirty="0"/>
                  <a:t> 期的收入，</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𝑌</m:t>
                        </m:r>
                      </m:e>
                      <m:sub>
                        <m:r>
                          <a:rPr lang="en-US" altLang="zh-CN" sz="1600" i="1">
                            <a:latin typeface="Cambria Math" panose="02040503050406030204" pitchFamily="18" charset="0"/>
                          </a:rPr>
                          <m:t>𝑡</m:t>
                        </m:r>
                        <m:r>
                          <a:rPr lang="en-US" altLang="zh-CN" sz="1600" i="1" smtClean="0">
                            <a:latin typeface="Cambria Math" panose="02040503050406030204" pitchFamily="18" charset="0"/>
                          </a:rPr>
                          <m:t>−</m:t>
                        </m:r>
                        <m:r>
                          <a:rPr lang="en-US" altLang="zh-CN" sz="1600" i="1">
                            <a:latin typeface="Cambria Math" panose="02040503050406030204" pitchFamily="18" charset="0"/>
                          </a:rPr>
                          <m:t>1</m:t>
                        </m:r>
                      </m:sub>
                    </m:sSub>
                  </m:oMath>
                </a14:m>
                <a:r>
                  <a:rPr lang="en-US" sz="1600" dirty="0"/>
                  <a:t> </a:t>
                </a:r>
                <a:r>
                  <a:rPr lang="en-US" sz="1600" dirty="0" err="1"/>
                  <a:t>表示第</a:t>
                </a:r>
                <a:r>
                  <a:rPr lang="en-US" sz="1600" dirty="0"/>
                  <a:t> </a:t>
                </a:r>
                <a14:m>
                  <m:oMath xmlns:m="http://schemas.openxmlformats.org/officeDocument/2006/math">
                    <m:r>
                      <a:rPr lang="en-US" sz="1600" i="1">
                        <a:latin typeface="Cambria Math" panose="02040503050406030204" pitchFamily="18" charset="0"/>
                      </a:rPr>
                      <m:t>𝑡</m:t>
                    </m:r>
                    <m:r>
                      <a:rPr lang="en-US" sz="1600" i="1" smtClean="0">
                        <a:latin typeface="Cambria Math" panose="02040503050406030204" pitchFamily="18" charset="0"/>
                      </a:rPr>
                      <m:t>−</m:t>
                    </m:r>
                  </m:oMath>
                </a14:m>
                <a:r>
                  <a:rPr lang="en-US" altLang="zh-CN" sz="1600" dirty="0"/>
                  <a:t>1 </a:t>
                </a:r>
                <a:r>
                  <a:rPr lang="zh-CN" altLang="en-US" sz="1600" dirty="0"/>
                  <a:t>期的收入</a:t>
                </a:r>
                <a:endParaRPr lang="en-US" sz="1600" dirty="0"/>
              </a:p>
            </p:txBody>
          </p:sp>
        </mc:Choice>
        <mc:Fallback xmlns="">
          <p:sp>
            <p:nvSpPr>
              <p:cNvPr id="3" name="Content Placeholder 2">
                <a:extLst>
                  <a:ext uri="{FF2B5EF4-FFF2-40B4-BE49-F238E27FC236}">
                    <a16:creationId xmlns:a16="http://schemas.microsoft.com/office/drawing/2014/main" id="{6F933888-CC7D-4E38-A508-1E4DA5645849}"/>
                  </a:ext>
                </a:extLst>
              </p:cNvPr>
              <p:cNvSpPr>
                <a:spLocks noGrp="1" noRot="1" noChangeAspect="1" noMove="1" noResize="1" noEditPoints="1" noAdjustHandles="1" noChangeArrowheads="1" noChangeShapeType="1" noTextEdit="1"/>
              </p:cNvSpPr>
              <p:nvPr>
                <p:ph idx="1"/>
              </p:nvPr>
            </p:nvSpPr>
            <p:spPr>
              <a:xfrm>
                <a:off x="444868" y="1031292"/>
                <a:ext cx="8229600" cy="3394472"/>
              </a:xfrm>
              <a:blipFill>
                <a:blip r:embed="rId2"/>
                <a:stretch>
                  <a:fillRect l="-148" t="-539" b="-7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865BB1-D238-4CC9-B836-9DE04DE55A00}"/>
              </a:ext>
            </a:extLst>
          </p:cNvPr>
          <p:cNvSpPr>
            <a:spLocks noGrp="1"/>
          </p:cNvSpPr>
          <p:nvPr>
            <p:ph type="sldNum" sz="quarter" idx="12"/>
          </p:nvPr>
        </p:nvSpPr>
        <p:spPr/>
        <p:txBody>
          <a:bodyPr/>
          <a:lstStyle/>
          <a:p>
            <a:fld id="{B6F15528-21DE-4FAA-801E-634DDDAF4B2B}" type="slidenum">
              <a:rPr lang="en-US" smtClean="0"/>
              <a:pPr/>
              <a:t>59</a:t>
            </a:fld>
            <a:endParaRPr lang="en-US" dirty="0"/>
          </a:p>
        </p:txBody>
      </p:sp>
      <p:sp>
        <p:nvSpPr>
          <p:cNvPr id="5" name="矩形 4">
            <a:extLst>
              <a:ext uri="{FF2B5EF4-FFF2-40B4-BE49-F238E27FC236}">
                <a16:creationId xmlns:a16="http://schemas.microsoft.com/office/drawing/2014/main" id="{85287696-F638-42F5-B9EC-0107B9C760EF}"/>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乘数和加速数</a:t>
            </a:r>
          </a:p>
        </p:txBody>
      </p:sp>
      <p:grpSp>
        <p:nvGrpSpPr>
          <p:cNvPr id="6" name="组合 5">
            <a:extLst>
              <a:ext uri="{FF2B5EF4-FFF2-40B4-BE49-F238E27FC236}">
                <a16:creationId xmlns:a16="http://schemas.microsoft.com/office/drawing/2014/main" id="{7F3E972B-9A75-4026-8F94-624DB3397A2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EB9559A-7446-4D64-BE29-EF0678DEBD7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07773E2-C229-42A7-9BB0-116FF50FABB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22DF7F7-D7F4-4F43-9576-6569DD229B85}"/>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6E1CBE0-6FC5-4014-9A15-DAA29E7B350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22D25630-04F7-4311-AB44-7E21FF8C01B5}"/>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3945407-C077-46C3-937E-1014EF506874}"/>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3295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4035"/>
            <a:ext cx="8229600" cy="3394472"/>
          </a:xfrm>
        </p:spPr>
        <p:txBody>
          <a:bodyPr/>
          <a:lstStyle/>
          <a:p>
            <a:pPr marL="0" indent="0">
              <a:lnSpc>
                <a:spcPct val="130000"/>
              </a:lnSpc>
              <a:buNone/>
            </a:pP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需求拉上型通货膨胀</a:t>
            </a:r>
            <a:endParaRPr lang="en-US" altLang="zh-CN" b="1" dirty="0">
              <a:latin typeface="宋体" panose="02010600030101010101" pitchFamily="2" charset="-122"/>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从总需求的角度去解释通货膨胀</a:t>
            </a:r>
            <a:endParaRPr lang="en-US" altLang="zh-CN" sz="1800" dirty="0">
              <a:latin typeface="宋体" panose="02010600030101010101" pitchFamily="2" charset="-122"/>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认为通货膨胀是总需求超过总供给所引起的一般价格水平的持续显著的上涨</a:t>
            </a:r>
            <a:endParaRPr lang="en-US" altLang="zh-CN" sz="1800" dirty="0">
              <a:latin typeface="宋体" panose="02010600030101010101" pitchFamily="2" charset="-122"/>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是“过多的货币追求过少的商品”的现象</a:t>
            </a:r>
            <a:endParaRPr lang="en-US" sz="18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矩形 4">
            <a:extLst>
              <a:ext uri="{FF2B5EF4-FFF2-40B4-BE49-F238E27FC236}">
                <a16:creationId xmlns:a16="http://schemas.microsoft.com/office/drawing/2014/main" id="{682AE126-C454-4192-8851-08FCA41CD479}"/>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87365101-03EC-40B7-B56B-C6AED5E4B19A}"/>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E67576F-825F-4552-A984-E615B4A509F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CF1CD77-7F13-47B6-B87D-01A958EE1C2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E3D2DA28-F4BD-4F0F-9B19-C8BAB303A74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53D5477-D430-4920-B804-326B8A46272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E507B89D-1105-4058-9788-FF373FBC10CA}"/>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50244B25-CF7C-460A-99FA-7D2644D65A2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7389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C4B3B-CF8B-4204-819C-1EE2218A28FE}"/>
              </a:ext>
            </a:extLst>
          </p:cNvPr>
          <p:cNvSpPr>
            <a:spLocks noGrp="1"/>
          </p:cNvSpPr>
          <p:nvPr>
            <p:ph idx="1"/>
          </p:nvPr>
        </p:nvSpPr>
        <p:spPr>
          <a:xfrm>
            <a:off x="262974" y="953188"/>
            <a:ext cx="8229600" cy="3394472"/>
          </a:xfrm>
        </p:spPr>
        <p:txBody>
          <a:bodyPr/>
          <a:lstStyle/>
          <a:p>
            <a:pPr>
              <a:lnSpc>
                <a:spcPct val="120000"/>
              </a:lnSpc>
              <a:buSzPct val="80000"/>
              <a:buFont typeface="Wingdings" panose="05000000000000000000" pitchFamily="2" charset="2"/>
              <a:buChar char="l"/>
            </a:pPr>
            <a:r>
              <a:rPr lang="zh-CN" altLang="en-US" sz="1800" dirty="0">
                <a:latin typeface="+mn-ea"/>
              </a:rPr>
              <a:t>假定经济处于萧条过后的复苏阶段，投资增加，在</a:t>
            </a:r>
            <a:r>
              <a:rPr lang="zh-CN" altLang="en-US" sz="1800" b="1" dirty="0">
                <a:latin typeface="+mn-ea"/>
              </a:rPr>
              <a:t>乘数</a:t>
            </a:r>
            <a:r>
              <a:rPr lang="zh-CN" altLang="en-US" sz="1800" dirty="0">
                <a:latin typeface="+mn-ea"/>
              </a:rPr>
              <a:t>的作用下，投资的增加引起了国民收入的较大增长</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随着国民收入的增长，在</a:t>
            </a:r>
            <a:r>
              <a:rPr lang="zh-CN" altLang="en-US" sz="1800" b="1" dirty="0">
                <a:latin typeface="+mn-ea"/>
              </a:rPr>
              <a:t>加速数</a:t>
            </a:r>
            <a:r>
              <a:rPr lang="zh-CN" altLang="en-US" sz="1800" dirty="0">
                <a:latin typeface="+mn-ea"/>
              </a:rPr>
              <a:t>的作用下，又会引起净投资的进一步扩大</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这样在乘数和加速数的相互作用下，经济活动水平逐步扩张直至进入繁荣阶段</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经济繁荣在社会实现充分就业达到极限后，国民收入增长放慢甚至停止增长，在</a:t>
            </a:r>
            <a:r>
              <a:rPr lang="zh-CN" altLang="en-US" sz="1800" b="1" dirty="0">
                <a:latin typeface="+mn-ea"/>
              </a:rPr>
              <a:t>加速数</a:t>
            </a:r>
            <a:r>
              <a:rPr lang="zh-CN" altLang="en-US" sz="1800" dirty="0">
                <a:latin typeface="+mn-ea"/>
              </a:rPr>
              <a:t>的作用下，净投资下降</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在</a:t>
            </a:r>
            <a:r>
              <a:rPr lang="zh-CN" altLang="en-US" sz="1800" b="1" dirty="0">
                <a:latin typeface="+mn-ea"/>
              </a:rPr>
              <a:t>乘数</a:t>
            </a:r>
            <a:r>
              <a:rPr lang="zh-CN" altLang="en-US" sz="1800" dirty="0">
                <a:latin typeface="+mn-ea"/>
              </a:rPr>
              <a:t>的作用下，投资的下降又会使国民收入下降，并进而导致投资水平的进一步下降，经济活动进入衰退和萧条</a:t>
            </a:r>
            <a:endParaRPr lang="en-US" altLang="zh-CN" sz="1800" dirty="0">
              <a:latin typeface="+mn-ea"/>
            </a:endParaRPr>
          </a:p>
        </p:txBody>
      </p:sp>
      <p:sp>
        <p:nvSpPr>
          <p:cNvPr id="4" name="Slide Number Placeholder 3">
            <a:extLst>
              <a:ext uri="{FF2B5EF4-FFF2-40B4-BE49-F238E27FC236}">
                <a16:creationId xmlns:a16="http://schemas.microsoft.com/office/drawing/2014/main" id="{A9204A91-ED6B-483C-948F-A211D8505424}"/>
              </a:ext>
            </a:extLst>
          </p:cNvPr>
          <p:cNvSpPr>
            <a:spLocks noGrp="1"/>
          </p:cNvSpPr>
          <p:nvPr>
            <p:ph type="sldNum" sz="quarter" idx="12"/>
          </p:nvPr>
        </p:nvSpPr>
        <p:spPr/>
        <p:txBody>
          <a:bodyPr/>
          <a:lstStyle/>
          <a:p>
            <a:fld id="{B6F15528-21DE-4FAA-801E-634DDDAF4B2B}" type="slidenum">
              <a:rPr lang="en-US" smtClean="0"/>
              <a:pPr/>
              <a:t>60</a:t>
            </a:fld>
            <a:endParaRPr lang="en-US" dirty="0"/>
          </a:p>
        </p:txBody>
      </p:sp>
      <p:sp>
        <p:nvSpPr>
          <p:cNvPr id="5" name="矩形 4">
            <a:extLst>
              <a:ext uri="{FF2B5EF4-FFF2-40B4-BE49-F238E27FC236}">
                <a16:creationId xmlns:a16="http://schemas.microsoft.com/office/drawing/2014/main" id="{3B869025-7DAE-40BE-92FD-FF836E82FF0B}"/>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加速数相互作用对经济周期波动的作用机制</a:t>
            </a:r>
          </a:p>
        </p:txBody>
      </p:sp>
      <p:grpSp>
        <p:nvGrpSpPr>
          <p:cNvPr id="6" name="组合 5">
            <a:extLst>
              <a:ext uri="{FF2B5EF4-FFF2-40B4-BE49-F238E27FC236}">
                <a16:creationId xmlns:a16="http://schemas.microsoft.com/office/drawing/2014/main" id="{9FCA180D-F681-4919-B34C-5124861CC6D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761CDEF-417C-4AB2-86DE-F5170BFB2E7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74BE761-7081-4A16-90F8-0EB3D7C37E2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BAF606D-B59D-4042-966B-BF44BEDBFED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3F5F713-B6E8-4DD1-848F-3C91BE4A046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9CF96E9-83FC-4902-9AE9-36C9D25C6CAA}"/>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D4C83E9D-0552-4058-B2D8-1DAA77C806D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671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637" y="991557"/>
            <a:ext cx="8229600" cy="3394472"/>
          </a:xfrm>
        </p:spPr>
        <p:txBody>
          <a:bodyPr/>
          <a:lstStyle/>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用乘数和加速数的交互作用来解释经济的周期性波动的理论模型被称为</a:t>
            </a:r>
            <a:r>
              <a:rPr lang="zh-CN" altLang="en-US" sz="1800" b="1" dirty="0">
                <a:solidFill>
                  <a:srgbClr val="FF0000"/>
                </a:solidFill>
                <a:latin typeface="宋体" panose="02010600030101010101" pitchFamily="2" charset="-122"/>
                <a:ea typeface="宋体" panose="02010600030101010101" pitchFamily="2" charset="-122"/>
              </a:rPr>
              <a:t>乘数</a:t>
            </a:r>
            <a:r>
              <a:rPr lang="en-US" altLang="zh-CN" sz="1800" b="1" dirty="0">
                <a:solidFill>
                  <a:srgbClr val="FF0000"/>
                </a:solidFill>
                <a:latin typeface="宋体" panose="02010600030101010101" pitchFamily="2" charset="-122"/>
                <a:ea typeface="宋体" panose="02010600030101010101" pitchFamily="2" charset="-122"/>
              </a:rPr>
              <a:t>-</a:t>
            </a:r>
            <a:r>
              <a:rPr lang="zh-CN" altLang="en-US" sz="1800" b="1" dirty="0">
                <a:solidFill>
                  <a:srgbClr val="FF0000"/>
                </a:solidFill>
                <a:latin typeface="宋体" panose="02010600030101010101" pitchFamily="2" charset="-122"/>
                <a:ea typeface="宋体" panose="02010600030101010101" pitchFamily="2" charset="-122"/>
              </a:rPr>
              <a:t>加速数理论模型</a:t>
            </a:r>
            <a:endParaRPr lang="en-US" altLang="zh-CN" sz="1800" b="1" dirty="0">
              <a:solidFill>
                <a:srgbClr val="FF0000"/>
              </a:solidFill>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这一模型是汉森和萨缪尔森提出的，故又称为</a:t>
            </a:r>
            <a:r>
              <a:rPr lang="zh-CN" altLang="en-US" sz="1600" b="1" dirty="0">
                <a:latin typeface="宋体" panose="02010600030101010101" pitchFamily="2" charset="-122"/>
                <a:ea typeface="宋体" panose="02010600030101010101" pitchFamily="2" charset="-122"/>
              </a:rPr>
              <a:t>汉森</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萨缪尔森模型</a:t>
            </a:r>
            <a:endParaRPr lang="en-US" altLang="zh-CN" sz="1600" b="1" dirty="0">
              <a:latin typeface="宋体" panose="02010600030101010101" pitchFamily="2" charset="-122"/>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模型的基本假定是</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第一，考虑三部门经济，且税收等于零</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第二，本期收入由本期消费、本期投资与本期政府购买组成</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第三，消费函数采取长期形式，且本期消费是上一期收入的函数</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第四，投资由自发投资与引致投资组成，引致投资由消费的变动量引起</a:t>
            </a:r>
            <a:endParaRPr lang="en-US" altLang="zh-CN" sz="16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sp>
        <p:nvSpPr>
          <p:cNvPr id="5" name="矩形 4">
            <a:extLst>
              <a:ext uri="{FF2B5EF4-FFF2-40B4-BE49-F238E27FC236}">
                <a16:creationId xmlns:a16="http://schemas.microsoft.com/office/drawing/2014/main" id="{DE05C43F-FFB6-4A71-9B8F-0E37EA4BAC37}"/>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6" name="组合 5">
            <a:extLst>
              <a:ext uri="{FF2B5EF4-FFF2-40B4-BE49-F238E27FC236}">
                <a16:creationId xmlns:a16="http://schemas.microsoft.com/office/drawing/2014/main" id="{987BC29D-9A01-4478-BB69-8B3A71EF77D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330F4C0D-BABB-4733-AB02-1D619000D82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77A8C16-8FB8-4A00-B393-FAF9BB5BA54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8246E180-2196-4948-8816-BED4E24E4020}"/>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4F8E6EF7-8924-4F52-86AA-F6CE0827009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4718434-21B5-491E-977F-65FC7526DC77}"/>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D30A9DC8-CE8E-4A5F-AF5B-8CFA8B9AE49D}"/>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76074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997" y="819150"/>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乘数</a:t>
                </a:r>
                <a:r>
                  <a:rPr lang="en-US" altLang="zh-CN" sz="1800" dirty="0">
                    <a:ea typeface="宋体" panose="02010600030101010101" pitchFamily="2" charset="-122"/>
                  </a:rPr>
                  <a:t>-</a:t>
                </a:r>
                <a:r>
                  <a:rPr lang="zh-CN" altLang="en-US" sz="1800" dirty="0">
                    <a:ea typeface="宋体" panose="02010600030101010101" pitchFamily="2" charset="-122"/>
                  </a:rPr>
                  <a:t>加速数模型的基本方程为</a:t>
                </a:r>
                <a:endParaRPr lang="en-US" altLang="zh-CN" sz="1800" dirty="0">
                  <a:ea typeface="宋体" panose="02010600030101010101" pitchFamily="2" charset="-122"/>
                </a:endParaRPr>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𝑡</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𝐶</m:t>
                          </m:r>
                        </m:e>
                        <m:sub>
                          <m:r>
                            <a:rPr lang="en-US" altLang="zh-CN" sz="1800" b="0" i="1" smtClean="0">
                              <a:latin typeface="Cambria Math"/>
                            </a:rPr>
                            <m:t>𝑡</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𝐼</m:t>
                          </m:r>
                        </m:e>
                        <m:sub>
                          <m:r>
                            <a:rPr lang="en-US" altLang="zh-CN" sz="1800" b="0" i="1" smtClean="0">
                              <a:latin typeface="Cambria Math"/>
                            </a:rPr>
                            <m:t>𝑡</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𝐺</m:t>
                          </m:r>
                        </m:e>
                        <m:sub>
                          <m:r>
                            <a:rPr lang="en-US" altLang="zh-CN" sz="1800" b="0" i="1" smtClean="0">
                              <a:latin typeface="Cambria Math"/>
                            </a:rPr>
                            <m:t>𝑡</m:t>
                          </m:r>
                        </m:sub>
                      </m:sSub>
                    </m:oMath>
                  </m:oMathPara>
                </a14:m>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该式是产品市场的均衡公式</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式中</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𝑌</m:t>
                        </m:r>
                      </m:e>
                      <m:sub>
                        <m:r>
                          <a:rPr lang="en-US" altLang="zh-CN" sz="1600" b="0" i="1" smtClean="0">
                            <a:latin typeface="Cambria Math"/>
                          </a:rPr>
                          <m:t>𝑡</m:t>
                        </m:r>
                      </m:sub>
                    </m:sSub>
                    <m:r>
                      <a:rPr lang="en-US" altLang="zh-CN" sz="1600" b="0" i="1" smtClean="0">
                        <a:latin typeface="Cambria Math"/>
                      </a:rPr>
                      <m:t>, </m:t>
                    </m:r>
                    <m:sSub>
                      <m:sSubPr>
                        <m:ctrlPr>
                          <a:rPr lang="en-US" altLang="zh-CN" sz="1600" b="0" i="1" smtClean="0">
                            <a:latin typeface="Cambria Math" panose="02040503050406030204" pitchFamily="18" charset="0"/>
                          </a:rPr>
                        </m:ctrlPr>
                      </m:sSubPr>
                      <m:e>
                        <m:r>
                          <a:rPr lang="en-US" altLang="zh-CN" sz="1600" b="0" i="1" smtClean="0">
                            <a:latin typeface="Cambria Math"/>
                          </a:rPr>
                          <m:t>𝐶</m:t>
                        </m:r>
                      </m:e>
                      <m:sub>
                        <m:r>
                          <a:rPr lang="en-US" altLang="zh-CN" sz="1600" b="0" i="1" smtClean="0">
                            <a:latin typeface="Cambria Math"/>
                          </a:rPr>
                          <m:t>𝑡</m:t>
                        </m:r>
                      </m:sub>
                    </m:sSub>
                    <m:r>
                      <a:rPr lang="en-US" altLang="zh-CN" sz="1600" b="0" i="1" smtClean="0">
                        <a:latin typeface="Cambria Math"/>
                      </a:rPr>
                      <m:t>, </m:t>
                    </m:r>
                    <m:sSub>
                      <m:sSubPr>
                        <m:ctrlPr>
                          <a:rPr lang="en-US" altLang="zh-CN" sz="1600" b="0" i="1" smtClean="0">
                            <a:latin typeface="Cambria Math" panose="02040503050406030204" pitchFamily="18" charset="0"/>
                          </a:rPr>
                        </m:ctrlPr>
                      </m:sSubPr>
                      <m:e>
                        <m:r>
                          <a:rPr lang="en-US" altLang="zh-CN" sz="1600" b="0" i="1" smtClean="0">
                            <a:latin typeface="Cambria Math"/>
                          </a:rPr>
                          <m:t>𝐼</m:t>
                        </m:r>
                      </m:e>
                      <m:sub>
                        <m:r>
                          <a:rPr lang="en-US" altLang="zh-CN" sz="1600" b="0" i="1" smtClean="0">
                            <a:latin typeface="Cambria Math"/>
                          </a:rPr>
                          <m:t>𝑡</m:t>
                        </m:r>
                      </m:sub>
                    </m:sSub>
                    <m:r>
                      <a:rPr lang="en-US" altLang="zh-CN" sz="1600" b="0" i="1" smtClean="0">
                        <a:latin typeface="Cambria Math"/>
                      </a:rPr>
                      <m:t>, </m:t>
                    </m:r>
                    <m:sSub>
                      <m:sSubPr>
                        <m:ctrlPr>
                          <a:rPr lang="en-US" altLang="zh-CN" sz="1600" b="0" i="1" smtClean="0">
                            <a:latin typeface="Cambria Math" panose="02040503050406030204" pitchFamily="18" charset="0"/>
                          </a:rPr>
                        </m:ctrlPr>
                      </m:sSubPr>
                      <m:e>
                        <m:r>
                          <a:rPr lang="en-US" altLang="zh-CN" sz="1600" b="0" i="1" smtClean="0">
                            <a:latin typeface="Cambria Math"/>
                          </a:rPr>
                          <m:t>𝐺</m:t>
                        </m:r>
                      </m:e>
                      <m:sub>
                        <m:r>
                          <a:rPr lang="en-US" altLang="zh-CN" sz="1600" b="0" i="1" smtClean="0">
                            <a:latin typeface="Cambria Math"/>
                          </a:rPr>
                          <m:t>𝑡</m:t>
                        </m:r>
                      </m:sub>
                    </m:sSub>
                  </m:oMath>
                </a14:m>
                <a:r>
                  <a:rPr lang="zh-CN" altLang="en-US" sz="1600" dirty="0">
                    <a:ea typeface="宋体" panose="02010600030101010101" pitchFamily="2" charset="-122"/>
                  </a:rPr>
                  <a:t>分别是第</a:t>
                </a:r>
                <a14:m>
                  <m:oMath xmlns:m="http://schemas.openxmlformats.org/officeDocument/2006/math">
                    <m:r>
                      <a:rPr lang="en-US" altLang="zh-CN" sz="1600" b="0" i="1" smtClean="0">
                        <a:latin typeface="Cambria Math"/>
                      </a:rPr>
                      <m:t>𝑡</m:t>
                    </m:r>
                  </m:oMath>
                </a14:m>
                <a:r>
                  <a:rPr lang="zh-CN" altLang="en-US" sz="1600" dirty="0">
                    <a:ea typeface="宋体" panose="02010600030101010101" pitchFamily="2" charset="-122"/>
                  </a:rPr>
                  <a:t>期的收入、消费、投资和政府支出</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第</a:t>
                </a:r>
                <a14:m>
                  <m:oMath xmlns:m="http://schemas.openxmlformats.org/officeDocument/2006/math">
                    <m:r>
                      <a:rPr lang="en-US" altLang="zh-CN" sz="1800" b="0" i="1" smtClean="0">
                        <a:latin typeface="Cambria Math"/>
                      </a:rPr>
                      <m:t>𝑡</m:t>
                    </m:r>
                  </m:oMath>
                </a14:m>
                <a:r>
                  <a:rPr lang="zh-CN" altLang="en-US" sz="1800" dirty="0">
                    <a:ea typeface="宋体" panose="02010600030101010101" pitchFamily="2" charset="-122"/>
                  </a:rPr>
                  <a:t>期消费取决于边际消费倾向</a:t>
                </a:r>
                <a14:m>
                  <m:oMath xmlns:m="http://schemas.openxmlformats.org/officeDocument/2006/math">
                    <m:r>
                      <a:rPr lang="en-US" altLang="zh-CN" sz="1800" b="0" i="1" smtClean="0">
                        <a:latin typeface="Cambria Math"/>
                      </a:rPr>
                      <m:t>𝛽</m:t>
                    </m:r>
                  </m:oMath>
                </a14:m>
                <a:r>
                  <a:rPr lang="zh-CN" altLang="en-US" sz="1800" dirty="0">
                    <a:ea typeface="宋体" panose="02010600030101010101" pitchFamily="2" charset="-122"/>
                  </a:rPr>
                  <a:t>和前一期的收入</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𝑡</m:t>
                        </m:r>
                        <m:r>
                          <a:rPr lang="en-US" altLang="zh-CN" sz="1800" b="0" i="1" smtClean="0">
                            <a:latin typeface="Cambria Math"/>
                          </a:rPr>
                          <m:t>−1</m:t>
                        </m:r>
                      </m:sub>
                    </m:sSub>
                  </m:oMath>
                </a14:m>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𝐶</m:t>
                          </m:r>
                        </m:e>
                        <m:sub>
                          <m:r>
                            <a:rPr lang="en-US" altLang="zh-CN" sz="1800" b="0" i="1" smtClean="0">
                              <a:latin typeface="Cambria Math"/>
                            </a:rPr>
                            <m:t>𝑡</m:t>
                          </m:r>
                        </m:sub>
                      </m:sSub>
                      <m:r>
                        <a:rPr lang="en-US" altLang="zh-CN" sz="1800" b="0" i="1" smtClean="0">
                          <a:latin typeface="Cambria Math"/>
                        </a:rPr>
                        <m:t>=</m:t>
                      </m:r>
                      <m:r>
                        <a:rPr lang="en-US" altLang="zh-CN" sz="1800" b="0" i="1" smtClean="0">
                          <a:latin typeface="Cambria Math"/>
                        </a:rPr>
                        <m:t>𝛽</m:t>
                      </m:r>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𝑡</m:t>
                          </m:r>
                          <m:r>
                            <a:rPr lang="en-US" altLang="zh-CN" sz="1800" b="0" i="1" smtClean="0">
                              <a:latin typeface="Cambria Math"/>
                            </a:rPr>
                            <m:t>−1</m:t>
                          </m:r>
                        </m:sub>
                      </m:sSub>
                    </m:oMath>
                  </m:oMathPara>
                </a14:m>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第</a:t>
                </a:r>
                <a14:m>
                  <m:oMath xmlns:m="http://schemas.openxmlformats.org/officeDocument/2006/math">
                    <m:r>
                      <a:rPr lang="en-US" altLang="zh-CN" sz="1800" i="1" dirty="0" smtClean="0">
                        <a:latin typeface="Cambria Math"/>
                      </a:rPr>
                      <m:t>𝑡</m:t>
                    </m:r>
                  </m:oMath>
                </a14:m>
                <a:r>
                  <a:rPr lang="zh-CN" altLang="en-US" sz="1800" dirty="0">
                    <a:ea typeface="宋体" panose="02010600030101010101" pitchFamily="2" charset="-122"/>
                  </a:rPr>
                  <a:t>期投资取决于加速数</a:t>
                </a:r>
                <a14:m>
                  <m:oMath xmlns:m="http://schemas.openxmlformats.org/officeDocument/2006/math">
                    <m:r>
                      <a:rPr lang="en-US" altLang="zh-CN" sz="1800" b="0" i="1" smtClean="0">
                        <a:latin typeface="Cambria Math"/>
                      </a:rPr>
                      <m:t>𝑣</m:t>
                    </m:r>
                  </m:oMath>
                </a14:m>
                <a:r>
                  <a:rPr lang="zh-CN" altLang="en-US" sz="1800" dirty="0">
                    <a:ea typeface="宋体" panose="02010600030101010101" pitchFamily="2" charset="-122"/>
                  </a:rPr>
                  <a:t>和消费的变动：</a:t>
                </a:r>
                <a:endParaRPr lang="en-US" altLang="zh-CN" sz="1800" dirty="0">
                  <a:ea typeface="宋体" panose="02010600030101010101" pitchFamily="2" charset="-122"/>
                </a:endParaRPr>
              </a:p>
              <a:p>
                <a:pPr marL="0" indent="0">
                  <a:lnSpc>
                    <a:spcPct val="114000"/>
                  </a:lnSpc>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𝐼</m:t>
                          </m:r>
                        </m:e>
                        <m:sub>
                          <m:r>
                            <a:rPr lang="en-US" altLang="zh-CN" sz="1800" b="0" i="1" smtClean="0">
                              <a:latin typeface="Cambria Math"/>
                            </a:rPr>
                            <m:t>𝑡</m:t>
                          </m:r>
                        </m:sub>
                      </m:sSub>
                      <m:r>
                        <a:rPr lang="en-US" altLang="zh-CN" sz="1800" b="0" i="1" smtClean="0">
                          <a:latin typeface="Cambria Math"/>
                        </a:rPr>
                        <m:t>=</m:t>
                      </m:r>
                      <m:r>
                        <a:rPr lang="en-US" altLang="zh-CN" sz="1800" b="0" i="1" smtClean="0">
                          <a:latin typeface="Cambria Math"/>
                        </a:rPr>
                        <m:t>𝑣</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a:rPr>
                                <m:t>𝐶</m:t>
                              </m:r>
                            </m:e>
                            <m:sub>
                              <m:r>
                                <a:rPr lang="en-US" altLang="zh-CN" sz="1800" b="0" i="1" smtClean="0">
                                  <a:latin typeface="Cambria Math"/>
                                </a:rPr>
                                <m:t>𝑡</m:t>
                              </m:r>
                            </m:sub>
                          </m:sSub>
                          <m:r>
                            <a:rPr lang="en-US" altLang="zh-CN" sz="1800" b="0" i="1" smtClean="0">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𝐶</m:t>
                              </m:r>
                            </m:e>
                            <m:sub>
                              <m:r>
                                <a:rPr lang="en-US" altLang="zh-CN" sz="1800" b="0" i="1" smtClean="0">
                                  <a:latin typeface="Cambria Math"/>
                                </a:rPr>
                                <m:t>𝑡</m:t>
                              </m:r>
                              <m:r>
                                <a:rPr lang="en-US" altLang="zh-CN" sz="1800" b="0" i="1" smtClean="0">
                                  <a:latin typeface="Cambria Math"/>
                                </a:rPr>
                                <m:t>−1</m:t>
                              </m:r>
                            </m:sub>
                          </m:sSub>
                        </m:e>
                      </m:d>
                    </m:oMath>
                  </m:oMathPara>
                </a14:m>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教材上公式</a:t>
                </a:r>
                <a:r>
                  <a:rPr lang="en-US" altLang="zh-CN" sz="1600" dirty="0">
                    <a:ea typeface="宋体" panose="02010600030101010101" pitchFamily="2" charset="-122"/>
                  </a:rPr>
                  <a:t>13.9</a:t>
                </a:r>
                <a:r>
                  <a:rPr lang="zh-CN" altLang="en-US" sz="1600" dirty="0">
                    <a:ea typeface="宋体" panose="02010600030101010101" pitchFamily="2" charset="-122"/>
                  </a:rPr>
                  <a:t>是把投资作为本期和上一期的收入之差的函数来论述的</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由于在一般情况下，消费量和收入大致会保持固定的比例，所以加速原理也可以用本期与前一期消费的改变量来表示</a:t>
                </a:r>
                <a:endParaRPr lang="en-US" altLang="zh-CN" sz="16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997" y="819150"/>
                <a:ext cx="8229600" cy="3394472"/>
              </a:xfrm>
              <a:blipFill>
                <a:blip r:embed="rId2"/>
                <a:stretch>
                  <a:fillRect l="-148" t="-1077" b="-136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矩形 4">
            <a:extLst>
              <a:ext uri="{FF2B5EF4-FFF2-40B4-BE49-F238E27FC236}">
                <a16:creationId xmlns:a16="http://schemas.microsoft.com/office/drawing/2014/main" id="{1AB985AC-BEB9-44C8-95C1-826DB6413AE5}"/>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6" name="组合 5">
            <a:extLst>
              <a:ext uri="{FF2B5EF4-FFF2-40B4-BE49-F238E27FC236}">
                <a16:creationId xmlns:a16="http://schemas.microsoft.com/office/drawing/2014/main" id="{BE3DA9A2-E3F6-4A5E-99E2-EAAD7BCB6E41}"/>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65797E1-2ECA-4494-B11D-999BD8C8845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BE1D5AF-15D2-499E-BFE5-ED1F29C147F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B608B59-4CDB-412A-A5D4-E7DF16FCE81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1948DBE4-EDEA-4E14-9338-4F1F100D98E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19B386C3-982F-4B01-BBDF-5B47DFD63EBE}"/>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82A84DE-CD92-45EC-AB2C-B60F47B0B09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5169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800" y="806315"/>
                <a:ext cx="8229600" cy="3394472"/>
              </a:xfrm>
            </p:spPr>
            <p:txBody>
              <a:bodyPr/>
              <a:lstStyle/>
              <a:p>
                <a:pPr>
                  <a:lnSpc>
                    <a:spcPct val="150000"/>
                  </a:lnSpc>
                  <a:buSzPct val="80000"/>
                  <a:buFont typeface="Wingdings" panose="05000000000000000000" pitchFamily="2" charset="2"/>
                  <a:buChar char="l"/>
                </a:pPr>
                <a:r>
                  <a:rPr lang="zh-CN" altLang="en-US" sz="1800" dirty="0"/>
                  <a:t>假设第</a:t>
                </a:r>
                <a14:m>
                  <m:oMath xmlns:m="http://schemas.openxmlformats.org/officeDocument/2006/math">
                    <m:r>
                      <a:rPr lang="en-US" altLang="zh-CN" sz="1800" i="1" dirty="0" smtClean="0">
                        <a:latin typeface="Cambria Math"/>
                      </a:rPr>
                      <m:t>𝑡</m:t>
                    </m:r>
                  </m:oMath>
                </a14:m>
                <a:r>
                  <a:rPr lang="zh-CN" altLang="en-US" sz="1800" dirty="0"/>
                  <a:t>期政府购买是既定的：</a:t>
                </a:r>
                <a:endParaRPr lang="en-US" altLang="zh-CN" sz="1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a:rPr>
                            <m:t>𝐺</m:t>
                          </m:r>
                        </m:e>
                        <m:sub>
                          <m:r>
                            <a:rPr lang="en-US" sz="1800" b="0" i="1" smtClean="0">
                              <a:latin typeface="Cambria Math"/>
                            </a:rPr>
                            <m:t>𝑡</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𝐺</m:t>
                          </m:r>
                        </m:e>
                        <m:sub>
                          <m:r>
                            <a:rPr lang="en-US" sz="1800" b="0" i="1" smtClean="0">
                              <a:latin typeface="Cambria Math"/>
                            </a:rPr>
                            <m:t>0</m:t>
                          </m:r>
                        </m:sub>
                      </m:sSub>
                    </m:oMath>
                  </m:oMathPara>
                </a14:m>
                <a:endParaRPr lang="en-US" sz="1800" dirty="0"/>
              </a:p>
              <a:p>
                <a:pPr>
                  <a:lnSpc>
                    <a:spcPct val="150000"/>
                  </a:lnSpc>
                  <a:buSzPct val="80000"/>
                  <a:buFont typeface="Wingdings" panose="05000000000000000000" pitchFamily="2" charset="2"/>
                  <a:buChar char="l"/>
                </a:pPr>
                <a:r>
                  <a:rPr lang="zh-CN" altLang="en-US" sz="1800" dirty="0"/>
                  <a:t>由以上各式可以得到经济周期的描述方程</a:t>
                </a:r>
                <a:endParaRPr lang="en-US" altLang="zh-CN" sz="1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a:rPr>
                            <m:t>𝒀</m:t>
                          </m:r>
                        </m:e>
                        <m:sub>
                          <m:r>
                            <a:rPr lang="en-US" sz="1800" b="1" i="1" smtClean="0">
                              <a:latin typeface="Cambria Math"/>
                            </a:rPr>
                            <m:t>𝒕</m:t>
                          </m:r>
                        </m:sub>
                      </m:sSub>
                      <m:r>
                        <a:rPr lang="en-US" sz="1800" b="1" i="1" smtClean="0">
                          <a:latin typeface="Cambria Math"/>
                        </a:rPr>
                        <m:t>=</m:t>
                      </m:r>
                      <m:r>
                        <a:rPr lang="en-US" sz="1800" b="1" i="1" smtClean="0">
                          <a:latin typeface="Cambria Math"/>
                        </a:rPr>
                        <m:t>𝜷</m:t>
                      </m:r>
                      <m:sSub>
                        <m:sSubPr>
                          <m:ctrlPr>
                            <a:rPr lang="en-US" sz="1800" b="1" i="1" smtClean="0">
                              <a:latin typeface="Cambria Math" panose="02040503050406030204" pitchFamily="18" charset="0"/>
                            </a:rPr>
                          </m:ctrlPr>
                        </m:sSubPr>
                        <m:e>
                          <m:r>
                            <a:rPr lang="en-US" sz="1800" b="1" i="1" smtClean="0">
                              <a:latin typeface="Cambria Math"/>
                            </a:rPr>
                            <m:t>𝒀</m:t>
                          </m:r>
                        </m:e>
                        <m:sub>
                          <m:r>
                            <a:rPr lang="en-US" sz="1800" b="1" i="1" smtClean="0">
                              <a:latin typeface="Cambria Math"/>
                            </a:rPr>
                            <m:t>𝒕</m:t>
                          </m:r>
                          <m:r>
                            <a:rPr lang="en-US" sz="1800" b="1" i="1" smtClean="0">
                              <a:latin typeface="Cambria Math"/>
                            </a:rPr>
                            <m:t>−</m:t>
                          </m:r>
                          <m:r>
                            <a:rPr lang="en-US" sz="1800" b="1" i="1" smtClean="0">
                              <a:latin typeface="Cambria Math"/>
                            </a:rPr>
                            <m:t>𝟏</m:t>
                          </m:r>
                        </m:sub>
                      </m:sSub>
                      <m:r>
                        <a:rPr lang="en-US" sz="1800" b="1" i="1" smtClean="0">
                          <a:latin typeface="Cambria Math"/>
                        </a:rPr>
                        <m:t>+</m:t>
                      </m:r>
                      <m:r>
                        <a:rPr lang="en-US" sz="1800" b="1" i="1" smtClean="0">
                          <a:latin typeface="Cambria Math"/>
                        </a:rPr>
                        <m:t>𝒗</m:t>
                      </m:r>
                      <m:r>
                        <a:rPr lang="en-US" sz="1800" b="1" i="1" smtClean="0">
                          <a:latin typeface="Cambria Math"/>
                        </a:rPr>
                        <m:t>𝜷</m:t>
                      </m:r>
                      <m:d>
                        <m:dPr>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a:rPr>
                                <m:t>𝒀</m:t>
                              </m:r>
                            </m:e>
                            <m:sub>
                              <m:r>
                                <a:rPr lang="en-US" sz="1800" b="1" i="1" smtClean="0">
                                  <a:latin typeface="Cambria Math"/>
                                </a:rPr>
                                <m:t>𝒕</m:t>
                              </m:r>
                              <m:r>
                                <a:rPr lang="en-US" sz="1800" b="1" i="1" smtClean="0">
                                  <a:latin typeface="Cambria Math"/>
                                </a:rPr>
                                <m:t>−</m:t>
                              </m:r>
                              <m:r>
                                <a:rPr lang="en-US" sz="1800" b="1" i="1" smtClean="0">
                                  <a:latin typeface="Cambria Math"/>
                                </a:rPr>
                                <m:t>𝟏</m:t>
                              </m:r>
                            </m:sub>
                          </m:sSub>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rPr>
                                <m:t>𝒀</m:t>
                              </m:r>
                            </m:e>
                            <m:sub>
                              <m:r>
                                <a:rPr lang="en-US" sz="1800" b="1" i="1" smtClean="0">
                                  <a:latin typeface="Cambria Math"/>
                                </a:rPr>
                                <m:t>𝒕</m:t>
                              </m:r>
                              <m:r>
                                <a:rPr lang="en-US" sz="1800" b="1" i="1" smtClean="0">
                                  <a:latin typeface="Cambria Math"/>
                                </a:rPr>
                                <m:t>−</m:t>
                              </m:r>
                              <m:r>
                                <a:rPr lang="en-US" sz="1800" b="1" i="1" smtClean="0">
                                  <a:latin typeface="Cambria Math"/>
                                </a:rPr>
                                <m:t>𝟐</m:t>
                              </m:r>
                            </m:sub>
                          </m:sSub>
                        </m:e>
                      </m:d>
                      <m:r>
                        <a:rPr lang="en-US" sz="1800" b="1" i="1" smtClean="0">
                          <a:latin typeface="Cambria Math"/>
                        </a:rPr>
                        <m:t>+</m:t>
                      </m:r>
                      <m:sSub>
                        <m:sSubPr>
                          <m:ctrlPr>
                            <a:rPr lang="en-US" sz="1800" b="1" i="1" smtClean="0">
                              <a:latin typeface="Cambria Math" panose="02040503050406030204" pitchFamily="18" charset="0"/>
                            </a:rPr>
                          </m:ctrlPr>
                        </m:sSubPr>
                        <m:e>
                          <m:r>
                            <a:rPr lang="en-US" sz="1800" b="1" i="1" smtClean="0">
                              <a:latin typeface="Cambria Math"/>
                            </a:rPr>
                            <m:t>𝑮</m:t>
                          </m:r>
                        </m:e>
                        <m:sub>
                          <m:r>
                            <a:rPr lang="en-US" sz="1800" b="1" i="1" smtClean="0">
                              <a:latin typeface="Cambria Math"/>
                            </a:rPr>
                            <m:t>𝟎</m:t>
                          </m:r>
                        </m:sub>
                      </m:sSub>
                    </m:oMath>
                  </m:oMathPara>
                </a14:m>
                <a:endParaRPr lang="en-US" sz="1800" b="1" dirty="0"/>
              </a:p>
              <a:p>
                <a:pPr>
                  <a:lnSpc>
                    <a:spcPct val="150000"/>
                  </a:lnSpc>
                  <a:buSzPct val="80000"/>
                  <a:buFont typeface="Wingdings" panose="05000000000000000000" pitchFamily="2" charset="2"/>
                  <a:buChar char="l"/>
                </a:pPr>
                <a:r>
                  <a:rPr lang="zh-CN" altLang="en-US" sz="1800" dirty="0"/>
                  <a:t>根据这一方程</a:t>
                </a:r>
                <a:endParaRPr lang="en-US" altLang="zh-CN" sz="1800" dirty="0"/>
              </a:p>
              <a:p>
                <a:pPr lvl="1">
                  <a:lnSpc>
                    <a:spcPct val="150000"/>
                  </a:lnSpc>
                  <a:buSzPct val="60000"/>
                  <a:buFont typeface="Wingdings" panose="05000000000000000000" pitchFamily="2" charset="2"/>
                  <a:buChar char="n"/>
                </a:pPr>
                <a:r>
                  <a:rPr lang="zh-CN" altLang="en-US" sz="1600" dirty="0"/>
                  <a:t>若边际消费倾向 </a:t>
                </a:r>
                <a14:m>
                  <m:oMath xmlns:m="http://schemas.openxmlformats.org/officeDocument/2006/math">
                    <m:r>
                      <a:rPr lang="en-US" altLang="zh-CN" sz="1600" b="0" i="1" smtClean="0">
                        <a:latin typeface="Cambria Math"/>
                      </a:rPr>
                      <m:t>𝛽</m:t>
                    </m:r>
                  </m:oMath>
                </a14:m>
                <a:r>
                  <a:rPr lang="zh-CN" altLang="en-US" sz="1600" dirty="0"/>
                  <a:t>、加速数 </a:t>
                </a:r>
                <a14:m>
                  <m:oMath xmlns:m="http://schemas.openxmlformats.org/officeDocument/2006/math">
                    <m:r>
                      <a:rPr lang="en-US" altLang="zh-CN" sz="1600" b="0" i="1" smtClean="0">
                        <a:latin typeface="Cambria Math"/>
                      </a:rPr>
                      <m:t>𝑣</m:t>
                    </m:r>
                  </m:oMath>
                </a14:m>
                <a:r>
                  <a:rPr lang="zh-CN" altLang="en-US" sz="1600" dirty="0"/>
                  <a:t>、政府购买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𝐺</m:t>
                        </m:r>
                      </m:e>
                      <m:sub>
                        <m:r>
                          <a:rPr lang="en-US" altLang="zh-CN" sz="1600" b="0" i="1" smtClean="0">
                            <a:latin typeface="Cambria Math"/>
                          </a:rPr>
                          <m:t>0</m:t>
                        </m:r>
                      </m:sub>
                    </m:sSub>
                  </m:oMath>
                </a14:m>
                <a:r>
                  <a:rPr lang="zh-CN" altLang="en-US" sz="1600" dirty="0"/>
                  <a:t>、前两期的国民收入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𝑌</m:t>
                        </m:r>
                      </m:e>
                      <m:sub>
                        <m:r>
                          <a:rPr lang="en-US" altLang="zh-CN" sz="1600" b="0" i="1" smtClean="0">
                            <a:latin typeface="Cambria Math"/>
                          </a:rPr>
                          <m:t>𝑡</m:t>
                        </m:r>
                        <m:r>
                          <a:rPr lang="en-US" altLang="zh-CN" sz="1600" b="0" i="1" smtClean="0">
                            <a:latin typeface="Cambria Math"/>
                          </a:rPr>
                          <m:t>−1</m:t>
                        </m:r>
                      </m:sub>
                    </m:sSub>
                  </m:oMath>
                </a14:m>
                <a:r>
                  <a:rPr lang="zh-CN" altLang="en-US" sz="1600" dirty="0"/>
                  <a:t> 和</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a:rPr>
                          <m:t>𝑌</m:t>
                        </m:r>
                      </m:e>
                      <m:sub>
                        <m:r>
                          <a:rPr lang="en-US" altLang="zh-CN" sz="1600" b="0" i="1" dirty="0" smtClean="0">
                            <a:latin typeface="Cambria Math"/>
                          </a:rPr>
                          <m:t>𝑡</m:t>
                        </m:r>
                        <m:r>
                          <a:rPr lang="en-US" altLang="zh-CN" sz="1600" b="0" i="1" dirty="0" smtClean="0">
                            <a:latin typeface="Cambria Math"/>
                          </a:rPr>
                          <m:t>−2</m:t>
                        </m:r>
                      </m:sub>
                    </m:sSub>
                  </m:oMath>
                </a14:m>
                <a:r>
                  <a:rPr lang="zh-CN" altLang="en-US" sz="1600" dirty="0"/>
                  <a:t> 已知</a:t>
                </a:r>
                <a:endParaRPr lang="en-US" altLang="zh-CN" sz="1600" dirty="0"/>
              </a:p>
              <a:p>
                <a:pPr lvl="1">
                  <a:lnSpc>
                    <a:spcPct val="150000"/>
                  </a:lnSpc>
                  <a:buSzPct val="60000"/>
                  <a:buFont typeface="Wingdings" panose="05000000000000000000" pitchFamily="2" charset="2"/>
                  <a:buChar char="n"/>
                </a:pPr>
                <a:r>
                  <a:rPr lang="zh-CN" altLang="en-US" sz="1600" dirty="0"/>
                  <a:t>就可以推算出第</a:t>
                </a:r>
                <a14:m>
                  <m:oMath xmlns:m="http://schemas.openxmlformats.org/officeDocument/2006/math">
                    <m:r>
                      <a:rPr lang="en-US" altLang="zh-CN" sz="1600" b="0" i="1" smtClean="0">
                        <a:latin typeface="Cambria Math"/>
                      </a:rPr>
                      <m:t>𝑡</m:t>
                    </m:r>
                  </m:oMath>
                </a14:m>
                <a:r>
                  <a:rPr lang="zh-CN" altLang="en-US" sz="1600" dirty="0"/>
                  <a:t>期国民收入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𝑌</m:t>
                        </m:r>
                      </m:e>
                      <m:sub>
                        <m:r>
                          <a:rPr lang="en-US" altLang="zh-CN" sz="1600" b="0" i="1" smtClean="0">
                            <a:latin typeface="Cambria Math"/>
                          </a:rPr>
                          <m:t>𝑡</m:t>
                        </m:r>
                      </m:sub>
                    </m:sSub>
                  </m:oMath>
                </a14:m>
                <a:endParaRPr lang="en-US" sz="1600" dirty="0"/>
              </a:p>
              <a:p>
                <a:pPr>
                  <a:lnSpc>
                    <a:spcPct val="150000"/>
                  </a:lnSpc>
                  <a:buSzPct val="80000"/>
                  <a:buFont typeface="Wingdings" panose="05000000000000000000" pitchFamily="2" charset="2"/>
                  <a:buChar char="l"/>
                </a:pPr>
                <a:r>
                  <a:rPr lang="zh-CN" altLang="en-US" sz="1800" dirty="0"/>
                  <a:t>推算出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𝑡</m:t>
                        </m:r>
                      </m:sub>
                    </m:sSub>
                  </m:oMath>
                </a14:m>
                <a:r>
                  <a:rPr lang="zh-CN" altLang="en-US" sz="1800" dirty="0"/>
                  <a:t> 之后，可以根据这一方程，继续推算出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𝑡</m:t>
                        </m:r>
                        <m:r>
                          <a:rPr lang="en-US" altLang="zh-CN" sz="1800" b="0" i="1" smtClean="0">
                            <a:latin typeface="Cambria Math"/>
                          </a:rPr>
                          <m:t>+1</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𝑡</m:t>
                        </m:r>
                        <m:r>
                          <a:rPr lang="en-US" altLang="zh-CN" sz="1800" i="1">
                            <a:latin typeface="Cambria Math"/>
                          </a:rPr>
                          <m:t>+2</m:t>
                        </m:r>
                      </m:sub>
                    </m:sSub>
                  </m:oMath>
                </a14:m>
                <a:r>
                  <a:rPr lang="zh-CN" altLang="en-US" sz="1800" dirty="0"/>
                  <a:t>，</a:t>
                </a:r>
                <a14:m>
                  <m:oMath xmlns:m="http://schemas.openxmlformats.org/officeDocument/2006/math">
                    <m:r>
                      <a:rPr lang="en-US" altLang="zh-CN" sz="1800" b="0" i="1" dirty="0" smtClean="0">
                        <a:latin typeface="Cambria Math"/>
                      </a:rPr>
                      <m:t>……</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800" y="806315"/>
                <a:ext cx="8229600" cy="3394472"/>
              </a:xfrm>
              <a:blipFill>
                <a:blip r:embed="rId2"/>
                <a:stretch>
                  <a:fillRect l="-148" b="-91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矩形 4">
            <a:extLst>
              <a:ext uri="{FF2B5EF4-FFF2-40B4-BE49-F238E27FC236}">
                <a16:creationId xmlns:a16="http://schemas.microsoft.com/office/drawing/2014/main" id="{B0B439E6-6667-4C69-9E8E-F4234D5EA66E}"/>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6" name="组合 5">
            <a:extLst>
              <a:ext uri="{FF2B5EF4-FFF2-40B4-BE49-F238E27FC236}">
                <a16:creationId xmlns:a16="http://schemas.microsoft.com/office/drawing/2014/main" id="{4EA9EDD1-313A-4A61-B3CB-38CC039C14D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C4772F31-DBB9-4BE2-BC4F-BEE5AF540AD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D403EB2-CABE-401F-A20E-3F0585232B5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75B002E-721A-4C46-B214-F7FF43644D8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227E4C3C-D833-4C4C-A5E7-588EDD0ED3C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4839C48-6B2C-4118-8BC1-E9B53A327D41}"/>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7BC3FD0-7EC9-4ACF-8816-70FA7CA3C701}"/>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034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SzPct val="80000"/>
                  <a:buFont typeface="Wingdings" panose="05000000000000000000" pitchFamily="2" charset="2"/>
                  <a:buChar char="l"/>
                </a:pPr>
                <a:r>
                  <a:rPr lang="zh-CN" altLang="en-US" sz="1800" dirty="0"/>
                  <a:t>情形</a:t>
                </a:r>
                <a:r>
                  <a:rPr lang="en-US" altLang="zh-CN" sz="1800" dirty="0"/>
                  <a:t> 1. </a:t>
                </a:r>
                <a14:m>
                  <m:oMath xmlns:m="http://schemas.openxmlformats.org/officeDocument/2006/math">
                    <m:r>
                      <a:rPr lang="en-US" altLang="zh-CN" sz="1800" b="0" i="1" smtClean="0">
                        <a:latin typeface="Cambria Math"/>
                      </a:rPr>
                      <m:t>𝛽</m:t>
                    </m:r>
                    <m:r>
                      <a:rPr lang="en-US" altLang="zh-CN" sz="1800" b="0" i="1" smtClean="0">
                        <a:latin typeface="Cambria Math"/>
                      </a:rPr>
                      <m:t>=0.5, </m:t>
                    </m:r>
                    <m:r>
                      <a:rPr lang="en-US" altLang="zh-CN" sz="1800" b="0" i="1" smtClean="0">
                        <a:latin typeface="Cambria Math"/>
                      </a:rPr>
                      <m:t>𝑣</m:t>
                    </m:r>
                    <m:r>
                      <a:rPr lang="en-US" altLang="zh-CN" sz="1800" b="0" i="1" smtClean="0">
                        <a:latin typeface="Cambria Math"/>
                      </a:rPr>
                      <m:t>=0, </m:t>
                    </m:r>
                    <m:sSub>
                      <m:sSubPr>
                        <m:ctrlPr>
                          <a:rPr lang="en-US" altLang="zh-CN" sz="1800" b="0" i="1" smtClean="0">
                            <a:latin typeface="Cambria Math" panose="02040503050406030204" pitchFamily="18" charset="0"/>
                          </a:rPr>
                        </m:ctrlPr>
                      </m:sSubPr>
                      <m:e>
                        <m:r>
                          <a:rPr lang="en-US" altLang="zh-CN" sz="1800" b="0" i="1" smtClean="0">
                            <a:latin typeface="Cambria Math"/>
                          </a:rPr>
                          <m:t>𝐺</m:t>
                        </m:r>
                      </m:e>
                      <m:sub>
                        <m:r>
                          <a:rPr lang="en-US" altLang="zh-CN" sz="1800" b="0" i="1" smtClean="0">
                            <a:latin typeface="Cambria Math"/>
                          </a:rPr>
                          <m:t>0</m:t>
                        </m:r>
                      </m:sub>
                    </m:sSub>
                    <m:r>
                      <a:rPr lang="en-US" altLang="zh-CN" sz="1800" b="0" i="1" smtClean="0">
                        <a:latin typeface="Cambria Math"/>
                      </a:rPr>
                      <m:t>=1, </m:t>
                    </m:r>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1</m:t>
                        </m:r>
                      </m:sub>
                    </m:sSub>
                    <m:r>
                      <a:rPr lang="en-US" altLang="zh-CN" sz="1800" b="0" i="1" smtClean="0">
                        <a:latin typeface="Cambria Math"/>
                      </a:rPr>
                      <m:t>=1, </m:t>
                    </m:r>
                    <m:sSub>
                      <m:sSubPr>
                        <m:ctrlPr>
                          <a:rPr lang="en-US" altLang="zh-CN" sz="1800" b="0" i="1" smtClean="0">
                            <a:latin typeface="Cambria Math" panose="02040503050406030204" pitchFamily="18" charset="0"/>
                          </a:rPr>
                        </m:ctrlPr>
                      </m:sSubPr>
                      <m:e>
                        <m:r>
                          <a:rPr lang="en-US" altLang="zh-CN" sz="1800" b="0" i="1" smtClean="0">
                            <a:latin typeface="Cambria Math"/>
                          </a:rPr>
                          <m:t>𝑌</m:t>
                        </m:r>
                      </m:e>
                      <m:sub>
                        <m:r>
                          <a:rPr lang="en-US" altLang="zh-CN" sz="1800" b="0" i="1" smtClean="0">
                            <a:latin typeface="Cambria Math"/>
                          </a:rPr>
                          <m:t>2</m:t>
                        </m:r>
                      </m:sub>
                    </m:sSub>
                    <m:r>
                      <a:rPr lang="en-US" altLang="zh-CN" sz="1800" b="0" i="1" smtClean="0">
                        <a:latin typeface="Cambria Math"/>
                      </a:rPr>
                      <m:t>=1.5</m:t>
                    </m:r>
                  </m:oMath>
                </a14:m>
                <a:endParaRPr lang="en-US" altLang="zh-C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1436"/>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756829595"/>
              </p:ext>
            </p:extLst>
          </p:nvPr>
        </p:nvGraphicFramePr>
        <p:xfrm>
          <a:off x="1984248" y="196596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extBox 6"/>
              <p:cNvSpPr txBox="1"/>
              <p:nvPr/>
            </p:nvSpPr>
            <p:spPr>
              <a:xfrm>
                <a:off x="6172200" y="4324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𝒕</m:t>
                      </m:r>
                    </m:oMath>
                  </m:oMathPara>
                </a14:m>
                <a:endParaRPr lang="en-US" sz="16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6172200" y="4324350"/>
                <a:ext cx="762000" cy="3385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52600" y="1657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𝒀</m:t>
                          </m:r>
                        </m:e>
                        <m:sub>
                          <m:r>
                            <a:rPr lang="en-US" sz="1600" b="1" i="1" smtClean="0">
                              <a:latin typeface="Cambria Math"/>
                            </a:rPr>
                            <m:t>𝒕</m:t>
                          </m:r>
                        </m:sub>
                      </m:sSub>
                    </m:oMath>
                  </m:oMathPara>
                </a14:m>
                <a:endParaRPr lang="en-US" sz="16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752600" y="1657350"/>
                <a:ext cx="762000" cy="338554"/>
              </a:xfrm>
              <a:prstGeom prst="rect">
                <a:avLst/>
              </a:prstGeom>
              <a:blipFill rotWithShape="1">
                <a:blip r:embed="rId5"/>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E6E12EC-B78F-4440-A9DF-5C8F94385A9C}"/>
              </a:ext>
            </a:extLst>
          </p:cNvPr>
          <p:cNvSpPr txBox="1"/>
          <p:nvPr/>
        </p:nvSpPr>
        <p:spPr>
          <a:xfrm>
            <a:off x="6781800" y="2234021"/>
            <a:ext cx="1828800" cy="646331"/>
          </a:xfrm>
          <a:prstGeom prst="rect">
            <a:avLst/>
          </a:prstGeom>
          <a:noFill/>
          <a:ln>
            <a:solidFill>
              <a:schemeClr val="accent1"/>
            </a:solidFill>
          </a:ln>
        </p:spPr>
        <p:txBody>
          <a:bodyPr wrap="square" rtlCol="0">
            <a:spAutoFit/>
          </a:bodyPr>
          <a:lstStyle/>
          <a:p>
            <a:pPr algn="ctr"/>
            <a:r>
              <a:rPr lang="zh-CN" altLang="en-US" dirty="0"/>
              <a:t>国民收入收敛，没有波动</a:t>
            </a:r>
            <a:endParaRPr lang="en-US" dirty="0"/>
          </a:p>
        </p:txBody>
      </p:sp>
      <p:sp>
        <p:nvSpPr>
          <p:cNvPr id="9" name="矩形 8">
            <a:extLst>
              <a:ext uri="{FF2B5EF4-FFF2-40B4-BE49-F238E27FC236}">
                <a16:creationId xmlns:a16="http://schemas.microsoft.com/office/drawing/2014/main" id="{ED059F92-E61D-4B37-9CFD-117A10366513}"/>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10" name="组合 9">
            <a:extLst>
              <a:ext uri="{FF2B5EF4-FFF2-40B4-BE49-F238E27FC236}">
                <a16:creationId xmlns:a16="http://schemas.microsoft.com/office/drawing/2014/main" id="{FACF7FA3-A065-4256-94A9-28A298AAA7A0}"/>
              </a:ext>
            </a:extLst>
          </p:cNvPr>
          <p:cNvGrpSpPr/>
          <p:nvPr/>
        </p:nvGrpSpPr>
        <p:grpSpPr>
          <a:xfrm>
            <a:off x="239334" y="290253"/>
            <a:ext cx="229174" cy="330963"/>
            <a:chOff x="362743" y="188119"/>
            <a:chExt cx="348993" cy="504000"/>
          </a:xfrm>
          <a:solidFill>
            <a:srgbClr val="6B748A"/>
          </a:solidFill>
        </p:grpSpPr>
        <p:sp>
          <p:nvSpPr>
            <p:cNvPr id="11" name="矩形: 圆角 10">
              <a:extLst>
                <a:ext uri="{FF2B5EF4-FFF2-40B4-BE49-F238E27FC236}">
                  <a16:creationId xmlns:a16="http://schemas.microsoft.com/office/drawing/2014/main" id="{B3243F63-B79F-4375-BCAB-DD2C2047EF7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7D0359B5-7E95-4EBF-A0CB-4AAD6CC78BB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A9AEB1D9-65A1-447D-881F-9DEFABCB80C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4" name="矩形: 圆角 13">
              <a:extLst>
                <a:ext uri="{FF2B5EF4-FFF2-40B4-BE49-F238E27FC236}">
                  <a16:creationId xmlns:a16="http://schemas.microsoft.com/office/drawing/2014/main" id="{D026B1D1-5C35-4B3D-A5F2-17DEBD1C951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5" name="直接连接符 14">
            <a:extLst>
              <a:ext uri="{FF2B5EF4-FFF2-40B4-BE49-F238E27FC236}">
                <a16:creationId xmlns:a16="http://schemas.microsoft.com/office/drawing/2014/main" id="{AF2E42F2-73E9-456E-BD24-BD3D38F2FDB6}"/>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DD94C99A-3FC6-48BC-A2A3-148570014088}"/>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5648213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394472"/>
              </a:xfrm>
            </p:spPr>
            <p:txBody>
              <a:bodyPr/>
              <a:lstStyle/>
              <a:p>
                <a:pPr>
                  <a:buSzPct val="80000"/>
                  <a:buFont typeface="Wingdings" panose="05000000000000000000" pitchFamily="2" charset="2"/>
                  <a:buChar char="l"/>
                </a:pPr>
                <a:r>
                  <a:rPr lang="zh-CN" altLang="en-US" sz="1800" dirty="0"/>
                  <a:t>情形</a:t>
                </a:r>
                <a:r>
                  <a:rPr lang="en-US" altLang="zh-CN" sz="1800" dirty="0"/>
                  <a:t> 2. </a:t>
                </a:r>
                <a14:m>
                  <m:oMath xmlns:m="http://schemas.openxmlformats.org/officeDocument/2006/math">
                    <m:r>
                      <a:rPr lang="en-US" altLang="zh-CN" sz="1800" i="1">
                        <a:latin typeface="Cambria Math"/>
                      </a:rPr>
                      <m:t>𝛽</m:t>
                    </m:r>
                    <m:r>
                      <a:rPr lang="en-US" altLang="zh-CN" sz="1800" i="1">
                        <a:latin typeface="Cambria Math"/>
                      </a:rPr>
                      <m:t>=0.5, </m:t>
                    </m:r>
                    <m:r>
                      <a:rPr lang="en-US" altLang="zh-CN" sz="1800" i="1">
                        <a:latin typeface="Cambria Math"/>
                      </a:rPr>
                      <m:t>𝑣</m:t>
                    </m:r>
                    <m:r>
                      <a:rPr lang="en-US" altLang="zh-CN" sz="1800" i="1">
                        <a:latin typeface="Cambria Math"/>
                      </a:rPr>
                      <m:t>=2, </m:t>
                    </m:r>
                    <m:sSub>
                      <m:sSubPr>
                        <m:ctrlPr>
                          <a:rPr lang="en-US" altLang="zh-CN" sz="1800" i="1">
                            <a:latin typeface="Cambria Math" panose="02040503050406030204" pitchFamily="18" charset="0"/>
                          </a:rPr>
                        </m:ctrlPr>
                      </m:sSubPr>
                      <m:e>
                        <m:r>
                          <a:rPr lang="en-US" altLang="zh-CN" sz="1800" i="1">
                            <a:latin typeface="Cambria Math"/>
                          </a:rPr>
                          <m:t>𝐺</m:t>
                        </m:r>
                      </m:e>
                      <m:sub>
                        <m:r>
                          <a:rPr lang="en-US" altLang="zh-CN" sz="1800" i="1">
                            <a:latin typeface="Cambria Math"/>
                          </a:rPr>
                          <m:t>0</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1</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2</m:t>
                        </m:r>
                      </m:sub>
                    </m:sSub>
                    <m:r>
                      <a:rPr lang="en-US" altLang="zh-CN" sz="1800" i="1">
                        <a:latin typeface="Cambria Math"/>
                      </a:rPr>
                      <m:t>=</m:t>
                    </m:r>
                    <m:r>
                      <a:rPr lang="en-US" altLang="zh-CN" sz="1800" b="0" i="1" smtClean="0">
                        <a:latin typeface="Cambria Math"/>
                      </a:rPr>
                      <m:t>2</m:t>
                    </m:r>
                    <m:r>
                      <a:rPr lang="en-US" altLang="zh-CN" sz="1800" i="1">
                        <a:latin typeface="Cambria Math"/>
                      </a:rPr>
                      <m:t>.5</m:t>
                    </m:r>
                  </m:oMath>
                </a14:m>
                <a:endParaRPr lang="en-US" altLang="zh-CN" sz="18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394472"/>
              </a:xfrm>
              <a:blipFill>
                <a:blip r:embed="rId2"/>
                <a:stretch>
                  <a:fillRect l="-148" t="-1436"/>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713173563"/>
              </p:ext>
            </p:extLst>
          </p:nvPr>
        </p:nvGraphicFramePr>
        <p:xfrm>
          <a:off x="1984248" y="196596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extBox 6"/>
              <p:cNvSpPr txBox="1"/>
              <p:nvPr/>
            </p:nvSpPr>
            <p:spPr>
              <a:xfrm>
                <a:off x="6172200" y="4324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𝒕</m:t>
                      </m:r>
                    </m:oMath>
                  </m:oMathPara>
                </a14:m>
                <a:endParaRPr lang="en-US" sz="16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6172200" y="4324350"/>
                <a:ext cx="762000" cy="3385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52600" y="1657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𝒀</m:t>
                          </m:r>
                        </m:e>
                        <m:sub>
                          <m:r>
                            <a:rPr lang="en-US" sz="1600" b="1" i="1" smtClean="0">
                              <a:latin typeface="Cambria Math"/>
                            </a:rPr>
                            <m:t>𝒕</m:t>
                          </m:r>
                        </m:sub>
                      </m:sSub>
                    </m:oMath>
                  </m:oMathPara>
                </a14:m>
                <a:endParaRPr lang="en-US" sz="16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752600" y="1657350"/>
                <a:ext cx="762000" cy="338554"/>
              </a:xfrm>
              <a:prstGeom prst="rect">
                <a:avLst/>
              </a:prstGeom>
              <a:blipFill rotWithShape="1">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FADB4A9-6FB9-4F06-88D4-1FBEDC241544}"/>
              </a:ext>
            </a:extLst>
          </p:cNvPr>
          <p:cNvSpPr txBox="1"/>
          <p:nvPr/>
        </p:nvSpPr>
        <p:spPr>
          <a:xfrm>
            <a:off x="6781800" y="2234021"/>
            <a:ext cx="1447800" cy="646331"/>
          </a:xfrm>
          <a:prstGeom prst="rect">
            <a:avLst/>
          </a:prstGeom>
          <a:noFill/>
          <a:ln>
            <a:solidFill>
              <a:schemeClr val="accent1"/>
            </a:solidFill>
          </a:ln>
        </p:spPr>
        <p:txBody>
          <a:bodyPr wrap="square" rtlCol="0">
            <a:spAutoFit/>
          </a:bodyPr>
          <a:lstStyle/>
          <a:p>
            <a:pPr algn="ctr"/>
            <a:r>
              <a:rPr lang="zh-CN" altLang="en-US" dirty="0"/>
              <a:t>国民收入</a:t>
            </a:r>
            <a:endParaRPr lang="en-US" altLang="zh-CN" dirty="0"/>
          </a:p>
          <a:p>
            <a:pPr algn="ctr"/>
            <a:r>
              <a:rPr lang="zh-CN" altLang="en-US" dirty="0"/>
              <a:t>上下波动</a:t>
            </a:r>
            <a:endParaRPr lang="en-US" dirty="0"/>
          </a:p>
        </p:txBody>
      </p:sp>
      <p:sp>
        <p:nvSpPr>
          <p:cNvPr id="10" name="矩形 9">
            <a:extLst>
              <a:ext uri="{FF2B5EF4-FFF2-40B4-BE49-F238E27FC236}">
                <a16:creationId xmlns:a16="http://schemas.microsoft.com/office/drawing/2014/main" id="{64329465-B192-43E6-A189-FA24339B46B0}"/>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11" name="组合 10">
            <a:extLst>
              <a:ext uri="{FF2B5EF4-FFF2-40B4-BE49-F238E27FC236}">
                <a16:creationId xmlns:a16="http://schemas.microsoft.com/office/drawing/2014/main" id="{F26F1547-0C78-42FB-8ACB-1AEC6F88236E}"/>
              </a:ext>
            </a:extLst>
          </p:cNvPr>
          <p:cNvGrpSpPr/>
          <p:nvPr/>
        </p:nvGrpSpPr>
        <p:grpSpPr>
          <a:xfrm>
            <a:off x="239334" y="290253"/>
            <a:ext cx="229174" cy="330963"/>
            <a:chOff x="362743" y="188119"/>
            <a:chExt cx="348993" cy="504000"/>
          </a:xfrm>
          <a:solidFill>
            <a:srgbClr val="6B748A"/>
          </a:solidFill>
        </p:grpSpPr>
        <p:sp>
          <p:nvSpPr>
            <p:cNvPr id="12" name="矩形: 圆角 11">
              <a:extLst>
                <a:ext uri="{FF2B5EF4-FFF2-40B4-BE49-F238E27FC236}">
                  <a16:creationId xmlns:a16="http://schemas.microsoft.com/office/drawing/2014/main" id="{D252018F-B66D-49B6-948B-56E659CB60E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4CFF6AF2-FBA0-44B5-981B-CFD05DA37F2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4" name="矩形: 圆角 13">
              <a:extLst>
                <a:ext uri="{FF2B5EF4-FFF2-40B4-BE49-F238E27FC236}">
                  <a16:creationId xmlns:a16="http://schemas.microsoft.com/office/drawing/2014/main" id="{19930DEB-4D2C-4639-A1CD-27860C71BB0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5" name="矩形: 圆角 14">
              <a:extLst>
                <a:ext uri="{FF2B5EF4-FFF2-40B4-BE49-F238E27FC236}">
                  <a16:creationId xmlns:a16="http://schemas.microsoft.com/office/drawing/2014/main" id="{4CB99E23-01D2-48AE-A1D3-F675057A3B0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6" name="直接连接符 15">
            <a:extLst>
              <a:ext uri="{FF2B5EF4-FFF2-40B4-BE49-F238E27FC236}">
                <a16:creationId xmlns:a16="http://schemas.microsoft.com/office/drawing/2014/main" id="{0C7EA0D0-6414-4848-A138-8D3BC66CC4DF}"/>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E333A9FD-EEBF-4D0E-988C-E2637AB5C68B}"/>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655806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SzPct val="80000"/>
                  <a:buFont typeface="Wingdings" panose="05000000000000000000" pitchFamily="2" charset="2"/>
                  <a:buChar char="l"/>
                </a:pPr>
                <a:r>
                  <a:rPr lang="zh-CN" altLang="en-US" sz="1800" dirty="0"/>
                  <a:t>情形</a:t>
                </a:r>
                <a:r>
                  <a:rPr lang="en-US" altLang="zh-CN" sz="1800" dirty="0"/>
                  <a:t> 3. </a:t>
                </a:r>
                <a14:m>
                  <m:oMath xmlns:m="http://schemas.openxmlformats.org/officeDocument/2006/math">
                    <m:r>
                      <a:rPr lang="en-US" altLang="zh-CN" sz="1800" i="1">
                        <a:latin typeface="Cambria Math"/>
                      </a:rPr>
                      <m:t>𝛽</m:t>
                    </m:r>
                    <m:r>
                      <a:rPr lang="en-US" altLang="zh-CN" sz="1800" i="1">
                        <a:latin typeface="Cambria Math"/>
                      </a:rPr>
                      <m:t>=0.6, </m:t>
                    </m:r>
                    <m:r>
                      <a:rPr lang="en-US" altLang="zh-CN" sz="1800" i="1">
                        <a:latin typeface="Cambria Math"/>
                      </a:rPr>
                      <m:t>𝑣</m:t>
                    </m:r>
                    <m:r>
                      <a:rPr lang="en-US" altLang="zh-CN" sz="1800" i="1">
                        <a:latin typeface="Cambria Math"/>
                      </a:rPr>
                      <m:t>=2, </m:t>
                    </m:r>
                    <m:sSub>
                      <m:sSubPr>
                        <m:ctrlPr>
                          <a:rPr lang="en-US" altLang="zh-CN" sz="1800" i="1">
                            <a:latin typeface="Cambria Math" panose="02040503050406030204" pitchFamily="18" charset="0"/>
                          </a:rPr>
                        </m:ctrlPr>
                      </m:sSubPr>
                      <m:e>
                        <m:r>
                          <a:rPr lang="en-US" altLang="zh-CN" sz="1800" i="1">
                            <a:latin typeface="Cambria Math"/>
                          </a:rPr>
                          <m:t>𝐺</m:t>
                        </m:r>
                      </m:e>
                      <m:sub>
                        <m:r>
                          <a:rPr lang="en-US" altLang="zh-CN" sz="1800" i="1">
                            <a:latin typeface="Cambria Math"/>
                          </a:rPr>
                          <m:t>0</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1</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2</m:t>
                        </m:r>
                      </m:sub>
                    </m:sSub>
                    <m:r>
                      <a:rPr lang="en-US" altLang="zh-CN" sz="1800" i="1">
                        <a:latin typeface="Cambria Math"/>
                      </a:rPr>
                      <m:t>=</m:t>
                    </m:r>
                    <m:r>
                      <a:rPr lang="en-US" altLang="zh-CN" sz="1800" b="0" i="1" smtClean="0">
                        <a:latin typeface="Cambria Math"/>
                      </a:rPr>
                      <m:t>2</m:t>
                    </m:r>
                    <m:r>
                      <a:rPr lang="en-US" altLang="zh-CN" sz="1800" i="1">
                        <a:latin typeface="Cambria Math"/>
                      </a:rPr>
                      <m:t>.</m:t>
                    </m:r>
                    <m:r>
                      <a:rPr lang="en-US" altLang="zh-CN" sz="1800" b="0" i="1" smtClean="0">
                        <a:latin typeface="Cambria Math"/>
                      </a:rPr>
                      <m:t>8</m:t>
                    </m:r>
                  </m:oMath>
                </a14:m>
                <a:endParaRPr lang="en-US" altLang="zh-CN" sz="1800" dirty="0"/>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1436"/>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611951102"/>
              </p:ext>
            </p:extLst>
          </p:nvPr>
        </p:nvGraphicFramePr>
        <p:xfrm>
          <a:off x="1984248" y="196596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TextBox 7"/>
              <p:cNvSpPr txBox="1"/>
              <p:nvPr/>
            </p:nvSpPr>
            <p:spPr>
              <a:xfrm>
                <a:off x="6172200" y="4324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𝒕</m:t>
                      </m:r>
                    </m:oMath>
                  </m:oMathPara>
                </a14:m>
                <a:endParaRPr lang="en-US" sz="16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6172200" y="4324350"/>
                <a:ext cx="762000" cy="3385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752600" y="1657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𝒀</m:t>
                          </m:r>
                        </m:e>
                        <m:sub>
                          <m:r>
                            <a:rPr lang="en-US" sz="1600" b="1" i="1" smtClean="0">
                              <a:latin typeface="Cambria Math"/>
                            </a:rPr>
                            <m:t>𝒕</m:t>
                          </m:r>
                        </m:sub>
                      </m:sSub>
                    </m:oMath>
                  </m:oMathPara>
                </a14:m>
                <a:endParaRPr lang="en-US" sz="1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752600" y="1657350"/>
                <a:ext cx="762000" cy="338554"/>
              </a:xfrm>
              <a:prstGeom prst="rect">
                <a:avLst/>
              </a:prstGeom>
              <a:blipFill rotWithShape="1">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AF16B73-13AA-43E2-AF0B-7DC992EB62BF}"/>
              </a:ext>
            </a:extLst>
          </p:cNvPr>
          <p:cNvSpPr txBox="1"/>
          <p:nvPr/>
        </p:nvSpPr>
        <p:spPr>
          <a:xfrm>
            <a:off x="6781800" y="2234021"/>
            <a:ext cx="2057400" cy="646331"/>
          </a:xfrm>
          <a:prstGeom prst="rect">
            <a:avLst/>
          </a:prstGeom>
          <a:noFill/>
          <a:ln>
            <a:solidFill>
              <a:schemeClr val="accent1"/>
            </a:solidFill>
          </a:ln>
        </p:spPr>
        <p:txBody>
          <a:bodyPr wrap="square" rtlCol="0">
            <a:spAutoFit/>
          </a:bodyPr>
          <a:lstStyle/>
          <a:p>
            <a:pPr algn="ctr"/>
            <a:r>
              <a:rPr lang="zh-CN" altLang="en-US" dirty="0"/>
              <a:t>国民收入上下波动</a:t>
            </a:r>
            <a:endParaRPr lang="en-US" altLang="zh-CN" dirty="0"/>
          </a:p>
          <a:p>
            <a:pPr algn="ctr"/>
            <a:r>
              <a:rPr lang="zh-CN" altLang="en-US" dirty="0"/>
              <a:t>但幅度越来越大</a:t>
            </a:r>
            <a:endParaRPr lang="en-US" dirty="0"/>
          </a:p>
        </p:txBody>
      </p:sp>
      <p:sp>
        <p:nvSpPr>
          <p:cNvPr id="11" name="矩形 10">
            <a:extLst>
              <a:ext uri="{FF2B5EF4-FFF2-40B4-BE49-F238E27FC236}">
                <a16:creationId xmlns:a16="http://schemas.microsoft.com/office/drawing/2014/main" id="{B1443D89-8B9D-4965-93D8-EC7627D55517}"/>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12" name="组合 11">
            <a:extLst>
              <a:ext uri="{FF2B5EF4-FFF2-40B4-BE49-F238E27FC236}">
                <a16:creationId xmlns:a16="http://schemas.microsoft.com/office/drawing/2014/main" id="{EE90F2CB-9DB4-49D0-A94A-B4C7133BDEDE}"/>
              </a:ext>
            </a:extLst>
          </p:cNvPr>
          <p:cNvGrpSpPr/>
          <p:nvPr/>
        </p:nvGrpSpPr>
        <p:grpSpPr>
          <a:xfrm>
            <a:off x="239334" y="290253"/>
            <a:ext cx="229174" cy="330963"/>
            <a:chOff x="362743" y="188119"/>
            <a:chExt cx="348993" cy="504000"/>
          </a:xfrm>
          <a:solidFill>
            <a:srgbClr val="6B748A"/>
          </a:solidFill>
        </p:grpSpPr>
        <p:sp>
          <p:nvSpPr>
            <p:cNvPr id="13" name="矩形: 圆角 12">
              <a:extLst>
                <a:ext uri="{FF2B5EF4-FFF2-40B4-BE49-F238E27FC236}">
                  <a16:creationId xmlns:a16="http://schemas.microsoft.com/office/drawing/2014/main" id="{0165DB2C-6C50-4418-9064-07B5D7396A6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4" name="矩形: 圆角 13">
              <a:extLst>
                <a:ext uri="{FF2B5EF4-FFF2-40B4-BE49-F238E27FC236}">
                  <a16:creationId xmlns:a16="http://schemas.microsoft.com/office/drawing/2014/main" id="{F5310720-E8F0-4942-B94C-363D1C632DB3}"/>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5" name="矩形: 圆角 14">
              <a:extLst>
                <a:ext uri="{FF2B5EF4-FFF2-40B4-BE49-F238E27FC236}">
                  <a16:creationId xmlns:a16="http://schemas.microsoft.com/office/drawing/2014/main" id="{BD62E9BE-CC67-46BB-A057-23A5B0309A1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6" name="矩形: 圆角 15">
              <a:extLst>
                <a:ext uri="{FF2B5EF4-FFF2-40B4-BE49-F238E27FC236}">
                  <a16:creationId xmlns:a16="http://schemas.microsoft.com/office/drawing/2014/main" id="{7C4F607F-4222-4A8C-BC1B-E892D4CCEA5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7" name="直接连接符 16">
            <a:extLst>
              <a:ext uri="{FF2B5EF4-FFF2-40B4-BE49-F238E27FC236}">
                <a16:creationId xmlns:a16="http://schemas.microsoft.com/office/drawing/2014/main" id="{7AB38E15-2938-4D47-9BD0-68A13860F1B1}"/>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653FE446-BFDC-4257-8047-F6B989BFED9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547113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SzPct val="80000"/>
                  <a:buFont typeface="Wingdings" panose="05000000000000000000" pitchFamily="2" charset="2"/>
                  <a:buChar char="l"/>
                </a:pPr>
                <a:r>
                  <a:rPr lang="zh-CN" altLang="en-US" sz="1800" dirty="0"/>
                  <a:t>情形</a:t>
                </a:r>
                <a:r>
                  <a:rPr lang="en-US" altLang="zh-CN" sz="1800" dirty="0"/>
                  <a:t> 4. </a:t>
                </a:r>
                <a14:m>
                  <m:oMath xmlns:m="http://schemas.openxmlformats.org/officeDocument/2006/math">
                    <m:r>
                      <a:rPr lang="en-US" altLang="zh-CN" sz="1800" i="1">
                        <a:latin typeface="Cambria Math"/>
                      </a:rPr>
                      <m:t>𝛽</m:t>
                    </m:r>
                    <m:r>
                      <a:rPr lang="en-US" altLang="zh-CN" sz="1800" i="1">
                        <a:latin typeface="Cambria Math"/>
                      </a:rPr>
                      <m:t>=0.8, </m:t>
                    </m:r>
                    <m:r>
                      <a:rPr lang="en-US" altLang="zh-CN" sz="1800" i="1">
                        <a:latin typeface="Cambria Math"/>
                      </a:rPr>
                      <m:t>𝑣</m:t>
                    </m:r>
                    <m:r>
                      <a:rPr lang="en-US" altLang="zh-CN" sz="1800" i="1">
                        <a:latin typeface="Cambria Math"/>
                      </a:rPr>
                      <m:t>=4, </m:t>
                    </m:r>
                    <m:sSub>
                      <m:sSubPr>
                        <m:ctrlPr>
                          <a:rPr lang="en-US" altLang="zh-CN" sz="1800" i="1">
                            <a:latin typeface="Cambria Math" panose="02040503050406030204" pitchFamily="18" charset="0"/>
                          </a:rPr>
                        </m:ctrlPr>
                      </m:sSubPr>
                      <m:e>
                        <m:r>
                          <a:rPr lang="en-US" altLang="zh-CN" sz="1800" i="1">
                            <a:latin typeface="Cambria Math"/>
                          </a:rPr>
                          <m:t>𝐺</m:t>
                        </m:r>
                      </m:e>
                      <m:sub>
                        <m:r>
                          <a:rPr lang="en-US" altLang="zh-CN" sz="1800" i="1">
                            <a:latin typeface="Cambria Math"/>
                          </a:rPr>
                          <m:t>0</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1</m:t>
                        </m:r>
                      </m:sub>
                    </m:sSub>
                    <m:r>
                      <a:rPr lang="en-US" altLang="zh-CN" sz="1800" i="1">
                        <a:latin typeface="Cambria Math"/>
                      </a:rPr>
                      <m:t>=1, </m:t>
                    </m:r>
                    <m:sSub>
                      <m:sSubPr>
                        <m:ctrlPr>
                          <a:rPr lang="en-US" altLang="zh-CN" sz="1800" i="1">
                            <a:latin typeface="Cambria Math" panose="02040503050406030204" pitchFamily="18" charset="0"/>
                          </a:rPr>
                        </m:ctrlPr>
                      </m:sSubPr>
                      <m:e>
                        <m:r>
                          <a:rPr lang="en-US" altLang="zh-CN" sz="1800" i="1">
                            <a:latin typeface="Cambria Math"/>
                          </a:rPr>
                          <m:t>𝑌</m:t>
                        </m:r>
                      </m:e>
                      <m:sub>
                        <m:r>
                          <a:rPr lang="en-US" altLang="zh-CN" sz="1800" i="1">
                            <a:latin typeface="Cambria Math"/>
                          </a:rPr>
                          <m:t>2</m:t>
                        </m:r>
                      </m:sub>
                    </m:sSub>
                    <m:r>
                      <a:rPr lang="en-US" altLang="zh-CN" sz="1800" i="1">
                        <a:latin typeface="Cambria Math"/>
                      </a:rPr>
                      <m:t>=5</m:t>
                    </m:r>
                  </m:oMath>
                </a14:m>
                <a:endParaRPr lang="en-US" altLang="zh-CN" sz="18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1436"/>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621794980"/>
              </p:ext>
            </p:extLst>
          </p:nvPr>
        </p:nvGraphicFramePr>
        <p:xfrm>
          <a:off x="1984248" y="196596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p:cNvSpPr txBox="1"/>
              <p:nvPr/>
            </p:nvSpPr>
            <p:spPr>
              <a:xfrm>
                <a:off x="6172200" y="4324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𝒕</m:t>
                      </m:r>
                    </m:oMath>
                  </m:oMathPara>
                </a14:m>
                <a:endParaRPr lang="en-US" sz="1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6172200" y="4324350"/>
                <a:ext cx="762000" cy="3385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52600" y="1657350"/>
                <a:ext cx="762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a:rPr>
                            <m:t>𝒀</m:t>
                          </m:r>
                        </m:e>
                        <m:sub>
                          <m:r>
                            <a:rPr lang="en-US" sz="1600" b="1" i="1" smtClean="0">
                              <a:latin typeface="Cambria Math"/>
                            </a:rPr>
                            <m:t>𝒕</m:t>
                          </m:r>
                        </m:sub>
                      </m:sSub>
                    </m:oMath>
                  </m:oMathPara>
                </a14:m>
                <a:endParaRPr lang="en-US" sz="16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752600" y="1657350"/>
                <a:ext cx="762000" cy="338554"/>
              </a:xfrm>
              <a:prstGeom prst="rect">
                <a:avLst/>
              </a:prstGeom>
              <a:blipFill rotWithShape="1">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AFE2D785-719E-49F2-88E5-46A4C29D9020}"/>
              </a:ext>
            </a:extLst>
          </p:cNvPr>
          <p:cNvSpPr txBox="1"/>
          <p:nvPr/>
        </p:nvSpPr>
        <p:spPr>
          <a:xfrm>
            <a:off x="6781800" y="2234021"/>
            <a:ext cx="1828800" cy="646331"/>
          </a:xfrm>
          <a:prstGeom prst="rect">
            <a:avLst/>
          </a:prstGeom>
          <a:noFill/>
          <a:ln>
            <a:solidFill>
              <a:schemeClr val="accent1"/>
            </a:solidFill>
          </a:ln>
        </p:spPr>
        <p:txBody>
          <a:bodyPr wrap="square" rtlCol="0">
            <a:spAutoFit/>
          </a:bodyPr>
          <a:lstStyle/>
          <a:p>
            <a:pPr algn="ctr"/>
            <a:r>
              <a:rPr lang="zh-CN" altLang="en-US" dirty="0"/>
              <a:t>国民收入</a:t>
            </a:r>
            <a:endParaRPr lang="en-US" altLang="zh-CN" dirty="0"/>
          </a:p>
          <a:p>
            <a:pPr algn="ctr"/>
            <a:r>
              <a:rPr lang="zh-CN" altLang="en-US" dirty="0"/>
              <a:t>爆炸式增长</a:t>
            </a:r>
            <a:endParaRPr lang="en-US" dirty="0"/>
          </a:p>
        </p:txBody>
      </p:sp>
      <p:sp>
        <p:nvSpPr>
          <p:cNvPr id="12" name="矩形 11">
            <a:extLst>
              <a:ext uri="{FF2B5EF4-FFF2-40B4-BE49-F238E27FC236}">
                <a16:creationId xmlns:a16="http://schemas.microsoft.com/office/drawing/2014/main" id="{DFADC0F3-C9D9-443D-B37B-E2B63F33D1A0}"/>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13" name="组合 12">
            <a:extLst>
              <a:ext uri="{FF2B5EF4-FFF2-40B4-BE49-F238E27FC236}">
                <a16:creationId xmlns:a16="http://schemas.microsoft.com/office/drawing/2014/main" id="{E6C7FC1F-88B0-4105-AEEC-831D3E545DC9}"/>
              </a:ext>
            </a:extLst>
          </p:cNvPr>
          <p:cNvGrpSpPr/>
          <p:nvPr/>
        </p:nvGrpSpPr>
        <p:grpSpPr>
          <a:xfrm>
            <a:off x="239334" y="290253"/>
            <a:ext cx="229174" cy="330963"/>
            <a:chOff x="362743" y="188119"/>
            <a:chExt cx="348993" cy="504000"/>
          </a:xfrm>
          <a:solidFill>
            <a:srgbClr val="6B748A"/>
          </a:solidFill>
        </p:grpSpPr>
        <p:sp>
          <p:nvSpPr>
            <p:cNvPr id="14" name="矩形: 圆角 13">
              <a:extLst>
                <a:ext uri="{FF2B5EF4-FFF2-40B4-BE49-F238E27FC236}">
                  <a16:creationId xmlns:a16="http://schemas.microsoft.com/office/drawing/2014/main" id="{6212775D-D15B-4FD4-83A0-ABC4FD66578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5" name="矩形: 圆角 14">
              <a:extLst>
                <a:ext uri="{FF2B5EF4-FFF2-40B4-BE49-F238E27FC236}">
                  <a16:creationId xmlns:a16="http://schemas.microsoft.com/office/drawing/2014/main" id="{2825B2FC-725A-4EDC-87A2-C23F92D18D4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6" name="矩形: 圆角 15">
              <a:extLst>
                <a:ext uri="{FF2B5EF4-FFF2-40B4-BE49-F238E27FC236}">
                  <a16:creationId xmlns:a16="http://schemas.microsoft.com/office/drawing/2014/main" id="{007D12E4-CD9E-4F36-8A9E-1F16268DCEF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7" name="矩形: 圆角 16">
              <a:extLst>
                <a:ext uri="{FF2B5EF4-FFF2-40B4-BE49-F238E27FC236}">
                  <a16:creationId xmlns:a16="http://schemas.microsoft.com/office/drawing/2014/main" id="{F187B006-4E0B-41DB-9D37-12D7B37C1D2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8" name="直接连接符 17">
            <a:extLst>
              <a:ext uri="{FF2B5EF4-FFF2-40B4-BE49-F238E27FC236}">
                <a16:creationId xmlns:a16="http://schemas.microsoft.com/office/drawing/2014/main" id="{0FDCF0CC-9459-4411-8434-354E44F2FFD6}"/>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5D0A3BF-E0D3-4021-848E-47A194222950}"/>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77899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F88A6-EF59-4789-845C-C92FB9E63919}"/>
              </a:ext>
            </a:extLst>
          </p:cNvPr>
          <p:cNvSpPr>
            <a:spLocks noGrp="1"/>
          </p:cNvSpPr>
          <p:nvPr>
            <p:ph idx="1"/>
          </p:nvPr>
        </p:nvSpPr>
        <p:spPr>
          <a:xfrm>
            <a:off x="376357" y="806315"/>
            <a:ext cx="8229600" cy="3394472"/>
          </a:xfrm>
        </p:spPr>
        <p:txBody>
          <a:bodyPr/>
          <a:lstStyle/>
          <a:p>
            <a:pPr>
              <a:lnSpc>
                <a:spcPct val="11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首先，经济周期中波动的根源在于经济体内部，乘数与加速数相互作用强化了经济波动的趋势</a:t>
            </a:r>
            <a:endParaRPr lang="en-US" altLang="zh-CN" sz="1800" dirty="0">
              <a:latin typeface="宋体" panose="02010600030101010101" pitchFamily="2" charset="-122"/>
              <a:ea typeface="宋体" panose="02010600030101010101" pitchFamily="2" charset="-122"/>
            </a:endParaRPr>
          </a:p>
          <a:p>
            <a:pPr>
              <a:lnSpc>
                <a:spcPct val="11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其次，从总体上看，宏观经济波动的性质和幅度取决于边际消费倾向和加速数的大小，如果这两个参数较小，则经济的波动幅度较小</a:t>
            </a:r>
            <a:endParaRPr lang="en-US" altLang="zh-CN" sz="1800" dirty="0">
              <a:latin typeface="宋体" panose="02010600030101010101" pitchFamily="2" charset="-122"/>
              <a:ea typeface="宋体" panose="02010600030101010101" pitchFamily="2" charset="-122"/>
            </a:endParaRPr>
          </a:p>
          <a:p>
            <a:pPr>
              <a:lnSpc>
                <a:spcPct val="11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再次，由于投资</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收入之间的这种不稳定关系使经济体系形成了周期性波动，因此，政府可以通过经济干预政策来缓解经济周期的波动</a:t>
            </a:r>
            <a:endParaRPr lang="en-US" altLang="zh-CN" sz="1800" dirty="0">
              <a:latin typeface="宋体" panose="02010600030101010101" pitchFamily="2" charset="-122"/>
              <a:ea typeface="宋体" panose="02010600030101010101" pitchFamily="2" charset="-122"/>
            </a:endParaRPr>
          </a:p>
          <a:p>
            <a:pPr>
              <a:lnSpc>
                <a:spcPct val="11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最后，乘数</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加速数模型产生作用存在限制条件</a:t>
            </a:r>
            <a:endParaRPr lang="en-US" altLang="zh-CN" sz="1800" dirty="0">
              <a:latin typeface="宋体" panose="02010600030101010101" pitchFamily="2" charset="-122"/>
              <a:ea typeface="宋体" panose="02010600030101010101" pitchFamily="2" charset="-122"/>
            </a:endParaRPr>
          </a:p>
          <a:p>
            <a:pPr lvl="1">
              <a:lnSpc>
                <a:spcPct val="11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假定现存的资本设备被充分利用，有充分的未被利用的原材料和劳动力</a:t>
            </a:r>
            <a:endParaRPr lang="en-US" altLang="zh-CN" sz="1600" dirty="0">
              <a:latin typeface="宋体" panose="02010600030101010101" pitchFamily="2" charset="-122"/>
              <a:ea typeface="宋体" panose="02010600030101010101" pitchFamily="2" charset="-122"/>
            </a:endParaRPr>
          </a:p>
          <a:p>
            <a:pPr lvl="1">
              <a:lnSpc>
                <a:spcPct val="11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假定国民收入的增加是引起新投资增加的唯一因素</a:t>
            </a:r>
            <a:endParaRPr lang="en-US" altLang="zh-CN" sz="1600" dirty="0">
              <a:latin typeface="宋体" panose="02010600030101010101" pitchFamily="2" charset="-122"/>
              <a:ea typeface="宋体" panose="02010600030101010101" pitchFamily="2" charset="-122"/>
            </a:endParaRPr>
          </a:p>
          <a:p>
            <a:pPr lvl="1">
              <a:lnSpc>
                <a:spcPct val="11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假定扩充设备所需资金没有信贷上的障碍</a:t>
            </a:r>
            <a:endParaRPr lang="en-US" altLang="zh-CN" sz="1600" dirty="0">
              <a:latin typeface="宋体" panose="02010600030101010101" pitchFamily="2" charset="-122"/>
              <a:ea typeface="宋体" panose="02010600030101010101" pitchFamily="2" charset="-122"/>
            </a:endParaRPr>
          </a:p>
          <a:p>
            <a:pPr lvl="1">
              <a:lnSpc>
                <a:spcPct val="11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假定一开始就有收入变动，否则乘数和加速数的相互作用无法启动</a:t>
            </a:r>
            <a:endParaRPr lang="en-US" altLang="zh-CN" sz="1600" dirty="0">
              <a:latin typeface="宋体" panose="02010600030101010101" pitchFamily="2" charset="-122"/>
              <a:ea typeface="宋体" panose="02010600030101010101" pitchFamily="2" charset="-122"/>
            </a:endParaRPr>
          </a:p>
        </p:txBody>
      </p:sp>
      <p:sp>
        <p:nvSpPr>
          <p:cNvPr id="4" name="Slide Number Placeholder 3">
            <a:extLst>
              <a:ext uri="{FF2B5EF4-FFF2-40B4-BE49-F238E27FC236}">
                <a16:creationId xmlns:a16="http://schemas.microsoft.com/office/drawing/2014/main" id="{33A3DADE-43D9-4409-9852-07A8CFA0B6AA}"/>
              </a:ext>
            </a:extLst>
          </p:cNvPr>
          <p:cNvSpPr>
            <a:spLocks noGrp="1"/>
          </p:cNvSpPr>
          <p:nvPr>
            <p:ph type="sldNum" sz="quarter" idx="12"/>
          </p:nvPr>
        </p:nvSpPr>
        <p:spPr/>
        <p:txBody>
          <a:bodyPr/>
          <a:lstStyle/>
          <a:p>
            <a:fld id="{B6F15528-21DE-4FAA-801E-634DDDAF4B2B}" type="slidenum">
              <a:rPr lang="en-US" smtClean="0"/>
              <a:pPr/>
              <a:t>68</a:t>
            </a:fld>
            <a:endParaRPr lang="en-US" dirty="0"/>
          </a:p>
        </p:txBody>
      </p:sp>
      <p:sp>
        <p:nvSpPr>
          <p:cNvPr id="5" name="矩形 4">
            <a:extLst>
              <a:ext uri="{FF2B5EF4-FFF2-40B4-BE49-F238E27FC236}">
                <a16:creationId xmlns:a16="http://schemas.microsoft.com/office/drawing/2014/main" id="{B51D9BB4-EE73-489F-93BD-5321D1431C9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乘数</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加速数模型</a:t>
            </a:r>
          </a:p>
        </p:txBody>
      </p:sp>
      <p:grpSp>
        <p:nvGrpSpPr>
          <p:cNvPr id="6" name="组合 5">
            <a:extLst>
              <a:ext uri="{FF2B5EF4-FFF2-40B4-BE49-F238E27FC236}">
                <a16:creationId xmlns:a16="http://schemas.microsoft.com/office/drawing/2014/main" id="{C57E78EB-C3B9-4CE8-87C4-50EC585F960D}"/>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9CAD942-235A-4F14-9C64-F1FB54A1A81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CF45F23-3ADD-4402-A82A-B2CD671648D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4586FA6-F40E-45C5-885E-9AF10C02DDC0}"/>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355315F-A87D-4140-98C6-D823D87E9F4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3A30025-1952-4479-BA76-E0C1678BBBB9}"/>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7D88D4A-1085-4B92-95E5-E85320A3D424}"/>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030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254FF-66BC-4138-A817-F150CE2473A7}"/>
                  </a:ext>
                </a:extLst>
              </p:cNvPr>
              <p:cNvSpPr>
                <a:spLocks noGrp="1"/>
              </p:cNvSpPr>
              <p:nvPr>
                <p:ph idx="1"/>
              </p:nvPr>
            </p:nvSpPr>
            <p:spPr>
              <a:xfrm>
                <a:off x="438028" y="891038"/>
                <a:ext cx="8229600" cy="3565843"/>
              </a:xfrm>
            </p:spPr>
            <p:txBody>
              <a:bodyPr/>
              <a:lstStyle/>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现代经济周期主流理论的共同内核</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都建立在微观基础上，从个体的最优化行为出发解释宏观层面的经济周期型波动</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坚持理性预期的假设，个体会以理性预期的方式测测未来的经济变量</a:t>
                </a:r>
                <a:endParaRPr lang="en-US" altLang="zh-CN" sz="1600" dirty="0">
                  <a:latin typeface="宋体" panose="02010600030101010101" pitchFamily="2" charset="-122"/>
                  <a:ea typeface="宋体" panose="02010600030101010101" pitchFamily="2" charset="-122"/>
                </a:endParaRPr>
              </a:p>
              <a:p>
                <a:pPr marL="342900" lvl="1">
                  <a:lnSpc>
                    <a:spcPct val="120000"/>
                  </a:lnSpc>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两大流派：新凯恩斯主义宏观经济学和新古典主义宏观经济学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比较静态分析</a:t>
                </a:r>
                <a:r>
                  <a:rPr lang="en-US" altLang="zh-CN" dirty="0">
                    <a:latin typeface="宋体" panose="02010600030101010101" pitchFamily="2" charset="-122"/>
                    <a:ea typeface="宋体" panose="02010600030101010101" pitchFamily="2" charset="-122"/>
                  </a:rPr>
                  <a:t>)</a:t>
                </a: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新凯恩斯主义：着眼于短期（向右上方倾斜的</a:t>
                </a:r>
                <a:r>
                  <a:rPr lang="en-US" altLang="zh-CN" sz="1600" dirty="0">
                    <a:ea typeface="宋体" panose="02010600030101010101" pitchFamily="2" charset="-122"/>
                  </a:rPr>
                  <a:t>AS</a:t>
                </a:r>
                <a:r>
                  <a:rPr lang="zh-CN" altLang="en-US" sz="1600" dirty="0">
                    <a:latin typeface="宋体" panose="02010600030101010101" pitchFamily="2" charset="-122"/>
                    <a:ea typeface="宋体" panose="02010600030101010101" pitchFamily="2" charset="-122"/>
                  </a:rPr>
                  <a:t>曲线）</a:t>
                </a:r>
                <a:endParaRPr lang="en-US" altLang="zh-CN" sz="1600" dirty="0">
                  <a:latin typeface="宋体" panose="02010600030101010101" pitchFamily="2" charset="-122"/>
                  <a:ea typeface="宋体" panose="02010600030101010101" pitchFamily="2" charset="-122"/>
                </a:endParaRPr>
              </a:p>
              <a:p>
                <a:pPr lvl="2">
                  <a:lnSpc>
                    <a:spcPct val="120000"/>
                  </a:lnSpc>
                  <a:buSzPct val="60000"/>
                  <a:buFont typeface="Times New Roman" panose="02020603050405020304" pitchFamily="18" charset="0"/>
                  <a:buChar char="—"/>
                </a:pPr>
                <a:r>
                  <a:rPr lang="zh-CN" altLang="en-US" sz="1600" dirty="0">
                    <a:latin typeface="宋体" panose="02010600030101010101" pitchFamily="2" charset="-122"/>
                    <a:ea typeface="宋体" panose="02010600030101010101" pitchFamily="2" charset="-122"/>
                  </a:rPr>
                  <a:t>市场不完善（比如垄断），工资和物价存在刚性 </a:t>
                </a:r>
                <a14:m>
                  <m:oMath xmlns:m="http://schemas.openxmlformats.org/officeDocument/2006/math">
                    <m:r>
                      <a:rPr lang="zh-CN" altLang="en-US" sz="1600" i="1" smtClean="0">
                        <a:latin typeface="Cambria Math" panose="02040503050406030204" pitchFamily="18" charset="0"/>
                        <a:ea typeface="宋体" panose="02010600030101010101" pitchFamily="2" charset="-122"/>
                      </a:rPr>
                      <m:t>→</m:t>
                    </m:r>
                  </m:oMath>
                </a14:m>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造成经济周期性波动</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新古典主义：着眼于长期（垂直的</a:t>
                </a:r>
                <a:r>
                  <a:rPr lang="en-US" altLang="zh-CN" sz="1600" dirty="0">
                    <a:ea typeface="宋体" panose="02010600030101010101" pitchFamily="2" charset="-122"/>
                  </a:rPr>
                  <a:t>AS</a:t>
                </a:r>
                <a:r>
                  <a:rPr lang="zh-CN" altLang="en-US" sz="1600" dirty="0">
                    <a:latin typeface="宋体" panose="02010600030101010101" pitchFamily="2" charset="-122"/>
                    <a:ea typeface="宋体" panose="02010600030101010101" pitchFamily="2" charset="-122"/>
                  </a:rPr>
                  <a:t>曲线）</a:t>
                </a:r>
                <a:endParaRPr lang="en-US" altLang="zh-CN" sz="1600" dirty="0">
                  <a:latin typeface="宋体" panose="02010600030101010101" pitchFamily="2" charset="-122"/>
                  <a:ea typeface="宋体" panose="02010600030101010101" pitchFamily="2" charset="-122"/>
                </a:endParaRPr>
              </a:p>
              <a:p>
                <a:pPr lvl="2">
                  <a:lnSpc>
                    <a:spcPct val="120000"/>
                  </a:lnSpc>
                  <a:buSzPct val="60000"/>
                  <a:buFont typeface="Times New Roman" panose="02020603050405020304" pitchFamily="18" charset="0"/>
                  <a:buChar char="—"/>
                </a:pPr>
                <a:r>
                  <a:rPr lang="zh-CN" altLang="en-US" sz="1600" dirty="0">
                    <a:latin typeface="宋体" panose="02010600030101010101" pitchFamily="2" charset="-122"/>
                    <a:ea typeface="宋体" panose="02010600030101010101" pitchFamily="2" charset="-122"/>
                  </a:rPr>
                  <a:t>市场完善，工资与物价可以调整</a:t>
                </a:r>
                <a:endParaRPr lang="en-US" altLang="zh-CN" sz="1600" dirty="0">
                  <a:latin typeface="宋体" panose="02010600030101010101" pitchFamily="2" charset="-122"/>
                  <a:ea typeface="宋体" panose="02010600030101010101" pitchFamily="2" charset="-122"/>
                </a:endParaRPr>
              </a:p>
              <a:p>
                <a:pPr lvl="2">
                  <a:lnSpc>
                    <a:spcPct val="120000"/>
                  </a:lnSpc>
                  <a:buSzPct val="60000"/>
                  <a:buFont typeface="Times New Roman" panose="02020603050405020304" pitchFamily="18" charset="0"/>
                  <a:buChar char="—"/>
                </a:pPr>
                <a:r>
                  <a:rPr lang="zh-CN" altLang="en-US" sz="1600" dirty="0">
                    <a:latin typeface="宋体" panose="02010600030101010101" pitchFamily="2" charset="-122"/>
                    <a:ea typeface="宋体" panose="02010600030101010101" pitchFamily="2" charset="-122"/>
                  </a:rPr>
                  <a:t>信息不完全和意料之外的冲击</a:t>
                </a:r>
                <a14:m>
                  <m:oMath xmlns:m="http://schemas.openxmlformats.org/officeDocument/2006/math">
                    <m:r>
                      <a:rPr lang="en-US" altLang="zh-CN" sz="1600" b="0" i="0" smtClean="0">
                        <a:latin typeface="Cambria Math" panose="02040503050406030204" pitchFamily="18" charset="0"/>
                        <a:ea typeface="宋体" panose="02010600030101010101" pitchFamily="2" charset="-122"/>
                      </a:rPr>
                      <m:t> </m:t>
                    </m:r>
                    <m:r>
                      <a:rPr lang="zh-CN" altLang="en-US" sz="1600" i="1" smtClean="0">
                        <a:latin typeface="Cambria Math" panose="02040503050406030204" pitchFamily="18" charset="0"/>
                        <a:ea typeface="宋体" panose="02010600030101010101" pitchFamily="2" charset="-122"/>
                      </a:rPr>
                      <m:t>→</m:t>
                    </m:r>
                  </m:oMath>
                </a14:m>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造成经济周期性波动</a:t>
                </a:r>
                <a:endParaRPr lang="en-US" altLang="zh-CN" sz="1600" dirty="0">
                  <a:latin typeface="宋体" panose="02010600030101010101" pitchFamily="2" charset="-122"/>
                  <a:ea typeface="宋体" panose="02010600030101010101" pitchFamily="2" charset="-122"/>
                </a:endParaRPr>
              </a:p>
              <a:p>
                <a:pPr lvl="2">
                  <a:lnSpc>
                    <a:spcPct val="120000"/>
                  </a:lnSpc>
                  <a:buSzPct val="60000"/>
                  <a:buFont typeface="Times New Roman" panose="02020603050405020304" pitchFamily="18" charset="0"/>
                  <a:buChar char="—"/>
                </a:pPr>
                <a:r>
                  <a:rPr lang="zh-CN" altLang="en-US" sz="1600" dirty="0">
                    <a:latin typeface="宋体" panose="02010600030101010101" pitchFamily="2" charset="-122"/>
                    <a:ea typeface="宋体" panose="02010600030101010101" pitchFamily="2" charset="-122"/>
                  </a:rPr>
                  <a:t>信息不完全时，形成附加预期的</a:t>
                </a:r>
                <a:r>
                  <a:rPr lang="en-US" altLang="zh-CN" sz="1600" dirty="0">
                    <a:ea typeface="宋体" panose="02010600030101010101" pitchFamily="2" charset="-122"/>
                  </a:rPr>
                  <a:t>AS</a:t>
                </a:r>
                <a:r>
                  <a:rPr lang="zh-CN" altLang="en-US" sz="1600" dirty="0">
                    <a:latin typeface="宋体" panose="02010600030101010101" pitchFamily="2" charset="-122"/>
                    <a:ea typeface="宋体" panose="02010600030101010101" pitchFamily="2" charset="-122"/>
                  </a:rPr>
                  <a:t>曲线（向右上方倾斜）</a:t>
                </a:r>
                <a:endParaRPr lang="en-US" altLang="zh-CN" sz="1600" dirty="0">
                  <a:latin typeface="宋体" panose="02010600030101010101" pitchFamily="2" charset="-122"/>
                  <a:ea typeface="宋体" panose="02010600030101010101" pitchFamily="2" charset="-122"/>
                </a:endParaRPr>
              </a:p>
            </p:txBody>
          </p:sp>
        </mc:Choice>
        <mc:Fallback xmlns="">
          <p:sp>
            <p:nvSpPr>
              <p:cNvPr id="3" name="Content Placeholder 2">
                <a:extLst>
                  <a:ext uri="{FF2B5EF4-FFF2-40B4-BE49-F238E27FC236}">
                    <a16:creationId xmlns:a16="http://schemas.microsoft.com/office/drawing/2014/main" id="{E09254FF-66BC-4138-A817-F150CE2473A7}"/>
                  </a:ext>
                </a:extLst>
              </p:cNvPr>
              <p:cNvSpPr>
                <a:spLocks noGrp="1" noRot="1" noChangeAspect="1" noMove="1" noResize="1" noEditPoints="1" noAdjustHandles="1" noChangeArrowheads="1" noChangeShapeType="1" noTextEdit="1"/>
              </p:cNvSpPr>
              <p:nvPr>
                <p:ph idx="1"/>
              </p:nvPr>
            </p:nvSpPr>
            <p:spPr>
              <a:xfrm>
                <a:off x="438028" y="891038"/>
                <a:ext cx="8229600" cy="3565843"/>
              </a:xfrm>
              <a:blipFill>
                <a:blip r:embed="rId2"/>
                <a:stretch>
                  <a:fillRect l="-148" t="-513" r="-1333" b="-75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F6853A-BE75-4D6D-886D-98F60418CA0E}"/>
              </a:ext>
            </a:extLst>
          </p:cNvPr>
          <p:cNvSpPr>
            <a:spLocks noGrp="1"/>
          </p:cNvSpPr>
          <p:nvPr>
            <p:ph type="sldNum" sz="quarter" idx="12"/>
          </p:nvPr>
        </p:nvSpPr>
        <p:spPr/>
        <p:txBody>
          <a:bodyPr/>
          <a:lstStyle/>
          <a:p>
            <a:fld id="{B6F15528-21DE-4FAA-801E-634DDDAF4B2B}" type="slidenum">
              <a:rPr lang="en-US" smtClean="0"/>
              <a:pPr/>
              <a:t>69</a:t>
            </a:fld>
            <a:endParaRPr lang="en-US" dirty="0"/>
          </a:p>
        </p:txBody>
      </p:sp>
      <p:sp>
        <p:nvSpPr>
          <p:cNvPr id="5" name="矩形 4">
            <a:extLst>
              <a:ext uri="{FF2B5EF4-FFF2-40B4-BE49-F238E27FC236}">
                <a16:creationId xmlns:a16="http://schemas.microsoft.com/office/drawing/2014/main" id="{99CB42EC-720F-452A-A2F4-D6EBA89C9A6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现代经济周期理论</a:t>
            </a:r>
          </a:p>
        </p:txBody>
      </p:sp>
      <p:grpSp>
        <p:nvGrpSpPr>
          <p:cNvPr id="6" name="组合 5">
            <a:extLst>
              <a:ext uri="{FF2B5EF4-FFF2-40B4-BE49-F238E27FC236}">
                <a16:creationId xmlns:a16="http://schemas.microsoft.com/office/drawing/2014/main" id="{A4FD35D6-D8DE-415C-ACB0-CCBB6427CD7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63C6694-35A7-4082-B5A4-D90610B56F9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7C15CCD-EC79-4468-AED1-AF24D2B15AC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C084A1B-851E-4C19-8CFC-07B53330039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EA83B0E-72DD-4802-9BC6-6ACBB3F05C0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2A518F6-A96C-4541-BB28-89EB58AFB5EC}"/>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1C43F29-1D16-45A9-BA4E-C36785D158C7}"/>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15875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08" y="971550"/>
            <a:ext cx="35166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892" y="4366796"/>
            <a:ext cx="44196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13-3 </a:t>
            </a:r>
            <a:r>
              <a:rPr lang="zh-CN" altLang="en-US" sz="1600" b="1" dirty="0">
                <a:latin typeface="Times New Roman" panose="02020603050405020304" pitchFamily="18" charset="0"/>
                <a:cs typeface="Times New Roman" panose="02020603050405020304" pitchFamily="18" charset="0"/>
              </a:rPr>
              <a:t>需求拉上型通货膨胀</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4117340" y="729891"/>
                <a:ext cx="4871720" cy="4030206"/>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总供给曲线</a:t>
                </a:r>
                <a14:m>
                  <m:oMath xmlns:m="http://schemas.openxmlformats.org/officeDocument/2006/math">
                    <m:r>
                      <a:rPr lang="en-US" altLang="zh-CN" i="1" dirty="0" smtClean="0">
                        <a:latin typeface="Cambria Math"/>
                        <a:cs typeface="Times New Roman" panose="02020603050405020304" pitchFamily="18" charset="0"/>
                      </a:rPr>
                      <m:t>𝐴𝑆</m:t>
                    </m:r>
                  </m:oMath>
                </a14:m>
                <a:r>
                  <a:rPr lang="zh-CN" altLang="en-US" dirty="0">
                    <a:latin typeface="Times New Roman" panose="02020603050405020304" pitchFamily="18" charset="0"/>
                    <a:cs typeface="Times New Roman" panose="02020603050405020304" pitchFamily="18" charset="0"/>
                  </a:rPr>
                  <a:t>在产量从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1</m:t>
                        </m:r>
                      </m:sub>
                    </m:sSub>
                  </m:oMath>
                </a14:m>
                <a:r>
                  <a:rPr lang="zh-CN" altLang="en-US" dirty="0">
                    <a:latin typeface="Times New Roman" panose="02020603050405020304" pitchFamily="18" charset="0"/>
                    <a:cs typeface="Times New Roman" panose="02020603050405020304" pitchFamily="18" charset="0"/>
                  </a:rPr>
                  <a:t>区间</a:t>
                </a: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劳动、原料、生产设备等闲置</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总需求增加，总需求曲线</a:t>
                </a:r>
                <a14:m>
                  <m:oMath xmlns:m="http://schemas.openxmlformats.org/officeDocument/2006/math">
                    <m:r>
                      <a:rPr lang="en-US" altLang="zh-CN" sz="1600" i="1" dirty="0" smtClean="0">
                        <a:latin typeface="Cambria Math"/>
                        <a:cs typeface="Times New Roman" panose="02020603050405020304" pitchFamily="18" charset="0"/>
                      </a:rPr>
                      <m:t>𝐴𝐷</m:t>
                    </m:r>
                  </m:oMath>
                </a14:m>
                <a:r>
                  <a:rPr lang="zh-CN" altLang="en-US" sz="1600" dirty="0">
                    <a:latin typeface="Times New Roman" panose="02020603050405020304" pitchFamily="18" charset="0"/>
                    <a:cs typeface="Times New Roman" panose="02020603050405020304" pitchFamily="18" charset="0"/>
                  </a:rPr>
                  <a:t>向右平移</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产量增加，价格水平不变</a:t>
                </a:r>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总供给曲线</a:t>
                </a:r>
                <a14:m>
                  <m:oMath xmlns:m="http://schemas.openxmlformats.org/officeDocument/2006/math">
                    <m:r>
                      <a:rPr lang="en-US" altLang="zh-CN" i="1" dirty="0">
                        <a:latin typeface="Cambria Math"/>
                        <a:cs typeface="Times New Roman" panose="02020603050405020304" pitchFamily="18" charset="0"/>
                      </a:rPr>
                      <m:t>𝐴𝑆</m:t>
                    </m:r>
                  </m:oMath>
                </a14:m>
                <a:r>
                  <a:rPr lang="zh-CN" altLang="en-US" dirty="0">
                    <a:latin typeface="Times New Roman" panose="02020603050405020304" pitchFamily="18" charset="0"/>
                    <a:cs typeface="Times New Roman" panose="02020603050405020304" pitchFamily="18" charset="0"/>
                  </a:rPr>
                  <a:t>在产量从</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𝑌</m:t>
                        </m:r>
                      </m:e>
                      <m:sub>
                        <m:r>
                          <a:rPr lang="en-US" altLang="zh-CN" b="0" i="1" smtClean="0">
                            <a:latin typeface="Cambria Math"/>
                            <a:cs typeface="Times New Roman" panose="02020603050405020304" pitchFamily="18" charset="0"/>
                          </a:rPr>
                          <m:t>1</m:t>
                        </m:r>
                      </m:sub>
                    </m:sSub>
                  </m:oMath>
                </a14:m>
                <a:r>
                  <a:rPr lang="zh-CN" altLang="en-US" dirty="0">
                    <a:latin typeface="Times New Roman" panose="02020603050405020304" pitchFamily="18" charset="0"/>
                    <a:cs typeface="Times New Roman" panose="02020603050405020304" pitchFamily="18" charset="0"/>
                  </a:rPr>
                  <a:t>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b="0" i="1" smtClean="0">
                            <a:latin typeface="Cambria Math"/>
                          </a:rPr>
                          <m:t>𝑓</m:t>
                        </m:r>
                      </m:sub>
                    </m:sSub>
                  </m:oMath>
                </a14:m>
                <a:r>
                  <a:rPr lang="zh-CN" altLang="en-US" dirty="0">
                    <a:latin typeface="Times New Roman" panose="02020603050405020304" pitchFamily="18" charset="0"/>
                    <a:cs typeface="Times New Roman" panose="02020603050405020304" pitchFamily="18" charset="0"/>
                  </a:rPr>
                  <a:t>区间</a:t>
                </a: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劳动、原料、生产设备等不足</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总需求增加，总需求曲线</a:t>
                </a:r>
                <a14:m>
                  <m:oMath xmlns:m="http://schemas.openxmlformats.org/officeDocument/2006/math">
                    <m:r>
                      <a:rPr lang="en-US" altLang="zh-CN" sz="1600" i="1" dirty="0">
                        <a:latin typeface="Cambria Math"/>
                        <a:cs typeface="Times New Roman" panose="02020603050405020304" pitchFamily="18" charset="0"/>
                      </a:rPr>
                      <m:t>𝐴𝐷</m:t>
                    </m:r>
                  </m:oMath>
                </a14:m>
                <a:r>
                  <a:rPr lang="zh-CN" altLang="en-US" sz="1600" dirty="0">
                    <a:latin typeface="Times New Roman" panose="02020603050405020304" pitchFamily="18" charset="0"/>
                    <a:cs typeface="Times New Roman" panose="02020603050405020304" pitchFamily="18" charset="0"/>
                  </a:rPr>
                  <a:t>向右平移</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产量增加，价格水平上涨</a:t>
                </a:r>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总供给曲线</a:t>
                </a:r>
                <a14:m>
                  <m:oMath xmlns:m="http://schemas.openxmlformats.org/officeDocument/2006/math">
                    <m:r>
                      <a:rPr lang="en-US" altLang="zh-CN" i="1" dirty="0">
                        <a:latin typeface="Cambria Math"/>
                        <a:cs typeface="Times New Roman" panose="02020603050405020304" pitchFamily="18" charset="0"/>
                      </a:rPr>
                      <m:t>𝐴𝑆</m:t>
                    </m:r>
                  </m:oMath>
                </a14:m>
                <a:r>
                  <a:rPr lang="zh-CN" altLang="en-US" dirty="0">
                    <a:latin typeface="Times New Roman" panose="02020603050405020304" pitchFamily="18" charset="0"/>
                    <a:cs typeface="Times New Roman" panose="02020603050405020304" pitchFamily="18" charset="0"/>
                  </a:rPr>
                  <a:t>处在充分就业的总产量</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a:cs typeface="Times New Roman" panose="02020603050405020304" pitchFamily="18" charset="0"/>
                          </a:rPr>
                          <m:t>𝑌</m:t>
                        </m:r>
                      </m:e>
                      <m:sub>
                        <m:r>
                          <a:rPr lang="en-US" altLang="zh-CN" b="0" i="1" smtClean="0">
                            <a:latin typeface="Cambria Math"/>
                            <a:cs typeface="Times New Roman" panose="02020603050405020304" pitchFamily="18" charset="0"/>
                          </a:rPr>
                          <m:t>𝑓</m:t>
                        </m:r>
                      </m:sub>
                    </m:sSub>
                  </m:oMath>
                </a14:m>
                <a:r>
                  <a:rPr lang="zh-CN" altLang="en-US" dirty="0">
                    <a:latin typeface="Times New Roman" panose="02020603050405020304" pitchFamily="18" charset="0"/>
                    <a:cs typeface="Times New Roman" panose="02020603050405020304" pitchFamily="18" charset="0"/>
                  </a:rPr>
                  <a:t>时</a:t>
                </a: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劳动、原料、生产设备等得到充分利用</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总需求增加，总需求曲线</a:t>
                </a:r>
                <a14:m>
                  <m:oMath xmlns:m="http://schemas.openxmlformats.org/officeDocument/2006/math">
                    <m:r>
                      <a:rPr lang="en-US" altLang="zh-CN" sz="1600" i="1" dirty="0">
                        <a:latin typeface="Cambria Math"/>
                        <a:cs typeface="Times New Roman" panose="02020603050405020304" pitchFamily="18" charset="0"/>
                      </a:rPr>
                      <m:t>𝐴𝐷</m:t>
                    </m:r>
                  </m:oMath>
                </a14:m>
                <a:r>
                  <a:rPr lang="zh-CN" altLang="en-US" sz="1600" dirty="0">
                    <a:latin typeface="Times New Roman" panose="02020603050405020304" pitchFamily="18" charset="0"/>
                    <a:cs typeface="Times New Roman" panose="02020603050405020304" pitchFamily="18" charset="0"/>
                  </a:rPr>
                  <a:t>向右平移</a:t>
                </a:r>
                <a:endParaRPr lang="en-US" altLang="zh-CN" sz="1600" dirty="0">
                  <a:latin typeface="Times New Roman" panose="02020603050405020304" pitchFamily="18" charset="0"/>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产量不变，价格水平上涨</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117340" y="729891"/>
                <a:ext cx="4871720" cy="4030206"/>
              </a:xfrm>
              <a:prstGeom prst="rect">
                <a:avLst/>
              </a:prstGeom>
              <a:blipFill>
                <a:blip r:embed="rId3"/>
                <a:stretch>
                  <a:fillRect l="-250" t="-1210" b="-756"/>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51395428-6BB8-4F98-A4DD-7CE027E2BD79}"/>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需求拉上型通货膨胀</a:t>
            </a:r>
          </a:p>
        </p:txBody>
      </p:sp>
      <p:grpSp>
        <p:nvGrpSpPr>
          <p:cNvPr id="8" name="组合 7">
            <a:extLst>
              <a:ext uri="{FF2B5EF4-FFF2-40B4-BE49-F238E27FC236}">
                <a16:creationId xmlns:a16="http://schemas.microsoft.com/office/drawing/2014/main" id="{FC7C5AE3-7CDD-4C5A-950B-15F8C756D3F3}"/>
              </a:ext>
            </a:extLst>
          </p:cNvPr>
          <p:cNvGrpSpPr/>
          <p:nvPr/>
        </p:nvGrpSpPr>
        <p:grpSpPr>
          <a:xfrm>
            <a:off x="239334" y="290253"/>
            <a:ext cx="229174" cy="330963"/>
            <a:chOff x="362743" y="188119"/>
            <a:chExt cx="348993" cy="504000"/>
          </a:xfrm>
          <a:solidFill>
            <a:srgbClr val="6B748A"/>
          </a:solidFill>
        </p:grpSpPr>
        <p:sp>
          <p:nvSpPr>
            <p:cNvPr id="9" name="矩形: 圆角 8">
              <a:extLst>
                <a:ext uri="{FF2B5EF4-FFF2-40B4-BE49-F238E27FC236}">
                  <a16:creationId xmlns:a16="http://schemas.microsoft.com/office/drawing/2014/main" id="{A1E7FB7C-E250-4112-B6A3-5AE5004F87E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126D3D3-A480-4F40-810E-D88BA393A140}"/>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EA2476E6-8C93-4318-9F6E-7E7BC8C8CC7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DEA009F3-E6FB-406F-B7A8-614CE364CDD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3" name="直接连接符 12">
            <a:extLst>
              <a:ext uri="{FF2B5EF4-FFF2-40B4-BE49-F238E27FC236}">
                <a16:creationId xmlns:a16="http://schemas.microsoft.com/office/drawing/2014/main" id="{D6F32BD2-619D-40E9-82C1-DC5EF3C2F8D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05E2D039-DEB2-4ACB-BFA6-C21BED601BED}"/>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1590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fade">
                                      <p:cBhvr>
                                        <p:cTn id="16" dur="500"/>
                                        <p:tgtEl>
                                          <p:spTgt spid="6">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500"/>
                                        <p:tgtEl>
                                          <p:spTgt spid="6">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fade">
                                      <p:cBhvr>
                                        <p:cTn id="24" dur="500"/>
                                        <p:tgtEl>
                                          <p:spTgt spid="6">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254FF-66BC-4138-A817-F150CE2473A7}"/>
              </a:ext>
            </a:extLst>
          </p:cNvPr>
          <p:cNvSpPr>
            <a:spLocks noGrp="1"/>
          </p:cNvSpPr>
          <p:nvPr>
            <p:ph idx="1"/>
          </p:nvPr>
        </p:nvSpPr>
        <p:spPr>
          <a:xfrm>
            <a:off x="438028" y="708846"/>
            <a:ext cx="8229600" cy="3748036"/>
          </a:xfrm>
        </p:spPr>
        <p:txBody>
          <a:bodyPr/>
          <a:lstStyle/>
          <a:p>
            <a:pPr marL="342900" lvl="1">
              <a:lnSpc>
                <a:spcPct val="120000"/>
              </a:lnSpc>
              <a:buSzPct val="80000"/>
              <a:buFont typeface="Wingdings" panose="05000000000000000000" pitchFamily="2" charset="2"/>
              <a:buChar char="l"/>
            </a:pPr>
            <a:r>
              <a:rPr lang="zh-CN" altLang="en-US" dirty="0">
                <a:ea typeface="宋体" panose="02010600030101010101" pitchFamily="2" charset="-122"/>
              </a:rPr>
              <a:t>下面两个理论描述经济活动的动态变化过程</a:t>
            </a:r>
            <a:endParaRPr lang="en-US" altLang="zh-CN"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800" dirty="0">
                <a:ea typeface="宋体" panose="02010600030101010101" pitchFamily="2" charset="-122"/>
              </a:rPr>
              <a:t>实际经济周期理论 </a:t>
            </a:r>
            <a:r>
              <a:rPr lang="en-US" altLang="zh-CN" dirty="0">
                <a:ea typeface="宋体" panose="02010600030101010101" pitchFamily="2" charset="-122"/>
              </a:rPr>
              <a:t>(Real Business Cycles, RBC) </a:t>
            </a:r>
            <a:endParaRPr lang="en-US" altLang="zh-CN" sz="1800" dirty="0">
              <a:ea typeface="宋体" panose="02010600030101010101" pitchFamily="2" charset="-122"/>
            </a:endParaRPr>
          </a:p>
          <a:p>
            <a:pPr lvl="2">
              <a:lnSpc>
                <a:spcPct val="120000"/>
              </a:lnSpc>
              <a:buSzPct val="60000"/>
              <a:buFont typeface="Times New Roman" panose="02020603050405020304" pitchFamily="18" charset="0"/>
              <a:buChar char="—"/>
            </a:pPr>
            <a:r>
              <a:rPr lang="en-US" altLang="zh-CN" sz="1600" dirty="0">
                <a:ea typeface="宋体" panose="02010600030101010101" pitchFamily="2" charset="-122"/>
              </a:rPr>
              <a:t>Malley, J., &amp; </a:t>
            </a:r>
            <a:r>
              <a:rPr lang="en-US" altLang="zh-CN" sz="1600" dirty="0" err="1">
                <a:ea typeface="宋体" panose="02010600030101010101" pitchFamily="2" charset="-122"/>
              </a:rPr>
              <a:t>Woitek</a:t>
            </a:r>
            <a:r>
              <a:rPr lang="en-US" altLang="zh-CN" sz="1600" dirty="0">
                <a:ea typeface="宋体" panose="02010600030101010101" pitchFamily="2" charset="-122"/>
              </a:rPr>
              <a:t>, U. (2010). Technology shocks and aggregate fluctuations in an estimated hybrid RBC model. </a:t>
            </a:r>
            <a:r>
              <a:rPr lang="en-US" altLang="zh-CN" sz="1600" i="1" dirty="0">
                <a:ea typeface="宋体" panose="02010600030101010101" pitchFamily="2" charset="-122"/>
              </a:rPr>
              <a:t>Journal of Economic Dynamics and Control</a:t>
            </a:r>
            <a:r>
              <a:rPr lang="en-US" altLang="zh-CN" sz="1600" dirty="0">
                <a:ea typeface="宋体" panose="02010600030101010101" pitchFamily="2" charset="-122"/>
              </a:rPr>
              <a:t>, 34(7), 1214–1232. </a:t>
            </a:r>
            <a:r>
              <a:rPr lang="en-US" altLang="zh-CN" sz="1600" dirty="0">
                <a:ea typeface="宋体" panose="02010600030101010101" pitchFamily="2" charset="-122"/>
                <a:hlinkClick r:id="rId2"/>
              </a:rPr>
              <a:t>https://doi.org/10.1016/j.jedc.2010.01.017</a:t>
            </a:r>
            <a:endParaRPr lang="en-US" altLang="zh-CN" sz="1600" dirty="0">
              <a:ea typeface="宋体" panose="02010600030101010101" pitchFamily="2" charset="-122"/>
            </a:endParaRPr>
          </a:p>
          <a:p>
            <a:pPr lvl="2">
              <a:lnSpc>
                <a:spcPct val="120000"/>
              </a:lnSpc>
              <a:buSzPct val="60000"/>
              <a:buFont typeface="Times New Roman" panose="02020603050405020304" pitchFamily="18" charset="0"/>
              <a:buChar char="—"/>
            </a:pPr>
            <a:r>
              <a:rPr lang="en-US" altLang="zh-CN" sz="1600" dirty="0">
                <a:ea typeface="宋体" panose="02010600030101010101" pitchFamily="2" charset="-122"/>
              </a:rPr>
              <a:t>Mitra, K., Evans, G. W., &amp; </a:t>
            </a:r>
            <a:r>
              <a:rPr lang="en-US" altLang="zh-CN" sz="1600" dirty="0" err="1">
                <a:ea typeface="宋体" panose="02010600030101010101" pitchFamily="2" charset="-122"/>
              </a:rPr>
              <a:t>Honkapohja</a:t>
            </a:r>
            <a:r>
              <a:rPr lang="en-US" altLang="zh-CN" sz="1600" dirty="0">
                <a:ea typeface="宋体" panose="02010600030101010101" pitchFamily="2" charset="-122"/>
              </a:rPr>
              <a:t>, S. (2017). Fiscal policy multipliers in an RBC model with learning. </a:t>
            </a:r>
            <a:r>
              <a:rPr lang="en-US" altLang="zh-CN" sz="1600" i="1" dirty="0">
                <a:ea typeface="宋体" panose="02010600030101010101" pitchFamily="2" charset="-122"/>
              </a:rPr>
              <a:t>Macroeconomic Dynamics</a:t>
            </a:r>
            <a:r>
              <a:rPr lang="en-US" altLang="zh-CN" sz="1600" dirty="0">
                <a:ea typeface="宋体" panose="02010600030101010101" pitchFamily="2" charset="-122"/>
              </a:rPr>
              <a:t>, 23(1), 240–283. </a:t>
            </a:r>
            <a:r>
              <a:rPr lang="en-US" altLang="zh-CN" sz="1600" dirty="0">
                <a:ea typeface="宋体" panose="02010600030101010101" pitchFamily="2" charset="-122"/>
                <a:hlinkClick r:id="rId3"/>
              </a:rPr>
              <a:t>https://doi.org/10.1017/S1365100516001176</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800" dirty="0">
                <a:ea typeface="宋体" panose="02010600030101010101" pitchFamily="2" charset="-122"/>
              </a:rPr>
              <a:t>动态随机一般均衡理论 </a:t>
            </a:r>
            <a:r>
              <a:rPr lang="en-US" altLang="zh-CN" dirty="0">
                <a:ea typeface="宋体" panose="02010600030101010101" pitchFamily="2" charset="-122"/>
              </a:rPr>
              <a:t>(Dynamic Stochastic General Equilibrium, DSGE) </a:t>
            </a:r>
            <a:endParaRPr lang="en-US" altLang="zh-CN" sz="1600" dirty="0">
              <a:ea typeface="宋体" panose="02010600030101010101" pitchFamily="2" charset="-122"/>
            </a:endParaRPr>
          </a:p>
          <a:p>
            <a:pPr lvl="2">
              <a:lnSpc>
                <a:spcPct val="120000"/>
              </a:lnSpc>
              <a:buSzPct val="60000"/>
              <a:buFont typeface="Times New Roman" panose="02020603050405020304" pitchFamily="18" charset="0"/>
              <a:buChar char="—"/>
            </a:pPr>
            <a:r>
              <a:rPr lang="en-US" altLang="zh-CN" sz="1600" dirty="0" err="1">
                <a:ea typeface="宋体" panose="02010600030101010101" pitchFamily="2" charset="-122"/>
              </a:rPr>
              <a:t>Smets</a:t>
            </a:r>
            <a:r>
              <a:rPr lang="en-US" altLang="zh-CN" sz="1600" dirty="0">
                <a:ea typeface="宋体" panose="02010600030101010101" pitchFamily="2" charset="-122"/>
              </a:rPr>
              <a:t>, F., &amp; </a:t>
            </a:r>
            <a:r>
              <a:rPr lang="en-US" altLang="zh-CN" sz="1600" dirty="0" err="1">
                <a:ea typeface="宋体" panose="02010600030101010101" pitchFamily="2" charset="-122"/>
              </a:rPr>
              <a:t>Wouters</a:t>
            </a:r>
            <a:r>
              <a:rPr lang="en-US" altLang="zh-CN" sz="1600" dirty="0">
                <a:ea typeface="宋体" panose="02010600030101010101" pitchFamily="2" charset="-122"/>
              </a:rPr>
              <a:t>, R. (2007). Shocks and frictions in US business cycles: A Bayesian DSGE approach. </a:t>
            </a:r>
            <a:r>
              <a:rPr lang="en-US" altLang="zh-CN" sz="1600" i="1" dirty="0">
                <a:ea typeface="宋体" panose="02010600030101010101" pitchFamily="2" charset="-122"/>
              </a:rPr>
              <a:t>American Economic Review</a:t>
            </a:r>
            <a:r>
              <a:rPr lang="en-US" altLang="zh-CN" sz="1600" dirty="0">
                <a:ea typeface="宋体" panose="02010600030101010101" pitchFamily="2" charset="-122"/>
              </a:rPr>
              <a:t>, 97(3), 586–606. </a:t>
            </a:r>
            <a:r>
              <a:rPr lang="en-US" altLang="zh-CN" sz="1600" dirty="0">
                <a:ea typeface="宋体" panose="02010600030101010101" pitchFamily="2" charset="-122"/>
                <a:hlinkClick r:id="rId4"/>
              </a:rPr>
              <a:t>https://doi.org/10.1257/aer.97.3.586</a:t>
            </a:r>
            <a:endParaRPr lang="en-US" altLang="zh-CN" sz="1600" dirty="0">
              <a:ea typeface="宋体" panose="02010600030101010101" pitchFamily="2" charset="-122"/>
            </a:endParaRPr>
          </a:p>
        </p:txBody>
      </p:sp>
      <p:sp>
        <p:nvSpPr>
          <p:cNvPr id="4" name="Slide Number Placeholder 3">
            <a:extLst>
              <a:ext uri="{FF2B5EF4-FFF2-40B4-BE49-F238E27FC236}">
                <a16:creationId xmlns:a16="http://schemas.microsoft.com/office/drawing/2014/main" id="{83F6853A-BE75-4D6D-886D-98F60418CA0E}"/>
              </a:ext>
            </a:extLst>
          </p:cNvPr>
          <p:cNvSpPr>
            <a:spLocks noGrp="1"/>
          </p:cNvSpPr>
          <p:nvPr>
            <p:ph type="sldNum" sz="quarter" idx="12"/>
          </p:nvPr>
        </p:nvSpPr>
        <p:spPr/>
        <p:txBody>
          <a:bodyPr/>
          <a:lstStyle/>
          <a:p>
            <a:fld id="{B6F15528-21DE-4FAA-801E-634DDDAF4B2B}" type="slidenum">
              <a:rPr lang="en-US" smtClean="0"/>
              <a:pPr/>
              <a:t>70</a:t>
            </a:fld>
            <a:endParaRPr lang="en-US" dirty="0"/>
          </a:p>
        </p:txBody>
      </p:sp>
      <p:sp>
        <p:nvSpPr>
          <p:cNvPr id="5" name="矩形 4">
            <a:extLst>
              <a:ext uri="{FF2B5EF4-FFF2-40B4-BE49-F238E27FC236}">
                <a16:creationId xmlns:a16="http://schemas.microsoft.com/office/drawing/2014/main" id="{99CB42EC-720F-452A-A2F4-D6EBA89C9A69}"/>
              </a:ext>
            </a:extLst>
          </p:cNvPr>
          <p:cNvSpPr/>
          <p:nvPr/>
        </p:nvSpPr>
        <p:spPr>
          <a:xfrm>
            <a:off x="48230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现代经济周期理论</a:t>
            </a:r>
          </a:p>
        </p:txBody>
      </p:sp>
      <p:grpSp>
        <p:nvGrpSpPr>
          <p:cNvPr id="6" name="组合 5">
            <a:extLst>
              <a:ext uri="{FF2B5EF4-FFF2-40B4-BE49-F238E27FC236}">
                <a16:creationId xmlns:a16="http://schemas.microsoft.com/office/drawing/2014/main" id="{A4FD35D6-D8DE-415C-ACB0-CCBB6427CD7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63C6694-35A7-4082-B5A4-D90610B56F9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7C15CCD-EC79-4468-AED1-AF24D2B15AC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C084A1B-851E-4C19-8CFC-07B53330039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EA83B0E-72DD-4802-9BC6-6ACBB3F05C0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2A518F6-A96C-4541-BB28-89EB58AFB5EC}"/>
              </a:ext>
            </a:extLst>
          </p:cNvPr>
          <p:cNvCxnSpPr/>
          <p:nvPr/>
        </p:nvCxnSpPr>
        <p:spPr>
          <a:xfrm>
            <a:off x="0" y="708846"/>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1C43F29-1D16-45A9-BA4E-C36785D158C7}"/>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795919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96652AD-C930-403A-8EBA-D20FDC86D920}"/>
              </a:ext>
            </a:extLst>
          </p:cNvPr>
          <p:cNvSpPr/>
          <p:nvPr/>
        </p:nvSpPr>
        <p:spPr>
          <a:xfrm>
            <a:off x="-1752600" y="3745244"/>
            <a:ext cx="12725400" cy="238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6691AF-81F8-4DBE-90FC-076FACBE8C32}"/>
              </a:ext>
            </a:extLst>
          </p:cNvPr>
          <p:cNvSpPr>
            <a:spLocks noGrp="1"/>
          </p:cNvSpPr>
          <p:nvPr>
            <p:ph type="title"/>
          </p:nvPr>
        </p:nvSpPr>
        <p:spPr>
          <a:xfrm>
            <a:off x="457200" y="-114300"/>
            <a:ext cx="8229600" cy="857250"/>
          </a:xfrm>
        </p:spPr>
        <p:txBody>
          <a:bodyPr>
            <a:normAutofit/>
          </a:bodyPr>
          <a:lstStyle/>
          <a:p>
            <a:r>
              <a:rPr lang="zh-CN" altLang="en-US" sz="2400" dirty="0"/>
              <a:t>实际经济周期理论</a:t>
            </a:r>
            <a:endParaRPr lang="en-US" sz="2400" dirty="0"/>
          </a:p>
        </p:txBody>
      </p:sp>
      <p:sp>
        <p:nvSpPr>
          <p:cNvPr id="4" name="Slide Number Placeholder 3">
            <a:extLst>
              <a:ext uri="{FF2B5EF4-FFF2-40B4-BE49-F238E27FC236}">
                <a16:creationId xmlns:a16="http://schemas.microsoft.com/office/drawing/2014/main" id="{E31C5F55-614A-4355-B013-DE48780ED904}"/>
              </a:ext>
            </a:extLst>
          </p:cNvPr>
          <p:cNvSpPr>
            <a:spLocks noGrp="1"/>
          </p:cNvSpPr>
          <p:nvPr>
            <p:ph type="sldNum" sz="quarter" idx="12"/>
          </p:nvPr>
        </p:nvSpPr>
        <p:spPr/>
        <p:txBody>
          <a:bodyPr/>
          <a:lstStyle/>
          <a:p>
            <a:fld id="{B6F15528-21DE-4FAA-801E-634DDDAF4B2B}" type="slidenum">
              <a:rPr lang="en-US" smtClean="0"/>
              <a:pPr/>
              <a:t>71</a:t>
            </a:fld>
            <a:endParaRPr lang="en-US" dirty="0"/>
          </a:p>
        </p:txBody>
      </p:sp>
      <p:pic>
        <p:nvPicPr>
          <p:cNvPr id="5" name="Picture 4">
            <a:extLst>
              <a:ext uri="{FF2B5EF4-FFF2-40B4-BE49-F238E27FC236}">
                <a16:creationId xmlns:a16="http://schemas.microsoft.com/office/drawing/2014/main" id="{6348720D-48FD-4DB6-8856-4C14437458C9}"/>
              </a:ext>
            </a:extLst>
          </p:cNvPr>
          <p:cNvPicPr>
            <a:picLocks noChangeAspect="1"/>
          </p:cNvPicPr>
          <p:nvPr/>
        </p:nvPicPr>
        <p:blipFill>
          <a:blip r:embed="rId2"/>
          <a:stretch>
            <a:fillRect/>
          </a:stretch>
        </p:blipFill>
        <p:spPr>
          <a:xfrm>
            <a:off x="158292" y="561063"/>
            <a:ext cx="3019714" cy="4170372"/>
          </a:xfrm>
          <a:prstGeom prst="rect">
            <a:avLst/>
          </a:prstGeom>
        </p:spPr>
      </p:pic>
      <p:sp>
        <p:nvSpPr>
          <p:cNvPr id="6" name="TextBox 5">
            <a:extLst>
              <a:ext uri="{FF2B5EF4-FFF2-40B4-BE49-F238E27FC236}">
                <a16:creationId xmlns:a16="http://schemas.microsoft.com/office/drawing/2014/main" id="{5866F1EA-70C0-48A9-BD91-9261D12B3610}"/>
              </a:ext>
            </a:extLst>
          </p:cNvPr>
          <p:cNvSpPr txBox="1"/>
          <p:nvPr/>
        </p:nvSpPr>
        <p:spPr>
          <a:xfrm>
            <a:off x="-388155" y="4781549"/>
            <a:ext cx="4419600" cy="307777"/>
          </a:xfrm>
          <a:prstGeom prst="rect">
            <a:avLst/>
          </a:prstGeom>
          <a:noFill/>
        </p:spPr>
        <p:txBody>
          <a:bodyPr wrap="square" rtlCol="0">
            <a:spAutoFit/>
          </a:bodyPr>
          <a:lstStyle/>
          <a:p>
            <a:pPr algn="ctr"/>
            <a:r>
              <a:rPr lang="zh-CN" altLang="en-US" sz="1400" b="1" dirty="0">
                <a:latin typeface="Times New Roman" panose="02020603050405020304" pitchFamily="18" charset="0"/>
                <a:cs typeface="Times New Roman" panose="02020603050405020304" pitchFamily="18" charset="0"/>
              </a:rPr>
              <a:t>图</a:t>
            </a:r>
            <a:r>
              <a:rPr lang="en-US" altLang="zh-CN" sz="1400" b="1" dirty="0">
                <a:latin typeface="Times New Roman" panose="02020603050405020304" pitchFamily="18" charset="0"/>
                <a:cs typeface="Times New Roman" panose="02020603050405020304" pitchFamily="18" charset="0"/>
              </a:rPr>
              <a:t>13-13 </a:t>
            </a:r>
            <a:r>
              <a:rPr lang="zh-CN" altLang="en-US" sz="1400" b="1" dirty="0">
                <a:latin typeface="Times New Roman" panose="02020603050405020304" pitchFamily="18" charset="0"/>
                <a:cs typeface="Times New Roman" panose="02020603050405020304" pitchFamily="18" charset="0"/>
              </a:rPr>
              <a:t>技术冲击引起的产量和就业波动</a:t>
            </a:r>
            <a:endParaRPr lang="en-US" sz="1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E9532-3F39-47FE-855C-D196A26E98B0}"/>
                  </a:ext>
                </a:extLst>
              </p:cNvPr>
              <p:cNvSpPr txBox="1"/>
              <p:nvPr/>
            </p:nvSpPr>
            <p:spPr>
              <a:xfrm>
                <a:off x="3290695" y="868635"/>
                <a:ext cx="5813595" cy="4170372"/>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总量生产函数</a:t>
                </a:r>
                <a:endParaRPr lang="en-US" altLang="zh-CN" sz="1600" dirty="0">
                  <a:latin typeface="Times New Roman" panose="02020603050405020304" pitchFamily="18" charset="0"/>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𝐴𝐹</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𝐾</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oMath>
                  </m:oMathPara>
                </a14:m>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其中，</a:t>
                </a:r>
                <a14:m>
                  <m:oMath xmlns:m="http://schemas.openxmlformats.org/officeDocument/2006/math">
                    <m:r>
                      <a:rPr lang="en-US" altLang="zh-CN" sz="1600" i="1" dirty="0" smtClean="0">
                        <a:latin typeface="Cambria Math" panose="02040503050406030204" pitchFamily="18" charset="0"/>
                      </a:rPr>
                      <m:t>𝑌</m:t>
                    </m:r>
                  </m:oMath>
                </a14:m>
                <a:r>
                  <a:rPr lang="zh-CN" altLang="en-US" sz="1600" dirty="0">
                    <a:latin typeface="Times New Roman" panose="02020603050405020304" pitchFamily="18" charset="0"/>
                    <a:cs typeface="Times New Roman" panose="02020603050405020304" pitchFamily="18" charset="0"/>
                  </a:rPr>
                  <a:t>为实际产出</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收入，</a:t>
                </a:r>
                <a14:m>
                  <m:oMath xmlns:m="http://schemas.openxmlformats.org/officeDocument/2006/math">
                    <m:r>
                      <a:rPr lang="en-US" altLang="zh-CN" sz="1600" i="1" dirty="0" smtClean="0">
                        <a:latin typeface="Cambria Math" panose="02040503050406030204" pitchFamily="18" charset="0"/>
                      </a:rPr>
                      <m:t>𝐴</m:t>
                    </m:r>
                  </m:oMath>
                </a14:m>
                <a:r>
                  <a:rPr lang="zh-CN" altLang="en-US" sz="1600" dirty="0">
                    <a:latin typeface="Times New Roman" panose="02020603050405020304" pitchFamily="18" charset="0"/>
                    <a:cs typeface="Times New Roman" panose="02020603050405020304" pitchFamily="18" charset="0"/>
                  </a:rPr>
                  <a:t>为技术水平状况，</a:t>
                </a:r>
                <a14:m>
                  <m:oMath xmlns:m="http://schemas.openxmlformats.org/officeDocument/2006/math">
                    <m:r>
                      <a:rPr lang="en-US" altLang="zh-CN" sz="1600" i="1" dirty="0" smtClean="0">
                        <a:latin typeface="Cambria Math" panose="02040503050406030204" pitchFamily="18" charset="0"/>
                      </a:rPr>
                      <m:t>𝐾</m:t>
                    </m:r>
                  </m:oMath>
                </a14:m>
                <a:r>
                  <a:rPr lang="zh-CN" altLang="en-US" sz="1600" dirty="0">
                    <a:latin typeface="Times New Roman" panose="02020603050405020304" pitchFamily="18" charset="0"/>
                    <a:cs typeface="Times New Roman" panose="02020603050405020304" pitchFamily="18" charset="0"/>
                  </a:rPr>
                  <a:t>为资本存量，</a:t>
                </a:r>
                <a14:m>
                  <m:oMath xmlns:m="http://schemas.openxmlformats.org/officeDocument/2006/math">
                    <m:r>
                      <a:rPr lang="en-US" altLang="zh-CN" sz="1600" i="1" dirty="0" smtClean="0">
                        <a:latin typeface="Cambria Math" panose="02040503050406030204" pitchFamily="18" charset="0"/>
                      </a:rPr>
                      <m:t>𝐿</m:t>
                    </m:r>
                  </m:oMath>
                </a14:m>
                <a:r>
                  <a:rPr lang="zh-CN" altLang="en-US" sz="1600" dirty="0">
                    <a:latin typeface="Times New Roman" panose="02020603050405020304" pitchFamily="18" charset="0"/>
                    <a:cs typeface="Times New Roman" panose="02020603050405020304" pitchFamily="18" charset="0"/>
                  </a:rPr>
                  <a:t>为劳动投入量</a:t>
                </a:r>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图</a:t>
                </a:r>
                <a:r>
                  <a:rPr lang="en-US" altLang="zh-CN" sz="1600" dirty="0">
                    <a:latin typeface="Times New Roman" panose="02020603050405020304" pitchFamily="18" charset="0"/>
                    <a:cs typeface="Times New Roman" panose="02020603050405020304" pitchFamily="18" charset="0"/>
                  </a:rPr>
                  <a:t>13-13 (a) </a:t>
                </a:r>
                <a:r>
                  <a:rPr lang="zh-CN" altLang="en-US" sz="1600" dirty="0">
                    <a:latin typeface="Times New Roman" panose="02020603050405020304" pitchFamily="18" charset="0"/>
                    <a:cs typeface="Times New Roman" panose="02020603050405020304" pitchFamily="18" charset="0"/>
                  </a:rPr>
                  <a:t>描述劳动力市场</a:t>
                </a:r>
                <a:endParaRPr lang="en-US" altLang="zh-CN" sz="1600" dirty="0">
                  <a:latin typeface="Times New Roman" panose="02020603050405020304" pitchFamily="18" charset="0"/>
                  <a:cs typeface="Times New Roman" panose="02020603050405020304" pitchFamily="18" charset="0"/>
                </a:endParaRPr>
              </a:p>
              <a:p>
                <a:pPr marL="742950" lvl="1" indent="-285750">
                  <a:buSzPct val="60000"/>
                  <a:buFont typeface="Wingdings" panose="05000000000000000000" pitchFamily="2" charset="2"/>
                  <a:buChar char="n"/>
                </a:pPr>
                <a:r>
                  <a:rPr lang="zh-CN" altLang="en-US" sz="1400" dirty="0">
                    <a:latin typeface="Times New Roman" panose="02020603050405020304" pitchFamily="18" charset="0"/>
                    <a:cs typeface="Times New Roman" panose="02020603050405020304" pitchFamily="18" charset="0"/>
                  </a:rPr>
                  <a:t>劳动需求曲线来自于企业利润最大化</a:t>
                </a:r>
                <a:endParaRPr lang="en-US" altLang="zh-CN" sz="1400" dirty="0">
                  <a:latin typeface="Times New Roman" panose="02020603050405020304" pitchFamily="18" charset="0"/>
                  <a:cs typeface="Times New Roman" panose="02020603050405020304" pitchFamily="18" charset="0"/>
                </a:endParaRPr>
              </a:p>
              <a:p>
                <a:pPr marL="742950" lvl="1" indent="-285750">
                  <a:buSzPct val="60000"/>
                  <a:buFont typeface="Wingdings" panose="05000000000000000000" pitchFamily="2" charset="2"/>
                  <a:buChar char="n"/>
                </a:pPr>
                <a:r>
                  <a:rPr lang="zh-CN" altLang="en-US" sz="1400" dirty="0">
                    <a:latin typeface="Times New Roman" panose="02020603050405020304" pitchFamily="18" charset="0"/>
                    <a:cs typeface="Times New Roman" panose="02020603050405020304" pitchFamily="18" charset="0"/>
                  </a:rPr>
                  <a:t>劳动供给曲线来自于消费者效应最大化</a:t>
                </a:r>
                <a:endParaRPr lang="en-US" altLang="zh-CN" sz="14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图</a:t>
                </a:r>
                <a:r>
                  <a:rPr lang="en-US" altLang="zh-CN" sz="1600" dirty="0">
                    <a:latin typeface="Times New Roman" panose="02020603050405020304" pitchFamily="18" charset="0"/>
                    <a:cs typeface="Times New Roman" panose="02020603050405020304" pitchFamily="18" charset="0"/>
                  </a:rPr>
                  <a:t>13-13 (b)</a:t>
                </a:r>
                <a:r>
                  <a:rPr lang="en-IE" altLang="zh-CN" sz="1600" dirty="0">
                    <a:latin typeface="Times New Roman" panose="02020603050405020304" pitchFamily="18" charset="0"/>
                    <a:cs typeface="Times New Roman" panose="02020603050405020304" pitchFamily="18" charset="0"/>
                  </a:rPr>
                  <a:t> </a:t>
                </a:r>
                <a:r>
                  <a:rPr lang="zh-CN" altLang="en-IE" sz="1600" dirty="0">
                    <a:latin typeface="Times New Roman" panose="02020603050405020304" pitchFamily="18" charset="0"/>
                    <a:cs typeface="Times New Roman" panose="02020603050405020304" pitchFamily="18" charset="0"/>
                  </a:rPr>
                  <a:t>描述</a:t>
                </a:r>
                <a:r>
                  <a:rPr lang="zh-CN" altLang="en-US" sz="1600" dirty="0">
                    <a:latin typeface="Times New Roman" panose="02020603050405020304" pitchFamily="18" charset="0"/>
                    <a:cs typeface="Times New Roman" panose="02020603050405020304" pitchFamily="18" charset="0"/>
                  </a:rPr>
                  <a:t>在给定</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𝐴</m:t>
                    </m:r>
                  </m:oMath>
                </a14:m>
                <a:r>
                  <a:rPr lang="zh-CN" altLang="en-US" sz="1600" dirty="0">
                    <a:latin typeface="Times New Roman" panose="02020603050405020304" pitchFamily="18" charset="0"/>
                    <a:cs typeface="Times New Roman" panose="02020603050405020304" pitchFamily="18" charset="0"/>
                  </a:rPr>
                  <a:t>和</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𝐾</m:t>
                    </m:r>
                  </m:oMath>
                </a14:m>
                <a:r>
                  <a:rPr lang="zh-CN" altLang="en-US" sz="1600" dirty="0">
                    <a:latin typeface="Times New Roman" panose="02020603050405020304" pitchFamily="18" charset="0"/>
                    <a:cs typeface="Times New Roman" panose="02020603050405020304" pitchFamily="18" charset="0"/>
                  </a:rPr>
                  <a:t>的前提下，劳动投入量与产出水平之间的关系</a:t>
                </a:r>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假定出现了一个有利的技术冲击 </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即技术进步，</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𝐴</m:t>
                    </m:r>
                  </m:oMath>
                </a14:m>
                <a:r>
                  <a:rPr lang="zh-CN" altLang="en-US" sz="1600" dirty="0">
                    <a:latin typeface="Times New Roman" panose="02020603050405020304" pitchFamily="18" charset="0"/>
                    <a:cs typeface="Times New Roman" panose="02020603050405020304" pitchFamily="18" charset="0"/>
                  </a:rPr>
                  <a:t>上升到</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𝐴</m:t>
                        </m:r>
                      </m:e>
                      <m:sup>
                        <m:r>
                          <a:rPr lang="en-US" altLang="zh-CN" sz="1600" b="0" i="1" smtClean="0">
                            <a:latin typeface="Cambria Math" panose="02040503050406030204" pitchFamily="18" charset="0"/>
                            <a:cs typeface="Times New Roman" panose="02020603050405020304" pitchFamily="18" charset="0"/>
                          </a:rPr>
                          <m:t>∗</m:t>
                        </m:r>
                      </m:sup>
                    </m:sSup>
                  </m:oMath>
                </a14:m>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，提高劳动的边际产量</a:t>
                </a:r>
                <a:endParaRPr lang="en-US" altLang="zh-CN" sz="1600" dirty="0">
                  <a:latin typeface="Times New Roman" panose="02020603050405020304" pitchFamily="18" charset="0"/>
                  <a:cs typeface="Times New Roman" panose="02020603050405020304" pitchFamily="18" charset="0"/>
                </a:endParaRPr>
              </a:p>
              <a:p>
                <a:pPr marL="742950" lvl="1" indent="-285750">
                  <a:buSzPct val="60000"/>
                  <a:buFont typeface="Wingdings" panose="05000000000000000000" pitchFamily="2" charset="2"/>
                  <a:buChar char="n"/>
                </a:pPr>
                <a:r>
                  <a:rPr lang="zh-CN" altLang="en-US" sz="1400" dirty="0">
                    <a:latin typeface="Times New Roman" panose="02020603050405020304" pitchFamily="18" charset="0"/>
                    <a:cs typeface="Times New Roman" panose="02020603050405020304" pitchFamily="18" charset="0"/>
                  </a:rPr>
                  <a:t>总量生产函数曲线向上平移</a:t>
                </a:r>
                <a:endParaRPr lang="en-US" altLang="zh-CN" sz="1400" dirty="0">
                  <a:latin typeface="Times New Roman" panose="02020603050405020304" pitchFamily="18" charset="0"/>
                  <a:cs typeface="Times New Roman" panose="02020603050405020304" pitchFamily="18" charset="0"/>
                </a:endParaRPr>
              </a:p>
              <a:p>
                <a:pPr marL="742950" lvl="1" indent="-285750">
                  <a:buSzPct val="60000"/>
                  <a:buFont typeface="Wingdings" panose="05000000000000000000" pitchFamily="2" charset="2"/>
                  <a:buChar char="n"/>
                </a:pPr>
                <a:r>
                  <a:rPr lang="zh-CN" altLang="en-US" sz="1400" dirty="0">
                    <a:latin typeface="Times New Roman" panose="02020603050405020304" pitchFamily="18" charset="0"/>
                    <a:cs typeface="Times New Roman" panose="02020603050405020304" pitchFamily="18" charset="0"/>
                  </a:rPr>
                  <a:t>劳动的需求曲线向右平移</a:t>
                </a:r>
                <a:endParaRPr lang="en-US" altLang="zh-CN" sz="1400" dirty="0">
                  <a:latin typeface="Times New Roman" panose="02020603050405020304" pitchFamily="18" charset="0"/>
                  <a:cs typeface="Times New Roman" panose="02020603050405020304" pitchFamily="18" charset="0"/>
                </a:endParaRPr>
              </a:p>
              <a:p>
                <a:pPr marL="742950" lvl="1" indent="-285750">
                  <a:buSzPct val="60000"/>
                  <a:buFont typeface="Wingdings" panose="05000000000000000000" pitchFamily="2" charset="2"/>
                  <a:buChar char="n"/>
                </a:pPr>
                <a:r>
                  <a:rPr lang="zh-CN" altLang="en-US" sz="1400" dirty="0">
                    <a:latin typeface="Times New Roman" panose="02020603050405020304" pitchFamily="18" charset="0"/>
                    <a:cs typeface="Times New Roman" panose="02020603050405020304" pitchFamily="18" charset="0"/>
                  </a:rPr>
                  <a:t>产量从</a:t>
                </a:r>
                <a14:m>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𝑌</m:t>
                        </m:r>
                      </m:e>
                      <m:sub>
                        <m:r>
                          <a:rPr lang="en-US" altLang="zh-CN" sz="1400" b="0" i="1" smtClean="0">
                            <a:latin typeface="Cambria Math" panose="02040503050406030204" pitchFamily="18" charset="0"/>
                            <a:cs typeface="Times New Roman" panose="02020603050405020304" pitchFamily="18" charset="0"/>
                          </a:rPr>
                          <m:t>0</m:t>
                        </m:r>
                      </m:sub>
                    </m:sSub>
                  </m:oMath>
                </a14:m>
                <a:r>
                  <a:rPr lang="zh-CN" altLang="en-US" sz="1400" dirty="0">
                    <a:latin typeface="Times New Roman" panose="02020603050405020304" pitchFamily="18" charset="0"/>
                    <a:cs typeface="Times New Roman" panose="02020603050405020304" pitchFamily="18" charset="0"/>
                  </a:rPr>
                  <a:t>提高到</a:t>
                </a:r>
                <a14:m>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𝑌</m:t>
                        </m:r>
                      </m:e>
                      <m:sub>
                        <m:r>
                          <a:rPr lang="en-US" altLang="zh-CN" sz="1400" b="0" i="1" smtClean="0">
                            <a:latin typeface="Cambria Math" panose="02040503050406030204" pitchFamily="18" charset="0"/>
                            <a:cs typeface="Times New Roman" panose="02020603050405020304" pitchFamily="18" charset="0"/>
                          </a:rPr>
                          <m:t>2</m:t>
                        </m:r>
                      </m:sub>
                    </m:sSub>
                  </m:oMath>
                </a14:m>
                <a:endParaRPr lang="en-US" altLang="zh-CN" sz="14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如果劳动供给相对缺乏弹性，技术冲击带来就业的较小变化</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A5E9532-3F39-47FE-855C-D196A26E98B0}"/>
                  </a:ext>
                </a:extLst>
              </p:cNvPr>
              <p:cNvSpPr txBox="1">
                <a:spLocks noRot="1" noChangeAspect="1" noMove="1" noResize="1" noEditPoints="1" noAdjustHandles="1" noChangeArrowheads="1" noChangeShapeType="1" noTextEdit="1"/>
              </p:cNvSpPr>
              <p:nvPr/>
            </p:nvSpPr>
            <p:spPr>
              <a:xfrm>
                <a:off x="3290695" y="868635"/>
                <a:ext cx="5813595" cy="4170372"/>
              </a:xfrm>
              <a:prstGeom prst="rect">
                <a:avLst/>
              </a:prstGeom>
              <a:blipFill>
                <a:blip r:embed="rId3"/>
                <a:stretch>
                  <a:fillRect l="-105" t="-584" r="-4092"/>
                </a:stretch>
              </a:blipFill>
            </p:spPr>
            <p:txBody>
              <a:bodyPr/>
              <a:lstStyle/>
              <a:p>
                <a:r>
                  <a:rPr lang="en-US">
                    <a:noFill/>
                  </a:rPr>
                  <a:t> </a:t>
                </a:r>
              </a:p>
            </p:txBody>
          </p:sp>
        </mc:Fallback>
      </mc:AlternateContent>
    </p:spTree>
    <p:extLst>
      <p:ext uri="{BB962C8B-B14F-4D97-AF65-F5344CB8AC3E}">
        <p14:creationId xmlns:p14="http://schemas.microsoft.com/office/powerpoint/2010/main" val="396564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rPr>
              <a:pPr/>
              <a:t>72</a:t>
            </a:fld>
            <a:endParaRPr lang="en-US" dirty="0">
              <a:latin typeface="+mn-ea"/>
            </a:endParaRPr>
          </a:p>
        </p:txBody>
      </p:sp>
      <p:sp>
        <p:nvSpPr>
          <p:cNvPr id="6" name="Rectangle 5"/>
          <p:cNvSpPr/>
          <p:nvPr>
            <p:custDataLst>
              <p:tags r:id="rId2"/>
            </p:custDataLst>
          </p:nvPr>
        </p:nvSpPr>
        <p:spPr>
          <a:xfrm>
            <a:off x="914400" y="321469"/>
            <a:ext cx="7315200" cy="160734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经济周期的四个阶段依次是（）。</a:t>
            </a:r>
            <a:endParaRPr lang="en-US" sz="2200" dirty="0">
              <a:solidFill>
                <a:srgbClr val="000000"/>
              </a:solidFill>
              <a:latin typeface="+mn-ea"/>
              <a:sym typeface="Microsoft Yahei"/>
            </a:endParaRPr>
          </a:p>
        </p:txBody>
      </p:sp>
      <p:sp>
        <p:nvSpPr>
          <p:cNvPr id="7" name="Rectangle 6"/>
          <p:cNvSpPr/>
          <p:nvPr>
            <p:custDataLst>
              <p:tags r:id="rId3"/>
            </p:custDataLst>
          </p:nvPr>
        </p:nvSpPr>
        <p:spPr>
          <a:xfrm>
            <a:off x="1828800" y="2089547"/>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繁荣、衰退、萧条、复苏</a:t>
            </a:r>
            <a:endParaRPr lang="en-US" sz="2200" dirty="0">
              <a:solidFill>
                <a:srgbClr val="000000"/>
              </a:solidFill>
              <a:latin typeface="+mn-ea"/>
              <a:sym typeface="Microsoft Yahei"/>
            </a:endParaRPr>
          </a:p>
        </p:txBody>
      </p:sp>
      <p:sp>
        <p:nvSpPr>
          <p:cNvPr id="8" name="Rectangle 7"/>
          <p:cNvSpPr/>
          <p:nvPr>
            <p:custDataLst>
              <p:tags r:id="rId4"/>
            </p:custDataLst>
          </p:nvPr>
        </p:nvSpPr>
        <p:spPr>
          <a:xfrm>
            <a:off x="1828800" y="2732484"/>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衰退、复苏、繁荣、萧条</a:t>
            </a:r>
            <a:endParaRPr lang="en-US" sz="2200" dirty="0">
              <a:solidFill>
                <a:srgbClr val="000000"/>
              </a:solidFill>
              <a:latin typeface="+mn-ea"/>
              <a:sym typeface="Microsoft Yahei"/>
            </a:endParaRPr>
          </a:p>
        </p:txBody>
      </p:sp>
      <p:sp>
        <p:nvSpPr>
          <p:cNvPr id="9" name="Rectangle 8"/>
          <p:cNvSpPr/>
          <p:nvPr>
            <p:custDataLst>
              <p:tags r:id="rId5"/>
            </p:custDataLst>
          </p:nvPr>
        </p:nvSpPr>
        <p:spPr>
          <a:xfrm>
            <a:off x="1828800" y="3375422"/>
            <a:ext cx="6400800" cy="4822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萧条、衰退、复苏、繁荣</a:t>
            </a:r>
            <a:endParaRPr lang="en-US" sz="2200" dirty="0">
              <a:solidFill>
                <a:srgbClr val="000000"/>
              </a:solidFill>
              <a:latin typeface="+mn-ea"/>
              <a:sym typeface="Microsoft Yahei"/>
            </a:endParaRPr>
          </a:p>
        </p:txBody>
      </p:sp>
      <p:sp>
        <p:nvSpPr>
          <p:cNvPr id="10" name="Rectangle 9"/>
          <p:cNvSpPr/>
          <p:nvPr>
            <p:custDataLst>
              <p:tags r:id="rId6"/>
            </p:custDataLst>
          </p:nvPr>
        </p:nvSpPr>
        <p:spPr>
          <a:xfrm>
            <a:off x="1828800" y="4018359"/>
            <a:ext cx="6400800" cy="48220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00"/>
                </a:solidFill>
                <a:latin typeface="+mn-ea"/>
                <a:sym typeface="Microsoft Yahei"/>
              </a:rPr>
              <a:t>繁荣、萧条、衰退、复苏</a:t>
            </a:r>
            <a:endParaRPr lang="en-US" sz="22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sym typeface="Microsoft Yahei"/>
              </a:rPr>
              <a:t>提交</a:t>
            </a:r>
            <a:endParaRPr lang="en-US" sz="1600">
              <a:solidFill>
                <a:srgbClr val="FFFFFF"/>
              </a:solidFill>
              <a:latin typeface="+mn-ea"/>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8" name="TypeText"/>
            <p:cNvSpPr/>
            <p:nvPr>
              <p:custDataLst>
                <p:tags r:id="rId16"/>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a:solidFill>
                    <a:srgbClr val="000000"/>
                  </a:solidFill>
                  <a:latin typeface="+mn-ea"/>
                  <a:sym typeface="Microsoft Yahei"/>
                </a:rPr>
                <a:t>单选题</a:t>
              </a:r>
              <a:endParaRPr lang="en-US" sz="2600">
                <a:solidFill>
                  <a:srgbClr val="000000"/>
                </a:solidFill>
                <a:latin typeface="+mn-ea"/>
                <a:sym typeface="Microsoft Yahei"/>
              </a:endParaRPr>
            </a:p>
          </p:txBody>
        </p:sp>
        <p:sp>
          <p:nvSpPr>
            <p:cNvPr id="19" name="TipText"/>
            <p:cNvSpPr/>
            <p:nvPr>
              <p:custDataLst>
                <p:tags r:id="rId17"/>
              </p:custDataLst>
            </p:nvPr>
          </p:nvSpPr>
          <p:spPr>
            <a:xfrm>
              <a:off x="1519555"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a:solidFill>
                    <a:srgbClr val="808080"/>
                  </a:solidFill>
                  <a:latin typeface="+mn-ea"/>
                  <a:sym typeface="Microsoft Yahei"/>
                </a:rPr>
                <a:t>1</a:t>
              </a:r>
              <a:r>
                <a:rPr lang="zh-CN" altLang="en-US" sz="2000">
                  <a:solidFill>
                    <a:srgbClr val="808080"/>
                  </a:solidFill>
                  <a:latin typeface="+mn-ea"/>
                  <a:sym typeface="Microsoft Yahei"/>
                </a:rPr>
                <a:t>分</a:t>
              </a:r>
              <a:endParaRPr lang="en-US" sz="2000">
                <a:solidFill>
                  <a:srgbClr val="808080"/>
                </a:solidFill>
                <a:latin typeface="+mn-ea"/>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183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57" y="971550"/>
            <a:ext cx="35166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7043" y="4366796"/>
            <a:ext cx="4419600" cy="338554"/>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13-3 </a:t>
            </a:r>
            <a:r>
              <a:rPr lang="zh-CN" altLang="en-US" sz="1600" b="1" dirty="0">
                <a:latin typeface="Times New Roman" panose="02020603050405020304" pitchFamily="18" charset="0"/>
                <a:cs typeface="Times New Roman" panose="02020603050405020304" pitchFamily="18" charset="0"/>
              </a:rPr>
              <a:t>需求拉上型通货膨胀</a:t>
            </a: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3779520" y="792942"/>
                <a:ext cx="5115002" cy="3851567"/>
              </a:xfrm>
              <a:prstGeom prst="rect">
                <a:avLst/>
              </a:prstGeom>
              <a:noFill/>
            </p:spPr>
            <p:txBody>
              <a:bodyPr wrap="square" rtlCol="0">
                <a:spAutoFit/>
              </a:bodyPr>
              <a:lstStyle/>
              <a:p>
                <a:pPr>
                  <a:spcBef>
                    <a:spcPts val="600"/>
                  </a:spcBef>
                </a:pPr>
                <a:r>
                  <a:rPr lang="zh-CN" altLang="en-US" dirty="0">
                    <a:latin typeface="宋体" panose="02010600030101010101" pitchFamily="2" charset="-122"/>
                    <a:ea typeface="宋体" panose="02010600030101010101" pitchFamily="2" charset="-122"/>
                    <a:cs typeface="Times New Roman" panose="02020603050405020304" pitchFamily="18" charset="0"/>
                  </a:rPr>
                  <a:t>关于</a:t>
                </a:r>
                <a:r>
                  <a:rPr lang="zh-CN" altLang="en-US" b="1" dirty="0">
                    <a:latin typeface="宋体" panose="02010600030101010101" pitchFamily="2" charset="-122"/>
                    <a:ea typeface="宋体" panose="02010600030101010101" pitchFamily="2" charset="-122"/>
                    <a:cs typeface="Times New Roman" panose="02020603050405020304" pitchFamily="18" charset="0"/>
                  </a:rPr>
                  <a:t>货币供给增加对通货膨胀产生的作用</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latin typeface="宋体" panose="02010600030101010101" pitchFamily="2" charset="-122"/>
                    <a:ea typeface="宋体" panose="02010600030101010101" pitchFamily="2" charset="-122"/>
                    <a:cs typeface="Times New Roman" panose="02020603050405020304" pitchFamily="18" charset="0"/>
                  </a:rPr>
                  <a:t>凯恩斯学派</a:t>
                </a:r>
                <a:r>
                  <a:rPr lang="zh-CN" altLang="en-US" dirty="0">
                    <a:latin typeface="宋体" panose="02010600030101010101" pitchFamily="2" charset="-122"/>
                    <a:ea typeface="宋体" panose="02010600030101010101" pitchFamily="2" charset="-122"/>
                    <a:cs typeface="Times New Roman" panose="02020603050405020304" pitchFamily="18" charset="0"/>
                  </a:rPr>
                  <a:t>与</a:t>
                </a:r>
                <a:r>
                  <a:rPr lang="zh-CN" altLang="en-US" b="1" dirty="0">
                    <a:latin typeface="宋体" panose="02010600030101010101" pitchFamily="2" charset="-122"/>
                    <a:ea typeface="宋体" panose="02010600030101010101" pitchFamily="2" charset="-122"/>
                    <a:cs typeface="Times New Roman" panose="02020603050405020304" pitchFamily="18" charset="0"/>
                  </a:rPr>
                  <a:t>货币主义学派</a:t>
                </a:r>
                <a:r>
                  <a:rPr lang="zh-CN" altLang="en-US" dirty="0">
                    <a:latin typeface="宋体" panose="02010600030101010101" pitchFamily="2" charset="-122"/>
                    <a:ea typeface="宋体" panose="02010600030101010101" pitchFamily="2" charset="-122"/>
                    <a:cs typeface="Times New Roman" panose="02020603050405020304" pitchFamily="18" charset="0"/>
                  </a:rPr>
                  <a:t>存在一定分歧</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b="1" dirty="0">
                    <a:latin typeface="宋体" panose="02010600030101010101" pitchFamily="2" charset="-122"/>
                    <a:ea typeface="宋体" panose="02010600030101010101" pitchFamily="2" charset="-122"/>
                    <a:cs typeface="Times New Roman" panose="02020603050405020304" pitchFamily="18" charset="0"/>
                  </a:rPr>
                  <a:t>凯恩斯学派的观点</a:t>
                </a: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当经济达到充分就业后，总产出达到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a:cs typeface="Times New Roman" panose="02020603050405020304" pitchFamily="18" charset="0"/>
                          </a:rPr>
                          <m:t>𝑌</m:t>
                        </m:r>
                      </m:e>
                      <m:sub>
                        <m:r>
                          <a:rPr lang="en-US" altLang="zh-CN" sz="1600" i="1">
                            <a:latin typeface="Cambria Math"/>
                            <a:cs typeface="Times New Roman" panose="02020603050405020304" pitchFamily="18" charset="0"/>
                          </a:rPr>
                          <m:t>𝑓</m:t>
                        </m:r>
                      </m:sub>
                    </m:sSub>
                  </m:oMath>
                </a14:m>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此时货币供给增加形成过度需求</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一般物价水平与货币供给数量同比例上升</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产生“真正的通货膨胀”</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b="1" dirty="0">
                    <a:latin typeface="宋体" panose="02010600030101010101" pitchFamily="2" charset="-122"/>
                    <a:ea typeface="宋体" panose="02010600030101010101" pitchFamily="2" charset="-122"/>
                    <a:cs typeface="Times New Roman" panose="02020603050405020304" pitchFamily="18" charset="0"/>
                  </a:rPr>
                  <a:t>货币主义学派的观点</a:t>
                </a: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强调货币供给对通货膨胀的决定作用</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认为通货膨胀是一种货币现象</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cs typeface="Times New Roman" panose="02020603050405020304" pitchFamily="18" charset="0"/>
                  </a:rPr>
                  <a:t>是货币过多导致总需求大于总供给，从而引起一般物价水平的上涨</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779520" y="792942"/>
                <a:ext cx="5115002" cy="3851567"/>
              </a:xfrm>
              <a:prstGeom prst="rect">
                <a:avLst/>
              </a:prstGeom>
              <a:blipFill>
                <a:blip r:embed="rId3"/>
                <a:stretch>
                  <a:fillRect l="-954" t="-791" b="-1899"/>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90E0C9A-C840-4F50-8883-9C1418111071}"/>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需求拉上型通货膨胀</a:t>
            </a:r>
          </a:p>
        </p:txBody>
      </p:sp>
      <p:grpSp>
        <p:nvGrpSpPr>
          <p:cNvPr id="8" name="组合 7">
            <a:extLst>
              <a:ext uri="{FF2B5EF4-FFF2-40B4-BE49-F238E27FC236}">
                <a16:creationId xmlns:a16="http://schemas.microsoft.com/office/drawing/2014/main" id="{F2E53100-AF5E-43EF-807E-5DA0064DF146}"/>
              </a:ext>
            </a:extLst>
          </p:cNvPr>
          <p:cNvGrpSpPr/>
          <p:nvPr/>
        </p:nvGrpSpPr>
        <p:grpSpPr>
          <a:xfrm>
            <a:off x="239334" y="290253"/>
            <a:ext cx="229174" cy="330963"/>
            <a:chOff x="362743" y="188119"/>
            <a:chExt cx="348993" cy="504000"/>
          </a:xfrm>
          <a:solidFill>
            <a:srgbClr val="6B748A"/>
          </a:solidFill>
        </p:grpSpPr>
        <p:sp>
          <p:nvSpPr>
            <p:cNvPr id="9" name="矩形: 圆角 8">
              <a:extLst>
                <a:ext uri="{FF2B5EF4-FFF2-40B4-BE49-F238E27FC236}">
                  <a16:creationId xmlns:a16="http://schemas.microsoft.com/office/drawing/2014/main" id="{4FC82BE5-C7F0-4EA3-8F37-A659B5A428D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E6C370C-F39A-491E-AF53-2CB503E6A9A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FA89AB59-C47C-40CC-9284-BC51EA35B85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BADFDE4D-AE62-4F51-8C90-AC9E6FD6822E}"/>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3" name="直接连接符 12">
            <a:extLst>
              <a:ext uri="{FF2B5EF4-FFF2-40B4-BE49-F238E27FC236}">
                <a16:creationId xmlns:a16="http://schemas.microsoft.com/office/drawing/2014/main" id="{B9C5C98F-4F74-4CE4-B816-6A1D23147D6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4D3A4205-3B1E-41E5-8AE9-6219EC82C00E}"/>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4399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997" y="1005054"/>
            <a:ext cx="8229600" cy="3394472"/>
          </a:xfrm>
        </p:spPr>
        <p:txBody>
          <a:bodyPr/>
          <a:lstStyle/>
          <a:p>
            <a:pPr marL="0" indent="0">
              <a:lnSpc>
                <a:spcPct val="120000"/>
              </a:lnSpc>
              <a:buNone/>
            </a:pPr>
            <a:r>
              <a:rPr lang="en-US" altLang="zh-CN" sz="2000" b="1" dirty="0">
                <a:ea typeface="宋体" panose="02010600030101010101" pitchFamily="2" charset="-122"/>
              </a:rPr>
              <a:t>2. </a:t>
            </a:r>
            <a:r>
              <a:rPr lang="zh-CN" altLang="en-US" sz="2000" b="1" dirty="0">
                <a:ea typeface="宋体" panose="02010600030101010101" pitchFamily="2" charset="-122"/>
              </a:rPr>
              <a:t>成本推动型通货膨胀</a:t>
            </a:r>
            <a:endParaRPr lang="en-US" altLang="zh-CN" sz="2000" b="1"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从总供给的角度去解释通货膨胀</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认为在没有超额需求的情况下，由于供给方面成本的提高也会引起一般价格水平持续和显著的上涨</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比如</a:t>
            </a:r>
            <a:r>
              <a:rPr lang="en-US" altLang="zh-CN" sz="1600" dirty="0">
                <a:ea typeface="宋体" panose="02010600030101010101" pitchFamily="2" charset="-122"/>
              </a:rPr>
              <a:t>1973-1974</a:t>
            </a:r>
            <a:r>
              <a:rPr lang="zh-CN" altLang="en-US" sz="1600" dirty="0">
                <a:ea typeface="宋体" panose="02010600030101010101" pitchFamily="2" charset="-122"/>
              </a:rPr>
              <a:t>年石油输入国组织 </a:t>
            </a:r>
            <a:r>
              <a:rPr lang="en-US" altLang="zh-CN" sz="1600" dirty="0">
                <a:ea typeface="宋体" panose="02010600030101010101" pitchFamily="2" charset="-122"/>
              </a:rPr>
              <a:t>(OPEC) </a:t>
            </a:r>
            <a:r>
              <a:rPr lang="zh-CN" altLang="en-US" sz="1600" dirty="0">
                <a:ea typeface="宋体" panose="02010600030101010101" pitchFamily="2" charset="-122"/>
              </a:rPr>
              <a:t>的石油禁运推高了西方国家的石油价格</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石油价格提高意味着产品和服务的成本急剧升高</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结果导致了成本推动型通货膨胀</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生产成本的增加可能来自不同的方面，如劳动、原材料、设备等成本</a:t>
            </a:r>
            <a:endParaRPr lang="en-US" altLang="zh-CN" sz="18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矩形 4">
            <a:extLst>
              <a:ext uri="{FF2B5EF4-FFF2-40B4-BE49-F238E27FC236}">
                <a16:creationId xmlns:a16="http://schemas.microsoft.com/office/drawing/2014/main" id="{0673DDF4-1A58-4A92-9CA7-A4E7DBB317DD}"/>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通货膨胀的原因</a:t>
            </a:r>
          </a:p>
        </p:txBody>
      </p:sp>
      <p:grpSp>
        <p:nvGrpSpPr>
          <p:cNvPr id="6" name="组合 5">
            <a:extLst>
              <a:ext uri="{FF2B5EF4-FFF2-40B4-BE49-F238E27FC236}">
                <a16:creationId xmlns:a16="http://schemas.microsoft.com/office/drawing/2014/main" id="{D7B1AA56-4766-4D31-AFC8-A78B7D67E6A6}"/>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7FCD4CBB-BF35-4538-8910-86DADC250C2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0475E6B-1201-4BA0-8766-8493E8B8E77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F8A4CDF-0A51-4478-872C-69F1D5A00A9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FD7360B-2606-41BA-B04E-5BE7110B3E91}"/>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904BA2E-59EB-4AC2-8B09-80453ECF93A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2BB3117-7405-4CB6-9D2B-3898070FFCEF}"/>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5095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3245</TotalTime>
  <Words>6444</Words>
  <Application>Microsoft Macintosh PowerPoint</Application>
  <PresentationFormat>全屏显示(16:9)</PresentationFormat>
  <Paragraphs>693</Paragraphs>
  <Slides>72</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等线</vt:lpstr>
      <vt:lpstr>宋体</vt:lpstr>
      <vt:lpstr>Microsoft Yahei</vt:lpstr>
      <vt:lpstr>Microsoft Yahei</vt:lpstr>
      <vt:lpstr>Arial</vt:lpstr>
      <vt:lpstr>Calibri</vt:lpstr>
      <vt:lpstr>Cambria Math</vt:lpstr>
      <vt:lpstr>Times New Roman</vt:lpstr>
      <vt:lpstr>Wingdings</vt:lpstr>
      <vt:lpstr>Office Theme</vt:lpstr>
      <vt:lpstr>宏观经济学 预期与菲利普斯曲线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第十三章  失业、通货膨胀和经济周期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第十三章  失业、通货膨胀和经济周期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实际经济周期理论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第十三章 失业、通货膨胀和经济周期</dc:title>
  <dc:creator>Sichao Wei</dc:creator>
  <cp:lastModifiedBy>Haoran LEI</cp:lastModifiedBy>
  <cp:revision>250</cp:revision>
  <dcterms:created xsi:type="dcterms:W3CDTF">2006-08-16T00:00:00Z</dcterms:created>
  <dcterms:modified xsi:type="dcterms:W3CDTF">2023-04-10T06:17:16Z</dcterms:modified>
</cp:coreProperties>
</file>