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fDVUPd1Gic87QXpYYo74Q3yRw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E6DBA2-998E-43B0-949F-40C23DBABB34}">
  <a:tblStyle styleId="{A0E6DBA2-998E-43B0-949F-40C23DBABB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bd7da3358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bd7da3358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7bd7da3358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bd7da3358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bd7da3358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7bd7da3358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d7da335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d7da33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bd7da33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d7da3358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bd7da3358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Training Data can differ significantly from the testing data. For instance, in the images provided the range of values were the data lies is between 1-3, while in the test data there is a shift from 0.5-2.3 approximately, with all else being anomalies.</a:t>
            </a:r>
            <a:endParaRPr/>
          </a:p>
        </p:txBody>
      </p:sp>
      <p:sp>
        <p:nvSpPr>
          <p:cNvPr id="163" name="Google Shape;163;g7bd7da3358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d7da3358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bd7da3358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bd7da3358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d87085a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bd87085a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It is clear that anomalies are completely KPI dependent. It appears that data points that preceed and succeed this data play a significant role in classifying a given data point as anomaly. Huge gaps and spikes are clear indicators of anomaly.</a:t>
            </a:r>
            <a:endParaRPr/>
          </a:p>
        </p:txBody>
      </p:sp>
      <p:sp>
        <p:nvSpPr>
          <p:cNvPr id="181" name="Google Shape;181;g7bd87085a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bd7da3358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bd7da3358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Rolling Mean: Window size(5)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Threshold Selection: Visualize KPIs and manually set values. Plot them, if they seem anomalies we test it.</a:t>
            </a:r>
            <a:endParaRPr/>
          </a:p>
        </p:txBody>
      </p:sp>
      <p:sp>
        <p:nvSpPr>
          <p:cNvPr id="189" name="Google Shape;189;g7bd7da3358_0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bd7da3358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bd7da3358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bd7da3358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bd87085af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bd87085af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bd87085af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bd7da3358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bd7da3358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Thresholds depend on the proportion of anomalies. The starting values/proportions were those predicted by the Donut model.</a:t>
            </a:r>
            <a:endParaRPr/>
          </a:p>
        </p:txBody>
      </p:sp>
      <p:sp>
        <p:nvSpPr>
          <p:cNvPr id="215" name="Google Shape;215;g7bd7da3358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fr-FR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fr-FR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fr-FR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fr-FR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fr-FR"/>
              <a:t>ANM PROJECT</a:t>
            </a:r>
            <a:br>
              <a:rPr lang="fr-FR"/>
            </a:br>
            <a:r>
              <a:rPr lang="fr-FR"/>
              <a:t>MAFIA TEAM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MATTHIEU LIN &amp; ANDREI GLINSKII &amp; ALBERT MILLAN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2019280208 &amp; 2019280807 &amp; 2019280366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drawing of a person&#10;&#10;Description automatically generated" id="150" name="Google Shape;1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9581" y="-482443"/>
            <a:ext cx="7380142" cy="30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bd7da3358_0_79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29" name="Google Shape;229;g7bd7da3358_0_79"/>
          <p:cNvSpPr txBox="1"/>
          <p:nvPr/>
        </p:nvSpPr>
        <p:spPr>
          <a:xfrm>
            <a:off x="1667100" y="2186850"/>
            <a:ext cx="938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b="1" lang="fr-F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 is paramount to Optimize thresholds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○"/>
            </a:pPr>
            <a:r>
              <a:rPr b="1" lang="fr-F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Could lead to overfitting with new test data...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b="1" lang="fr-F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DONUT!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bd7da3358_0_85"/>
          <p:cNvSpPr txBox="1"/>
          <p:nvPr>
            <p:ph type="title"/>
          </p:nvPr>
        </p:nvSpPr>
        <p:spPr>
          <a:xfrm>
            <a:off x="630326" y="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Some models we tried</a:t>
            </a:r>
            <a:endParaRPr/>
          </a:p>
        </p:txBody>
      </p:sp>
      <p:graphicFrame>
        <p:nvGraphicFramePr>
          <p:cNvPr id="236" name="Google Shape;236;g7bd7da3358_0_85"/>
          <p:cNvGraphicFramePr/>
          <p:nvPr/>
        </p:nvGraphicFramePr>
        <p:xfrm>
          <a:off x="1633400" y="10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{A0E6DBA2-998E-43B0-949F-40C23DBABB34}</a:tableStyleId>
              </a:tblPr>
              <a:tblGrid>
                <a:gridCol w="4048700"/>
                <a:gridCol w="4048700"/>
              </a:tblGrid>
              <a:tr h="5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Models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Model mixtures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0.78358663615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Donut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0.719681122659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Facebook Prophet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0.540883458647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LSTM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0.390138920193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DecisionTreeClassifier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0.371066345961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ExtraTreesClassifier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0.378509865903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RandomForestClassifier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0.366923398412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BaggingClassifier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0.367623623433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GradientBoostingClassifier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0.319460637705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d7da3358_0_0"/>
          <p:cNvSpPr txBox="1"/>
          <p:nvPr/>
        </p:nvSpPr>
        <p:spPr>
          <a:xfrm>
            <a:off x="998750" y="621425"/>
            <a:ext cx="10753200" cy="59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Models Implemented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7bd7da33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35" y="1267600"/>
            <a:ext cx="1777826" cy="14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7bd7da335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700" y="3526475"/>
            <a:ext cx="1619549" cy="1290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7bd7da335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7353" y="5446265"/>
            <a:ext cx="1466888" cy="1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bd7da3358_0_67"/>
          <p:cNvSpPr txBox="1"/>
          <p:nvPr>
            <p:ph type="title"/>
          </p:nvPr>
        </p:nvSpPr>
        <p:spPr>
          <a:xfrm>
            <a:off x="-1331249" y="-171575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Data Visualization</a:t>
            </a:r>
            <a:endParaRPr/>
          </a:p>
        </p:txBody>
      </p:sp>
      <p:sp>
        <p:nvSpPr>
          <p:cNvPr id="166" name="Google Shape;166;g7bd7da3358_0_67"/>
          <p:cNvSpPr txBox="1"/>
          <p:nvPr>
            <p:ph idx="1" type="body"/>
          </p:nvPr>
        </p:nvSpPr>
        <p:spPr>
          <a:xfrm>
            <a:off x="662175" y="1284653"/>
            <a:ext cx="4709100" cy="297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fr-FR"/>
              <a:t>Training vs Testing Data</a:t>
            </a:r>
            <a:endParaRPr b="1"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Proportion of Anomalies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Recurrent Cyclical Nature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Varying Scale</a:t>
            </a:r>
            <a:endParaRPr/>
          </a:p>
        </p:txBody>
      </p:sp>
      <p:pic>
        <p:nvPicPr>
          <p:cNvPr id="167" name="Google Shape;167;g7bd7da3358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900" y="549250"/>
            <a:ext cx="6275493" cy="22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7bd7da3358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301" y="3496600"/>
            <a:ext cx="6308701" cy="22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bd7da3358_0_95"/>
          <p:cNvSpPr txBox="1"/>
          <p:nvPr>
            <p:ph type="title"/>
          </p:nvPr>
        </p:nvSpPr>
        <p:spPr>
          <a:xfrm>
            <a:off x="-1331249" y="-171575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Data Visualization</a:t>
            </a:r>
            <a:endParaRPr/>
          </a:p>
        </p:txBody>
      </p:sp>
      <p:sp>
        <p:nvSpPr>
          <p:cNvPr id="175" name="Google Shape;175;g7bd7da3358_0_95"/>
          <p:cNvSpPr txBox="1"/>
          <p:nvPr>
            <p:ph idx="1" type="body"/>
          </p:nvPr>
        </p:nvSpPr>
        <p:spPr>
          <a:xfrm>
            <a:off x="662175" y="1284655"/>
            <a:ext cx="4709100" cy="3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Training vs Testing Data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fr-FR"/>
              <a:t>Proportion of Anomalies</a:t>
            </a:r>
            <a:endParaRPr b="1"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Recurrent Cyclical Nature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Varying Scale</a:t>
            </a:r>
            <a:endParaRPr b="1"/>
          </a:p>
        </p:txBody>
      </p:sp>
      <p:pic>
        <p:nvPicPr>
          <p:cNvPr id="176" name="Google Shape;176;g7bd7da3358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300" y="649125"/>
            <a:ext cx="6276915" cy="229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7bd7da3358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300" y="3341773"/>
            <a:ext cx="6276927" cy="230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bd87085af_0_2"/>
          <p:cNvSpPr txBox="1"/>
          <p:nvPr>
            <p:ph type="title"/>
          </p:nvPr>
        </p:nvSpPr>
        <p:spPr>
          <a:xfrm>
            <a:off x="-1331249" y="-171575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Data Visualization</a:t>
            </a:r>
            <a:endParaRPr/>
          </a:p>
        </p:txBody>
      </p:sp>
      <p:sp>
        <p:nvSpPr>
          <p:cNvPr id="184" name="Google Shape;184;g7bd87085af_0_2"/>
          <p:cNvSpPr txBox="1"/>
          <p:nvPr>
            <p:ph idx="1" type="body"/>
          </p:nvPr>
        </p:nvSpPr>
        <p:spPr>
          <a:xfrm>
            <a:off x="662175" y="1284649"/>
            <a:ext cx="4709100" cy="42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Training vs Testing Data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Proportion of Anomalies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fr-FR"/>
              <a:t>Recurrent Cyclical Nature</a:t>
            </a:r>
            <a:endParaRPr b="1"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fr-FR"/>
              <a:t>Varying Scale</a:t>
            </a:r>
            <a:endParaRPr b="1"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fr-FR"/>
              <a:t>What is an anomaly?</a:t>
            </a:r>
            <a:endParaRPr b="1"/>
          </a:p>
        </p:txBody>
      </p:sp>
      <p:pic>
        <p:nvPicPr>
          <p:cNvPr id="185" name="Google Shape;185;g7bd87085a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675" y="1437025"/>
            <a:ext cx="6515926" cy="367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d7da3358_0_123"/>
          <p:cNvSpPr txBox="1"/>
          <p:nvPr>
            <p:ph type="title"/>
          </p:nvPr>
        </p:nvSpPr>
        <p:spPr>
          <a:xfrm>
            <a:off x="-1593674" y="-17155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Model: Time Series</a:t>
            </a:r>
            <a:endParaRPr/>
          </a:p>
        </p:txBody>
      </p:sp>
      <p:sp>
        <p:nvSpPr>
          <p:cNvPr id="192" name="Google Shape;192;g7bd7da3358_0_123"/>
          <p:cNvSpPr txBox="1"/>
          <p:nvPr>
            <p:ph idx="1" type="body"/>
          </p:nvPr>
        </p:nvSpPr>
        <p:spPr>
          <a:xfrm>
            <a:off x="279925" y="1284650"/>
            <a:ext cx="50913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fr-FR"/>
              <a:t>Rolling Mean/STD</a:t>
            </a:r>
            <a:endParaRPr b="1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-FR"/>
              <a:t>Optimal window size varies per KPI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ARIMAX</a:t>
            </a:r>
            <a:endParaRPr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-FR"/>
              <a:t>Complex</a:t>
            </a:r>
            <a:endParaRPr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-FR"/>
              <a:t>High Training Time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Prophet</a:t>
            </a:r>
            <a:endParaRPr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-FR"/>
              <a:t>Threshold Selection</a:t>
            </a:r>
            <a:endParaRPr/>
          </a:p>
          <a:p>
            <a:pPr indent="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93" name="Google Shape;193;g7bd7da3358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675" y="3425725"/>
            <a:ext cx="6046950" cy="30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7bd7da3358_0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675" y="348650"/>
            <a:ext cx="6046950" cy="28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d7da3358_0_133"/>
          <p:cNvSpPr txBox="1"/>
          <p:nvPr>
            <p:ph type="title"/>
          </p:nvPr>
        </p:nvSpPr>
        <p:spPr>
          <a:xfrm>
            <a:off x="-1331249" y="-171575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Model</a:t>
            </a:r>
            <a:endParaRPr/>
          </a:p>
        </p:txBody>
      </p:sp>
      <p:sp>
        <p:nvSpPr>
          <p:cNvPr id="201" name="Google Shape;201;g7bd7da3358_0_133"/>
          <p:cNvSpPr txBox="1"/>
          <p:nvPr>
            <p:ph idx="1" type="body"/>
          </p:nvPr>
        </p:nvSpPr>
        <p:spPr>
          <a:xfrm>
            <a:off x="0" y="831480"/>
            <a:ext cx="4709100" cy="3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fr-FR"/>
              <a:t>Donut</a:t>
            </a:r>
            <a:r>
              <a:rPr b="1" lang="fr-FR"/>
              <a:t>:</a:t>
            </a:r>
            <a:endParaRPr b="1"/>
          </a:p>
        </p:txBody>
      </p:sp>
      <p:pic>
        <p:nvPicPr>
          <p:cNvPr id="202" name="Google Shape;202;g7bd7da3358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284625"/>
            <a:ext cx="59055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d87085af_1_10"/>
          <p:cNvSpPr txBox="1"/>
          <p:nvPr>
            <p:ph type="title"/>
          </p:nvPr>
        </p:nvSpPr>
        <p:spPr>
          <a:xfrm>
            <a:off x="-1331249" y="-171575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Model</a:t>
            </a:r>
            <a:endParaRPr/>
          </a:p>
        </p:txBody>
      </p:sp>
      <p:sp>
        <p:nvSpPr>
          <p:cNvPr id="209" name="Google Shape;209;g7bd87085af_1_10"/>
          <p:cNvSpPr txBox="1"/>
          <p:nvPr>
            <p:ph idx="1" type="body"/>
          </p:nvPr>
        </p:nvSpPr>
        <p:spPr>
          <a:xfrm>
            <a:off x="0" y="831480"/>
            <a:ext cx="4709100" cy="3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fr-FR"/>
              <a:t>Donut:</a:t>
            </a:r>
            <a:endParaRPr b="1"/>
          </a:p>
        </p:txBody>
      </p:sp>
      <p:pic>
        <p:nvPicPr>
          <p:cNvPr id="210" name="Google Shape;210;g7bd87085af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275" y="379625"/>
            <a:ext cx="6515926" cy="41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7bd87085af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725" y="379623"/>
            <a:ext cx="2862775" cy="539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g7bd7da3358_0_38"/>
          <p:cNvGraphicFramePr/>
          <p:nvPr/>
        </p:nvGraphicFramePr>
        <p:xfrm>
          <a:off x="952500" y="32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{A0E6DBA2-998E-43B0-949F-40C23DBABB34}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Google Shape;218;g7bd7da3358_0_38"/>
          <p:cNvSpPr txBox="1"/>
          <p:nvPr>
            <p:ph type="title"/>
          </p:nvPr>
        </p:nvSpPr>
        <p:spPr>
          <a:xfrm>
            <a:off x="1431525" y="609600"/>
            <a:ext cx="9385500" cy="111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Models Implemented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Donut Threshold Selection</a:t>
            </a:r>
            <a:endParaRPr/>
          </a:p>
        </p:txBody>
      </p:sp>
      <p:sp>
        <p:nvSpPr>
          <p:cNvPr id="219" name="Google Shape;219;g7bd7da3358_0_38"/>
          <p:cNvSpPr/>
          <p:nvPr/>
        </p:nvSpPr>
        <p:spPr>
          <a:xfrm rot="5400000">
            <a:off x="1652675" y="3050825"/>
            <a:ext cx="632400" cy="2032500"/>
          </a:xfrm>
          <a:prstGeom prst="rightBrace">
            <a:avLst>
              <a:gd fmla="val 8333" name="adj1"/>
              <a:gd fmla="val 50231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220" name="Google Shape;220;g7bd7da3358_0_38"/>
          <p:cNvSpPr/>
          <p:nvPr/>
        </p:nvSpPr>
        <p:spPr>
          <a:xfrm rot="5400000">
            <a:off x="6845100" y="-58475"/>
            <a:ext cx="632400" cy="8156400"/>
          </a:xfrm>
          <a:prstGeom prst="rightBrace">
            <a:avLst>
              <a:gd fmla="val 8333" name="adj1"/>
              <a:gd fmla="val 50231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221" name="Google Shape;221;g7bd7da3358_0_38"/>
          <p:cNvSpPr txBox="1"/>
          <p:nvPr/>
        </p:nvSpPr>
        <p:spPr>
          <a:xfrm>
            <a:off x="1675650" y="4538700"/>
            <a:ext cx="6657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7bd7da3358_0_38"/>
          <p:cNvSpPr txBox="1"/>
          <p:nvPr/>
        </p:nvSpPr>
        <p:spPr>
          <a:xfrm>
            <a:off x="6954900" y="4408550"/>
            <a:ext cx="6657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2019-12-20T13:18:18Z</dcterms:created>
  <dc:creator>matthieu lin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0x0101007723A31492DE9345855F6A7F9918C72B</vt:lpwstr>
  </property>
</Properties>
</file>