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0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7"/>
    <p:restoredTop sz="94569"/>
  </p:normalViewPr>
  <p:slideViewPr>
    <p:cSldViewPr snapToGrid="0" snapToObjects="1">
      <p:cViewPr varScale="1">
        <p:scale>
          <a:sx n="86" d="100"/>
          <a:sy n="86"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53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77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32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27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55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410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057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419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25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9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11/23/18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07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11/23/18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665719"/>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3683-6DD4-DF46-B822-3B80D25EAFF7}"/>
              </a:ext>
            </a:extLst>
          </p:cNvPr>
          <p:cNvSpPr>
            <a:spLocks noGrp="1"/>
          </p:cNvSpPr>
          <p:nvPr>
            <p:ph type="ctrTitle"/>
          </p:nvPr>
        </p:nvSpPr>
        <p:spPr>
          <a:xfrm>
            <a:off x="2030175" y="1557730"/>
            <a:ext cx="8600320" cy="1253066"/>
          </a:xfrm>
        </p:spPr>
        <p:txBody>
          <a:bodyPr>
            <a:normAutofit fontScale="90000"/>
          </a:bodyPr>
          <a:lstStyle/>
          <a:p>
            <a:pPr algn="ctr"/>
            <a:r>
              <a:rPr lang="es-ES_tradnl" dirty="0"/>
              <a:t>C# Mi primer lenguaje</a:t>
            </a:r>
          </a:p>
        </p:txBody>
      </p:sp>
      <p:sp>
        <p:nvSpPr>
          <p:cNvPr id="3" name="Subtitle 2">
            <a:extLst>
              <a:ext uri="{FF2B5EF4-FFF2-40B4-BE49-F238E27FC236}">
                <a16:creationId xmlns:a16="http://schemas.microsoft.com/office/drawing/2014/main" id="{68E158B9-64D6-7841-84ED-261AF8A9535C}"/>
              </a:ext>
            </a:extLst>
          </p:cNvPr>
          <p:cNvSpPr>
            <a:spLocks noGrp="1"/>
          </p:cNvSpPr>
          <p:nvPr>
            <p:ph type="subTitle" idx="1"/>
          </p:nvPr>
        </p:nvSpPr>
        <p:spPr>
          <a:xfrm>
            <a:off x="1189264" y="3429000"/>
            <a:ext cx="9961336" cy="1676400"/>
          </a:xfrm>
        </p:spPr>
        <p:txBody>
          <a:bodyPr>
            <a:noAutofit/>
          </a:bodyPr>
          <a:lstStyle/>
          <a:p>
            <a:pPr algn="ctr"/>
            <a:r>
              <a:rPr lang="es-ES_tradnl" sz="2400" dirty="0"/>
              <a:t>Aprenda los fundamentos de programación con un lenguaje evolucionado. </a:t>
            </a:r>
          </a:p>
          <a:p>
            <a:pPr algn="ctr"/>
            <a:r>
              <a:rPr lang="es-ES_tradnl" sz="2400" dirty="0"/>
              <a:t>Un curso diseñado para profanos en programación. </a:t>
            </a:r>
          </a:p>
        </p:txBody>
      </p:sp>
    </p:spTree>
    <p:extLst>
      <p:ext uri="{BB962C8B-B14F-4D97-AF65-F5344CB8AC3E}">
        <p14:creationId xmlns:p14="http://schemas.microsoft.com/office/powerpoint/2010/main" val="289452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1AFBE38-7AD0-3B44-B1AF-19E852854046}"/>
              </a:ext>
            </a:extLst>
          </p:cNvPr>
          <p:cNvSpPr/>
          <p:nvPr/>
        </p:nvSpPr>
        <p:spPr>
          <a:xfrm>
            <a:off x="9045058" y="5208272"/>
            <a:ext cx="2220583" cy="1577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Rounded Rectangle 30">
            <a:extLst>
              <a:ext uri="{FF2B5EF4-FFF2-40B4-BE49-F238E27FC236}">
                <a16:creationId xmlns:a16="http://schemas.microsoft.com/office/drawing/2014/main" id="{26E83997-639C-0A4B-8807-C1CAE24E8834}"/>
              </a:ext>
            </a:extLst>
          </p:cNvPr>
          <p:cNvSpPr/>
          <p:nvPr/>
        </p:nvSpPr>
        <p:spPr>
          <a:xfrm>
            <a:off x="7951275" y="265194"/>
            <a:ext cx="3985072" cy="223281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lt1">
                  <a:alpha val="61000"/>
                </a:schemeClr>
              </a:solidFill>
            </a:endParaRPr>
          </a:p>
        </p:txBody>
      </p:sp>
      <p:sp>
        <p:nvSpPr>
          <p:cNvPr id="2" name="Title 1">
            <a:extLst>
              <a:ext uri="{FF2B5EF4-FFF2-40B4-BE49-F238E27FC236}">
                <a16:creationId xmlns:a16="http://schemas.microsoft.com/office/drawing/2014/main" id="{0CD92B74-E1CD-5C4A-8EFE-63FCF1E6E695}"/>
              </a:ext>
            </a:extLst>
          </p:cNvPr>
          <p:cNvSpPr>
            <a:spLocks noGrp="1"/>
          </p:cNvSpPr>
          <p:nvPr>
            <p:ph type="title"/>
          </p:nvPr>
        </p:nvSpPr>
        <p:spPr>
          <a:xfrm>
            <a:off x="677334" y="609600"/>
            <a:ext cx="6569114" cy="461655"/>
          </a:xfrm>
        </p:spPr>
        <p:txBody>
          <a:bodyPr>
            <a:normAutofit fontScale="90000"/>
          </a:bodyPr>
          <a:lstStyle/>
          <a:p>
            <a:r>
              <a:rPr lang="es-ES_tradnl" dirty="0"/>
              <a:t>Lenguajes de Programación</a:t>
            </a:r>
          </a:p>
        </p:txBody>
      </p:sp>
      <p:pic>
        <p:nvPicPr>
          <p:cNvPr id="9" name="Picture 8" descr="A picture containing clipart&#13;&#10;&#13;&#10;Description automatically generated">
            <a:extLst>
              <a:ext uri="{FF2B5EF4-FFF2-40B4-BE49-F238E27FC236}">
                <a16:creationId xmlns:a16="http://schemas.microsoft.com/office/drawing/2014/main" id="{606595DA-27D4-9643-8DED-9CDE04607985}"/>
              </a:ext>
            </a:extLst>
          </p:cNvPr>
          <p:cNvPicPr>
            <a:picLocks noChangeAspect="1"/>
          </p:cNvPicPr>
          <p:nvPr/>
        </p:nvPicPr>
        <p:blipFill>
          <a:blip r:embed="rId2"/>
          <a:stretch>
            <a:fillRect/>
          </a:stretch>
        </p:blipFill>
        <p:spPr>
          <a:xfrm>
            <a:off x="1959983" y="5551502"/>
            <a:ext cx="953839" cy="1171050"/>
          </a:xfrm>
          <a:prstGeom prst="rect">
            <a:avLst/>
          </a:prstGeom>
        </p:spPr>
      </p:pic>
      <p:pic>
        <p:nvPicPr>
          <p:cNvPr id="11" name="Picture 10" descr="A close up of a logo&#13;&#10;&#13;&#10;Description automatically generated">
            <a:extLst>
              <a:ext uri="{FF2B5EF4-FFF2-40B4-BE49-F238E27FC236}">
                <a16:creationId xmlns:a16="http://schemas.microsoft.com/office/drawing/2014/main" id="{A857C806-4F0B-AD46-AE75-6224831E75B3}"/>
              </a:ext>
            </a:extLst>
          </p:cNvPr>
          <p:cNvPicPr>
            <a:picLocks noChangeAspect="1"/>
          </p:cNvPicPr>
          <p:nvPr/>
        </p:nvPicPr>
        <p:blipFill>
          <a:blip r:embed="rId3"/>
          <a:stretch>
            <a:fillRect/>
          </a:stretch>
        </p:blipFill>
        <p:spPr>
          <a:xfrm>
            <a:off x="4182174" y="5540456"/>
            <a:ext cx="762364" cy="1162605"/>
          </a:xfrm>
          <a:prstGeom prst="rect">
            <a:avLst/>
          </a:prstGeom>
        </p:spPr>
      </p:pic>
      <p:pic>
        <p:nvPicPr>
          <p:cNvPr id="17" name="Picture 16" descr="A picture containing monitor, electronics&#13;&#10;&#13;&#10;Description automatically generated">
            <a:extLst>
              <a:ext uri="{FF2B5EF4-FFF2-40B4-BE49-F238E27FC236}">
                <a16:creationId xmlns:a16="http://schemas.microsoft.com/office/drawing/2014/main" id="{AF2D1BE0-2992-ED49-89B3-E355BDB6717A}"/>
              </a:ext>
            </a:extLst>
          </p:cNvPr>
          <p:cNvPicPr>
            <a:picLocks noChangeAspect="1"/>
          </p:cNvPicPr>
          <p:nvPr/>
        </p:nvPicPr>
        <p:blipFill>
          <a:blip r:embed="rId4"/>
          <a:stretch>
            <a:fillRect/>
          </a:stretch>
        </p:blipFill>
        <p:spPr>
          <a:xfrm>
            <a:off x="9827634" y="5475302"/>
            <a:ext cx="647700" cy="1187450"/>
          </a:xfrm>
          <a:prstGeom prst="rect">
            <a:avLst/>
          </a:prstGeom>
        </p:spPr>
      </p:pic>
      <p:sp>
        <p:nvSpPr>
          <p:cNvPr id="18" name="TextBox 17">
            <a:extLst>
              <a:ext uri="{FF2B5EF4-FFF2-40B4-BE49-F238E27FC236}">
                <a16:creationId xmlns:a16="http://schemas.microsoft.com/office/drawing/2014/main" id="{8F08BF02-4B5A-034D-ADF6-DBF396F2281C}"/>
              </a:ext>
            </a:extLst>
          </p:cNvPr>
          <p:cNvSpPr txBox="1"/>
          <p:nvPr/>
        </p:nvSpPr>
        <p:spPr>
          <a:xfrm>
            <a:off x="5922384" y="3126268"/>
            <a:ext cx="1607210" cy="461665"/>
          </a:xfrm>
          <a:prstGeom prst="rect">
            <a:avLst/>
          </a:prstGeom>
          <a:solidFill>
            <a:srgbClr val="92D050"/>
          </a:solidFill>
        </p:spPr>
        <p:txBody>
          <a:bodyPr wrap="square" rtlCol="0">
            <a:spAutoFit/>
          </a:bodyPr>
          <a:lstStyle/>
          <a:p>
            <a:pPr algn="ctr"/>
            <a:r>
              <a:rPr lang="es-ES_tradnl" sz="2400" dirty="0"/>
              <a:t>Windows</a:t>
            </a:r>
          </a:p>
        </p:txBody>
      </p:sp>
      <p:sp>
        <p:nvSpPr>
          <p:cNvPr id="19" name="TextBox 18">
            <a:extLst>
              <a:ext uri="{FF2B5EF4-FFF2-40B4-BE49-F238E27FC236}">
                <a16:creationId xmlns:a16="http://schemas.microsoft.com/office/drawing/2014/main" id="{E1ED2D44-9C19-9540-AC76-08DF96CF923F}"/>
              </a:ext>
            </a:extLst>
          </p:cNvPr>
          <p:cNvSpPr txBox="1"/>
          <p:nvPr/>
        </p:nvSpPr>
        <p:spPr>
          <a:xfrm>
            <a:off x="3800123" y="3203470"/>
            <a:ext cx="1415142" cy="461665"/>
          </a:xfrm>
          <a:prstGeom prst="rect">
            <a:avLst/>
          </a:prstGeom>
          <a:solidFill>
            <a:srgbClr val="92D050"/>
          </a:solidFill>
        </p:spPr>
        <p:txBody>
          <a:bodyPr wrap="square" rtlCol="0">
            <a:spAutoFit/>
          </a:bodyPr>
          <a:lstStyle/>
          <a:p>
            <a:pPr algn="ctr"/>
            <a:r>
              <a:rPr lang="es-ES_tradnl" sz="2400" dirty="0" err="1"/>
              <a:t>macOS</a:t>
            </a:r>
            <a:endParaRPr lang="es-ES_tradnl" sz="2400" dirty="0"/>
          </a:p>
        </p:txBody>
      </p:sp>
      <p:sp>
        <p:nvSpPr>
          <p:cNvPr id="20" name="TextBox 19">
            <a:extLst>
              <a:ext uri="{FF2B5EF4-FFF2-40B4-BE49-F238E27FC236}">
                <a16:creationId xmlns:a16="http://schemas.microsoft.com/office/drawing/2014/main" id="{0E886F5A-FB57-3148-87B3-EB8C840F4723}"/>
              </a:ext>
            </a:extLst>
          </p:cNvPr>
          <p:cNvSpPr txBox="1"/>
          <p:nvPr/>
        </p:nvSpPr>
        <p:spPr>
          <a:xfrm>
            <a:off x="1780806" y="3163488"/>
            <a:ext cx="1312195" cy="461665"/>
          </a:xfrm>
          <a:prstGeom prst="rect">
            <a:avLst/>
          </a:prstGeom>
          <a:solidFill>
            <a:srgbClr val="92D050"/>
          </a:solidFill>
        </p:spPr>
        <p:txBody>
          <a:bodyPr wrap="square" rtlCol="0">
            <a:spAutoFit/>
          </a:bodyPr>
          <a:lstStyle/>
          <a:p>
            <a:pPr algn="ctr"/>
            <a:r>
              <a:rPr lang="es-ES_tradnl" sz="2400" dirty="0"/>
              <a:t>Linux</a:t>
            </a:r>
          </a:p>
        </p:txBody>
      </p:sp>
      <p:sp>
        <p:nvSpPr>
          <p:cNvPr id="21" name="TextBox 20">
            <a:extLst>
              <a:ext uri="{FF2B5EF4-FFF2-40B4-BE49-F238E27FC236}">
                <a16:creationId xmlns:a16="http://schemas.microsoft.com/office/drawing/2014/main" id="{C52C6A80-676C-B54D-B740-EE2FE0CC5D92}"/>
              </a:ext>
            </a:extLst>
          </p:cNvPr>
          <p:cNvSpPr txBox="1"/>
          <p:nvPr/>
        </p:nvSpPr>
        <p:spPr>
          <a:xfrm>
            <a:off x="6133169" y="2428061"/>
            <a:ext cx="1113279" cy="461665"/>
          </a:xfrm>
          <a:prstGeom prst="rect">
            <a:avLst/>
          </a:prstGeom>
          <a:solidFill>
            <a:srgbClr val="0070C0"/>
          </a:solidFill>
        </p:spPr>
        <p:txBody>
          <a:bodyPr wrap="square" rtlCol="0">
            <a:spAutoFit/>
          </a:bodyPr>
          <a:lstStyle/>
          <a:p>
            <a:pPr algn="ctr"/>
            <a:r>
              <a:rPr lang="es-ES_tradnl" sz="2400" dirty="0">
                <a:solidFill>
                  <a:schemeClr val="bg1"/>
                </a:solidFill>
              </a:rPr>
              <a:t>C#</a:t>
            </a:r>
          </a:p>
        </p:txBody>
      </p:sp>
      <p:sp>
        <p:nvSpPr>
          <p:cNvPr id="22" name="TextBox 21">
            <a:extLst>
              <a:ext uri="{FF2B5EF4-FFF2-40B4-BE49-F238E27FC236}">
                <a16:creationId xmlns:a16="http://schemas.microsoft.com/office/drawing/2014/main" id="{DE89058F-87A9-324C-AB87-D7EC2900897F}"/>
              </a:ext>
            </a:extLst>
          </p:cNvPr>
          <p:cNvSpPr txBox="1"/>
          <p:nvPr/>
        </p:nvSpPr>
        <p:spPr>
          <a:xfrm>
            <a:off x="4006717" y="2429798"/>
            <a:ext cx="1113279" cy="461665"/>
          </a:xfrm>
          <a:prstGeom prst="rect">
            <a:avLst/>
          </a:prstGeom>
          <a:solidFill>
            <a:srgbClr val="0070C0"/>
          </a:solidFill>
        </p:spPr>
        <p:txBody>
          <a:bodyPr wrap="square" rtlCol="0">
            <a:spAutoFit/>
          </a:bodyPr>
          <a:lstStyle/>
          <a:p>
            <a:pPr algn="ctr"/>
            <a:r>
              <a:rPr lang="es-ES_tradnl" sz="2400" dirty="0">
                <a:solidFill>
                  <a:schemeClr val="bg1"/>
                </a:solidFill>
              </a:rPr>
              <a:t>Swift</a:t>
            </a:r>
          </a:p>
        </p:txBody>
      </p:sp>
      <p:sp>
        <p:nvSpPr>
          <p:cNvPr id="23" name="TextBox 22">
            <a:extLst>
              <a:ext uri="{FF2B5EF4-FFF2-40B4-BE49-F238E27FC236}">
                <a16:creationId xmlns:a16="http://schemas.microsoft.com/office/drawing/2014/main" id="{CFA422A1-83F3-A44A-917A-FCF2B61BEA16}"/>
              </a:ext>
            </a:extLst>
          </p:cNvPr>
          <p:cNvSpPr txBox="1"/>
          <p:nvPr/>
        </p:nvSpPr>
        <p:spPr>
          <a:xfrm>
            <a:off x="1880265" y="2434157"/>
            <a:ext cx="1113279" cy="461665"/>
          </a:xfrm>
          <a:prstGeom prst="rect">
            <a:avLst/>
          </a:prstGeom>
          <a:solidFill>
            <a:srgbClr val="0070C0"/>
          </a:solidFill>
        </p:spPr>
        <p:txBody>
          <a:bodyPr wrap="square" rtlCol="0">
            <a:spAutoFit/>
          </a:bodyPr>
          <a:lstStyle/>
          <a:p>
            <a:pPr algn="ctr"/>
            <a:r>
              <a:rPr lang="es-ES_tradnl" sz="2400" dirty="0">
                <a:solidFill>
                  <a:schemeClr val="bg1"/>
                </a:solidFill>
              </a:rPr>
              <a:t>Java</a:t>
            </a:r>
          </a:p>
        </p:txBody>
      </p:sp>
      <p:cxnSp>
        <p:nvCxnSpPr>
          <p:cNvPr id="25" name="Straight Connector 24">
            <a:extLst>
              <a:ext uri="{FF2B5EF4-FFF2-40B4-BE49-F238E27FC236}">
                <a16:creationId xmlns:a16="http://schemas.microsoft.com/office/drawing/2014/main" id="{640C31CB-DA7F-0342-9282-7D231CA1A01A}"/>
              </a:ext>
            </a:extLst>
          </p:cNvPr>
          <p:cNvCxnSpPr>
            <a:cxnSpLocks/>
          </p:cNvCxnSpPr>
          <p:nvPr/>
        </p:nvCxnSpPr>
        <p:spPr>
          <a:xfrm>
            <a:off x="677334" y="2986959"/>
            <a:ext cx="1091155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FEF08E-1450-894C-9532-8FCBE32BED4C}"/>
              </a:ext>
            </a:extLst>
          </p:cNvPr>
          <p:cNvCxnSpPr>
            <a:cxnSpLocks/>
          </p:cNvCxnSpPr>
          <p:nvPr/>
        </p:nvCxnSpPr>
        <p:spPr>
          <a:xfrm>
            <a:off x="677334" y="5045553"/>
            <a:ext cx="10911558"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D5E0FA5-AC12-9F42-A323-0E5B48330867}"/>
              </a:ext>
            </a:extLst>
          </p:cNvPr>
          <p:cNvPicPr>
            <a:picLocks noChangeAspect="1"/>
          </p:cNvPicPr>
          <p:nvPr/>
        </p:nvPicPr>
        <p:blipFill>
          <a:blip r:embed="rId5"/>
          <a:stretch>
            <a:fillRect/>
          </a:stretch>
        </p:blipFill>
        <p:spPr>
          <a:xfrm>
            <a:off x="6247385" y="3697416"/>
            <a:ext cx="999063" cy="1136189"/>
          </a:xfrm>
          <a:prstGeom prst="rect">
            <a:avLst/>
          </a:prstGeom>
        </p:spPr>
      </p:pic>
      <p:pic>
        <p:nvPicPr>
          <p:cNvPr id="8" name="Picture 7" descr="A close up of a logo&#13;&#10;&#13;&#10;Description automatically generated">
            <a:extLst>
              <a:ext uri="{FF2B5EF4-FFF2-40B4-BE49-F238E27FC236}">
                <a16:creationId xmlns:a16="http://schemas.microsoft.com/office/drawing/2014/main" id="{C6F9E1FE-117E-634A-A101-433B65592A64}"/>
              </a:ext>
            </a:extLst>
          </p:cNvPr>
          <p:cNvPicPr>
            <a:picLocks noChangeAspect="1"/>
          </p:cNvPicPr>
          <p:nvPr/>
        </p:nvPicPr>
        <p:blipFill>
          <a:blip r:embed="rId6"/>
          <a:stretch>
            <a:fillRect/>
          </a:stretch>
        </p:blipFill>
        <p:spPr>
          <a:xfrm>
            <a:off x="4104277" y="3815330"/>
            <a:ext cx="836212" cy="1067505"/>
          </a:xfrm>
          <a:prstGeom prst="rect">
            <a:avLst/>
          </a:prstGeom>
        </p:spPr>
      </p:pic>
      <p:pic>
        <p:nvPicPr>
          <p:cNvPr id="12" name="Picture 11">
            <a:extLst>
              <a:ext uri="{FF2B5EF4-FFF2-40B4-BE49-F238E27FC236}">
                <a16:creationId xmlns:a16="http://schemas.microsoft.com/office/drawing/2014/main" id="{E7709FFA-18C9-F343-829D-391A75A732E4}"/>
              </a:ext>
            </a:extLst>
          </p:cNvPr>
          <p:cNvPicPr>
            <a:picLocks noChangeAspect="1"/>
          </p:cNvPicPr>
          <p:nvPr/>
        </p:nvPicPr>
        <p:blipFill>
          <a:blip r:embed="rId7"/>
          <a:stretch>
            <a:fillRect/>
          </a:stretch>
        </p:blipFill>
        <p:spPr>
          <a:xfrm>
            <a:off x="2029933" y="3737600"/>
            <a:ext cx="820018" cy="1077279"/>
          </a:xfrm>
          <a:prstGeom prst="rect">
            <a:avLst/>
          </a:prstGeom>
        </p:spPr>
      </p:pic>
      <p:pic>
        <p:nvPicPr>
          <p:cNvPr id="27" name="Picture 26" descr="A picture containing electronics&#13;&#10;&#13;&#10;Description automatically generated">
            <a:extLst>
              <a:ext uri="{FF2B5EF4-FFF2-40B4-BE49-F238E27FC236}">
                <a16:creationId xmlns:a16="http://schemas.microsoft.com/office/drawing/2014/main" id="{16B427E8-ABCB-5D42-B9C7-71725B9BA331}"/>
              </a:ext>
            </a:extLst>
          </p:cNvPr>
          <p:cNvPicPr>
            <a:picLocks noChangeAspect="1"/>
          </p:cNvPicPr>
          <p:nvPr/>
        </p:nvPicPr>
        <p:blipFill>
          <a:blip r:embed="rId8"/>
          <a:stretch>
            <a:fillRect/>
          </a:stretch>
        </p:blipFill>
        <p:spPr>
          <a:xfrm>
            <a:off x="9045058" y="3357100"/>
            <a:ext cx="2234017" cy="1441876"/>
          </a:xfrm>
          <a:prstGeom prst="rect">
            <a:avLst/>
          </a:prstGeom>
        </p:spPr>
      </p:pic>
      <p:sp>
        <p:nvSpPr>
          <p:cNvPr id="29" name="TextBox 28">
            <a:extLst>
              <a:ext uri="{FF2B5EF4-FFF2-40B4-BE49-F238E27FC236}">
                <a16:creationId xmlns:a16="http://schemas.microsoft.com/office/drawing/2014/main" id="{26F5ED45-25B8-4246-B6F1-5373DF4903C9}"/>
              </a:ext>
            </a:extLst>
          </p:cNvPr>
          <p:cNvSpPr txBox="1"/>
          <p:nvPr/>
        </p:nvSpPr>
        <p:spPr>
          <a:xfrm>
            <a:off x="10150655" y="1839845"/>
            <a:ext cx="982961" cy="369332"/>
          </a:xfrm>
          <a:prstGeom prst="rect">
            <a:avLst/>
          </a:prstGeom>
          <a:noFill/>
        </p:spPr>
        <p:txBody>
          <a:bodyPr wrap="none" rtlCol="0">
            <a:spAutoFit/>
          </a:bodyPr>
          <a:lstStyle/>
          <a:p>
            <a:r>
              <a:rPr lang="es-ES_tradnl" dirty="0">
                <a:solidFill>
                  <a:schemeClr val="bg1"/>
                </a:solidFill>
              </a:rPr>
              <a:t>Python</a:t>
            </a:r>
          </a:p>
        </p:txBody>
      </p:sp>
      <p:sp>
        <p:nvSpPr>
          <p:cNvPr id="35" name="TextBox 34">
            <a:extLst>
              <a:ext uri="{FF2B5EF4-FFF2-40B4-BE49-F238E27FC236}">
                <a16:creationId xmlns:a16="http://schemas.microsoft.com/office/drawing/2014/main" id="{8A14B988-1921-9A47-97B3-9117B892177D}"/>
              </a:ext>
            </a:extLst>
          </p:cNvPr>
          <p:cNvSpPr txBox="1"/>
          <p:nvPr/>
        </p:nvSpPr>
        <p:spPr>
          <a:xfrm>
            <a:off x="8466848" y="487216"/>
            <a:ext cx="346570" cy="369332"/>
          </a:xfrm>
          <a:prstGeom prst="rect">
            <a:avLst/>
          </a:prstGeom>
          <a:noFill/>
        </p:spPr>
        <p:txBody>
          <a:bodyPr wrap="none" rtlCol="0">
            <a:spAutoFit/>
          </a:bodyPr>
          <a:lstStyle/>
          <a:p>
            <a:r>
              <a:rPr lang="es-ES_tradnl" dirty="0">
                <a:solidFill>
                  <a:schemeClr val="bg1"/>
                </a:solidFill>
              </a:rPr>
              <a:t>C</a:t>
            </a:r>
          </a:p>
        </p:txBody>
      </p:sp>
      <p:sp>
        <p:nvSpPr>
          <p:cNvPr id="36" name="TextBox 35">
            <a:extLst>
              <a:ext uri="{FF2B5EF4-FFF2-40B4-BE49-F238E27FC236}">
                <a16:creationId xmlns:a16="http://schemas.microsoft.com/office/drawing/2014/main" id="{E2589EAC-7FE2-F142-991F-3EC7EF4C61F7}"/>
              </a:ext>
            </a:extLst>
          </p:cNvPr>
          <p:cNvSpPr txBox="1"/>
          <p:nvPr/>
        </p:nvSpPr>
        <p:spPr>
          <a:xfrm>
            <a:off x="10820348" y="1543969"/>
            <a:ext cx="768544" cy="369332"/>
          </a:xfrm>
          <a:prstGeom prst="rect">
            <a:avLst/>
          </a:prstGeom>
          <a:noFill/>
        </p:spPr>
        <p:txBody>
          <a:bodyPr wrap="none" rtlCol="0">
            <a:spAutoFit/>
          </a:bodyPr>
          <a:lstStyle/>
          <a:p>
            <a:r>
              <a:rPr lang="es-ES_tradnl" dirty="0">
                <a:solidFill>
                  <a:schemeClr val="bg1"/>
                </a:solidFill>
              </a:rPr>
              <a:t>Ruby</a:t>
            </a:r>
          </a:p>
        </p:txBody>
      </p:sp>
      <p:sp>
        <p:nvSpPr>
          <p:cNvPr id="37" name="TextBox 36">
            <a:extLst>
              <a:ext uri="{FF2B5EF4-FFF2-40B4-BE49-F238E27FC236}">
                <a16:creationId xmlns:a16="http://schemas.microsoft.com/office/drawing/2014/main" id="{2634A9B8-A1E4-384D-9589-C3A23E2F22E9}"/>
              </a:ext>
            </a:extLst>
          </p:cNvPr>
          <p:cNvSpPr txBox="1"/>
          <p:nvPr/>
        </p:nvSpPr>
        <p:spPr>
          <a:xfrm>
            <a:off x="9058492" y="720030"/>
            <a:ext cx="1369414" cy="369332"/>
          </a:xfrm>
          <a:prstGeom prst="rect">
            <a:avLst/>
          </a:prstGeom>
          <a:noFill/>
        </p:spPr>
        <p:txBody>
          <a:bodyPr wrap="none" rtlCol="0">
            <a:spAutoFit/>
          </a:bodyPr>
          <a:lstStyle/>
          <a:p>
            <a:r>
              <a:rPr lang="es-ES_tradnl" dirty="0">
                <a:solidFill>
                  <a:schemeClr val="bg1"/>
                </a:solidFill>
              </a:rPr>
              <a:t>JavaScript</a:t>
            </a:r>
          </a:p>
        </p:txBody>
      </p:sp>
      <p:sp>
        <p:nvSpPr>
          <p:cNvPr id="38" name="TextBox 37">
            <a:extLst>
              <a:ext uri="{FF2B5EF4-FFF2-40B4-BE49-F238E27FC236}">
                <a16:creationId xmlns:a16="http://schemas.microsoft.com/office/drawing/2014/main" id="{41C581D5-F83E-0E40-ADC5-48F51B18CD9B}"/>
              </a:ext>
            </a:extLst>
          </p:cNvPr>
          <p:cNvSpPr txBox="1"/>
          <p:nvPr/>
        </p:nvSpPr>
        <p:spPr>
          <a:xfrm>
            <a:off x="8187876" y="1110708"/>
            <a:ext cx="724878" cy="369332"/>
          </a:xfrm>
          <a:prstGeom prst="rect">
            <a:avLst/>
          </a:prstGeom>
          <a:noFill/>
        </p:spPr>
        <p:txBody>
          <a:bodyPr wrap="none" rtlCol="0">
            <a:spAutoFit/>
          </a:bodyPr>
          <a:lstStyle/>
          <a:p>
            <a:r>
              <a:rPr lang="es-ES_tradnl" dirty="0">
                <a:solidFill>
                  <a:schemeClr val="bg1"/>
                </a:solidFill>
              </a:rPr>
              <a:t>C++</a:t>
            </a:r>
          </a:p>
        </p:txBody>
      </p:sp>
      <p:sp>
        <p:nvSpPr>
          <p:cNvPr id="39" name="TextBox 38">
            <a:extLst>
              <a:ext uri="{FF2B5EF4-FFF2-40B4-BE49-F238E27FC236}">
                <a16:creationId xmlns:a16="http://schemas.microsoft.com/office/drawing/2014/main" id="{204F9134-C3F9-D74C-A15B-47098C170B8B}"/>
              </a:ext>
            </a:extLst>
          </p:cNvPr>
          <p:cNvSpPr txBox="1"/>
          <p:nvPr/>
        </p:nvSpPr>
        <p:spPr>
          <a:xfrm>
            <a:off x="8640133" y="1563852"/>
            <a:ext cx="1399294" cy="369332"/>
          </a:xfrm>
          <a:prstGeom prst="rect">
            <a:avLst/>
          </a:prstGeom>
          <a:noFill/>
        </p:spPr>
        <p:txBody>
          <a:bodyPr wrap="none" rtlCol="0">
            <a:spAutoFit/>
          </a:bodyPr>
          <a:lstStyle/>
          <a:p>
            <a:r>
              <a:rPr lang="es-ES_tradnl" dirty="0">
                <a:solidFill>
                  <a:schemeClr val="bg1"/>
                </a:solidFill>
              </a:rPr>
              <a:t>Objetive C</a:t>
            </a:r>
          </a:p>
        </p:txBody>
      </p:sp>
      <p:sp>
        <p:nvSpPr>
          <p:cNvPr id="40" name="TextBox 39">
            <a:extLst>
              <a:ext uri="{FF2B5EF4-FFF2-40B4-BE49-F238E27FC236}">
                <a16:creationId xmlns:a16="http://schemas.microsoft.com/office/drawing/2014/main" id="{4CCCBEE2-1546-E944-9AA2-D70ADBED1A63}"/>
              </a:ext>
            </a:extLst>
          </p:cNvPr>
          <p:cNvSpPr txBox="1"/>
          <p:nvPr/>
        </p:nvSpPr>
        <p:spPr>
          <a:xfrm>
            <a:off x="10672981" y="693316"/>
            <a:ext cx="618246" cy="369332"/>
          </a:xfrm>
          <a:prstGeom prst="rect">
            <a:avLst/>
          </a:prstGeom>
          <a:noFill/>
        </p:spPr>
        <p:txBody>
          <a:bodyPr wrap="none" rtlCol="0">
            <a:spAutoFit/>
          </a:bodyPr>
          <a:lstStyle/>
          <a:p>
            <a:r>
              <a:rPr lang="es-ES_tradnl" dirty="0">
                <a:solidFill>
                  <a:schemeClr val="bg1"/>
                </a:solidFill>
              </a:rPr>
              <a:t>Perl</a:t>
            </a:r>
          </a:p>
        </p:txBody>
      </p:sp>
      <p:sp>
        <p:nvSpPr>
          <p:cNvPr id="41" name="TextBox 40">
            <a:extLst>
              <a:ext uri="{FF2B5EF4-FFF2-40B4-BE49-F238E27FC236}">
                <a16:creationId xmlns:a16="http://schemas.microsoft.com/office/drawing/2014/main" id="{74D94BD3-FFEB-5C4E-8468-808C9E9A7FF6}"/>
              </a:ext>
            </a:extLst>
          </p:cNvPr>
          <p:cNvSpPr txBox="1"/>
          <p:nvPr/>
        </p:nvSpPr>
        <p:spPr>
          <a:xfrm>
            <a:off x="9442152" y="1188179"/>
            <a:ext cx="1556836" cy="369332"/>
          </a:xfrm>
          <a:prstGeom prst="rect">
            <a:avLst/>
          </a:prstGeom>
          <a:noFill/>
        </p:spPr>
        <p:txBody>
          <a:bodyPr wrap="none" rtlCol="0">
            <a:spAutoFit/>
          </a:bodyPr>
          <a:lstStyle/>
          <a:p>
            <a:r>
              <a:rPr lang="es-ES_tradnl" dirty="0">
                <a:solidFill>
                  <a:schemeClr val="bg1"/>
                </a:solidFill>
              </a:rPr>
              <a:t>Visual Basic</a:t>
            </a:r>
          </a:p>
        </p:txBody>
      </p:sp>
      <p:sp>
        <p:nvSpPr>
          <p:cNvPr id="42" name="Rectangle 41">
            <a:extLst>
              <a:ext uri="{FF2B5EF4-FFF2-40B4-BE49-F238E27FC236}">
                <a16:creationId xmlns:a16="http://schemas.microsoft.com/office/drawing/2014/main" id="{C0A78306-0174-8C41-8E31-B731329496BF}"/>
              </a:ext>
            </a:extLst>
          </p:cNvPr>
          <p:cNvSpPr/>
          <p:nvPr/>
        </p:nvSpPr>
        <p:spPr>
          <a:xfrm>
            <a:off x="1780806" y="3615905"/>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Rectangle 42">
            <a:extLst>
              <a:ext uri="{FF2B5EF4-FFF2-40B4-BE49-F238E27FC236}">
                <a16:creationId xmlns:a16="http://schemas.microsoft.com/office/drawing/2014/main" id="{AFC754A2-17DD-CD4D-A8DB-223FBE99A19E}"/>
              </a:ext>
            </a:extLst>
          </p:cNvPr>
          <p:cNvSpPr/>
          <p:nvPr/>
        </p:nvSpPr>
        <p:spPr>
          <a:xfrm>
            <a:off x="3866285" y="3665135"/>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Rectangle 43">
            <a:extLst>
              <a:ext uri="{FF2B5EF4-FFF2-40B4-BE49-F238E27FC236}">
                <a16:creationId xmlns:a16="http://schemas.microsoft.com/office/drawing/2014/main" id="{4D9D3851-D62E-A645-8664-5272773A6950}"/>
              </a:ext>
            </a:extLst>
          </p:cNvPr>
          <p:cNvSpPr/>
          <p:nvPr/>
        </p:nvSpPr>
        <p:spPr>
          <a:xfrm>
            <a:off x="5885601" y="3587933"/>
            <a:ext cx="1643994"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TextBox 44">
            <a:extLst>
              <a:ext uri="{FF2B5EF4-FFF2-40B4-BE49-F238E27FC236}">
                <a16:creationId xmlns:a16="http://schemas.microsoft.com/office/drawing/2014/main" id="{F6D6496F-3D07-EE4E-9694-C503F2A684F1}"/>
              </a:ext>
            </a:extLst>
          </p:cNvPr>
          <p:cNvSpPr txBox="1"/>
          <p:nvPr/>
        </p:nvSpPr>
        <p:spPr>
          <a:xfrm>
            <a:off x="3814811" y="5113667"/>
            <a:ext cx="1415142" cy="461665"/>
          </a:xfrm>
          <a:prstGeom prst="rect">
            <a:avLst/>
          </a:prstGeom>
          <a:solidFill>
            <a:srgbClr val="92D050"/>
          </a:solidFill>
        </p:spPr>
        <p:txBody>
          <a:bodyPr wrap="square" rtlCol="0">
            <a:spAutoFit/>
          </a:bodyPr>
          <a:lstStyle/>
          <a:p>
            <a:pPr algn="ctr"/>
            <a:r>
              <a:rPr lang="es-ES_tradnl" sz="2400" dirty="0"/>
              <a:t>iOS</a:t>
            </a:r>
          </a:p>
        </p:txBody>
      </p:sp>
      <p:sp>
        <p:nvSpPr>
          <p:cNvPr id="46" name="TextBox 45">
            <a:extLst>
              <a:ext uri="{FF2B5EF4-FFF2-40B4-BE49-F238E27FC236}">
                <a16:creationId xmlns:a16="http://schemas.microsoft.com/office/drawing/2014/main" id="{916736E8-4E96-B64E-823D-383C23652BB3}"/>
              </a:ext>
            </a:extLst>
          </p:cNvPr>
          <p:cNvSpPr txBox="1"/>
          <p:nvPr/>
        </p:nvSpPr>
        <p:spPr>
          <a:xfrm>
            <a:off x="1729331" y="5208272"/>
            <a:ext cx="1415142" cy="461665"/>
          </a:xfrm>
          <a:prstGeom prst="rect">
            <a:avLst/>
          </a:prstGeom>
          <a:solidFill>
            <a:srgbClr val="92D050"/>
          </a:solidFill>
        </p:spPr>
        <p:txBody>
          <a:bodyPr wrap="square" rtlCol="0">
            <a:spAutoFit/>
          </a:bodyPr>
          <a:lstStyle/>
          <a:p>
            <a:pPr algn="ctr"/>
            <a:r>
              <a:rPr lang="es-ES_tradnl" sz="2400" dirty="0"/>
              <a:t>Android</a:t>
            </a:r>
          </a:p>
        </p:txBody>
      </p:sp>
      <p:sp>
        <p:nvSpPr>
          <p:cNvPr id="47" name="Rectangle 46">
            <a:extLst>
              <a:ext uri="{FF2B5EF4-FFF2-40B4-BE49-F238E27FC236}">
                <a16:creationId xmlns:a16="http://schemas.microsoft.com/office/drawing/2014/main" id="{449E08DA-D147-0545-BE94-B89B86BD043F}"/>
              </a:ext>
            </a:extLst>
          </p:cNvPr>
          <p:cNvSpPr/>
          <p:nvPr/>
        </p:nvSpPr>
        <p:spPr>
          <a:xfrm>
            <a:off x="3866285" y="5568337"/>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Rectangle 47">
            <a:extLst>
              <a:ext uri="{FF2B5EF4-FFF2-40B4-BE49-F238E27FC236}">
                <a16:creationId xmlns:a16="http://schemas.microsoft.com/office/drawing/2014/main" id="{5F538BA3-A5DA-6B42-90F8-C78DDA6F0763}"/>
              </a:ext>
            </a:extLst>
          </p:cNvPr>
          <p:cNvSpPr/>
          <p:nvPr/>
        </p:nvSpPr>
        <p:spPr>
          <a:xfrm>
            <a:off x="1729331" y="5640300"/>
            <a:ext cx="1312195" cy="1217700"/>
          </a:xfrm>
          <a:prstGeom prst="rect">
            <a:avLst/>
          </a:prstGeom>
          <a:solidFill>
            <a:schemeClr val="accent6">
              <a:lumMod val="40000"/>
              <a:lumOff val="6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2274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A239-D723-7D45-B1D9-646E6F066D99}"/>
              </a:ext>
            </a:extLst>
          </p:cNvPr>
          <p:cNvSpPr>
            <a:spLocks noGrp="1"/>
          </p:cNvSpPr>
          <p:nvPr>
            <p:ph type="title"/>
          </p:nvPr>
        </p:nvSpPr>
        <p:spPr>
          <a:xfrm>
            <a:off x="677334" y="609600"/>
            <a:ext cx="2421466" cy="659087"/>
          </a:xfrm>
        </p:spPr>
        <p:txBody>
          <a:bodyPr>
            <a:normAutofit fontScale="90000"/>
          </a:bodyPr>
          <a:lstStyle/>
          <a:p>
            <a:r>
              <a:rPr lang="es-ES_tradnl" dirty="0"/>
              <a:t>C# y </a:t>
            </a:r>
            <a:r>
              <a:rPr lang="es-ES_tradnl" dirty="0" err="1"/>
              <a:t>.Net</a:t>
            </a:r>
            <a:br>
              <a:rPr lang="es-ES_tradnl" dirty="0"/>
            </a:br>
            <a:endParaRPr lang="es-ES_tradnl" dirty="0"/>
          </a:p>
        </p:txBody>
      </p:sp>
      <p:sp>
        <p:nvSpPr>
          <p:cNvPr id="6" name="TextBox 5">
            <a:extLst>
              <a:ext uri="{FF2B5EF4-FFF2-40B4-BE49-F238E27FC236}">
                <a16:creationId xmlns:a16="http://schemas.microsoft.com/office/drawing/2014/main" id="{695A3A83-1677-0045-B934-24969E751DE7}"/>
              </a:ext>
            </a:extLst>
          </p:cNvPr>
          <p:cNvSpPr txBox="1"/>
          <p:nvPr/>
        </p:nvSpPr>
        <p:spPr>
          <a:xfrm>
            <a:off x="4807335" y="1106539"/>
            <a:ext cx="1802629" cy="1107996"/>
          </a:xfrm>
          <a:prstGeom prst="rect">
            <a:avLst/>
          </a:prstGeom>
          <a:solidFill>
            <a:srgbClr val="0070C0"/>
          </a:solidFill>
        </p:spPr>
        <p:txBody>
          <a:bodyPr wrap="square" rtlCol="0">
            <a:spAutoFit/>
          </a:bodyPr>
          <a:lstStyle/>
          <a:p>
            <a:pPr algn="ctr"/>
            <a:r>
              <a:rPr lang="es-ES_tradnl" sz="6600" dirty="0">
                <a:solidFill>
                  <a:schemeClr val="bg1"/>
                </a:solidFill>
              </a:rPr>
              <a:t>C#</a:t>
            </a:r>
          </a:p>
        </p:txBody>
      </p:sp>
      <p:cxnSp>
        <p:nvCxnSpPr>
          <p:cNvPr id="7" name="Straight Connector 6">
            <a:extLst>
              <a:ext uri="{FF2B5EF4-FFF2-40B4-BE49-F238E27FC236}">
                <a16:creationId xmlns:a16="http://schemas.microsoft.com/office/drawing/2014/main" id="{3DDAB67A-A4E8-814D-9790-008B48197400}"/>
              </a:ext>
            </a:extLst>
          </p:cNvPr>
          <p:cNvCxnSpPr/>
          <p:nvPr/>
        </p:nvCxnSpPr>
        <p:spPr>
          <a:xfrm>
            <a:off x="677333" y="4503853"/>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12F363F-E9A4-E542-83A0-A219F1D4ADD5}"/>
              </a:ext>
            </a:extLst>
          </p:cNvPr>
          <p:cNvCxnSpPr/>
          <p:nvPr/>
        </p:nvCxnSpPr>
        <p:spPr>
          <a:xfrm>
            <a:off x="843588" y="6714951"/>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98244A-D6E0-0B4C-BD08-708EECB30A3A}"/>
              </a:ext>
            </a:extLst>
          </p:cNvPr>
          <p:cNvCxnSpPr>
            <a:cxnSpLocks/>
          </p:cNvCxnSpPr>
          <p:nvPr/>
        </p:nvCxnSpPr>
        <p:spPr>
          <a:xfrm>
            <a:off x="5708650" y="2285574"/>
            <a:ext cx="0" cy="397313"/>
          </a:xfrm>
          <a:prstGeom prst="straightConnector1">
            <a:avLst/>
          </a:prstGeom>
          <a:ln w="508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B77F934-702E-824B-8359-24128646D948}"/>
              </a:ext>
            </a:extLst>
          </p:cNvPr>
          <p:cNvPicPr>
            <a:picLocks noChangeAspect="1"/>
          </p:cNvPicPr>
          <p:nvPr/>
        </p:nvPicPr>
        <p:blipFill>
          <a:blip r:embed="rId2"/>
          <a:stretch>
            <a:fillRect/>
          </a:stretch>
        </p:blipFill>
        <p:spPr>
          <a:xfrm>
            <a:off x="3632200" y="4629772"/>
            <a:ext cx="4152900" cy="1943100"/>
          </a:xfrm>
          <a:prstGeom prst="rect">
            <a:avLst/>
          </a:prstGeom>
        </p:spPr>
      </p:pic>
      <p:pic>
        <p:nvPicPr>
          <p:cNvPr id="17" name="Picture 16">
            <a:extLst>
              <a:ext uri="{FF2B5EF4-FFF2-40B4-BE49-F238E27FC236}">
                <a16:creationId xmlns:a16="http://schemas.microsoft.com/office/drawing/2014/main" id="{687E3138-919A-744F-9ACD-06A7B42A8456}"/>
              </a:ext>
            </a:extLst>
          </p:cNvPr>
          <p:cNvPicPr>
            <a:picLocks noChangeAspect="1"/>
          </p:cNvPicPr>
          <p:nvPr/>
        </p:nvPicPr>
        <p:blipFill>
          <a:blip r:embed="rId3"/>
          <a:stretch>
            <a:fillRect/>
          </a:stretch>
        </p:blipFill>
        <p:spPr>
          <a:xfrm>
            <a:off x="4193540" y="2736256"/>
            <a:ext cx="3030220" cy="1685987"/>
          </a:xfrm>
          <a:prstGeom prst="rect">
            <a:avLst/>
          </a:prstGeom>
        </p:spPr>
      </p:pic>
      <p:cxnSp>
        <p:nvCxnSpPr>
          <p:cNvPr id="18" name="Straight Connector 17">
            <a:extLst>
              <a:ext uri="{FF2B5EF4-FFF2-40B4-BE49-F238E27FC236}">
                <a16:creationId xmlns:a16="http://schemas.microsoft.com/office/drawing/2014/main" id="{0CAB75B3-99C9-2449-B91A-B68CF2254352}"/>
              </a:ext>
            </a:extLst>
          </p:cNvPr>
          <p:cNvCxnSpPr/>
          <p:nvPr/>
        </p:nvCxnSpPr>
        <p:spPr>
          <a:xfrm>
            <a:off x="677332" y="2682887"/>
            <a:ext cx="953069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705231-5F42-E24B-A8DB-093011A67513}"/>
              </a:ext>
            </a:extLst>
          </p:cNvPr>
          <p:cNvSpPr/>
          <p:nvPr/>
        </p:nvSpPr>
        <p:spPr>
          <a:xfrm>
            <a:off x="3406023" y="609600"/>
            <a:ext cx="4605251" cy="4560916"/>
          </a:xfrm>
          <a:prstGeom prst="ellipse">
            <a:avLst/>
          </a:prstGeom>
          <a:solidFill>
            <a:schemeClr val="accent3">
              <a:lumMod val="20000"/>
              <a:lumOff val="80000"/>
              <a:alpha val="38000"/>
            </a:schemeClr>
          </a:solidFill>
          <a:ln w="508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4250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D0E-C2A0-1F45-89BF-683F14EFB96A}"/>
              </a:ext>
            </a:extLst>
          </p:cNvPr>
          <p:cNvSpPr>
            <a:spLocks noGrp="1"/>
          </p:cNvSpPr>
          <p:nvPr>
            <p:ph type="title"/>
          </p:nvPr>
        </p:nvSpPr>
        <p:spPr>
          <a:xfrm>
            <a:off x="604035" y="427478"/>
            <a:ext cx="8596668" cy="703811"/>
          </a:xfrm>
        </p:spPr>
        <p:txBody>
          <a:bodyPr>
            <a:normAutofit/>
          </a:bodyPr>
          <a:lstStyle/>
          <a:p>
            <a:r>
              <a:rPr lang="es-ES_tradnl" dirty="0"/>
              <a:t>C#, </a:t>
            </a:r>
            <a:r>
              <a:rPr lang="es-ES_tradnl" dirty="0" err="1"/>
              <a:t>.Net</a:t>
            </a:r>
            <a:r>
              <a:rPr lang="es-ES_tradnl" dirty="0"/>
              <a:t> Core Y </a:t>
            </a:r>
            <a:r>
              <a:rPr lang="es-ES_tradnl" dirty="0" err="1"/>
              <a:t>Xamarin</a:t>
            </a:r>
            <a:endParaRPr lang="es-ES_tradnl" dirty="0"/>
          </a:p>
        </p:txBody>
      </p:sp>
      <p:pic>
        <p:nvPicPr>
          <p:cNvPr id="4" name="Picture 3">
            <a:extLst>
              <a:ext uri="{FF2B5EF4-FFF2-40B4-BE49-F238E27FC236}">
                <a16:creationId xmlns:a16="http://schemas.microsoft.com/office/drawing/2014/main" id="{2AE17A9C-CCBD-A043-8DC4-3C38F8C773A0}"/>
              </a:ext>
            </a:extLst>
          </p:cNvPr>
          <p:cNvPicPr>
            <a:picLocks noChangeAspect="1"/>
          </p:cNvPicPr>
          <p:nvPr/>
        </p:nvPicPr>
        <p:blipFill>
          <a:blip r:embed="rId2"/>
          <a:stretch>
            <a:fillRect/>
          </a:stretch>
        </p:blipFill>
        <p:spPr>
          <a:xfrm>
            <a:off x="1889611" y="4213601"/>
            <a:ext cx="3690195" cy="2241521"/>
          </a:xfrm>
          <a:prstGeom prst="rect">
            <a:avLst/>
          </a:prstGeom>
        </p:spPr>
      </p:pic>
      <p:pic>
        <p:nvPicPr>
          <p:cNvPr id="5" name="Picture 4" descr="A picture containing clipart&#13;&#10;&#13;&#10;Description automatically generated">
            <a:extLst>
              <a:ext uri="{FF2B5EF4-FFF2-40B4-BE49-F238E27FC236}">
                <a16:creationId xmlns:a16="http://schemas.microsoft.com/office/drawing/2014/main" id="{65AF0058-B4AC-3644-9599-343C988FF263}"/>
              </a:ext>
            </a:extLst>
          </p:cNvPr>
          <p:cNvPicPr>
            <a:picLocks noChangeAspect="1"/>
          </p:cNvPicPr>
          <p:nvPr/>
        </p:nvPicPr>
        <p:blipFill>
          <a:blip r:embed="rId3"/>
          <a:stretch>
            <a:fillRect/>
          </a:stretch>
        </p:blipFill>
        <p:spPr>
          <a:xfrm>
            <a:off x="7938692" y="4699000"/>
            <a:ext cx="1262011" cy="1549400"/>
          </a:xfrm>
          <a:prstGeom prst="rect">
            <a:avLst/>
          </a:prstGeom>
        </p:spPr>
      </p:pic>
      <p:pic>
        <p:nvPicPr>
          <p:cNvPr id="6" name="Picture 5" descr="A close up of a logo&#13;&#10;&#13;&#10;Description automatically generated">
            <a:extLst>
              <a:ext uri="{FF2B5EF4-FFF2-40B4-BE49-F238E27FC236}">
                <a16:creationId xmlns:a16="http://schemas.microsoft.com/office/drawing/2014/main" id="{6C4615AC-775E-8147-B192-4E46779FCEAD}"/>
              </a:ext>
            </a:extLst>
          </p:cNvPr>
          <p:cNvPicPr>
            <a:picLocks noChangeAspect="1"/>
          </p:cNvPicPr>
          <p:nvPr/>
        </p:nvPicPr>
        <p:blipFill>
          <a:blip r:embed="rId4"/>
          <a:stretch>
            <a:fillRect/>
          </a:stretch>
        </p:blipFill>
        <p:spPr>
          <a:xfrm>
            <a:off x="6922693" y="4699000"/>
            <a:ext cx="1016000" cy="1549400"/>
          </a:xfrm>
          <a:prstGeom prst="rect">
            <a:avLst/>
          </a:prstGeom>
        </p:spPr>
      </p:pic>
      <p:pic>
        <p:nvPicPr>
          <p:cNvPr id="8" name="Picture 7" descr="A picture containing clipart&#13;&#10;&#13;&#10;Description automatically generated">
            <a:extLst>
              <a:ext uri="{FF2B5EF4-FFF2-40B4-BE49-F238E27FC236}">
                <a16:creationId xmlns:a16="http://schemas.microsoft.com/office/drawing/2014/main" id="{78D00A10-7F02-BE46-8E76-17158CC81EB4}"/>
              </a:ext>
            </a:extLst>
          </p:cNvPr>
          <p:cNvPicPr>
            <a:picLocks noChangeAspect="1"/>
          </p:cNvPicPr>
          <p:nvPr/>
        </p:nvPicPr>
        <p:blipFill>
          <a:blip r:embed="rId5"/>
          <a:stretch>
            <a:fillRect/>
          </a:stretch>
        </p:blipFill>
        <p:spPr>
          <a:xfrm>
            <a:off x="1889610" y="2657022"/>
            <a:ext cx="3690195" cy="1582386"/>
          </a:xfrm>
          <a:prstGeom prst="rect">
            <a:avLst/>
          </a:prstGeom>
        </p:spPr>
      </p:pic>
      <p:pic>
        <p:nvPicPr>
          <p:cNvPr id="10" name="Picture 9">
            <a:extLst>
              <a:ext uri="{FF2B5EF4-FFF2-40B4-BE49-F238E27FC236}">
                <a16:creationId xmlns:a16="http://schemas.microsoft.com/office/drawing/2014/main" id="{0402A62F-3196-F44C-805A-7FBFDC79ADAE}"/>
              </a:ext>
            </a:extLst>
          </p:cNvPr>
          <p:cNvPicPr>
            <a:picLocks noChangeAspect="1"/>
          </p:cNvPicPr>
          <p:nvPr/>
        </p:nvPicPr>
        <p:blipFill>
          <a:blip r:embed="rId6"/>
          <a:stretch>
            <a:fillRect/>
          </a:stretch>
        </p:blipFill>
        <p:spPr>
          <a:xfrm>
            <a:off x="5579805" y="2682637"/>
            <a:ext cx="4891001" cy="1530963"/>
          </a:xfrm>
          <a:prstGeom prst="rect">
            <a:avLst/>
          </a:prstGeom>
        </p:spPr>
      </p:pic>
      <p:sp>
        <p:nvSpPr>
          <p:cNvPr id="11" name="TextBox 10">
            <a:extLst>
              <a:ext uri="{FF2B5EF4-FFF2-40B4-BE49-F238E27FC236}">
                <a16:creationId xmlns:a16="http://schemas.microsoft.com/office/drawing/2014/main" id="{0998F84C-0F4B-244D-800A-406BCAFED419}"/>
              </a:ext>
            </a:extLst>
          </p:cNvPr>
          <p:cNvSpPr txBox="1"/>
          <p:nvPr/>
        </p:nvSpPr>
        <p:spPr>
          <a:xfrm>
            <a:off x="4836467" y="1332090"/>
            <a:ext cx="1486676" cy="923330"/>
          </a:xfrm>
          <a:prstGeom prst="rect">
            <a:avLst/>
          </a:prstGeom>
          <a:solidFill>
            <a:srgbClr val="0070C0"/>
          </a:solidFill>
        </p:spPr>
        <p:txBody>
          <a:bodyPr wrap="square" rtlCol="0">
            <a:spAutoFit/>
          </a:bodyPr>
          <a:lstStyle/>
          <a:p>
            <a:pPr algn="ctr"/>
            <a:r>
              <a:rPr lang="es-ES_tradnl" sz="5400" dirty="0">
                <a:solidFill>
                  <a:schemeClr val="bg1"/>
                </a:solidFill>
              </a:rPr>
              <a:t>C#</a:t>
            </a:r>
          </a:p>
        </p:txBody>
      </p:sp>
      <p:sp>
        <p:nvSpPr>
          <p:cNvPr id="3" name="Rectangle 2">
            <a:extLst>
              <a:ext uri="{FF2B5EF4-FFF2-40B4-BE49-F238E27FC236}">
                <a16:creationId xmlns:a16="http://schemas.microsoft.com/office/drawing/2014/main" id="{E396EA17-F4B7-1F4C-8D7F-1388EE6620E7}"/>
              </a:ext>
            </a:extLst>
          </p:cNvPr>
          <p:cNvSpPr/>
          <p:nvPr/>
        </p:nvSpPr>
        <p:spPr>
          <a:xfrm>
            <a:off x="5579805" y="4226504"/>
            <a:ext cx="4891001" cy="2241522"/>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 name="Elbow Connector 8">
            <a:extLst>
              <a:ext uri="{FF2B5EF4-FFF2-40B4-BE49-F238E27FC236}">
                <a16:creationId xmlns:a16="http://schemas.microsoft.com/office/drawing/2014/main" id="{E952CF0A-DDA6-DE42-9CA7-0E535E8FA749}"/>
              </a:ext>
            </a:extLst>
          </p:cNvPr>
          <p:cNvCxnSpPr>
            <a:cxnSpLocks/>
            <a:stCxn id="11" idx="3"/>
            <a:endCxn id="10" idx="0"/>
          </p:cNvCxnSpPr>
          <p:nvPr/>
        </p:nvCxnSpPr>
        <p:spPr>
          <a:xfrm>
            <a:off x="6323143" y="1793755"/>
            <a:ext cx="1702163" cy="888882"/>
          </a:xfrm>
          <a:prstGeom prst="bentConnector2">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17B2CA48-437B-D54B-87A5-558E2BE66DE4}"/>
              </a:ext>
            </a:extLst>
          </p:cNvPr>
          <p:cNvCxnSpPr>
            <a:cxnSpLocks/>
          </p:cNvCxnSpPr>
          <p:nvPr/>
        </p:nvCxnSpPr>
        <p:spPr>
          <a:xfrm rot="10800000" flipV="1">
            <a:off x="3505200" y="1762332"/>
            <a:ext cx="1486676" cy="868882"/>
          </a:xfrm>
          <a:prstGeom prst="bentConnector3">
            <a:avLst>
              <a:gd name="adj1" fmla="val 99547"/>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49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C4C3-3FB6-624C-8CAD-8C3C7E955BEB}"/>
              </a:ext>
            </a:extLst>
          </p:cNvPr>
          <p:cNvSpPr>
            <a:spLocks noGrp="1"/>
          </p:cNvSpPr>
          <p:nvPr>
            <p:ph type="title"/>
          </p:nvPr>
        </p:nvSpPr>
        <p:spPr>
          <a:xfrm>
            <a:off x="1451579" y="804519"/>
            <a:ext cx="9603275" cy="733587"/>
          </a:xfrm>
        </p:spPr>
        <p:txBody>
          <a:bodyPr/>
          <a:lstStyle/>
          <a:p>
            <a:r>
              <a:rPr lang="es-ES_tradnl" dirty="0"/>
              <a:t>C# y </a:t>
            </a:r>
            <a:r>
              <a:rPr lang="es-ES_tradnl" dirty="0" err="1"/>
              <a:t>.Net</a:t>
            </a:r>
            <a:r>
              <a:rPr lang="es-ES_tradnl" dirty="0"/>
              <a:t> </a:t>
            </a:r>
            <a:r>
              <a:rPr lang="es-ES_tradnl" dirty="0" err="1"/>
              <a:t>core</a:t>
            </a:r>
            <a:r>
              <a:rPr lang="es-ES_tradnl" dirty="0"/>
              <a:t> (</a:t>
            </a:r>
            <a:r>
              <a:rPr lang="es-ES_tradnl" dirty="0" err="1"/>
              <a:t>DOTnet</a:t>
            </a:r>
            <a:r>
              <a:rPr lang="es-ES_tradnl" dirty="0"/>
              <a:t> </a:t>
            </a:r>
            <a:r>
              <a:rPr lang="es-ES_tradnl" dirty="0" err="1"/>
              <a:t>core</a:t>
            </a:r>
            <a:r>
              <a:rPr lang="es-ES_tradnl" dirty="0"/>
              <a:t>) </a:t>
            </a:r>
          </a:p>
        </p:txBody>
      </p:sp>
      <p:pic>
        <p:nvPicPr>
          <p:cNvPr id="4" name="Picture 3">
            <a:extLst>
              <a:ext uri="{FF2B5EF4-FFF2-40B4-BE49-F238E27FC236}">
                <a16:creationId xmlns:a16="http://schemas.microsoft.com/office/drawing/2014/main" id="{C21D3A53-1113-7642-8A48-55B85C6F667F}"/>
              </a:ext>
            </a:extLst>
          </p:cNvPr>
          <p:cNvPicPr>
            <a:picLocks noChangeAspect="1"/>
          </p:cNvPicPr>
          <p:nvPr/>
        </p:nvPicPr>
        <p:blipFill>
          <a:blip r:embed="rId2"/>
          <a:stretch>
            <a:fillRect/>
          </a:stretch>
        </p:blipFill>
        <p:spPr>
          <a:xfrm>
            <a:off x="5711665" y="3811960"/>
            <a:ext cx="3690195" cy="2241521"/>
          </a:xfrm>
          <a:prstGeom prst="rect">
            <a:avLst/>
          </a:prstGeom>
        </p:spPr>
      </p:pic>
      <p:pic>
        <p:nvPicPr>
          <p:cNvPr id="5" name="Picture 4" descr="A picture containing clipart&#13;&#10;&#13;&#10;Description automatically generated">
            <a:extLst>
              <a:ext uri="{FF2B5EF4-FFF2-40B4-BE49-F238E27FC236}">
                <a16:creationId xmlns:a16="http://schemas.microsoft.com/office/drawing/2014/main" id="{DA5488D1-5906-4D46-AC9E-3FACB0A87981}"/>
              </a:ext>
            </a:extLst>
          </p:cNvPr>
          <p:cNvPicPr>
            <a:picLocks noChangeAspect="1"/>
          </p:cNvPicPr>
          <p:nvPr/>
        </p:nvPicPr>
        <p:blipFill>
          <a:blip r:embed="rId3"/>
          <a:stretch>
            <a:fillRect/>
          </a:stretch>
        </p:blipFill>
        <p:spPr>
          <a:xfrm>
            <a:off x="5711664" y="2255381"/>
            <a:ext cx="3690195" cy="1582386"/>
          </a:xfrm>
          <a:prstGeom prst="rect">
            <a:avLst/>
          </a:prstGeom>
        </p:spPr>
      </p:pic>
      <p:sp>
        <p:nvSpPr>
          <p:cNvPr id="6" name="TextBox 5">
            <a:extLst>
              <a:ext uri="{FF2B5EF4-FFF2-40B4-BE49-F238E27FC236}">
                <a16:creationId xmlns:a16="http://schemas.microsoft.com/office/drawing/2014/main" id="{1D8B5ED2-A5F9-A049-867E-3F6FEA862B13}"/>
              </a:ext>
            </a:extLst>
          </p:cNvPr>
          <p:cNvSpPr txBox="1"/>
          <p:nvPr/>
        </p:nvSpPr>
        <p:spPr>
          <a:xfrm>
            <a:off x="2690489" y="2446409"/>
            <a:ext cx="1627512" cy="1200329"/>
          </a:xfrm>
          <a:prstGeom prst="rect">
            <a:avLst/>
          </a:prstGeom>
          <a:solidFill>
            <a:srgbClr val="0070C0"/>
          </a:solidFill>
        </p:spPr>
        <p:txBody>
          <a:bodyPr wrap="square" rtlCol="0">
            <a:spAutoFit/>
          </a:bodyPr>
          <a:lstStyle/>
          <a:p>
            <a:pPr algn="ctr"/>
            <a:r>
              <a:rPr lang="es-ES_tradnl" sz="7200" dirty="0">
                <a:solidFill>
                  <a:schemeClr val="bg1"/>
                </a:solidFill>
              </a:rPr>
              <a:t>C#</a:t>
            </a:r>
          </a:p>
        </p:txBody>
      </p:sp>
      <p:cxnSp>
        <p:nvCxnSpPr>
          <p:cNvPr id="12" name="Straight Arrow Connector 11">
            <a:extLst>
              <a:ext uri="{FF2B5EF4-FFF2-40B4-BE49-F238E27FC236}">
                <a16:creationId xmlns:a16="http://schemas.microsoft.com/office/drawing/2014/main" id="{B1EEACAE-0C3E-7C43-9CAC-C06D0F515D01}"/>
              </a:ext>
            </a:extLst>
          </p:cNvPr>
          <p:cNvCxnSpPr>
            <a:stCxn id="6" idx="3"/>
            <a:endCxn id="5" idx="1"/>
          </p:cNvCxnSpPr>
          <p:nvPr/>
        </p:nvCxnSpPr>
        <p:spPr>
          <a:xfrm>
            <a:off x="4318001" y="3046574"/>
            <a:ext cx="1393663" cy="0"/>
          </a:xfrm>
          <a:prstGeom prst="straightConnector1">
            <a:avLst/>
          </a:prstGeom>
          <a:ln w="635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508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C3AA-2364-1B4B-80DC-6DC08AB10D72}"/>
              </a:ext>
            </a:extLst>
          </p:cNvPr>
          <p:cNvSpPr>
            <a:spLocks noGrp="1"/>
          </p:cNvSpPr>
          <p:nvPr>
            <p:ph type="title"/>
          </p:nvPr>
        </p:nvSpPr>
        <p:spPr/>
        <p:txBody>
          <a:bodyPr/>
          <a:lstStyle/>
          <a:p>
            <a:r>
              <a:rPr lang="es-ES_tradnl" dirty="0"/>
              <a:t>Ambiente de trabajo C# (WINDOWS y MAC)</a:t>
            </a:r>
          </a:p>
        </p:txBody>
      </p:sp>
      <p:pic>
        <p:nvPicPr>
          <p:cNvPr id="5" name="Picture 4" descr="A picture containing clipart&#13;&#10;&#13;&#10;Description automatically generated">
            <a:extLst>
              <a:ext uri="{FF2B5EF4-FFF2-40B4-BE49-F238E27FC236}">
                <a16:creationId xmlns:a16="http://schemas.microsoft.com/office/drawing/2014/main" id="{FCEEE98B-5B61-E945-AA56-2CD546E31820}"/>
              </a:ext>
            </a:extLst>
          </p:cNvPr>
          <p:cNvPicPr>
            <a:picLocks noChangeAspect="1"/>
          </p:cNvPicPr>
          <p:nvPr/>
        </p:nvPicPr>
        <p:blipFill>
          <a:blip r:embed="rId2"/>
          <a:stretch>
            <a:fillRect/>
          </a:stretch>
        </p:blipFill>
        <p:spPr>
          <a:xfrm>
            <a:off x="6778023" y="2286894"/>
            <a:ext cx="3619500" cy="1892300"/>
          </a:xfrm>
          <a:prstGeom prst="rect">
            <a:avLst/>
          </a:prstGeom>
        </p:spPr>
      </p:pic>
      <p:pic>
        <p:nvPicPr>
          <p:cNvPr id="7" name="Picture 6" descr="A picture containing clipart&#13;&#10;&#13;&#10;Description automatically generated">
            <a:extLst>
              <a:ext uri="{FF2B5EF4-FFF2-40B4-BE49-F238E27FC236}">
                <a16:creationId xmlns:a16="http://schemas.microsoft.com/office/drawing/2014/main" id="{8B773A7D-05A3-7649-AD2E-2C1B17A0B0D1}"/>
              </a:ext>
            </a:extLst>
          </p:cNvPr>
          <p:cNvPicPr>
            <a:picLocks noChangeAspect="1"/>
          </p:cNvPicPr>
          <p:nvPr/>
        </p:nvPicPr>
        <p:blipFill>
          <a:blip r:embed="rId3"/>
          <a:stretch>
            <a:fillRect/>
          </a:stretch>
        </p:blipFill>
        <p:spPr>
          <a:xfrm>
            <a:off x="1527778" y="2286894"/>
            <a:ext cx="3886200" cy="1930400"/>
          </a:xfrm>
          <a:prstGeom prst="rect">
            <a:avLst/>
          </a:prstGeom>
        </p:spPr>
      </p:pic>
      <p:sp>
        <p:nvSpPr>
          <p:cNvPr id="8" name="TextBox 7">
            <a:extLst>
              <a:ext uri="{FF2B5EF4-FFF2-40B4-BE49-F238E27FC236}">
                <a16:creationId xmlns:a16="http://schemas.microsoft.com/office/drawing/2014/main" id="{AD193251-D50C-CB44-A67B-C9E71AB27544}"/>
              </a:ext>
            </a:extLst>
          </p:cNvPr>
          <p:cNvSpPr txBox="1"/>
          <p:nvPr/>
        </p:nvSpPr>
        <p:spPr>
          <a:xfrm>
            <a:off x="1527778" y="4673600"/>
            <a:ext cx="3886200" cy="646331"/>
          </a:xfrm>
          <a:prstGeom prst="rect">
            <a:avLst/>
          </a:prstGeom>
          <a:noFill/>
        </p:spPr>
        <p:txBody>
          <a:bodyPr wrap="square" rtlCol="0">
            <a:spAutoFit/>
          </a:bodyPr>
          <a:lstStyle/>
          <a:p>
            <a:r>
              <a:rPr lang="es-ES_tradnl" dirty="0"/>
              <a:t>Visual Studio </a:t>
            </a:r>
            <a:r>
              <a:rPr lang="es-ES_tradnl" dirty="0" err="1"/>
              <a:t>Code</a:t>
            </a:r>
            <a:r>
              <a:rPr lang="es-ES_tradnl" dirty="0"/>
              <a:t> – Editor de Texto</a:t>
            </a:r>
          </a:p>
          <a:p>
            <a:r>
              <a:rPr lang="es-ES_tradnl" dirty="0"/>
              <a:t>Posibilita escribir los programas C# </a:t>
            </a:r>
          </a:p>
        </p:txBody>
      </p:sp>
      <p:sp>
        <p:nvSpPr>
          <p:cNvPr id="9" name="TextBox 8">
            <a:extLst>
              <a:ext uri="{FF2B5EF4-FFF2-40B4-BE49-F238E27FC236}">
                <a16:creationId xmlns:a16="http://schemas.microsoft.com/office/drawing/2014/main" id="{6C3A4C9F-C570-4143-8436-8CD4E1CD844D}"/>
              </a:ext>
            </a:extLst>
          </p:cNvPr>
          <p:cNvSpPr txBox="1"/>
          <p:nvPr/>
        </p:nvSpPr>
        <p:spPr>
          <a:xfrm>
            <a:off x="6778023" y="4677229"/>
            <a:ext cx="3619500" cy="1200329"/>
          </a:xfrm>
          <a:prstGeom prst="rect">
            <a:avLst/>
          </a:prstGeom>
          <a:noFill/>
        </p:spPr>
        <p:txBody>
          <a:bodyPr wrap="square" rtlCol="0">
            <a:spAutoFit/>
          </a:bodyPr>
          <a:lstStyle/>
          <a:p>
            <a:r>
              <a:rPr lang="es-ES_tradnl" dirty="0"/>
              <a:t>El Framework que permite ejecutar programas C# en computadoras Windows, Mac y Linux</a:t>
            </a:r>
          </a:p>
        </p:txBody>
      </p:sp>
    </p:spTree>
    <p:extLst>
      <p:ext uri="{BB962C8B-B14F-4D97-AF65-F5344CB8AC3E}">
        <p14:creationId xmlns:p14="http://schemas.microsoft.com/office/powerpoint/2010/main" val="83179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7344-A1CC-7C4F-AA54-29A11AD07A68}"/>
              </a:ext>
            </a:extLst>
          </p:cNvPr>
          <p:cNvSpPr>
            <a:spLocks noGrp="1"/>
          </p:cNvSpPr>
          <p:nvPr>
            <p:ph type="title"/>
          </p:nvPr>
        </p:nvSpPr>
        <p:spPr>
          <a:xfrm>
            <a:off x="1451579" y="804519"/>
            <a:ext cx="9603275" cy="714315"/>
          </a:xfrm>
        </p:spPr>
        <p:txBody>
          <a:bodyPr/>
          <a:lstStyle/>
          <a:p>
            <a:r>
              <a:rPr lang="es-ES_tradnl" dirty="0"/>
              <a:t>Descargando </a:t>
            </a:r>
            <a:r>
              <a:rPr lang="es-ES_tradnl" dirty="0" err="1"/>
              <a:t>dotnet</a:t>
            </a:r>
            <a:r>
              <a:rPr lang="es-ES_tradnl" dirty="0"/>
              <a:t> </a:t>
            </a:r>
            <a:r>
              <a:rPr lang="es-ES_tradnl" dirty="0" err="1"/>
              <a:t>core</a:t>
            </a:r>
            <a:endParaRPr lang="es-ES_tradnl" dirty="0"/>
          </a:p>
        </p:txBody>
      </p:sp>
      <p:pic>
        <p:nvPicPr>
          <p:cNvPr id="5" name="Picture 4">
            <a:extLst>
              <a:ext uri="{FF2B5EF4-FFF2-40B4-BE49-F238E27FC236}">
                <a16:creationId xmlns:a16="http://schemas.microsoft.com/office/drawing/2014/main" id="{8C513435-B06F-1545-83F6-C972647DF36E}"/>
              </a:ext>
            </a:extLst>
          </p:cNvPr>
          <p:cNvPicPr>
            <a:picLocks noChangeAspect="1"/>
          </p:cNvPicPr>
          <p:nvPr/>
        </p:nvPicPr>
        <p:blipFill>
          <a:blip r:embed="rId2"/>
          <a:stretch>
            <a:fillRect/>
          </a:stretch>
        </p:blipFill>
        <p:spPr>
          <a:xfrm>
            <a:off x="3200623" y="1930860"/>
            <a:ext cx="5790755" cy="433019"/>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52952AA4-7DEE-DE4D-AE63-AA3671A53BDE}"/>
              </a:ext>
            </a:extLst>
          </p:cNvPr>
          <p:cNvPicPr>
            <a:picLocks noChangeAspect="1"/>
          </p:cNvPicPr>
          <p:nvPr/>
        </p:nvPicPr>
        <p:blipFill>
          <a:blip r:embed="rId3"/>
          <a:stretch>
            <a:fillRect/>
          </a:stretch>
        </p:blipFill>
        <p:spPr>
          <a:xfrm>
            <a:off x="3200623" y="2273761"/>
            <a:ext cx="5790755" cy="4452503"/>
          </a:xfrm>
          <a:prstGeom prst="rect">
            <a:avLst/>
          </a:prstGeom>
        </p:spPr>
      </p:pic>
      <p:sp>
        <p:nvSpPr>
          <p:cNvPr id="8" name="Left Arrow 7">
            <a:extLst>
              <a:ext uri="{FF2B5EF4-FFF2-40B4-BE49-F238E27FC236}">
                <a16:creationId xmlns:a16="http://schemas.microsoft.com/office/drawing/2014/main" id="{65AC64FB-BEE5-C249-B8BF-86290B1DDC08}"/>
              </a:ext>
            </a:extLst>
          </p:cNvPr>
          <p:cNvSpPr/>
          <p:nvPr/>
        </p:nvSpPr>
        <p:spPr>
          <a:xfrm>
            <a:off x="7707086" y="6455228"/>
            <a:ext cx="478971" cy="18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5537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DD80-B56E-E943-BCEA-47B9749A9B03}"/>
              </a:ext>
            </a:extLst>
          </p:cNvPr>
          <p:cNvSpPr>
            <a:spLocks noGrp="1"/>
          </p:cNvSpPr>
          <p:nvPr>
            <p:ph type="title"/>
          </p:nvPr>
        </p:nvSpPr>
        <p:spPr/>
        <p:txBody>
          <a:bodyPr/>
          <a:lstStyle/>
          <a:p>
            <a:r>
              <a:rPr lang="es-ES_tradnl" dirty="0"/>
              <a:t>Instalando </a:t>
            </a:r>
            <a:r>
              <a:rPr lang="es-ES_tradnl" dirty="0" err="1"/>
              <a:t>dotnet</a:t>
            </a:r>
            <a:r>
              <a:rPr lang="es-ES_tradnl" dirty="0"/>
              <a:t> </a:t>
            </a:r>
            <a:r>
              <a:rPr lang="es-ES_tradnl" dirty="0" err="1"/>
              <a:t>core</a:t>
            </a:r>
            <a:endParaRPr lang="es-ES_tradnl" dirty="0"/>
          </a:p>
        </p:txBody>
      </p:sp>
      <p:pic>
        <p:nvPicPr>
          <p:cNvPr id="4" name="Picture 3" descr="A screenshot of a cell phone&#13;&#10;&#13;&#10;Description automatically generated">
            <a:extLst>
              <a:ext uri="{FF2B5EF4-FFF2-40B4-BE49-F238E27FC236}">
                <a16:creationId xmlns:a16="http://schemas.microsoft.com/office/drawing/2014/main" id="{552BE8FD-CAED-6E4A-8817-E8D6AE62125C}"/>
              </a:ext>
            </a:extLst>
          </p:cNvPr>
          <p:cNvPicPr>
            <a:picLocks noChangeAspect="1"/>
          </p:cNvPicPr>
          <p:nvPr/>
        </p:nvPicPr>
        <p:blipFill>
          <a:blip r:embed="rId2"/>
          <a:stretch>
            <a:fillRect/>
          </a:stretch>
        </p:blipFill>
        <p:spPr>
          <a:xfrm>
            <a:off x="1451579" y="2024689"/>
            <a:ext cx="3973911" cy="616785"/>
          </a:xfrm>
          <a:prstGeom prst="rect">
            <a:avLst/>
          </a:prstGeom>
        </p:spPr>
      </p:pic>
      <p:pic>
        <p:nvPicPr>
          <p:cNvPr id="6" name="Picture 5" descr="A screenshot of a cell phone&#13;&#10;&#13;&#10;Description automatically generated">
            <a:extLst>
              <a:ext uri="{FF2B5EF4-FFF2-40B4-BE49-F238E27FC236}">
                <a16:creationId xmlns:a16="http://schemas.microsoft.com/office/drawing/2014/main" id="{B0E9F02A-0AC9-7D45-9D9F-A33A84C6E357}"/>
              </a:ext>
            </a:extLst>
          </p:cNvPr>
          <p:cNvPicPr>
            <a:picLocks noChangeAspect="1"/>
          </p:cNvPicPr>
          <p:nvPr/>
        </p:nvPicPr>
        <p:blipFill>
          <a:blip r:embed="rId3"/>
          <a:stretch>
            <a:fillRect/>
          </a:stretch>
        </p:blipFill>
        <p:spPr>
          <a:xfrm>
            <a:off x="1451579" y="2720067"/>
            <a:ext cx="3158651" cy="1701754"/>
          </a:xfrm>
          <a:prstGeom prst="rect">
            <a:avLst/>
          </a:prstGeom>
        </p:spPr>
      </p:pic>
      <p:sp>
        <p:nvSpPr>
          <p:cNvPr id="8" name="Striped Right Arrow 7">
            <a:extLst>
              <a:ext uri="{FF2B5EF4-FFF2-40B4-BE49-F238E27FC236}">
                <a16:creationId xmlns:a16="http://schemas.microsoft.com/office/drawing/2014/main" id="{E1983606-C445-4C4C-A3BB-C833E4D51E08}"/>
              </a:ext>
            </a:extLst>
          </p:cNvPr>
          <p:cNvSpPr/>
          <p:nvPr/>
        </p:nvSpPr>
        <p:spPr>
          <a:xfrm rot="10800000">
            <a:off x="4501012" y="3011628"/>
            <a:ext cx="827937" cy="23110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Picture 9" descr="A screenshot of a cell phone&#13;&#10;&#13;&#10;Description automatically generated">
            <a:extLst>
              <a:ext uri="{FF2B5EF4-FFF2-40B4-BE49-F238E27FC236}">
                <a16:creationId xmlns:a16="http://schemas.microsoft.com/office/drawing/2014/main" id="{9FE32C31-3CCC-334C-B2EF-E73870799D68}"/>
              </a:ext>
            </a:extLst>
          </p:cNvPr>
          <p:cNvPicPr>
            <a:picLocks noChangeAspect="1"/>
          </p:cNvPicPr>
          <p:nvPr/>
        </p:nvPicPr>
        <p:blipFill>
          <a:blip r:embed="rId4"/>
          <a:stretch>
            <a:fillRect/>
          </a:stretch>
        </p:blipFill>
        <p:spPr>
          <a:xfrm>
            <a:off x="1451579" y="4669173"/>
            <a:ext cx="3067070" cy="2153897"/>
          </a:xfrm>
          <a:prstGeom prst="rect">
            <a:avLst/>
          </a:prstGeom>
        </p:spPr>
      </p:pic>
      <p:pic>
        <p:nvPicPr>
          <p:cNvPr id="12" name="Picture 11" descr="A screenshot of a cell phone&#13;&#10;&#13;&#10;Description automatically generated">
            <a:extLst>
              <a:ext uri="{FF2B5EF4-FFF2-40B4-BE49-F238E27FC236}">
                <a16:creationId xmlns:a16="http://schemas.microsoft.com/office/drawing/2014/main" id="{1799CEE4-7A04-B846-995A-9DB96E526C1A}"/>
              </a:ext>
            </a:extLst>
          </p:cNvPr>
          <p:cNvPicPr>
            <a:picLocks noChangeAspect="1"/>
          </p:cNvPicPr>
          <p:nvPr/>
        </p:nvPicPr>
        <p:blipFill>
          <a:blip r:embed="rId5"/>
          <a:stretch>
            <a:fillRect/>
          </a:stretch>
        </p:blipFill>
        <p:spPr>
          <a:xfrm>
            <a:off x="6294634" y="2024689"/>
            <a:ext cx="2730058" cy="1904896"/>
          </a:xfrm>
          <a:prstGeom prst="rect">
            <a:avLst/>
          </a:prstGeom>
        </p:spPr>
      </p:pic>
      <p:pic>
        <p:nvPicPr>
          <p:cNvPr id="14" name="Picture 13" descr="A screenshot of a cell phone&#13;&#10;&#13;&#10;Description automatically generated">
            <a:extLst>
              <a:ext uri="{FF2B5EF4-FFF2-40B4-BE49-F238E27FC236}">
                <a16:creationId xmlns:a16="http://schemas.microsoft.com/office/drawing/2014/main" id="{F1938B8A-E0E5-194E-98A2-7AB6D2FDD6C9}"/>
              </a:ext>
            </a:extLst>
          </p:cNvPr>
          <p:cNvPicPr>
            <a:picLocks noChangeAspect="1"/>
          </p:cNvPicPr>
          <p:nvPr/>
        </p:nvPicPr>
        <p:blipFill>
          <a:blip r:embed="rId6"/>
          <a:stretch>
            <a:fillRect/>
          </a:stretch>
        </p:blipFill>
        <p:spPr>
          <a:xfrm>
            <a:off x="7871108" y="4421821"/>
            <a:ext cx="3183746" cy="2226034"/>
          </a:xfrm>
          <a:prstGeom prst="rect">
            <a:avLst/>
          </a:prstGeom>
        </p:spPr>
      </p:pic>
    </p:spTree>
    <p:extLst>
      <p:ext uri="{BB962C8B-B14F-4D97-AF65-F5344CB8AC3E}">
        <p14:creationId xmlns:p14="http://schemas.microsoft.com/office/powerpoint/2010/main" val="272218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423E-133E-6643-A980-3814D5713EB1}"/>
              </a:ext>
            </a:extLst>
          </p:cNvPr>
          <p:cNvSpPr>
            <a:spLocks noGrp="1"/>
          </p:cNvSpPr>
          <p:nvPr>
            <p:ph type="title"/>
          </p:nvPr>
        </p:nvSpPr>
        <p:spPr/>
        <p:txBody>
          <a:bodyPr/>
          <a:lstStyle/>
          <a:p>
            <a:r>
              <a:rPr lang="es-ES_tradnl" dirty="0"/>
              <a:t>Descargando visual </a:t>
            </a:r>
            <a:r>
              <a:rPr lang="es-ES_tradnl" dirty="0" err="1"/>
              <a:t>studio</a:t>
            </a:r>
            <a:r>
              <a:rPr lang="es-ES_tradnl" dirty="0"/>
              <a:t> </a:t>
            </a:r>
            <a:r>
              <a:rPr lang="es-ES_tradnl" dirty="0" err="1"/>
              <a:t>code</a:t>
            </a:r>
            <a:endParaRPr lang="es-ES_tradnl" dirty="0"/>
          </a:p>
        </p:txBody>
      </p:sp>
      <p:pic>
        <p:nvPicPr>
          <p:cNvPr id="5" name="Picture 4" descr="A close up of a logo&#13;&#10;&#13;&#10;Description automatically generated">
            <a:extLst>
              <a:ext uri="{FF2B5EF4-FFF2-40B4-BE49-F238E27FC236}">
                <a16:creationId xmlns:a16="http://schemas.microsoft.com/office/drawing/2014/main" id="{31253BB5-D949-5F4F-AFF2-2962C10F3A13}"/>
              </a:ext>
            </a:extLst>
          </p:cNvPr>
          <p:cNvPicPr>
            <a:picLocks noChangeAspect="1"/>
          </p:cNvPicPr>
          <p:nvPr/>
        </p:nvPicPr>
        <p:blipFill>
          <a:blip r:embed="rId2"/>
          <a:stretch>
            <a:fillRect/>
          </a:stretch>
        </p:blipFill>
        <p:spPr>
          <a:xfrm>
            <a:off x="3586331" y="2025823"/>
            <a:ext cx="5019337" cy="527323"/>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1F66F277-1E09-C140-8DBC-8E6F6D0FE2C7}"/>
              </a:ext>
            </a:extLst>
          </p:cNvPr>
          <p:cNvPicPr>
            <a:picLocks noChangeAspect="1"/>
          </p:cNvPicPr>
          <p:nvPr/>
        </p:nvPicPr>
        <p:blipFill>
          <a:blip r:embed="rId3"/>
          <a:stretch>
            <a:fillRect/>
          </a:stretch>
        </p:blipFill>
        <p:spPr>
          <a:xfrm>
            <a:off x="3586332" y="2553146"/>
            <a:ext cx="5019337" cy="4218936"/>
          </a:xfrm>
          <a:prstGeom prst="rect">
            <a:avLst/>
          </a:prstGeom>
        </p:spPr>
      </p:pic>
      <p:sp>
        <p:nvSpPr>
          <p:cNvPr id="8" name="Left Arrow 7">
            <a:extLst>
              <a:ext uri="{FF2B5EF4-FFF2-40B4-BE49-F238E27FC236}">
                <a16:creationId xmlns:a16="http://schemas.microsoft.com/office/drawing/2014/main" id="{DC3EFC70-ECF6-074D-912F-BD0E26F1E53F}"/>
              </a:ext>
            </a:extLst>
          </p:cNvPr>
          <p:cNvSpPr/>
          <p:nvPr/>
        </p:nvSpPr>
        <p:spPr>
          <a:xfrm>
            <a:off x="5884916" y="5105400"/>
            <a:ext cx="736600" cy="279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28885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0300-B530-C241-9843-0F9C51AEEE04}"/>
              </a:ext>
            </a:extLst>
          </p:cNvPr>
          <p:cNvSpPr>
            <a:spLocks noGrp="1"/>
          </p:cNvSpPr>
          <p:nvPr>
            <p:ph type="title"/>
          </p:nvPr>
        </p:nvSpPr>
        <p:spPr/>
        <p:txBody>
          <a:bodyPr/>
          <a:lstStyle/>
          <a:p>
            <a:r>
              <a:rPr lang="es-ES_tradnl" dirty="0"/>
              <a:t>Abriendo visual </a:t>
            </a:r>
            <a:r>
              <a:rPr lang="es-ES_tradnl" dirty="0" err="1"/>
              <a:t>studio</a:t>
            </a:r>
            <a:r>
              <a:rPr lang="es-ES_tradnl" dirty="0"/>
              <a:t> </a:t>
            </a:r>
            <a:r>
              <a:rPr lang="es-ES_tradnl" dirty="0" err="1"/>
              <a:t>code</a:t>
            </a:r>
            <a:endParaRPr lang="es-ES_tradnl" dirty="0"/>
          </a:p>
        </p:txBody>
      </p:sp>
      <p:pic>
        <p:nvPicPr>
          <p:cNvPr id="6" name="Picture 5" descr="A screenshot of a cell phone&#13;&#10;&#13;&#10;Description automatically generated">
            <a:extLst>
              <a:ext uri="{FF2B5EF4-FFF2-40B4-BE49-F238E27FC236}">
                <a16:creationId xmlns:a16="http://schemas.microsoft.com/office/drawing/2014/main" id="{3CCF9955-4891-DD4F-A119-E1616F32F7C7}"/>
              </a:ext>
            </a:extLst>
          </p:cNvPr>
          <p:cNvPicPr>
            <a:picLocks noChangeAspect="1"/>
          </p:cNvPicPr>
          <p:nvPr/>
        </p:nvPicPr>
        <p:blipFill>
          <a:blip r:embed="rId2"/>
          <a:stretch>
            <a:fillRect/>
          </a:stretch>
        </p:blipFill>
        <p:spPr>
          <a:xfrm>
            <a:off x="3020903" y="1959427"/>
            <a:ext cx="6150194" cy="4702629"/>
          </a:xfrm>
          <a:prstGeom prst="rect">
            <a:avLst/>
          </a:prstGeom>
        </p:spPr>
      </p:pic>
    </p:spTree>
    <p:extLst>
      <p:ext uri="{BB962C8B-B14F-4D97-AF65-F5344CB8AC3E}">
        <p14:creationId xmlns:p14="http://schemas.microsoft.com/office/powerpoint/2010/main" val="399295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24A8-A9E9-B348-95AE-AAEA9BA58939}"/>
              </a:ext>
            </a:extLst>
          </p:cNvPr>
          <p:cNvSpPr>
            <a:spLocks noGrp="1"/>
          </p:cNvSpPr>
          <p:nvPr>
            <p:ph type="title"/>
          </p:nvPr>
        </p:nvSpPr>
        <p:spPr/>
        <p:txBody>
          <a:bodyPr/>
          <a:lstStyle/>
          <a:p>
            <a:r>
              <a:rPr lang="es-ES_tradnl" dirty="0"/>
              <a:t>Configurando vs </a:t>
            </a:r>
            <a:r>
              <a:rPr lang="es-ES_tradnl" dirty="0" err="1"/>
              <a:t>code</a:t>
            </a:r>
            <a:endParaRPr lang="es-ES_tradnl" dirty="0"/>
          </a:p>
        </p:txBody>
      </p:sp>
    </p:spTree>
    <p:extLst>
      <p:ext uri="{BB962C8B-B14F-4D97-AF65-F5344CB8AC3E}">
        <p14:creationId xmlns:p14="http://schemas.microsoft.com/office/powerpoint/2010/main" val="253925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3001-E0C9-FA4C-A9D5-F46036E228FF}"/>
              </a:ext>
            </a:extLst>
          </p:cNvPr>
          <p:cNvSpPr>
            <a:spLocks noGrp="1"/>
          </p:cNvSpPr>
          <p:nvPr>
            <p:ph type="title"/>
          </p:nvPr>
        </p:nvSpPr>
        <p:spPr>
          <a:xfrm>
            <a:off x="677334" y="609600"/>
            <a:ext cx="8596668" cy="664029"/>
          </a:xfrm>
        </p:spPr>
        <p:txBody>
          <a:bodyPr>
            <a:normAutofit/>
          </a:bodyPr>
          <a:lstStyle/>
          <a:p>
            <a:r>
              <a:rPr lang="es-ES_tradnl" dirty="0"/>
              <a:t>Por qué C#?</a:t>
            </a:r>
          </a:p>
        </p:txBody>
      </p:sp>
      <p:sp>
        <p:nvSpPr>
          <p:cNvPr id="3" name="Content Placeholder 2">
            <a:extLst>
              <a:ext uri="{FF2B5EF4-FFF2-40B4-BE49-F238E27FC236}">
                <a16:creationId xmlns:a16="http://schemas.microsoft.com/office/drawing/2014/main" id="{4461EE1E-17B7-6946-94CB-07525743006C}"/>
              </a:ext>
            </a:extLst>
          </p:cNvPr>
          <p:cNvSpPr>
            <a:spLocks noGrp="1"/>
          </p:cNvSpPr>
          <p:nvPr>
            <p:ph idx="1"/>
          </p:nvPr>
        </p:nvSpPr>
        <p:spPr>
          <a:xfrm>
            <a:off x="677334" y="1273629"/>
            <a:ext cx="11032066" cy="5330371"/>
          </a:xfrm>
        </p:spPr>
        <p:txBody>
          <a:bodyPr>
            <a:normAutofit fontScale="70000" lnSpcReduction="20000"/>
          </a:bodyPr>
          <a:lstStyle/>
          <a:p>
            <a:r>
              <a:rPr lang="es-ES_tradnl" dirty="0">
                <a:latin typeface="Verdana" panose="020B0604030504040204" pitchFamily="34" charset="0"/>
                <a:ea typeface="Verdana" panose="020B0604030504040204" pitchFamily="34" charset="0"/>
                <a:cs typeface="Verdana" panose="020B0604030504040204" pitchFamily="34" charset="0"/>
              </a:rPr>
              <a:t>C# es un lenguaje moderno que ha evolucionado a lo largo de 16 años, desde el año 2002 en que apareció con la versión 1.0 hasta la versión 7.3 de 2018 (y en proyecto la versión 8).</a:t>
            </a:r>
          </a:p>
          <a:p>
            <a:r>
              <a:rPr lang="es-ES_tradnl" dirty="0">
                <a:latin typeface="Verdana" panose="020B0604030504040204" pitchFamily="34" charset="0"/>
                <a:ea typeface="Verdana" panose="020B0604030504040204" pitchFamily="34" charset="0"/>
                <a:cs typeface="Verdana" panose="020B0604030504040204" pitchFamily="34" charset="0"/>
              </a:rPr>
              <a:t>Es el lenguaje “Premier” para la plataforma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de Microsoft, que permite hacer programas multipropósito en los computadores Windows.</a:t>
            </a:r>
          </a:p>
          <a:p>
            <a:r>
              <a:rPr lang="es-ES_tradnl" dirty="0">
                <a:latin typeface="Verdana" panose="020B0604030504040204" pitchFamily="34" charset="0"/>
                <a:ea typeface="Verdana" panose="020B0604030504040204" pitchFamily="34" charset="0"/>
                <a:cs typeface="Verdana" panose="020B0604030504040204" pitchFamily="34" charset="0"/>
              </a:rPr>
              <a:t>La plataforma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también ha evolucionado y en 2016 apareció una nueva versión ligera y rediseñada llamada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Core que permite programar no solo para Windows, sino también para equipos </a:t>
            </a:r>
            <a:r>
              <a:rPr lang="es-ES_tradnl" dirty="0" err="1">
                <a:latin typeface="Verdana" panose="020B0604030504040204" pitchFamily="34" charset="0"/>
                <a:ea typeface="Verdana" panose="020B0604030504040204" pitchFamily="34" charset="0"/>
                <a:cs typeface="Verdana" panose="020B0604030504040204" pitchFamily="34" charset="0"/>
              </a:rPr>
              <a:t>macOS</a:t>
            </a:r>
            <a:r>
              <a:rPr lang="es-ES_tradnl" dirty="0">
                <a:latin typeface="Verdana" panose="020B0604030504040204" pitchFamily="34" charset="0"/>
                <a:ea typeface="Verdana" panose="020B0604030504040204" pitchFamily="34" charset="0"/>
                <a:cs typeface="Verdana" panose="020B0604030504040204" pitchFamily="34" charset="0"/>
              </a:rPr>
              <a:t> y Linux. En 2018 se lanzó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Core 2.1, una versión evolucionada de la original. Y a principios de 2019 está anunciado C# 8 y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Core 3</a:t>
            </a:r>
          </a:p>
          <a:p>
            <a:r>
              <a:rPr lang="es-ES_tradnl" dirty="0">
                <a:latin typeface="Verdana" panose="020B0604030504040204" pitchFamily="34" charset="0"/>
                <a:ea typeface="Verdana" panose="020B0604030504040204" pitchFamily="34" charset="0"/>
                <a:cs typeface="Verdana" panose="020B0604030504040204" pitchFamily="34" charset="0"/>
              </a:rPr>
              <a:t>Por otra parte la plataforma Mono de </a:t>
            </a:r>
            <a:r>
              <a:rPr lang="es-ES_tradnl" dirty="0" err="1">
                <a:latin typeface="Verdana" panose="020B0604030504040204" pitchFamily="34" charset="0"/>
                <a:ea typeface="Verdana" panose="020B0604030504040204" pitchFamily="34" charset="0"/>
                <a:cs typeface="Verdana" panose="020B0604030504040204" pitchFamily="34" charset="0"/>
              </a:rPr>
              <a:t>.Net</a:t>
            </a:r>
            <a:r>
              <a:rPr lang="es-ES_tradnl" dirty="0">
                <a:latin typeface="Verdana" panose="020B0604030504040204" pitchFamily="34" charset="0"/>
                <a:ea typeface="Verdana" panose="020B0604030504040204" pitchFamily="34" charset="0"/>
                <a:cs typeface="Verdana" panose="020B0604030504040204" pitchFamily="34" charset="0"/>
              </a:rPr>
              <a:t> que fue creada para trabajar inicialmente con los equipos Mac y Linux (como una iniciativa no Microsoft), evolucionó a lo que se conoce hoy como </a:t>
            </a:r>
            <a:r>
              <a:rPr lang="es-ES_tradnl" dirty="0" err="1">
                <a:latin typeface="Verdana" panose="020B0604030504040204" pitchFamily="34" charset="0"/>
                <a:ea typeface="Verdana" panose="020B0604030504040204" pitchFamily="34" charset="0"/>
                <a:cs typeface="Verdana" panose="020B0604030504040204" pitchFamily="34" charset="0"/>
              </a:rPr>
              <a:t>Xamarin</a:t>
            </a:r>
            <a:r>
              <a:rPr lang="es-ES_tradnl" dirty="0">
                <a:latin typeface="Verdana" panose="020B0604030504040204" pitchFamily="34" charset="0"/>
                <a:ea typeface="Verdana" panose="020B0604030504040204" pitchFamily="34" charset="0"/>
                <a:cs typeface="Verdana" panose="020B0604030504040204" pitchFamily="34" charset="0"/>
              </a:rPr>
              <a:t> que permite hacer programas para teléfonos móviles iOS y Android.</a:t>
            </a:r>
          </a:p>
          <a:p>
            <a:r>
              <a:rPr lang="es-ES_tradnl" dirty="0">
                <a:latin typeface="Verdana" panose="020B0604030504040204" pitchFamily="34" charset="0"/>
                <a:ea typeface="Verdana" panose="020B0604030504040204" pitchFamily="34" charset="0"/>
                <a:cs typeface="Verdana" panose="020B0604030504040204" pitchFamily="34" charset="0"/>
              </a:rPr>
              <a:t>Para el desarrollo de web y la nube, Microsoft mantiene </a:t>
            </a:r>
            <a:r>
              <a:rPr lang="es-ES_tradnl" dirty="0" err="1">
                <a:latin typeface="Verdana" panose="020B0604030504040204" pitchFamily="34" charset="0"/>
                <a:ea typeface="Verdana" panose="020B0604030504040204" pitchFamily="34" charset="0"/>
                <a:cs typeface="Verdana" panose="020B0604030504040204" pitchFamily="34" charset="0"/>
              </a:rPr>
              <a:t>ASP.Net</a:t>
            </a:r>
            <a:r>
              <a:rPr lang="es-ES_tradnl" dirty="0">
                <a:latin typeface="Verdana" panose="020B0604030504040204" pitchFamily="34" charset="0"/>
                <a:ea typeface="Verdana" panose="020B0604030504040204" pitchFamily="34" charset="0"/>
                <a:cs typeface="Verdana" panose="020B0604030504040204" pitchFamily="34" charset="0"/>
              </a:rPr>
              <a:t>, </a:t>
            </a:r>
            <a:r>
              <a:rPr lang="es-ES_tradnl" dirty="0" err="1">
                <a:latin typeface="Verdana" panose="020B0604030504040204" pitchFamily="34" charset="0"/>
                <a:ea typeface="Verdana" panose="020B0604030504040204" pitchFamily="34" charset="0"/>
                <a:cs typeface="Verdana" panose="020B0604030504040204" pitchFamily="34" charset="0"/>
              </a:rPr>
              <a:t>ASP.Net</a:t>
            </a:r>
            <a:r>
              <a:rPr lang="es-ES_tradnl" dirty="0">
                <a:latin typeface="Verdana" panose="020B0604030504040204" pitchFamily="34" charset="0"/>
                <a:ea typeface="Verdana" panose="020B0604030504040204" pitchFamily="34" charset="0"/>
                <a:cs typeface="Verdana" panose="020B0604030504040204" pitchFamily="34" charset="0"/>
              </a:rPr>
              <a:t> Core y </a:t>
            </a:r>
            <a:r>
              <a:rPr lang="es-ES_tradnl" dirty="0" err="1">
                <a:latin typeface="Verdana" panose="020B0604030504040204" pitchFamily="34" charset="0"/>
                <a:ea typeface="Verdana" panose="020B0604030504040204" pitchFamily="34" charset="0"/>
                <a:cs typeface="Verdana" panose="020B0604030504040204" pitchFamily="34" charset="0"/>
              </a:rPr>
              <a:t>Azure</a:t>
            </a:r>
            <a:r>
              <a:rPr lang="es-ES_tradnl" dirty="0">
                <a:latin typeface="Verdana" panose="020B0604030504040204" pitchFamily="34" charset="0"/>
                <a:ea typeface="Verdana" panose="020B0604030504040204" pitchFamily="34" charset="0"/>
                <a:cs typeface="Verdana" panose="020B0604030504040204" pitchFamily="34" charset="0"/>
              </a:rPr>
              <a:t>, un ecosistema ideal para aplicaciones empresariales, que además se integran productos de Office (Word, Excel, </a:t>
            </a:r>
            <a:r>
              <a:rPr lang="es-ES_tradnl" dirty="0" err="1">
                <a:latin typeface="Verdana" panose="020B0604030504040204" pitchFamily="34" charset="0"/>
                <a:ea typeface="Verdana" panose="020B0604030504040204" pitchFamily="34" charset="0"/>
                <a:cs typeface="Verdana" panose="020B0604030504040204" pitchFamily="34" charset="0"/>
              </a:rPr>
              <a:t>etc</a:t>
            </a:r>
            <a:r>
              <a:rPr lang="es-ES_tradnl" dirty="0">
                <a:latin typeface="Verdana" panose="020B0604030504040204" pitchFamily="34" charset="0"/>
                <a:ea typeface="Verdana" panose="020B0604030504040204" pitchFamily="34" charset="0"/>
                <a:cs typeface="Verdana" panose="020B0604030504040204" pitchFamily="34" charset="0"/>
              </a:rPr>
              <a:t>) y SharePoint.</a:t>
            </a:r>
          </a:p>
          <a:p>
            <a:r>
              <a:rPr lang="es-ES_tradnl" dirty="0">
                <a:latin typeface="Verdana" panose="020B0604030504040204" pitchFamily="34" charset="0"/>
                <a:ea typeface="Verdana" panose="020B0604030504040204" pitchFamily="34" charset="0"/>
                <a:cs typeface="Verdana" panose="020B0604030504040204" pitchFamily="34" charset="0"/>
              </a:rPr>
              <a:t>Para la programación de juegos existe la popular plataforma </a:t>
            </a:r>
            <a:r>
              <a:rPr lang="es-ES_tradnl" dirty="0" err="1">
                <a:latin typeface="Verdana" panose="020B0604030504040204" pitchFamily="34" charset="0"/>
                <a:ea typeface="Verdana" panose="020B0604030504040204" pitchFamily="34" charset="0"/>
                <a:cs typeface="Verdana" panose="020B0604030504040204" pitchFamily="34" charset="0"/>
              </a:rPr>
              <a:t>Unity</a:t>
            </a:r>
            <a:r>
              <a:rPr lang="es-ES_tradnl" dirty="0">
                <a:latin typeface="Verdana" panose="020B0604030504040204" pitchFamily="34" charset="0"/>
                <a:ea typeface="Verdana" panose="020B0604030504040204" pitchFamily="34" charset="0"/>
                <a:cs typeface="Verdana" panose="020B0604030504040204" pitchFamily="34" charset="0"/>
              </a:rPr>
              <a:t> basada en C# en la que se pueden crear juegos para PC y la consola Xbox.</a:t>
            </a:r>
          </a:p>
          <a:p>
            <a:r>
              <a:rPr lang="es-ES_tradnl" dirty="0">
                <a:latin typeface="Verdana" panose="020B0604030504040204" pitchFamily="34" charset="0"/>
                <a:ea typeface="Verdana" panose="020B0604030504040204" pitchFamily="34" charset="0"/>
                <a:cs typeface="Verdana" panose="020B0604030504040204" pitchFamily="34" charset="0"/>
              </a:rPr>
              <a:t>Con C# también es posible aprovechar los adelantos en Machine </a:t>
            </a:r>
            <a:r>
              <a:rPr lang="es-ES_tradnl" dirty="0" err="1">
                <a:latin typeface="Verdana" panose="020B0604030504040204" pitchFamily="34" charset="0"/>
                <a:ea typeface="Verdana" panose="020B0604030504040204" pitchFamily="34" charset="0"/>
                <a:cs typeface="Verdana" panose="020B0604030504040204" pitchFamily="34" charset="0"/>
              </a:rPr>
              <a:t>Learning</a:t>
            </a:r>
            <a:r>
              <a:rPr lang="es-ES_tradnl" dirty="0">
                <a:latin typeface="Verdana" panose="020B0604030504040204" pitchFamily="34" charset="0"/>
                <a:ea typeface="Verdana" panose="020B0604030504040204" pitchFamily="34" charset="0"/>
                <a:cs typeface="Verdana" panose="020B0604030504040204" pitchFamily="34" charset="0"/>
              </a:rPr>
              <a:t> y en bases de datos No SQL, para lo que Microsoft provee la librería </a:t>
            </a:r>
            <a:r>
              <a:rPr lang="es-ES_tradnl" dirty="0" err="1">
                <a:latin typeface="Verdana" panose="020B0604030504040204" pitchFamily="34" charset="0"/>
                <a:ea typeface="Verdana" panose="020B0604030504040204" pitchFamily="34" charset="0"/>
                <a:cs typeface="Verdana" panose="020B0604030504040204" pitchFamily="34" charset="0"/>
              </a:rPr>
              <a:t>ML.Net</a:t>
            </a:r>
            <a:r>
              <a:rPr lang="es-ES_tradnl" dirty="0">
                <a:latin typeface="Verdana" panose="020B0604030504040204" pitchFamily="34" charset="0"/>
                <a:ea typeface="Verdana" panose="020B0604030504040204" pitchFamily="34" charset="0"/>
                <a:cs typeface="Verdana" panose="020B0604030504040204" pitchFamily="34" charset="0"/>
              </a:rPr>
              <a:t> y en la nube </a:t>
            </a:r>
            <a:r>
              <a:rPr lang="es-ES_tradnl" dirty="0" err="1">
                <a:latin typeface="Verdana" panose="020B0604030504040204" pitchFamily="34" charset="0"/>
                <a:ea typeface="Verdana" panose="020B0604030504040204" pitchFamily="34" charset="0"/>
                <a:cs typeface="Verdana" panose="020B0604030504040204" pitchFamily="34" charset="0"/>
              </a:rPr>
              <a:t>Azure</a:t>
            </a:r>
            <a:r>
              <a:rPr lang="es-ES_tradnl" dirty="0">
                <a:latin typeface="Verdana" panose="020B0604030504040204" pitchFamily="34" charset="0"/>
                <a:ea typeface="Verdana" panose="020B0604030504040204" pitchFamily="34" charset="0"/>
                <a:cs typeface="Verdana" panose="020B0604030504040204" pitchFamily="34" charset="0"/>
              </a:rPr>
              <a:t> la base de datos Cosmos DB.</a:t>
            </a:r>
          </a:p>
          <a:p>
            <a:r>
              <a:rPr lang="es-ES_tradnl" dirty="0">
                <a:latin typeface="Verdana" panose="020B0604030504040204" pitchFamily="34" charset="0"/>
                <a:ea typeface="Verdana" panose="020B0604030504040204" pitchFamily="34" charset="0"/>
                <a:cs typeface="Verdana" panose="020B0604030504040204" pitchFamily="34" charset="0"/>
              </a:rPr>
              <a:t>Con todos estos puntos fuertes para un lenguaje completo, tal vez la pregunta no debería ser por qué?, sino más bien, por qué no C#?     </a:t>
            </a:r>
          </a:p>
        </p:txBody>
      </p:sp>
    </p:spTree>
    <p:extLst>
      <p:ext uri="{BB962C8B-B14F-4D97-AF65-F5344CB8AC3E}">
        <p14:creationId xmlns:p14="http://schemas.microsoft.com/office/powerpoint/2010/main" val="389060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70A6-1A5E-3544-9FD3-B09827FBEF19}"/>
              </a:ext>
            </a:extLst>
          </p:cNvPr>
          <p:cNvSpPr>
            <a:spLocks noGrp="1"/>
          </p:cNvSpPr>
          <p:nvPr>
            <p:ph type="title"/>
          </p:nvPr>
        </p:nvSpPr>
        <p:spPr>
          <a:xfrm>
            <a:off x="508000" y="696031"/>
            <a:ext cx="9603275" cy="1049235"/>
          </a:xfrm>
        </p:spPr>
        <p:txBody>
          <a:bodyPr/>
          <a:lstStyle/>
          <a:p>
            <a:r>
              <a:rPr lang="es-ES_tradnl" dirty="0"/>
              <a:t>C# es difícil de aprender</a:t>
            </a:r>
          </a:p>
        </p:txBody>
      </p:sp>
      <p:sp>
        <p:nvSpPr>
          <p:cNvPr id="3" name="Content Placeholder 2">
            <a:extLst>
              <a:ext uri="{FF2B5EF4-FFF2-40B4-BE49-F238E27FC236}">
                <a16:creationId xmlns:a16="http://schemas.microsoft.com/office/drawing/2014/main" id="{41D59970-C914-CE47-8CA0-15F7A17445BF}"/>
              </a:ext>
            </a:extLst>
          </p:cNvPr>
          <p:cNvSpPr>
            <a:spLocks noGrp="1"/>
          </p:cNvSpPr>
          <p:nvPr>
            <p:ph idx="1"/>
          </p:nvPr>
        </p:nvSpPr>
        <p:spPr>
          <a:xfrm>
            <a:off x="508000" y="1549400"/>
            <a:ext cx="11379199" cy="4927600"/>
          </a:xfrm>
        </p:spPr>
        <p:txBody>
          <a:bodyPr>
            <a:normAutofit/>
          </a:bodyPr>
          <a:lstStyle/>
          <a:p>
            <a:r>
              <a:rPr lang="es-ES_tradnl" dirty="0"/>
              <a:t>Al ser un lenguaje moderno, completo, para todo propósito y multiplataforma, C# tiene la reputación de ser un lenguaje complejo y difícil de aprender (Muchos aconsejan iniciarse con Python).</a:t>
            </a:r>
          </a:p>
          <a:p>
            <a:r>
              <a:rPr lang="es-ES_tradnl" dirty="0"/>
              <a:t>C# ha evolucionado precisamente para resolver problemas complejos y hacerse más sencillo y potente. Para liberar de tareas rutinarias (</a:t>
            </a:r>
            <a:r>
              <a:rPr lang="es-ES_tradnl" dirty="0" err="1"/>
              <a:t>boilerplate</a:t>
            </a:r>
            <a:r>
              <a:rPr lang="es-ES_tradnl" dirty="0"/>
              <a:t>) al programador y para que el código exprese mejor la intención de los programas.</a:t>
            </a:r>
          </a:p>
          <a:p>
            <a:r>
              <a:rPr lang="es-ES_tradnl" dirty="0"/>
              <a:t>La filosofía de este curso es tomar un atajo a los 16 años de C# para hacer uso precisamente de los aspectos más sencillos del lenguaje para que el alumno comience a hacer programas que resuelvan problemas interesantes, con pocas líneas de código y, si es posible, convencer a que los nuevos programadores puede comenzar a programar en en un lenguaje robusto, con muchas más posibilidades.  </a:t>
            </a:r>
          </a:p>
          <a:p>
            <a:endParaRPr lang="es-ES_tradnl" dirty="0"/>
          </a:p>
        </p:txBody>
      </p:sp>
    </p:spTree>
    <p:extLst>
      <p:ext uri="{BB962C8B-B14F-4D97-AF65-F5344CB8AC3E}">
        <p14:creationId xmlns:p14="http://schemas.microsoft.com/office/powerpoint/2010/main" val="77755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719C-54E3-8744-AD57-E1690D9BD580}"/>
              </a:ext>
            </a:extLst>
          </p:cNvPr>
          <p:cNvSpPr>
            <a:spLocks noGrp="1"/>
          </p:cNvSpPr>
          <p:nvPr>
            <p:ph type="title"/>
          </p:nvPr>
        </p:nvSpPr>
        <p:spPr>
          <a:xfrm>
            <a:off x="677334" y="609600"/>
            <a:ext cx="8596668" cy="745671"/>
          </a:xfrm>
        </p:spPr>
        <p:txBody>
          <a:bodyPr>
            <a:normAutofit/>
          </a:bodyPr>
          <a:lstStyle/>
          <a:p>
            <a:r>
              <a:rPr lang="es-ES_tradnl" dirty="0"/>
              <a:t>Qué es un programa?</a:t>
            </a:r>
          </a:p>
        </p:txBody>
      </p:sp>
      <p:sp>
        <p:nvSpPr>
          <p:cNvPr id="3" name="Content Placeholder 2">
            <a:extLst>
              <a:ext uri="{FF2B5EF4-FFF2-40B4-BE49-F238E27FC236}">
                <a16:creationId xmlns:a16="http://schemas.microsoft.com/office/drawing/2014/main" id="{98D243F1-0858-9641-AE42-5342F2D0FAF0}"/>
              </a:ext>
            </a:extLst>
          </p:cNvPr>
          <p:cNvSpPr>
            <a:spLocks noGrp="1"/>
          </p:cNvSpPr>
          <p:nvPr>
            <p:ph idx="1"/>
          </p:nvPr>
        </p:nvSpPr>
        <p:spPr>
          <a:xfrm>
            <a:off x="677334" y="1485901"/>
            <a:ext cx="10905066" cy="5176156"/>
          </a:xfrm>
        </p:spPr>
        <p:txBody>
          <a:bodyPr>
            <a:normAutofit fontScale="85000" lnSpcReduction="20000"/>
          </a:bodyPr>
          <a:lstStyle/>
          <a:p>
            <a:r>
              <a:rPr lang="es-ES_tradnl" dirty="0"/>
              <a:t>Antes de entrar en materia es importante que el alumno tenga una idea de que se trata un programa.</a:t>
            </a:r>
          </a:p>
          <a:p>
            <a:r>
              <a:rPr lang="es-ES_tradnl" dirty="0"/>
              <a:t>Todos tenemos una idea básica de lo que es un programa. Sabemos que si compramos una computadora esta viene “vacía” y para que nos sea de utilidad tenemos que cargarle “programas” o “aplicaciones”.</a:t>
            </a:r>
          </a:p>
          <a:p>
            <a:r>
              <a:rPr lang="es-ES_tradnl" dirty="0"/>
              <a:t>Intuitivamente todos hemos interactuado con las computadoras para trabajar, navegar en la red, jugar video-juegos, ver videos, crear documentos e imprimirlos, escuchar música, chatear con los amigos, leer libros, recibir y mandar emails, hacer operaciones con la calculadora, etc…</a:t>
            </a:r>
          </a:p>
          <a:p>
            <a:r>
              <a:rPr lang="es-ES_tradnl" dirty="0"/>
              <a:t>La computadora es la “máquina virtual” por excelencia, hace de todo, pero para hacer estas cientos de cosas, necesita que se carguen “programas” especializados que al ejecutarse nos permiten hacer algún tipo de tarea, o dicho de otra manera nos resuelve o automatiza algún tipo de tareas.</a:t>
            </a:r>
          </a:p>
          <a:p>
            <a:r>
              <a:rPr lang="es-ES_tradnl" dirty="0"/>
              <a:t>También por fuerza hemos aprendido, tal vez de oídas, que las computadoras tienen procesadores, memorias, disco, teclado, mouse, impresora, scanner, joysticks, etc… A esto es a lo que los expertos llaman “Hardware”, o ferretería, la “parte sólida”…</a:t>
            </a:r>
          </a:p>
          <a:p>
            <a:r>
              <a:rPr lang="es-ES_tradnl" dirty="0"/>
              <a:t>También sabemos por experiencia que para, por ejemplo, hacer un documento necesitamos comprar un programa especializado, como Word de Microsoft, que nos ayuda en la elaboración de un documento para luego mandarlo a la impresora. Es el “software”, la parte blanda, no visible, que hace que la computadora haga algo útil para nosotros… Estos son los programas…</a:t>
            </a:r>
          </a:p>
        </p:txBody>
      </p:sp>
    </p:spTree>
    <p:extLst>
      <p:ext uri="{BB962C8B-B14F-4D97-AF65-F5344CB8AC3E}">
        <p14:creationId xmlns:p14="http://schemas.microsoft.com/office/powerpoint/2010/main" val="229407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853F-3C82-0346-A0F5-317AC53A6460}"/>
              </a:ext>
            </a:extLst>
          </p:cNvPr>
          <p:cNvSpPr>
            <a:spLocks noGrp="1"/>
          </p:cNvSpPr>
          <p:nvPr>
            <p:ph type="title"/>
          </p:nvPr>
        </p:nvSpPr>
        <p:spPr>
          <a:xfrm>
            <a:off x="677334" y="609600"/>
            <a:ext cx="8596668" cy="745671"/>
          </a:xfrm>
        </p:spPr>
        <p:txBody>
          <a:bodyPr>
            <a:normAutofit/>
          </a:bodyPr>
          <a:lstStyle/>
          <a:p>
            <a:r>
              <a:rPr lang="es-ES_tradnl" dirty="0"/>
              <a:t>La magia detrás de un programa</a:t>
            </a:r>
          </a:p>
        </p:txBody>
      </p:sp>
      <p:sp>
        <p:nvSpPr>
          <p:cNvPr id="3" name="Content Placeholder 2">
            <a:extLst>
              <a:ext uri="{FF2B5EF4-FFF2-40B4-BE49-F238E27FC236}">
                <a16:creationId xmlns:a16="http://schemas.microsoft.com/office/drawing/2014/main" id="{FC2520BF-8A2E-8045-A627-0D80979595E9}"/>
              </a:ext>
            </a:extLst>
          </p:cNvPr>
          <p:cNvSpPr>
            <a:spLocks noGrp="1"/>
          </p:cNvSpPr>
          <p:nvPr>
            <p:ph idx="1"/>
          </p:nvPr>
        </p:nvSpPr>
        <p:spPr>
          <a:xfrm>
            <a:off x="677334" y="1355271"/>
            <a:ext cx="10837332" cy="5172529"/>
          </a:xfrm>
        </p:spPr>
        <p:txBody>
          <a:bodyPr>
            <a:normAutofit fontScale="92500" lnSpcReduction="20000"/>
          </a:bodyPr>
          <a:lstStyle/>
          <a:p>
            <a:r>
              <a:rPr lang="es-ES_tradnl" dirty="0"/>
              <a:t>Para alguien que simplemente usa una computadora o un celular, lo que sucede dentro de estos aparatitos parece mágico, si es que no hemos perdido nuestra capacidad de asombro…</a:t>
            </a:r>
          </a:p>
          <a:p>
            <a:r>
              <a:rPr lang="es-ES_tradnl" dirty="0"/>
              <a:t>Pero ya vimos que son los programas los que hacen la magia y los que hacen que los computadores realicen cientos de tareas diferentes.</a:t>
            </a:r>
          </a:p>
          <a:p>
            <a:r>
              <a:rPr lang="es-ES_tradnl" dirty="0"/>
              <a:t>Y son lo programadores los magos que crean estos programas que hacen que las computadoras nos proporcionen hojas de cálculo, juegos, música, internet, etc…</a:t>
            </a:r>
          </a:p>
          <a:p>
            <a:r>
              <a:rPr lang="es-ES_tradnl" dirty="0"/>
              <a:t>Aprender a programar implica entender como funciona el “Hardware” de las computadoras y luego aprender a indicarle a estas máquinas tontas como hacer la magia que el usuario necesita, por ejemplo: abrir un documento del disco, posibilitar su modificación y luego permitir grabarlo nuevamente al disco…</a:t>
            </a:r>
          </a:p>
          <a:p>
            <a:r>
              <a:rPr lang="es-ES_tradnl" dirty="0"/>
              <a:t>Llegamos al punto en que develamos el truco, las computadoras son una especie de robots (autómatas) que almacenan ”juegos de instrucciones” para que en algún momento se carguen y ejecuten (simplificando el proceso para poder entenderlo) a requerimiento del usuario…</a:t>
            </a:r>
          </a:p>
          <a:p>
            <a:r>
              <a:rPr lang="es-ES_tradnl" dirty="0"/>
              <a:t>Estos “juegos o conjuntos de instrucciones” son precisamente los “programas” que se escriben en algún lenguaje de programación (que las computadoras y los humanos entiendan) como C#.  </a:t>
            </a:r>
          </a:p>
        </p:txBody>
      </p:sp>
    </p:spTree>
    <p:extLst>
      <p:ext uri="{BB962C8B-B14F-4D97-AF65-F5344CB8AC3E}">
        <p14:creationId xmlns:p14="http://schemas.microsoft.com/office/powerpoint/2010/main" val="20909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0D0F-2154-DD4B-89B3-9C57D8243AF2}"/>
              </a:ext>
            </a:extLst>
          </p:cNvPr>
          <p:cNvSpPr>
            <a:spLocks noGrp="1"/>
          </p:cNvSpPr>
          <p:nvPr>
            <p:ph type="title"/>
          </p:nvPr>
        </p:nvSpPr>
        <p:spPr>
          <a:xfrm>
            <a:off x="677334" y="609600"/>
            <a:ext cx="8596668" cy="712763"/>
          </a:xfrm>
        </p:spPr>
        <p:txBody>
          <a:bodyPr>
            <a:normAutofit/>
          </a:bodyPr>
          <a:lstStyle/>
          <a:p>
            <a:r>
              <a:rPr lang="es-ES_tradnl" dirty="0"/>
              <a:t>Los Sistemas Operativos</a:t>
            </a:r>
          </a:p>
        </p:txBody>
      </p:sp>
      <p:sp>
        <p:nvSpPr>
          <p:cNvPr id="3" name="Content Placeholder 2">
            <a:extLst>
              <a:ext uri="{FF2B5EF4-FFF2-40B4-BE49-F238E27FC236}">
                <a16:creationId xmlns:a16="http://schemas.microsoft.com/office/drawing/2014/main" id="{0A5BE72D-3C3B-A84B-87F7-0A677904FFB5}"/>
              </a:ext>
            </a:extLst>
          </p:cNvPr>
          <p:cNvSpPr>
            <a:spLocks noGrp="1"/>
          </p:cNvSpPr>
          <p:nvPr>
            <p:ph idx="1"/>
          </p:nvPr>
        </p:nvSpPr>
        <p:spPr>
          <a:xfrm>
            <a:off x="677334" y="1420837"/>
            <a:ext cx="10803466" cy="5030764"/>
          </a:xfrm>
        </p:spPr>
        <p:txBody>
          <a:bodyPr>
            <a:normAutofit fontScale="92500"/>
          </a:bodyPr>
          <a:lstStyle/>
          <a:p>
            <a:r>
              <a:rPr lang="es-ES_tradnl" dirty="0"/>
              <a:t>Los programas para ejecutarse deben cargarse en los ”procesadores” de la computadora. Estos son tan pequeños que se llaman “microprocesadores” y almacenan en realidad secuencias de números binarios (0 y 1). Y si entiendes un poco de electromecánica, son como arreglos de micro-</a:t>
            </a:r>
            <a:r>
              <a:rPr lang="es-ES_tradnl" dirty="0" err="1"/>
              <a:t>relays</a:t>
            </a:r>
            <a:r>
              <a:rPr lang="es-ES_tradnl" dirty="0"/>
              <a:t> (formados por transistores microscópicos), que solo tienen dos estados (0 y 1) y que son barridos por un mecanismo de relojería para ejecutar las instrucciones una a una. Maravilloso no es cierto!</a:t>
            </a:r>
          </a:p>
          <a:p>
            <a:r>
              <a:rPr lang="es-ES_tradnl" dirty="0"/>
              <a:t>Bien, estas maquinitas no vienen “vacías” o sin programas, sino que vienen ya con algunos programas de fábrica que funcionan orquestados por una relojería interna, y controlan los distintos elementos de hardware con los que el usuario puede interactuar, pantalla, teclado, mouse, discos, wifi, </a:t>
            </a:r>
            <a:r>
              <a:rPr lang="es-ES_tradnl" dirty="0" err="1"/>
              <a:t>bluetooth</a:t>
            </a:r>
            <a:r>
              <a:rPr lang="es-ES_tradnl" dirty="0"/>
              <a:t>, puertos </a:t>
            </a:r>
            <a:r>
              <a:rPr lang="es-ES_tradnl" dirty="0" err="1"/>
              <a:t>usb</a:t>
            </a:r>
            <a:r>
              <a:rPr lang="es-ES_tradnl" dirty="0"/>
              <a:t>, etc… Imaginemos que viniera absolutamente “</a:t>
            </a:r>
            <a:r>
              <a:rPr lang="es-ES_tradnl" dirty="0" err="1"/>
              <a:t>vacia</a:t>
            </a:r>
            <a:r>
              <a:rPr lang="es-ES_tradnl" dirty="0"/>
              <a:t>”, tendríamos que programarla nosotros mismos o conseguir los “programas” para manejar todos estos aspectos.</a:t>
            </a:r>
          </a:p>
          <a:p>
            <a:r>
              <a:rPr lang="es-ES_tradnl" dirty="0"/>
              <a:t>Este conjunto de programas preinstalados son lo que se conoce como “Sistema Operativo” y vienen en muchos sabores de acuerdo al fabricante de la computadora.</a:t>
            </a:r>
          </a:p>
          <a:p>
            <a:endParaRPr lang="es-ES_tradnl" dirty="0"/>
          </a:p>
        </p:txBody>
      </p:sp>
    </p:spTree>
    <p:extLst>
      <p:ext uri="{BB962C8B-B14F-4D97-AF65-F5344CB8AC3E}">
        <p14:creationId xmlns:p14="http://schemas.microsoft.com/office/powerpoint/2010/main" val="62432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81E4-610A-5A4E-AA15-6AC07A0FCA1C}"/>
              </a:ext>
            </a:extLst>
          </p:cNvPr>
          <p:cNvSpPr>
            <a:spLocks noGrp="1"/>
          </p:cNvSpPr>
          <p:nvPr>
            <p:ph type="title"/>
          </p:nvPr>
        </p:nvSpPr>
        <p:spPr>
          <a:xfrm>
            <a:off x="677334" y="609600"/>
            <a:ext cx="8596668" cy="740898"/>
          </a:xfrm>
        </p:spPr>
        <p:txBody>
          <a:bodyPr>
            <a:normAutofit/>
          </a:bodyPr>
          <a:lstStyle/>
          <a:p>
            <a:r>
              <a:rPr lang="es-ES_tradnl" dirty="0"/>
              <a:t>La torre de babel</a:t>
            </a:r>
          </a:p>
        </p:txBody>
      </p:sp>
      <p:sp>
        <p:nvSpPr>
          <p:cNvPr id="3" name="Content Placeholder 2">
            <a:extLst>
              <a:ext uri="{FF2B5EF4-FFF2-40B4-BE49-F238E27FC236}">
                <a16:creationId xmlns:a16="http://schemas.microsoft.com/office/drawing/2014/main" id="{1D9E2DB0-2308-8B4C-9AFF-53402CAFAC08}"/>
              </a:ext>
            </a:extLst>
          </p:cNvPr>
          <p:cNvSpPr>
            <a:spLocks noGrp="1"/>
          </p:cNvSpPr>
          <p:nvPr>
            <p:ph idx="1"/>
          </p:nvPr>
        </p:nvSpPr>
        <p:spPr>
          <a:xfrm>
            <a:off x="677334" y="1463040"/>
            <a:ext cx="10651066" cy="4988559"/>
          </a:xfrm>
        </p:spPr>
        <p:txBody>
          <a:bodyPr>
            <a:normAutofit lnSpcReduction="10000"/>
          </a:bodyPr>
          <a:lstStyle/>
          <a:p>
            <a:r>
              <a:rPr lang="es-ES_tradnl" dirty="0"/>
              <a:t>Los fabricantes de computadoras colocan en el disco de sus computadoras un Sistema Operativo, que son los programas que posibilitan que otros programadores hagan los programas utilitarios o de “usuario final”, como las aplicaciones de oficina, juegos, navegadores de internet, etc…</a:t>
            </a:r>
          </a:p>
          <a:p>
            <a:r>
              <a:rPr lang="es-ES_tradnl" dirty="0"/>
              <a:t>Vimos que los programas para ejecutarse necesitan cargarse en los microprocesadores de la computadora y que estos son secuencias de números binarios (0 y 1s)... Esto crea una gran dificultad, porque a los humanos nos cuesta entender esta codificación en 0 y 1s. De ahí que para cada sistema operativo se crean “lenguajes de programación” con conceptos más de alto nivel que son las instrucciones que son luego traducidas a microinstrucciones para ejecutarlas en los procesadores.</a:t>
            </a:r>
          </a:p>
          <a:p>
            <a:r>
              <a:rPr lang="es-ES_tradnl" dirty="0"/>
              <a:t>Y así como cada región en el mundo creó su propio lenguaje e idioma, en el complicado mundo de los computadores se crearon varios ”Sistemas Operativos” y “Lenguajes de Programación”, como en una moderna torre de babel. </a:t>
            </a:r>
          </a:p>
        </p:txBody>
      </p:sp>
    </p:spTree>
    <p:extLst>
      <p:ext uri="{BB962C8B-B14F-4D97-AF65-F5344CB8AC3E}">
        <p14:creationId xmlns:p14="http://schemas.microsoft.com/office/powerpoint/2010/main" val="310923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CE91-10CF-224D-B384-9830A8616F2C}"/>
              </a:ext>
            </a:extLst>
          </p:cNvPr>
          <p:cNvSpPr>
            <a:spLocks noGrp="1"/>
          </p:cNvSpPr>
          <p:nvPr>
            <p:ph type="title"/>
          </p:nvPr>
        </p:nvSpPr>
        <p:spPr>
          <a:xfrm>
            <a:off x="833032" y="523736"/>
            <a:ext cx="7327183" cy="769034"/>
          </a:xfrm>
        </p:spPr>
        <p:txBody>
          <a:bodyPr>
            <a:normAutofit fontScale="90000"/>
          </a:bodyPr>
          <a:lstStyle/>
          <a:p>
            <a:r>
              <a:rPr lang="es-ES_tradnl" dirty="0"/>
              <a:t>Sistemas Operativos de Computadoras</a:t>
            </a:r>
            <a:br>
              <a:rPr lang="es-ES_tradnl" dirty="0"/>
            </a:br>
            <a:endParaRPr lang="es-ES_tradnl" dirty="0"/>
          </a:p>
        </p:txBody>
      </p:sp>
      <p:pic>
        <p:nvPicPr>
          <p:cNvPr id="7" name="Picture 6" descr="A close up of a sign&#13;&#10;&#13;&#10;Description automatically generated">
            <a:extLst>
              <a:ext uri="{FF2B5EF4-FFF2-40B4-BE49-F238E27FC236}">
                <a16:creationId xmlns:a16="http://schemas.microsoft.com/office/drawing/2014/main" id="{9A439A3E-69E7-2F46-805B-6A994CA60E48}"/>
              </a:ext>
            </a:extLst>
          </p:cNvPr>
          <p:cNvPicPr>
            <a:picLocks noChangeAspect="1"/>
          </p:cNvPicPr>
          <p:nvPr/>
        </p:nvPicPr>
        <p:blipFill>
          <a:blip r:embed="rId2"/>
          <a:stretch>
            <a:fillRect/>
          </a:stretch>
        </p:blipFill>
        <p:spPr>
          <a:xfrm>
            <a:off x="3710552" y="2799666"/>
            <a:ext cx="2603255" cy="2320974"/>
          </a:xfrm>
          <a:prstGeom prst="rect">
            <a:avLst/>
          </a:prstGeom>
        </p:spPr>
      </p:pic>
      <p:pic>
        <p:nvPicPr>
          <p:cNvPr id="9" name="Picture 8">
            <a:extLst>
              <a:ext uri="{FF2B5EF4-FFF2-40B4-BE49-F238E27FC236}">
                <a16:creationId xmlns:a16="http://schemas.microsoft.com/office/drawing/2014/main" id="{E48A90BF-32B6-8545-A517-215094DC488B}"/>
              </a:ext>
            </a:extLst>
          </p:cNvPr>
          <p:cNvPicPr>
            <a:picLocks noChangeAspect="1"/>
          </p:cNvPicPr>
          <p:nvPr/>
        </p:nvPicPr>
        <p:blipFill>
          <a:blip r:embed="rId3"/>
          <a:stretch>
            <a:fillRect/>
          </a:stretch>
        </p:blipFill>
        <p:spPr>
          <a:xfrm>
            <a:off x="6842565" y="4561645"/>
            <a:ext cx="4152900" cy="1943100"/>
          </a:xfrm>
          <a:prstGeom prst="rect">
            <a:avLst/>
          </a:prstGeom>
        </p:spPr>
      </p:pic>
      <p:pic>
        <p:nvPicPr>
          <p:cNvPr id="11" name="Picture 10" descr="A picture containing clipart&#13;&#10;&#13;&#10;Description automatically generated">
            <a:extLst>
              <a:ext uri="{FF2B5EF4-FFF2-40B4-BE49-F238E27FC236}">
                <a16:creationId xmlns:a16="http://schemas.microsoft.com/office/drawing/2014/main" id="{7D906B96-017B-DF4A-B8ED-99D0A2A203A3}"/>
              </a:ext>
            </a:extLst>
          </p:cNvPr>
          <p:cNvPicPr>
            <a:picLocks noChangeAspect="1"/>
          </p:cNvPicPr>
          <p:nvPr/>
        </p:nvPicPr>
        <p:blipFill>
          <a:blip r:embed="rId4"/>
          <a:stretch>
            <a:fillRect/>
          </a:stretch>
        </p:blipFill>
        <p:spPr>
          <a:xfrm>
            <a:off x="1442042" y="1680307"/>
            <a:ext cx="1666729" cy="2435989"/>
          </a:xfrm>
          <a:prstGeom prst="rect">
            <a:avLst/>
          </a:prstGeom>
        </p:spPr>
      </p:pic>
    </p:spTree>
    <p:extLst>
      <p:ext uri="{BB962C8B-B14F-4D97-AF65-F5344CB8AC3E}">
        <p14:creationId xmlns:p14="http://schemas.microsoft.com/office/powerpoint/2010/main" val="53740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ED7-E7C3-D949-ABE5-938F00FC28F7}"/>
              </a:ext>
            </a:extLst>
          </p:cNvPr>
          <p:cNvSpPr>
            <a:spLocks noGrp="1"/>
          </p:cNvSpPr>
          <p:nvPr>
            <p:ph type="title"/>
          </p:nvPr>
        </p:nvSpPr>
        <p:spPr>
          <a:xfrm>
            <a:off x="677334" y="609600"/>
            <a:ext cx="8596668" cy="811237"/>
          </a:xfrm>
        </p:spPr>
        <p:txBody>
          <a:bodyPr>
            <a:normAutofit/>
          </a:bodyPr>
          <a:lstStyle/>
          <a:p>
            <a:r>
              <a:rPr lang="es-ES_tradnl" dirty="0"/>
              <a:t>Sistemas Operativos de celulares</a:t>
            </a:r>
          </a:p>
        </p:txBody>
      </p:sp>
      <p:pic>
        <p:nvPicPr>
          <p:cNvPr id="5" name="Picture 4">
            <a:extLst>
              <a:ext uri="{FF2B5EF4-FFF2-40B4-BE49-F238E27FC236}">
                <a16:creationId xmlns:a16="http://schemas.microsoft.com/office/drawing/2014/main" id="{A5FBA108-22E6-6B41-BC87-55AF099D5F34}"/>
              </a:ext>
            </a:extLst>
          </p:cNvPr>
          <p:cNvPicPr>
            <a:picLocks noChangeAspect="1"/>
          </p:cNvPicPr>
          <p:nvPr/>
        </p:nvPicPr>
        <p:blipFill>
          <a:blip r:embed="rId2"/>
          <a:stretch>
            <a:fillRect/>
          </a:stretch>
        </p:blipFill>
        <p:spPr>
          <a:xfrm>
            <a:off x="1777798" y="2050538"/>
            <a:ext cx="3214337" cy="1662528"/>
          </a:xfrm>
          <a:prstGeom prst="rect">
            <a:avLst/>
          </a:prstGeom>
        </p:spPr>
      </p:pic>
      <p:pic>
        <p:nvPicPr>
          <p:cNvPr id="7" name="Picture 6">
            <a:extLst>
              <a:ext uri="{FF2B5EF4-FFF2-40B4-BE49-F238E27FC236}">
                <a16:creationId xmlns:a16="http://schemas.microsoft.com/office/drawing/2014/main" id="{5F13572A-A5F1-5E49-A17F-175C87FC396C}"/>
              </a:ext>
            </a:extLst>
          </p:cNvPr>
          <p:cNvPicPr>
            <a:picLocks noChangeAspect="1"/>
          </p:cNvPicPr>
          <p:nvPr/>
        </p:nvPicPr>
        <p:blipFill>
          <a:blip r:embed="rId3"/>
          <a:stretch>
            <a:fillRect/>
          </a:stretch>
        </p:blipFill>
        <p:spPr>
          <a:xfrm>
            <a:off x="6720459" y="1650414"/>
            <a:ext cx="2132891" cy="2124221"/>
          </a:xfrm>
          <a:prstGeom prst="rect">
            <a:avLst/>
          </a:prstGeom>
        </p:spPr>
      </p:pic>
      <p:sp>
        <p:nvSpPr>
          <p:cNvPr id="9" name="TextBox 8">
            <a:extLst>
              <a:ext uri="{FF2B5EF4-FFF2-40B4-BE49-F238E27FC236}">
                <a16:creationId xmlns:a16="http://schemas.microsoft.com/office/drawing/2014/main" id="{579C0D9E-254E-1A43-AFC6-D30B13DB2CAE}"/>
              </a:ext>
            </a:extLst>
          </p:cNvPr>
          <p:cNvSpPr txBox="1"/>
          <p:nvPr/>
        </p:nvSpPr>
        <p:spPr>
          <a:xfrm>
            <a:off x="2613803" y="3980886"/>
            <a:ext cx="3899935" cy="584775"/>
          </a:xfrm>
          <a:prstGeom prst="rect">
            <a:avLst/>
          </a:prstGeom>
          <a:noFill/>
        </p:spPr>
        <p:txBody>
          <a:bodyPr wrap="square" rtlCol="0">
            <a:spAutoFit/>
          </a:bodyPr>
          <a:lstStyle/>
          <a:p>
            <a:r>
              <a:rPr lang="es-ES_tradnl" sz="3200" dirty="0"/>
              <a:t>Apple IPhone</a:t>
            </a:r>
          </a:p>
        </p:txBody>
      </p:sp>
      <p:sp>
        <p:nvSpPr>
          <p:cNvPr id="10" name="TextBox 9">
            <a:extLst>
              <a:ext uri="{FF2B5EF4-FFF2-40B4-BE49-F238E27FC236}">
                <a16:creationId xmlns:a16="http://schemas.microsoft.com/office/drawing/2014/main" id="{D8FBF515-82C6-954C-8837-89F15AA54BA1}"/>
              </a:ext>
            </a:extLst>
          </p:cNvPr>
          <p:cNvSpPr txBox="1"/>
          <p:nvPr/>
        </p:nvSpPr>
        <p:spPr>
          <a:xfrm>
            <a:off x="6513738" y="4181811"/>
            <a:ext cx="1639668" cy="461665"/>
          </a:xfrm>
          <a:prstGeom prst="rect">
            <a:avLst/>
          </a:prstGeom>
          <a:noFill/>
        </p:spPr>
        <p:txBody>
          <a:bodyPr wrap="square" rtlCol="0">
            <a:spAutoFit/>
          </a:bodyPr>
          <a:lstStyle/>
          <a:p>
            <a:r>
              <a:rPr lang="es-ES_tradnl" sz="2400" dirty="0"/>
              <a:t>Samsung</a:t>
            </a:r>
          </a:p>
        </p:txBody>
      </p:sp>
      <p:sp>
        <p:nvSpPr>
          <p:cNvPr id="11" name="TextBox 10">
            <a:extLst>
              <a:ext uri="{FF2B5EF4-FFF2-40B4-BE49-F238E27FC236}">
                <a16:creationId xmlns:a16="http://schemas.microsoft.com/office/drawing/2014/main" id="{0FE2FB33-0E44-C44F-97C7-1781C45A4D4A}"/>
              </a:ext>
            </a:extLst>
          </p:cNvPr>
          <p:cNvSpPr txBox="1"/>
          <p:nvPr/>
        </p:nvSpPr>
        <p:spPr>
          <a:xfrm>
            <a:off x="6959400" y="4686202"/>
            <a:ext cx="1436317" cy="461665"/>
          </a:xfrm>
          <a:prstGeom prst="rect">
            <a:avLst/>
          </a:prstGeom>
          <a:noFill/>
        </p:spPr>
        <p:txBody>
          <a:bodyPr wrap="square" rtlCol="0">
            <a:spAutoFit/>
          </a:bodyPr>
          <a:lstStyle/>
          <a:p>
            <a:r>
              <a:rPr lang="es-ES_tradnl" sz="2400" dirty="0" err="1"/>
              <a:t>Huawei</a:t>
            </a:r>
            <a:endParaRPr lang="es-ES_tradnl" sz="2400" dirty="0"/>
          </a:p>
        </p:txBody>
      </p:sp>
      <p:sp>
        <p:nvSpPr>
          <p:cNvPr id="12" name="TextBox 11">
            <a:extLst>
              <a:ext uri="{FF2B5EF4-FFF2-40B4-BE49-F238E27FC236}">
                <a16:creationId xmlns:a16="http://schemas.microsoft.com/office/drawing/2014/main" id="{6F2EE99C-2223-EB44-8F0E-9C5B8FC19C64}"/>
              </a:ext>
            </a:extLst>
          </p:cNvPr>
          <p:cNvSpPr txBox="1"/>
          <p:nvPr/>
        </p:nvSpPr>
        <p:spPr>
          <a:xfrm>
            <a:off x="7178220" y="5256632"/>
            <a:ext cx="1549632" cy="461665"/>
          </a:xfrm>
          <a:prstGeom prst="rect">
            <a:avLst/>
          </a:prstGeom>
          <a:noFill/>
        </p:spPr>
        <p:txBody>
          <a:bodyPr wrap="square" rtlCol="0">
            <a:spAutoFit/>
          </a:bodyPr>
          <a:lstStyle/>
          <a:p>
            <a:r>
              <a:rPr lang="es-ES_tradnl" sz="2400" dirty="0"/>
              <a:t>Motorola</a:t>
            </a:r>
          </a:p>
        </p:txBody>
      </p:sp>
      <p:sp>
        <p:nvSpPr>
          <p:cNvPr id="13" name="TextBox 12">
            <a:extLst>
              <a:ext uri="{FF2B5EF4-FFF2-40B4-BE49-F238E27FC236}">
                <a16:creationId xmlns:a16="http://schemas.microsoft.com/office/drawing/2014/main" id="{62C1010B-25A5-824C-9462-6B717AD18AB9}"/>
              </a:ext>
            </a:extLst>
          </p:cNvPr>
          <p:cNvSpPr txBox="1"/>
          <p:nvPr/>
        </p:nvSpPr>
        <p:spPr>
          <a:xfrm>
            <a:off x="8395717" y="4191618"/>
            <a:ext cx="664271" cy="461665"/>
          </a:xfrm>
          <a:prstGeom prst="rect">
            <a:avLst/>
          </a:prstGeom>
          <a:noFill/>
        </p:spPr>
        <p:txBody>
          <a:bodyPr wrap="square" rtlCol="0">
            <a:spAutoFit/>
          </a:bodyPr>
          <a:lstStyle/>
          <a:p>
            <a:r>
              <a:rPr lang="es-ES_tradnl" sz="2400" dirty="0"/>
              <a:t>LG</a:t>
            </a:r>
          </a:p>
        </p:txBody>
      </p:sp>
      <p:sp>
        <p:nvSpPr>
          <p:cNvPr id="14" name="TextBox 13">
            <a:extLst>
              <a:ext uri="{FF2B5EF4-FFF2-40B4-BE49-F238E27FC236}">
                <a16:creationId xmlns:a16="http://schemas.microsoft.com/office/drawing/2014/main" id="{99135696-A9CE-E64E-A2EE-F669DEA3AA50}"/>
              </a:ext>
            </a:extLst>
          </p:cNvPr>
          <p:cNvSpPr txBox="1"/>
          <p:nvPr/>
        </p:nvSpPr>
        <p:spPr>
          <a:xfrm>
            <a:off x="7683544" y="5757028"/>
            <a:ext cx="1169806" cy="461665"/>
          </a:xfrm>
          <a:prstGeom prst="rect">
            <a:avLst/>
          </a:prstGeom>
          <a:noFill/>
        </p:spPr>
        <p:txBody>
          <a:bodyPr wrap="square" rtlCol="0">
            <a:spAutoFit/>
          </a:bodyPr>
          <a:lstStyle/>
          <a:p>
            <a:r>
              <a:rPr lang="es-ES_tradnl" sz="2400" dirty="0"/>
              <a:t>Sony</a:t>
            </a:r>
          </a:p>
        </p:txBody>
      </p:sp>
      <p:sp>
        <p:nvSpPr>
          <p:cNvPr id="15" name="TextBox 14">
            <a:extLst>
              <a:ext uri="{FF2B5EF4-FFF2-40B4-BE49-F238E27FC236}">
                <a16:creationId xmlns:a16="http://schemas.microsoft.com/office/drawing/2014/main" id="{B3E305A0-63B1-174F-B5C4-36BFA5F44AFB}"/>
              </a:ext>
            </a:extLst>
          </p:cNvPr>
          <p:cNvSpPr txBox="1"/>
          <p:nvPr/>
        </p:nvSpPr>
        <p:spPr>
          <a:xfrm>
            <a:off x="8727852" y="4740584"/>
            <a:ext cx="1436317" cy="461665"/>
          </a:xfrm>
          <a:prstGeom prst="rect">
            <a:avLst/>
          </a:prstGeom>
          <a:noFill/>
        </p:spPr>
        <p:txBody>
          <a:bodyPr wrap="square" rtlCol="0">
            <a:spAutoFit/>
          </a:bodyPr>
          <a:lstStyle/>
          <a:p>
            <a:r>
              <a:rPr lang="es-ES_tradnl" sz="2400" dirty="0" err="1"/>
              <a:t>Xiaomi</a:t>
            </a:r>
            <a:endParaRPr lang="es-ES_tradnl" sz="2400" dirty="0"/>
          </a:p>
        </p:txBody>
      </p:sp>
      <p:sp>
        <p:nvSpPr>
          <p:cNvPr id="16" name="TextBox 15">
            <a:extLst>
              <a:ext uri="{FF2B5EF4-FFF2-40B4-BE49-F238E27FC236}">
                <a16:creationId xmlns:a16="http://schemas.microsoft.com/office/drawing/2014/main" id="{D1E33B91-7528-1546-823D-8C379CFE983B}"/>
              </a:ext>
            </a:extLst>
          </p:cNvPr>
          <p:cNvSpPr txBox="1"/>
          <p:nvPr/>
        </p:nvSpPr>
        <p:spPr>
          <a:xfrm>
            <a:off x="9059988" y="5295363"/>
            <a:ext cx="1310819" cy="461665"/>
          </a:xfrm>
          <a:prstGeom prst="rect">
            <a:avLst/>
          </a:prstGeom>
          <a:noFill/>
        </p:spPr>
        <p:txBody>
          <a:bodyPr wrap="square" rtlCol="0">
            <a:spAutoFit/>
          </a:bodyPr>
          <a:lstStyle/>
          <a:p>
            <a:r>
              <a:rPr lang="es-ES_tradnl" sz="2400" dirty="0"/>
              <a:t>Pixel</a:t>
            </a:r>
          </a:p>
        </p:txBody>
      </p:sp>
      <p:sp>
        <p:nvSpPr>
          <p:cNvPr id="18" name="TextBox 17">
            <a:extLst>
              <a:ext uri="{FF2B5EF4-FFF2-40B4-BE49-F238E27FC236}">
                <a16:creationId xmlns:a16="http://schemas.microsoft.com/office/drawing/2014/main" id="{3A391CBD-E644-B04A-89CE-633C271DB7D6}"/>
              </a:ext>
            </a:extLst>
          </p:cNvPr>
          <p:cNvSpPr txBox="1"/>
          <p:nvPr/>
        </p:nvSpPr>
        <p:spPr>
          <a:xfrm>
            <a:off x="9357001" y="5827801"/>
            <a:ext cx="1488805" cy="461665"/>
          </a:xfrm>
          <a:prstGeom prst="rect">
            <a:avLst/>
          </a:prstGeom>
          <a:noFill/>
        </p:spPr>
        <p:txBody>
          <a:bodyPr wrap="square" rtlCol="0">
            <a:spAutoFit/>
          </a:bodyPr>
          <a:lstStyle/>
          <a:p>
            <a:r>
              <a:rPr lang="es-ES_tradnl" sz="2400" dirty="0" err="1"/>
              <a:t>OnePlus</a:t>
            </a:r>
            <a:endParaRPr lang="es-ES_tradnl" sz="2400" dirty="0"/>
          </a:p>
        </p:txBody>
      </p:sp>
    </p:spTree>
    <p:extLst>
      <p:ext uri="{BB962C8B-B14F-4D97-AF65-F5344CB8AC3E}">
        <p14:creationId xmlns:p14="http://schemas.microsoft.com/office/powerpoint/2010/main" val="3521315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{73E48EE2-E01E-684F-AF10-DD37AE92C28A}tf10001119</Template>
  <TotalTime>1938</TotalTime>
  <Words>1531</Words>
  <Application>Microsoft Macintosh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vt:lpstr>
      <vt:lpstr>Verdana</vt:lpstr>
      <vt:lpstr>Gallery</vt:lpstr>
      <vt:lpstr>C# Mi primer lenguaje</vt:lpstr>
      <vt:lpstr>Por qué C#?</vt:lpstr>
      <vt:lpstr>C# es difícil de aprender</vt:lpstr>
      <vt:lpstr>Qué es un programa?</vt:lpstr>
      <vt:lpstr>La magia detrás de un programa</vt:lpstr>
      <vt:lpstr>Los Sistemas Operativos</vt:lpstr>
      <vt:lpstr>La torre de babel</vt:lpstr>
      <vt:lpstr>Sistemas Operativos de Computadoras </vt:lpstr>
      <vt:lpstr>Sistemas Operativos de celulares</vt:lpstr>
      <vt:lpstr>Lenguajes de Programación</vt:lpstr>
      <vt:lpstr>C# y .Net </vt:lpstr>
      <vt:lpstr>C#, .Net Core Y Xamarin</vt:lpstr>
      <vt:lpstr>C# y .Net core (DOTnet core) </vt:lpstr>
      <vt:lpstr>Ambiente de trabajo C# (WINDOWS y MAC)</vt:lpstr>
      <vt:lpstr>Descargando dotnet core</vt:lpstr>
      <vt:lpstr>Instalando dotnet core</vt:lpstr>
      <vt:lpstr>Descargando visual studio code</vt:lpstr>
      <vt:lpstr>Abriendo visual studio code</vt:lpstr>
      <vt:lpstr>Configurando vs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Mi primer lenguaje</dc:title>
  <dc:creator>Luis Alberto Osinaga</dc:creator>
  <cp:lastModifiedBy>Luis Alberto Osinaga</cp:lastModifiedBy>
  <cp:revision>60</cp:revision>
  <dcterms:created xsi:type="dcterms:W3CDTF">2018-11-09T18:06:48Z</dcterms:created>
  <dcterms:modified xsi:type="dcterms:W3CDTF">2018-11-24T07:49:33Z</dcterms:modified>
</cp:coreProperties>
</file>