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6"/>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 id="485" r:id="rId225"/>
    <p:sldId id="486" r:id="rId226"/>
    <p:sldId id="487" r:id="rId227"/>
    <p:sldId id="488" r:id="rId228"/>
    <p:sldId id="489" r:id="rId229"/>
    <p:sldId id="490" r:id="rId230"/>
    <p:sldId id="491" r:id="rId231"/>
    <p:sldId id="492" r:id="rId232"/>
    <p:sldId id="493" r:id="rId233"/>
    <p:sldId id="494" r:id="rId234"/>
    <p:sldId id="495" r:id="rId235"/>
    <p:sldId id="496" r:id="rId236"/>
    <p:sldId id="497" r:id="rId237"/>
    <p:sldId id="498" r:id="rId238"/>
    <p:sldId id="499" r:id="rId239"/>
    <p:sldId id="500" r:id="rId240"/>
    <p:sldId id="501" r:id="rId241"/>
    <p:sldId id="503" r:id="rId242"/>
    <p:sldId id="504" r:id="rId243"/>
    <p:sldId id="505" r:id="rId244"/>
    <p:sldId id="506" r:id="rId245"/>
    <p:sldId id="502" r:id="rId246"/>
    <p:sldId id="507" r:id="rId247"/>
    <p:sldId id="508" r:id="rId248"/>
    <p:sldId id="509" r:id="rId249"/>
    <p:sldId id="510" r:id="rId250"/>
    <p:sldId id="511" r:id="rId251"/>
    <p:sldId id="512" r:id="rId252"/>
    <p:sldId id="513" r:id="rId253"/>
    <p:sldId id="514" r:id="rId254"/>
    <p:sldId id="515" r:id="rId255"/>
    <p:sldId id="516" r:id="rId256"/>
    <p:sldId id="517" r:id="rId257"/>
    <p:sldId id="518" r:id="rId258"/>
    <p:sldId id="519" r:id="rId259"/>
    <p:sldId id="520" r:id="rId260"/>
    <p:sldId id="521" r:id="rId261"/>
    <p:sldId id="522" r:id="rId262"/>
    <p:sldId id="523" r:id="rId263"/>
    <p:sldId id="524" r:id="rId264"/>
    <p:sldId id="525" r:id="rId265"/>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3"/>
            <p14:sldId id="504"/>
            <p14:sldId id="505"/>
            <p14:sldId id="506"/>
            <p14:sldId id="502"/>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95"/>
    <p:restoredTop sz="94829"/>
  </p:normalViewPr>
  <p:slideViewPr>
    <p:cSldViewPr snapToGrid="0" snapToObjects="1">
      <p:cViewPr varScale="1">
        <p:scale>
          <a:sx n="147" d="100"/>
          <a:sy n="147" d="100"/>
        </p:scale>
        <p:origin x="1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5/24/20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230</a:t>
            </a:fld>
            <a:endParaRPr lang="en-BO"/>
          </a:p>
        </p:txBody>
      </p:sp>
    </p:spTree>
    <p:extLst>
      <p:ext uri="{BB962C8B-B14F-4D97-AF65-F5344CB8AC3E}">
        <p14:creationId xmlns:p14="http://schemas.microsoft.com/office/powerpoint/2010/main" val="1935831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232</a:t>
            </a:fld>
            <a:endParaRPr lang="en-BO"/>
          </a:p>
        </p:txBody>
      </p:sp>
    </p:spTree>
    <p:extLst>
      <p:ext uri="{BB962C8B-B14F-4D97-AF65-F5344CB8AC3E}">
        <p14:creationId xmlns:p14="http://schemas.microsoft.com/office/powerpoint/2010/main" val="98998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233</a:t>
            </a:fld>
            <a:endParaRPr lang="en-BO"/>
          </a:p>
        </p:txBody>
      </p:sp>
    </p:spTree>
    <p:extLst>
      <p:ext uri="{BB962C8B-B14F-4D97-AF65-F5344CB8AC3E}">
        <p14:creationId xmlns:p14="http://schemas.microsoft.com/office/powerpoint/2010/main" val="1294330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248</a:t>
            </a:fld>
            <a:endParaRPr lang="en-BO"/>
          </a:p>
        </p:txBody>
      </p:sp>
    </p:spTree>
    <p:extLst>
      <p:ext uri="{BB962C8B-B14F-4D97-AF65-F5344CB8AC3E}">
        <p14:creationId xmlns:p14="http://schemas.microsoft.com/office/powerpoint/2010/main" val="1119362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250</a:t>
            </a:fld>
            <a:endParaRPr lang="en-BO"/>
          </a:p>
        </p:txBody>
      </p:sp>
    </p:spTree>
    <p:extLst>
      <p:ext uri="{BB962C8B-B14F-4D97-AF65-F5344CB8AC3E}">
        <p14:creationId xmlns:p14="http://schemas.microsoft.com/office/powerpoint/2010/main" val="2571678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260</a:t>
            </a:fld>
            <a:endParaRPr lang="en-BO"/>
          </a:p>
        </p:txBody>
      </p:sp>
    </p:spTree>
    <p:extLst>
      <p:ext uri="{BB962C8B-B14F-4D97-AF65-F5344CB8AC3E}">
        <p14:creationId xmlns:p14="http://schemas.microsoft.com/office/powerpoint/2010/main" val="2534909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263</a:t>
            </a:fld>
            <a:endParaRPr lang="en-BO"/>
          </a:p>
        </p:txBody>
      </p:sp>
    </p:spTree>
    <p:extLst>
      <p:ext uri="{BB962C8B-B14F-4D97-AF65-F5344CB8AC3E}">
        <p14:creationId xmlns:p14="http://schemas.microsoft.com/office/powerpoint/2010/main" val="4743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5/24/20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5/24/20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3"/>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6B6-12D6-0042-A01F-AD57AEE22021}"/>
              </a:ext>
            </a:extLst>
          </p:cNvPr>
          <p:cNvSpPr>
            <a:spLocks noGrp="1"/>
          </p:cNvSpPr>
          <p:nvPr>
            <p:ph type="title"/>
          </p:nvPr>
        </p:nvSpPr>
        <p:spPr/>
        <p:txBody>
          <a:bodyPr/>
          <a:lstStyle/>
          <a:p>
            <a:r>
              <a:rPr lang="en-BO"/>
              <a:t>Capítulo 17</a:t>
            </a:r>
          </a:p>
        </p:txBody>
      </p:sp>
      <p:sp>
        <p:nvSpPr>
          <p:cNvPr id="3" name="Content Placeholder 2">
            <a:extLst>
              <a:ext uri="{FF2B5EF4-FFF2-40B4-BE49-F238E27FC236}">
                <a16:creationId xmlns:a16="http://schemas.microsoft.com/office/drawing/2014/main" id="{D1984D1E-5400-0140-8CFB-0A4BDD67874F}"/>
              </a:ext>
            </a:extLst>
          </p:cNvPr>
          <p:cNvSpPr>
            <a:spLocks noGrp="1"/>
          </p:cNvSpPr>
          <p:nvPr>
            <p:ph idx="1"/>
          </p:nvPr>
        </p:nvSpPr>
        <p:spPr/>
        <p:txBody>
          <a:bodyPr>
            <a:normAutofit/>
          </a:bodyPr>
          <a:lstStyle/>
          <a:p>
            <a:pPr marL="0" indent="0">
              <a:buNone/>
            </a:pPr>
            <a:r>
              <a:rPr lang="en-BO" sz="4000" b="1"/>
              <a:t>Events</a:t>
            </a:r>
          </a:p>
        </p:txBody>
      </p:sp>
    </p:spTree>
    <p:extLst>
      <p:ext uri="{BB962C8B-B14F-4D97-AF65-F5344CB8AC3E}">
        <p14:creationId xmlns:p14="http://schemas.microsoft.com/office/powerpoint/2010/main" val="311096845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0BA-D064-1C43-B02F-A7A34DA4F921}"/>
              </a:ext>
            </a:extLst>
          </p:cNvPr>
          <p:cNvSpPr>
            <a:spLocks noGrp="1"/>
          </p:cNvSpPr>
          <p:nvPr>
            <p:ph type="title"/>
          </p:nvPr>
        </p:nvSpPr>
        <p:spPr/>
        <p:txBody>
          <a:bodyPr/>
          <a:lstStyle/>
          <a:p>
            <a:r>
              <a:rPr lang="en-BO"/>
              <a:t>Eventos</a:t>
            </a:r>
          </a:p>
        </p:txBody>
      </p:sp>
      <p:sp>
        <p:nvSpPr>
          <p:cNvPr id="3" name="Content Placeholder 2">
            <a:extLst>
              <a:ext uri="{FF2B5EF4-FFF2-40B4-BE49-F238E27FC236}">
                <a16:creationId xmlns:a16="http://schemas.microsoft.com/office/drawing/2014/main" id="{E97197C2-5FE5-2943-8D3D-C0BA311B82BD}"/>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Los eventos (events) es una aplicación de los multicast delegates.</a:t>
            </a:r>
          </a:p>
          <a:p>
            <a:pPr marL="0" indent="0">
              <a:buNone/>
            </a:pPr>
            <a:r>
              <a:rPr lang="en-US"/>
              <a:t>Los eventos permiten que un objeto notifique a otros objetos cuando ocurre algo de interés. El objeto que genera el evento se llama </a:t>
            </a:r>
            <a:r>
              <a:rPr lang="en-US" b="1"/>
              <a:t>publicador</a:t>
            </a:r>
            <a:r>
              <a:rPr lang="en-US"/>
              <a:t> y los objetos que manejan el evento se llaman </a:t>
            </a:r>
            <a:r>
              <a:rPr lang="en-US" b="1"/>
              <a:t>suscriptores</a:t>
            </a:r>
            <a:r>
              <a:rPr lang="en-US"/>
              <a:t>.</a:t>
            </a:r>
            <a:endParaRPr lang="en-BO"/>
          </a:p>
        </p:txBody>
      </p:sp>
    </p:spTree>
    <p:extLst>
      <p:ext uri="{BB962C8B-B14F-4D97-AF65-F5344CB8AC3E}">
        <p14:creationId xmlns:p14="http://schemas.microsoft.com/office/powerpoint/2010/main" val="11463804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731-7C3E-7F43-93C0-157FBCF4FE11}"/>
              </a:ext>
            </a:extLst>
          </p:cNvPr>
          <p:cNvSpPr>
            <a:spLocks noGrp="1"/>
          </p:cNvSpPr>
          <p:nvPr>
            <p:ph type="title"/>
          </p:nvPr>
        </p:nvSpPr>
        <p:spPr/>
        <p:txBody>
          <a:bodyPr/>
          <a:lstStyle/>
          <a:p>
            <a:r>
              <a:rPr lang="en-BO"/>
              <a:t>Delegate patrón para eventos</a:t>
            </a:r>
          </a:p>
        </p:txBody>
      </p:sp>
      <p:sp>
        <p:nvSpPr>
          <p:cNvPr id="3" name="Content Placeholder 2">
            <a:extLst>
              <a:ext uri="{FF2B5EF4-FFF2-40B4-BE49-F238E27FC236}">
                <a16:creationId xmlns:a16="http://schemas.microsoft.com/office/drawing/2014/main" id="{8D2F2A0F-EE04-F346-8C6E-89D5AEA8928E}"/>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endParaRPr lang="en-BO"/>
          </a:p>
          <a:p>
            <a:pPr marL="0" indent="0">
              <a:buNone/>
            </a:pPr>
            <a:r>
              <a:rPr lang="en-BO"/>
              <a:t>Para usar los eventos debe definirse primero un delegate, pues un event es un delegate multicast con un comportamiento especializado para comunicar eventos entre objetos.</a:t>
            </a:r>
          </a:p>
          <a:p>
            <a:pPr marL="0" indent="0">
              <a:buNone/>
            </a:pPr>
            <a:r>
              <a:rPr lang="en-BO"/>
              <a:t> </a:t>
            </a:r>
          </a:p>
          <a:p>
            <a:pPr marL="0" indent="0">
              <a:buNone/>
            </a:pPr>
            <a:r>
              <a:rPr lang="en-US"/>
              <a:t>El patrón de diseño estándar es usar un delegate que devuelva </a:t>
            </a:r>
            <a:r>
              <a:rPr lang="en-US" b="1"/>
              <a:t>void</a:t>
            </a:r>
            <a:r>
              <a:rPr lang="en-US"/>
              <a:t> que acepte dos parámetros. El primer parámetro especifica el objeto (de class </a:t>
            </a:r>
            <a:r>
              <a:rPr lang="en-US" b="1"/>
              <a:t>object</a:t>
            </a:r>
            <a:r>
              <a:rPr lang="en-US"/>
              <a:t>) que origina el evento, y el segundo parámetro es un </a:t>
            </a:r>
            <a:r>
              <a:rPr lang="en-US" b="1"/>
              <a:t>type</a:t>
            </a:r>
            <a:r>
              <a:rPr lang="en-US"/>
              <a:t> que es o hereda de la clase </a:t>
            </a:r>
            <a:r>
              <a:rPr lang="en-US" b="1"/>
              <a:t>System.EventArgs</a:t>
            </a:r>
            <a:r>
              <a:rPr lang="en-US"/>
              <a:t>. Este parámetro generalmente contiene los detalles del evento, pero en el caso de EventArgs no define ninguna información en especial.</a:t>
            </a:r>
          </a:p>
          <a:p>
            <a:endParaRPr lang="en-US"/>
          </a:p>
          <a:p>
            <a:pPr marL="0" indent="0">
              <a:buNone/>
            </a:pPr>
            <a:r>
              <a:rPr lang="en-US" b="1"/>
              <a:t>public delegate void EventHandlerDelegate(objeBTCct sender, EventArgs e);</a:t>
            </a:r>
          </a:p>
          <a:p>
            <a:pPr marL="0" indent="0">
              <a:buNone/>
            </a:pPr>
            <a:endParaRPr lang="en-US" b="1"/>
          </a:p>
          <a:p>
            <a:pPr marL="0" indent="0">
              <a:buNone/>
            </a:pPr>
            <a:r>
              <a:rPr lang="en-US"/>
              <a:t>Alternativamente, en lugar de este </a:t>
            </a:r>
            <a:r>
              <a:rPr lang="en-US" b="1"/>
              <a:t>delegate</a:t>
            </a:r>
            <a:r>
              <a:rPr lang="en-US"/>
              <a:t> de evento personalizado, podría haberse utilizado el delegate </a:t>
            </a:r>
            <a:r>
              <a:rPr lang="en-US" b="1"/>
              <a:t>System.EventHandler</a:t>
            </a:r>
            <a:r>
              <a:rPr lang="en-US"/>
              <a:t> predefinido. Este </a:t>
            </a:r>
            <a:r>
              <a:rPr lang="en-US" b="1"/>
              <a:t>delegate</a:t>
            </a:r>
            <a:r>
              <a:rPr lang="en-US"/>
              <a:t> es idéntico al definido anteriormente, y se usa en las bibliotecas de clases (FCL) de .NET para crear eventos que no tienen datos.</a:t>
            </a:r>
            <a:endParaRPr lang="en-BO"/>
          </a:p>
          <a:p>
            <a:pPr marL="0" indent="0">
              <a:buNone/>
            </a:pPr>
            <a:endParaRPr lang="en-US"/>
          </a:p>
          <a:p>
            <a:endParaRPr lang="en-BO"/>
          </a:p>
        </p:txBody>
      </p:sp>
    </p:spTree>
    <p:extLst>
      <p:ext uri="{BB962C8B-B14F-4D97-AF65-F5344CB8AC3E}">
        <p14:creationId xmlns:p14="http://schemas.microsoft.com/office/powerpoint/2010/main" val="2871662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F4B7-3279-9B42-A469-F619D06BE72C}"/>
              </a:ext>
            </a:extLst>
          </p:cNvPr>
          <p:cNvSpPr>
            <a:spLocks noGrp="1"/>
          </p:cNvSpPr>
          <p:nvPr>
            <p:ph type="title"/>
          </p:nvPr>
        </p:nvSpPr>
        <p:spPr/>
        <p:txBody>
          <a:bodyPr/>
          <a:lstStyle/>
          <a:p>
            <a:r>
              <a:rPr lang="en-BO"/>
              <a:t>El publicador y el miembro event</a:t>
            </a:r>
          </a:p>
        </p:txBody>
      </p:sp>
      <p:sp>
        <p:nvSpPr>
          <p:cNvPr id="3" name="Content Placeholder 2">
            <a:extLst>
              <a:ext uri="{FF2B5EF4-FFF2-40B4-BE49-F238E27FC236}">
                <a16:creationId xmlns:a16="http://schemas.microsoft.com/office/drawing/2014/main" id="{77DB1E01-2666-CD45-A8EE-451CA487FF1A}"/>
              </a:ext>
            </a:extLst>
          </p:cNvPr>
          <p:cNvSpPr>
            <a:spLocks noGrp="1"/>
          </p:cNvSpPr>
          <p:nvPr>
            <p:ph idx="1"/>
          </p:nvPr>
        </p:nvSpPr>
        <p:spPr>
          <a:xfrm>
            <a:off x="7680961" y="1813493"/>
            <a:ext cx="3672839" cy="4893647"/>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Con el delegate definido, el evento se puede declara como miembro de la clase “</a:t>
            </a:r>
            <a:r>
              <a:rPr lang="en-US" b="1"/>
              <a:t>Publicadora</a:t>
            </a:r>
            <a:r>
              <a:rPr lang="en-US"/>
              <a:t>” utilizando el keyword </a:t>
            </a:r>
            <a:r>
              <a:rPr lang="en-US" b="1"/>
              <a:t>event</a:t>
            </a:r>
            <a:r>
              <a:rPr lang="en-US"/>
              <a:t> seguida por el delegate y el nombre del evento. </a:t>
            </a:r>
          </a:p>
          <a:p>
            <a:pPr marL="0" indent="0">
              <a:buNone/>
            </a:pPr>
            <a:endParaRPr lang="en-US"/>
          </a:p>
          <a:p>
            <a:pPr marL="0" indent="0">
              <a:buNone/>
            </a:pPr>
            <a:r>
              <a:rPr lang="en-US"/>
              <a:t>El miembro </a:t>
            </a:r>
            <a:r>
              <a:rPr lang="en-US" b="1"/>
              <a:t>event</a:t>
            </a:r>
            <a:r>
              <a:rPr lang="en-US"/>
              <a:t> crea un tipo especial de delegate que solo se puede invocar desde la clase donde se lo declara.</a:t>
            </a:r>
          </a:p>
          <a:p>
            <a:pPr marL="0" indent="0">
              <a:buNone/>
            </a:pPr>
            <a:endParaRPr lang="en-US"/>
          </a:p>
          <a:p>
            <a:pPr marL="0" indent="0">
              <a:buNone/>
            </a:pPr>
            <a:r>
              <a:rPr lang="en-US"/>
              <a:t>Para </a:t>
            </a:r>
            <a:r>
              <a:rPr lang="en-US" b="1"/>
              <a:t>disparar el evento</a:t>
            </a:r>
            <a:r>
              <a:rPr lang="en-US"/>
              <a:t> y notificar a los suscriptores, se puede crear un invocador de evento. La convención de nomenclatura para este método es preceder el nombre del evento con la palabra On. Toma un argumento del tipo </a:t>
            </a:r>
            <a:r>
              <a:rPr lang="en-US" b="1"/>
              <a:t>EventArgs</a:t>
            </a:r>
            <a:r>
              <a:rPr lang="en-US"/>
              <a:t>. El método generará el evento solo si no es nulo, es decir, solo cuando el evento tenga suscriptores registrados. Para generar el evento, la referencia de esta instancia se pasa como el remitente, y el objeto EventArgs es el objeto que se pasó al método. Alternativamente se puede usar explicitamente el método </a:t>
            </a:r>
            <a:r>
              <a:rPr lang="en-US" b="1"/>
              <a:t>Invoke</a:t>
            </a:r>
            <a:r>
              <a:rPr lang="en-US"/>
              <a:t>.</a:t>
            </a:r>
            <a:endParaRPr lang="en-BO"/>
          </a:p>
        </p:txBody>
      </p:sp>
      <p:sp>
        <p:nvSpPr>
          <p:cNvPr id="4" name="TextBox 3">
            <a:extLst>
              <a:ext uri="{FF2B5EF4-FFF2-40B4-BE49-F238E27FC236}">
                <a16:creationId xmlns:a16="http://schemas.microsoft.com/office/drawing/2014/main" id="{EBDCD896-44F3-0E4E-887C-8464F30E8E56}"/>
              </a:ext>
            </a:extLst>
          </p:cNvPr>
          <p:cNvSpPr txBox="1"/>
          <p:nvPr/>
        </p:nvSpPr>
        <p:spPr>
          <a:xfrm>
            <a:off x="838200" y="1813494"/>
            <a:ext cx="6607629" cy="489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EventHandlerDelegate(object sender, EventArgs e)</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 HayOperacion</a:t>
            </a:r>
            <a:r>
              <a:rPr lang="en-US" sz="1400" b="1"/>
              <a:t>;  </a:t>
            </a:r>
          </a:p>
          <a:p>
            <a:r>
              <a:rPr lang="en-US" sz="1400" b="1"/>
              <a:t>      </a:t>
            </a:r>
          </a:p>
          <a:p>
            <a:r>
              <a:rPr lang="en-US" sz="1400" b="1"/>
              <a:t>      protected </a:t>
            </a:r>
            <a:r>
              <a:rPr lang="en-US" sz="1400" b="1">
                <a:solidFill>
                  <a:schemeClr val="accent2">
                    <a:lumMod val="40000"/>
                    <a:lumOff val="60000"/>
                  </a:schemeClr>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t>           // if(HayOperacion != null) </a:t>
            </a:r>
          </a:p>
          <a:p>
            <a:r>
              <a:rPr lang="en-US" sz="1400" b="1"/>
              <a:t>                 // HayOperacion(this, e);   			</a:t>
            </a:r>
            <a:r>
              <a:rPr lang="en-US" sz="1400" b="1">
                <a:solidFill>
                  <a:schemeClr val="accent6">
                    <a:lumMod val="40000"/>
                    <a:lumOff val="60000"/>
                  </a:schemeClr>
                </a:solidFill>
              </a:rPr>
              <a:t>// Forma tradicional</a:t>
            </a:r>
          </a:p>
          <a:p>
            <a:r>
              <a:rPr lang="en-US" sz="1400" b="1"/>
              <a:t>           </a:t>
            </a:r>
            <a:r>
              <a:rPr lang="en-US" sz="1400" b="1">
                <a:solidFill>
                  <a:schemeClr val="accent2">
                    <a:lumMod val="40000"/>
                    <a:lumOff val="60000"/>
                  </a:schemeClr>
                </a:solidFill>
              </a:rPr>
              <a:t>HayOperacion?.Invoke(this, e)</a:t>
            </a:r>
            <a:r>
              <a:rPr lang="en-US" sz="1400" b="1"/>
              <a:t>;</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accent2">
                    <a:lumMod val="40000"/>
                    <a:lumOff val="60000"/>
                  </a:schemeClr>
                </a:solidFill>
              </a:rPr>
              <a:t>OnHayOperacion(EventArgs.Empty)</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148207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CEFC-480A-0840-AA4D-69FC6ABFF8F0}"/>
              </a:ext>
            </a:extLst>
          </p:cNvPr>
          <p:cNvSpPr>
            <a:spLocks noGrp="1"/>
          </p:cNvSpPr>
          <p:nvPr>
            <p:ph type="title"/>
          </p:nvPr>
        </p:nvSpPr>
        <p:spPr/>
        <p:txBody>
          <a:bodyPr/>
          <a:lstStyle/>
          <a:p>
            <a:r>
              <a:rPr lang="en-BO"/>
              <a:t>Suscriptor y el manejador de eventos</a:t>
            </a:r>
          </a:p>
        </p:txBody>
      </p:sp>
      <p:sp>
        <p:nvSpPr>
          <p:cNvPr id="3" name="Content Placeholder 2">
            <a:extLst>
              <a:ext uri="{FF2B5EF4-FFF2-40B4-BE49-F238E27FC236}">
                <a16:creationId xmlns:a16="http://schemas.microsoft.com/office/drawing/2014/main" id="{E45C3AF2-0327-5546-8342-C2B5032C8D56}"/>
              </a:ext>
            </a:extLst>
          </p:cNvPr>
          <p:cNvSpPr>
            <a:spLocks noGrp="1"/>
          </p:cNvSpPr>
          <p:nvPr>
            <p:ph idx="1"/>
          </p:nvPr>
        </p:nvSpPr>
        <p:spPr>
          <a:xfrm>
            <a:off x="6836228" y="1985331"/>
            <a:ext cx="45175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Para invocar el </a:t>
            </a:r>
            <a:r>
              <a:rPr lang="en-US" b="1"/>
              <a:t>event</a:t>
            </a:r>
            <a:r>
              <a:rPr lang="en-US"/>
              <a:t>, se puede declarar una o varias </a:t>
            </a:r>
            <a:r>
              <a:rPr lang="en-US" b="1"/>
              <a:t>clases suscriptoras</a:t>
            </a:r>
            <a:r>
              <a:rPr lang="en-US"/>
              <a:t>. Esta clase debe declara un método </a:t>
            </a:r>
            <a:r>
              <a:rPr lang="en-US" b="1"/>
              <a:t>manejador  de eventos</a:t>
            </a:r>
            <a:r>
              <a:rPr lang="en-US"/>
              <a:t>, que es un método que debe tener la misma</a:t>
            </a:r>
            <a:r>
              <a:rPr lang="en-US" b="1"/>
              <a:t> signature</a:t>
            </a:r>
            <a:r>
              <a:rPr lang="en-US"/>
              <a:t> que el </a:t>
            </a:r>
            <a:r>
              <a:rPr lang="en-US" b="1"/>
              <a:t>delegate</a:t>
            </a:r>
            <a:r>
              <a:rPr lang="en-US"/>
              <a:t> del evento de la </a:t>
            </a:r>
            <a:r>
              <a:rPr lang="en-US" b="1"/>
              <a:t>clase publicadora</a:t>
            </a:r>
            <a:r>
              <a:rPr lang="en-US"/>
              <a:t> al que se desea suscribirse. </a:t>
            </a:r>
          </a:p>
          <a:p>
            <a:pPr marL="0" indent="0">
              <a:buNone/>
            </a:pPr>
            <a:endParaRPr lang="en-US"/>
          </a:p>
          <a:p>
            <a:pPr marL="0" indent="0">
              <a:buNone/>
            </a:pPr>
            <a:r>
              <a:rPr lang="en-US"/>
              <a:t>El nombre del método manejador suele ser el mismo que el nombre del evento seguido del sufijo </a:t>
            </a:r>
            <a:r>
              <a:rPr lang="en-US" b="1"/>
              <a:t>EventHandler </a:t>
            </a:r>
            <a:r>
              <a:rPr lang="en-US"/>
              <a:t>ó simplemente </a:t>
            </a:r>
            <a:r>
              <a:rPr lang="en-US" b="1"/>
              <a:t>Handler</a:t>
            </a:r>
            <a:r>
              <a:rPr lang="en-US"/>
              <a:t>. </a:t>
            </a:r>
            <a:endParaRPr lang="en-BO"/>
          </a:p>
        </p:txBody>
      </p:sp>
      <p:sp>
        <p:nvSpPr>
          <p:cNvPr id="4" name="TextBox 3">
            <a:extLst>
              <a:ext uri="{FF2B5EF4-FFF2-40B4-BE49-F238E27FC236}">
                <a16:creationId xmlns:a16="http://schemas.microsoft.com/office/drawing/2014/main" id="{2B67BC97-2D5D-A840-9579-44E13CACCF40}"/>
              </a:ext>
            </a:extLst>
          </p:cNvPr>
          <p:cNvSpPr txBox="1"/>
          <p:nvPr/>
        </p:nvSpPr>
        <p:spPr>
          <a:xfrm>
            <a:off x="838199" y="2760617"/>
            <a:ext cx="5640978"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6">
                    <a:lumMod val="40000"/>
                    <a:lumOff val="60000"/>
                  </a:schemeClr>
                </a:solidFill>
              </a:rPr>
              <a:t>// public delegate void EventHandlerDelegate(string nombre);</a:t>
            </a:r>
          </a:p>
          <a:p>
            <a:endParaRPr lang="en-US" sz="1000" dirty="0"/>
          </a:p>
          <a:p>
            <a:r>
              <a:rPr lang="en-US" sz="1400" b="1"/>
              <a:t>public class Reportador 		</a:t>
            </a:r>
            <a:r>
              <a:rPr lang="en-US" sz="1400" b="1">
                <a:solidFill>
                  <a:schemeClr val="accent6">
                    <a:lumMod val="40000"/>
                    <a:lumOff val="60000"/>
                  </a:schemeClr>
                </a:solidFill>
              </a:rPr>
              <a:t>// Clase Suscriptora</a:t>
            </a:r>
          </a:p>
          <a:p>
            <a:r>
              <a:rPr lang="en-US" sz="1400" b="1"/>
              <a:t>{</a:t>
            </a:r>
          </a:p>
          <a:p>
            <a:r>
              <a:rPr lang="en-US" sz="1400" b="1"/>
              <a:t>      public void </a:t>
            </a:r>
            <a:r>
              <a:rPr lang="en-US" sz="1400" b="1">
                <a:solidFill>
                  <a:schemeClr val="accent2">
                    <a:lumMod val="40000"/>
                    <a:lumOff val="60000"/>
                  </a:schemeClr>
                </a:solidFill>
              </a:rPr>
              <a:t>ReportaOperacionHandler(object sender, EventArgs e)</a:t>
            </a:r>
          </a:p>
          <a:p>
            <a:r>
              <a:rPr lang="en-US" sz="1400" b="1"/>
              <a:t>      {</a:t>
            </a:r>
          </a:p>
          <a:p>
            <a:r>
              <a:rPr lang="en-US" sz="1400" b="1"/>
              <a:t>            WriteLine("Una suma fue realizada!");</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88955320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8CA-2843-224D-AFD0-1B2D31354A5D}"/>
              </a:ext>
            </a:extLst>
          </p:cNvPr>
          <p:cNvSpPr>
            <a:spLocks noGrp="1"/>
          </p:cNvSpPr>
          <p:nvPr>
            <p:ph type="title"/>
          </p:nvPr>
        </p:nvSpPr>
        <p:spPr/>
        <p:txBody>
          <a:bodyPr/>
          <a:lstStyle/>
          <a:p>
            <a:r>
              <a:rPr lang="en-BO"/>
              <a:t>Suscribiendose a eventos</a:t>
            </a:r>
          </a:p>
        </p:txBody>
      </p:sp>
      <p:sp>
        <p:nvSpPr>
          <p:cNvPr id="3" name="Content Placeholder 2">
            <a:extLst>
              <a:ext uri="{FF2B5EF4-FFF2-40B4-BE49-F238E27FC236}">
                <a16:creationId xmlns:a16="http://schemas.microsoft.com/office/drawing/2014/main" id="{038E55F0-A117-344B-B2F4-12858827C2A2}"/>
              </a:ext>
            </a:extLst>
          </p:cNvPr>
          <p:cNvSpPr>
            <a:spLocks noGrp="1"/>
          </p:cNvSpPr>
          <p:nvPr>
            <p:ph idx="1"/>
          </p:nvPr>
        </p:nvSpPr>
        <p:spPr>
          <a:xfrm>
            <a:off x="6897189" y="1825625"/>
            <a:ext cx="4456611"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clases publicadora y suscriptora están completas. Se crean los objetos de ambas clases, en el método de la clase que controla la interacción de estos objetos. Para registrar el método manejador de eventos del suscriptor al evento del publicador, se agrega (</a:t>
            </a:r>
            <a:r>
              <a:rPr lang="en-US" sz="3200" b="1"/>
              <a:t>+=</a:t>
            </a:r>
            <a:r>
              <a:rPr lang="en-US"/>
              <a:t>) al evento como se hace a un </a:t>
            </a:r>
            <a:r>
              <a:rPr lang="en-US" b="1"/>
              <a:t>delegate multicast</a:t>
            </a:r>
            <a:r>
              <a:rPr lang="en-US"/>
              <a:t>. </a:t>
            </a:r>
          </a:p>
          <a:p>
            <a:pPr marL="0" indent="0">
              <a:buNone/>
            </a:pPr>
            <a:endParaRPr lang="en-US"/>
          </a:p>
          <a:p>
            <a:pPr marL="0" indent="0">
              <a:buNone/>
            </a:pPr>
            <a:r>
              <a:rPr lang="en-US"/>
              <a:t>Sin embargo, a diferencia de un </a:t>
            </a:r>
            <a:r>
              <a:rPr lang="en-US" b="1"/>
              <a:t>delegate</a:t>
            </a:r>
            <a:r>
              <a:rPr lang="en-US"/>
              <a:t>, el evento no se puede llamar directamente desde fuera de la clase publicadora.</a:t>
            </a:r>
          </a:p>
          <a:p>
            <a:pPr marL="0" indent="0">
              <a:buNone/>
            </a:pPr>
            <a:r>
              <a:rPr lang="en-US"/>
              <a:t> </a:t>
            </a:r>
            <a:endParaRPr lang="en-BO"/>
          </a:p>
        </p:txBody>
      </p:sp>
      <p:sp>
        <p:nvSpPr>
          <p:cNvPr id="4" name="TextBox 3">
            <a:extLst>
              <a:ext uri="{FF2B5EF4-FFF2-40B4-BE49-F238E27FC236}">
                <a16:creationId xmlns:a16="http://schemas.microsoft.com/office/drawing/2014/main" id="{1F4A7387-0591-F04A-B4E9-6B03CF006FA6}"/>
              </a:ext>
            </a:extLst>
          </p:cNvPr>
          <p:cNvSpPr txBox="1"/>
          <p:nvPr/>
        </p:nvSpPr>
        <p:spPr>
          <a:xfrm>
            <a:off x="1047204" y="2031524"/>
            <a:ext cx="539713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a:t>static void Main()</a:t>
            </a:r>
          </a:p>
          <a:p>
            <a:pPr lvl="1"/>
            <a:r>
              <a:rPr lang="en-US" sz="1400" b="1"/>
              <a:t>{</a:t>
            </a:r>
          </a:p>
          <a:p>
            <a:pPr lvl="2"/>
            <a:r>
              <a:rPr lang="en-US" sz="1400" b="1"/>
              <a:t>var p = new Calculadora();	</a:t>
            </a:r>
            <a:r>
              <a:rPr lang="en-US" sz="1400" b="1">
                <a:solidFill>
                  <a:schemeClr val="accent6">
                    <a:lumMod val="40000"/>
                    <a:lumOff val="60000"/>
                  </a:schemeClr>
                </a:solidFill>
              </a:rPr>
              <a:t>// Publicador</a:t>
            </a:r>
          </a:p>
          <a:p>
            <a:pPr lvl="2"/>
            <a:r>
              <a:rPr lang="en-US" sz="1400" b="1"/>
              <a:t>var s = new Reportador();	</a:t>
            </a:r>
            <a:r>
              <a:rPr lang="en-US" sz="1400" b="1">
                <a:solidFill>
                  <a:schemeClr val="accent6">
                    <a:lumMod val="40000"/>
                    <a:lumOff val="60000"/>
                  </a:schemeClr>
                </a:solidFill>
              </a:rPr>
              <a:t>// Suscriptor</a:t>
            </a:r>
          </a:p>
          <a:p>
            <a:pPr lvl="2"/>
            <a:endParaRPr lang="en-US" sz="1400" b="1"/>
          </a:p>
          <a:p>
            <a:pPr lvl="2"/>
            <a:r>
              <a:rPr lang="en-US" sz="1400" b="1">
                <a:solidFill>
                  <a:schemeClr val="accent6">
                    <a:lumMod val="40000"/>
                    <a:lumOff val="60000"/>
                  </a:schemeClr>
                </a:solidFill>
              </a:rPr>
              <a:t>// Suscripcion del metodo manejador de eventos</a:t>
            </a:r>
          </a:p>
          <a:p>
            <a:pPr lvl="2"/>
            <a:r>
              <a:rPr lang="en-US" sz="1400" b="1">
                <a:solidFill>
                  <a:schemeClr val="accent2">
                    <a:lumMod val="40000"/>
                    <a:lumOff val="60000"/>
                  </a:schemeClr>
                </a:solidFill>
              </a:rPr>
              <a:t>p.HayOperacion += s.ReportaOperacionHandler</a:t>
            </a:r>
            <a:r>
              <a:rPr lang="en-US" sz="1400" b="1"/>
              <a:t>;  </a:t>
            </a:r>
          </a:p>
          <a:p>
            <a:pPr lvl="2"/>
            <a:br>
              <a:rPr lang="en-US" sz="1400" b="1"/>
            </a:br>
            <a:r>
              <a:rPr lang="en-US" sz="1400" b="1"/>
              <a:t>p.Suma(34, 25);	</a:t>
            </a:r>
            <a:r>
              <a:rPr lang="en-US" sz="1400" b="1">
                <a:solidFill>
                  <a:schemeClr val="accent6">
                    <a:lumMod val="40000"/>
                    <a:lumOff val="60000"/>
                  </a:schemeClr>
                </a:solidFill>
              </a:rPr>
              <a:t>// Publica evento por cada suma</a:t>
            </a:r>
          </a:p>
          <a:p>
            <a:pPr lvl="2"/>
            <a:r>
              <a:rPr lang="en-US" sz="1400" b="1"/>
              <a:t>p.Suma(3, 5);	</a:t>
            </a:r>
            <a:r>
              <a:rPr lang="en-US" sz="1400" b="1">
                <a:solidFill>
                  <a:schemeClr val="accent6">
                    <a:lumMod val="40000"/>
                    <a:lumOff val="60000"/>
                  </a:schemeClr>
                </a:solidFill>
              </a:rPr>
              <a:t>// Una suma fue realizada!</a:t>
            </a:r>
          </a:p>
          <a:p>
            <a:pPr lvl="2"/>
            <a:r>
              <a:rPr lang="en-US" sz="1400" b="1"/>
              <a:t>p.Suma(4, 2);</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790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63EA-8E15-724B-BEED-E3DA0803F2B3}"/>
              </a:ext>
            </a:extLst>
          </p:cNvPr>
          <p:cNvSpPr>
            <a:spLocks noGrp="1"/>
          </p:cNvSpPr>
          <p:nvPr>
            <p:ph type="title"/>
          </p:nvPr>
        </p:nvSpPr>
        <p:spPr/>
        <p:txBody>
          <a:bodyPr/>
          <a:lstStyle/>
          <a:p>
            <a:r>
              <a:rPr lang="en-BO"/>
              <a:t>Capítulo 18</a:t>
            </a:r>
          </a:p>
        </p:txBody>
      </p:sp>
      <p:sp>
        <p:nvSpPr>
          <p:cNvPr id="3" name="Content Placeholder 2">
            <a:extLst>
              <a:ext uri="{FF2B5EF4-FFF2-40B4-BE49-F238E27FC236}">
                <a16:creationId xmlns:a16="http://schemas.microsoft.com/office/drawing/2014/main" id="{7768DBF7-3B60-7642-ABFA-06166D833DB1}"/>
              </a:ext>
            </a:extLst>
          </p:cNvPr>
          <p:cNvSpPr>
            <a:spLocks noGrp="1"/>
          </p:cNvSpPr>
          <p:nvPr>
            <p:ph idx="1"/>
          </p:nvPr>
        </p:nvSpPr>
        <p:spPr/>
        <p:txBody>
          <a:bodyPr>
            <a:normAutofit/>
          </a:bodyPr>
          <a:lstStyle/>
          <a:p>
            <a:pPr marL="0" indent="0">
              <a:buNone/>
            </a:pPr>
            <a:r>
              <a:rPr lang="en-BO" sz="4000" b="1"/>
              <a:t>Generics</a:t>
            </a:r>
          </a:p>
          <a:p>
            <a:pPr marL="0" indent="0">
              <a:buNone/>
            </a:pPr>
            <a:endParaRPr lang="en-BO" sz="4000" b="1"/>
          </a:p>
          <a:p>
            <a:pPr marL="0" indent="0">
              <a:buNone/>
            </a:pPr>
            <a:r>
              <a:rPr lang="en-BO"/>
              <a:t>Programando con tipos genéricos</a:t>
            </a:r>
          </a:p>
        </p:txBody>
      </p:sp>
    </p:spTree>
    <p:extLst>
      <p:ext uri="{BB962C8B-B14F-4D97-AF65-F5344CB8AC3E}">
        <p14:creationId xmlns:p14="http://schemas.microsoft.com/office/powerpoint/2010/main" val="42771944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E7A-AC4D-CD43-BEC1-0D5B75C5D633}"/>
              </a:ext>
            </a:extLst>
          </p:cNvPr>
          <p:cNvSpPr>
            <a:spLocks noGrp="1"/>
          </p:cNvSpPr>
          <p:nvPr>
            <p:ph type="title"/>
          </p:nvPr>
        </p:nvSpPr>
        <p:spPr/>
        <p:txBody>
          <a:bodyPr/>
          <a:lstStyle/>
          <a:p>
            <a:r>
              <a:rPr lang="en-BO"/>
              <a:t>Generics</a:t>
            </a:r>
          </a:p>
        </p:txBody>
      </p:sp>
      <p:sp>
        <p:nvSpPr>
          <p:cNvPr id="3" name="Content Placeholder 2">
            <a:extLst>
              <a:ext uri="{FF2B5EF4-FFF2-40B4-BE49-F238E27FC236}">
                <a16:creationId xmlns:a16="http://schemas.microsoft.com/office/drawing/2014/main" id="{79E5F2BD-C6FF-4D4E-9005-1ED3353F2995}"/>
              </a:ext>
            </a:extLst>
          </p:cNvPr>
          <p:cNvSpPr>
            <a:spLocks noGrp="1"/>
          </p:cNvSpPr>
          <p:nvPr>
            <p:ph idx="1"/>
          </p:nvPr>
        </p:nvSpPr>
        <p:spPr>
          <a:xfrm>
            <a:off x="838200" y="2670356"/>
            <a:ext cx="10515600" cy="2955381"/>
          </a:xfrm>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Generics se trata del uso de parámetros </a:t>
            </a:r>
            <a:r>
              <a:rPr lang="en-US" b="1"/>
              <a:t>type</a:t>
            </a:r>
            <a:r>
              <a:rPr lang="en-US"/>
              <a:t>, que proporcionan una forma de diseñar plantillas de código que pueden operar con diferentes tipos de objetos. Específicamente, es posible crear </a:t>
            </a:r>
            <a:r>
              <a:rPr lang="en-US" b="1"/>
              <a:t>métodos, clases, interfaces, delegates y events genéricos</a:t>
            </a:r>
            <a:r>
              <a:rPr lang="en-US"/>
              <a:t>.</a:t>
            </a:r>
          </a:p>
          <a:p>
            <a:pPr marL="0" indent="0">
              <a:buNone/>
            </a:pPr>
            <a:r>
              <a:rPr lang="en-US"/>
              <a:t> </a:t>
            </a:r>
            <a:endParaRPr lang="en-BO"/>
          </a:p>
        </p:txBody>
      </p:sp>
    </p:spTree>
    <p:extLst>
      <p:ext uri="{BB962C8B-B14F-4D97-AF65-F5344CB8AC3E}">
        <p14:creationId xmlns:p14="http://schemas.microsoft.com/office/powerpoint/2010/main" val="386437292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D338-FCC8-4F4A-AF35-4CECAE309C17}"/>
              </a:ext>
            </a:extLst>
          </p:cNvPr>
          <p:cNvSpPr>
            <a:spLocks noGrp="1"/>
          </p:cNvSpPr>
          <p:nvPr>
            <p:ph type="title"/>
          </p:nvPr>
        </p:nvSpPr>
        <p:spPr/>
        <p:txBody>
          <a:bodyPr/>
          <a:lstStyle/>
          <a:p>
            <a:r>
              <a:rPr lang="en-BO"/>
              <a:t>Métodos genéricos</a:t>
            </a:r>
          </a:p>
        </p:txBody>
      </p:sp>
      <p:sp>
        <p:nvSpPr>
          <p:cNvPr id="3" name="Content Placeholder 2">
            <a:extLst>
              <a:ext uri="{FF2B5EF4-FFF2-40B4-BE49-F238E27FC236}">
                <a16:creationId xmlns:a16="http://schemas.microsoft.com/office/drawing/2014/main" id="{747DE0FA-89FE-E94E-B266-346B299B2F57}"/>
              </a:ext>
            </a:extLst>
          </p:cNvPr>
          <p:cNvSpPr>
            <a:spLocks noGrp="1"/>
          </p:cNvSpPr>
          <p:nvPr>
            <p:ph idx="1"/>
          </p:nvPr>
        </p:nvSpPr>
        <p:spPr>
          <a:xfrm>
            <a:off x="5913120" y="2462299"/>
            <a:ext cx="5440680" cy="3546615"/>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Para declarar un método genérico, que pueda funcionar con cualquier tipo de datos, se debe agregar un parámetro de tipo después del nombre del método, encerrado entre paréntesis angulares. </a:t>
            </a:r>
          </a:p>
          <a:p>
            <a:pPr marL="0" indent="0">
              <a:buNone/>
            </a:pPr>
            <a:endParaRPr lang="en-US"/>
          </a:p>
          <a:p>
            <a:pPr marL="0" indent="0">
              <a:buNone/>
            </a:pPr>
            <a:r>
              <a:rPr lang="en-US"/>
              <a:t>La convención de nomenclatura para los parámetros de tipo es que deberían comenzar con una T mayúscula y luego tener una palabra que describa el parámetro, iniciada en mayúscula. Sin embargo, en casos como este, donde un nombre descriptivo no agregaría mucho valor, es común simplemente nombrar el parámetro con una T mayúscula.</a:t>
            </a:r>
          </a:p>
          <a:p>
            <a:pPr marL="0" indent="0">
              <a:buNone/>
            </a:pPr>
            <a:r>
              <a:rPr lang="en-US"/>
              <a:t> </a:t>
            </a:r>
            <a:endParaRPr lang="en-BO"/>
          </a:p>
        </p:txBody>
      </p:sp>
      <p:sp>
        <p:nvSpPr>
          <p:cNvPr id="5" name="TextBox 4">
            <a:extLst>
              <a:ext uri="{FF2B5EF4-FFF2-40B4-BE49-F238E27FC236}">
                <a16:creationId xmlns:a16="http://schemas.microsoft.com/office/drawing/2014/main" id="{84707CE7-12F5-174F-B75B-558F2F3DA7CF}"/>
              </a:ext>
            </a:extLst>
          </p:cNvPr>
          <p:cNvSpPr txBox="1"/>
          <p:nvPr/>
        </p:nvSpPr>
        <p:spPr>
          <a:xfrm>
            <a:off x="951412" y="2031525"/>
            <a:ext cx="4543698"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void Swap(ref int a, ref int b) {</a:t>
            </a:r>
          </a:p>
          <a:p>
            <a:pPr lvl="2"/>
            <a:r>
              <a:rPr lang="en-US" sz="1400" b="1" dirty="0"/>
              <a:t>int temp = a; a = b; b = temp;</a:t>
            </a:r>
          </a:p>
          <a:p>
            <a:pPr lvl="1"/>
            <a:r>
              <a:rPr lang="en-US" sz="1400" b="1" dirty="0"/>
              <a:t>}</a:t>
            </a:r>
          </a:p>
          <a:p>
            <a:pPr lvl="1"/>
            <a:r>
              <a:rPr lang="en-US" sz="1400" b="1" dirty="0"/>
              <a:t>static void Swap&lt;T&gt;(ref T a, ref T b) {</a:t>
            </a:r>
          </a:p>
          <a:p>
            <a:pPr lvl="2"/>
            <a:r>
              <a:rPr lang="en-US" sz="1400" b="1" dirty="0"/>
              <a:t>T temp = a; a = b; b = temp;</a:t>
            </a:r>
          </a:p>
          <a:p>
            <a:pPr lvl="1"/>
            <a:r>
              <a:rPr lang="en-US" sz="1400" b="1" dirty="0"/>
              <a:t>}</a:t>
            </a:r>
          </a:p>
          <a:p>
            <a:pPr lvl="1"/>
            <a:endParaRPr lang="en-US" sz="1400" b="1" dirty="0"/>
          </a:p>
          <a:p>
            <a:pPr lvl="1"/>
            <a:r>
              <a:rPr lang="en-US" sz="1400" b="1"/>
              <a:t>static void Main() {</a:t>
            </a:r>
          </a:p>
          <a:p>
            <a:pPr lvl="2"/>
            <a:r>
              <a:rPr lang="en-US" sz="1400" b="1"/>
              <a:t>double x = 100.95; double y = 34.89;</a:t>
            </a:r>
          </a:p>
          <a:p>
            <a:pPr lvl="2"/>
            <a:r>
              <a:rPr lang="en-US" sz="1400" b="1"/>
              <a:t>WriteLine($"x = {x}, y = {y}");</a:t>
            </a:r>
          </a:p>
          <a:p>
            <a:pPr lvl="2"/>
            <a:r>
              <a:rPr lang="en-US" sz="1400" b="1"/>
              <a:t>Swap&lt;double&gt;(ref x, ref y);</a:t>
            </a:r>
          </a:p>
          <a:p>
            <a:pPr lvl="2"/>
            <a:r>
              <a:rPr lang="en-US" sz="1400" b="1"/>
              <a:t>WriteLine($"x = {x}, y = {y}");</a:t>
            </a:r>
          </a:p>
          <a:p>
            <a:pPr lvl="2"/>
            <a:r>
              <a:rPr lang="en-US" sz="1400" b="1"/>
              <a:t>Swap (ref x, ref y);</a:t>
            </a:r>
          </a:p>
          <a:p>
            <a:pPr lvl="2"/>
            <a:r>
              <a:rPr lang="en-US" sz="1400" b="1"/>
              <a:t>WriteLine($"x = {x}, y = {y}"); </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860258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028E-B0FF-C546-B77B-DC519ECA8A1A}"/>
              </a:ext>
            </a:extLst>
          </p:cNvPr>
          <p:cNvSpPr>
            <a:spLocks noGrp="1"/>
          </p:cNvSpPr>
          <p:nvPr>
            <p:ph type="title"/>
          </p:nvPr>
        </p:nvSpPr>
        <p:spPr/>
        <p:txBody>
          <a:bodyPr/>
          <a:lstStyle/>
          <a:p>
            <a:r>
              <a:rPr lang="en-BO"/>
              <a:t>Parámetros type en Generics</a:t>
            </a:r>
          </a:p>
        </p:txBody>
      </p:sp>
      <p:sp>
        <p:nvSpPr>
          <p:cNvPr id="3" name="Content Placeholder 2">
            <a:extLst>
              <a:ext uri="{FF2B5EF4-FFF2-40B4-BE49-F238E27FC236}">
                <a16:creationId xmlns:a16="http://schemas.microsoft.com/office/drawing/2014/main" id="{0B6CC1D6-AEF8-C14B-A330-35C74F22BC92}"/>
              </a:ext>
            </a:extLst>
          </p:cNvPr>
          <p:cNvSpPr>
            <a:spLocks noGrp="1"/>
          </p:cNvSpPr>
          <p:nvPr>
            <p:ph idx="1"/>
          </p:nvPr>
        </p:nvSpPr>
        <p:spPr>
          <a:xfrm>
            <a:off x="6017623" y="2316479"/>
            <a:ext cx="5336177" cy="3335383"/>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Se puede definir un </a:t>
            </a:r>
            <a:r>
              <a:rPr lang="en-US" b="1"/>
              <a:t>método generic</a:t>
            </a:r>
            <a:r>
              <a:rPr lang="en-US"/>
              <a:t> para aceptar más de un </a:t>
            </a:r>
            <a:r>
              <a:rPr lang="en-US" b="1"/>
              <a:t>parámetro type</a:t>
            </a:r>
            <a:r>
              <a:rPr lang="en-US"/>
              <a:t> simplemente listándolos entre los corchetes angulares. </a:t>
            </a:r>
          </a:p>
          <a:p>
            <a:pPr marL="0" indent="0">
              <a:buNone/>
            </a:pPr>
            <a:endParaRPr lang="en-US"/>
          </a:p>
          <a:p>
            <a:pPr marL="0" indent="0">
              <a:buNone/>
            </a:pPr>
            <a:r>
              <a:rPr lang="en-US"/>
              <a:t>Los métodos genéricos también se pueden sobrecargar (</a:t>
            </a:r>
            <a:r>
              <a:rPr lang="en-US" b="1"/>
              <a:t>overloaded</a:t>
            </a:r>
            <a:r>
              <a:rPr lang="en-US"/>
              <a:t>) en función del número de </a:t>
            </a:r>
            <a:r>
              <a:rPr lang="en-US" b="1"/>
              <a:t>parámetros type</a:t>
            </a:r>
            <a:r>
              <a:rPr lang="en-US"/>
              <a:t> que definen.</a:t>
            </a:r>
          </a:p>
          <a:p>
            <a:pPr marL="0" indent="0">
              <a:buNone/>
            </a:pPr>
            <a:r>
              <a:rPr lang="en-US"/>
              <a:t>Para asignar un valor predeterminado a una variable de uno de los </a:t>
            </a:r>
            <a:r>
              <a:rPr lang="en-US" b="1"/>
              <a:t>parámetros type</a:t>
            </a:r>
            <a:r>
              <a:rPr lang="en-US"/>
              <a:t>, se usa el keyword </a:t>
            </a:r>
            <a:r>
              <a:rPr lang="en-US" b="1"/>
              <a:t>default</a:t>
            </a:r>
            <a:r>
              <a:rPr lang="en-US"/>
              <a:t> seguida del </a:t>
            </a:r>
            <a:r>
              <a:rPr lang="en-US" b="1"/>
              <a:t>parámetro type </a:t>
            </a:r>
            <a:r>
              <a:rPr lang="en-US"/>
              <a:t>entre paréntesis. El </a:t>
            </a:r>
            <a:r>
              <a:rPr lang="en-US" b="1"/>
              <a:t>type </a:t>
            </a:r>
            <a:r>
              <a:rPr lang="en-US"/>
              <a:t>por defecto puede omitirse cuando el compilador puede inferirlo del contexto. </a:t>
            </a:r>
            <a:endParaRPr lang="en-BO"/>
          </a:p>
        </p:txBody>
      </p:sp>
      <p:sp>
        <p:nvSpPr>
          <p:cNvPr id="4" name="TextBox 3">
            <a:extLst>
              <a:ext uri="{FF2B5EF4-FFF2-40B4-BE49-F238E27FC236}">
                <a16:creationId xmlns:a16="http://schemas.microsoft.com/office/drawing/2014/main" id="{E5E4A348-0059-C649-AA09-332C2ACBDDCB}"/>
              </a:ext>
            </a:extLst>
          </p:cNvPr>
          <p:cNvSpPr txBox="1"/>
          <p:nvPr/>
        </p:nvSpPr>
        <p:spPr>
          <a:xfrm>
            <a:off x="916578" y="1825625"/>
            <a:ext cx="459595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U Swap&lt;T, U&gt;(ref T a, ref T b) {</a:t>
            </a:r>
          </a:p>
          <a:p>
            <a:pPr lvl="2"/>
            <a:r>
              <a:rPr lang="en-US" sz="1400" b="1" dirty="0"/>
              <a:t>T temp = a; </a:t>
            </a:r>
          </a:p>
          <a:p>
            <a:pPr lvl="2"/>
            <a:r>
              <a:rPr lang="en-US" sz="1400" b="1" dirty="0"/>
              <a:t>a = b; </a:t>
            </a:r>
          </a:p>
          <a:p>
            <a:pPr lvl="2"/>
            <a:r>
              <a:rPr lang="en-US" sz="1400" b="1" dirty="0"/>
              <a:t>b = temp;</a:t>
            </a:r>
          </a:p>
          <a:p>
            <a:pPr lvl="2"/>
            <a:r>
              <a:rPr lang="en-US" sz="1400" b="1" dirty="0"/>
              <a:t>U result = default;   </a:t>
            </a:r>
          </a:p>
          <a:p>
            <a:pPr lvl="2"/>
            <a:r>
              <a:rPr lang="en-US" sz="1400" b="1" dirty="0"/>
              <a:t>// var result = default(U)</a:t>
            </a:r>
          </a:p>
          <a:p>
            <a:pPr lvl="2"/>
            <a:r>
              <a:rPr lang="en-US" sz="1400" b="1" dirty="0"/>
              <a:t>return result; </a:t>
            </a:r>
          </a:p>
          <a:p>
            <a:pPr lvl="1"/>
            <a:r>
              <a:rPr lang="en-US" sz="1400" b="1" dirty="0"/>
              <a:t>}</a:t>
            </a:r>
          </a:p>
          <a:p>
            <a:pPr lvl="1"/>
            <a:endParaRPr lang="en-US" sz="1400" b="1" dirty="0"/>
          </a:p>
          <a:p>
            <a:pPr lvl="1"/>
            <a:r>
              <a:rPr lang="en-US" sz="1400" b="1"/>
              <a:t>static void Main() {</a:t>
            </a:r>
          </a:p>
          <a:p>
            <a:pPr lvl="2"/>
            <a:r>
              <a:rPr lang="en-US" sz="1400" b="1"/>
              <a:t>double x = 10.95; double y = 34.89;</a:t>
            </a:r>
          </a:p>
          <a:p>
            <a:pPr lvl="2"/>
            <a:r>
              <a:rPr lang="en-US" sz="1400" b="1"/>
              <a:t>WriteLine($"x = {x}, y = {y}");</a:t>
            </a:r>
          </a:p>
          <a:p>
            <a:pPr lvl="2"/>
            <a:r>
              <a:rPr lang="en-US" sz="1400" b="1"/>
              <a:t>bool result = Swap&lt; double, bool&gt;(ref x, ref y);</a:t>
            </a:r>
          </a:p>
          <a:p>
            <a:pPr lvl="2"/>
            <a:r>
              <a:rPr lang="en-US" sz="1400" b="1"/>
              <a:t>WriteLine($"x = {x}, y = {y} , result = {result}");</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1934577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A365-1F12-FA48-9818-69225EDC52C0}"/>
              </a:ext>
            </a:extLst>
          </p:cNvPr>
          <p:cNvSpPr>
            <a:spLocks noGrp="1"/>
          </p:cNvSpPr>
          <p:nvPr>
            <p:ph type="title"/>
          </p:nvPr>
        </p:nvSpPr>
        <p:spPr/>
        <p:txBody>
          <a:bodyPr/>
          <a:lstStyle/>
          <a:p>
            <a:r>
              <a:rPr lang="en-BO"/>
              <a:t>Clases y estructuras genéricas</a:t>
            </a:r>
          </a:p>
        </p:txBody>
      </p:sp>
      <p:sp>
        <p:nvSpPr>
          <p:cNvPr id="3" name="Content Placeholder 2">
            <a:extLst>
              <a:ext uri="{FF2B5EF4-FFF2-40B4-BE49-F238E27FC236}">
                <a16:creationId xmlns:a16="http://schemas.microsoft.com/office/drawing/2014/main" id="{551EFE46-6666-9A44-A6B9-15556E1504D7}"/>
              </a:ext>
            </a:extLst>
          </p:cNvPr>
          <p:cNvSpPr>
            <a:spLocks noGrp="1"/>
          </p:cNvSpPr>
          <p:nvPr>
            <p:ph idx="1"/>
          </p:nvPr>
        </p:nvSpPr>
        <p:spPr>
          <a:xfrm>
            <a:off x="5895703" y="2050613"/>
            <a:ext cx="5379720"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clases (</a:t>
            </a:r>
            <a:r>
              <a:rPr lang="en-US" b="1"/>
              <a:t>class</a:t>
            </a:r>
            <a:r>
              <a:rPr lang="en-US"/>
              <a:t>) y estructuras (</a:t>
            </a:r>
            <a:r>
              <a:rPr lang="en-US" b="1"/>
              <a:t>struct</a:t>
            </a:r>
            <a:r>
              <a:rPr lang="en-US"/>
              <a:t>) generic permiten declarar miembros de </a:t>
            </a:r>
            <a:r>
              <a:rPr lang="en-US" b="1"/>
              <a:t>parámetros type</a:t>
            </a:r>
            <a:r>
              <a:rPr lang="en-US"/>
              <a:t>. Se definen de la misma manera que los métodos genéricos, agregando uno o varios </a:t>
            </a:r>
            <a:r>
              <a:rPr lang="en-US" b="1"/>
              <a:t>parámetros type</a:t>
            </a:r>
            <a:r>
              <a:rPr lang="en-US"/>
              <a:t> después del nombre de la clase, entre paréntesis angulares.</a:t>
            </a:r>
          </a:p>
          <a:p>
            <a:pPr marL="0" indent="0">
              <a:buNone/>
            </a:pPr>
            <a:endParaRPr lang="en-US"/>
          </a:p>
          <a:p>
            <a:pPr marL="0" indent="0">
              <a:buNone/>
            </a:pPr>
            <a:r>
              <a:rPr lang="en-US"/>
              <a:t>Para crear una instancia de un objeto de la clase genérica, se utiliza la notación estándar, pero con el </a:t>
            </a:r>
            <a:r>
              <a:rPr lang="en-US" b="1"/>
              <a:t>argumento type</a:t>
            </a:r>
            <a:r>
              <a:rPr lang="en-US"/>
              <a:t> especificado después del nombre de clase.</a:t>
            </a:r>
          </a:p>
          <a:p>
            <a:pPr marL="0" indent="0">
              <a:buNone/>
            </a:pPr>
            <a:endParaRPr lang="en-US"/>
          </a:p>
          <a:p>
            <a:pPr marL="0" indent="0">
              <a:buNone/>
            </a:pPr>
            <a:r>
              <a:rPr lang="en-US"/>
              <a:t>En contraste con los métodos genéricos, una clase genérica siempre debe ser instanciada con el </a:t>
            </a:r>
            <a:r>
              <a:rPr lang="en-US" b="1"/>
              <a:t>argumento type</a:t>
            </a:r>
            <a:r>
              <a:rPr lang="en-US"/>
              <a:t> explícitamente especificado.</a:t>
            </a:r>
          </a:p>
          <a:p>
            <a:pPr marL="0" indent="0">
              <a:buNone/>
            </a:pPr>
            <a:r>
              <a:rPr lang="en-US"/>
              <a:t> </a:t>
            </a:r>
            <a:endParaRPr lang="en-BO"/>
          </a:p>
        </p:txBody>
      </p:sp>
      <p:sp>
        <p:nvSpPr>
          <p:cNvPr id="4" name="TextBox 3">
            <a:extLst>
              <a:ext uri="{FF2B5EF4-FFF2-40B4-BE49-F238E27FC236}">
                <a16:creationId xmlns:a16="http://schemas.microsoft.com/office/drawing/2014/main" id="{FDBD366E-676C-A145-B398-39BB3B319076}"/>
              </a:ext>
            </a:extLst>
          </p:cNvPr>
          <p:cNvSpPr txBox="1"/>
          <p:nvPr/>
        </p:nvSpPr>
        <p:spPr>
          <a:xfrm>
            <a:off x="916577" y="1825625"/>
            <a:ext cx="474399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Rectangulo&lt;T&gt; {</a:t>
            </a:r>
          </a:p>
          <a:p>
            <a:r>
              <a:rPr lang="en-US" sz="1400" b="1"/>
              <a:t>      public T X { get; set; }      </a:t>
            </a:r>
          </a:p>
          <a:p>
            <a:r>
              <a:rPr lang="en-US" sz="1400" b="1"/>
              <a:t>      public T Y { get; set; }</a:t>
            </a:r>
          </a:p>
          <a:p>
            <a:r>
              <a:rPr lang="en-US" sz="1400" b="1"/>
              <a:t>      public Rectangulo(T x, T y) { X = x; Y = y; }</a:t>
            </a:r>
          </a:p>
          <a:p>
            <a:r>
              <a:rPr lang="en-US" sz="1400" b="1"/>
              <a:t>      public bool EsCuadrado() { return X.Equals(Y); }</a:t>
            </a:r>
          </a:p>
          <a:p>
            <a:r>
              <a:rPr lang="en-US" sz="1400" b="1"/>
              <a:t>}</a:t>
            </a:r>
          </a:p>
          <a:p>
            <a:r>
              <a:rPr lang="en-US" sz="1400" b="1"/>
              <a:t>public struct Cuadrado&lt;T&gt; {</a:t>
            </a:r>
          </a:p>
          <a:p>
            <a:r>
              <a:rPr lang="en-US" sz="1400" b="1"/>
              <a:t>      public T X { get; set; }</a:t>
            </a:r>
          </a:p>
          <a:p>
            <a:r>
              <a:rPr lang="en-US" sz="1400" b="1"/>
              <a:t>      public bool EsCuadrado() { return X.Equals(X); }</a:t>
            </a:r>
          </a:p>
          <a:p>
            <a:r>
              <a:rPr lang="en-US" sz="1400" b="1"/>
              <a:t>}</a:t>
            </a:r>
          </a:p>
          <a:p>
            <a:br>
              <a:rPr lang="en-US" sz="1400" b="1"/>
            </a:br>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Cuadrado&lt;int&gt; cuad = default; cuad.X = 20;</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53582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EA3E-C5A4-9A42-8163-6DC638DBAB81}"/>
              </a:ext>
            </a:extLst>
          </p:cNvPr>
          <p:cNvSpPr>
            <a:spLocks noGrp="1"/>
          </p:cNvSpPr>
          <p:nvPr>
            <p:ph type="title"/>
          </p:nvPr>
        </p:nvSpPr>
        <p:spPr/>
        <p:txBody>
          <a:bodyPr/>
          <a:lstStyle/>
          <a:p>
            <a:r>
              <a:rPr lang="en-BO"/>
              <a:t>Herencia de clases genéricas</a:t>
            </a:r>
          </a:p>
        </p:txBody>
      </p:sp>
      <p:sp>
        <p:nvSpPr>
          <p:cNvPr id="3" name="Content Placeholder 2">
            <a:extLst>
              <a:ext uri="{FF2B5EF4-FFF2-40B4-BE49-F238E27FC236}">
                <a16:creationId xmlns:a16="http://schemas.microsoft.com/office/drawing/2014/main" id="{9F9D7574-A46D-764B-B2C8-21E3C7361A9F}"/>
              </a:ext>
            </a:extLst>
          </p:cNvPr>
          <p:cNvSpPr>
            <a:spLocks noGrp="1"/>
          </p:cNvSpPr>
          <p:nvPr>
            <p:ph idx="1"/>
          </p:nvPr>
        </p:nvSpPr>
        <p:spPr>
          <a:xfrm>
            <a:off x="6670767" y="1837105"/>
            <a:ext cx="4683033" cy="4798826"/>
          </a:xfrm>
          <a:solidFill>
            <a:schemeClr val="accent5">
              <a:lumMod val="20000"/>
              <a:lumOff val="80000"/>
            </a:schemeClr>
          </a:solidFill>
          <a:ln>
            <a:solidFill>
              <a:schemeClr val="accent1"/>
            </a:solidFill>
          </a:ln>
        </p:spPr>
        <p:txBody>
          <a:bodyPr>
            <a:normAutofit lnSpcReduction="10000"/>
          </a:bodyPr>
          <a:lstStyle/>
          <a:p>
            <a:pPr marL="0" indent="0">
              <a:buNone/>
            </a:pPr>
            <a:endParaRPr lang="en-US" sz="1400"/>
          </a:p>
          <a:p>
            <a:pPr marL="0" indent="0">
              <a:buNone/>
            </a:pPr>
            <a:r>
              <a:rPr lang="en-US" sz="1400"/>
              <a:t>La herencia funciona de manera ligeramente diferente con las clases genéricas. </a:t>
            </a:r>
          </a:p>
          <a:p>
            <a:pPr marL="0" indent="0">
              <a:buNone/>
            </a:pPr>
            <a:r>
              <a:rPr lang="en-US" sz="1400"/>
              <a:t>Una clase genérica puede heredar de una clase no genérica, también llamada </a:t>
            </a:r>
            <a:r>
              <a:rPr lang="en-US" sz="1400" b="1"/>
              <a:t>clase concrete</a:t>
            </a:r>
            <a:r>
              <a:rPr lang="en-US" sz="1400"/>
              <a:t>. </a:t>
            </a:r>
          </a:p>
          <a:p>
            <a:pPr marL="0" indent="0">
              <a:buNone/>
            </a:pPr>
            <a:r>
              <a:rPr lang="en-US" sz="1400"/>
              <a:t>En segundo lugar, puede heredar de otra clase genérica que tiene su argumento de tipo especificado, llamada clase base </a:t>
            </a:r>
            <a:r>
              <a:rPr lang="en-US" sz="1400" b="1"/>
              <a:t>closed constructed</a:t>
            </a:r>
            <a:r>
              <a:rPr lang="en-US" sz="1400"/>
              <a:t> </a:t>
            </a:r>
          </a:p>
          <a:p>
            <a:pPr marL="0" indent="0">
              <a:buNone/>
            </a:pPr>
            <a:r>
              <a:rPr lang="en-US" sz="1400"/>
              <a:t>Finalmente, puede heredar de una clase base</a:t>
            </a:r>
            <a:r>
              <a:rPr lang="en-US" sz="1400" b="1"/>
              <a:t> open constructed</a:t>
            </a:r>
            <a:r>
              <a:rPr lang="en-US" sz="1400"/>
              <a:t>, que es una clase genérica que tiene su argumento de tipo sin especificar.</a:t>
            </a:r>
          </a:p>
          <a:p>
            <a:pPr marL="0" indent="0">
              <a:buNone/>
            </a:pPr>
            <a:r>
              <a:rPr lang="en-US" sz="1400"/>
              <a:t>Una clase genérica que hereda de una clase base </a:t>
            </a:r>
            <a:r>
              <a:rPr lang="en-US" sz="1400" b="1"/>
              <a:t>open constructed</a:t>
            </a:r>
            <a:r>
              <a:rPr lang="en-US" sz="1400"/>
              <a:t> debe definir todos los argumentos de tipo de la clase base, incluso si la clase genérica derivada no los necesita. Esto se debe a que solo se pueden enviar los </a:t>
            </a:r>
            <a:r>
              <a:rPr lang="en-US" sz="1400" b="1"/>
              <a:t>argumentos type</a:t>
            </a:r>
            <a:r>
              <a:rPr lang="en-US" sz="1400"/>
              <a:t> de la clase secundaria cuando se instancia la clase secundaria.</a:t>
            </a:r>
          </a:p>
          <a:p>
            <a:pPr marL="0" indent="0">
              <a:buNone/>
            </a:pPr>
            <a:r>
              <a:rPr lang="en-US" sz="1400"/>
              <a:t>Una clase no genérica solo puede heredar de una clase base closed constructed, y no de una open, porque una clase no genérica no puede especificar ningún </a:t>
            </a:r>
            <a:r>
              <a:rPr lang="en-US" sz="1400" b="1"/>
              <a:t>argumento type</a:t>
            </a:r>
            <a:r>
              <a:rPr lang="en-US" sz="1400"/>
              <a:t> cuando se instancia.</a:t>
            </a:r>
          </a:p>
          <a:p>
            <a:pPr marL="0" indent="0">
              <a:buNone/>
            </a:pPr>
            <a:endParaRPr lang="en-BO" sz="1400"/>
          </a:p>
        </p:txBody>
      </p:sp>
      <p:sp>
        <p:nvSpPr>
          <p:cNvPr id="4" name="TextBox 3">
            <a:extLst>
              <a:ext uri="{FF2B5EF4-FFF2-40B4-BE49-F238E27FC236}">
                <a16:creationId xmlns:a16="http://schemas.microsoft.com/office/drawing/2014/main" id="{7B494F1B-F216-124F-8520-B98E9203A196}"/>
              </a:ext>
            </a:extLst>
          </p:cNvPr>
          <p:cNvSpPr txBox="1"/>
          <p:nvPr/>
        </p:nvSpPr>
        <p:spPr>
          <a:xfrm>
            <a:off x="838200" y="2348297"/>
            <a:ext cx="5597434" cy="357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t>class </a:t>
            </a:r>
            <a:r>
              <a:rPr lang="en-US" b="1" dirty="0" err="1"/>
              <a:t>BaseConcrete</a:t>
            </a:r>
            <a:r>
              <a:rPr lang="en-US" b="1" dirty="0"/>
              <a:t> {}</a:t>
            </a:r>
          </a:p>
          <a:p>
            <a:r>
              <a:rPr lang="en-US" b="1" dirty="0"/>
              <a:t>class </a:t>
            </a:r>
            <a:r>
              <a:rPr lang="en-US" b="1" dirty="0" err="1"/>
              <a:t>BaseGeneric</a:t>
            </a:r>
            <a:r>
              <a:rPr lang="en-US" b="1" dirty="0"/>
              <a:t>&lt;T&gt;{}</a:t>
            </a:r>
          </a:p>
          <a:p>
            <a:endParaRPr lang="en-US" b="1" dirty="0"/>
          </a:p>
          <a:p>
            <a:r>
              <a:rPr lang="en-US" b="1" dirty="0"/>
              <a:t>class Gen1&lt;T&gt; : </a:t>
            </a:r>
            <a:r>
              <a:rPr lang="en-US" b="1" dirty="0" err="1"/>
              <a:t>BaseConcrete</a:t>
            </a:r>
            <a:r>
              <a:rPr lang="en-US" b="1" dirty="0"/>
              <a:t> {} // concrete</a:t>
            </a:r>
          </a:p>
          <a:p>
            <a:r>
              <a:rPr lang="en-US" b="1" dirty="0"/>
              <a:t>class Gen2&lt;T&gt; : </a:t>
            </a:r>
            <a:r>
              <a:rPr lang="en-US" b="1" dirty="0" err="1"/>
              <a:t>BaseGeneric</a:t>
            </a:r>
            <a:r>
              <a:rPr lang="en-US" b="1" dirty="0"/>
              <a:t>&lt;int&gt;{} // closed constructed</a:t>
            </a:r>
          </a:p>
          <a:p>
            <a:r>
              <a:rPr lang="en-US" b="1" dirty="0"/>
              <a:t>class Gen3&lt;T&gt; : </a:t>
            </a:r>
            <a:r>
              <a:rPr lang="en-US" b="1" dirty="0" err="1"/>
              <a:t>BaseGeneric</a:t>
            </a:r>
            <a:r>
              <a:rPr lang="en-US" b="1" dirty="0"/>
              <a:t>&lt;T&gt; {} // open constructed</a:t>
            </a:r>
          </a:p>
          <a:p>
            <a:endParaRPr lang="en-US" sz="1400" b="1" dirty="0"/>
          </a:p>
          <a:p>
            <a:r>
              <a:rPr lang="en-US" b="1" dirty="0"/>
              <a:t>class </a:t>
            </a:r>
            <a:r>
              <a:rPr lang="en-US" b="1" dirty="0" err="1"/>
              <a:t>BaseMultiple</a:t>
            </a:r>
            <a:r>
              <a:rPr lang="en-US" b="1" dirty="0"/>
              <a:t>&lt;T, U, V&gt; {}</a:t>
            </a:r>
          </a:p>
          <a:p>
            <a:r>
              <a:rPr lang="en-US" b="1" dirty="0"/>
              <a:t>class Gen4&lt;T, U&gt; : </a:t>
            </a:r>
            <a:r>
              <a:rPr lang="en-US" b="1" dirty="0" err="1"/>
              <a:t>BaseMultiple</a:t>
            </a:r>
            <a:r>
              <a:rPr lang="en-US" b="1" dirty="0"/>
              <a:t>&lt;T, U, int&gt; {}</a:t>
            </a:r>
          </a:p>
          <a:p>
            <a:endParaRPr lang="en-US" b="1" dirty="0"/>
          </a:p>
          <a:p>
            <a:r>
              <a:rPr lang="en-US" b="1" dirty="0"/>
              <a:t>class Con1 : </a:t>
            </a:r>
            <a:r>
              <a:rPr lang="en-US" b="1" dirty="0" err="1"/>
              <a:t>BaseGeneric</a:t>
            </a:r>
            <a:r>
              <a:rPr lang="en-US" b="1" dirty="0"/>
              <a:t>&lt;int&gt; {} // ok</a:t>
            </a:r>
          </a:p>
          <a:p>
            <a:r>
              <a:rPr lang="en-US" b="1" dirty="0"/>
              <a:t>class Con2 : </a:t>
            </a:r>
            <a:r>
              <a:rPr lang="en-US" b="1" dirty="0" err="1"/>
              <a:t>BaseGeneric</a:t>
            </a:r>
            <a:r>
              <a:rPr lang="en-US" b="1" dirty="0"/>
              <a:t>&lt;T&gt; {} // error</a:t>
            </a:r>
          </a:p>
          <a:p>
            <a:endParaRPr lang="en-US" sz="1400" b="1" dirty="0"/>
          </a:p>
        </p:txBody>
      </p:sp>
    </p:spTree>
    <p:extLst>
      <p:ext uri="{BB962C8B-B14F-4D97-AF65-F5344CB8AC3E}">
        <p14:creationId xmlns:p14="http://schemas.microsoft.com/office/powerpoint/2010/main" val="15336257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490D-5A3E-3646-A726-CA6EF16855B1}"/>
              </a:ext>
            </a:extLst>
          </p:cNvPr>
          <p:cNvSpPr>
            <a:spLocks noGrp="1"/>
          </p:cNvSpPr>
          <p:nvPr>
            <p:ph type="title"/>
          </p:nvPr>
        </p:nvSpPr>
        <p:spPr/>
        <p:txBody>
          <a:bodyPr/>
          <a:lstStyle/>
          <a:p>
            <a:r>
              <a:rPr lang="en-BO"/>
              <a:t>Interfaces genéricas</a:t>
            </a:r>
          </a:p>
        </p:txBody>
      </p:sp>
      <p:sp>
        <p:nvSpPr>
          <p:cNvPr id="3" name="Content Placeholder 2">
            <a:extLst>
              <a:ext uri="{FF2B5EF4-FFF2-40B4-BE49-F238E27FC236}">
                <a16:creationId xmlns:a16="http://schemas.microsoft.com/office/drawing/2014/main" id="{7F0C89AE-569C-D046-8388-AA49DD227B97}"/>
              </a:ext>
            </a:extLst>
          </p:cNvPr>
          <p:cNvSpPr>
            <a:spLocks noGrp="1"/>
          </p:cNvSpPr>
          <p:nvPr>
            <p:ph idx="1"/>
          </p:nvPr>
        </p:nvSpPr>
        <p:spPr>
          <a:xfrm>
            <a:off x="6522720" y="1825625"/>
            <a:ext cx="48310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interfaces que se declaran con </a:t>
            </a:r>
            <a:r>
              <a:rPr lang="en-US" b="1"/>
              <a:t>parámetros type</a:t>
            </a:r>
            <a:r>
              <a:rPr lang="en-US"/>
              <a:t> se convierten en </a:t>
            </a:r>
            <a:r>
              <a:rPr lang="en-US" b="1"/>
              <a:t>interfaces genéricas</a:t>
            </a:r>
            <a:r>
              <a:rPr lang="en-US"/>
              <a:t>. Las </a:t>
            </a:r>
            <a:r>
              <a:rPr lang="en-US" b="1"/>
              <a:t>interfaces genéricas</a:t>
            </a:r>
            <a:r>
              <a:rPr lang="en-US"/>
              <a:t> tienen los mismos dos propósitos que las interfaces normales. Se crean para exponer una funcionalidad deseada para que cuando una clase desee implementar dicha funcionalidad deba implementar todos los miembros declarados en la </a:t>
            </a:r>
            <a:r>
              <a:rPr lang="en-US" b="1"/>
              <a:t>interface</a:t>
            </a:r>
            <a:r>
              <a:rPr lang="en-US"/>
              <a:t>. </a:t>
            </a:r>
          </a:p>
          <a:p>
            <a:pPr marL="0" indent="0">
              <a:buNone/>
            </a:pPr>
            <a:r>
              <a:rPr lang="en-US"/>
              <a:t>Cuando se implementa una </a:t>
            </a:r>
            <a:r>
              <a:rPr lang="en-US" b="1"/>
              <a:t>interface generic</a:t>
            </a:r>
            <a:r>
              <a:rPr lang="en-US"/>
              <a:t>, se debe especificar el </a:t>
            </a:r>
            <a:r>
              <a:rPr lang="en-US" b="1"/>
              <a:t>argumento type</a:t>
            </a:r>
            <a:r>
              <a:rPr lang="en-US"/>
              <a:t>. La </a:t>
            </a:r>
            <a:r>
              <a:rPr lang="en-US" b="1"/>
              <a:t>interface generic</a:t>
            </a:r>
            <a:r>
              <a:rPr lang="en-US"/>
              <a:t> puede implementarse mediante clases genéricas y no genéricas.</a:t>
            </a:r>
          </a:p>
          <a:p>
            <a:pPr marL="0" indent="0">
              <a:buNone/>
            </a:pPr>
            <a:r>
              <a:rPr lang="en-US"/>
              <a:t> </a:t>
            </a:r>
            <a:endParaRPr lang="en-BO"/>
          </a:p>
        </p:txBody>
      </p:sp>
      <p:sp>
        <p:nvSpPr>
          <p:cNvPr id="4" name="TextBox 3">
            <a:extLst>
              <a:ext uri="{FF2B5EF4-FFF2-40B4-BE49-F238E27FC236}">
                <a16:creationId xmlns:a16="http://schemas.microsoft.com/office/drawing/2014/main" id="{F10246A1-4498-8E48-9880-EC2FC484F3D3}"/>
              </a:ext>
            </a:extLst>
          </p:cNvPr>
          <p:cNvSpPr txBox="1"/>
          <p:nvPr/>
        </p:nvSpPr>
        <p:spPr>
          <a:xfrm>
            <a:off x="838200" y="2007184"/>
            <a:ext cx="5597434"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t>// Generic functionality interface</a:t>
            </a:r>
          </a:p>
          <a:p>
            <a:r>
              <a:rPr lang="en-US" sz="1400" b="1" dirty="0"/>
              <a:t>interface </a:t>
            </a:r>
            <a:r>
              <a:rPr lang="en-US" sz="1400" b="1" dirty="0" err="1"/>
              <a:t>IGenericCollection</a:t>
            </a:r>
            <a:r>
              <a:rPr lang="en-US" sz="1400" b="1" dirty="0"/>
              <a:t>&lt;T&gt; {</a:t>
            </a:r>
          </a:p>
          <a:p>
            <a:r>
              <a:rPr lang="en-US" sz="1400" b="1" dirty="0"/>
              <a:t>	void store(T t);</a:t>
            </a:r>
          </a:p>
          <a:p>
            <a:r>
              <a:rPr lang="en-US" sz="1400" b="1" dirty="0"/>
              <a:t>}</a:t>
            </a:r>
          </a:p>
          <a:p>
            <a:endParaRPr lang="en-US" sz="1400" b="1" dirty="0"/>
          </a:p>
          <a:p>
            <a:r>
              <a:rPr lang="en-US" sz="1400" b="1" dirty="0"/>
              <a:t>// Non-generic class implementing generic interface</a:t>
            </a:r>
          </a:p>
          <a:p>
            <a:r>
              <a:rPr lang="en-US" sz="1400" b="1" dirty="0"/>
              <a:t>class Box : </a:t>
            </a:r>
            <a:r>
              <a:rPr lang="en-US" sz="1400" b="1" dirty="0" err="1"/>
              <a:t>IGenericCollection</a:t>
            </a:r>
            <a:r>
              <a:rPr lang="en-US" sz="1400" b="1" dirty="0"/>
              <a:t>&lt;int&gt;</a:t>
            </a:r>
          </a:p>
          <a:p>
            <a:r>
              <a:rPr lang="en-US" sz="1400" b="1" dirty="0"/>
              <a:t>{</a:t>
            </a:r>
          </a:p>
          <a:p>
            <a:pPr lvl="1"/>
            <a:r>
              <a:rPr lang="en-US" sz="1400" b="1" dirty="0"/>
              <a:t>public int </a:t>
            </a:r>
            <a:r>
              <a:rPr lang="en-US" sz="1400" b="1" dirty="0" err="1"/>
              <a:t>myBox</a:t>
            </a:r>
            <a:r>
              <a:rPr lang="en-US" sz="1400" b="1" dirty="0"/>
              <a:t>;</a:t>
            </a:r>
          </a:p>
          <a:p>
            <a:pPr lvl="1"/>
            <a:r>
              <a:rPr lang="en-US" sz="1400" b="1" dirty="0"/>
              <a:t>public void store(int </a:t>
            </a:r>
            <a:r>
              <a:rPr lang="en-US" sz="1400" b="1" dirty="0" err="1"/>
              <a:t>i</a:t>
            </a:r>
            <a:r>
              <a:rPr lang="en-US" sz="1400" b="1" dirty="0"/>
              <a:t>) { </a:t>
            </a:r>
            <a:r>
              <a:rPr lang="en-US" sz="1400" b="1" dirty="0" err="1"/>
              <a:t>myBox</a:t>
            </a:r>
            <a:r>
              <a:rPr lang="en-US" sz="1400" b="1" dirty="0"/>
              <a:t> = </a:t>
            </a:r>
            <a:r>
              <a:rPr lang="en-US" sz="1400" b="1" dirty="0" err="1"/>
              <a:t>i</a:t>
            </a:r>
            <a:r>
              <a:rPr lang="en-US" sz="1400" b="1" dirty="0"/>
              <a:t>; }</a:t>
            </a:r>
          </a:p>
          <a:p>
            <a:r>
              <a:rPr lang="en-US" sz="1400" b="1" dirty="0"/>
              <a:t>}</a:t>
            </a:r>
          </a:p>
          <a:p>
            <a:endParaRPr lang="en-US" sz="1400" b="1" dirty="0"/>
          </a:p>
          <a:p>
            <a:r>
              <a:rPr lang="en-US" sz="1400" b="1" dirty="0"/>
              <a:t>// Generic class implementing generic interface</a:t>
            </a:r>
          </a:p>
          <a:p>
            <a:r>
              <a:rPr lang="en-US" sz="1400" b="1" dirty="0"/>
              <a:t>class </a:t>
            </a:r>
            <a:r>
              <a:rPr lang="en-US" sz="1400" b="1" dirty="0" err="1"/>
              <a:t>GenericBox</a:t>
            </a:r>
            <a:r>
              <a:rPr lang="en-US" sz="1400" b="1" dirty="0"/>
              <a:t>&lt;T&gt; : </a:t>
            </a:r>
            <a:r>
              <a:rPr lang="en-US" sz="1400" b="1" dirty="0" err="1"/>
              <a:t>IGenericCollection</a:t>
            </a:r>
            <a:r>
              <a:rPr lang="en-US" sz="1400" b="1" dirty="0"/>
              <a:t>&lt;T&gt;</a:t>
            </a:r>
          </a:p>
          <a:p>
            <a:r>
              <a:rPr lang="en-US" sz="1400" b="1" dirty="0"/>
              <a:t>{</a:t>
            </a:r>
          </a:p>
          <a:p>
            <a:pPr lvl="1"/>
            <a:r>
              <a:rPr lang="en-US" sz="1400" b="1" dirty="0"/>
              <a:t>public T </a:t>
            </a:r>
            <a:r>
              <a:rPr lang="en-US" sz="1400" b="1" dirty="0" err="1"/>
              <a:t>myBox</a:t>
            </a:r>
            <a:r>
              <a:rPr lang="en-US" sz="1400" b="1" dirty="0"/>
              <a:t>;</a:t>
            </a:r>
          </a:p>
          <a:p>
            <a:pPr lvl="1"/>
            <a:r>
              <a:rPr lang="en-US" sz="1400" b="1" dirty="0"/>
              <a:t>public void store(T t) { </a:t>
            </a:r>
            <a:r>
              <a:rPr lang="en-US" sz="1400" b="1" dirty="0" err="1"/>
              <a:t>myBox</a:t>
            </a:r>
            <a:r>
              <a:rPr lang="en-US" sz="1400" b="1" dirty="0"/>
              <a:t> = t; }</a:t>
            </a:r>
          </a:p>
          <a:p>
            <a:r>
              <a:rPr lang="en-US" sz="1400" b="1" dirty="0"/>
              <a:t>}</a:t>
            </a:r>
          </a:p>
        </p:txBody>
      </p:sp>
    </p:spTree>
    <p:extLst>
      <p:ext uri="{BB962C8B-B14F-4D97-AF65-F5344CB8AC3E}">
        <p14:creationId xmlns:p14="http://schemas.microsoft.com/office/powerpoint/2010/main" val="427142441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D50E-F4C7-8C46-B155-12EE8DF4D67B}"/>
              </a:ext>
            </a:extLst>
          </p:cNvPr>
          <p:cNvSpPr>
            <a:spLocks noGrp="1"/>
          </p:cNvSpPr>
          <p:nvPr>
            <p:ph type="title"/>
          </p:nvPr>
        </p:nvSpPr>
        <p:spPr/>
        <p:txBody>
          <a:bodyPr/>
          <a:lstStyle/>
          <a:p>
            <a:r>
              <a:rPr lang="en-BO"/>
              <a:t>Delegates genéricos</a:t>
            </a:r>
          </a:p>
        </p:txBody>
      </p:sp>
      <p:sp>
        <p:nvSpPr>
          <p:cNvPr id="3" name="Content Placeholder 2">
            <a:extLst>
              <a:ext uri="{FF2B5EF4-FFF2-40B4-BE49-F238E27FC236}">
                <a16:creationId xmlns:a16="http://schemas.microsoft.com/office/drawing/2014/main" id="{62D6FA77-399A-EC49-B174-2B66BC493129}"/>
              </a:ext>
            </a:extLst>
          </p:cNvPr>
          <p:cNvSpPr>
            <a:spLocks noGrp="1"/>
          </p:cNvSpPr>
          <p:nvPr>
            <p:ph idx="1"/>
          </p:nvPr>
        </p:nvSpPr>
        <p:spPr>
          <a:xfrm>
            <a:off x="6705600" y="1825625"/>
            <a:ext cx="4648200"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Un </a:t>
            </a:r>
            <a:r>
              <a:rPr lang="en-US" b="1"/>
              <a:t>delegate</a:t>
            </a:r>
            <a:r>
              <a:rPr lang="en-US"/>
              <a:t> </a:t>
            </a:r>
            <a:r>
              <a:rPr lang="en-US" b="1"/>
              <a:t>generic</a:t>
            </a:r>
            <a:r>
              <a:rPr lang="en-US"/>
              <a:t> se define con </a:t>
            </a:r>
            <a:r>
              <a:rPr lang="en-US" b="1"/>
              <a:t>parámetros type</a:t>
            </a:r>
            <a:r>
              <a:rPr lang="en-US"/>
              <a:t>. </a:t>
            </a:r>
          </a:p>
          <a:p>
            <a:pPr marL="0" indent="0">
              <a:buNone/>
            </a:pPr>
            <a:endParaRPr lang="en-US"/>
          </a:p>
          <a:p>
            <a:pPr marL="0" indent="0">
              <a:buNone/>
            </a:pPr>
            <a:r>
              <a:rPr lang="en-US"/>
              <a:t>A partir de este tipo de </a:t>
            </a:r>
            <a:r>
              <a:rPr lang="en-US" b="1"/>
              <a:t>delegate</a:t>
            </a:r>
            <a:r>
              <a:rPr lang="en-US"/>
              <a:t>, se puede crear un objeto </a:t>
            </a:r>
            <a:r>
              <a:rPr lang="en-US" b="1"/>
              <a:t>delegate</a:t>
            </a:r>
            <a:r>
              <a:rPr lang="en-US"/>
              <a:t> que puede referirse a cualquier método que devuelva cualquier tipo y tenga el número de parámetros que iguale al de la declaración del </a:t>
            </a:r>
            <a:r>
              <a:rPr lang="en-US" b="1"/>
              <a:t>delegate generic</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8BA107E3-4685-0F4B-8033-B711D0FA8131}"/>
              </a:ext>
            </a:extLst>
          </p:cNvPr>
          <p:cNvSpPr txBox="1"/>
          <p:nvPr/>
        </p:nvSpPr>
        <p:spPr>
          <a:xfrm>
            <a:off x="838200" y="2007184"/>
            <a:ext cx="5597434"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public delegate TRet Funcion&lt;TRet, TPar&gt;(TPar par);</a:t>
            </a:r>
          </a:p>
          <a:p>
            <a:r>
              <a:rPr lang="en-US" sz="1400" b="1"/>
              <a:t>	static public bool Print(string s)</a:t>
            </a:r>
          </a:p>
          <a:p>
            <a:r>
              <a:rPr lang="en-US" sz="1400" b="1"/>
              <a:t>	{</a:t>
            </a:r>
          </a:p>
          <a:p>
            <a:r>
              <a:rPr lang="en-US" sz="1400" b="1"/>
              <a:t>		WriteLine(s);</a:t>
            </a:r>
          </a:p>
          <a:p>
            <a:r>
              <a:rPr lang="en-US" sz="1400" b="1"/>
              <a:t>		return true;</a:t>
            </a:r>
          </a:p>
          <a:p>
            <a:r>
              <a:rPr lang="en-US" sz="1400" b="1"/>
              <a:t>	}</a:t>
            </a:r>
          </a:p>
          <a:p>
            <a:r>
              <a:rPr lang="en-US" sz="1400" b="1"/>
              <a:t>	static void Main()</a:t>
            </a:r>
          </a:p>
          <a:p>
            <a:r>
              <a:rPr lang="en-US" sz="1400" b="1"/>
              <a:t>	{</a:t>
            </a:r>
          </a:p>
          <a:p>
            <a:r>
              <a:rPr lang="en-US" sz="1400" b="1"/>
              <a:t>		Funcion&lt;bool, string&gt; printf = Print;</a:t>
            </a:r>
          </a:p>
          <a:p>
            <a:r>
              <a:rPr lang="en-US" sz="1400" b="1"/>
              <a:t>		var ok = printf("Hola delegate genérico!");</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7448877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D68-538A-3C42-A358-8E408A468292}"/>
              </a:ext>
            </a:extLst>
          </p:cNvPr>
          <p:cNvSpPr>
            <a:spLocks noGrp="1"/>
          </p:cNvSpPr>
          <p:nvPr>
            <p:ph type="title"/>
          </p:nvPr>
        </p:nvSpPr>
        <p:spPr/>
        <p:txBody>
          <a:bodyPr/>
          <a:lstStyle/>
          <a:p>
            <a:r>
              <a:rPr lang="en-BO"/>
              <a:t>Delegates Action</a:t>
            </a:r>
          </a:p>
        </p:txBody>
      </p:sp>
      <p:sp>
        <p:nvSpPr>
          <p:cNvPr id="3" name="Content Placeholder 2">
            <a:extLst>
              <a:ext uri="{FF2B5EF4-FFF2-40B4-BE49-F238E27FC236}">
                <a16:creationId xmlns:a16="http://schemas.microsoft.com/office/drawing/2014/main" id="{5054BEB6-E98E-F740-BFCD-EF8B2DD73A6A}"/>
              </a:ext>
            </a:extLst>
          </p:cNvPr>
          <p:cNvSpPr>
            <a:spLocks noGrp="1"/>
          </p:cNvSpPr>
          <p:nvPr>
            <p:ph idx="1"/>
          </p:nvPr>
        </p:nvSpPr>
        <p:spPr>
          <a:xfrm>
            <a:off x="6705600" y="2365557"/>
            <a:ext cx="4648200" cy="2659290"/>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BO"/>
          </a:p>
          <a:p>
            <a:pPr marL="0" indent="0">
              <a:buNone/>
            </a:pPr>
            <a:r>
              <a:rPr lang="en-BO" sz="2600"/>
              <a:t>C# define para facilidad del usuario, en el namespace </a:t>
            </a:r>
            <a:r>
              <a:rPr lang="en-BO" sz="2600" b="1"/>
              <a:t>System</a:t>
            </a:r>
            <a:r>
              <a:rPr lang="en-BO" sz="2600"/>
              <a:t>, </a:t>
            </a:r>
            <a:r>
              <a:rPr lang="en-BO" sz="2600" b="1"/>
              <a:t>delegates</a:t>
            </a:r>
            <a:r>
              <a:rPr lang="en-BO" sz="2600"/>
              <a:t> llamados </a:t>
            </a:r>
            <a:r>
              <a:rPr lang="en-BO" sz="2600" b="1"/>
              <a:t>Action</a:t>
            </a:r>
            <a:r>
              <a:rPr lang="en-BO" sz="2600"/>
              <a:t>, que devuelven void y pueden tomar desde uno a dieciseis parámetros de cualquier tipo.</a:t>
            </a:r>
          </a:p>
          <a:p>
            <a:pPr marL="0" indent="0">
              <a:buNone/>
            </a:pPr>
            <a:endParaRPr lang="en-BO" sz="2600"/>
          </a:p>
          <a:p>
            <a:pPr marL="0" indent="0">
              <a:buNone/>
            </a:pPr>
            <a:r>
              <a:rPr lang="en-BO" sz="2600"/>
              <a:t>Ejemplo:</a:t>
            </a:r>
          </a:p>
          <a:p>
            <a:pPr marL="0" indent="0">
              <a:buNone/>
            </a:pPr>
            <a:r>
              <a:rPr lang="en-BO" sz="2600" b="1"/>
              <a:t>public delegate void System.Action&lt;T&gt;(T obj);</a:t>
            </a:r>
          </a:p>
          <a:p>
            <a:pPr marL="0" indent="0">
              <a:buNone/>
            </a:pPr>
            <a:r>
              <a:rPr lang="en-BO"/>
              <a:t> </a:t>
            </a:r>
          </a:p>
        </p:txBody>
      </p:sp>
      <p:sp>
        <p:nvSpPr>
          <p:cNvPr id="4" name="TextBox 3">
            <a:extLst>
              <a:ext uri="{FF2B5EF4-FFF2-40B4-BE49-F238E27FC236}">
                <a16:creationId xmlns:a16="http://schemas.microsoft.com/office/drawing/2014/main" id="{CA15B051-AA80-5E45-9A83-87D42BB4D4C6}"/>
              </a:ext>
            </a:extLst>
          </p:cNvPr>
          <p:cNvSpPr txBox="1"/>
          <p:nvPr/>
        </p:nvSpPr>
        <p:spPr>
          <a:xfrm>
            <a:off x="838200" y="2007184"/>
            <a:ext cx="5597434"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void Print2Lineas(string s1, string s2)</a:t>
            </a:r>
          </a:p>
          <a:p>
            <a:r>
              <a:rPr lang="en-US" sz="1400" b="1"/>
              <a:t>	{</a:t>
            </a:r>
          </a:p>
          <a:p>
            <a:r>
              <a:rPr lang="en-US" sz="1400" b="1"/>
              <a:t>		WriteLine(s1);</a:t>
            </a:r>
          </a:p>
          <a:p>
            <a:r>
              <a:rPr lang="en-US" sz="1400" b="1"/>
              <a:t>		WriteLine(s2);</a:t>
            </a:r>
          </a:p>
          <a:p>
            <a:r>
              <a:rPr lang="en-US" sz="1400" b="1"/>
              <a:t>	}</a:t>
            </a:r>
          </a:p>
          <a:p>
            <a:r>
              <a:rPr lang="en-US" sz="1400" b="1"/>
              <a:t>	static void Main()</a:t>
            </a:r>
          </a:p>
          <a:p>
            <a:r>
              <a:rPr lang="en-US" sz="1400" b="1"/>
              <a:t>	{</a:t>
            </a:r>
          </a:p>
          <a:p>
            <a:r>
              <a:rPr lang="en-US" sz="1400" b="1"/>
              <a:t>		Action&lt;string, string&gt; print = Print2Lineas;</a:t>
            </a:r>
          </a:p>
          <a:p>
            <a:r>
              <a:rPr lang="en-US" sz="1400" b="1"/>
              <a:t>		print("Hola delegate genérico!", </a:t>
            </a:r>
          </a:p>
          <a:p>
            <a:r>
              <a:rPr lang="en-US" sz="1400" b="1"/>
              <a:t>			"Indirección con simplicidad! ");</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6913026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677B-FC5F-C04F-9F97-AB677F711391}"/>
              </a:ext>
            </a:extLst>
          </p:cNvPr>
          <p:cNvSpPr>
            <a:spLocks noGrp="1"/>
          </p:cNvSpPr>
          <p:nvPr>
            <p:ph type="title"/>
          </p:nvPr>
        </p:nvSpPr>
        <p:spPr/>
        <p:txBody>
          <a:bodyPr/>
          <a:lstStyle/>
          <a:p>
            <a:r>
              <a:rPr lang="en-BO"/>
              <a:t>Delegates Function</a:t>
            </a:r>
          </a:p>
        </p:txBody>
      </p:sp>
      <p:sp>
        <p:nvSpPr>
          <p:cNvPr id="3" name="Content Placeholder 2">
            <a:extLst>
              <a:ext uri="{FF2B5EF4-FFF2-40B4-BE49-F238E27FC236}">
                <a16:creationId xmlns:a16="http://schemas.microsoft.com/office/drawing/2014/main" id="{F7D0B57B-BA92-2944-9138-544FCF310FFC}"/>
              </a:ext>
            </a:extLst>
          </p:cNvPr>
          <p:cNvSpPr>
            <a:spLocks noGrp="1"/>
          </p:cNvSpPr>
          <p:nvPr>
            <p:ph idx="1"/>
          </p:nvPr>
        </p:nvSpPr>
        <p:spPr>
          <a:xfrm>
            <a:off x="6897189" y="2454882"/>
            <a:ext cx="4456611" cy="354756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C# define también para facilidad del usuario, en el namespace </a:t>
            </a:r>
            <a:r>
              <a:rPr lang="en-BO" b="1"/>
              <a:t>System</a:t>
            </a:r>
            <a:r>
              <a:rPr lang="en-BO"/>
              <a:t>, </a:t>
            </a:r>
            <a:r>
              <a:rPr lang="en-BO" b="1"/>
              <a:t>delegates</a:t>
            </a:r>
            <a:r>
              <a:rPr lang="en-BO"/>
              <a:t> llamados </a:t>
            </a:r>
            <a:r>
              <a:rPr lang="en-BO" b="1"/>
              <a:t>Func</a:t>
            </a:r>
            <a:r>
              <a:rPr lang="en-BO"/>
              <a:t>, que devuelven un valor de cualquier tipo y pueden tomar desde uno a dieciseis parámetros de cualquier tipo.</a:t>
            </a:r>
          </a:p>
          <a:p>
            <a:pPr marL="0" indent="0">
              <a:buNone/>
            </a:pPr>
            <a:endParaRPr lang="en-BO"/>
          </a:p>
          <a:p>
            <a:pPr marL="0" indent="0">
              <a:buNone/>
            </a:pPr>
            <a:r>
              <a:rPr lang="en-BO"/>
              <a:t>Ejemplo:</a:t>
            </a:r>
          </a:p>
          <a:p>
            <a:pPr marL="0" indent="0">
              <a:buNone/>
            </a:pPr>
            <a:r>
              <a:rPr lang="en-BO" b="1"/>
              <a:t>public delegate TResult System.Func&lt;TResult, T&gt;(T obj);</a:t>
            </a:r>
          </a:p>
          <a:p>
            <a:pPr marL="0" indent="0">
              <a:buNone/>
            </a:pPr>
            <a:r>
              <a:rPr lang="en-BO" b="1"/>
              <a:t> </a:t>
            </a:r>
          </a:p>
          <a:p>
            <a:endParaRPr lang="en-BO"/>
          </a:p>
        </p:txBody>
      </p:sp>
      <p:sp>
        <p:nvSpPr>
          <p:cNvPr id="4" name="TextBox 3">
            <a:extLst>
              <a:ext uri="{FF2B5EF4-FFF2-40B4-BE49-F238E27FC236}">
                <a16:creationId xmlns:a16="http://schemas.microsoft.com/office/drawing/2014/main" id="{CB0DACC1-3F29-6F40-BD6A-54AFAB915DC1}"/>
              </a:ext>
            </a:extLst>
          </p:cNvPr>
          <p:cNvSpPr txBox="1"/>
          <p:nvPr/>
        </p:nvSpPr>
        <p:spPr>
          <a:xfrm>
            <a:off x="838200" y="2120395"/>
            <a:ext cx="5597434"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public bool Print(string s1, string s2)</a:t>
            </a:r>
          </a:p>
          <a:p>
            <a:r>
              <a:rPr lang="en-US" sz="1400" b="1"/>
              <a:t>	{</a:t>
            </a:r>
          </a:p>
          <a:p>
            <a:r>
              <a:rPr lang="en-US" sz="1400" b="1"/>
              <a:t>		WriteLine(s1);</a:t>
            </a:r>
          </a:p>
          <a:p>
            <a:r>
              <a:rPr lang="en-US" sz="1400" b="1"/>
              <a:t>		WriteLine(s2);</a:t>
            </a:r>
          </a:p>
          <a:p>
            <a:r>
              <a:rPr lang="en-US" sz="1400" b="1"/>
              <a:t>		return true;</a:t>
            </a:r>
          </a:p>
          <a:p>
            <a:r>
              <a:rPr lang="en-US" sz="1400" b="1"/>
              <a:t>	}</a:t>
            </a:r>
          </a:p>
          <a:p>
            <a:r>
              <a:rPr lang="en-US" sz="1400" b="1"/>
              <a:t>	static void Main()</a:t>
            </a:r>
          </a:p>
          <a:p>
            <a:r>
              <a:rPr lang="en-US" sz="1400" b="1"/>
              <a:t>	{</a:t>
            </a:r>
          </a:p>
          <a:p>
            <a:r>
              <a:rPr lang="en-US" sz="1400" b="1"/>
              <a:t>		Func&lt;string, string, bool&gt; printf = Print;</a:t>
            </a:r>
          </a:p>
          <a:p>
            <a:r>
              <a:rPr lang="en-US" sz="1400" b="1"/>
              <a:t>		var ok = printf("Hola delegate genérico! ",</a:t>
            </a:r>
          </a:p>
          <a:p>
            <a:r>
              <a:rPr lang="en-US" sz="1400" b="1"/>
              <a:t>			"Indirección con simplicidad! ");</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0017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F52-B292-F944-B000-163F76D8D6A2}"/>
              </a:ext>
            </a:extLst>
          </p:cNvPr>
          <p:cNvSpPr>
            <a:spLocks noGrp="1"/>
          </p:cNvSpPr>
          <p:nvPr>
            <p:ph type="title"/>
          </p:nvPr>
        </p:nvSpPr>
        <p:spPr/>
        <p:txBody>
          <a:bodyPr/>
          <a:lstStyle/>
          <a:p>
            <a:r>
              <a:rPr lang="en-BO"/>
              <a:t>Eventos genéricos</a:t>
            </a:r>
          </a:p>
        </p:txBody>
      </p:sp>
      <p:sp>
        <p:nvSpPr>
          <p:cNvPr id="3" name="Content Placeholder 2">
            <a:extLst>
              <a:ext uri="{FF2B5EF4-FFF2-40B4-BE49-F238E27FC236}">
                <a16:creationId xmlns:a16="http://schemas.microsoft.com/office/drawing/2014/main" id="{C8644A1D-0450-A844-99F1-44B1D42D1670}"/>
              </a:ext>
            </a:extLst>
          </p:cNvPr>
          <p:cNvSpPr>
            <a:spLocks noGrp="1"/>
          </p:cNvSpPr>
          <p:nvPr>
            <p:ph idx="1"/>
          </p:nvPr>
        </p:nvSpPr>
        <p:spPr>
          <a:xfrm>
            <a:off x="7289074" y="1825625"/>
            <a:ext cx="4064725"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Los delegados genéricos se pueden usar para definir eventos genéricos. </a:t>
            </a:r>
          </a:p>
          <a:p>
            <a:pPr marL="0" indent="0">
              <a:buNone/>
            </a:pPr>
            <a:r>
              <a:rPr lang="en-US"/>
              <a:t>Por ejemplo, en lugar de utilizar el patrón de diseño típico donde el remitente del evento es del tipo </a:t>
            </a:r>
            <a:r>
              <a:rPr lang="en-US" b="1"/>
              <a:t>Object</a:t>
            </a:r>
            <a:r>
              <a:rPr lang="en-US"/>
              <a:t>, un </a:t>
            </a:r>
            <a:r>
              <a:rPr lang="en-US" b="1"/>
              <a:t>parámetro type</a:t>
            </a:r>
            <a:r>
              <a:rPr lang="en-US"/>
              <a:t> puede permitir que se especifique el </a:t>
            </a:r>
            <a:r>
              <a:rPr lang="en-US" b="1"/>
              <a:t>type</a:t>
            </a:r>
            <a:r>
              <a:rPr lang="en-US"/>
              <a:t> real del publicador. Esto hará que el argumento sea fuertemente tipeado, lo que permite al compilador exigir que se use el </a:t>
            </a:r>
            <a:r>
              <a:rPr lang="en-US" b="1"/>
              <a:t>type</a:t>
            </a:r>
            <a:r>
              <a:rPr lang="en-US"/>
              <a:t> correcto para ese argumento.</a:t>
            </a:r>
          </a:p>
          <a:p>
            <a:pPr marL="0" indent="0">
              <a:buNone/>
            </a:pPr>
            <a:r>
              <a:rPr lang="en-US"/>
              <a:t> </a:t>
            </a:r>
            <a:endParaRPr lang="en-BO"/>
          </a:p>
        </p:txBody>
      </p:sp>
      <p:sp>
        <p:nvSpPr>
          <p:cNvPr id="4" name="TextBox 3">
            <a:extLst>
              <a:ext uri="{FF2B5EF4-FFF2-40B4-BE49-F238E27FC236}">
                <a16:creationId xmlns:a16="http://schemas.microsoft.com/office/drawing/2014/main" id="{8A30779B-41D6-CC49-9110-7B9238E3E4F1}"/>
              </a:ext>
            </a:extLst>
          </p:cNvPr>
          <p:cNvSpPr txBox="1"/>
          <p:nvPr/>
        </p:nvSpPr>
        <p:spPr>
          <a:xfrm>
            <a:off x="838201" y="1813494"/>
            <a:ext cx="605028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EventHandlerDelegate&lt;T, U&gt;(T sender, U eventArgs)</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EventHandlerDelegate&lt;Calculadora, EventArgs&gt; HayOperacion</a:t>
            </a:r>
            <a:r>
              <a:rPr lang="en-US" sz="1400" b="1"/>
              <a:t>;  </a:t>
            </a:r>
          </a:p>
          <a:p>
            <a:r>
              <a:rPr lang="en-US" sz="1400" b="1"/>
              <a:t>      </a:t>
            </a:r>
          </a:p>
          <a:p>
            <a:r>
              <a:rPr lang="en-US" sz="1400" b="1"/>
              <a:t>      protected </a:t>
            </a:r>
            <a:r>
              <a:rPr lang="en-US" sz="1400" b="1">
                <a:solidFill>
                  <a:schemeClr val="bg1"/>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solidFill>
                  <a:schemeClr val="accent2">
                    <a:lumMod val="40000"/>
                    <a:lumOff val="60000"/>
                  </a:schemeClr>
                </a:solidFill>
              </a:rPr>
              <a:t>            </a:t>
            </a:r>
            <a:r>
              <a:rPr lang="en-US" sz="1400" b="1">
                <a:solidFill>
                  <a:schemeClr val="bg1"/>
                </a:solidFill>
              </a:rPr>
              <a:t>HayOperacion?.Invoke(this, e);</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bg1"/>
                </a:solidFill>
              </a:rPr>
              <a:t>OnHayOperacion(EventArgs.Empty);       </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104372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9478-6F59-714C-8467-00887A31B70E}"/>
              </a:ext>
            </a:extLst>
          </p:cNvPr>
          <p:cNvSpPr>
            <a:spLocks noGrp="1"/>
          </p:cNvSpPr>
          <p:nvPr>
            <p:ph type="title"/>
          </p:nvPr>
        </p:nvSpPr>
        <p:spPr/>
        <p:txBody>
          <a:bodyPr/>
          <a:lstStyle/>
          <a:p>
            <a:r>
              <a:rPr lang="en-BO"/>
              <a:t>Constraints</a:t>
            </a:r>
          </a:p>
        </p:txBody>
      </p:sp>
      <p:sp>
        <p:nvSpPr>
          <p:cNvPr id="3" name="Content Placeholder 2">
            <a:extLst>
              <a:ext uri="{FF2B5EF4-FFF2-40B4-BE49-F238E27FC236}">
                <a16:creationId xmlns:a16="http://schemas.microsoft.com/office/drawing/2014/main" id="{11A88559-BE5C-7F4D-BCF0-33144F0B56D9}"/>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Al definir una clase o método genérico, se puede imponer en tiempo de compilación que se apliquen ciertas restricciones a los </a:t>
            </a:r>
            <a:r>
              <a:rPr lang="en-US" b="1"/>
              <a:t>argumentos types</a:t>
            </a:r>
            <a:r>
              <a:rPr lang="en-US"/>
              <a:t> que pueden ser se utilizados cuando se instancia la clase o método. Estas restricciones se denominan </a:t>
            </a:r>
            <a:r>
              <a:rPr lang="en-US" b="1"/>
              <a:t>Constraints</a:t>
            </a:r>
            <a:r>
              <a:rPr lang="en-US"/>
              <a:t> y se especifican utilizando el keyword </a:t>
            </a:r>
            <a:r>
              <a:rPr lang="en-US" b="1"/>
              <a:t>where</a:t>
            </a:r>
            <a:r>
              <a:rPr lang="en-US"/>
              <a:t>. </a:t>
            </a:r>
          </a:p>
          <a:p>
            <a:pPr marL="0" indent="0">
              <a:buNone/>
            </a:pPr>
            <a:endParaRPr lang="en-US"/>
          </a:p>
          <a:p>
            <a:pPr marL="0" indent="0">
              <a:buNone/>
            </a:pPr>
            <a:r>
              <a:rPr lang="en-US"/>
              <a:t>Hay seis tipos de </a:t>
            </a:r>
            <a:r>
              <a:rPr lang="en-US" b="1"/>
              <a:t>Constraints</a:t>
            </a:r>
            <a:r>
              <a:rPr lang="en-US"/>
              <a:t>.</a:t>
            </a:r>
            <a:endParaRPr lang="en-BO"/>
          </a:p>
        </p:txBody>
      </p:sp>
    </p:spTree>
    <p:extLst>
      <p:ext uri="{BB962C8B-B14F-4D97-AF65-F5344CB8AC3E}">
        <p14:creationId xmlns:p14="http://schemas.microsoft.com/office/powerpoint/2010/main" val="201408927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B839-539F-F147-9DE7-7D0BF7730ADA}"/>
              </a:ext>
            </a:extLst>
          </p:cNvPr>
          <p:cNvSpPr>
            <a:spLocks noGrp="1"/>
          </p:cNvSpPr>
          <p:nvPr>
            <p:ph type="title"/>
          </p:nvPr>
        </p:nvSpPr>
        <p:spPr/>
        <p:txBody>
          <a:bodyPr/>
          <a:lstStyle/>
          <a:p>
            <a:r>
              <a:rPr lang="en-BO"/>
              <a:t>Tipos de Constraints</a:t>
            </a:r>
          </a:p>
        </p:txBody>
      </p:sp>
      <p:sp>
        <p:nvSpPr>
          <p:cNvPr id="3" name="Content Placeholder 2">
            <a:extLst>
              <a:ext uri="{FF2B5EF4-FFF2-40B4-BE49-F238E27FC236}">
                <a16:creationId xmlns:a16="http://schemas.microsoft.com/office/drawing/2014/main" id="{95308227-85A4-B745-8AE6-E957BBE34D26}"/>
              </a:ext>
            </a:extLst>
          </p:cNvPr>
          <p:cNvSpPr>
            <a:spLocks noGrp="1"/>
          </p:cNvSpPr>
          <p:nvPr>
            <p:ph idx="1"/>
          </p:nvPr>
        </p:nvSpPr>
        <p:spPr>
          <a:xfrm>
            <a:off x="838200" y="1551351"/>
            <a:ext cx="5196840" cy="5167312"/>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Primero, el </a:t>
            </a:r>
            <a:r>
              <a:rPr lang="en-US" b="1"/>
              <a:t>parámetro type</a:t>
            </a:r>
            <a:r>
              <a:rPr lang="en-US"/>
              <a:t> puede restringirse a los </a:t>
            </a:r>
            <a:r>
              <a:rPr lang="en-US" b="1"/>
              <a:t>tipos valor </a:t>
            </a:r>
            <a:r>
              <a:rPr lang="en-US"/>
              <a:t>mediante el uso del keyword </a:t>
            </a:r>
            <a:r>
              <a:rPr lang="en-US" b="1"/>
              <a:t>struct</a:t>
            </a:r>
            <a:r>
              <a:rPr lang="en-US"/>
              <a:t>.</a:t>
            </a:r>
          </a:p>
          <a:p>
            <a:pPr marL="0" indent="0">
              <a:buNone/>
            </a:pPr>
            <a:endParaRPr lang="en-US"/>
          </a:p>
          <a:p>
            <a:pPr marL="0" indent="0">
              <a:buNone/>
            </a:pPr>
            <a:r>
              <a:rPr lang="en-US"/>
              <a:t>class C &lt;T&gt; </a:t>
            </a:r>
            <a:r>
              <a:rPr lang="en-US" b="1"/>
              <a:t>where T: struct {}  </a:t>
            </a:r>
            <a:r>
              <a:rPr lang="en-US"/>
              <a:t>// T restringido a </a:t>
            </a:r>
            <a:r>
              <a:rPr lang="en-US" b="1"/>
              <a:t>tipo valor</a:t>
            </a:r>
          </a:p>
          <a:p>
            <a:pPr marL="0" indent="0">
              <a:buNone/>
            </a:pPr>
            <a:endParaRPr lang="en-US"/>
          </a:p>
          <a:p>
            <a:pPr marL="0" indent="0">
              <a:buNone/>
            </a:pPr>
            <a:r>
              <a:rPr lang="en-US"/>
              <a:t>Segundo, el </a:t>
            </a:r>
            <a:r>
              <a:rPr lang="en-US" b="1"/>
              <a:t>parámetro type</a:t>
            </a:r>
            <a:r>
              <a:rPr lang="en-US"/>
              <a:t> puede restringirse a los </a:t>
            </a:r>
            <a:r>
              <a:rPr lang="en-US" b="1"/>
              <a:t>tipos referencia</a:t>
            </a:r>
            <a:r>
              <a:rPr lang="en-US"/>
              <a:t> mediante el uso del keyword </a:t>
            </a:r>
            <a:r>
              <a:rPr lang="en-US" b="1"/>
              <a:t>class</a:t>
            </a:r>
            <a:r>
              <a:rPr lang="en-US"/>
              <a:t>.</a:t>
            </a:r>
          </a:p>
          <a:p>
            <a:pPr marL="0" indent="0">
              <a:buNone/>
            </a:pPr>
            <a:endParaRPr lang="en-US"/>
          </a:p>
          <a:p>
            <a:pPr marL="0" indent="0">
              <a:buNone/>
            </a:pPr>
            <a:r>
              <a:rPr lang="en-US"/>
              <a:t>class D &lt;T&gt; </a:t>
            </a:r>
            <a:r>
              <a:rPr lang="en-US" b="1"/>
              <a:t>where T: class {}</a:t>
            </a:r>
            <a:r>
              <a:rPr lang="en-US"/>
              <a:t>  // T restringido a </a:t>
            </a:r>
            <a:r>
              <a:rPr lang="en-US" b="1"/>
              <a:t>tipo referencia</a:t>
            </a:r>
          </a:p>
          <a:p>
            <a:pPr marL="0" indent="0">
              <a:buNone/>
            </a:pPr>
            <a:endParaRPr lang="en-US"/>
          </a:p>
          <a:p>
            <a:pPr marL="0" indent="0">
              <a:buNone/>
            </a:pPr>
            <a:r>
              <a:rPr lang="en-US"/>
              <a:t>Tercero, el </a:t>
            </a:r>
            <a:r>
              <a:rPr lang="en-US" b="1"/>
              <a:t>constraint</a:t>
            </a:r>
            <a:r>
              <a:rPr lang="en-US"/>
              <a:t> puede ser una </a:t>
            </a:r>
            <a:r>
              <a:rPr lang="en-US" b="1"/>
              <a:t>clase</a:t>
            </a:r>
            <a:r>
              <a:rPr lang="en-US"/>
              <a:t>. Esto restringirá el </a:t>
            </a:r>
            <a:r>
              <a:rPr lang="en-US" b="1"/>
              <a:t>type</a:t>
            </a:r>
            <a:r>
              <a:rPr lang="en-US"/>
              <a:t> a esa clase o una de sus derivadas.</a:t>
            </a:r>
          </a:p>
          <a:p>
            <a:pPr marL="0" indent="0">
              <a:buNone/>
            </a:pPr>
            <a:endParaRPr lang="en-US"/>
          </a:p>
          <a:p>
            <a:pPr marL="0" indent="0">
              <a:buNone/>
            </a:pPr>
            <a:r>
              <a:rPr lang="en-US"/>
              <a:t>clase B {} </a:t>
            </a:r>
          </a:p>
          <a:p>
            <a:pPr marL="0" indent="0">
              <a:buNone/>
            </a:pPr>
            <a:r>
              <a:rPr lang="en-US"/>
              <a:t>clase E &lt;T&gt; </a:t>
            </a:r>
            <a:r>
              <a:rPr lang="en-US" b="1"/>
              <a:t>where T: B {}</a:t>
            </a:r>
            <a:r>
              <a:rPr lang="en-US"/>
              <a:t>  // T restingido a ser de </a:t>
            </a:r>
            <a:r>
              <a:rPr lang="en-US" b="1"/>
              <a:t>clase B</a:t>
            </a:r>
            <a:r>
              <a:rPr lang="en-US"/>
              <a:t> o alguna de sus derivadas</a:t>
            </a:r>
            <a:endParaRPr lang="en-BO"/>
          </a:p>
        </p:txBody>
      </p:sp>
      <p:sp>
        <p:nvSpPr>
          <p:cNvPr id="4" name="Content Placeholder 2">
            <a:extLst>
              <a:ext uri="{FF2B5EF4-FFF2-40B4-BE49-F238E27FC236}">
                <a16:creationId xmlns:a16="http://schemas.microsoft.com/office/drawing/2014/main" id="{72E485A9-B5C6-B74A-B7AA-E8E0A8E10510}"/>
              </a:ext>
            </a:extLst>
          </p:cNvPr>
          <p:cNvSpPr txBox="1">
            <a:spLocks/>
          </p:cNvSpPr>
          <p:nvPr/>
        </p:nvSpPr>
        <p:spPr>
          <a:xfrm>
            <a:off x="6096000" y="1551351"/>
            <a:ext cx="5259977" cy="5167312"/>
          </a:xfrm>
          <a:prstGeom prst="rect">
            <a:avLst/>
          </a:prstGeom>
          <a:solidFill>
            <a:schemeClr val="accent5">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500"/>
          </a:p>
          <a:p>
            <a:pPr marL="0" indent="0">
              <a:buNone/>
            </a:pPr>
            <a:r>
              <a:rPr lang="en-US" sz="1500"/>
              <a:t>Cuarto, el </a:t>
            </a:r>
            <a:r>
              <a:rPr lang="en-US" sz="1500" b="1"/>
              <a:t>parámetro type</a:t>
            </a:r>
            <a:r>
              <a:rPr lang="en-US" sz="1500"/>
              <a:t> puede ser restringido a ser o derivarse de otro </a:t>
            </a:r>
            <a:r>
              <a:rPr lang="en-US" sz="1500" b="1"/>
              <a:t>parámetro type</a:t>
            </a:r>
            <a:r>
              <a:rPr lang="en-US" sz="1500"/>
              <a:t>.</a:t>
            </a:r>
          </a:p>
          <a:p>
            <a:pPr marL="0" indent="0">
              <a:buNone/>
            </a:pPr>
            <a:endParaRPr lang="en-US" sz="1500"/>
          </a:p>
          <a:p>
            <a:pPr marL="0" indent="0">
              <a:buNone/>
            </a:pPr>
            <a:r>
              <a:rPr lang="en-US" sz="1500"/>
              <a:t>class F &lt;T, U&gt; </a:t>
            </a:r>
            <a:r>
              <a:rPr lang="en-US" sz="1500" b="1"/>
              <a:t>where T: U {}</a:t>
            </a:r>
            <a:r>
              <a:rPr lang="en-US" sz="1500"/>
              <a:t>  // T restringido a derivar de U</a:t>
            </a:r>
          </a:p>
          <a:p>
            <a:pPr marL="0" indent="0">
              <a:buNone/>
            </a:pPr>
            <a:endParaRPr lang="en-US" sz="1500"/>
          </a:p>
          <a:p>
            <a:pPr marL="0" indent="0">
              <a:buNone/>
            </a:pPr>
            <a:r>
              <a:rPr lang="en-US" sz="1500"/>
              <a:t>Quinto, el constraint puede ser una </a:t>
            </a:r>
            <a:r>
              <a:rPr lang="en-US" sz="1500" b="1"/>
              <a:t>interface</a:t>
            </a:r>
            <a:r>
              <a:rPr lang="en-US" sz="1500"/>
              <a:t>. Esto restringirá el </a:t>
            </a:r>
            <a:r>
              <a:rPr lang="en-US" sz="1500" b="1"/>
              <a:t>parámetro type</a:t>
            </a:r>
            <a:r>
              <a:rPr lang="en-US" sz="1500"/>
              <a:t> solo a aquellos tipos que implementan la interface especificada, o que son del mismo tipo de la interface.</a:t>
            </a:r>
          </a:p>
          <a:p>
            <a:pPr marL="0" indent="0">
              <a:buNone/>
            </a:pPr>
            <a:endParaRPr lang="en-US" sz="1500"/>
          </a:p>
          <a:p>
            <a:pPr marL="0" indent="0">
              <a:buNone/>
            </a:pPr>
            <a:r>
              <a:rPr lang="en-US" sz="1500"/>
              <a:t>interface I {}</a:t>
            </a:r>
          </a:p>
          <a:p>
            <a:pPr marL="0" indent="0">
              <a:buNone/>
            </a:pPr>
            <a:r>
              <a:rPr lang="en-US" sz="1500"/>
              <a:t>class G &lt;T&gt; </a:t>
            </a:r>
            <a:r>
              <a:rPr lang="en-US" sz="1500" b="1"/>
              <a:t>where T: I {}</a:t>
            </a:r>
            <a:r>
              <a:rPr lang="en-US" sz="1500"/>
              <a:t>    // T restringido a la interface o tipos que la implementan</a:t>
            </a:r>
          </a:p>
          <a:p>
            <a:pPr marL="0" indent="0">
              <a:buNone/>
            </a:pPr>
            <a:endParaRPr lang="en-US" sz="1500"/>
          </a:p>
          <a:p>
            <a:pPr marL="0" indent="0">
              <a:buNone/>
            </a:pPr>
            <a:r>
              <a:rPr lang="en-US" sz="1500"/>
              <a:t>Sexto, finalmente el </a:t>
            </a:r>
            <a:r>
              <a:rPr lang="en-US" sz="1500" b="1"/>
              <a:t>parámetro type</a:t>
            </a:r>
            <a:r>
              <a:rPr lang="en-US" sz="1500"/>
              <a:t> puede limitarse solo a aquellos tipos que tienen un </a:t>
            </a:r>
            <a:r>
              <a:rPr lang="en-US" sz="1500" b="1"/>
              <a:t>constructor público sin parámetros</a:t>
            </a:r>
            <a:r>
              <a:rPr lang="en-US" sz="1500"/>
              <a:t>.</a:t>
            </a:r>
          </a:p>
          <a:p>
            <a:pPr marL="0" indent="0">
              <a:buNone/>
            </a:pPr>
            <a:r>
              <a:rPr lang="en-US" sz="1500"/>
              <a:t>class H &lt;T&gt; </a:t>
            </a:r>
            <a:r>
              <a:rPr lang="en-US" sz="1500" b="1"/>
              <a:t>where T: new ()</a:t>
            </a:r>
            <a:r>
              <a:rPr lang="en-US" sz="1500"/>
              <a:t> {}   // T restringido a tipos que tienen un constructor público sin parámetros</a:t>
            </a:r>
            <a:endParaRPr lang="en-BO" sz="1500"/>
          </a:p>
        </p:txBody>
      </p:sp>
    </p:spTree>
    <p:extLst>
      <p:ext uri="{BB962C8B-B14F-4D97-AF65-F5344CB8AC3E}">
        <p14:creationId xmlns:p14="http://schemas.microsoft.com/office/powerpoint/2010/main" val="226062568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FF2A-479A-B54E-BF76-E36CF0B782B3}"/>
              </a:ext>
            </a:extLst>
          </p:cNvPr>
          <p:cNvSpPr>
            <a:spLocks noGrp="1"/>
          </p:cNvSpPr>
          <p:nvPr>
            <p:ph type="title"/>
          </p:nvPr>
        </p:nvSpPr>
        <p:spPr/>
        <p:txBody>
          <a:bodyPr/>
          <a:lstStyle/>
          <a:p>
            <a:r>
              <a:rPr lang="en-BO"/>
              <a:t>Múltiples constraints</a:t>
            </a:r>
          </a:p>
        </p:txBody>
      </p:sp>
      <p:sp>
        <p:nvSpPr>
          <p:cNvPr id="3" name="Content Placeholder 2">
            <a:extLst>
              <a:ext uri="{FF2B5EF4-FFF2-40B4-BE49-F238E27FC236}">
                <a16:creationId xmlns:a16="http://schemas.microsoft.com/office/drawing/2014/main" id="{BE9D413C-5303-1B4C-B8F6-C50F9A07E3F2}"/>
              </a:ext>
            </a:extLst>
          </p:cNvPr>
          <p:cNvSpPr>
            <a:spLocks noGrp="1"/>
          </p:cNvSpPr>
          <p:nvPr>
            <p:ph idx="1"/>
          </p:nvPr>
        </p:nvSpPr>
        <p:spPr>
          <a:xfrm>
            <a:off x="6453051" y="1873051"/>
            <a:ext cx="4900749" cy="4351338"/>
          </a:xfrm>
          <a:solidFill>
            <a:schemeClr val="accent5">
              <a:lumMod val="20000"/>
              <a:lumOff val="80000"/>
            </a:schemeClr>
          </a:solidFill>
          <a:ln>
            <a:solidFill>
              <a:schemeClr val="accent1"/>
            </a:solidFill>
          </a:ln>
        </p:spPr>
        <p:txBody>
          <a:bodyPr>
            <a:normAutofit fontScale="40000" lnSpcReduction="20000"/>
          </a:bodyPr>
          <a:lstStyle/>
          <a:p>
            <a:pPr marL="0" indent="0">
              <a:buNone/>
            </a:pPr>
            <a:endParaRPr lang="en-US"/>
          </a:p>
          <a:p>
            <a:pPr marL="0" indent="0">
              <a:buNone/>
            </a:pPr>
            <a:r>
              <a:rPr lang="en-US" sz="4000"/>
              <a:t>Se pueden aplicar múltiples </a:t>
            </a:r>
            <a:r>
              <a:rPr lang="en-US" sz="4000" b="1"/>
              <a:t>constraints</a:t>
            </a:r>
            <a:r>
              <a:rPr lang="en-US" sz="4000"/>
              <a:t> a un </a:t>
            </a:r>
            <a:r>
              <a:rPr lang="en-US" sz="4000" b="1"/>
              <a:t>parámetro type </a:t>
            </a:r>
            <a:r>
              <a:rPr lang="en-US" sz="4000"/>
              <a:t>especificando los mismos en una lista separada por comas. </a:t>
            </a:r>
          </a:p>
          <a:p>
            <a:pPr marL="0" indent="0">
              <a:buNone/>
            </a:pPr>
            <a:endParaRPr lang="en-US" sz="4000"/>
          </a:p>
          <a:p>
            <a:pPr marL="0" indent="0">
              <a:buNone/>
            </a:pPr>
            <a:r>
              <a:rPr lang="en-US" sz="4000"/>
              <a:t>Además, para aplicar </a:t>
            </a:r>
            <a:r>
              <a:rPr lang="en-US" sz="4000" b="1"/>
              <a:t>constraints</a:t>
            </a:r>
            <a:r>
              <a:rPr lang="en-US" sz="4000"/>
              <a:t> a más de un </a:t>
            </a:r>
            <a:r>
              <a:rPr lang="en-US" sz="4000" b="1"/>
              <a:t>parámetro type</a:t>
            </a:r>
            <a:r>
              <a:rPr lang="en-US" sz="4000"/>
              <a:t>, se pueden agregar cláusulas </a:t>
            </a:r>
            <a:r>
              <a:rPr lang="en-US" sz="4000" b="1"/>
              <a:t>where</a:t>
            </a:r>
            <a:r>
              <a:rPr lang="en-US" sz="4000"/>
              <a:t> adicionales. </a:t>
            </a:r>
          </a:p>
          <a:p>
            <a:pPr marL="0" indent="0">
              <a:buNone/>
            </a:pPr>
            <a:endParaRPr lang="en-US" sz="4000"/>
          </a:p>
          <a:p>
            <a:pPr marL="0" indent="0">
              <a:buNone/>
            </a:pPr>
            <a:r>
              <a:rPr lang="en-US" sz="4000"/>
              <a:t>Los </a:t>
            </a:r>
            <a:r>
              <a:rPr lang="en-US" sz="4000" b="1"/>
              <a:t>constraints</a:t>
            </a:r>
            <a:r>
              <a:rPr lang="en-US" sz="4000"/>
              <a:t> de class o struct, debe aparecer primero en la lista.</a:t>
            </a:r>
          </a:p>
          <a:p>
            <a:pPr marL="0" indent="0">
              <a:buNone/>
            </a:pPr>
            <a:endParaRPr lang="en-US" sz="4000"/>
          </a:p>
          <a:p>
            <a:pPr marL="0" indent="0">
              <a:buNone/>
            </a:pPr>
            <a:r>
              <a:rPr lang="en-US" sz="4000"/>
              <a:t>Si se utiliza el </a:t>
            </a:r>
            <a:r>
              <a:rPr lang="en-US" sz="4000" b="1"/>
              <a:t>constraint</a:t>
            </a:r>
            <a:r>
              <a:rPr lang="en-US" sz="4000"/>
              <a:t> del </a:t>
            </a:r>
            <a:r>
              <a:rPr lang="en-US" sz="4000" b="1"/>
              <a:t>constructor sin parámetros</a:t>
            </a:r>
            <a:r>
              <a:rPr lang="en-US" sz="4000"/>
              <a:t>, debe ser el último de la lista.</a:t>
            </a:r>
          </a:p>
          <a:p>
            <a:pPr marL="0" indent="0">
              <a:buNone/>
            </a:pPr>
            <a:endParaRPr lang="en-US" sz="4000"/>
          </a:p>
          <a:p>
            <a:pPr marL="0" indent="0">
              <a:buNone/>
            </a:pPr>
            <a:r>
              <a:rPr lang="en-US" sz="4000" b="1" dirty="0"/>
              <a:t>interface I {}</a:t>
            </a:r>
          </a:p>
          <a:p>
            <a:pPr marL="0" indent="0">
              <a:buNone/>
            </a:pPr>
            <a:r>
              <a:rPr lang="en-US" sz="4000" b="1" dirty="0"/>
              <a:t>class J&lt;T, U&gt; where T : class, I where U : I, new() {}</a:t>
            </a:r>
          </a:p>
          <a:p>
            <a:pPr marL="0" indent="0">
              <a:buNone/>
            </a:pPr>
            <a:r>
              <a:rPr lang="en-US" sz="4000" b="1" dirty="0"/>
              <a:t> </a:t>
            </a:r>
            <a:endParaRPr lang="en-BO" sz="4000"/>
          </a:p>
        </p:txBody>
      </p:sp>
      <p:sp>
        <p:nvSpPr>
          <p:cNvPr id="4" name="TextBox 3">
            <a:extLst>
              <a:ext uri="{FF2B5EF4-FFF2-40B4-BE49-F238E27FC236}">
                <a16:creationId xmlns:a16="http://schemas.microsoft.com/office/drawing/2014/main" id="{28DCD47F-BD40-E94A-A214-AF60FF301672}"/>
              </a:ext>
            </a:extLst>
          </p:cNvPr>
          <p:cNvSpPr txBox="1"/>
          <p:nvPr/>
        </p:nvSpPr>
        <p:spPr>
          <a:xfrm>
            <a:off x="838200" y="1540341"/>
            <a:ext cx="514458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Valor { public int Value { get; set;} }</a:t>
            </a:r>
          </a:p>
          <a:p>
            <a:r>
              <a:rPr lang="en-US" sz="1400" b="1"/>
              <a:t>public class </a:t>
            </a:r>
            <a:r>
              <a:rPr lang="en-US" sz="1400" b="1">
                <a:solidFill>
                  <a:schemeClr val="accent2">
                    <a:lumMod val="40000"/>
                    <a:lumOff val="60000"/>
                  </a:schemeClr>
                </a:solidFill>
              </a:rPr>
              <a:t>Rectangulo&lt;T&gt; where T : struct </a:t>
            </a:r>
            <a:r>
              <a:rPr lang="en-US" sz="1400" b="1"/>
              <a:t>{</a:t>
            </a:r>
          </a:p>
          <a:p>
            <a:r>
              <a:rPr lang="en-US" sz="1400" b="1"/>
              <a:t>      public T X { get; set; }      public T Y { get; set; }</a:t>
            </a:r>
          </a:p>
          <a:p>
            <a:r>
              <a:rPr lang="en-US" sz="1400" b="1"/>
              <a:t>      public Rectangulo(T x, T y) { X = x; Y = y; }</a:t>
            </a:r>
          </a:p>
          <a:p>
            <a:r>
              <a:rPr lang="en-US" sz="1400" b="1"/>
              <a:t>      public bool EsCuadrado() { return X.Equals(Y); }</a:t>
            </a:r>
          </a:p>
          <a:p>
            <a:r>
              <a:rPr lang="en-US" sz="1400" b="1"/>
              <a:t>}</a:t>
            </a:r>
          </a:p>
          <a:p>
            <a:r>
              <a:rPr lang="en-US" sz="1400" b="1"/>
              <a:t>public struct </a:t>
            </a:r>
            <a:r>
              <a:rPr lang="en-US" sz="1400" b="1">
                <a:solidFill>
                  <a:schemeClr val="accent2">
                    <a:lumMod val="40000"/>
                    <a:lumOff val="60000"/>
                  </a:schemeClr>
                </a:solidFill>
              </a:rPr>
              <a:t>Cuadrado&lt;T&gt; where T : Valor, new() </a:t>
            </a:r>
            <a:r>
              <a:rPr lang="en-US" sz="1400" b="1"/>
              <a:t>{</a:t>
            </a:r>
          </a:p>
          <a:p>
            <a:r>
              <a:rPr lang="en-US" sz="1400" b="1"/>
              <a:t>     public T X { get; set; }</a:t>
            </a:r>
          </a:p>
          <a:p>
            <a:r>
              <a:rPr lang="en-US" sz="1400" b="1"/>
              <a:t>     public bool EsCuadrado() { return X.Value.Equals(X.Value); }</a:t>
            </a:r>
          </a:p>
          <a:p>
            <a:r>
              <a:rPr lang="en-US" sz="1400" b="1"/>
              <a:t>}</a:t>
            </a:r>
          </a:p>
          <a:p>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Valor v = new Valor(); v.Value = 10;</a:t>
            </a:r>
          </a:p>
          <a:p>
            <a:r>
              <a:rPr lang="en-US" sz="1400" b="1"/>
              <a:t>            Cuadrado&lt;Valor&gt; cuad = new Cuadrado&lt;Valor&gt;(); </a:t>
            </a:r>
          </a:p>
          <a:p>
            <a:r>
              <a:rPr lang="en-US" sz="1400" b="1"/>
              <a:t>            cuad.X = v;</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9739869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1486-AA95-574F-BDEF-4C1BB1C76101}"/>
              </a:ext>
            </a:extLst>
          </p:cNvPr>
          <p:cNvSpPr>
            <a:spLocks noGrp="1"/>
          </p:cNvSpPr>
          <p:nvPr>
            <p:ph type="title"/>
          </p:nvPr>
        </p:nvSpPr>
        <p:spPr/>
        <p:txBody>
          <a:bodyPr/>
          <a:lstStyle/>
          <a:p>
            <a:r>
              <a:rPr lang="en-BO"/>
              <a:t>Por qué declarar constraints</a:t>
            </a:r>
          </a:p>
        </p:txBody>
      </p:sp>
      <p:sp>
        <p:nvSpPr>
          <p:cNvPr id="3" name="Content Placeholder 2">
            <a:extLst>
              <a:ext uri="{FF2B5EF4-FFF2-40B4-BE49-F238E27FC236}">
                <a16:creationId xmlns:a16="http://schemas.microsoft.com/office/drawing/2014/main" id="{91065934-FAAE-A141-8F58-20FD32BB34A6}"/>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Además de restringir el uso de un método o una clase genérica a solo  ciertos tipos de </a:t>
            </a:r>
            <a:r>
              <a:rPr lang="en-US" b="1"/>
              <a:t>parámetros types</a:t>
            </a:r>
            <a:r>
              <a:rPr lang="en-US"/>
              <a:t>, otra razón para aplicar restricciones es aumentar el número de operaciones permitidas y llamadas a métodos admitidas por el tipo de </a:t>
            </a:r>
            <a:r>
              <a:rPr lang="en-US" b="1"/>
              <a:t>constraint</a:t>
            </a:r>
            <a:r>
              <a:rPr lang="en-US"/>
              <a:t>. </a:t>
            </a:r>
          </a:p>
          <a:p>
            <a:pPr marL="0" indent="0">
              <a:buNone/>
            </a:pPr>
            <a:endParaRPr lang="en-US"/>
          </a:p>
          <a:p>
            <a:pPr marL="0" indent="0">
              <a:buNone/>
            </a:pPr>
            <a:r>
              <a:rPr lang="en-US"/>
              <a:t>Un </a:t>
            </a:r>
            <a:r>
              <a:rPr lang="en-US" b="1"/>
              <a:t>parámetro type</a:t>
            </a:r>
            <a:r>
              <a:rPr lang="en-US"/>
              <a:t> sin </a:t>
            </a:r>
            <a:r>
              <a:rPr lang="en-US" b="1"/>
              <a:t>constraints</a:t>
            </a:r>
            <a:r>
              <a:rPr lang="en-US"/>
              <a:t> solo puede usar los miembros de </a:t>
            </a:r>
            <a:r>
              <a:rPr lang="en-US" b="1"/>
              <a:t>System.Object</a:t>
            </a:r>
            <a:r>
              <a:rPr lang="en-US"/>
              <a:t>. Sin embargo, al aplicar un constraint de clase base, los miembros accesibles de esa clase base también estarán disponibles.</a:t>
            </a:r>
            <a:endParaRPr lang="en-BO"/>
          </a:p>
        </p:txBody>
      </p:sp>
    </p:spTree>
    <p:extLst>
      <p:ext uri="{BB962C8B-B14F-4D97-AF65-F5344CB8AC3E}">
        <p14:creationId xmlns:p14="http://schemas.microsoft.com/office/powerpoint/2010/main" val="385438171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68D-3713-6148-9FF0-5FF753D50FB3}"/>
              </a:ext>
            </a:extLst>
          </p:cNvPr>
          <p:cNvSpPr>
            <a:spLocks noGrp="1"/>
          </p:cNvSpPr>
          <p:nvPr>
            <p:ph type="title"/>
          </p:nvPr>
        </p:nvSpPr>
        <p:spPr/>
        <p:txBody>
          <a:bodyPr/>
          <a:lstStyle/>
          <a:p>
            <a:r>
              <a:rPr lang="en-BO"/>
              <a:t>Generics y Objects</a:t>
            </a:r>
          </a:p>
        </p:txBody>
      </p:sp>
      <p:sp>
        <p:nvSpPr>
          <p:cNvPr id="3" name="Content Placeholder 2">
            <a:extLst>
              <a:ext uri="{FF2B5EF4-FFF2-40B4-BE49-F238E27FC236}">
                <a16:creationId xmlns:a16="http://schemas.microsoft.com/office/drawing/2014/main" id="{9FFC8F97-58DD-314B-9BDD-4B313E4EEF46}"/>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De cierta forma la clase Object al ser la madre de todas las clases, significa que todos los objetos (de cualquier </a:t>
            </a:r>
            <a:r>
              <a:rPr lang="en-US" b="1" dirty="0"/>
              <a:t>type</a:t>
            </a:r>
            <a:r>
              <a:rPr lang="en-US" dirty="0"/>
              <a:t>) sean también de tipo </a:t>
            </a:r>
            <a:r>
              <a:rPr lang="en-US" b="1" dirty="0"/>
              <a:t>Object</a:t>
            </a:r>
            <a:r>
              <a:rPr lang="en-US" dirty="0"/>
              <a:t>. </a:t>
            </a:r>
          </a:p>
          <a:p>
            <a:pPr marL="0" indent="0">
              <a:buNone/>
            </a:pPr>
            <a:endParaRPr lang="en-US" dirty="0"/>
          </a:p>
          <a:p>
            <a:pPr marL="0" indent="0">
              <a:buNone/>
            </a:pPr>
            <a:r>
              <a:rPr lang="en-US" dirty="0"/>
              <a:t>Eso hace que muchos </a:t>
            </a:r>
            <a:r>
              <a:rPr lang="en-US" b="1" dirty="0"/>
              <a:t>types</a:t>
            </a:r>
            <a:r>
              <a:rPr lang="en-US" dirty="0"/>
              <a:t> y métodos definan parámetros de tipo </a:t>
            </a:r>
            <a:r>
              <a:rPr lang="en-US" b="1" dirty="0"/>
              <a:t>Object</a:t>
            </a:r>
            <a:r>
              <a:rPr lang="en-US" dirty="0"/>
              <a:t>, para poder trabajar genéricamente con todos los tipos de objetos.</a:t>
            </a:r>
            <a:endParaRPr lang="en-US" b="1" dirty="0"/>
          </a:p>
          <a:p>
            <a:pPr marL="0" indent="0">
              <a:buNone/>
            </a:pPr>
            <a:endParaRPr lang="en-US" dirty="0"/>
          </a:p>
          <a:p>
            <a:pPr marL="0" indent="0">
              <a:buNone/>
            </a:pPr>
            <a:r>
              <a:rPr lang="en-US" dirty="0"/>
              <a:t>En general, debe evitarse el uso del </a:t>
            </a:r>
            <a:r>
              <a:rPr lang="en-US" b="1" dirty="0"/>
              <a:t>type Object</a:t>
            </a:r>
            <a:r>
              <a:rPr lang="en-US" dirty="0"/>
              <a:t> como la variable de tipo universal. Los tipos genéricos (</a:t>
            </a:r>
            <a:r>
              <a:rPr lang="en-US" b="1" dirty="0"/>
              <a:t>Generics</a:t>
            </a:r>
            <a:r>
              <a:rPr lang="en-US" dirty="0"/>
              <a:t>) al ser cerrados (</a:t>
            </a:r>
            <a:r>
              <a:rPr lang="en-US" b="1" dirty="0"/>
              <a:t>closed</a:t>
            </a:r>
            <a:r>
              <a:rPr lang="en-US" dirty="0"/>
              <a:t>) en tiempo de compilación, no solo garantizan la seguridad del uso correcto de los tipos en tiempo de compilación, sino que también eliminan la baja de rendimiento asociada con los tipos valores y la necesidad de hacer boxing y unboxing con este tipo de objetos.</a:t>
            </a:r>
          </a:p>
          <a:p>
            <a:pPr marL="0" indent="0">
              <a:buNone/>
            </a:pPr>
            <a:r>
              <a:rPr lang="en-US" dirty="0"/>
              <a:t> </a:t>
            </a:r>
          </a:p>
          <a:p>
            <a:pPr marL="0" indent="0">
              <a:buNone/>
            </a:pPr>
            <a:endParaRPr lang="en-BO"/>
          </a:p>
        </p:txBody>
      </p:sp>
    </p:spTree>
    <p:extLst>
      <p:ext uri="{BB962C8B-B14F-4D97-AF65-F5344CB8AC3E}">
        <p14:creationId xmlns:p14="http://schemas.microsoft.com/office/powerpoint/2010/main" val="7583372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845C-FD74-D74E-B1E8-68840F47DE22}"/>
              </a:ext>
            </a:extLst>
          </p:cNvPr>
          <p:cNvSpPr>
            <a:spLocks noGrp="1"/>
          </p:cNvSpPr>
          <p:nvPr>
            <p:ph type="title"/>
          </p:nvPr>
        </p:nvSpPr>
        <p:spPr/>
        <p:txBody>
          <a:bodyPr/>
          <a:lstStyle/>
          <a:p>
            <a:r>
              <a:rPr lang="en-BO"/>
              <a:t>Colecciones genéricas</a:t>
            </a:r>
          </a:p>
        </p:txBody>
      </p:sp>
      <p:sp>
        <p:nvSpPr>
          <p:cNvPr id="3" name="Content Placeholder 2">
            <a:extLst>
              <a:ext uri="{FF2B5EF4-FFF2-40B4-BE49-F238E27FC236}">
                <a16:creationId xmlns:a16="http://schemas.microsoft.com/office/drawing/2014/main" id="{97EB4F5A-2D92-054E-877C-90AC8D3889FA}"/>
              </a:ext>
            </a:extLst>
          </p:cNvPr>
          <p:cNvSpPr>
            <a:spLocks noGrp="1"/>
          </p:cNvSpPr>
          <p:nvPr>
            <p:ph idx="1"/>
          </p:nvPr>
        </p:nvSpPr>
        <p:spPr>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librería FCL de .Net hace uso extensivo de clases genéricas y una de las más importantes está en el namespace </a:t>
            </a:r>
            <a:r>
              <a:rPr lang="en-BO" b="1"/>
              <a:t>System.Collections.Generic</a:t>
            </a:r>
          </a:p>
          <a:p>
            <a:pPr marL="0" indent="0">
              <a:buNone/>
            </a:pPr>
            <a:endParaRPr lang="en-BO" b="1"/>
          </a:p>
          <a:p>
            <a:pPr marL="0" indent="0">
              <a:buNone/>
            </a:pPr>
            <a:r>
              <a:rPr lang="en-BO"/>
              <a:t>Las clases más comunes y útiles son </a:t>
            </a:r>
            <a:r>
              <a:rPr lang="en-BO" b="1"/>
              <a:t>List&lt;T&gt;</a:t>
            </a:r>
            <a:r>
              <a:rPr lang="en-BO"/>
              <a:t> y </a:t>
            </a:r>
            <a:r>
              <a:rPr lang="en-BO" b="1"/>
              <a:t>Dictionary&lt;TKey, TVal&gt;.</a:t>
            </a:r>
          </a:p>
          <a:p>
            <a:pPr marL="0" indent="0">
              <a:buNone/>
            </a:pPr>
            <a:endParaRPr lang="en-BO" b="1"/>
          </a:p>
          <a:p>
            <a:pPr marL="0" indent="0">
              <a:buNone/>
            </a:pPr>
            <a:r>
              <a:rPr lang="en-BO" b="1"/>
              <a:t>List&lt;T&gt; </a:t>
            </a:r>
            <a:r>
              <a:rPr lang="en-BO"/>
              <a:t>es la clase para manejo de listas por excelencia en C#, y permite trabajar con toda clases de listas tipeadas (de un solo </a:t>
            </a:r>
            <a:r>
              <a:rPr lang="en-BO" b="1"/>
              <a:t>type)</a:t>
            </a:r>
            <a:r>
              <a:rPr lang="en-BO"/>
              <a:t>, que a diferencia de los arrays, crece dinámicamente.</a:t>
            </a:r>
          </a:p>
          <a:p>
            <a:pPr marL="0" indent="0">
              <a:buNone/>
            </a:pPr>
            <a:endParaRPr lang="en-BO" b="1"/>
          </a:p>
          <a:p>
            <a:pPr marL="0" indent="0">
              <a:buNone/>
            </a:pPr>
            <a:r>
              <a:rPr lang="en-BO" b="1"/>
              <a:t>Dictionary&lt;TKey, TVal&gt;</a:t>
            </a:r>
            <a:r>
              <a:rPr lang="en-BO"/>
              <a:t> es la clase para el manejo de colecciones de registro de valores </a:t>
            </a:r>
            <a:r>
              <a:rPr lang="en-BO" b="1"/>
              <a:t>(de type TVal)</a:t>
            </a:r>
            <a:r>
              <a:rPr lang="en-BO"/>
              <a:t> con clave</a:t>
            </a:r>
            <a:r>
              <a:rPr lang="en-BO" b="1"/>
              <a:t> (de type TKey)</a:t>
            </a:r>
            <a:r>
              <a:rPr lang="en-BO"/>
              <a:t>.</a:t>
            </a:r>
          </a:p>
          <a:p>
            <a:pPr marL="0" indent="0">
              <a:buNone/>
            </a:pPr>
            <a:r>
              <a:rPr lang="en-BO" b="1"/>
              <a:t> </a:t>
            </a:r>
          </a:p>
        </p:txBody>
      </p:sp>
    </p:spTree>
    <p:extLst>
      <p:ext uri="{BB962C8B-B14F-4D97-AF65-F5344CB8AC3E}">
        <p14:creationId xmlns:p14="http://schemas.microsoft.com/office/powerpoint/2010/main" val="31349505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DFA-FA50-6043-AF80-DDEEACF7BB13}"/>
              </a:ext>
            </a:extLst>
          </p:cNvPr>
          <p:cNvSpPr>
            <a:spLocks noGrp="1"/>
          </p:cNvSpPr>
          <p:nvPr>
            <p:ph type="title"/>
          </p:nvPr>
        </p:nvSpPr>
        <p:spPr/>
        <p:txBody>
          <a:bodyPr/>
          <a:lstStyle/>
          <a:p>
            <a:r>
              <a:rPr lang="en-BO"/>
              <a:t>System.Collections.Generic.</a:t>
            </a:r>
            <a:r>
              <a:rPr lang="en-BO" b="1"/>
              <a:t>List&lt;T&gt;</a:t>
            </a:r>
          </a:p>
        </p:txBody>
      </p:sp>
      <p:sp>
        <p:nvSpPr>
          <p:cNvPr id="3" name="Content Placeholder 2">
            <a:extLst>
              <a:ext uri="{FF2B5EF4-FFF2-40B4-BE49-F238E27FC236}">
                <a16:creationId xmlns:a16="http://schemas.microsoft.com/office/drawing/2014/main" id="{5E63C3B0-B1D9-3B43-B0A7-844E5EC943C5}"/>
              </a:ext>
            </a:extLst>
          </p:cNvPr>
          <p:cNvSpPr>
            <a:spLocks noGrp="1"/>
          </p:cNvSpPr>
          <p:nvPr>
            <p:ph idx="1"/>
          </p:nvPr>
        </p:nvSpPr>
        <p:spPr>
          <a:xfrm>
            <a:off x="6531429" y="2024270"/>
            <a:ext cx="4822371"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BO" sz="2000" b="1"/>
          </a:p>
          <a:p>
            <a:pPr marL="0" indent="0">
              <a:buNone/>
            </a:pPr>
            <a:r>
              <a:rPr lang="en-BO" sz="2000" b="1"/>
              <a:t>List&lt;T&gt;</a:t>
            </a:r>
            <a:r>
              <a:rPr lang="en-BO" sz="2000"/>
              <a:t> permite trabajar con listas de cualquier tipo de datos y permite definir variables locales y campos.</a:t>
            </a:r>
          </a:p>
          <a:p>
            <a:pPr marL="0" indent="0">
              <a:buNone/>
            </a:pPr>
            <a:endParaRPr lang="en-BO" sz="2000"/>
          </a:p>
          <a:p>
            <a:pPr marL="0" indent="0">
              <a:buNone/>
            </a:pPr>
            <a:r>
              <a:rPr lang="en-BO" sz="2000" b="1"/>
              <a:t>List&lt;T&gt;</a:t>
            </a:r>
            <a:r>
              <a:rPr lang="en-BO" sz="2000"/>
              <a:t> implementa las interfaces </a:t>
            </a:r>
            <a:r>
              <a:rPr lang="en-BO" sz="2000" b="1"/>
              <a:t>IList&lt;T&gt;</a:t>
            </a:r>
            <a:r>
              <a:rPr lang="en-BO" sz="2000"/>
              <a:t> e </a:t>
            </a:r>
            <a:r>
              <a:rPr lang="en-BO" sz="2000" b="1"/>
              <a:t>IEnumerable&lt;T&gt;</a:t>
            </a:r>
            <a:r>
              <a:rPr lang="en-BO" sz="2000"/>
              <a:t> y puede manejarse con la misma notación de los arrays de una dimensión.</a:t>
            </a:r>
          </a:p>
          <a:p>
            <a:pPr marL="0" indent="0">
              <a:buNone/>
            </a:pPr>
            <a:endParaRPr lang="en-BO" sz="2000"/>
          </a:p>
          <a:p>
            <a:pPr marL="0" indent="0">
              <a:buNone/>
            </a:pPr>
            <a:r>
              <a:rPr lang="en-BO" sz="2000" b="1"/>
              <a:t>List&lt;T&gt;</a:t>
            </a:r>
            <a:r>
              <a:rPr lang="en-BO" sz="2000"/>
              <a:t> tiene una serie de miembros para manejar los elementos de la lista:</a:t>
            </a:r>
          </a:p>
          <a:p>
            <a:pPr marL="0" indent="0">
              <a:buNone/>
            </a:pPr>
            <a:r>
              <a:rPr lang="en-BO" sz="2000" b="1"/>
              <a:t>Add, Clear, Contains, Count, Exists, First, Insert, Remove, Sort, ToArray</a:t>
            </a:r>
            <a:r>
              <a:rPr lang="en-BO" sz="2000"/>
              <a:t>, etc... </a:t>
            </a:r>
          </a:p>
          <a:p>
            <a:pPr marL="0" indent="0">
              <a:buNone/>
            </a:pPr>
            <a:r>
              <a:rPr lang="en-BO" sz="2000"/>
              <a:t> </a:t>
            </a:r>
          </a:p>
        </p:txBody>
      </p:sp>
      <p:sp>
        <p:nvSpPr>
          <p:cNvPr id="4" name="TextBox 3">
            <a:extLst>
              <a:ext uri="{FF2B5EF4-FFF2-40B4-BE49-F238E27FC236}">
                <a16:creationId xmlns:a16="http://schemas.microsoft.com/office/drawing/2014/main" id="{DD719DBE-7993-A945-BF0F-ACDB1FC7DCAD}"/>
              </a:ext>
            </a:extLst>
          </p:cNvPr>
          <p:cNvSpPr txBox="1"/>
          <p:nvPr/>
        </p:nvSpPr>
        <p:spPr>
          <a:xfrm>
            <a:off x="838200" y="1907004"/>
            <a:ext cx="5144589" cy="47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var lista = </a:t>
            </a:r>
            <a:r>
              <a:rPr lang="en-US" sz="1400" b="1">
                <a:solidFill>
                  <a:schemeClr val="accent2">
                    <a:lumMod val="40000"/>
                    <a:lumOff val="60000"/>
                  </a:schemeClr>
                </a:solidFill>
              </a:rPr>
              <a:t>new List&lt;string&gt;()</a:t>
            </a:r>
            <a:r>
              <a:rPr lang="en-US" sz="1400" b="1"/>
              <a:t>; var palabra = "";</a:t>
            </a:r>
          </a:p>
          <a:p>
            <a:pPr lvl="1"/>
            <a:r>
              <a:rPr lang="en-US" sz="1400" b="1"/>
              <a:t>do {</a:t>
            </a:r>
          </a:p>
          <a:p>
            <a:pPr lvl="2"/>
            <a:r>
              <a:rPr lang="en-US" sz="1400" b="1"/>
              <a:t>Write("Ingrese una palabra (q para terminar): ");</a:t>
            </a:r>
          </a:p>
          <a:p>
            <a:pPr lvl="2"/>
            <a:r>
              <a:rPr lang="en-US" sz="1400" b="1"/>
              <a:t>palabra = ReadLine();</a:t>
            </a:r>
          </a:p>
          <a:p>
            <a:pPr lvl="2"/>
            <a:r>
              <a:rPr lang="en-US" sz="1400" b="1">
                <a:solidFill>
                  <a:schemeClr val="accent2">
                    <a:lumMod val="40000"/>
                    <a:lumOff val="60000"/>
                  </a:schemeClr>
                </a:solidFill>
              </a:rPr>
              <a:t>lista.Add(palabra)</a:t>
            </a:r>
            <a:r>
              <a:rPr lang="en-US" sz="1400" b="1"/>
              <a:t>;</a:t>
            </a:r>
          </a:p>
          <a:p>
            <a:pPr lvl="1"/>
            <a:r>
              <a:rPr lang="en-US" sz="1400" b="1"/>
              <a:t>} while (palabra != "q");</a:t>
            </a:r>
          </a:p>
          <a:p>
            <a:pPr lvl="1"/>
            <a:br>
              <a:rPr lang="en-US" sz="1400" b="1"/>
            </a:br>
            <a:r>
              <a:rPr lang="en-US" sz="1400" b="1">
                <a:solidFill>
                  <a:schemeClr val="accent2">
                    <a:lumMod val="40000"/>
                    <a:lumOff val="60000"/>
                  </a:schemeClr>
                </a:solidFill>
              </a:rPr>
              <a:t>lista.RemoveAt(lista.Count - 1)</a:t>
            </a:r>
            <a:r>
              <a:rPr lang="en-US" sz="1400" b="1">
                <a:solidFill>
                  <a:schemeClr val="bg1"/>
                </a:solidFill>
              </a:rPr>
              <a:t>;</a:t>
            </a:r>
            <a:r>
              <a:rPr lang="en-US" sz="1400" b="1">
                <a:solidFill>
                  <a:schemeClr val="accent2">
                    <a:lumMod val="40000"/>
                    <a:lumOff val="60000"/>
                  </a:schemeClr>
                </a:solidFill>
              </a:rPr>
              <a:t> lista.Sort()</a:t>
            </a:r>
            <a:r>
              <a:rPr lang="en-US" sz="1400" b="1">
                <a:solidFill>
                  <a:schemeClr val="bg1"/>
                </a:solidFill>
              </a:rPr>
              <a:t>;</a:t>
            </a:r>
          </a:p>
          <a:p>
            <a:pPr lvl="1"/>
            <a:r>
              <a:rPr lang="en-US" sz="1400" b="1"/>
              <a:t>WriteLine(); WriteLine("SU LISTA ORDENADA");</a:t>
            </a:r>
          </a:p>
          <a:p>
            <a:pPr lvl="1"/>
            <a:r>
              <a:rPr lang="en-US" sz="1400" b="1"/>
              <a:t>WriteLine();</a:t>
            </a:r>
          </a:p>
          <a:p>
            <a:pPr lvl="1"/>
            <a:r>
              <a:rPr lang="en-US" sz="1400" b="1">
                <a:solidFill>
                  <a:schemeClr val="accent2">
                    <a:lumMod val="40000"/>
                    <a:lumOff val="60000"/>
                  </a:schemeClr>
                </a:solidFill>
              </a:rPr>
              <a:t>foreach (var item in lista) </a:t>
            </a:r>
            <a:r>
              <a:rPr lang="en-US" sz="1400" b="1"/>
              <a:t>{</a:t>
            </a:r>
          </a:p>
          <a:p>
            <a:pPr lvl="1"/>
            <a:r>
              <a:rPr lang="en-US" sz="1400" b="1"/>
              <a:t>	WriteLine(item);</a:t>
            </a:r>
          </a:p>
          <a:p>
            <a:pPr lvl="1"/>
            <a:r>
              <a:rPr lang="en-US" sz="1400" b="1"/>
              <a:t>}</a:t>
            </a:r>
          </a:p>
          <a:p>
            <a:pPr lvl="1"/>
            <a:r>
              <a:rPr lang="en-US" sz="1400" b="1"/>
              <a:t>WriteLine();</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3071050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D24C-C986-BE4D-AFA5-A322B3CA5269}"/>
              </a:ext>
            </a:extLst>
          </p:cNvPr>
          <p:cNvSpPr>
            <a:spLocks noGrp="1"/>
          </p:cNvSpPr>
          <p:nvPr>
            <p:ph type="title"/>
          </p:nvPr>
        </p:nvSpPr>
        <p:spPr/>
        <p:txBody>
          <a:bodyPr>
            <a:normAutofit/>
          </a:bodyPr>
          <a:lstStyle/>
          <a:p>
            <a:r>
              <a:rPr lang="en-BO" sz="4000"/>
              <a:t>System.Collections.Generic.</a:t>
            </a:r>
            <a:r>
              <a:rPr lang="en-BO" sz="4000" b="1"/>
              <a:t>Dictionary&lt;TKey, TVal&gt;</a:t>
            </a:r>
            <a:endParaRPr lang="en-BO" sz="4000"/>
          </a:p>
        </p:txBody>
      </p:sp>
      <p:sp>
        <p:nvSpPr>
          <p:cNvPr id="3" name="Content Placeholder 2">
            <a:extLst>
              <a:ext uri="{FF2B5EF4-FFF2-40B4-BE49-F238E27FC236}">
                <a16:creationId xmlns:a16="http://schemas.microsoft.com/office/drawing/2014/main" id="{1783DCAC-F058-3940-8233-F446491452CC}"/>
              </a:ext>
            </a:extLst>
          </p:cNvPr>
          <p:cNvSpPr>
            <a:spLocks noGrp="1"/>
          </p:cNvSpPr>
          <p:nvPr>
            <p:ph idx="1"/>
          </p:nvPr>
        </p:nvSpPr>
        <p:spPr>
          <a:xfrm>
            <a:off x="7201989" y="2059104"/>
            <a:ext cx="4151811"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sz="2400"/>
          </a:p>
          <a:p>
            <a:pPr marL="0" indent="0">
              <a:buNone/>
            </a:pPr>
            <a:r>
              <a:rPr lang="en-BO" sz="2400"/>
              <a:t>La clase </a:t>
            </a:r>
            <a:r>
              <a:rPr lang="en-BO" sz="2400" b="1"/>
              <a:t>Dictionary&lt;TKey, TVal&gt;</a:t>
            </a:r>
            <a:r>
              <a:rPr lang="en-BO" sz="2400"/>
              <a:t> implementa la funcionalidad de un diccionario que almacena entradas o registros, mediante pares de objetos asociados: clave (</a:t>
            </a:r>
            <a:r>
              <a:rPr lang="en-BO" sz="2400" b="1"/>
              <a:t>TKey</a:t>
            </a:r>
            <a:r>
              <a:rPr lang="en-BO" sz="2400"/>
              <a:t>) y valor (</a:t>
            </a:r>
            <a:r>
              <a:rPr lang="en-BO" sz="2400" b="1"/>
              <a:t>TVal</a:t>
            </a:r>
            <a:r>
              <a:rPr lang="en-BO" sz="2400"/>
              <a:t>).</a:t>
            </a:r>
          </a:p>
          <a:p>
            <a:pPr marL="0" indent="0">
              <a:buNone/>
            </a:pPr>
            <a:endParaRPr lang="en-BO" sz="2400"/>
          </a:p>
          <a:p>
            <a:pPr marL="0" indent="0">
              <a:buNone/>
            </a:pPr>
            <a:r>
              <a:rPr lang="en-BO" sz="2400"/>
              <a:t>El diccionario puede barrerse de varias maneras, pero principalmente provee el mecanismo para recuperar un valor asociado a una dada clave con la notación de array (</a:t>
            </a:r>
            <a:r>
              <a:rPr lang="en-BO" sz="2400" b="1"/>
              <a:t>dic[key]</a:t>
            </a:r>
            <a:r>
              <a:rPr lang="en-BO" sz="2400"/>
              <a:t>).</a:t>
            </a:r>
          </a:p>
          <a:p>
            <a:pPr marL="0" indent="0">
              <a:buNone/>
            </a:pPr>
            <a:endParaRPr lang="en-BO" sz="2400"/>
          </a:p>
          <a:p>
            <a:pPr marL="0" indent="0">
              <a:buNone/>
            </a:pPr>
            <a:r>
              <a:rPr lang="en-BO" sz="2400"/>
              <a:t>Cada elemento de un diccionario es un objeto de la clase </a:t>
            </a:r>
            <a:r>
              <a:rPr lang="en-BO" sz="2400" b="1"/>
              <a:t>KeyValuePair&lt;TKey, TVal)</a:t>
            </a:r>
            <a:r>
              <a:rPr lang="en-BO" sz="2400"/>
              <a:t>, que tiene los miembros necesarios para manejar la clave y el valor.</a:t>
            </a:r>
          </a:p>
          <a:p>
            <a:pPr marL="0" indent="0">
              <a:buNone/>
            </a:pPr>
            <a:r>
              <a:rPr lang="en-BO" sz="2400" b="1"/>
              <a:t>Dictionary&lt;TKey, TVal&gt;</a:t>
            </a:r>
            <a:r>
              <a:rPr lang="en-BO" sz="2400"/>
              <a:t> tiene una serie de miembros para manejar los elementos del diccionario:</a:t>
            </a:r>
          </a:p>
          <a:p>
            <a:pPr marL="0" indent="0">
              <a:buNone/>
            </a:pPr>
            <a:r>
              <a:rPr lang="en-BO" sz="2400" b="1"/>
              <a:t>Add, Clear, Contains, Count, First, Keys, Remove, Sort, ToArray, Values</a:t>
            </a:r>
            <a:r>
              <a:rPr lang="en-BO" sz="2400"/>
              <a:t>, etc... </a:t>
            </a:r>
          </a:p>
          <a:p>
            <a:pPr marL="0" indent="0">
              <a:buNone/>
            </a:pPr>
            <a:endParaRPr lang="en-BO" sz="2400"/>
          </a:p>
        </p:txBody>
      </p:sp>
      <p:sp>
        <p:nvSpPr>
          <p:cNvPr id="4" name="TextBox 3">
            <a:extLst>
              <a:ext uri="{FF2B5EF4-FFF2-40B4-BE49-F238E27FC236}">
                <a16:creationId xmlns:a16="http://schemas.microsoft.com/office/drawing/2014/main" id="{066D43E9-B207-0E4D-9084-B63AED1CEB7E}"/>
              </a:ext>
            </a:extLst>
          </p:cNvPr>
          <p:cNvSpPr txBox="1"/>
          <p:nvPr/>
        </p:nvSpPr>
        <p:spPr>
          <a:xfrm>
            <a:off x="838200" y="1941838"/>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2" indent="-336550"/>
            <a:r>
              <a:rPr lang="en-US" sz="1400" b="1"/>
              <a:t>var dic = </a:t>
            </a:r>
            <a:r>
              <a:rPr lang="en-US" sz="1400" b="1">
                <a:solidFill>
                  <a:schemeClr val="accent2">
                    <a:lumMod val="40000"/>
                    <a:lumOff val="60000"/>
                  </a:schemeClr>
                </a:solidFill>
              </a:rPr>
              <a:t>new Dictionary&lt;string, decimal&gt;();</a:t>
            </a:r>
          </a:p>
          <a:p>
            <a:pPr lvl="2" indent="-336550"/>
            <a:r>
              <a:rPr lang="en-US" sz="1400" b="1">
                <a:solidFill>
                  <a:schemeClr val="accent2">
                    <a:lumMod val="40000"/>
                    <a:lumOff val="60000"/>
                  </a:schemeClr>
                </a:solidFill>
              </a:rPr>
              <a:t>dic.Add("Enero", 4556.90M);</a:t>
            </a:r>
          </a:p>
          <a:p>
            <a:pPr lvl="2" indent="-336550"/>
            <a:r>
              <a:rPr lang="en-US" sz="1400" b="1"/>
              <a:t>dic.Add("Febrero", 1363.46M);</a:t>
            </a:r>
          </a:p>
          <a:p>
            <a:pPr lvl="2" indent="-336550"/>
            <a:r>
              <a:rPr lang="en-US" sz="1400" b="1"/>
              <a:t>dic.Add("Marzo", 2673.12M);</a:t>
            </a:r>
          </a:p>
          <a:p>
            <a:pPr lvl="2" indent="-336550"/>
            <a:r>
              <a:rPr lang="en-US" sz="1400" b="1"/>
              <a:t>dic.Add("abril", 3425.74M);</a:t>
            </a:r>
          </a:p>
          <a:p>
            <a:pPr lvl="2" indent="-336550"/>
            <a:r>
              <a:rPr lang="en-US" sz="1400" b="1"/>
              <a:t>decimal min = decimal.MaxValue;</a:t>
            </a:r>
          </a:p>
          <a:p>
            <a:pPr lvl="2" indent="-336550"/>
            <a:r>
              <a:rPr lang="en-US" sz="1400" b="1"/>
              <a:t>string key = string.Empty; 		</a:t>
            </a:r>
            <a:r>
              <a:rPr lang="en-US" sz="1400" b="1">
                <a:solidFill>
                  <a:schemeClr val="accent6">
                    <a:lumMod val="40000"/>
                    <a:lumOff val="60000"/>
                  </a:schemeClr>
                </a:solidFill>
              </a:rPr>
              <a:t>// key = ""</a:t>
            </a:r>
          </a:p>
          <a:p>
            <a:pPr lvl="2" indent="-336550"/>
            <a:r>
              <a:rPr lang="en-US" sz="1400" b="1">
                <a:solidFill>
                  <a:schemeClr val="accent2">
                    <a:lumMod val="40000"/>
                    <a:lumOff val="60000"/>
                  </a:schemeClr>
                </a:solidFill>
              </a:rPr>
              <a:t>foreach (var item in dic)</a:t>
            </a:r>
            <a:r>
              <a:rPr lang="en-US" sz="1400" b="1"/>
              <a:t> {		</a:t>
            </a:r>
            <a:r>
              <a:rPr lang="en-US" sz="1400" b="1">
                <a:solidFill>
                  <a:schemeClr val="accent6">
                    <a:lumMod val="40000"/>
                    <a:lumOff val="60000"/>
                  </a:schemeClr>
                </a:solidFill>
              </a:rPr>
              <a:t>// item es un KeyValuePair</a:t>
            </a:r>
          </a:p>
          <a:p>
            <a:pPr lvl="2" indent="-336550"/>
            <a:r>
              <a:rPr lang="en-US" sz="1400" b="1"/>
              <a:t>	if(item.Value &lt; min) {</a:t>
            </a:r>
          </a:p>
          <a:p>
            <a:pPr lvl="2" indent="-336550"/>
            <a:r>
              <a:rPr lang="en-US" sz="1400" b="1"/>
              <a:t>		key = </a:t>
            </a:r>
            <a:r>
              <a:rPr lang="en-US" sz="1400" b="1">
                <a:solidFill>
                  <a:schemeClr val="accent2">
                    <a:lumMod val="40000"/>
                    <a:lumOff val="60000"/>
                  </a:schemeClr>
                </a:solidFill>
              </a:rPr>
              <a:t>item.Key</a:t>
            </a:r>
            <a:r>
              <a:rPr lang="en-US" sz="1400" b="1"/>
              <a:t>;</a:t>
            </a:r>
          </a:p>
          <a:p>
            <a:pPr lvl="2" indent="-336550"/>
            <a:r>
              <a:rPr lang="en-US" sz="1400" b="1"/>
              <a:t>		min = </a:t>
            </a:r>
            <a:r>
              <a:rPr lang="en-US" sz="1400" b="1">
                <a:solidFill>
                  <a:schemeClr val="accent2">
                    <a:lumMod val="40000"/>
                    <a:lumOff val="60000"/>
                  </a:schemeClr>
                </a:solidFill>
              </a:rPr>
              <a:t>item.Value</a:t>
            </a:r>
            <a:r>
              <a:rPr lang="en-US" sz="1400" b="1"/>
              <a:t>;</a:t>
            </a:r>
          </a:p>
          <a:p>
            <a:pPr lvl="2" indent="-336550"/>
            <a:r>
              <a:rPr lang="en-US" sz="1400" b="1"/>
              <a:t>	}</a:t>
            </a:r>
          </a:p>
          <a:p>
            <a:pPr lvl="2" indent="-336550"/>
            <a:r>
              <a:rPr lang="en-US" sz="1400" b="1"/>
              <a:t>}</a:t>
            </a:r>
          </a:p>
          <a:p>
            <a:pPr lvl="2" indent="-336550"/>
            <a:r>
              <a:rPr lang="en-US" sz="1400" b="1"/>
              <a:t>WriteLine($"El mes con el monto mas bajo ({</a:t>
            </a:r>
            <a:r>
              <a:rPr lang="en-US" sz="1400" b="1">
                <a:solidFill>
                  <a:schemeClr val="accent2">
                    <a:lumMod val="40000"/>
                    <a:lumOff val="60000"/>
                  </a:schemeClr>
                </a:solidFill>
              </a:rPr>
              <a:t>dic[key</a:t>
            </a:r>
            <a:r>
              <a:rPr lang="en-US" sz="1400" b="1"/>
              <a:t>]}) fue '{key}' "); </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165747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7A45-87C9-334F-8059-07EB7386D4B8}"/>
              </a:ext>
            </a:extLst>
          </p:cNvPr>
          <p:cNvSpPr>
            <a:spLocks noGrp="1"/>
          </p:cNvSpPr>
          <p:nvPr>
            <p:ph type="title"/>
          </p:nvPr>
        </p:nvSpPr>
        <p:spPr/>
        <p:txBody>
          <a:bodyPr/>
          <a:lstStyle/>
          <a:p>
            <a:r>
              <a:rPr lang="en-BO"/>
              <a:t>Capítulo 19</a:t>
            </a:r>
          </a:p>
        </p:txBody>
      </p:sp>
      <p:sp>
        <p:nvSpPr>
          <p:cNvPr id="3" name="Content Placeholder 2">
            <a:extLst>
              <a:ext uri="{FF2B5EF4-FFF2-40B4-BE49-F238E27FC236}">
                <a16:creationId xmlns:a16="http://schemas.microsoft.com/office/drawing/2014/main" id="{65F8B0FB-CF20-7740-97A0-056E629909E0}"/>
              </a:ext>
            </a:extLst>
          </p:cNvPr>
          <p:cNvSpPr>
            <a:spLocks noGrp="1"/>
          </p:cNvSpPr>
          <p:nvPr>
            <p:ph idx="1"/>
          </p:nvPr>
        </p:nvSpPr>
        <p:spPr/>
        <p:txBody>
          <a:bodyPr/>
          <a:lstStyle/>
          <a:p>
            <a:pPr marL="0" indent="0">
              <a:buNone/>
            </a:pPr>
            <a:r>
              <a:rPr lang="en-BO" sz="4000" b="1"/>
              <a:t>Constantes</a:t>
            </a:r>
          </a:p>
          <a:p>
            <a:pPr marL="0" indent="0">
              <a:buNone/>
            </a:pPr>
            <a:endParaRPr lang="en-BO" sz="4000" b="1"/>
          </a:p>
          <a:p>
            <a:pPr marL="0" indent="0">
              <a:buNone/>
            </a:pPr>
            <a:r>
              <a:rPr lang="en-BO"/>
              <a:t>Variables que son convertidas en constantes</a:t>
            </a:r>
          </a:p>
        </p:txBody>
      </p:sp>
    </p:spTree>
    <p:extLst>
      <p:ext uri="{BB962C8B-B14F-4D97-AF65-F5344CB8AC3E}">
        <p14:creationId xmlns:p14="http://schemas.microsoft.com/office/powerpoint/2010/main" val="289604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F9D3-0ECD-2A46-A1FB-581AEBB46888}"/>
              </a:ext>
            </a:extLst>
          </p:cNvPr>
          <p:cNvSpPr>
            <a:spLocks noGrp="1"/>
          </p:cNvSpPr>
          <p:nvPr>
            <p:ph type="title"/>
          </p:nvPr>
        </p:nvSpPr>
        <p:spPr/>
        <p:txBody>
          <a:bodyPr/>
          <a:lstStyle/>
          <a:p>
            <a:r>
              <a:rPr lang="en-BO"/>
              <a:t>Constantes</a:t>
            </a:r>
          </a:p>
        </p:txBody>
      </p:sp>
      <p:sp>
        <p:nvSpPr>
          <p:cNvPr id="3" name="Content Placeholder 2">
            <a:extLst>
              <a:ext uri="{FF2B5EF4-FFF2-40B4-BE49-F238E27FC236}">
                <a16:creationId xmlns:a16="http://schemas.microsoft.com/office/drawing/2014/main" id="{FDC4A9F1-00C4-8C41-80FA-357449C10F0F}"/>
              </a:ext>
            </a:extLst>
          </p:cNvPr>
          <p:cNvSpPr>
            <a:spLocks noGrp="1"/>
          </p:cNvSpPr>
          <p:nvPr>
            <p:ph idx="1"/>
          </p:nvPr>
        </p:nvSpPr>
        <p:spPr>
          <a:xfrm>
            <a:off x="7149737" y="1751901"/>
            <a:ext cx="4204063" cy="458587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Una variable en C # se puede convertir en una constante agregando el keyword </a:t>
            </a:r>
            <a:r>
              <a:rPr lang="en-US" b="1"/>
              <a:t>const</a:t>
            </a:r>
            <a:r>
              <a:rPr lang="en-US"/>
              <a:t> antes del tipo del dato. Este modificador hace que la variable no se puede cambiar y, por lo tanto, se le debe asignar un valor al mismo tiempo que se la declara.</a:t>
            </a:r>
          </a:p>
          <a:p>
            <a:pPr marL="0" indent="0">
              <a:buNone/>
            </a:pPr>
            <a:r>
              <a:rPr lang="en-US"/>
              <a:t>Solo se pueden hacer constantes solo los </a:t>
            </a:r>
            <a:r>
              <a:rPr lang="en-US" b="1"/>
              <a:t>tipos simples</a:t>
            </a:r>
            <a:r>
              <a:rPr lang="en-US"/>
              <a:t>, como </a:t>
            </a:r>
            <a:r>
              <a:rPr lang="en-US" b="1"/>
              <a:t>enums</a:t>
            </a:r>
            <a:r>
              <a:rPr lang="en-US"/>
              <a:t> y </a:t>
            </a:r>
            <a:r>
              <a:rPr lang="en-US" b="1"/>
              <a:t>strings</a:t>
            </a:r>
            <a:r>
              <a:rPr lang="en-US"/>
              <a:t>.</a:t>
            </a:r>
          </a:p>
          <a:p>
            <a:pPr marL="0" indent="0">
              <a:buNone/>
            </a:pPr>
            <a:r>
              <a:rPr lang="en-US"/>
              <a:t> </a:t>
            </a:r>
          </a:p>
          <a:p>
            <a:pPr marL="0" indent="0">
              <a:buNone/>
            </a:pPr>
            <a:r>
              <a:rPr lang="en-US"/>
              <a:t>Cualquier intento de asignar un nuevo valor a la constante dará como resultado un error en tiempo de compilación.</a:t>
            </a:r>
          </a:p>
          <a:p>
            <a:pPr marL="0" indent="0">
              <a:buNone/>
            </a:pPr>
            <a:endParaRPr lang="en-US"/>
          </a:p>
          <a:p>
            <a:pPr marL="0" indent="0">
              <a:buNone/>
            </a:pPr>
            <a:r>
              <a:rPr lang="en-US"/>
              <a:t>Pueden ser constantes tanto las variables locales como los campos.</a:t>
            </a:r>
          </a:p>
          <a:p>
            <a:pPr marL="0" indent="0">
              <a:buNone/>
            </a:pPr>
            <a:endParaRPr lang="en-US"/>
          </a:p>
          <a:p>
            <a:pPr marL="0" indent="0">
              <a:buNone/>
            </a:pPr>
            <a:r>
              <a:rPr lang="en-US"/>
              <a:t>Por convención las constantes suelen codificarse en mayúsculas, para identifiarlas facílmente en un programa.</a:t>
            </a:r>
          </a:p>
          <a:p>
            <a:pPr marL="0" indent="0">
              <a:buNone/>
            </a:pPr>
            <a:endParaRPr lang="en-BO"/>
          </a:p>
        </p:txBody>
      </p:sp>
      <p:sp>
        <p:nvSpPr>
          <p:cNvPr id="4" name="TextBox 3">
            <a:extLst>
              <a:ext uri="{FF2B5EF4-FFF2-40B4-BE49-F238E27FC236}">
                <a16:creationId xmlns:a16="http://schemas.microsoft.com/office/drawing/2014/main" id="{77DE1B22-1795-E04E-BB41-667D0ACBAEF1}"/>
              </a:ext>
            </a:extLst>
          </p:cNvPr>
          <p:cNvSpPr txBox="1"/>
          <p:nvPr/>
        </p:nvSpPr>
        <p:spPr>
          <a:xfrm>
            <a:off x="838200" y="1751901"/>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static class Circulo {</a:t>
            </a:r>
          </a:p>
          <a:p>
            <a:pPr lvl="1"/>
            <a:r>
              <a:rPr lang="en-US" sz="1400" b="1"/>
              <a:t>public const double PI = Math.PI;</a:t>
            </a:r>
          </a:p>
          <a:p>
            <a:pPr lvl="1"/>
            <a:r>
              <a:rPr lang="en-US" sz="1400" b="1"/>
              <a:t>public static double Area(double radio) { return 2 * PI * radio; }</a:t>
            </a:r>
          </a:p>
          <a:p>
            <a:r>
              <a:rPr lang="en-US" sz="1400" b="1"/>
              <a:t>}</a:t>
            </a:r>
          </a:p>
          <a:p>
            <a:r>
              <a:rPr lang="en-US" sz="1400" b="1"/>
              <a:t>static class Principal {</a:t>
            </a:r>
          </a:p>
          <a:p>
            <a:r>
              <a:rPr lang="en-US" sz="1400" b="1"/>
              <a:t>	static void Main() {</a:t>
            </a:r>
          </a:p>
          <a:p>
            <a:pPr lvl="3"/>
            <a:r>
              <a:rPr lang="en-US" sz="1400" b="1"/>
              <a:t>const int ESTACIONES_AÑO = 4;</a:t>
            </a:r>
          </a:p>
          <a:p>
            <a:pPr lvl="3"/>
            <a:r>
              <a:rPr lang="en-US" sz="1400" b="1"/>
              <a:t>var estaciones = new[] {"", "Invierno", "Primavera", "Verano", "Otoño"};</a:t>
            </a:r>
          </a:p>
          <a:p>
            <a:pPr lvl="3"/>
            <a:r>
              <a:rPr lang="en-US" sz="1400" b="1"/>
              <a:t>WriteLine("ESTACIONES DEL AÑO");</a:t>
            </a:r>
          </a:p>
          <a:p>
            <a:pPr lvl="3"/>
            <a:r>
              <a:rPr lang="en-US" sz="1400" b="1"/>
              <a:t>for(int i = 1; i &lt;= ESTACIONES_AÑO; i++)</a:t>
            </a:r>
          </a:p>
          <a:p>
            <a:pPr lvl="3"/>
            <a:r>
              <a:rPr lang="en-US" sz="1400" b="1"/>
              <a:t>{ WriteLine(estaciones[i]); }</a:t>
            </a:r>
          </a:p>
          <a:p>
            <a:pPr lvl="3"/>
            <a:br>
              <a:rPr lang="en-US" sz="1400" b="1"/>
            </a:br>
            <a:r>
              <a:rPr lang="en-US" sz="1400" b="1"/>
              <a:t>var rnd = new Random(); var radio = rnd.Next(100);</a:t>
            </a:r>
          </a:p>
          <a:p>
            <a:pPr lvl="3"/>
            <a:r>
              <a:rPr lang="en-US" sz="1400" b="1"/>
              <a:t>WriteLine($"\nÁrea del círculo de radio {radio} " + </a:t>
            </a:r>
          </a:p>
          <a:p>
            <a:pPr lvl="3"/>
            <a:r>
              <a:rPr lang="en-US" sz="1400" b="1"/>
              <a:t>		$"es igual a {Circulo.Area(radio):N2}\n");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97999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A381-08D0-C444-BD25-31CCE40820EE}"/>
              </a:ext>
            </a:extLst>
          </p:cNvPr>
          <p:cNvSpPr>
            <a:spLocks noGrp="1"/>
          </p:cNvSpPr>
          <p:nvPr>
            <p:ph type="title"/>
          </p:nvPr>
        </p:nvSpPr>
        <p:spPr/>
        <p:txBody>
          <a:bodyPr/>
          <a:lstStyle/>
          <a:p>
            <a:r>
              <a:rPr lang="en-BO"/>
              <a:t>readonly</a:t>
            </a:r>
          </a:p>
        </p:txBody>
      </p:sp>
      <p:sp>
        <p:nvSpPr>
          <p:cNvPr id="3" name="Content Placeholder 2">
            <a:extLst>
              <a:ext uri="{FF2B5EF4-FFF2-40B4-BE49-F238E27FC236}">
                <a16:creationId xmlns:a16="http://schemas.microsoft.com/office/drawing/2014/main" id="{FCC9D259-4D90-844B-B242-ED3BF85267C2}"/>
              </a:ext>
            </a:extLst>
          </p:cNvPr>
          <p:cNvSpPr>
            <a:spLocks noGrp="1"/>
          </p:cNvSpPr>
          <p:nvPr>
            <p:ph idx="1"/>
          </p:nvPr>
        </p:nvSpPr>
        <p:spPr>
          <a:xfrm>
            <a:off x="7698377" y="2043339"/>
            <a:ext cx="365542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Otro modificador variable similar a </a:t>
            </a:r>
            <a:r>
              <a:rPr lang="en-US" b="1"/>
              <a:t>const</a:t>
            </a:r>
            <a:r>
              <a:rPr lang="en-US"/>
              <a:t> es </a:t>
            </a:r>
            <a:r>
              <a:rPr lang="en-US" b="1"/>
              <a:t>readonly</a:t>
            </a:r>
            <a:r>
              <a:rPr lang="en-US"/>
              <a:t>, que crea una constante de tiempo de ejecución. Este modificador se puede aplicar a los campos y, como </a:t>
            </a:r>
            <a:r>
              <a:rPr lang="en-US" b="1"/>
              <a:t>const</a:t>
            </a:r>
            <a:r>
              <a:rPr lang="en-US"/>
              <a:t>, hace que el campo sea inmutable.</a:t>
            </a:r>
          </a:p>
          <a:p>
            <a:pPr marL="0" indent="0">
              <a:buNone/>
            </a:pPr>
            <a:endParaRPr lang="en-US"/>
          </a:p>
          <a:p>
            <a:pPr marL="0" indent="0">
              <a:buNone/>
            </a:pPr>
            <a:r>
              <a:rPr lang="en-US"/>
              <a:t>Dado que un campo </a:t>
            </a:r>
            <a:r>
              <a:rPr lang="en-US" b="1"/>
              <a:t>readonly</a:t>
            </a:r>
            <a:r>
              <a:rPr lang="en-US"/>
              <a:t> se asigna en </a:t>
            </a:r>
            <a:r>
              <a:rPr lang="en-US" b="1"/>
              <a:t>runtime</a:t>
            </a:r>
            <a:r>
              <a:rPr lang="en-US"/>
              <a:t>, se le puede asignar un valor dinámico que no se conoce hasta el momento en que el programa se está ejecutando.</a:t>
            </a:r>
          </a:p>
          <a:p>
            <a:pPr marL="0" indent="0">
              <a:buNone/>
            </a:pPr>
            <a:endParaRPr lang="en-US"/>
          </a:p>
          <a:p>
            <a:pPr marL="0" indent="0">
              <a:buNone/>
            </a:pPr>
            <a:r>
              <a:rPr lang="en-US"/>
              <a:t>A diferencia de </a:t>
            </a:r>
            <a:r>
              <a:rPr lang="en-US" b="1"/>
              <a:t>const</a:t>
            </a:r>
            <a:r>
              <a:rPr lang="en-US"/>
              <a:t>, </a:t>
            </a:r>
            <a:r>
              <a:rPr lang="en-US" b="1"/>
              <a:t>readonly</a:t>
            </a:r>
            <a:r>
              <a:rPr lang="en-US"/>
              <a:t> se puede aplicar a cualquier tipo de datos. </a:t>
            </a:r>
          </a:p>
          <a:p>
            <a:pPr marL="0" indent="0">
              <a:buNone/>
            </a:pPr>
            <a:r>
              <a:rPr lang="en-US"/>
              <a:t>Un campo </a:t>
            </a:r>
            <a:r>
              <a:rPr lang="en-US" b="1"/>
              <a:t>readonly</a:t>
            </a:r>
            <a:r>
              <a:rPr lang="en-US"/>
              <a:t> no solo se puede inicializar cuando se declara, sino que también se le puede asignar un valor en el </a:t>
            </a:r>
            <a:r>
              <a:rPr lang="en-US" b="1"/>
              <a:t>constructor</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B33D1DBD-19AB-0F48-B498-B7AF3BF84F46}"/>
              </a:ext>
            </a:extLst>
          </p:cNvPr>
          <p:cNvSpPr txBox="1"/>
          <p:nvPr/>
        </p:nvSpPr>
        <p:spPr>
          <a:xfrm>
            <a:off x="838200" y="2141516"/>
            <a:ext cx="618090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Circulo {</a:t>
            </a:r>
          </a:p>
          <a:p>
            <a:pPr lvl="1"/>
            <a:r>
              <a:rPr lang="en-US" sz="1400" b="1"/>
              <a:t>public readonly double PI;</a:t>
            </a:r>
          </a:p>
          <a:p>
            <a:pPr lvl="1"/>
            <a:r>
              <a:rPr lang="en-US" sz="1400" b="1"/>
              <a:t>public double Radio { get; set; } = 0;</a:t>
            </a:r>
          </a:p>
          <a:p>
            <a:pPr lvl="1"/>
            <a:r>
              <a:rPr lang="en-US" sz="1400" b="1"/>
              <a:t>public double Area { get =&gt; 2 * PI * Radio; }</a:t>
            </a:r>
          </a:p>
          <a:p>
            <a:pPr lvl="1"/>
            <a:r>
              <a:rPr lang="en-US" sz="1400" b="1"/>
              <a:t>public Circulo(double radio) { </a:t>
            </a:r>
          </a:p>
          <a:p>
            <a:pPr lvl="1"/>
            <a:r>
              <a:rPr lang="en-US" sz="1400" b="1"/>
              <a:t>	Radio = radio; </a:t>
            </a:r>
          </a:p>
          <a:p>
            <a:pPr lvl="1"/>
            <a:r>
              <a:rPr lang="en-US" sz="1400" b="1"/>
              <a:t> 	PI = Math.PI;</a:t>
            </a:r>
          </a:p>
          <a:p>
            <a:pPr lvl="1"/>
            <a:r>
              <a:rPr lang="en-US" sz="1400" b="1"/>
              <a:t>}</a:t>
            </a:r>
          </a:p>
          <a:p>
            <a:r>
              <a:rPr lang="en-US" sz="1400" b="1"/>
              <a:t>}</a:t>
            </a:r>
          </a:p>
          <a:p>
            <a:r>
              <a:rPr lang="en-US" sz="1400" b="1"/>
              <a:t>static class Principal {</a:t>
            </a:r>
          </a:p>
          <a:p>
            <a:r>
              <a:rPr lang="en-US" sz="1400" b="1"/>
              <a:t>	static void Main() {</a:t>
            </a:r>
          </a:p>
          <a:p>
            <a:pPr lvl="3"/>
            <a:r>
              <a:rPr lang="en-US" sz="1400" b="1"/>
              <a:t>var rnd = new Random(); var radio = rnd.Next(100);</a:t>
            </a:r>
          </a:p>
          <a:p>
            <a:pPr lvl="3"/>
            <a:r>
              <a:rPr lang="en-US" sz="1400" b="1"/>
              <a:t>WriteLine($"\nÁrea del círculo de radio {radio} " + </a:t>
            </a:r>
          </a:p>
          <a:p>
            <a:pPr lvl="3"/>
            <a:r>
              <a:rPr lang="en-US" sz="1400" b="1"/>
              <a:t>	$"es igual a {(new Circulo(radio)).Area:N2}\n");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26248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D2C7-AD8C-DF44-A144-9BD04F5FD690}"/>
              </a:ext>
            </a:extLst>
          </p:cNvPr>
          <p:cNvSpPr>
            <a:spLocks noGrp="1"/>
          </p:cNvSpPr>
          <p:nvPr>
            <p:ph type="title"/>
          </p:nvPr>
        </p:nvSpPr>
        <p:spPr/>
        <p:txBody>
          <a:bodyPr/>
          <a:lstStyle/>
          <a:p>
            <a:r>
              <a:rPr lang="en-BO"/>
              <a:t>readonly struct</a:t>
            </a:r>
          </a:p>
        </p:txBody>
      </p:sp>
      <p:sp>
        <p:nvSpPr>
          <p:cNvPr id="3" name="Content Placeholder 2">
            <a:extLst>
              <a:ext uri="{FF2B5EF4-FFF2-40B4-BE49-F238E27FC236}">
                <a16:creationId xmlns:a16="http://schemas.microsoft.com/office/drawing/2014/main" id="{B47B89E1-059D-BE48-B07E-A5096FFFBAD7}"/>
              </a:ext>
            </a:extLst>
          </p:cNvPr>
          <p:cNvSpPr>
            <a:spLocks noGrp="1"/>
          </p:cNvSpPr>
          <p:nvPr>
            <p:ph idx="1"/>
          </p:nvPr>
        </p:nvSpPr>
        <p:spPr>
          <a:xfrm>
            <a:off x="7219406" y="2102028"/>
            <a:ext cx="4134394" cy="4351338"/>
          </a:xfrm>
          <a:solidFill>
            <a:schemeClr val="accent5">
              <a:lumMod val="20000"/>
              <a:lumOff val="80000"/>
            </a:schemeClr>
          </a:solidFill>
          <a:ln>
            <a:solidFill>
              <a:schemeClr val="accent1"/>
            </a:solidFill>
          </a:ln>
        </p:spPr>
        <p:txBody>
          <a:bodyPr>
            <a:normAutofit lnSpcReduction="10000"/>
          </a:bodyPr>
          <a:lstStyle/>
          <a:p>
            <a:pPr marL="0" indent="0">
              <a:buNone/>
            </a:pPr>
            <a:endParaRPr lang="en-US"/>
          </a:p>
          <a:p>
            <a:pPr marL="0" indent="0">
              <a:buNone/>
            </a:pPr>
            <a:r>
              <a:rPr lang="en-US"/>
              <a:t>El modificador </a:t>
            </a:r>
            <a:r>
              <a:rPr lang="en-US" b="1"/>
              <a:t>readonly</a:t>
            </a:r>
            <a:r>
              <a:rPr lang="en-US"/>
              <a:t> se puede aplicar no solo a los campos sino también a las estructuras. Declarar una estructura como </a:t>
            </a:r>
            <a:r>
              <a:rPr lang="en-US" b="1"/>
              <a:t>readonly</a:t>
            </a:r>
            <a:r>
              <a:rPr lang="en-US"/>
              <a:t> obliga a la </a:t>
            </a:r>
            <a:r>
              <a:rPr lang="en-US" b="1"/>
              <a:t>inmutabilidad</a:t>
            </a:r>
            <a:r>
              <a:rPr lang="en-US"/>
              <a:t> de los miembros del </a:t>
            </a:r>
            <a:r>
              <a:rPr lang="en-US" b="1"/>
              <a:t>struct</a:t>
            </a:r>
            <a:r>
              <a:rPr lang="en-US"/>
              <a:t>, porque impone que todos los campos y propiedades sean de solo lectura.</a:t>
            </a:r>
            <a:endParaRPr lang="en-BO"/>
          </a:p>
        </p:txBody>
      </p:sp>
      <p:sp>
        <p:nvSpPr>
          <p:cNvPr id="4" name="TextBox 3">
            <a:extLst>
              <a:ext uri="{FF2B5EF4-FFF2-40B4-BE49-F238E27FC236}">
                <a16:creationId xmlns:a16="http://schemas.microsoft.com/office/drawing/2014/main" id="{BBBE426B-E420-B744-AB05-0DB6603CF42F}"/>
              </a:ext>
            </a:extLst>
          </p:cNvPr>
          <p:cNvSpPr txBox="1"/>
          <p:nvPr/>
        </p:nvSpPr>
        <p:spPr>
          <a:xfrm>
            <a:off x="899160" y="1984762"/>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readonly struct Rectangulo</a:t>
            </a:r>
          </a:p>
          <a:p>
            <a:r>
              <a:rPr lang="en-US" sz="1400" b="1"/>
              <a:t>{</a:t>
            </a:r>
          </a:p>
          <a:p>
            <a:pPr lvl="1"/>
            <a:r>
              <a:rPr lang="en-US" sz="1400" b="1"/>
              <a:t>public readonly double X;</a:t>
            </a:r>
          </a:p>
          <a:p>
            <a:pPr lvl="1"/>
            <a:r>
              <a:rPr lang="en-US" sz="1400" b="1"/>
              <a:t>public double Y { get; }</a:t>
            </a:r>
          </a:p>
          <a:p>
            <a:pPr lvl="1"/>
            <a:r>
              <a:rPr lang="en-US" sz="1400" b="1"/>
              <a:t>public double Area { get =&gt; X * Y; }</a:t>
            </a:r>
          </a:p>
          <a:p>
            <a:pPr lvl="1"/>
            <a:r>
              <a:rPr lang="en-US" sz="1400" b="1"/>
              <a:t>public Rectangulo(double x, double y) {</a:t>
            </a:r>
          </a:p>
          <a:p>
            <a:pPr lvl="2"/>
            <a:r>
              <a:rPr lang="en-US" sz="1400" b="1"/>
              <a:t>X = x;</a:t>
            </a:r>
          </a:p>
          <a:p>
            <a:pPr lvl="2"/>
            <a:r>
              <a:rPr lang="en-US" sz="1400" b="1"/>
              <a:t>Y = y;</a:t>
            </a:r>
          </a:p>
          <a:p>
            <a:pPr lvl="1"/>
            <a:r>
              <a:rPr lang="en-US" sz="1400" b="1"/>
              <a:t>}</a:t>
            </a:r>
          </a:p>
          <a:p>
            <a:r>
              <a:rPr lang="en-US" sz="1400" b="1"/>
              <a:t>}</a:t>
            </a:r>
          </a:p>
          <a:p>
            <a:r>
              <a:rPr lang="en-US" sz="1400" b="1"/>
              <a:t>static class Principal {</a:t>
            </a:r>
          </a:p>
          <a:p>
            <a:pPr lvl="1"/>
            <a:r>
              <a:rPr lang="en-US" sz="1400" b="1"/>
              <a:t>static void Main()</a:t>
            </a:r>
          </a:p>
          <a:p>
            <a:pPr lvl="1"/>
            <a:r>
              <a:rPr lang="en-US" sz="1400" b="1"/>
              <a:t>{</a:t>
            </a:r>
          </a:p>
          <a:p>
            <a:pPr lvl="2"/>
            <a:r>
              <a:rPr lang="en-US" sz="1400" b="1"/>
              <a:t>Rectangulo rec = new Rectangulo(35.6, 23.74);</a:t>
            </a:r>
          </a:p>
          <a:p>
            <a:pPr lvl="2"/>
            <a:r>
              <a:rPr lang="en-US" sz="1400" b="1"/>
              <a:t>WriteLine($"\nÁrea del rectángulo ({rec.X}, {rec.Y}) " +</a:t>
            </a:r>
          </a:p>
          <a:p>
            <a:pPr lvl="2"/>
            <a:r>
              <a:rPr lang="en-US" sz="1400" b="1"/>
              <a:t>$"es igual a {rec.Area:N2}\n");</a:t>
            </a:r>
          </a:p>
          <a:p>
            <a:pPr lvl="1"/>
            <a:r>
              <a:rPr lang="en-US" sz="1400" b="1"/>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446738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ABD6-F10F-D747-A34C-07B098746E58}"/>
              </a:ext>
            </a:extLst>
          </p:cNvPr>
          <p:cNvSpPr>
            <a:spLocks noGrp="1"/>
          </p:cNvSpPr>
          <p:nvPr>
            <p:ph type="title"/>
          </p:nvPr>
        </p:nvSpPr>
        <p:spPr/>
        <p:txBody>
          <a:bodyPr/>
          <a:lstStyle/>
          <a:p>
            <a:r>
              <a:rPr lang="en-BO"/>
              <a:t>ref readonly return</a:t>
            </a:r>
          </a:p>
        </p:txBody>
      </p:sp>
      <p:sp>
        <p:nvSpPr>
          <p:cNvPr id="3" name="Content Placeholder 2">
            <a:extLst>
              <a:ext uri="{FF2B5EF4-FFF2-40B4-BE49-F238E27FC236}">
                <a16:creationId xmlns:a16="http://schemas.microsoft.com/office/drawing/2014/main" id="{3D6E1CD9-234A-D046-B0E1-990F6613DF6B}"/>
              </a:ext>
            </a:extLst>
          </p:cNvPr>
          <p:cNvSpPr>
            <a:spLocks noGrp="1"/>
          </p:cNvSpPr>
          <p:nvPr>
            <p:ph idx="1"/>
          </p:nvPr>
        </p:nvSpPr>
        <p:spPr>
          <a:xfrm>
            <a:off x="7254240" y="2023398"/>
            <a:ext cx="409956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adiciona la capacidad de marcar el valor de retorno de un método como de solo lectura al devolver un tipo  valor por referencia con el modificador de referencia (</a:t>
            </a:r>
            <a:r>
              <a:rPr lang="en-US" b="1"/>
              <a:t>ref</a:t>
            </a:r>
            <a:r>
              <a:rPr lang="en-US"/>
              <a:t>). </a:t>
            </a:r>
          </a:p>
          <a:p>
            <a:pPr marL="0" indent="0">
              <a:buNone/>
            </a:pPr>
            <a:endParaRPr lang="en-US"/>
          </a:p>
          <a:p>
            <a:pPr marL="0" indent="0">
              <a:buNone/>
            </a:pPr>
            <a:r>
              <a:rPr lang="en-US"/>
              <a:t>Esto impedirá que el método invocador pueda modificar el valor retornado, siempre que el valor retornado también se asigne como ref readonly y no como solo una copia.</a:t>
            </a:r>
          </a:p>
          <a:p>
            <a:pPr marL="0" indent="0">
              <a:buNone/>
            </a:pPr>
            <a:r>
              <a:rPr lang="en-US"/>
              <a:t> </a:t>
            </a:r>
            <a:endParaRPr lang="en-BO"/>
          </a:p>
        </p:txBody>
      </p:sp>
      <p:sp>
        <p:nvSpPr>
          <p:cNvPr id="5" name="TextBox 4">
            <a:extLst>
              <a:ext uri="{FF2B5EF4-FFF2-40B4-BE49-F238E27FC236}">
                <a16:creationId xmlns:a16="http://schemas.microsoft.com/office/drawing/2014/main" id="{C647F888-1573-F241-B5A7-873C9636558F}"/>
              </a:ext>
            </a:extLst>
          </p:cNvPr>
          <p:cNvSpPr txBox="1"/>
          <p:nvPr/>
        </p:nvSpPr>
        <p:spPr>
          <a:xfrm>
            <a:off x="838200" y="1690688"/>
            <a:ext cx="618090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a:t>
            </a:r>
          </a:p>
          <a:p>
            <a:r>
              <a:rPr lang="en-US" sz="1400" b="1"/>
              <a:t>{</a:t>
            </a:r>
          </a:p>
          <a:p>
            <a:pPr lvl="1"/>
            <a:r>
              <a:rPr lang="en-US" sz="1400" b="1"/>
              <a:t>public double X { get; };  public double Y { get; }</a:t>
            </a:r>
          </a:p>
          <a:p>
            <a:pPr lvl="1"/>
            <a:r>
              <a:rPr lang="en-US" sz="1400" b="1"/>
              <a:t>public readonly double Area;</a:t>
            </a:r>
          </a:p>
          <a:p>
            <a:pPr lvl="1"/>
            <a:r>
              <a:rPr lang="en-US" sz="1400" b="1"/>
              <a:t>public Rectangulo(double x, double y) {</a:t>
            </a:r>
          </a:p>
          <a:p>
            <a:pPr lvl="2"/>
            <a:r>
              <a:rPr lang="en-US" sz="1400" b="1"/>
              <a:t>X = x;</a:t>
            </a:r>
          </a:p>
          <a:p>
            <a:pPr lvl="2"/>
            <a:r>
              <a:rPr lang="en-US" sz="1400" b="1"/>
              <a:t>Y = y;</a:t>
            </a:r>
          </a:p>
          <a:p>
            <a:pPr lvl="2"/>
            <a:r>
              <a:rPr lang="en-US" sz="1400" b="1"/>
              <a:t>Area = X * Y;</a:t>
            </a:r>
          </a:p>
          <a:p>
            <a:pPr lvl="1"/>
            <a:r>
              <a:rPr lang="en-US" sz="1400" b="1"/>
              <a:t>}</a:t>
            </a:r>
          </a:p>
          <a:p>
            <a:r>
              <a:rPr lang="en-US" sz="1400" b="1"/>
              <a:t>}</a:t>
            </a:r>
          </a:p>
          <a:p>
            <a:r>
              <a:rPr lang="en-US" sz="1400" b="1"/>
              <a:t>static class Principal {</a:t>
            </a:r>
          </a:p>
          <a:p>
            <a:r>
              <a:rPr lang="en-US" sz="1400" b="1"/>
              <a:t>	static void Main()</a:t>
            </a:r>
          </a:p>
          <a:p>
            <a:r>
              <a:rPr lang="en-US" sz="1400" b="1"/>
              <a:t>	{</a:t>
            </a:r>
          </a:p>
          <a:p>
            <a:r>
              <a:rPr lang="en-US" sz="1400" b="1"/>
              <a:t>		Rectangulo rec = new Rectangulo(35.6, 23.74);</a:t>
            </a:r>
          </a:p>
          <a:p>
            <a:r>
              <a:rPr lang="en-US" sz="1400" b="1"/>
              <a:t>		ref readonly double area = ref rec.Area; </a:t>
            </a:r>
          </a:p>
          <a:p>
            <a:r>
              <a:rPr lang="en-US" sz="1400" b="1"/>
              <a:t>		// area = 8; // Error</a:t>
            </a:r>
          </a:p>
          <a:p>
            <a:r>
              <a:rPr lang="en-US" sz="1400" b="1"/>
              <a:t>		WriteLine($"\nÁrea del rectángulo ({rec.X}, {rec.Y}) " +</a:t>
            </a:r>
          </a:p>
          <a:p>
            <a:r>
              <a:rPr lang="en-US" sz="1400" b="1"/>
              <a:t>			$"es igual a {area:N2}\n");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5371922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93D-32B6-064E-BAEE-B5945E300A83}"/>
              </a:ext>
            </a:extLst>
          </p:cNvPr>
          <p:cNvSpPr>
            <a:spLocks noGrp="1"/>
          </p:cNvSpPr>
          <p:nvPr>
            <p:ph type="title"/>
          </p:nvPr>
        </p:nvSpPr>
        <p:spPr/>
        <p:txBody>
          <a:bodyPr/>
          <a:lstStyle/>
          <a:p>
            <a:r>
              <a:rPr lang="en-BO"/>
              <a:t>Paramétros in (readonly ref)</a:t>
            </a:r>
          </a:p>
        </p:txBody>
      </p:sp>
      <p:sp>
        <p:nvSpPr>
          <p:cNvPr id="3" name="Content Placeholder 2">
            <a:extLst>
              <a:ext uri="{FF2B5EF4-FFF2-40B4-BE49-F238E27FC236}">
                <a16:creationId xmlns:a16="http://schemas.microsoft.com/office/drawing/2014/main" id="{279D40C8-A73B-604C-95E9-635649986DA9}"/>
              </a:ext>
            </a:extLst>
          </p:cNvPr>
          <p:cNvSpPr>
            <a:spLocks noGrp="1"/>
          </p:cNvSpPr>
          <p:nvPr>
            <p:ph idx="1"/>
          </p:nvPr>
        </p:nvSpPr>
        <p:spPr>
          <a:xfrm>
            <a:off x="6757850" y="1825625"/>
            <a:ext cx="459594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Similar al modificador de parámetro </a:t>
            </a:r>
            <a:r>
              <a:rPr lang="en-US" b="1"/>
              <a:t>ref</a:t>
            </a:r>
            <a:r>
              <a:rPr lang="en-US"/>
              <a:t>, existe el modificador </a:t>
            </a:r>
            <a:r>
              <a:rPr lang="en-US" b="1"/>
              <a:t>in</a:t>
            </a:r>
            <a:r>
              <a:rPr lang="en-US"/>
              <a:t>, que proporciona la capacidad de pasar un argumento como referencia readonly. </a:t>
            </a:r>
          </a:p>
          <a:p>
            <a:pPr marL="0" indent="0">
              <a:buNone/>
            </a:pPr>
            <a:endParaRPr lang="en-US"/>
          </a:p>
          <a:p>
            <a:pPr marL="0" indent="0">
              <a:buNone/>
            </a:pPr>
            <a:r>
              <a:rPr lang="en-US"/>
              <a:t>Cualquier código en el método que intente modificar un parámetro </a:t>
            </a:r>
            <a:r>
              <a:rPr lang="en-US" b="1"/>
              <a:t>in</a:t>
            </a:r>
            <a:r>
              <a:rPr lang="en-US"/>
              <a:t> (o sus miembros en el caso de una estructura) fallará en tiempo de compilación y, por lo tanto, el parámetro debe inicializarse antes de la invocación al método.</a:t>
            </a:r>
          </a:p>
          <a:p>
            <a:pPr marL="0" indent="0">
              <a:buNone/>
            </a:pPr>
            <a:endParaRPr lang="en-US"/>
          </a:p>
          <a:p>
            <a:pPr marL="0" indent="0">
              <a:buNone/>
            </a:pPr>
            <a:r>
              <a:rPr lang="en-US"/>
              <a:t>Esto es útil por razones de rendimiento, particularmente cuando se pasa un objeto de estructura grande a un método que se llama varias veces.</a:t>
            </a:r>
          </a:p>
          <a:p>
            <a:pPr marL="0" indent="0">
              <a:buNone/>
            </a:pPr>
            <a:r>
              <a:rPr lang="en-US"/>
              <a:t> </a:t>
            </a:r>
            <a:endParaRPr lang="en-BO"/>
          </a:p>
        </p:txBody>
      </p:sp>
      <p:sp>
        <p:nvSpPr>
          <p:cNvPr id="4" name="TextBox 3">
            <a:extLst>
              <a:ext uri="{FF2B5EF4-FFF2-40B4-BE49-F238E27FC236}">
                <a16:creationId xmlns:a16="http://schemas.microsoft.com/office/drawing/2014/main" id="{9DE2B6C2-4CA7-E444-B2A1-5C223C8B1D96}"/>
              </a:ext>
            </a:extLst>
          </p:cNvPr>
          <p:cNvSpPr txBox="1"/>
          <p:nvPr/>
        </p:nvSpPr>
        <p:spPr>
          <a:xfrm>
            <a:off x="838200" y="2246967"/>
            <a:ext cx="5431971"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	</a:t>
            </a:r>
            <a:r>
              <a:rPr lang="en-US" sz="1400" b="1" dirty="0"/>
              <a:t>static void Test(in int num) </a:t>
            </a:r>
          </a:p>
          <a:p>
            <a:pPr lvl="1"/>
            <a:r>
              <a:rPr lang="en-US" sz="1400" b="1" dirty="0"/>
              <a:t>	{</a:t>
            </a:r>
          </a:p>
          <a:p>
            <a:pPr lvl="1"/>
            <a:r>
              <a:rPr lang="en-US" sz="1400" b="1" dirty="0"/>
              <a:t>		// num = 15;     // error: parámetro </a:t>
            </a:r>
            <a:r>
              <a:rPr lang="en-US" sz="1400" b="1" dirty="0" err="1"/>
              <a:t>readonly</a:t>
            </a:r>
          </a:p>
          <a:p>
            <a:pPr lvl="1"/>
            <a:r>
              <a:rPr lang="en-US" sz="1400" b="1" dirty="0" err="1"/>
              <a:t>		</a:t>
            </a:r>
            <a:r>
              <a:rPr lang="en-US" sz="1400" b="1"/>
              <a:t>WriteLine($"num = {num}");</a:t>
            </a:r>
          </a:p>
          <a:p>
            <a:pPr lvl="1"/>
            <a:r>
              <a:rPr lang="en-US" sz="1400" b="1" dirty="0"/>
              <a:t>	}</a:t>
            </a:r>
          </a:p>
          <a:p>
            <a:pPr lvl="1"/>
            <a:endParaRPr lang="en-US" sz="1400" b="1" dirty="0"/>
          </a:p>
          <a:p>
            <a:pPr lvl="1"/>
            <a:r>
              <a:rPr lang="en-US" sz="1400" b="1" dirty="0"/>
              <a:t>	static void Main() </a:t>
            </a:r>
          </a:p>
          <a:p>
            <a:pPr lvl="1"/>
            <a:r>
              <a:rPr lang="en-US" sz="1400" b="1" dirty="0"/>
              <a:t>	{</a:t>
            </a:r>
          </a:p>
          <a:p>
            <a:pPr lvl="2"/>
            <a:r>
              <a:rPr lang="en-US" sz="1400" b="1" dirty="0"/>
              <a:t>	int </a:t>
            </a:r>
            <a:r>
              <a:rPr lang="en-US" sz="1400" b="1" dirty="0" err="1"/>
              <a:t>i</a:t>
            </a:r>
            <a:r>
              <a:rPr lang="en-US" sz="1400" b="1" dirty="0"/>
              <a:t> = 10;</a:t>
            </a:r>
          </a:p>
          <a:p>
            <a:pPr lvl="2"/>
            <a:r>
              <a:rPr lang="en-US" sz="1400" b="1" dirty="0"/>
              <a:t>	Test(</a:t>
            </a:r>
            <a:r>
              <a:rPr lang="en-US" sz="1400" b="1" dirty="0" err="1"/>
              <a:t>i</a:t>
            </a:r>
            <a:r>
              <a:rPr lang="en-US" sz="1400" b="1" dirty="0"/>
              <a:t>); // pasado por readonly referencia</a:t>
            </a:r>
          </a:p>
          <a:p>
            <a:pPr lvl="2"/>
            <a:r>
              <a:rPr lang="en-US" sz="1400" b="1" dirty="0"/>
              <a:t>	Test(2); // variable temporal creada</a:t>
            </a:r>
          </a:p>
          <a:p>
            <a:pPr lvl="1"/>
            <a:r>
              <a:rPr lang="en-US" sz="1400" b="1" dirty="0"/>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4274867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D443-C7DF-DE46-82D0-4F6EC19708EC}"/>
              </a:ext>
            </a:extLst>
          </p:cNvPr>
          <p:cNvSpPr>
            <a:spLocks noGrp="1"/>
          </p:cNvSpPr>
          <p:nvPr>
            <p:ph type="title"/>
          </p:nvPr>
        </p:nvSpPr>
        <p:spPr/>
        <p:txBody>
          <a:bodyPr/>
          <a:lstStyle/>
          <a:p>
            <a:r>
              <a:rPr lang="en-BO"/>
              <a:t>Buenas prácticas sobre constantes</a:t>
            </a:r>
          </a:p>
        </p:txBody>
      </p:sp>
      <p:sp>
        <p:nvSpPr>
          <p:cNvPr id="3" name="Content Placeholder 2">
            <a:extLst>
              <a:ext uri="{FF2B5EF4-FFF2-40B4-BE49-F238E27FC236}">
                <a16:creationId xmlns:a16="http://schemas.microsoft.com/office/drawing/2014/main" id="{AE744314-6676-BD45-B69E-9F4421F9B9E8}"/>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En general, es una buena idea declarar siempre las variables como </a:t>
            </a:r>
            <a:r>
              <a:rPr lang="en-US" b="1"/>
              <a:t>const</a:t>
            </a:r>
            <a:r>
              <a:rPr lang="en-US"/>
              <a:t> o </a:t>
            </a:r>
            <a:r>
              <a:rPr lang="en-US" b="1"/>
              <a:t>readonly</a:t>
            </a:r>
            <a:r>
              <a:rPr lang="en-US"/>
              <a:t> si no necesitan ser cambiadas. Esto asegura que las variables no sean cambiadas por error en ninguna parte del programa, lo que a su vez ayuda a evitar errores. </a:t>
            </a:r>
          </a:p>
          <a:p>
            <a:pPr marL="0" indent="0">
              <a:buNone/>
            </a:pPr>
            <a:endParaRPr lang="en-US"/>
          </a:p>
          <a:p>
            <a:pPr marL="0" indent="0">
              <a:buNone/>
            </a:pPr>
            <a:r>
              <a:rPr lang="en-US"/>
              <a:t>También se transmite claramente la intención a otros desarrolladores de que una variable no se debe modificar.</a:t>
            </a:r>
            <a:endParaRPr lang="en-BO"/>
          </a:p>
        </p:txBody>
      </p:sp>
    </p:spTree>
    <p:extLst>
      <p:ext uri="{BB962C8B-B14F-4D97-AF65-F5344CB8AC3E}">
        <p14:creationId xmlns:p14="http://schemas.microsoft.com/office/powerpoint/2010/main" val="181569752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CB0F-A37B-A64E-8639-9D748C3427A9}"/>
              </a:ext>
            </a:extLst>
          </p:cNvPr>
          <p:cNvSpPr>
            <a:spLocks noGrp="1"/>
          </p:cNvSpPr>
          <p:nvPr>
            <p:ph type="title"/>
          </p:nvPr>
        </p:nvSpPr>
        <p:spPr/>
        <p:txBody>
          <a:bodyPr/>
          <a:lstStyle/>
          <a:p>
            <a:r>
              <a:rPr lang="en-BO"/>
              <a:t>Capítulo 20</a:t>
            </a:r>
          </a:p>
        </p:txBody>
      </p:sp>
      <p:sp>
        <p:nvSpPr>
          <p:cNvPr id="3" name="Content Placeholder 2">
            <a:extLst>
              <a:ext uri="{FF2B5EF4-FFF2-40B4-BE49-F238E27FC236}">
                <a16:creationId xmlns:a16="http://schemas.microsoft.com/office/drawing/2014/main" id="{4E4BC6D6-5A8B-9E43-9E67-52705F5CAF02}"/>
              </a:ext>
            </a:extLst>
          </p:cNvPr>
          <p:cNvSpPr>
            <a:spLocks noGrp="1"/>
          </p:cNvSpPr>
          <p:nvPr>
            <p:ph idx="1"/>
          </p:nvPr>
        </p:nvSpPr>
        <p:spPr/>
        <p:txBody>
          <a:bodyPr>
            <a:normAutofit/>
          </a:bodyPr>
          <a:lstStyle/>
          <a:p>
            <a:pPr marL="0" indent="0">
              <a:buNone/>
            </a:pPr>
            <a:r>
              <a:rPr lang="en-BO" sz="4000" b="1"/>
              <a:t>Métodos asincrónicos</a:t>
            </a:r>
          </a:p>
        </p:txBody>
      </p:sp>
    </p:spTree>
    <p:extLst>
      <p:ext uri="{BB962C8B-B14F-4D97-AF65-F5344CB8AC3E}">
        <p14:creationId xmlns:p14="http://schemas.microsoft.com/office/powerpoint/2010/main" val="339730252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0CB-19B8-6845-9C23-DE398236BB44}"/>
              </a:ext>
            </a:extLst>
          </p:cNvPr>
          <p:cNvSpPr>
            <a:spLocks noGrp="1"/>
          </p:cNvSpPr>
          <p:nvPr>
            <p:ph type="title"/>
          </p:nvPr>
        </p:nvSpPr>
        <p:spPr/>
        <p:txBody>
          <a:bodyPr/>
          <a:lstStyle/>
          <a:p>
            <a:r>
              <a:rPr lang="en-BO"/>
              <a:t>Método asincrónico</a:t>
            </a:r>
          </a:p>
        </p:txBody>
      </p:sp>
      <p:sp>
        <p:nvSpPr>
          <p:cNvPr id="3" name="Content Placeholder 2">
            <a:extLst>
              <a:ext uri="{FF2B5EF4-FFF2-40B4-BE49-F238E27FC236}">
                <a16:creationId xmlns:a16="http://schemas.microsoft.com/office/drawing/2014/main" id="{02F7131D-1155-FA4E-AD78-F8EA6E0E92A7}"/>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Un </a:t>
            </a:r>
            <a:r>
              <a:rPr lang="en-US" b="1"/>
              <a:t>método asincrónico</a:t>
            </a:r>
            <a:r>
              <a:rPr lang="en-US"/>
              <a:t> es un método que puede devolver el control antes de que haber terminado su proceso.</a:t>
            </a:r>
          </a:p>
          <a:p>
            <a:pPr marL="0" indent="0">
              <a:buNone/>
            </a:pPr>
            <a:endParaRPr lang="en-US"/>
          </a:p>
          <a:p>
            <a:pPr marL="0" indent="0">
              <a:buNone/>
            </a:pPr>
            <a:r>
              <a:rPr lang="en-US"/>
              <a:t>Cualquier método que realice una tarea potencialmente de larga duración, como acceder a un recurso web o leer un archivo, puede hacerse asíncrono para mejorar la capacidad de respuesta del programa. </a:t>
            </a:r>
          </a:p>
          <a:p>
            <a:pPr marL="0" indent="0">
              <a:buNone/>
            </a:pPr>
            <a:endParaRPr lang="en-US"/>
          </a:p>
          <a:p>
            <a:pPr marL="0" indent="0">
              <a:buNone/>
            </a:pPr>
            <a:r>
              <a:rPr lang="en-US"/>
              <a:t>Esto es especialmente importante en aplicaciones gráficas, porque cualquier método que lleva mucho tiempo ejecutándose en el hilo (</a:t>
            </a:r>
            <a:r>
              <a:rPr lang="en-US" b="1"/>
              <a:t>thread</a:t>
            </a:r>
            <a:r>
              <a:rPr lang="en-US"/>
              <a:t>) de la interface de usuario hará que el programa no responda mientras espera que se complete ese método.</a:t>
            </a:r>
          </a:p>
          <a:p>
            <a:pPr marL="0" indent="0">
              <a:buNone/>
            </a:pPr>
            <a:r>
              <a:rPr lang="en-US"/>
              <a:t> </a:t>
            </a:r>
            <a:endParaRPr lang="en-BO"/>
          </a:p>
        </p:txBody>
      </p:sp>
    </p:spTree>
    <p:extLst>
      <p:ext uri="{BB962C8B-B14F-4D97-AF65-F5344CB8AC3E}">
        <p14:creationId xmlns:p14="http://schemas.microsoft.com/office/powerpoint/2010/main" val="423682761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0C2-B68A-0F4D-AD0B-BFD912C097F9}"/>
              </a:ext>
            </a:extLst>
          </p:cNvPr>
          <p:cNvSpPr>
            <a:spLocks noGrp="1"/>
          </p:cNvSpPr>
          <p:nvPr>
            <p:ph type="title"/>
          </p:nvPr>
        </p:nvSpPr>
        <p:spPr/>
        <p:txBody>
          <a:bodyPr/>
          <a:lstStyle/>
          <a:p>
            <a:r>
              <a:rPr lang="en-BO"/>
              <a:t>async y await</a:t>
            </a:r>
          </a:p>
        </p:txBody>
      </p:sp>
      <p:sp>
        <p:nvSpPr>
          <p:cNvPr id="3" name="Content Placeholder 2">
            <a:extLst>
              <a:ext uri="{FF2B5EF4-FFF2-40B4-BE49-F238E27FC236}">
                <a16:creationId xmlns:a16="http://schemas.microsoft.com/office/drawing/2014/main" id="{AC5EE2EE-B1CA-0E4B-9E6D-66481AC2D31A}"/>
              </a:ext>
            </a:extLst>
          </p:cNvPr>
          <p:cNvSpPr>
            <a:spLocks noGrp="1"/>
          </p:cNvSpPr>
          <p:nvPr>
            <p:ph idx="1"/>
          </p:nvPr>
        </p:nvSpPr>
        <p:spPr>
          <a:xfrm>
            <a:off x="7141028" y="1825625"/>
            <a:ext cx="42127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Los keywords </a:t>
            </a:r>
            <a:r>
              <a:rPr lang="en-US" b="1" dirty="0"/>
              <a:t>async</a:t>
            </a:r>
            <a:r>
              <a:rPr lang="en-US" dirty="0"/>
              <a:t> y </a:t>
            </a:r>
            <a:r>
              <a:rPr lang="en-US" b="1" dirty="0"/>
              <a:t>await</a:t>
            </a:r>
            <a:r>
              <a:rPr lang="en-US" dirty="0"/>
              <a:t> permiten escribir métodos asincrónicos con una estructura simple que es similar a los métodos sincrónicos (regulares). </a:t>
            </a:r>
          </a:p>
          <a:p>
            <a:pPr marL="0" indent="0">
              <a:buNone/>
            </a:pPr>
            <a:endParaRPr lang="en-US" dirty="0"/>
          </a:p>
          <a:p>
            <a:pPr marL="0" indent="0">
              <a:buNone/>
            </a:pPr>
            <a:r>
              <a:rPr lang="en-US" dirty="0"/>
              <a:t>El modificador </a:t>
            </a:r>
            <a:r>
              <a:rPr lang="en-US" b="1" dirty="0"/>
              <a:t>async</a:t>
            </a:r>
            <a:r>
              <a:rPr lang="en-US" dirty="0"/>
              <a:t> especifica que el método es asíncrono y que, por lo tanto, puede contener una o más expresiones </a:t>
            </a:r>
            <a:r>
              <a:rPr lang="en-US" b="1" dirty="0"/>
              <a:t>await</a:t>
            </a:r>
            <a:r>
              <a:rPr lang="en-US" dirty="0"/>
              <a:t>. Una expresión de espera consiste en el keyword </a:t>
            </a:r>
            <a:r>
              <a:rPr lang="en-US" b="1" dirty="0"/>
              <a:t>await</a:t>
            </a:r>
            <a:r>
              <a:rPr lang="en-US" dirty="0"/>
              <a:t> seguida de una invocación a u método </a:t>
            </a:r>
            <a:r>
              <a:rPr lang="en-US" b="1" dirty="0"/>
              <a:t>awaitable</a:t>
            </a:r>
            <a:r>
              <a:rPr lang="en-US" dirty="0"/>
              <a:t>.</a:t>
            </a:r>
          </a:p>
          <a:p>
            <a:pPr marL="0" indent="0">
              <a:buNone/>
            </a:pPr>
            <a:r>
              <a:rPr lang="en-US" dirty="0"/>
              <a:t> </a:t>
            </a:r>
          </a:p>
        </p:txBody>
      </p:sp>
      <p:sp>
        <p:nvSpPr>
          <p:cNvPr id="4" name="TextBox 3">
            <a:extLst>
              <a:ext uri="{FF2B5EF4-FFF2-40B4-BE49-F238E27FC236}">
                <a16:creationId xmlns:a16="http://schemas.microsoft.com/office/drawing/2014/main" id="{51BC3CD9-7DE8-5540-B8C2-7E3AF76AFEB7}"/>
              </a:ext>
            </a:extLst>
          </p:cNvPr>
          <p:cNvSpPr txBox="1"/>
          <p:nvPr/>
        </p:nvSpPr>
        <p:spPr>
          <a:xfrm>
            <a:off x="838200" y="2246967"/>
            <a:ext cx="5667103"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solidFill>
                  <a:schemeClr val="accent2">
                    <a:lumMod val="40000"/>
                    <a:lumOff val="60000"/>
                  </a:schemeClr>
                </a:solidFill>
              </a:rPr>
              <a:t>async</a:t>
            </a:r>
            <a:r>
              <a:rPr lang="en-US" sz="1600" b="1" dirty="0"/>
              <a:t> static void </a:t>
            </a:r>
            <a:r>
              <a:rPr lang="en-US" sz="1600" b="1" dirty="0" err="1"/>
              <a:t>MetodoAsincrono</a:t>
            </a:r>
            <a:r>
              <a:rPr lang="en-US" sz="1600" b="1" dirty="0"/>
              <a:t>() {</a:t>
            </a:r>
          </a:p>
          <a:p>
            <a:pPr lvl="2"/>
            <a:r>
              <a:rPr lang="en-US" sz="1600" b="1" dirty="0" err="1"/>
              <a:t>Write</a:t>
            </a:r>
            <a:r>
              <a:rPr lang="en-US" sz="1600" b="1" dirty="0"/>
              <a:t>("A");</a:t>
            </a:r>
          </a:p>
          <a:p>
            <a:pPr lvl="2"/>
            <a:r>
              <a:rPr lang="en-US" sz="1600" b="1" dirty="0">
                <a:solidFill>
                  <a:schemeClr val="accent2">
                    <a:lumMod val="40000"/>
                    <a:lumOff val="60000"/>
                  </a:schemeClr>
                </a:solidFill>
              </a:rPr>
              <a:t>await</a:t>
            </a:r>
            <a:r>
              <a:rPr lang="en-US" sz="1600" b="1" dirty="0"/>
              <a:t> </a:t>
            </a:r>
            <a:r>
              <a:rPr lang="en-US" sz="1600" b="1" dirty="0" err="1"/>
              <a:t>Task.Delay</a:t>
            </a:r>
            <a:r>
              <a:rPr lang="en-US" sz="1600" b="1" dirty="0"/>
              <a:t>(2000);	// Retardo de 2 segs.</a:t>
            </a:r>
          </a:p>
          <a:p>
            <a:pPr lvl="2"/>
            <a:r>
              <a:rPr lang="en-US" sz="1600" b="1" dirty="0" err="1"/>
              <a:t>Write</a:t>
            </a:r>
            <a:r>
              <a:rPr lang="en-US" sz="1600" b="1" dirty="0"/>
              <a:t>("C");</a:t>
            </a:r>
          </a:p>
          <a:p>
            <a:pPr lvl="1"/>
            <a:r>
              <a:rPr lang="en-US" sz="1600" b="1" dirty="0"/>
              <a:t>}</a:t>
            </a:r>
          </a:p>
          <a:p>
            <a:pPr lvl="1"/>
            <a:r>
              <a:rPr lang="en-US" sz="1600" b="1" dirty="0"/>
              <a:t>static void Main() {</a:t>
            </a:r>
          </a:p>
          <a:p>
            <a:pPr lvl="2"/>
            <a:r>
              <a:rPr lang="en-US" sz="1600" b="1" dirty="0" err="1"/>
              <a:t>MetodoAsincrono</a:t>
            </a:r>
            <a:r>
              <a:rPr lang="en-US" sz="1600" b="1" dirty="0"/>
              <a:t>();</a:t>
            </a:r>
          </a:p>
          <a:p>
            <a:pPr lvl="2"/>
            <a:r>
              <a:rPr lang="en-US" sz="1600" b="1" dirty="0" err="1"/>
              <a:t>Write</a:t>
            </a:r>
            <a:r>
              <a:rPr lang="en-US" sz="1600" b="1" dirty="0"/>
              <a:t>("B");</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4951895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3D3F-E185-DD4A-8456-0689A1CB06F6}"/>
              </a:ext>
            </a:extLst>
          </p:cNvPr>
          <p:cNvSpPr>
            <a:spLocks noGrp="1"/>
          </p:cNvSpPr>
          <p:nvPr>
            <p:ph type="title"/>
          </p:nvPr>
        </p:nvSpPr>
        <p:spPr/>
        <p:txBody>
          <a:bodyPr/>
          <a:lstStyle/>
          <a:p>
            <a:r>
              <a:rPr lang="en-BO"/>
              <a:t>return types de métodos async</a:t>
            </a:r>
          </a:p>
        </p:txBody>
      </p:sp>
      <p:sp>
        <p:nvSpPr>
          <p:cNvPr id="3" name="Content Placeholder 2">
            <a:extLst>
              <a:ext uri="{FF2B5EF4-FFF2-40B4-BE49-F238E27FC236}">
                <a16:creationId xmlns:a16="http://schemas.microsoft.com/office/drawing/2014/main" id="{7BFE5852-ACEB-0244-80F3-53B07C208C25}"/>
              </a:ext>
            </a:extLst>
          </p:cNvPr>
          <p:cNvSpPr>
            <a:spLocks noGrp="1"/>
          </p:cNvSpPr>
          <p:nvPr>
            <p:ph idx="1"/>
          </p:nvPr>
        </p:nvSpPr>
        <p:spPr/>
        <p:txBody>
          <a:bodyPr>
            <a:normAutofit fontScale="85000" lnSpcReduction="20000"/>
          </a:bodyPr>
          <a:lstStyle/>
          <a:p>
            <a:pPr marL="0" indent="0">
              <a:buNone/>
            </a:pPr>
            <a:endParaRPr lang="en-US"/>
          </a:p>
          <a:p>
            <a:pPr marL="0" indent="0">
              <a:buNone/>
            </a:pPr>
            <a:r>
              <a:rPr lang="en-US"/>
              <a:t>Un método asíncrono puede tener uno de los tres types de return pre-construidos: </a:t>
            </a:r>
            <a:r>
              <a:rPr lang="en-US" b="1"/>
              <a:t>Task &lt;T&gt;</a:t>
            </a:r>
            <a:r>
              <a:rPr lang="en-US"/>
              <a:t>, </a:t>
            </a:r>
            <a:r>
              <a:rPr lang="en-US" b="1"/>
              <a:t>ValueTask&lt;T&gt;</a:t>
            </a:r>
            <a:r>
              <a:rPr lang="en-US"/>
              <a:t>, </a:t>
            </a:r>
            <a:r>
              <a:rPr lang="en-US" b="1"/>
              <a:t>Task</a:t>
            </a:r>
            <a:r>
              <a:rPr lang="en-US"/>
              <a:t> y </a:t>
            </a:r>
            <a:r>
              <a:rPr lang="en-US" b="1"/>
              <a:t>void</a:t>
            </a:r>
            <a:r>
              <a:rPr lang="en-US"/>
              <a:t>.</a:t>
            </a:r>
          </a:p>
          <a:p>
            <a:pPr marL="0" indent="0">
              <a:buNone/>
            </a:pPr>
            <a:endParaRPr lang="en-US"/>
          </a:p>
          <a:p>
            <a:pPr marL="0" indent="0">
              <a:buNone/>
            </a:pPr>
            <a:r>
              <a:rPr lang="en-US"/>
              <a:t>La especificación de </a:t>
            </a:r>
            <a:r>
              <a:rPr lang="en-US" b="1"/>
              <a:t>Task</a:t>
            </a:r>
            <a:r>
              <a:rPr lang="en-US"/>
              <a:t> ó </a:t>
            </a:r>
            <a:r>
              <a:rPr lang="en-US" b="1"/>
              <a:t>void</a:t>
            </a:r>
            <a:r>
              <a:rPr lang="en-US"/>
              <a:t> indica que el método no devuelve un valor, mientras que </a:t>
            </a:r>
            <a:r>
              <a:rPr lang="en-US" b="1"/>
              <a:t>Task &lt;T&gt;</a:t>
            </a:r>
            <a:r>
              <a:rPr lang="en-US"/>
              <a:t> significa que devolverá un valor de tipo </a:t>
            </a:r>
            <a:r>
              <a:rPr lang="en-US" b="1"/>
              <a:t>T</a:t>
            </a:r>
            <a:r>
              <a:rPr lang="en-US"/>
              <a:t>.</a:t>
            </a:r>
          </a:p>
          <a:p>
            <a:pPr marL="0" indent="0">
              <a:buNone/>
            </a:pPr>
            <a:r>
              <a:rPr lang="en-US"/>
              <a:t>Al contrario que </a:t>
            </a:r>
            <a:r>
              <a:rPr lang="en-US" b="1"/>
              <a:t>void</a:t>
            </a:r>
            <a:r>
              <a:rPr lang="en-US"/>
              <a:t>, los tipos </a:t>
            </a:r>
            <a:r>
              <a:rPr lang="en-US" b="1"/>
              <a:t>Task</a:t>
            </a:r>
            <a:r>
              <a:rPr lang="en-US"/>
              <a:t> y </a:t>
            </a:r>
            <a:r>
              <a:rPr lang="en-US" b="1"/>
              <a:t>Task &lt;T&gt;</a:t>
            </a:r>
            <a:r>
              <a:rPr lang="en-US"/>
              <a:t> son </a:t>
            </a:r>
            <a:r>
              <a:rPr lang="en-US" b="1"/>
              <a:t>awaitables</a:t>
            </a:r>
            <a:r>
              <a:rPr lang="en-US"/>
              <a:t>, por lo que un método invocador puede usar el keyword </a:t>
            </a:r>
            <a:r>
              <a:rPr lang="en-US" b="1"/>
              <a:t>await</a:t>
            </a:r>
            <a:r>
              <a:rPr lang="en-US"/>
              <a:t> para suspenderse a sí mismo hasta que la tarea haya finalizado.</a:t>
            </a:r>
          </a:p>
          <a:p>
            <a:pPr marL="0" indent="0">
              <a:buNone/>
            </a:pPr>
            <a:endParaRPr lang="en-US"/>
          </a:p>
          <a:p>
            <a:pPr marL="0" indent="0">
              <a:buNone/>
            </a:pPr>
            <a:r>
              <a:rPr lang="en-US"/>
              <a:t>El tipo </a:t>
            </a:r>
            <a:r>
              <a:rPr lang="en-US" b="1"/>
              <a:t>void</a:t>
            </a:r>
            <a:r>
              <a:rPr lang="en-US"/>
              <a:t> se usa principalmente para definir </a:t>
            </a:r>
            <a:r>
              <a:rPr lang="en-US" b="1"/>
              <a:t>async event handlers</a:t>
            </a:r>
            <a:r>
              <a:rPr lang="en-US"/>
              <a:t>, ya que los </a:t>
            </a:r>
            <a:r>
              <a:rPr lang="en-US" b="1"/>
              <a:t>event handlers </a:t>
            </a:r>
            <a:r>
              <a:rPr lang="en-US"/>
              <a:t>requieren el tipo de return </a:t>
            </a:r>
            <a:r>
              <a:rPr lang="en-US" b="1"/>
              <a:t>void</a:t>
            </a:r>
            <a:r>
              <a:rPr lang="en-US"/>
              <a:t>.</a:t>
            </a:r>
          </a:p>
          <a:p>
            <a:pPr marL="0" indent="0">
              <a:buNone/>
            </a:pPr>
            <a:r>
              <a:rPr lang="en-US"/>
              <a:t> </a:t>
            </a:r>
            <a:endParaRPr lang="en-BO"/>
          </a:p>
        </p:txBody>
      </p:sp>
    </p:spTree>
    <p:extLst>
      <p:ext uri="{BB962C8B-B14F-4D97-AF65-F5344CB8AC3E}">
        <p14:creationId xmlns:p14="http://schemas.microsoft.com/office/powerpoint/2010/main" val="406674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A66B-1B78-CA48-B80E-B0CCA1153E1A}"/>
              </a:ext>
            </a:extLst>
          </p:cNvPr>
          <p:cNvSpPr>
            <a:spLocks noGrp="1"/>
          </p:cNvSpPr>
          <p:nvPr>
            <p:ph type="title"/>
          </p:nvPr>
        </p:nvSpPr>
        <p:spPr/>
        <p:txBody>
          <a:bodyPr/>
          <a:lstStyle/>
          <a:p>
            <a:r>
              <a:rPr lang="en-BO"/>
              <a:t>Programando métodos async</a:t>
            </a:r>
          </a:p>
        </p:txBody>
      </p:sp>
      <p:sp>
        <p:nvSpPr>
          <p:cNvPr id="3" name="Content Placeholder 2">
            <a:extLst>
              <a:ext uri="{FF2B5EF4-FFF2-40B4-BE49-F238E27FC236}">
                <a16:creationId xmlns:a16="http://schemas.microsoft.com/office/drawing/2014/main" id="{25699789-8E49-AC49-8DC5-5AB3A744CCB8}"/>
              </a:ext>
            </a:extLst>
          </p:cNvPr>
          <p:cNvSpPr>
            <a:spLocks noGrp="1"/>
          </p:cNvSpPr>
          <p:nvPr>
            <p:ph idx="1"/>
          </p:nvPr>
        </p:nvSpPr>
        <p:spPr>
          <a:xfrm>
            <a:off x="7262948" y="1825625"/>
            <a:ext cx="4090851" cy="4583884"/>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a:p>
          <a:p>
            <a:pPr marL="0" indent="0">
              <a:buNone/>
            </a:pPr>
            <a:r>
              <a:rPr lang="en-US" sz="2000"/>
              <a:t>Para poder invocar a un método de forma asincrónica, este debe envolverse en otro método que devuelva un </a:t>
            </a:r>
            <a:r>
              <a:rPr lang="en-US" sz="2000" b="1"/>
              <a:t>Task</a:t>
            </a:r>
            <a:r>
              <a:rPr lang="en-US" sz="2000"/>
              <a:t> ya iniciado.</a:t>
            </a:r>
          </a:p>
          <a:p>
            <a:pPr marL="0" indent="0">
              <a:buNone/>
            </a:pPr>
            <a:endParaRPr lang="en-US" sz="2000"/>
          </a:p>
          <a:p>
            <a:pPr marL="0" indent="0">
              <a:buNone/>
            </a:pPr>
            <a:r>
              <a:rPr lang="en-US" sz="2000"/>
              <a:t>Este método que devuelve un </a:t>
            </a:r>
            <a:r>
              <a:rPr lang="en-US" sz="2000" b="1"/>
              <a:t>Task&lt;T&gt;</a:t>
            </a:r>
            <a:r>
              <a:rPr lang="en-US" sz="2000"/>
              <a:t> se puede invocar asíncronamente desde un método </a:t>
            </a:r>
            <a:r>
              <a:rPr lang="en-US" sz="2000" b="1"/>
              <a:t>async</a:t>
            </a:r>
            <a:r>
              <a:rPr lang="en-US" sz="2000"/>
              <a:t>. La convención de nomenclatura para estos métodos es agregar "</a:t>
            </a:r>
            <a:r>
              <a:rPr lang="en-US" sz="2000" b="1"/>
              <a:t>Async</a:t>
            </a:r>
            <a:r>
              <a:rPr lang="en-US" sz="2000"/>
              <a:t>" al final del nombre del método.</a:t>
            </a:r>
          </a:p>
          <a:p>
            <a:pPr marL="0" indent="0">
              <a:buNone/>
            </a:pPr>
            <a:endParaRPr lang="en-US" sz="2000"/>
          </a:p>
          <a:p>
            <a:pPr marL="0" indent="0">
              <a:buNone/>
            </a:pPr>
            <a:r>
              <a:rPr lang="en-US" sz="2000"/>
              <a:t>El método asíncrono entonces se invoca de la misma manera que un método normal.</a:t>
            </a:r>
          </a:p>
          <a:p>
            <a:pPr marL="0" indent="0">
              <a:buNone/>
            </a:pPr>
            <a:r>
              <a:rPr lang="en-US" sz="1600"/>
              <a:t> </a:t>
            </a:r>
          </a:p>
        </p:txBody>
      </p:sp>
      <p:sp>
        <p:nvSpPr>
          <p:cNvPr id="4" name="TextBox 3">
            <a:extLst>
              <a:ext uri="{FF2B5EF4-FFF2-40B4-BE49-F238E27FC236}">
                <a16:creationId xmlns:a16="http://schemas.microsoft.com/office/drawing/2014/main" id="{22FB0FA1-D429-B740-BFBD-9E4210397F7B}"/>
              </a:ext>
            </a:extLst>
          </p:cNvPr>
          <p:cNvSpPr txBox="1"/>
          <p:nvPr/>
        </p:nvSpPr>
        <p:spPr>
          <a:xfrm>
            <a:off x="994954" y="1619950"/>
            <a:ext cx="5667103" cy="498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t>static </a:t>
            </a:r>
            <a:r>
              <a:rPr lang="en-US" sz="1600" b="1" dirty="0">
                <a:solidFill>
                  <a:schemeClr val="accent2">
                    <a:lumMod val="40000"/>
                    <a:lumOff val="60000"/>
                  </a:schemeClr>
                </a:solidFill>
              </a:rPr>
              <a:t>Task&lt;string&gt; </a:t>
            </a:r>
            <a:r>
              <a:rPr lang="en-US" sz="1600" b="1" dirty="0" err="1"/>
              <a:t>ReturnYes</a:t>
            </a:r>
            <a:r>
              <a:rPr lang="en-US" sz="1600" b="1" dirty="0"/>
              <a:t>() {</a:t>
            </a:r>
          </a:p>
          <a:p>
            <a:pPr lvl="2"/>
            <a:r>
              <a:rPr lang="en-US" sz="1600" b="1" dirty="0"/>
              <a:t>return Task.Run&lt;string&gt; ( </a:t>
            </a:r>
          </a:p>
          <a:p>
            <a:pPr lvl="2"/>
            <a:r>
              <a:rPr lang="en-US" sz="1600" b="1" dirty="0"/>
              <a:t>	() =&gt; { Thread.Sleep(2000);</a:t>
            </a:r>
          </a:p>
          <a:p>
            <a:pPr lvl="2"/>
            <a:r>
              <a:rPr lang="en-US" sz="1600" b="1" dirty="0"/>
              <a:t>		</a:t>
            </a:r>
            <a:r>
              <a:rPr lang="en-US" sz="1600" b="1" dirty="0">
                <a:solidFill>
                  <a:schemeClr val="accent2">
                    <a:lumMod val="40000"/>
                    <a:lumOff val="60000"/>
                  </a:schemeClr>
                </a:solidFill>
              </a:rPr>
              <a:t>return " yes " </a:t>
            </a:r>
            <a:r>
              <a:rPr lang="en-US" sz="1600" b="1" dirty="0"/>
              <a:t>} </a:t>
            </a:r>
          </a:p>
          <a:p>
            <a:pPr lvl="2"/>
            <a:r>
              <a:rPr lang="en-US" sz="1600" b="1" dirty="0"/>
              <a:t>);</a:t>
            </a:r>
          </a:p>
          <a:p>
            <a:pPr lvl="1"/>
            <a:r>
              <a:rPr lang="en-US" sz="1600" b="1" dirty="0"/>
              <a:t>}</a:t>
            </a:r>
          </a:p>
          <a:p>
            <a:pPr lvl="1"/>
            <a:r>
              <a:rPr lang="en-US" sz="1600" b="1" dirty="0"/>
              <a:t>static </a:t>
            </a:r>
            <a:r>
              <a:rPr lang="en-US" sz="1600" b="1" dirty="0">
                <a:solidFill>
                  <a:schemeClr val="accent2">
                    <a:lumMod val="40000"/>
                    <a:lumOff val="60000"/>
                  </a:schemeClr>
                </a:solidFill>
              </a:rPr>
              <a:t>async</a:t>
            </a:r>
            <a:r>
              <a:rPr lang="en-US" sz="1600" b="1" dirty="0"/>
              <a:t> void WriteYes</a:t>
            </a:r>
            <a:r>
              <a:rPr lang="en-US" sz="1600" b="1" dirty="0">
                <a:solidFill>
                  <a:schemeClr val="accent2">
                    <a:lumMod val="40000"/>
                    <a:lumOff val="60000"/>
                  </a:schemeClr>
                </a:solidFill>
              </a:rPr>
              <a:t>Async</a:t>
            </a:r>
            <a:r>
              <a:rPr lang="en-US" sz="1600" b="1" dirty="0"/>
              <a:t>() {</a:t>
            </a:r>
          </a:p>
          <a:p>
            <a:pPr lvl="1"/>
            <a:r>
              <a:rPr lang="en-US" sz="1600" b="1" dirty="0"/>
              <a:t>      string yes =  await ReturnYes();</a:t>
            </a:r>
          </a:p>
          <a:p>
            <a:pPr lvl="1"/>
            <a:r>
              <a:rPr lang="en-US" sz="1600" b="1" dirty="0"/>
              <a:t>      Write(yes);	</a:t>
            </a:r>
          </a:p>
          <a:p>
            <a:pPr lvl="1"/>
            <a:r>
              <a:rPr lang="en-US" sz="1600" b="1" dirty="0"/>
              <a:t>} </a:t>
            </a:r>
          </a:p>
          <a:p>
            <a:pPr lvl="1"/>
            <a:r>
              <a:rPr lang="en-US" sz="1600" b="1" dirty="0"/>
              <a:t>static void Main() {</a:t>
            </a:r>
          </a:p>
          <a:p>
            <a:pPr lvl="2"/>
            <a:r>
              <a:rPr lang="en-US" sz="1600" b="1" dirty="0" err="1"/>
              <a:t>WriteYesAsync()</a:t>
            </a:r>
            <a:r>
              <a:rPr lang="en-US" sz="1600" b="1" dirty="0"/>
              <a:t>;</a:t>
            </a:r>
          </a:p>
          <a:p>
            <a:pPr lvl="2"/>
            <a:r>
              <a:rPr lang="en-US" sz="1600" b="1" dirty="0" err="1"/>
              <a:t>Write</a:t>
            </a:r>
            <a:r>
              <a:rPr lang="en-US" sz="1600" b="1" dirty="0"/>
              <a:t>(" no ");</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316190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F6BE-2FD4-CE4B-BA5A-A4E91DD94237}"/>
              </a:ext>
            </a:extLst>
          </p:cNvPr>
          <p:cNvSpPr>
            <a:spLocks noGrp="1"/>
          </p:cNvSpPr>
          <p:nvPr>
            <p:ph type="title"/>
          </p:nvPr>
        </p:nvSpPr>
        <p:spPr/>
        <p:txBody>
          <a:bodyPr/>
          <a:lstStyle/>
          <a:p>
            <a:r>
              <a:rPr lang="en-BO"/>
              <a:t>ValueTask&lt;T&gt;</a:t>
            </a:r>
          </a:p>
        </p:txBody>
      </p:sp>
      <p:sp>
        <p:nvSpPr>
          <p:cNvPr id="3" name="Content Placeholder 2">
            <a:extLst>
              <a:ext uri="{FF2B5EF4-FFF2-40B4-BE49-F238E27FC236}">
                <a16:creationId xmlns:a16="http://schemas.microsoft.com/office/drawing/2014/main" id="{278B4906-FC46-D540-A5F8-7BBCDEAB9D4B}"/>
              </a:ext>
            </a:extLst>
          </p:cNvPr>
          <p:cNvSpPr>
            <a:spLocks noGrp="1"/>
          </p:cNvSpPr>
          <p:nvPr>
            <p:ph idx="1"/>
          </p:nvPr>
        </p:nvSpPr>
        <p:spPr>
          <a:xfrm>
            <a:off x="7088777" y="1619950"/>
            <a:ext cx="4265023" cy="4985980"/>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Para extender los </a:t>
            </a:r>
            <a:r>
              <a:rPr lang="en-US" b="1"/>
              <a:t>types</a:t>
            </a:r>
            <a:r>
              <a:rPr lang="en-US"/>
              <a:t> de retorno que puede tener un método asincrónico, C# incluye una forma de devolver otros valores. </a:t>
            </a:r>
          </a:p>
          <a:p>
            <a:pPr marL="0" indent="0">
              <a:buNone/>
            </a:pPr>
            <a:endParaRPr lang="en-US"/>
          </a:p>
          <a:p>
            <a:pPr marL="0" indent="0">
              <a:buNone/>
            </a:pPr>
            <a:r>
              <a:rPr lang="en-US"/>
              <a:t>Esto puede ser útil cuando un método asíncrono devuelve un resultado constante o es probable que se complete de forma sincrónica, en cuyo caso la alocación adicional de un objeto Task puede convertirse en un overhead de rendimiento no deseado. </a:t>
            </a:r>
          </a:p>
          <a:p>
            <a:pPr marL="0" indent="0">
              <a:buNone/>
            </a:pPr>
            <a:endParaRPr lang="en-US"/>
          </a:p>
          <a:p>
            <a:pPr marL="0" indent="0">
              <a:buNone/>
            </a:pPr>
            <a:r>
              <a:rPr lang="en-US"/>
              <a:t>La condición es que el </a:t>
            </a:r>
            <a:r>
              <a:rPr lang="en-US" b="1"/>
              <a:t>type</a:t>
            </a:r>
            <a:r>
              <a:rPr lang="en-US"/>
              <a:t> retornado debe implementar el método </a:t>
            </a:r>
            <a:r>
              <a:rPr lang="en-US" b="1"/>
              <a:t>GetAwaiter</a:t>
            </a:r>
            <a:r>
              <a:rPr lang="en-US"/>
              <a:t>, que devuelve un objeto </a:t>
            </a:r>
            <a:r>
              <a:rPr lang="en-US" b="1"/>
              <a:t>awaiter</a:t>
            </a:r>
            <a:r>
              <a:rPr lang="en-US"/>
              <a:t>. </a:t>
            </a:r>
          </a:p>
          <a:p>
            <a:pPr marL="0" indent="0">
              <a:buNone/>
            </a:pPr>
            <a:endParaRPr lang="en-US"/>
          </a:p>
          <a:p>
            <a:pPr marL="0" indent="0">
              <a:buNone/>
            </a:pPr>
            <a:r>
              <a:rPr lang="en-US"/>
              <a:t>Para hacer uso de esta nueva característica, .NET proporciona el tipo </a:t>
            </a:r>
            <a:r>
              <a:rPr lang="en-US" b="1"/>
              <a:t>ValueTask &lt;T&gt;</a:t>
            </a:r>
            <a:r>
              <a:rPr lang="en-US"/>
              <a:t>, que es un </a:t>
            </a:r>
            <a:r>
              <a:rPr lang="en-US" b="1"/>
              <a:t>tipo valor</a:t>
            </a:r>
            <a:r>
              <a:rPr lang="en-US"/>
              <a:t> ligero que incluye este método.</a:t>
            </a:r>
          </a:p>
          <a:p>
            <a:pPr marL="0" indent="0">
              <a:buNone/>
            </a:pPr>
            <a:r>
              <a:rPr lang="en-US"/>
              <a:t>La declaración </a:t>
            </a:r>
            <a:r>
              <a:rPr lang="en-US" b="1"/>
              <a:t>Task Main()</a:t>
            </a:r>
            <a:r>
              <a:rPr lang="en-US"/>
              <a:t> hace posible poder invocar un método </a:t>
            </a:r>
            <a:r>
              <a:rPr lang="en-US" b="1"/>
              <a:t>async</a:t>
            </a:r>
            <a:r>
              <a:rPr lang="en-US"/>
              <a:t> con el keyword </a:t>
            </a:r>
            <a:r>
              <a:rPr lang="en-US" b="1"/>
              <a:t>await</a:t>
            </a:r>
            <a:r>
              <a:rPr lang="en-US"/>
              <a:t> adelante.</a:t>
            </a:r>
          </a:p>
          <a:p>
            <a:pPr marL="0" indent="0">
              <a:buNone/>
            </a:pPr>
            <a:endParaRPr lang="en-BO"/>
          </a:p>
        </p:txBody>
      </p:sp>
      <p:sp>
        <p:nvSpPr>
          <p:cNvPr id="4" name="TextBox 3">
            <a:extLst>
              <a:ext uri="{FF2B5EF4-FFF2-40B4-BE49-F238E27FC236}">
                <a16:creationId xmlns:a16="http://schemas.microsoft.com/office/drawing/2014/main" id="{FA5FBFD9-A96E-CE4E-850B-3DF15C23A8D4}"/>
              </a:ext>
            </a:extLst>
          </p:cNvPr>
          <p:cNvSpPr txBox="1"/>
          <p:nvPr/>
        </p:nvSpPr>
        <p:spPr>
          <a:xfrm>
            <a:off x="994954" y="1619950"/>
            <a:ext cx="5893526" cy="498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t>static async Value</a:t>
            </a:r>
            <a:r>
              <a:rPr lang="en-US" sz="1600" b="1" dirty="0">
                <a:solidFill>
                  <a:schemeClr val="accent2">
                    <a:lumMod val="40000"/>
                    <a:lumOff val="60000"/>
                  </a:schemeClr>
                </a:solidFill>
              </a:rPr>
              <a:t>Task&lt;double&gt; </a:t>
            </a:r>
            <a:r>
              <a:rPr lang="en-US" sz="1600" b="1" dirty="0" err="1"/>
              <a:t>AlCuadrado</a:t>
            </a:r>
            <a:r>
              <a:rPr lang="en-US" sz="1600" b="1" dirty="0"/>
              <a:t>(double x) {</a:t>
            </a:r>
          </a:p>
          <a:p>
            <a:pPr lvl="1"/>
            <a:r>
              <a:rPr lang="en-US" sz="1600" b="1" dirty="0"/>
              <a:t>	if( x &lt;= 10 &amp;&amp; x &gt; -10) {</a:t>
            </a:r>
          </a:p>
          <a:p>
            <a:pPr lvl="1"/>
            <a:r>
              <a:rPr lang="en-US" sz="1600" b="1" dirty="0"/>
              <a:t>               Write("Al Cuadrado: ");  return Math.Pow(x, 2);</a:t>
            </a:r>
          </a:p>
          <a:p>
            <a:pPr lvl="1"/>
            <a:r>
              <a:rPr lang="en-US" sz="1600" b="1" dirty="0"/>
              <a:t>          }</a:t>
            </a:r>
          </a:p>
          <a:p>
            <a:pPr lvl="2"/>
            <a:r>
              <a:rPr lang="en-US" sz="1600" b="1" dirty="0"/>
              <a:t>return await Task.Run( </a:t>
            </a:r>
          </a:p>
          <a:p>
            <a:pPr lvl="2"/>
            <a:r>
              <a:rPr lang="en-US" sz="1600" b="1" dirty="0"/>
              <a:t>     () =&gt; { Thread.Sleep(2000);</a:t>
            </a:r>
          </a:p>
          <a:p>
            <a:pPr lvl="2"/>
            <a:r>
              <a:rPr lang="en-US" sz="1600" b="1" dirty="0"/>
              <a:t>         Write("Al Cuadrado: ");  </a:t>
            </a:r>
            <a:r>
              <a:rPr lang="en-US" sz="1600" b="1" dirty="0">
                <a:solidFill>
                  <a:schemeClr val="accent2">
                    <a:lumMod val="40000"/>
                    <a:lumOff val="60000"/>
                  </a:schemeClr>
                </a:solidFill>
              </a:rPr>
              <a:t>return Math.Pow(x,2); </a:t>
            </a:r>
            <a:r>
              <a:rPr lang="en-US" sz="1600" b="1" dirty="0"/>
              <a:t>}  );</a:t>
            </a:r>
          </a:p>
          <a:p>
            <a:pPr lvl="1"/>
            <a:r>
              <a:rPr lang="en-US" sz="1600" b="1" dirty="0"/>
              <a:t>}</a:t>
            </a:r>
          </a:p>
          <a:p>
            <a:pPr lvl="1"/>
            <a:r>
              <a:rPr lang="en-US" sz="1600" b="1" dirty="0"/>
              <a:t>static async Task Main() {</a:t>
            </a:r>
          </a:p>
          <a:p>
            <a:pPr lvl="1"/>
            <a:r>
              <a:rPr lang="en-US" sz="1600" b="1" dirty="0"/>
              <a:t>	var x = double.Parse(ReadLine());</a:t>
            </a:r>
          </a:p>
          <a:p>
            <a:pPr lvl="1"/>
            <a:r>
              <a:rPr lang="en-US" sz="1600" b="1" dirty="0"/>
              <a:t>	WriteLine("Esperando... ");</a:t>
            </a:r>
          </a:p>
          <a:p>
            <a:pPr lvl="2"/>
            <a:r>
              <a:rPr lang="en-US" sz="1600" b="1" dirty="0" err="1"/>
              <a:t>double num = await AlCuadrado(x);</a:t>
            </a:r>
            <a:endParaRPr lang="en-US" sz="1600" b="1" dirty="0"/>
          </a:p>
          <a:p>
            <a:pPr lvl="2"/>
            <a:r>
              <a:rPr lang="en-US" sz="1600" b="1" dirty="0" err="1"/>
              <a:t>WriteLine</a:t>
            </a:r>
            <a:r>
              <a:rPr lang="en-US" sz="1600" b="1" dirty="0"/>
              <a:t>(num);</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53610212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10FE-1C16-F444-B0D2-D6F033B911B5}"/>
              </a:ext>
            </a:extLst>
          </p:cNvPr>
          <p:cNvSpPr>
            <a:spLocks noGrp="1"/>
          </p:cNvSpPr>
          <p:nvPr>
            <p:ph type="title"/>
          </p:nvPr>
        </p:nvSpPr>
        <p:spPr/>
        <p:txBody>
          <a:bodyPr/>
          <a:lstStyle/>
          <a:p>
            <a:r>
              <a:rPr lang="en-BO"/>
              <a:t>Capítulo 21 </a:t>
            </a:r>
          </a:p>
        </p:txBody>
      </p:sp>
      <p:sp>
        <p:nvSpPr>
          <p:cNvPr id="3" name="Content Placeholder 2">
            <a:extLst>
              <a:ext uri="{FF2B5EF4-FFF2-40B4-BE49-F238E27FC236}">
                <a16:creationId xmlns:a16="http://schemas.microsoft.com/office/drawing/2014/main" id="{20C23312-803A-0D46-B2D0-3458DF8AA6DB}"/>
              </a:ext>
            </a:extLst>
          </p:cNvPr>
          <p:cNvSpPr>
            <a:spLocks noGrp="1"/>
          </p:cNvSpPr>
          <p:nvPr>
            <p:ph idx="1"/>
          </p:nvPr>
        </p:nvSpPr>
        <p:spPr/>
        <p:txBody>
          <a:bodyPr/>
          <a:lstStyle/>
          <a:p>
            <a:pPr marL="0" indent="0">
              <a:buNone/>
            </a:pPr>
            <a:r>
              <a:rPr lang="en-BO" sz="4000" b="1"/>
              <a:t>Tuples </a:t>
            </a:r>
            <a:endParaRPr lang="en-BO" b="1"/>
          </a:p>
        </p:txBody>
      </p:sp>
    </p:spTree>
    <p:extLst>
      <p:ext uri="{BB962C8B-B14F-4D97-AF65-F5344CB8AC3E}">
        <p14:creationId xmlns:p14="http://schemas.microsoft.com/office/powerpoint/2010/main" val="388904342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B90-BF7D-2A41-88E8-0BA0D1940174}"/>
              </a:ext>
            </a:extLst>
          </p:cNvPr>
          <p:cNvSpPr>
            <a:spLocks noGrp="1"/>
          </p:cNvSpPr>
          <p:nvPr>
            <p:ph type="title"/>
          </p:nvPr>
        </p:nvSpPr>
        <p:spPr/>
        <p:txBody>
          <a:bodyPr/>
          <a:lstStyle/>
          <a:p>
            <a:r>
              <a:rPr lang="en-BO"/>
              <a:t>Múltiples resultados con out	</a:t>
            </a:r>
          </a:p>
        </p:txBody>
      </p:sp>
      <p:sp>
        <p:nvSpPr>
          <p:cNvPr id="3" name="Content Placeholder 2">
            <a:extLst>
              <a:ext uri="{FF2B5EF4-FFF2-40B4-BE49-F238E27FC236}">
                <a16:creationId xmlns:a16="http://schemas.microsoft.com/office/drawing/2014/main" id="{9BF1D38F-FF1D-2747-BCC6-CC12F2DE2D03}"/>
              </a:ext>
            </a:extLst>
          </p:cNvPr>
          <p:cNvSpPr>
            <a:spLocks noGrp="1"/>
          </p:cNvSpPr>
          <p:nvPr>
            <p:ph idx="1"/>
          </p:nvPr>
        </p:nvSpPr>
        <p:spPr>
          <a:xfrm>
            <a:off x="7045234" y="1822869"/>
            <a:ext cx="4308566"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Una forma de que un método devuelva más de un valor resultante es recurrir a variables de salida (</a:t>
            </a:r>
            <a:r>
              <a:rPr lang="en-US" b="1"/>
              <a:t>out</a:t>
            </a:r>
            <a:r>
              <a:rPr lang="en-US"/>
              <a:t>).</a:t>
            </a:r>
          </a:p>
          <a:p>
            <a:pPr marL="0" indent="0">
              <a:buNone/>
            </a:pPr>
            <a:endParaRPr lang="en-US"/>
          </a:p>
          <a:p>
            <a:pPr marL="0" indent="0">
              <a:buNone/>
            </a:pPr>
            <a:r>
              <a:rPr lang="en-US"/>
              <a:t>Estas variables deben ser declaradas fuera del método o en los argumentos de invocación.</a:t>
            </a:r>
          </a:p>
          <a:p>
            <a:pPr marL="0" indent="0">
              <a:buNone/>
            </a:pPr>
            <a:endParaRPr lang="en-US"/>
          </a:p>
          <a:p>
            <a:pPr marL="0" indent="0">
              <a:buNone/>
            </a:pPr>
            <a:r>
              <a:rPr lang="en-US"/>
              <a:t>El manejar varios valores sueltos y de distintos </a:t>
            </a:r>
            <a:r>
              <a:rPr lang="en-US" b="1"/>
              <a:t>types</a:t>
            </a:r>
            <a:r>
              <a:rPr lang="en-US"/>
              <a:t> como resultado puede complicar la codificación de este tipo de problema.  </a:t>
            </a:r>
          </a:p>
        </p:txBody>
      </p:sp>
      <p:sp>
        <p:nvSpPr>
          <p:cNvPr id="4" name="TextBox 3">
            <a:extLst>
              <a:ext uri="{FF2B5EF4-FFF2-40B4-BE49-F238E27FC236}">
                <a16:creationId xmlns:a16="http://schemas.microsoft.com/office/drawing/2014/main" id="{82EA5C52-ED80-F443-8112-CD722F39E55F}"/>
              </a:ext>
            </a:extLst>
          </p:cNvPr>
          <p:cNvSpPr txBox="1"/>
          <p:nvPr/>
        </p:nvSpPr>
        <p:spPr>
          <a:xfrm>
            <a:off x="994954" y="1628659"/>
            <a:ext cx="5937069" cy="47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using static System.Math; namespace Lansoft.CursoCshap8 { static class Principal {</a:t>
            </a:r>
          </a:p>
          <a:p>
            <a:endParaRPr lang="en-US" sz="1000" dirty="0"/>
          </a:p>
          <a:p>
            <a:r>
              <a:rPr lang="en-US" sz="1400" b="1"/>
              <a:t>static void MinMax(IList&lt;int&gt; numeros, out int min, out int max)</a:t>
            </a:r>
          </a:p>
          <a:p>
            <a:r>
              <a:rPr lang="en-US" sz="1400" b="1"/>
              <a:t>{</a:t>
            </a:r>
          </a:p>
          <a:p>
            <a:pPr lvl="1"/>
            <a:r>
              <a:rPr lang="en-US" sz="1400" b="1"/>
              <a:t>min = int.MaxValue;</a:t>
            </a:r>
          </a:p>
          <a:p>
            <a:pPr lvl="1"/>
            <a:r>
              <a:rPr lang="en-US" sz="1400" b="1"/>
              <a:t>max = int.MinValue;</a:t>
            </a:r>
          </a:p>
          <a:p>
            <a:pPr lvl="1"/>
            <a:r>
              <a:rPr lang="en-US" sz="1400" b="1"/>
              <a:t>foreach (var i in numeros)</a:t>
            </a:r>
          </a:p>
          <a:p>
            <a:pPr lvl="1"/>
            <a:r>
              <a:rPr lang="en-US" sz="1400" b="1"/>
              <a:t>{</a:t>
            </a:r>
          </a:p>
          <a:p>
            <a:pPr lvl="2"/>
            <a:r>
              <a:rPr lang="en-US" sz="1400" b="1"/>
              <a:t>min = Min(min, i);</a:t>
            </a:r>
          </a:p>
          <a:p>
            <a:pPr lvl="2"/>
            <a:r>
              <a:rPr lang="en-US" sz="1400" b="1"/>
              <a:t>max = Max(max, i);</a:t>
            </a:r>
          </a:p>
          <a:p>
            <a:pPr lvl="1"/>
            <a:r>
              <a:rPr lang="en-US" sz="1400" b="1"/>
              <a:t>}</a:t>
            </a:r>
          </a:p>
          <a:p>
            <a:r>
              <a:rPr lang="en-US" sz="1400" b="1"/>
              <a:t>}</a:t>
            </a:r>
          </a:p>
          <a:p>
            <a:endParaRPr lang="en-US" sz="1400" b="1"/>
          </a:p>
          <a:p>
            <a:r>
              <a:rPr lang="en-US" sz="1400" b="1"/>
              <a:t>static void Main()</a:t>
            </a:r>
          </a:p>
          <a:p>
            <a:r>
              <a:rPr lang="en-US" sz="1400" b="1"/>
              <a:t>{</a:t>
            </a:r>
          </a:p>
          <a:p>
            <a:r>
              <a:rPr lang="en-US" sz="1400" b="1"/>
              <a:t>           var numeros = new List&lt;int&gt; {12, 8,45, 34, 90, 17, 101, 39, 45, 7, 				55, 67};</a:t>
            </a:r>
          </a:p>
          <a:p>
            <a:r>
              <a:rPr lang="en-US" sz="1400" b="1"/>
              <a:t>           MinMax(numeros, out int min, out int max);	</a:t>
            </a:r>
          </a:p>
          <a:p>
            <a:r>
              <a:rPr lang="en-US" sz="1400" b="1"/>
              <a:t>           WriteLine($"Mínimo: {min}, Máximo: {max}");  //min: 7, max : 101</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5199816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B90-BF7D-2A41-88E8-0BA0D1940174}"/>
              </a:ext>
            </a:extLst>
          </p:cNvPr>
          <p:cNvSpPr>
            <a:spLocks noGrp="1"/>
          </p:cNvSpPr>
          <p:nvPr>
            <p:ph type="title"/>
          </p:nvPr>
        </p:nvSpPr>
        <p:spPr/>
        <p:txBody>
          <a:bodyPr/>
          <a:lstStyle/>
          <a:p>
            <a:r>
              <a:rPr lang="en-BO"/>
              <a:t>Tuples</a:t>
            </a:r>
          </a:p>
        </p:txBody>
      </p:sp>
      <p:sp>
        <p:nvSpPr>
          <p:cNvPr id="3" name="Content Placeholder 2">
            <a:extLst>
              <a:ext uri="{FF2B5EF4-FFF2-40B4-BE49-F238E27FC236}">
                <a16:creationId xmlns:a16="http://schemas.microsoft.com/office/drawing/2014/main" id="{9BF1D38F-FF1D-2747-BCC6-CC12F2DE2D03}"/>
              </a:ext>
            </a:extLst>
          </p:cNvPr>
          <p:cNvSpPr>
            <a:spLocks noGrp="1"/>
          </p:cNvSpPr>
          <p:nvPr>
            <p:ph idx="1"/>
          </p:nvPr>
        </p:nvSpPr>
        <p:spPr>
          <a:xfrm>
            <a:off x="7889963" y="2076710"/>
            <a:ext cx="3463837" cy="3843655"/>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Los </a:t>
            </a:r>
            <a:r>
              <a:rPr lang="en-US" b="1"/>
              <a:t>tuples son estructuras de datos livianas que</a:t>
            </a:r>
            <a:r>
              <a:rPr lang="en-US"/>
              <a:t> permiten agrupar múltiples valores para representar un conjunto de datos de una forma simple. Permiten crear un único valor compuesto a partir de múltiples valores individuales.</a:t>
            </a:r>
          </a:p>
          <a:p>
            <a:pPr marL="0" indent="0">
              <a:buNone/>
            </a:pPr>
            <a:endParaRPr lang="en-US"/>
          </a:p>
          <a:p>
            <a:pPr marL="0" indent="0">
              <a:buNone/>
            </a:pPr>
            <a:r>
              <a:rPr lang="en-US"/>
              <a:t>Esta funcionalidad de C# está soportada por el lenguaje y la clase </a:t>
            </a:r>
            <a:r>
              <a:rPr lang="en-US" b="1"/>
              <a:t>System.ValueTuple</a:t>
            </a:r>
            <a:r>
              <a:rPr lang="en-US"/>
              <a:t> de la librería de .Net. </a:t>
            </a:r>
            <a:endParaRPr lang="en-BO"/>
          </a:p>
        </p:txBody>
      </p:sp>
      <p:sp>
        <p:nvSpPr>
          <p:cNvPr id="5" name="TextBox 4">
            <a:extLst>
              <a:ext uri="{FF2B5EF4-FFF2-40B4-BE49-F238E27FC236}">
                <a16:creationId xmlns:a16="http://schemas.microsoft.com/office/drawing/2014/main" id="{7F0C63F8-404A-C442-93BE-CEBBF680896D}"/>
              </a:ext>
            </a:extLst>
          </p:cNvPr>
          <p:cNvSpPr txBox="1"/>
          <p:nvPr/>
        </p:nvSpPr>
        <p:spPr>
          <a:xfrm>
            <a:off x="994953" y="1628659"/>
            <a:ext cx="6738257" cy="4955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using static System.Math; namespace Lansoft.CursoCshap8 { static class Principal {</a:t>
            </a:r>
          </a:p>
          <a:p>
            <a:endParaRPr lang="en-US" sz="1000" dirty="0"/>
          </a:p>
          <a:p>
            <a:r>
              <a:rPr lang="en-US" sz="1400" b="1"/>
              <a:t>static (int min, int max) MinMax(IList&lt;int&gt; numeros) </a:t>
            </a:r>
          </a:p>
          <a:p>
            <a:r>
              <a:rPr lang="en-US" sz="1400" b="1"/>
              <a:t>{</a:t>
            </a:r>
          </a:p>
          <a:p>
            <a:r>
              <a:rPr lang="en-US" sz="1400" b="1"/>
              <a:t>        </a:t>
            </a:r>
            <a:r>
              <a:rPr lang="en-US" sz="1400" b="1">
                <a:solidFill>
                  <a:schemeClr val="accent2">
                    <a:lumMod val="40000"/>
                    <a:lumOff val="60000"/>
                  </a:schemeClr>
                </a:solidFill>
              </a:rPr>
              <a:t>(int min, int max) </a:t>
            </a:r>
            <a:r>
              <a:rPr lang="en-US" sz="1400" b="1"/>
              <a:t>result = </a:t>
            </a:r>
            <a:r>
              <a:rPr lang="en-US" sz="1400" b="1">
                <a:solidFill>
                  <a:schemeClr val="accent2">
                    <a:lumMod val="40000"/>
                    <a:lumOff val="60000"/>
                  </a:schemeClr>
                </a:solidFill>
              </a:rPr>
              <a:t>(int.MaxValue, int.MinValue)</a:t>
            </a:r>
            <a:r>
              <a:rPr lang="en-US" sz="1400" b="1"/>
              <a:t>;      </a:t>
            </a:r>
            <a:r>
              <a:rPr lang="en-US" sz="1400" b="1">
                <a:solidFill>
                  <a:schemeClr val="accent6">
                    <a:lumMod val="40000"/>
                    <a:lumOff val="60000"/>
                  </a:schemeClr>
                </a:solidFill>
              </a:rPr>
              <a:t>// Typed explícito</a:t>
            </a:r>
          </a:p>
          <a:p>
            <a:r>
              <a:rPr lang="en-US" sz="1400" b="1">
                <a:solidFill>
                  <a:schemeClr val="accent6">
                    <a:lumMod val="40000"/>
                    <a:lumOff val="60000"/>
                  </a:schemeClr>
                </a:solidFill>
              </a:rPr>
              <a:t>        </a:t>
            </a:r>
            <a:r>
              <a:rPr lang="en-US" sz="1400" b="1">
                <a:solidFill>
                  <a:schemeClr val="bg1"/>
                </a:solidFill>
              </a:rPr>
              <a:t>// var result = </a:t>
            </a:r>
            <a:r>
              <a:rPr lang="en-US" sz="1400" b="1">
                <a:solidFill>
                  <a:schemeClr val="accent2">
                    <a:lumMod val="40000"/>
                    <a:lumOff val="60000"/>
                  </a:schemeClr>
                </a:solidFill>
              </a:rPr>
              <a:t>(min: int.MaxValue, max: int.MinValue)</a:t>
            </a:r>
            <a:r>
              <a:rPr lang="en-US" sz="1400" b="1"/>
              <a:t>;        </a:t>
            </a:r>
            <a:r>
              <a:rPr lang="en-US" sz="1400" b="1">
                <a:solidFill>
                  <a:schemeClr val="accent6">
                    <a:lumMod val="40000"/>
                    <a:lumOff val="60000"/>
                  </a:schemeClr>
                </a:solidFill>
              </a:rPr>
              <a:t>// Typed implícito</a:t>
            </a:r>
          </a:p>
          <a:p>
            <a:r>
              <a:rPr lang="en-US" sz="1400" b="1"/>
              <a:t>        foreach (var i in numeros)</a:t>
            </a:r>
          </a:p>
          <a:p>
            <a:r>
              <a:rPr lang="en-US" sz="1400" b="1"/>
              <a:t>        {</a:t>
            </a:r>
          </a:p>
          <a:p>
            <a:r>
              <a:rPr lang="en-US" sz="1400" b="1"/>
              <a:t>            </a:t>
            </a:r>
            <a:r>
              <a:rPr lang="en-US" sz="1400" b="1">
                <a:solidFill>
                  <a:schemeClr val="accent2">
                    <a:lumMod val="40000"/>
                    <a:lumOff val="60000"/>
                  </a:schemeClr>
                </a:solidFill>
              </a:rPr>
              <a:t>result.min</a:t>
            </a:r>
            <a:r>
              <a:rPr lang="en-US" sz="1400" b="1"/>
              <a:t> = Min(</a:t>
            </a:r>
            <a:r>
              <a:rPr lang="en-US" sz="1400" b="1">
                <a:solidFill>
                  <a:schemeClr val="accent2">
                    <a:lumMod val="40000"/>
                    <a:lumOff val="60000"/>
                  </a:schemeClr>
                </a:solidFill>
              </a:rPr>
              <a:t>result.min</a:t>
            </a:r>
            <a:r>
              <a:rPr lang="en-US" sz="1400" b="1"/>
              <a:t>, i);</a:t>
            </a:r>
          </a:p>
          <a:p>
            <a:r>
              <a:rPr lang="en-US" sz="1400" b="1"/>
              <a:t>            </a:t>
            </a:r>
            <a:r>
              <a:rPr lang="en-US" sz="1400" b="1">
                <a:solidFill>
                  <a:schemeClr val="accent2">
                    <a:lumMod val="40000"/>
                    <a:lumOff val="60000"/>
                  </a:schemeClr>
                </a:solidFill>
              </a:rPr>
              <a:t>result.max </a:t>
            </a:r>
            <a:r>
              <a:rPr lang="en-US" sz="1400" b="1"/>
              <a:t>= Max(</a:t>
            </a:r>
            <a:r>
              <a:rPr lang="en-US" sz="1400" b="1">
                <a:solidFill>
                  <a:schemeClr val="accent2">
                    <a:lumMod val="40000"/>
                    <a:lumOff val="60000"/>
                  </a:schemeClr>
                </a:solidFill>
              </a:rPr>
              <a:t>result.max</a:t>
            </a:r>
            <a:r>
              <a:rPr lang="en-US" sz="1400" b="1"/>
              <a:t>, i);</a:t>
            </a:r>
          </a:p>
          <a:p>
            <a:r>
              <a:rPr lang="en-US" sz="1400" b="1"/>
              <a:t>        }</a:t>
            </a:r>
          </a:p>
          <a:p>
            <a:endParaRPr lang="en-US" sz="1400" b="1"/>
          </a:p>
          <a:p>
            <a:r>
              <a:rPr lang="en-US" sz="1400" b="1"/>
              <a:t>        return result;</a:t>
            </a:r>
          </a:p>
          <a:p>
            <a:r>
              <a:rPr lang="en-US" sz="1400" b="1"/>
              <a:t>}</a:t>
            </a:r>
          </a:p>
          <a:p>
            <a:endParaRPr lang="en-US" sz="1400" b="1"/>
          </a:p>
          <a:p>
            <a:r>
              <a:rPr lang="en-US" sz="1400" b="1"/>
              <a:t>static void Main()</a:t>
            </a:r>
          </a:p>
          <a:p>
            <a:r>
              <a:rPr lang="en-US" sz="1400" b="1"/>
              <a:t>{</a:t>
            </a:r>
          </a:p>
          <a:p>
            <a:r>
              <a:rPr lang="en-US" sz="1400"/>
              <a:t>        </a:t>
            </a:r>
            <a:r>
              <a:rPr lang="en-US" sz="1400" b="1"/>
              <a:t>var numeros = new List&lt;int&gt; {12, 8,45, 34, 90, 17, 101, 39, 45, 7, 55, 67};</a:t>
            </a:r>
          </a:p>
          <a:p>
            <a:r>
              <a:rPr lang="en-US" sz="1400" b="1"/>
              <a:t>        var </a:t>
            </a:r>
            <a:r>
              <a:rPr lang="en-US" sz="1400" b="1">
                <a:solidFill>
                  <a:schemeClr val="accent2">
                    <a:lumMod val="40000"/>
                    <a:lumOff val="60000"/>
                  </a:schemeClr>
                </a:solidFill>
              </a:rPr>
              <a:t>minMax</a:t>
            </a:r>
            <a:r>
              <a:rPr lang="en-US" sz="1400" b="1"/>
              <a:t> = MinMax(numeros);     // Tuple implícito</a:t>
            </a:r>
          </a:p>
          <a:p>
            <a:r>
              <a:rPr lang="en-US" sz="1400" b="1"/>
              <a:t>        WriteLine($"Mínimo: {</a:t>
            </a:r>
            <a:r>
              <a:rPr lang="en-US" sz="1400" b="1">
                <a:solidFill>
                  <a:schemeClr val="accent2">
                    <a:lumMod val="40000"/>
                    <a:lumOff val="60000"/>
                  </a:schemeClr>
                </a:solidFill>
              </a:rPr>
              <a:t>minMax.min</a:t>
            </a:r>
            <a:r>
              <a:rPr lang="en-US" sz="1400" b="1"/>
              <a:t>}, Máximo: {</a:t>
            </a:r>
            <a:r>
              <a:rPr lang="en-US" sz="1400" b="1">
                <a:solidFill>
                  <a:schemeClr val="accent2">
                    <a:lumMod val="40000"/>
                    <a:lumOff val="60000"/>
                  </a:schemeClr>
                </a:solidFill>
              </a:rPr>
              <a:t>minMax.max</a:t>
            </a:r>
            <a:r>
              <a:rPr lang="en-US" sz="1400" b="1"/>
              <a:t>}");  // </a:t>
            </a:r>
            <a:r>
              <a:rPr lang="en-US" sz="1400" b="1">
                <a:solidFill>
                  <a:schemeClr val="accent6">
                    <a:lumMod val="40000"/>
                    <a:lumOff val="60000"/>
                  </a:schemeClr>
                </a:solidFill>
              </a:rPr>
              <a:t>min: 7, max: 101</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2855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8 es la versión actual y fue lanzado en 2019. Cada versión del idioma corresponde a un versión de Visual Studio, por lo que para utilizar las funciones de C# 8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13760</TotalTime>
  <Words>46054</Words>
  <Application>Microsoft Macintosh PowerPoint</Application>
  <PresentationFormat>Widescreen</PresentationFormat>
  <Paragraphs>5098</Paragraphs>
  <Slides>264</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264</vt:i4>
      </vt:variant>
    </vt:vector>
  </HeadingPairs>
  <TitlesOfParts>
    <vt:vector size="268"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lpstr>Capítulo 17</vt:lpstr>
      <vt:lpstr>Eventos</vt:lpstr>
      <vt:lpstr>Delegate patrón para eventos</vt:lpstr>
      <vt:lpstr>El publicador y el miembro event</vt:lpstr>
      <vt:lpstr>Suscriptor y el manejador de eventos</vt:lpstr>
      <vt:lpstr>Suscribiendose a eventos</vt:lpstr>
      <vt:lpstr>Capítulo 18</vt:lpstr>
      <vt:lpstr>Generics</vt:lpstr>
      <vt:lpstr>Métodos genéricos</vt:lpstr>
      <vt:lpstr>Parámetros type en Generics</vt:lpstr>
      <vt:lpstr>Clases y estructuras genéricas</vt:lpstr>
      <vt:lpstr>Herencia de clases genéricas</vt:lpstr>
      <vt:lpstr>Interfaces genéricas</vt:lpstr>
      <vt:lpstr>Delegates genéricos</vt:lpstr>
      <vt:lpstr>Delegates Action</vt:lpstr>
      <vt:lpstr>Delegates Function</vt:lpstr>
      <vt:lpstr>Eventos genéricos</vt:lpstr>
      <vt:lpstr>Constraints</vt:lpstr>
      <vt:lpstr>Tipos de Constraints</vt:lpstr>
      <vt:lpstr>Múltiples constraints</vt:lpstr>
      <vt:lpstr>Por qué declarar constraints</vt:lpstr>
      <vt:lpstr>Generics y Objects</vt:lpstr>
      <vt:lpstr>Colecciones genéricas</vt:lpstr>
      <vt:lpstr>System.Collections.Generic.List&lt;T&gt;</vt:lpstr>
      <vt:lpstr>System.Collections.Generic.Dictionary&lt;TKey, TVal&gt;</vt:lpstr>
      <vt:lpstr>Capítulo 19</vt:lpstr>
      <vt:lpstr>Constantes</vt:lpstr>
      <vt:lpstr>readonly</vt:lpstr>
      <vt:lpstr>readonly struct</vt:lpstr>
      <vt:lpstr>ref readonly return</vt:lpstr>
      <vt:lpstr>Paramétros in (readonly ref)</vt:lpstr>
      <vt:lpstr>Buenas prácticas sobre constantes</vt:lpstr>
      <vt:lpstr>Capítulo 20</vt:lpstr>
      <vt:lpstr>Método asincrónico</vt:lpstr>
      <vt:lpstr>async y await</vt:lpstr>
      <vt:lpstr>return types de métodos async</vt:lpstr>
      <vt:lpstr>Programando métodos async</vt:lpstr>
      <vt:lpstr>ValueTask&lt;T&gt;</vt:lpstr>
      <vt:lpstr>Capítulo 21 </vt:lpstr>
      <vt:lpstr>Múltiples resultados con out </vt:lpstr>
      <vt:lpstr>Tuples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872</cp:revision>
  <dcterms:created xsi:type="dcterms:W3CDTF">2020-04-17T15:21:31Z</dcterms:created>
  <dcterms:modified xsi:type="dcterms:W3CDTF">2020-05-24T19:04:36Z</dcterms:modified>
</cp:coreProperties>
</file>