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3"/>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474" r:id="rId214"/>
    <p:sldId id="475" r:id="rId215"/>
    <p:sldId id="476" r:id="rId216"/>
    <p:sldId id="477" r:id="rId217"/>
    <p:sldId id="478" r:id="rId218"/>
    <p:sldId id="479" r:id="rId219"/>
    <p:sldId id="480" r:id="rId220"/>
    <p:sldId id="481" r:id="rId221"/>
    <p:sldId id="482" r:id="rId222"/>
    <p:sldId id="483" r:id="rId223"/>
    <p:sldId id="484" r:id="rId224"/>
    <p:sldId id="485" r:id="rId225"/>
    <p:sldId id="486" r:id="rId226"/>
    <p:sldId id="487" r:id="rId227"/>
    <p:sldId id="488" r:id="rId228"/>
    <p:sldId id="489" r:id="rId229"/>
    <p:sldId id="490" r:id="rId230"/>
    <p:sldId id="491" r:id="rId231"/>
    <p:sldId id="492" r:id="rId232"/>
    <p:sldId id="493" r:id="rId233"/>
    <p:sldId id="494" r:id="rId234"/>
    <p:sldId id="495" r:id="rId235"/>
    <p:sldId id="496" r:id="rId236"/>
    <p:sldId id="497" r:id="rId237"/>
    <p:sldId id="498" r:id="rId238"/>
    <p:sldId id="499" r:id="rId239"/>
    <p:sldId id="500" r:id="rId240"/>
    <p:sldId id="501" r:id="rId241"/>
    <p:sldId id="503" r:id="rId242"/>
    <p:sldId id="504" r:id="rId243"/>
    <p:sldId id="505" r:id="rId244"/>
    <p:sldId id="506" r:id="rId245"/>
    <p:sldId id="502" r:id="rId246"/>
    <p:sldId id="507" r:id="rId247"/>
    <p:sldId id="508" r:id="rId248"/>
    <p:sldId id="509" r:id="rId249"/>
    <p:sldId id="510" r:id="rId250"/>
    <p:sldId id="511" r:id="rId251"/>
    <p:sldId id="512" r:id="rId252"/>
    <p:sldId id="513" r:id="rId253"/>
    <p:sldId id="514" r:id="rId254"/>
    <p:sldId id="515" r:id="rId255"/>
    <p:sldId id="516" r:id="rId256"/>
    <p:sldId id="517" r:id="rId257"/>
    <p:sldId id="518" r:id="rId258"/>
    <p:sldId id="519" r:id="rId259"/>
    <p:sldId id="520" r:id="rId260"/>
    <p:sldId id="521" r:id="rId261"/>
    <p:sldId id="522" r:id="rId26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3"/>
            <p14:sldId id="504"/>
            <p14:sldId id="505"/>
            <p14:sldId id="506"/>
            <p14:sldId id="502"/>
            <p14:sldId id="507"/>
            <p14:sldId id="508"/>
            <p14:sldId id="509"/>
            <p14:sldId id="510"/>
            <p14:sldId id="511"/>
            <p14:sldId id="512"/>
            <p14:sldId id="513"/>
            <p14:sldId id="514"/>
            <p14:sldId id="515"/>
            <p14:sldId id="516"/>
            <p14:sldId id="517"/>
            <p14:sldId id="518"/>
            <p14:sldId id="519"/>
            <p14:sldId id="520"/>
            <p14:sldId id="521"/>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6"/>
    <p:restoredTop sz="94829"/>
  </p:normalViewPr>
  <p:slideViewPr>
    <p:cSldViewPr snapToGrid="0" snapToObjects="1">
      <p:cViewPr varScale="1">
        <p:scale>
          <a:sx n="147" d="100"/>
          <a:sy n="147" d="100"/>
        </p:scale>
        <p:origin x="1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5/15/20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230</a:t>
            </a:fld>
            <a:endParaRPr lang="en-BO"/>
          </a:p>
        </p:txBody>
      </p:sp>
    </p:spTree>
    <p:extLst>
      <p:ext uri="{BB962C8B-B14F-4D97-AF65-F5344CB8AC3E}">
        <p14:creationId xmlns:p14="http://schemas.microsoft.com/office/powerpoint/2010/main" val="1935831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232</a:t>
            </a:fld>
            <a:endParaRPr lang="en-BO"/>
          </a:p>
        </p:txBody>
      </p:sp>
    </p:spTree>
    <p:extLst>
      <p:ext uri="{BB962C8B-B14F-4D97-AF65-F5344CB8AC3E}">
        <p14:creationId xmlns:p14="http://schemas.microsoft.com/office/powerpoint/2010/main" val="989981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233</a:t>
            </a:fld>
            <a:endParaRPr lang="en-BO"/>
          </a:p>
        </p:txBody>
      </p:sp>
    </p:spTree>
    <p:extLst>
      <p:ext uri="{BB962C8B-B14F-4D97-AF65-F5344CB8AC3E}">
        <p14:creationId xmlns:p14="http://schemas.microsoft.com/office/powerpoint/2010/main" val="1294330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248</a:t>
            </a:fld>
            <a:endParaRPr lang="en-BO"/>
          </a:p>
        </p:txBody>
      </p:sp>
    </p:spTree>
    <p:extLst>
      <p:ext uri="{BB962C8B-B14F-4D97-AF65-F5344CB8AC3E}">
        <p14:creationId xmlns:p14="http://schemas.microsoft.com/office/powerpoint/2010/main" val="1119362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250</a:t>
            </a:fld>
            <a:endParaRPr lang="en-BO"/>
          </a:p>
        </p:txBody>
      </p:sp>
    </p:spTree>
    <p:extLst>
      <p:ext uri="{BB962C8B-B14F-4D97-AF65-F5344CB8AC3E}">
        <p14:creationId xmlns:p14="http://schemas.microsoft.com/office/powerpoint/2010/main" val="25716785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260</a:t>
            </a:fld>
            <a:endParaRPr lang="en-BO"/>
          </a:p>
        </p:txBody>
      </p:sp>
    </p:spTree>
    <p:extLst>
      <p:ext uri="{BB962C8B-B14F-4D97-AF65-F5344CB8AC3E}">
        <p14:creationId xmlns:p14="http://schemas.microsoft.com/office/powerpoint/2010/main" val="253490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5/15/20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5/15/20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199" y="1373362"/>
            <a:ext cx="618090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C242-047C-3C48-B9AF-C98B5B0718DE}"/>
              </a:ext>
            </a:extLst>
          </p:cNvPr>
          <p:cNvSpPr>
            <a:spLocks noGrp="1"/>
          </p:cNvSpPr>
          <p:nvPr>
            <p:ph type="title"/>
          </p:nvPr>
        </p:nvSpPr>
        <p:spPr/>
        <p:txBody>
          <a:bodyPr/>
          <a:lstStyle/>
          <a:p>
            <a:r>
              <a:rPr lang="en-BO"/>
              <a:t>Capítulo 14</a:t>
            </a:r>
          </a:p>
        </p:txBody>
      </p:sp>
      <p:sp>
        <p:nvSpPr>
          <p:cNvPr id="3" name="Content Placeholder 2">
            <a:extLst>
              <a:ext uri="{FF2B5EF4-FFF2-40B4-BE49-F238E27FC236}">
                <a16:creationId xmlns:a16="http://schemas.microsoft.com/office/drawing/2014/main" id="{87F33A5B-748C-504F-B284-FCF013EDBF53}"/>
              </a:ext>
            </a:extLst>
          </p:cNvPr>
          <p:cNvSpPr>
            <a:spLocks noGrp="1"/>
          </p:cNvSpPr>
          <p:nvPr>
            <p:ph idx="1"/>
          </p:nvPr>
        </p:nvSpPr>
        <p:spPr/>
        <p:txBody>
          <a:bodyPr/>
          <a:lstStyle/>
          <a:p>
            <a:pPr marL="0" indent="0">
              <a:buNone/>
            </a:pPr>
            <a:r>
              <a:rPr lang="en-BO" sz="4000" b="1"/>
              <a:t>struct</a:t>
            </a:r>
          </a:p>
          <a:p>
            <a:pPr marL="0" indent="0">
              <a:buNone/>
            </a:pPr>
            <a:endParaRPr lang="en-BO" sz="4000" b="1"/>
          </a:p>
          <a:p>
            <a:pPr marL="0" indent="0">
              <a:buNone/>
            </a:pPr>
            <a:r>
              <a:rPr lang="en-BO"/>
              <a:t>(Clases livianas)</a:t>
            </a:r>
          </a:p>
        </p:txBody>
      </p:sp>
    </p:spTree>
    <p:extLst>
      <p:ext uri="{BB962C8B-B14F-4D97-AF65-F5344CB8AC3E}">
        <p14:creationId xmlns:p14="http://schemas.microsoft.com/office/powerpoint/2010/main" val="35807650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991A-6AE0-FE4F-9657-C46945CC8C72}"/>
              </a:ext>
            </a:extLst>
          </p:cNvPr>
          <p:cNvSpPr>
            <a:spLocks noGrp="1"/>
          </p:cNvSpPr>
          <p:nvPr>
            <p:ph type="title"/>
          </p:nvPr>
        </p:nvSpPr>
        <p:spPr/>
        <p:txBody>
          <a:bodyPr/>
          <a:lstStyle/>
          <a:p>
            <a:r>
              <a:rPr lang="en-BO"/>
              <a:t>struct</a:t>
            </a:r>
          </a:p>
        </p:txBody>
      </p:sp>
      <p:sp>
        <p:nvSpPr>
          <p:cNvPr id="3" name="Content Placeholder 2">
            <a:extLst>
              <a:ext uri="{FF2B5EF4-FFF2-40B4-BE49-F238E27FC236}">
                <a16:creationId xmlns:a16="http://schemas.microsoft.com/office/drawing/2014/main" id="{8664FFCC-8EF8-074A-9088-74EE98370800}"/>
              </a:ext>
            </a:extLst>
          </p:cNvPr>
          <p:cNvSpPr>
            <a:spLocks noGrp="1"/>
          </p:cNvSpPr>
          <p:nvPr>
            <p:ph idx="1"/>
          </p:nvPr>
        </p:nvSpPr>
        <p:spPr>
          <a:xfrm>
            <a:off x="6871063" y="1825625"/>
            <a:ext cx="4482736"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000"/>
              <a:t>El keyword </a:t>
            </a:r>
            <a:r>
              <a:rPr lang="en-US" sz="2000" b="1"/>
              <a:t>struct</a:t>
            </a:r>
            <a:r>
              <a:rPr lang="en-US" sz="2000"/>
              <a:t> en C # se usa para crear </a:t>
            </a:r>
            <a:r>
              <a:rPr lang="en-US" sz="2000" b="1"/>
              <a:t>tipos valor</a:t>
            </a:r>
            <a:r>
              <a:rPr lang="en-US" sz="2000"/>
              <a:t>. Un </a:t>
            </a:r>
            <a:r>
              <a:rPr lang="en-US" sz="2000" b="1"/>
              <a:t>struct</a:t>
            </a:r>
            <a:r>
              <a:rPr lang="en-US" sz="2000"/>
              <a:t> es similar a una </a:t>
            </a:r>
            <a:r>
              <a:rPr lang="en-US" sz="2000" b="1"/>
              <a:t>class</a:t>
            </a:r>
            <a:r>
              <a:rPr lang="en-US" sz="2000"/>
              <a:t> en el sentido de que representa una estructura con principalmente miembros de campos y métodos. </a:t>
            </a:r>
          </a:p>
          <a:p>
            <a:pPr marL="0" indent="0">
              <a:buNone/>
            </a:pPr>
            <a:endParaRPr lang="en-US" sz="2000"/>
          </a:p>
          <a:p>
            <a:pPr marL="0" indent="0">
              <a:buNone/>
            </a:pPr>
            <a:r>
              <a:rPr lang="en-US" sz="2000"/>
              <a:t>Sin embargo, un </a:t>
            </a:r>
            <a:r>
              <a:rPr lang="en-US" sz="2000" b="1"/>
              <a:t>struct</a:t>
            </a:r>
            <a:r>
              <a:rPr lang="en-US" sz="2000"/>
              <a:t> es un tipo valor, mientras que una </a:t>
            </a:r>
            <a:r>
              <a:rPr lang="en-US" sz="2000" b="1"/>
              <a:t>class</a:t>
            </a:r>
            <a:r>
              <a:rPr lang="en-US" sz="2000"/>
              <a:t> es un tipo referencia. Por lo tanto, una variable de tipo </a:t>
            </a:r>
            <a:r>
              <a:rPr lang="en-US" sz="2000" b="1"/>
              <a:t>struct</a:t>
            </a:r>
            <a:r>
              <a:rPr lang="en-US" sz="2000"/>
              <a:t> almacena directamente los datos de la estructura, mientras que una variable de tipo </a:t>
            </a:r>
            <a:r>
              <a:rPr lang="en-US" sz="2000" b="1"/>
              <a:t>class</a:t>
            </a:r>
            <a:r>
              <a:rPr lang="en-US" sz="2000"/>
              <a:t> almacena solo una referencia a un objeto asignado en la memoria.</a:t>
            </a:r>
          </a:p>
          <a:p>
            <a:pPr marL="0" indent="0">
              <a:buNone/>
            </a:pPr>
            <a:endParaRPr lang="en-US" sz="2000"/>
          </a:p>
          <a:p>
            <a:pPr marL="0" indent="0">
              <a:buNone/>
            </a:pPr>
            <a:r>
              <a:rPr lang="en-US" sz="2000"/>
              <a:t>Las estructuras usan la mayor parte de la sintaxis de las clases.</a:t>
            </a:r>
          </a:p>
          <a:p>
            <a:pPr marL="0" indent="0">
              <a:buNone/>
            </a:pPr>
            <a:r>
              <a:rPr lang="en-US" sz="2000"/>
              <a:t> </a:t>
            </a:r>
            <a:endParaRPr lang="en-BO" sz="2000"/>
          </a:p>
        </p:txBody>
      </p:sp>
      <p:sp>
        <p:nvSpPr>
          <p:cNvPr id="4" name="TextBox 3">
            <a:extLst>
              <a:ext uri="{FF2B5EF4-FFF2-40B4-BE49-F238E27FC236}">
                <a16:creationId xmlns:a16="http://schemas.microsoft.com/office/drawing/2014/main" id="{CBE3E78F-27FD-5D45-B001-2876CC42C9C1}"/>
              </a:ext>
            </a:extLst>
          </p:cNvPr>
          <p:cNvSpPr txBox="1"/>
          <p:nvPr/>
        </p:nvSpPr>
        <p:spPr>
          <a:xfrm>
            <a:off x="838200" y="2139246"/>
            <a:ext cx="5849983"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 get; set; } </a:t>
            </a:r>
          </a:p>
          <a:p>
            <a:pPr lvl="1"/>
            <a:r>
              <a:rPr lang="en-US" sz="1400" b="1" dirty="0"/>
              <a:t>public int Y { get; set; } </a:t>
            </a:r>
          </a:p>
          <a:p>
            <a:r>
              <a:rPr lang="en-US" sz="1400" b="1" dirty="0"/>
              <a:t>}</a:t>
            </a:r>
          </a:p>
          <a:p>
            <a:br>
              <a:rPr lang="en-US" sz="1400" b="1" dirty="0"/>
            </a:br>
            <a:r>
              <a:rPr lang="en-US" sz="1400" b="1" dirty="0"/>
              <a:t>static class Principal </a:t>
            </a:r>
          </a:p>
          <a:p>
            <a:r>
              <a:rPr lang="en-US" sz="1400" b="1" dirty="0"/>
              <a:t>{</a:t>
            </a:r>
          </a:p>
          <a:p>
            <a:pPr lvl="1"/>
            <a:r>
              <a:rPr lang="en-US" sz="1400" b="1" dirty="0"/>
              <a:t>static void Main()</a:t>
            </a:r>
          </a:p>
          <a:p>
            <a:pPr lvl="1"/>
            <a:r>
              <a:rPr lang="en-US" sz="1400" b="1" dirty="0"/>
              <a:t>{</a:t>
            </a:r>
          </a:p>
          <a:p>
            <a:pPr lvl="2"/>
            <a:r>
              <a:rPr lang="en-US" sz="1400" b="1" dirty="0"/>
              <a:t>var punto = new </a:t>
            </a:r>
            <a:r>
              <a:rPr lang="en-US" sz="1400" b="1" dirty="0" err="1"/>
              <a:t>Punto</a:t>
            </a:r>
            <a:r>
              <a:rPr lang="en-US" sz="1400" b="1" dirty="0"/>
              <a:t> { X = 15, Y = 27};</a:t>
            </a:r>
          </a:p>
          <a:p>
            <a:pPr lvl="2"/>
            <a:r>
              <a:rPr lang="en-US" sz="1400" b="1" dirty="0"/>
              <a:t>WriteLine($"punto : ({</a:t>
            </a:r>
            <a:r>
              <a:rPr lang="en-US" sz="1400" b="1" dirty="0" err="1"/>
              <a:t>punto.X</a:t>
            </a:r>
            <a:r>
              <a:rPr lang="en-US" sz="1400" b="1" dirty="0"/>
              <a:t>}, {</a:t>
            </a:r>
            <a:r>
              <a:rPr lang="en-US" sz="1400" b="1" dirty="0" err="1"/>
              <a:t>punto.Y</a:t>
            </a:r>
            <a:r>
              <a:rPr lang="en-US" sz="1400" b="1" dirty="0"/>
              <a:t>}) ");  </a:t>
            </a:r>
            <a:r>
              <a:rPr lang="en-US" sz="1400" b="1" dirty="0">
                <a:solidFill>
                  <a:schemeClr val="accent6">
                    <a:lumMod val="40000"/>
                    <a:lumOff val="60000"/>
                  </a:schemeClr>
                </a:solidFill>
              </a:rPr>
              <a:t>// punto: (15, 27)</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02602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14D-E550-254F-B03B-C8E35C28620C}"/>
              </a:ext>
            </a:extLst>
          </p:cNvPr>
          <p:cNvSpPr>
            <a:spLocks noGrp="1"/>
          </p:cNvSpPr>
          <p:nvPr>
            <p:ph type="title"/>
          </p:nvPr>
        </p:nvSpPr>
        <p:spPr/>
        <p:txBody>
          <a:bodyPr/>
          <a:lstStyle/>
          <a:p>
            <a:r>
              <a:rPr lang="en-BO"/>
              <a:t>Constructores de estructuras</a:t>
            </a:r>
          </a:p>
        </p:txBody>
      </p:sp>
      <p:sp>
        <p:nvSpPr>
          <p:cNvPr id="3" name="Content Placeholder 2">
            <a:extLst>
              <a:ext uri="{FF2B5EF4-FFF2-40B4-BE49-F238E27FC236}">
                <a16:creationId xmlns:a16="http://schemas.microsoft.com/office/drawing/2014/main" id="{2947784F-59E5-0842-BA2C-59D0FB39CC0C}"/>
              </a:ext>
            </a:extLst>
          </p:cNvPr>
          <p:cNvSpPr>
            <a:spLocks noGrp="1"/>
          </p:cNvSpPr>
          <p:nvPr>
            <p:ph idx="1"/>
          </p:nvPr>
        </p:nvSpPr>
        <p:spPr>
          <a:xfrm>
            <a:off x="6810102" y="1825625"/>
            <a:ext cx="4543697" cy="4667250"/>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estructuras pueden contener los mismos miembros que las clases, excepto que no pueden contener destructores o constructores sin parámetros. </a:t>
            </a:r>
          </a:p>
          <a:p>
            <a:pPr marL="0" indent="0">
              <a:buNone/>
            </a:pPr>
            <a:endParaRPr lang="en-US"/>
          </a:p>
          <a:p>
            <a:pPr marL="0" indent="0">
              <a:buNone/>
            </a:pPr>
            <a:r>
              <a:rPr lang="en-US"/>
              <a:t>El constructor sin parámetros se proporciona automáticamente y no puede ser definido por el usuario.</a:t>
            </a:r>
          </a:p>
          <a:p>
            <a:pPr marL="0" indent="0">
              <a:buNone/>
            </a:pPr>
            <a:endParaRPr lang="en-US"/>
          </a:p>
          <a:p>
            <a:pPr marL="0" indent="0">
              <a:buNone/>
            </a:pPr>
            <a:r>
              <a:rPr lang="en-US"/>
              <a:t>Una estructura puede declarar solo constructores que tienen parámetros. </a:t>
            </a:r>
          </a:p>
          <a:p>
            <a:pPr marL="0" indent="0">
              <a:buNone/>
            </a:pPr>
            <a:endParaRPr lang="en-US"/>
          </a:p>
          <a:p>
            <a:pPr marL="0" indent="0">
              <a:buNone/>
            </a:pPr>
            <a:r>
              <a:rPr lang="en-US"/>
              <a:t>El compilador hará cumplir que todos los campos de estructura estén asignados en los constructores, para evitar problemas asociados con variables no asignadas.</a:t>
            </a:r>
          </a:p>
          <a:p>
            <a:pPr marL="0" indent="0">
              <a:buNone/>
            </a:pPr>
            <a:r>
              <a:rPr lang="en-US"/>
              <a:t> </a:t>
            </a:r>
            <a:endParaRPr lang="en-BO"/>
          </a:p>
        </p:txBody>
      </p:sp>
      <p:sp>
        <p:nvSpPr>
          <p:cNvPr id="4" name="TextBox 3">
            <a:extLst>
              <a:ext uri="{FF2B5EF4-FFF2-40B4-BE49-F238E27FC236}">
                <a16:creationId xmlns:a16="http://schemas.microsoft.com/office/drawing/2014/main" id="{ED023E0E-2208-6241-A6FA-894BD769B7B0}"/>
              </a:ext>
            </a:extLst>
          </p:cNvPr>
          <p:cNvSpPr txBox="1"/>
          <p:nvPr/>
        </p:nvSpPr>
        <p:spPr>
          <a:xfrm>
            <a:off x="838200" y="1690688"/>
            <a:ext cx="584998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t>public int X, Y;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accent2">
                    <a:lumMod val="40000"/>
                    <a:lumOff val="60000"/>
                  </a:schemeClr>
                </a:solidFill>
              </a:rPr>
              <a:t>var punto1 = new </a:t>
            </a:r>
            <a:r>
              <a:rPr lang="en-US" sz="1400" b="1" dirty="0" err="1">
                <a:solidFill>
                  <a:schemeClr val="accent2">
                    <a:lumMod val="40000"/>
                    <a:lumOff val="60000"/>
                  </a:schemeClr>
                </a:solidFill>
              </a:rPr>
              <a:t>Punto</a:t>
            </a:r>
            <a:r>
              <a:rPr lang="en-US" sz="1400" b="1" dirty="0">
                <a:solidFill>
                  <a:schemeClr val="accent2">
                    <a:lumMod val="40000"/>
                    <a:lumOff val="60000"/>
                  </a:schemeClr>
                </a:solidFill>
              </a:rPr>
              <a:t>(15, 27</a:t>
            </a:r>
            <a:r>
              <a:rPr lang="en-US" sz="1400" b="1" dirty="0"/>
              <a:t>);</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accent2">
                    <a:lumMod val="40000"/>
                    <a:lumOff val="60000"/>
                  </a:schemeClr>
                </a:solidFill>
              </a:rPr>
              <a:t>Punto punto2</a:t>
            </a:r>
            <a:r>
              <a:rPr lang="en-US" sz="1400" b="1" dirty="0">
                <a:solidFill>
                  <a:schemeClr val="bg1"/>
                </a:solidFill>
              </a:rPr>
              <a:t>;</a:t>
            </a:r>
          </a:p>
          <a:p>
            <a:pPr lvl="2"/>
            <a:r>
              <a:rPr lang="en-US" sz="1400" b="1" dirty="0"/>
              <a:t>// 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Error</a:t>
            </a:r>
          </a:p>
          <a:p>
            <a:pPr lvl="2"/>
            <a:r>
              <a:rPr lang="en-US" sz="1400" b="1" dirty="0">
                <a:solidFill>
                  <a:schemeClr val="accent2">
                    <a:lumMod val="40000"/>
                    <a:lumOff val="60000"/>
                  </a:schemeClr>
                </a:solidFill>
              </a:rPr>
              <a:t>punto2.X = 36; punto2.Y = 98</a:t>
            </a:r>
            <a:r>
              <a:rPr lang="en-US" sz="1400" b="1" dirty="0">
                <a:solidFill>
                  <a:schemeClr val="accent6">
                    <a:lumMod val="40000"/>
                    <a:lumOff val="60000"/>
                  </a:schemeClr>
                </a:solidFill>
              </a:rPr>
              <a:t>;</a:t>
            </a:r>
          </a:p>
          <a:p>
            <a:pPr lvl="2"/>
            <a:r>
              <a:rPr lang="en-US" sz="1400" b="1" dirty="0"/>
              <a:t>WriteLine($"punto2 : ({</a:t>
            </a:r>
            <a:r>
              <a:rPr lang="en-US" sz="1400" b="1" dirty="0" err="1"/>
              <a:t>punto2.X</a:t>
            </a:r>
            <a:r>
              <a:rPr lang="en-US" sz="1400" b="1" dirty="0"/>
              <a:t>}, {</a:t>
            </a:r>
            <a:r>
              <a:rPr lang="en-US" sz="1400" b="1" dirty="0" err="1"/>
              <a:t>punto2.Y</a:t>
            </a:r>
            <a:r>
              <a:rPr lang="en-US" sz="1400" b="1" dirty="0"/>
              <a:t>}) ");      </a:t>
            </a:r>
            <a:r>
              <a:rPr lang="en-US" sz="1400" b="1" dirty="0">
                <a:solidFill>
                  <a:schemeClr val="accent6">
                    <a:lumMod val="40000"/>
                    <a:lumOff val="60000"/>
                  </a:schemeClr>
                </a:solidFill>
              </a:rPr>
              <a:t>// (36, 98)</a:t>
            </a:r>
          </a:p>
          <a:p>
            <a:pPr lvl="2"/>
            <a:r>
              <a:rPr lang="en-US" sz="1400" b="1">
                <a:solidFill>
                  <a:schemeClr val="accent2">
                    <a:lumMod val="40000"/>
                    <a:lumOff val="60000"/>
                  </a:schemeClr>
                </a:solidFill>
              </a:rPr>
              <a:t>Punto punto3 = new Punto()</a:t>
            </a:r>
            <a:r>
              <a:rPr lang="en-US" sz="1400" b="1"/>
              <a:t>;</a:t>
            </a:r>
          </a:p>
          <a:p>
            <a:pPr lvl="2"/>
            <a:r>
              <a:rPr lang="en-US" sz="1400" b="1"/>
              <a:t>WriteLine($"punto3 : ({punto3.X}, {punto3.Y}) ");     </a:t>
            </a:r>
            <a:r>
              <a:rPr lang="en-US" sz="1400" b="1">
                <a:solidFill>
                  <a:schemeClr val="accent6">
                    <a:lumMod val="40000"/>
                    <a:lumOff val="60000"/>
                  </a:schemeClr>
                </a:solidFill>
              </a:rPr>
              <a:t>// (0, 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4732866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584-CD7A-2C43-8B43-D7154EEB6836}"/>
              </a:ext>
            </a:extLst>
          </p:cNvPr>
          <p:cNvSpPr>
            <a:spLocks noGrp="1"/>
          </p:cNvSpPr>
          <p:nvPr>
            <p:ph type="title"/>
          </p:nvPr>
        </p:nvSpPr>
        <p:spPr/>
        <p:txBody>
          <a:bodyPr/>
          <a:lstStyle/>
          <a:p>
            <a:r>
              <a:rPr lang="en-BO"/>
              <a:t>Estructuras, inicializadores de campo</a:t>
            </a:r>
          </a:p>
        </p:txBody>
      </p:sp>
      <p:sp>
        <p:nvSpPr>
          <p:cNvPr id="3" name="Content Placeholder 2">
            <a:extLst>
              <a:ext uri="{FF2B5EF4-FFF2-40B4-BE49-F238E27FC236}">
                <a16:creationId xmlns:a16="http://schemas.microsoft.com/office/drawing/2014/main" id="{0B1E9A92-1772-CC46-822E-FE9D2E9C86F4}"/>
              </a:ext>
            </a:extLst>
          </p:cNvPr>
          <p:cNvSpPr>
            <a:spLocks noGrp="1"/>
          </p:cNvSpPr>
          <p:nvPr>
            <p:ph idx="1"/>
          </p:nvPr>
        </p:nvSpPr>
        <p:spPr>
          <a:xfrm>
            <a:off x="7419703" y="2755790"/>
            <a:ext cx="3934097" cy="2678359"/>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Los campos y propiedades dentro de una estructura no pueden tener </a:t>
            </a:r>
            <a:r>
              <a:rPr lang="en-US" sz="2000" b="1"/>
              <a:t>inicializadores</a:t>
            </a:r>
            <a:r>
              <a:rPr lang="en-US" sz="2000"/>
              <a:t> para darles valores iniciales, a menos que sean declarados como constantes o estáticos.</a:t>
            </a:r>
            <a:endParaRPr lang="en-BO" sz="2000"/>
          </a:p>
        </p:txBody>
      </p:sp>
      <p:sp>
        <p:nvSpPr>
          <p:cNvPr id="4" name="TextBox 3">
            <a:extLst>
              <a:ext uri="{FF2B5EF4-FFF2-40B4-BE49-F238E27FC236}">
                <a16:creationId xmlns:a16="http://schemas.microsoft.com/office/drawing/2014/main" id="{29E16280-F8BD-D647-B089-AB22A2A3BE55}"/>
              </a:ext>
            </a:extLst>
          </p:cNvPr>
          <p:cNvSpPr txBox="1"/>
          <p:nvPr/>
        </p:nvSpPr>
        <p:spPr>
          <a:xfrm>
            <a:off x="838200" y="1907004"/>
            <a:ext cx="625928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struct</a:t>
            </a:r>
            <a:r>
              <a:rPr lang="en-US" sz="1400" b="1" dirty="0"/>
              <a:t> </a:t>
            </a:r>
            <a:r>
              <a:rPr lang="en-US" sz="1400" b="1" dirty="0" err="1"/>
              <a:t>Punto</a:t>
            </a:r>
            <a:r>
              <a:rPr lang="en-US" sz="1400" b="1" dirty="0"/>
              <a:t> </a:t>
            </a:r>
          </a:p>
          <a:p>
            <a:r>
              <a:rPr lang="en-US" sz="1400" b="1" dirty="0"/>
              <a:t>{</a:t>
            </a:r>
          </a:p>
          <a:p>
            <a:pPr lvl="1"/>
            <a:r>
              <a:rPr lang="en-US" sz="1400" b="1" dirty="0">
                <a:solidFill>
                  <a:schemeClr val="accent6">
                    <a:lumMod val="40000"/>
                    <a:lumOff val="60000"/>
                  </a:schemeClr>
                </a:solidFill>
              </a:rPr>
              <a:t>// public int X = 0, Y = 0;</a:t>
            </a:r>
            <a:r>
              <a:rPr lang="en-US" sz="1400" b="1" dirty="0"/>
              <a:t>		                                      </a:t>
            </a:r>
            <a:r>
              <a:rPr lang="en-US" sz="1400" b="1" dirty="0">
                <a:solidFill>
                  <a:schemeClr val="accent6">
                    <a:lumMod val="40000"/>
                    <a:lumOff val="60000"/>
                  </a:schemeClr>
                </a:solidFill>
              </a:rPr>
              <a:t>// Error</a:t>
            </a:r>
          </a:p>
          <a:p>
            <a:pPr lvl="1"/>
            <a:r>
              <a:rPr lang="en-US" sz="1400" b="1" dirty="0"/>
              <a:t>public int X, Y;</a:t>
            </a:r>
          </a:p>
          <a:p>
            <a:pPr lvl="1"/>
            <a:r>
              <a:rPr lang="en-US" sz="1400" b="1" dirty="0"/>
              <a:t>public </a:t>
            </a:r>
            <a:r>
              <a:rPr lang="en-US" sz="1400" b="1" dirty="0">
                <a:solidFill>
                  <a:schemeClr val="accent2">
                    <a:lumMod val="40000"/>
                    <a:lumOff val="60000"/>
                  </a:schemeClr>
                </a:solidFill>
              </a:rPr>
              <a:t>static</a:t>
            </a:r>
            <a:r>
              <a:rPr lang="en-US" sz="1400" b="1" dirty="0"/>
              <a:t> int XS = 0;       public </a:t>
            </a:r>
            <a:r>
              <a:rPr lang="en-US" sz="1400" b="1" dirty="0">
                <a:solidFill>
                  <a:schemeClr val="accent2">
                    <a:lumMod val="40000"/>
                    <a:lumOff val="60000"/>
                  </a:schemeClr>
                </a:solidFill>
              </a:rPr>
              <a:t>static</a:t>
            </a:r>
            <a:r>
              <a:rPr lang="en-US" sz="1400" b="1" dirty="0"/>
              <a:t> int YS = 0; </a:t>
            </a:r>
          </a:p>
          <a:p>
            <a:pPr lvl="1"/>
            <a:r>
              <a:rPr lang="en-US" sz="1400" b="1" dirty="0"/>
              <a:t>public Punto(int x, int y) {</a:t>
            </a:r>
          </a:p>
          <a:p>
            <a:pPr lvl="1"/>
            <a:r>
              <a:rPr lang="en-US" sz="1400" b="1" dirty="0"/>
              <a:t>	this.X = x;</a:t>
            </a:r>
          </a:p>
          <a:p>
            <a:pPr lvl="1"/>
            <a:r>
              <a:rPr lang="en-US" sz="1400" b="1" dirty="0"/>
              <a:t>	this.Y = y;</a:t>
            </a:r>
          </a:p>
          <a:p>
            <a:pPr lvl="1"/>
            <a:r>
              <a:rPr lang="en-US" sz="1400" b="1" dirty="0"/>
              <a:t>}</a:t>
            </a:r>
          </a:p>
          <a:p>
            <a:r>
              <a:rPr lang="en-US" sz="1400" b="1" dirty="0"/>
              <a:t>}</a:t>
            </a:r>
          </a:p>
          <a:p>
            <a:r>
              <a:rPr lang="en-US" sz="1400" b="1" dirty="0"/>
              <a:t>static class Principal {</a:t>
            </a:r>
          </a:p>
          <a:p>
            <a:pPr lvl="1"/>
            <a:r>
              <a:rPr lang="en-US" sz="1400" b="1" dirty="0"/>
              <a:t>static void Main() {</a:t>
            </a:r>
          </a:p>
          <a:p>
            <a:pPr lvl="2"/>
            <a:r>
              <a:rPr lang="en-US" sz="1400" b="1" dirty="0">
                <a:solidFill>
                  <a:schemeClr val="bg1"/>
                </a:solidFill>
              </a:rPr>
              <a:t>var punto1 = new </a:t>
            </a:r>
            <a:r>
              <a:rPr lang="en-US" sz="1400" b="1" dirty="0" err="1">
                <a:solidFill>
                  <a:schemeClr val="bg1"/>
                </a:solidFill>
              </a:rPr>
              <a:t>Punto</a:t>
            </a:r>
            <a:r>
              <a:rPr lang="en-US" sz="1400" b="1" dirty="0">
                <a:solidFill>
                  <a:schemeClr val="bg1"/>
                </a:solidFill>
              </a:rPr>
              <a:t>(15, 27);</a:t>
            </a:r>
          </a:p>
          <a:p>
            <a:pPr lvl="2"/>
            <a:r>
              <a:rPr lang="en-US" sz="1400" b="1" dirty="0"/>
              <a:t>WriteLine($"punto1 : ({</a:t>
            </a:r>
            <a:r>
              <a:rPr lang="en-US" sz="1400" b="1" dirty="0" err="1"/>
              <a:t>punto1.X</a:t>
            </a:r>
            <a:r>
              <a:rPr lang="en-US" sz="1400" b="1" dirty="0"/>
              <a:t>}, {</a:t>
            </a:r>
            <a:r>
              <a:rPr lang="en-US" sz="1400" b="1" dirty="0" err="1"/>
              <a:t>punto1.Y</a:t>
            </a:r>
            <a:r>
              <a:rPr lang="en-US" sz="1400" b="1" dirty="0"/>
              <a:t>}) ");                  </a:t>
            </a:r>
            <a:r>
              <a:rPr lang="en-US" sz="1400" b="1" dirty="0">
                <a:solidFill>
                  <a:schemeClr val="accent6">
                    <a:lumMod val="40000"/>
                    <a:lumOff val="60000"/>
                  </a:schemeClr>
                </a:solidFill>
              </a:rPr>
              <a:t>// (15, 27)</a:t>
            </a:r>
          </a:p>
          <a:p>
            <a:pPr lvl="2"/>
            <a:r>
              <a:rPr lang="en-US" sz="1400" b="1" dirty="0">
                <a:solidFill>
                  <a:schemeClr val="bg1"/>
                </a:solidFill>
              </a:rPr>
              <a:t>Punto.XS = 8; Punto.YS = 10;</a:t>
            </a:r>
          </a:p>
          <a:p>
            <a:pPr lvl="2"/>
            <a:r>
              <a:rPr lang="en-US" sz="1400" b="1"/>
              <a:t>WriteLine($</a:t>
            </a:r>
            <a:r>
              <a:rPr lang="en-US" sz="1400" b="1" dirty="0"/>
              <a:t>"</a:t>
            </a:r>
            <a:r>
              <a:rPr lang="en-US" sz="1400" b="1"/>
              <a:t>Punto estático : ({Punto.XS}, {Punto.YS}) ");     </a:t>
            </a:r>
            <a:r>
              <a:rPr lang="en-US" sz="1400" b="1">
                <a:solidFill>
                  <a:schemeClr val="accent6">
                    <a:lumMod val="40000"/>
                    <a:lumOff val="60000"/>
                  </a:schemeClr>
                </a:solidFill>
              </a:rPr>
              <a:t>// (8, 10)</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02932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3A50-D74A-5740-B95B-4419E08E2A6D}"/>
              </a:ext>
            </a:extLst>
          </p:cNvPr>
          <p:cNvSpPr>
            <a:spLocks noGrp="1"/>
          </p:cNvSpPr>
          <p:nvPr>
            <p:ph type="title"/>
          </p:nvPr>
        </p:nvSpPr>
        <p:spPr/>
        <p:txBody>
          <a:bodyPr/>
          <a:lstStyle/>
          <a:p>
            <a:r>
              <a:rPr lang="en-BO"/>
              <a:t>Herencia de Estructuras</a:t>
            </a:r>
          </a:p>
        </p:txBody>
      </p:sp>
      <p:sp>
        <p:nvSpPr>
          <p:cNvPr id="3" name="Content Placeholder 2">
            <a:extLst>
              <a:ext uri="{FF2B5EF4-FFF2-40B4-BE49-F238E27FC236}">
                <a16:creationId xmlns:a16="http://schemas.microsoft.com/office/drawing/2014/main" id="{258B0DC9-BDE4-AE49-8238-7C84B6E59244}"/>
              </a:ext>
            </a:extLst>
          </p:cNvPr>
          <p:cNvSpPr>
            <a:spLocks noGrp="1"/>
          </p:cNvSpPr>
          <p:nvPr>
            <p:ph idx="1"/>
          </p:nvPr>
        </p:nvSpPr>
        <p:spPr>
          <a:xfrm>
            <a:off x="933995" y="1986780"/>
            <a:ext cx="10515600" cy="4109222"/>
          </a:xfrm>
          <a:solidFill>
            <a:schemeClr val="accent5">
              <a:lumMod val="20000"/>
              <a:lumOff val="80000"/>
            </a:schemeClr>
          </a:solidFill>
          <a:ln>
            <a:solidFill>
              <a:schemeClr val="accent1"/>
            </a:solidFill>
          </a:ln>
        </p:spPr>
        <p:txBody>
          <a:bodyPr>
            <a:noAutofit/>
          </a:bodyPr>
          <a:lstStyle/>
          <a:p>
            <a:pPr marL="0" indent="0">
              <a:buNone/>
            </a:pPr>
            <a:endParaRPr lang="en-US" sz="2000"/>
          </a:p>
          <a:p>
            <a:r>
              <a:rPr lang="en-US" sz="2000"/>
              <a:t>Una estructura (</a:t>
            </a:r>
            <a:r>
              <a:rPr lang="en-US" sz="2000" b="1"/>
              <a:t>struct</a:t>
            </a:r>
            <a:r>
              <a:rPr lang="en-US" sz="2000"/>
              <a:t>) no puede heredar de otra estructura o clase, y no puede ser un clase base. Esto también significa que los miembros de la estructura no se pueden declarar como </a:t>
            </a:r>
            <a:r>
              <a:rPr lang="en-US" sz="2000" b="1"/>
              <a:t>protected, private protected o protected intern</a:t>
            </a:r>
            <a:r>
              <a:rPr lang="en-US" sz="2000"/>
              <a:t>, y tampoco se los pueden marcar como </a:t>
            </a:r>
            <a:r>
              <a:rPr lang="en-US" sz="2000" b="1"/>
              <a:t>virtual</a:t>
            </a:r>
            <a:r>
              <a:rPr lang="en-US" sz="2000"/>
              <a:t>. Las estructuras, sin embargo, pueden implementar interfaces de la misma manera que las clases.</a:t>
            </a:r>
            <a:endParaRPr lang="en-BO" sz="2000"/>
          </a:p>
          <a:p>
            <a:r>
              <a:rPr lang="en-US" sz="2000"/>
              <a:t>En otras palabras, al igual que las clases, las estructuras pueden declararse como </a:t>
            </a:r>
            <a:r>
              <a:rPr lang="en-US" sz="2000" b="1"/>
              <a:t>public</a:t>
            </a:r>
            <a:r>
              <a:rPr lang="en-US" sz="2000"/>
              <a:t> o </a:t>
            </a:r>
            <a:r>
              <a:rPr lang="en-US" sz="2000" b="1"/>
              <a:t>internal</a:t>
            </a:r>
            <a:r>
              <a:rPr lang="en-US" sz="2000"/>
              <a:t>. Y sus miembro pueden solo ser </a:t>
            </a:r>
            <a:r>
              <a:rPr lang="en-US" sz="2000" b="1"/>
              <a:t>public</a:t>
            </a:r>
            <a:r>
              <a:rPr lang="en-US" sz="2000"/>
              <a:t>, </a:t>
            </a:r>
            <a:r>
              <a:rPr lang="en-US" sz="2000" b="1"/>
              <a:t>private</a:t>
            </a:r>
            <a:r>
              <a:rPr lang="en-US" sz="2000"/>
              <a:t> o </a:t>
            </a:r>
            <a:r>
              <a:rPr lang="en-US" sz="2000" b="1"/>
              <a:t>internal</a:t>
            </a:r>
            <a:r>
              <a:rPr lang="en-US" sz="2000"/>
              <a:t>.</a:t>
            </a:r>
          </a:p>
          <a:p>
            <a:r>
              <a:rPr lang="en-US" sz="2000"/>
              <a:t>Una estructura puede tener miembros </a:t>
            </a:r>
            <a:r>
              <a:rPr lang="en-US" sz="2000" b="1"/>
              <a:t>static</a:t>
            </a:r>
            <a:r>
              <a:rPr lang="en-US" sz="2000"/>
              <a:t>, pero la estructura misma no puede ser declarada como </a:t>
            </a:r>
            <a:r>
              <a:rPr lang="en-US" sz="2000" b="1"/>
              <a:t>static</a:t>
            </a:r>
            <a:r>
              <a:rPr lang="en-US" sz="2000"/>
              <a:t>.</a:t>
            </a:r>
          </a:p>
          <a:p>
            <a:r>
              <a:rPr lang="en-US" sz="2000"/>
              <a:t>Las estructuras heredan implícitamente de </a:t>
            </a:r>
            <a:r>
              <a:rPr lang="en-US" sz="2000" b="1"/>
              <a:t>System.ValueType</a:t>
            </a:r>
            <a:r>
              <a:rPr lang="en-US" sz="2000"/>
              <a:t>, que a su vez hereda de </a:t>
            </a:r>
            <a:r>
              <a:rPr lang="en-US" sz="2000" b="1"/>
              <a:t>System.Object</a:t>
            </a:r>
            <a:r>
              <a:rPr lang="en-US" sz="2000"/>
              <a:t>. </a:t>
            </a:r>
          </a:p>
          <a:p>
            <a:pPr marL="0" indent="0">
              <a:buNone/>
            </a:pPr>
            <a:endParaRPr lang="en-US" sz="2000"/>
          </a:p>
        </p:txBody>
      </p:sp>
    </p:spTree>
    <p:extLst>
      <p:ext uri="{BB962C8B-B14F-4D97-AF65-F5344CB8AC3E}">
        <p14:creationId xmlns:p14="http://schemas.microsoft.com/office/powerpoint/2010/main" val="298290897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D3A-B24C-D84E-8678-7630E5E9F204}"/>
              </a:ext>
            </a:extLst>
          </p:cNvPr>
          <p:cNvSpPr>
            <a:spLocks noGrp="1"/>
          </p:cNvSpPr>
          <p:nvPr>
            <p:ph type="title"/>
          </p:nvPr>
        </p:nvSpPr>
        <p:spPr/>
        <p:txBody>
          <a:bodyPr/>
          <a:lstStyle/>
          <a:p>
            <a:r>
              <a:rPr lang="en-BO"/>
              <a:t>struct vs class</a:t>
            </a:r>
          </a:p>
        </p:txBody>
      </p:sp>
      <p:sp>
        <p:nvSpPr>
          <p:cNvPr id="3" name="Content Placeholder 2">
            <a:extLst>
              <a:ext uri="{FF2B5EF4-FFF2-40B4-BE49-F238E27FC236}">
                <a16:creationId xmlns:a16="http://schemas.microsoft.com/office/drawing/2014/main" id="{2E59818D-AAA9-5F45-BB3B-A5E8BC9D44BD}"/>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El tipo </a:t>
            </a:r>
            <a:r>
              <a:rPr lang="en-US" b="1"/>
              <a:t>struct</a:t>
            </a:r>
            <a:r>
              <a:rPr lang="en-US"/>
              <a:t> se usa típicamente para representar clases livianas que</a:t>
            </a:r>
          </a:p>
          <a:p>
            <a:pPr marL="0" indent="0">
              <a:buNone/>
            </a:pPr>
            <a:r>
              <a:rPr lang="en-US"/>
              <a:t>encapsulan pequeños grupos de variables relacionadas.</a:t>
            </a:r>
          </a:p>
          <a:p>
            <a:pPr marL="0" indent="0">
              <a:buNone/>
            </a:pPr>
            <a:r>
              <a:rPr lang="en-US"/>
              <a:t> </a:t>
            </a:r>
          </a:p>
          <a:p>
            <a:pPr marL="0" indent="0">
              <a:buNone/>
            </a:pPr>
            <a:r>
              <a:rPr lang="en-US"/>
              <a:t>La razón principal de usar una estructura en lugar de una clase es obtener el comportamiento de tipo valor. Por ejemplo, los tipos primitivos son todos de tipo estructura. Para estos tipos, es más lógico y eficiente que el runtime maneje el dato mismo y no una referencia.</a:t>
            </a:r>
          </a:p>
          <a:p>
            <a:pPr marL="0" indent="0">
              <a:buNone/>
            </a:pPr>
            <a:endParaRPr lang="en-US"/>
          </a:p>
          <a:p>
            <a:pPr marL="0" indent="0">
              <a:buNone/>
            </a:pPr>
            <a:r>
              <a:rPr lang="en-US"/>
              <a:t>En cambio para modelos de datos más complejos y cuando se necesita usar herencia, lo aconsejable es declarar una clase.</a:t>
            </a:r>
          </a:p>
          <a:p>
            <a:pPr marL="0" indent="0">
              <a:buNone/>
            </a:pPr>
            <a:r>
              <a:rPr lang="en-US"/>
              <a:t> </a:t>
            </a:r>
            <a:endParaRPr lang="en-BO"/>
          </a:p>
        </p:txBody>
      </p:sp>
    </p:spTree>
    <p:extLst>
      <p:ext uri="{BB962C8B-B14F-4D97-AF65-F5344CB8AC3E}">
        <p14:creationId xmlns:p14="http://schemas.microsoft.com/office/powerpoint/2010/main" val="71540156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EC-C155-C24C-8D71-0D62B9297938}"/>
              </a:ext>
            </a:extLst>
          </p:cNvPr>
          <p:cNvSpPr>
            <a:spLocks noGrp="1"/>
          </p:cNvSpPr>
          <p:nvPr>
            <p:ph type="title"/>
          </p:nvPr>
        </p:nvSpPr>
        <p:spPr/>
        <p:txBody>
          <a:bodyPr/>
          <a:lstStyle/>
          <a:p>
            <a:r>
              <a:rPr lang="en-BO"/>
              <a:t>Capítulo 15</a:t>
            </a:r>
          </a:p>
        </p:txBody>
      </p:sp>
      <p:sp>
        <p:nvSpPr>
          <p:cNvPr id="3" name="Content Placeholder 2">
            <a:extLst>
              <a:ext uri="{FF2B5EF4-FFF2-40B4-BE49-F238E27FC236}">
                <a16:creationId xmlns:a16="http://schemas.microsoft.com/office/drawing/2014/main" id="{054B400B-1600-1D49-A03E-003DEFC10DAC}"/>
              </a:ext>
            </a:extLst>
          </p:cNvPr>
          <p:cNvSpPr>
            <a:spLocks noGrp="1"/>
          </p:cNvSpPr>
          <p:nvPr>
            <p:ph idx="1"/>
          </p:nvPr>
        </p:nvSpPr>
        <p:spPr/>
        <p:txBody>
          <a:bodyPr>
            <a:normAutofit/>
          </a:bodyPr>
          <a:lstStyle/>
          <a:p>
            <a:pPr marL="0" indent="0">
              <a:buNone/>
            </a:pPr>
            <a:r>
              <a:rPr lang="en-BO" sz="4000" b="1"/>
              <a:t>Preprocesadores</a:t>
            </a:r>
          </a:p>
        </p:txBody>
      </p:sp>
    </p:spTree>
    <p:extLst>
      <p:ext uri="{BB962C8B-B14F-4D97-AF65-F5344CB8AC3E}">
        <p14:creationId xmlns:p14="http://schemas.microsoft.com/office/powerpoint/2010/main" val="3523564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E09A-302D-A24B-A57D-C9E88C348808}"/>
              </a:ext>
            </a:extLst>
          </p:cNvPr>
          <p:cNvSpPr>
            <a:spLocks noGrp="1"/>
          </p:cNvSpPr>
          <p:nvPr>
            <p:ph type="title"/>
          </p:nvPr>
        </p:nvSpPr>
        <p:spPr/>
        <p:txBody>
          <a:bodyPr/>
          <a:lstStyle/>
          <a:p>
            <a:r>
              <a:rPr lang="en-BO"/>
              <a:t>Preprocesadores</a:t>
            </a:r>
          </a:p>
        </p:txBody>
      </p:sp>
      <p:sp>
        <p:nvSpPr>
          <p:cNvPr id="3" name="Content Placeholder 2">
            <a:extLst>
              <a:ext uri="{FF2B5EF4-FFF2-40B4-BE49-F238E27FC236}">
                <a16:creationId xmlns:a16="http://schemas.microsoft.com/office/drawing/2014/main" id="{864B9E53-43BA-D544-97A8-DB98D32EA93C}"/>
              </a:ext>
            </a:extLst>
          </p:cNvPr>
          <p:cNvSpPr>
            <a:spLocks noGrp="1"/>
          </p:cNvSpPr>
          <p:nvPr>
            <p:ph idx="1"/>
          </p:nvPr>
        </p:nvSpPr>
        <p:spPr>
          <a:xfrm>
            <a:off x="5529943" y="2914196"/>
            <a:ext cx="5658393" cy="2023563"/>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 incluye un conjunto de directivas de preprocesador que se utilizan principalmente para compilación condicional. Las directivas de preproceso se procesan antes de que tenga lugar la compilación del código.</a:t>
            </a:r>
          </a:p>
          <a:p>
            <a:pPr marL="0" indent="0">
              <a:buNone/>
            </a:pPr>
            <a:r>
              <a:rPr lang="en-BO"/>
              <a:t> </a:t>
            </a:r>
          </a:p>
        </p:txBody>
      </p:sp>
      <p:pic>
        <p:nvPicPr>
          <p:cNvPr id="4" name="Picture 3" descr="A screenshot of a cell phone&#10;&#10;Description automatically generated">
            <a:extLst>
              <a:ext uri="{FF2B5EF4-FFF2-40B4-BE49-F238E27FC236}">
                <a16:creationId xmlns:a16="http://schemas.microsoft.com/office/drawing/2014/main" id="{618D4F9D-ED42-034D-8997-DD6C2C324314}"/>
              </a:ext>
            </a:extLst>
          </p:cNvPr>
          <p:cNvPicPr>
            <a:picLocks noChangeAspect="1"/>
          </p:cNvPicPr>
          <p:nvPr/>
        </p:nvPicPr>
        <p:blipFill>
          <a:blip r:embed="rId2"/>
          <a:stretch>
            <a:fillRect/>
          </a:stretch>
        </p:blipFill>
        <p:spPr>
          <a:xfrm>
            <a:off x="838200" y="1690689"/>
            <a:ext cx="4115394" cy="5167311"/>
          </a:xfrm>
          <a:prstGeom prst="rect">
            <a:avLst/>
          </a:prstGeom>
        </p:spPr>
      </p:pic>
    </p:spTree>
    <p:extLst>
      <p:ext uri="{BB962C8B-B14F-4D97-AF65-F5344CB8AC3E}">
        <p14:creationId xmlns:p14="http://schemas.microsoft.com/office/powerpoint/2010/main" val="57341290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1CE3-C7DB-904E-9BDD-3F5C67FFA027}"/>
              </a:ext>
            </a:extLst>
          </p:cNvPr>
          <p:cNvSpPr>
            <a:spLocks noGrp="1"/>
          </p:cNvSpPr>
          <p:nvPr>
            <p:ph type="title"/>
          </p:nvPr>
        </p:nvSpPr>
        <p:spPr/>
        <p:txBody>
          <a:bodyPr/>
          <a:lstStyle/>
          <a:p>
            <a:r>
              <a:rPr lang="en-BO"/>
              <a:t>Sintaxis de los Preprocesadores</a:t>
            </a:r>
          </a:p>
        </p:txBody>
      </p:sp>
      <p:sp>
        <p:nvSpPr>
          <p:cNvPr id="3" name="Content Placeholder 2">
            <a:extLst>
              <a:ext uri="{FF2B5EF4-FFF2-40B4-BE49-F238E27FC236}">
                <a16:creationId xmlns:a16="http://schemas.microsoft.com/office/drawing/2014/main" id="{977FDF40-44B8-E843-A50D-91D832953D6A}"/>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Las directivas de preprocesador se distinguen fácilmente del código de programa porque comienzan con un signo hash (</a:t>
            </a:r>
            <a:r>
              <a:rPr lang="en-US" b="1"/>
              <a:t>#</a:t>
            </a:r>
            <a:r>
              <a:rPr lang="en-US"/>
              <a:t>). Siempre deben ocupar una línea que esté separada de cualquier otra cosa, excepto los comentarios de una sola línea. Opcionalmente, se puede incluir un espacio en blanco antes y después de la marca hash.</a:t>
            </a:r>
          </a:p>
          <a:p>
            <a:pPr marL="0" indent="0">
              <a:buNone/>
            </a:pPr>
            <a:endParaRPr lang="en-US"/>
          </a:p>
          <a:p>
            <a:pPr marL="0" indent="0">
              <a:buNone/>
            </a:pPr>
            <a:r>
              <a:rPr lang="en-US" b="1" dirty="0"/>
              <a:t>#line 1 // pone número de línea</a:t>
            </a:r>
          </a:p>
          <a:p>
            <a:pPr marL="0" indent="0">
              <a:buNone/>
            </a:pPr>
            <a:endParaRPr lang="en-BO"/>
          </a:p>
        </p:txBody>
      </p:sp>
    </p:spTree>
    <p:extLst>
      <p:ext uri="{BB962C8B-B14F-4D97-AF65-F5344CB8AC3E}">
        <p14:creationId xmlns:p14="http://schemas.microsoft.com/office/powerpoint/2010/main" val="331091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9503-4FB4-2C48-BA42-BBA9D4BA9C99}"/>
              </a:ext>
            </a:extLst>
          </p:cNvPr>
          <p:cNvSpPr>
            <a:spLocks noGrp="1"/>
          </p:cNvSpPr>
          <p:nvPr>
            <p:ph type="title"/>
          </p:nvPr>
        </p:nvSpPr>
        <p:spPr/>
        <p:txBody>
          <a:bodyPr/>
          <a:lstStyle/>
          <a:p>
            <a:r>
              <a:rPr lang="en-BO"/>
              <a:t>Compilación condicional</a:t>
            </a:r>
          </a:p>
        </p:txBody>
      </p:sp>
      <p:sp>
        <p:nvSpPr>
          <p:cNvPr id="3" name="Content Placeholder 2">
            <a:extLst>
              <a:ext uri="{FF2B5EF4-FFF2-40B4-BE49-F238E27FC236}">
                <a16:creationId xmlns:a16="http://schemas.microsoft.com/office/drawing/2014/main" id="{9A65BF47-8624-384F-B90F-B00E0AD04297}"/>
              </a:ext>
            </a:extLst>
          </p:cNvPr>
          <p:cNvSpPr>
            <a:spLocks noGrp="1"/>
          </p:cNvSpPr>
          <p:nvPr>
            <p:ph idx="1"/>
          </p:nvPr>
        </p:nvSpPr>
        <p:spPr>
          <a:xfrm>
            <a:off x="5294811" y="1690688"/>
            <a:ext cx="6058990" cy="4802187"/>
          </a:xfrm>
          <a:solidFill>
            <a:schemeClr val="accent5">
              <a:lumMod val="20000"/>
              <a:lumOff val="80000"/>
            </a:schemeClr>
          </a:solidFill>
          <a:ln>
            <a:solidFill>
              <a:schemeClr val="accent1"/>
            </a:solidFill>
          </a:ln>
        </p:spPr>
        <p:txBody>
          <a:bodyPr>
            <a:noAutofit/>
          </a:bodyPr>
          <a:lstStyle/>
          <a:p>
            <a:pPr marL="0" indent="0">
              <a:buNone/>
            </a:pPr>
            <a:endParaRPr lang="en-US" sz="1400"/>
          </a:p>
          <a:p>
            <a:r>
              <a:rPr lang="en-US" sz="1400"/>
              <a:t>Se usan las directivas de preproceso: </a:t>
            </a:r>
            <a:r>
              <a:rPr lang="en-US" sz="1400" b="1"/>
              <a:t>#define, #undef, #if, #else, #elif, #endif</a:t>
            </a:r>
            <a:r>
              <a:rPr lang="en-US" sz="1400"/>
              <a:t>.</a:t>
            </a:r>
          </a:p>
          <a:p>
            <a:r>
              <a:rPr lang="en-US" sz="1400"/>
              <a:t>Para usar la compilación condicional se comienza utilizando la directiva </a:t>
            </a:r>
            <a:r>
              <a:rPr lang="en-US" sz="1400" b="1"/>
              <a:t>#define</a:t>
            </a:r>
            <a:r>
              <a:rPr lang="en-US" sz="1400"/>
              <a:t> (para definir) seguida de algún </a:t>
            </a:r>
            <a:r>
              <a:rPr lang="en-US" sz="1400" b="1"/>
              <a:t>nombre de símbolo</a:t>
            </a:r>
            <a:r>
              <a:rPr lang="en-US" sz="1400"/>
              <a:t>, o </a:t>
            </a:r>
            <a:r>
              <a:rPr lang="en-US" sz="1400" b="1"/>
              <a:t>#undef </a:t>
            </a:r>
            <a:r>
              <a:rPr lang="en-US" sz="1400"/>
              <a:t>(para eliminar la definición hecha a nivel de proyecto)</a:t>
            </a:r>
            <a:r>
              <a:rPr lang="en-US" sz="1400" b="1"/>
              <a:t> </a:t>
            </a:r>
            <a:r>
              <a:rPr lang="en-US" sz="1400"/>
              <a:t>. Esta debe ser la primer línea de un programa fuente. </a:t>
            </a:r>
          </a:p>
          <a:p>
            <a:r>
              <a:rPr lang="en-US" sz="1400"/>
              <a:t>Por ejemplo:  </a:t>
            </a:r>
            <a:r>
              <a:rPr lang="en-US" sz="1400" b="1"/>
              <a:t>#define DEBUG  </a:t>
            </a:r>
            <a:r>
              <a:rPr lang="en-US" sz="1400"/>
              <a:t>Este símbolo por ej. viene definido por el compilador en modo ”debug”.</a:t>
            </a:r>
          </a:p>
          <a:p>
            <a:r>
              <a:rPr lang="en-US" sz="1400"/>
              <a:t>Cuando se define un símbolo, provocará que una expresión (</a:t>
            </a:r>
            <a:r>
              <a:rPr lang="en-US" sz="1400" b="1"/>
              <a:t>#if, #else, #elif, #endif</a:t>
            </a:r>
            <a:r>
              <a:rPr lang="en-US" sz="1400"/>
              <a:t>) que use esa condición se evalúe como verdadera y el código encerrado se incorpore a la presente compilación. Si el símbolo no está previamente definido la condición se evaluará como falsa y el código correspondiente no será tomado en cuenta. </a:t>
            </a:r>
          </a:p>
          <a:p>
            <a:r>
              <a:rPr lang="en-US" sz="1400"/>
              <a:t>El símbolo permanecerá definido solo dentro del archivo fuente actual, comenzando desde la línea donde se define el símbolo, hasta el final del mismo.</a:t>
            </a:r>
          </a:p>
          <a:p>
            <a:r>
              <a:rPr lang="en-US" sz="1400"/>
              <a:t>Se puede introducir la definición de estos símbolos para todo el proyecto, colocando en el archivo nombre_proyecto.csproj la siguiente entrada:</a:t>
            </a:r>
          </a:p>
          <a:p>
            <a:pPr marL="0" indent="0">
              <a:buNone/>
            </a:pPr>
            <a:r>
              <a:rPr lang="en-US" sz="1400"/>
              <a:t> </a:t>
            </a:r>
            <a:r>
              <a:rPr lang="en-US" sz="1400" b="1"/>
              <a:t>&lt;DefineConstants&gt;DEBUG TEMPORAL&lt;/DefineConstants&gt;</a:t>
            </a:r>
          </a:p>
          <a:p>
            <a:pPr marL="0" indent="0">
              <a:buNone/>
            </a:pPr>
            <a:endParaRPr lang="en-BO" sz="1400"/>
          </a:p>
        </p:txBody>
      </p:sp>
      <p:sp>
        <p:nvSpPr>
          <p:cNvPr id="4" name="TextBox 3">
            <a:extLst>
              <a:ext uri="{FF2B5EF4-FFF2-40B4-BE49-F238E27FC236}">
                <a16:creationId xmlns:a16="http://schemas.microsoft.com/office/drawing/2014/main" id="{D76A39A0-A13F-AE4C-A10A-0A5AFB188E2E}"/>
              </a:ext>
            </a:extLst>
          </p:cNvPr>
          <p:cNvSpPr txBox="1"/>
          <p:nvPr/>
        </p:nvSpPr>
        <p:spPr>
          <a:xfrm>
            <a:off x="838200" y="2372106"/>
            <a:ext cx="437823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br>
              <a:rPr lang="en-US" sz="1400" b="1">
                <a:solidFill>
                  <a:schemeClr val="bg1"/>
                </a:solidFill>
              </a:rPr>
            </a:br>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r>
              <a:rPr lang="en-US" sz="1400" b="1"/>
              <a:t>	#if TEMPORAL</a:t>
            </a:r>
          </a:p>
          <a:p>
            <a:r>
              <a:rPr lang="en-US" sz="1400" b="1"/>
              <a:t>	WriteLine("Este código es temporal!");</a:t>
            </a:r>
          </a:p>
          <a:p>
            <a:r>
              <a:rPr lang="en-US" sz="1400" b="1"/>
              <a:t>	#else</a:t>
            </a:r>
          </a:p>
          <a:p>
            <a:r>
              <a:rPr lang="en-US" sz="1400" b="1"/>
              <a:t>	WriteLine("Este código no es temporal!");</a:t>
            </a:r>
          </a:p>
          <a:p>
            <a:r>
              <a:rPr lang="en-US" sz="1400" b="1"/>
              <a:t>	#endif</a:t>
            </a:r>
          </a:p>
          <a:p>
            <a:endParaRPr lang="en-US" sz="1400" b="1"/>
          </a:p>
          <a:p>
            <a:r>
              <a:rPr lang="en-US" sz="1400" b="1"/>
              <a:t>	WriteLine("Este código es definitivo!");</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8847134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F7F3-72BC-1844-9B1A-039940F75F1A}"/>
              </a:ext>
            </a:extLst>
          </p:cNvPr>
          <p:cNvSpPr>
            <a:spLocks noGrp="1"/>
          </p:cNvSpPr>
          <p:nvPr>
            <p:ph type="title"/>
          </p:nvPr>
        </p:nvSpPr>
        <p:spPr/>
        <p:txBody>
          <a:bodyPr/>
          <a:lstStyle/>
          <a:p>
            <a:r>
              <a:rPr lang="en-BO"/>
              <a:t>Directivas de diagnóstico</a:t>
            </a:r>
          </a:p>
        </p:txBody>
      </p:sp>
      <p:sp>
        <p:nvSpPr>
          <p:cNvPr id="3" name="Content Placeholder 2">
            <a:extLst>
              <a:ext uri="{FF2B5EF4-FFF2-40B4-BE49-F238E27FC236}">
                <a16:creationId xmlns:a16="http://schemas.microsoft.com/office/drawing/2014/main" id="{B0E8896E-07E5-4A44-A8C5-3210CEC09116}"/>
              </a:ext>
            </a:extLst>
          </p:cNvPr>
          <p:cNvSpPr>
            <a:spLocks noGrp="1"/>
          </p:cNvSpPr>
          <p:nvPr>
            <p:ph idx="1"/>
          </p:nvPr>
        </p:nvSpPr>
        <p:spPr>
          <a:xfrm>
            <a:off x="6096000" y="1958038"/>
            <a:ext cx="525780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Hay dos directivas de preprocesador de diagnóstico: </a:t>
            </a:r>
            <a:r>
              <a:rPr lang="en-US" b="1"/>
              <a:t>#error</a:t>
            </a:r>
            <a:r>
              <a:rPr lang="en-US"/>
              <a:t> y </a:t>
            </a:r>
            <a:r>
              <a:rPr lang="en-US" b="1"/>
              <a:t>#warning</a:t>
            </a:r>
            <a:r>
              <a:rPr lang="en-US"/>
              <a:t>.</a:t>
            </a:r>
          </a:p>
          <a:p>
            <a:pPr marL="0" indent="0">
              <a:buNone/>
            </a:pPr>
            <a:endParaRPr lang="en-US"/>
          </a:p>
          <a:p>
            <a:pPr marL="0" indent="0">
              <a:buNone/>
            </a:pPr>
            <a:r>
              <a:rPr lang="en-US"/>
              <a:t>La directiva </a:t>
            </a:r>
            <a:r>
              <a:rPr lang="en-US" b="1"/>
              <a:t>#error </a:t>
            </a:r>
            <a:r>
              <a:rPr lang="en-US"/>
              <a:t>se usa para abortar una compilación al generar un error de compilación. Esta directiva puede tomar opcionalmente un parámetro que proporciona una descripción del error.</a:t>
            </a:r>
          </a:p>
          <a:p>
            <a:pPr marL="0" indent="0">
              <a:buNone/>
            </a:pPr>
            <a:endParaRPr lang="en-US"/>
          </a:p>
          <a:p>
            <a:pPr marL="0" indent="0">
              <a:buNone/>
            </a:pPr>
            <a:r>
              <a:rPr lang="en-US"/>
              <a:t>Similar al error, la directiva </a:t>
            </a:r>
            <a:r>
              <a:rPr lang="en-US" b="1"/>
              <a:t>#warning</a:t>
            </a:r>
            <a:r>
              <a:rPr lang="en-US"/>
              <a:t> genera un mensaje de advertencia de compilación. Esta directiva no detendrá la compilación.</a:t>
            </a:r>
          </a:p>
          <a:p>
            <a:pPr marL="0" indent="0">
              <a:buNone/>
            </a:pPr>
            <a:r>
              <a:rPr lang="en-US"/>
              <a:t> </a:t>
            </a:r>
            <a:endParaRPr lang="en-BO"/>
          </a:p>
        </p:txBody>
      </p:sp>
      <p:sp>
        <p:nvSpPr>
          <p:cNvPr id="5" name="TextBox 4">
            <a:extLst>
              <a:ext uri="{FF2B5EF4-FFF2-40B4-BE49-F238E27FC236}">
                <a16:creationId xmlns:a16="http://schemas.microsoft.com/office/drawing/2014/main" id="{CBCA12D0-E0F8-B14A-B706-07ACC1423C12}"/>
              </a:ext>
            </a:extLst>
          </p:cNvPr>
          <p:cNvSpPr txBox="1"/>
          <p:nvPr/>
        </p:nvSpPr>
        <p:spPr>
          <a:xfrm>
            <a:off x="838200" y="1938949"/>
            <a:ext cx="4970417"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50863484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2265-47B3-2E40-B857-80F035100A04}"/>
              </a:ext>
            </a:extLst>
          </p:cNvPr>
          <p:cNvSpPr>
            <a:spLocks noGrp="1"/>
          </p:cNvSpPr>
          <p:nvPr>
            <p:ph type="title"/>
          </p:nvPr>
        </p:nvSpPr>
        <p:spPr/>
        <p:txBody>
          <a:bodyPr/>
          <a:lstStyle/>
          <a:p>
            <a:r>
              <a:rPr lang="en-BO"/>
              <a:t>Directiva line</a:t>
            </a:r>
          </a:p>
        </p:txBody>
      </p:sp>
      <p:sp>
        <p:nvSpPr>
          <p:cNvPr id="3" name="Content Placeholder 2">
            <a:extLst>
              <a:ext uri="{FF2B5EF4-FFF2-40B4-BE49-F238E27FC236}">
                <a16:creationId xmlns:a16="http://schemas.microsoft.com/office/drawing/2014/main" id="{D6F40288-A7D5-D14C-9316-09D5013C231F}"/>
              </a:ext>
            </a:extLst>
          </p:cNvPr>
          <p:cNvSpPr>
            <a:spLocks noGrp="1"/>
          </p:cNvSpPr>
          <p:nvPr>
            <p:ph idx="1"/>
          </p:nvPr>
        </p:nvSpPr>
        <p:spPr>
          <a:xfrm>
            <a:off x="6627222" y="1825625"/>
            <a:ext cx="4726577" cy="435133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Otra directiva que afecta la salida del compilador es </a:t>
            </a:r>
            <a:r>
              <a:rPr lang="en-US" b="1"/>
              <a:t>#line</a:t>
            </a:r>
            <a:r>
              <a:rPr lang="en-US"/>
              <a:t>. Esta directiva se utiliza para cambiar el número de línea y, opcionalmente, el nombre del archivo fuente, que se muestran cuando se produce un error o advertencia durante la compilación. </a:t>
            </a:r>
          </a:p>
          <a:p>
            <a:pPr marL="0" indent="0">
              <a:buNone/>
            </a:pPr>
            <a:endParaRPr lang="en-US"/>
          </a:p>
          <a:p>
            <a:pPr marL="0" indent="0">
              <a:buNone/>
            </a:pPr>
            <a:r>
              <a:rPr lang="en-US"/>
              <a:t>Esto es principalmente útil cuando se utiliza un programa que combina los archivos fuente en un archivo intermedio, que luego se compila.</a:t>
            </a:r>
            <a:endParaRPr lang="en-BO"/>
          </a:p>
        </p:txBody>
      </p:sp>
      <p:sp>
        <p:nvSpPr>
          <p:cNvPr id="4" name="TextBox 3">
            <a:extLst>
              <a:ext uri="{FF2B5EF4-FFF2-40B4-BE49-F238E27FC236}">
                <a16:creationId xmlns:a16="http://schemas.microsoft.com/office/drawing/2014/main" id="{282B302B-E21F-0B40-A908-BB8AE55A13A3}"/>
              </a:ext>
            </a:extLst>
          </p:cNvPr>
          <p:cNvSpPr txBox="1"/>
          <p:nvPr/>
        </p:nvSpPr>
        <p:spPr>
          <a:xfrm>
            <a:off x="838200" y="1690688"/>
            <a:ext cx="4970417" cy="464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a:solidFill>
                  <a:schemeClr val="bg1"/>
                </a:solidFill>
              </a:rPr>
              <a:t>#define TEMPORAL</a:t>
            </a:r>
          </a:p>
          <a:p>
            <a:endParaRPr lang="en-US" sz="1400" b="1">
              <a:solidFill>
                <a:schemeClr val="bg1"/>
              </a:solidFill>
            </a:endParaRPr>
          </a:p>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static void Main() {</a:t>
            </a:r>
          </a:p>
          <a:p>
            <a:pPr lvl="2"/>
            <a:r>
              <a:rPr lang="en-US" sz="1400" b="1"/>
              <a:t>#if TEMPORAL</a:t>
            </a:r>
          </a:p>
          <a:p>
            <a:pPr lvl="2"/>
            <a:r>
              <a:rPr lang="en-US" sz="1400" b="1"/>
              <a:t>WriteLine("Este código es temporal!");</a:t>
            </a:r>
          </a:p>
          <a:p>
            <a:pPr lvl="2"/>
            <a:r>
              <a:rPr lang="en-US" sz="1400" b="1"/>
              <a:t>#endif</a:t>
            </a:r>
          </a:p>
          <a:p>
            <a:pPr lvl="2"/>
            <a:endParaRPr lang="en-US" sz="1400" b="1"/>
          </a:p>
          <a:p>
            <a:pPr lvl="2"/>
            <a:r>
              <a:rPr lang="en-US" sz="1400" b="1"/>
              <a:t>#if DEBUG</a:t>
            </a:r>
          </a:p>
          <a:p>
            <a:pPr lvl="2"/>
            <a:r>
              <a:rPr lang="en-US" sz="1400" b="1"/>
              <a:t>#line 5000 </a:t>
            </a:r>
            <a:r>
              <a:rPr lang="en-US"/>
              <a:t>"Programa Consola"</a:t>
            </a:r>
          </a:p>
          <a:p>
            <a:pPr lvl="2"/>
            <a:r>
              <a:rPr lang="en-US" sz="1400" b="1"/>
              <a:t>#warning EN MODO DEBUG</a:t>
            </a:r>
          </a:p>
          <a:p>
            <a:pPr lvl="2"/>
            <a:r>
              <a:rPr lang="en-US" sz="1400" b="1"/>
              <a:t>#endif</a:t>
            </a:r>
          </a:p>
          <a:p>
            <a:pPr lvl="2"/>
            <a:br>
              <a:rPr lang="en-US" sz="1400" b="1"/>
            </a:br>
            <a:r>
              <a:rPr lang="en-US" sz="1400" b="1"/>
              <a:t>#if !DEBUG &amp;&amp; TEMPORAL </a:t>
            </a:r>
          </a:p>
          <a:p>
            <a:pPr lvl="2"/>
            <a:r>
              <a:rPr lang="en-US" sz="1400" b="1"/>
              <a:t>#error NO SE PUEDE COMPILAR</a:t>
            </a:r>
          </a:p>
          <a:p>
            <a:pPr lvl="2"/>
            <a:r>
              <a:rPr lang="en-US" sz="1400" b="1"/>
              <a:t>#endif</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8888133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3EEB-EA44-D44A-A89F-E17FEDE53FA0}"/>
              </a:ext>
            </a:extLst>
          </p:cNvPr>
          <p:cNvSpPr>
            <a:spLocks noGrp="1"/>
          </p:cNvSpPr>
          <p:nvPr>
            <p:ph type="title"/>
          </p:nvPr>
        </p:nvSpPr>
        <p:spPr/>
        <p:txBody>
          <a:bodyPr/>
          <a:lstStyle/>
          <a:p>
            <a:r>
              <a:rPr lang="en-BO"/>
              <a:t>Directiva region</a:t>
            </a:r>
          </a:p>
        </p:txBody>
      </p:sp>
      <p:sp>
        <p:nvSpPr>
          <p:cNvPr id="3" name="Content Placeholder 2">
            <a:extLst>
              <a:ext uri="{FF2B5EF4-FFF2-40B4-BE49-F238E27FC236}">
                <a16:creationId xmlns:a16="http://schemas.microsoft.com/office/drawing/2014/main" id="{EF808BA7-15B0-EF41-A193-83FC90AC2FE5}"/>
              </a:ext>
            </a:extLst>
          </p:cNvPr>
          <p:cNvSpPr>
            <a:spLocks noGrp="1"/>
          </p:cNvSpPr>
          <p:nvPr>
            <p:ph idx="1"/>
          </p:nvPr>
        </p:nvSpPr>
        <p:spPr>
          <a:xfrm>
            <a:off x="6383384" y="2139246"/>
            <a:ext cx="4970416" cy="3724096"/>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Las dos últimas directivas son </a:t>
            </a:r>
            <a:r>
              <a:rPr lang="en-US" sz="2000" b="1"/>
              <a:t>#region</a:t>
            </a:r>
            <a:r>
              <a:rPr lang="en-US" sz="2000"/>
              <a:t> y </a:t>
            </a:r>
            <a:r>
              <a:rPr lang="en-US" sz="2000" b="1"/>
              <a:t>#endregion</a:t>
            </a:r>
            <a:r>
              <a:rPr lang="en-US" sz="2000"/>
              <a:t>. Estas se usan para delimitar una sección de código que se puede expandir o contraer utilizando la función de “outlining” de Visual Studio.</a:t>
            </a:r>
          </a:p>
          <a:p>
            <a:pPr marL="0" indent="0">
              <a:buNone/>
            </a:pPr>
            <a:endParaRPr lang="en-US" sz="2000"/>
          </a:p>
          <a:p>
            <a:pPr marL="0" indent="0">
              <a:buNone/>
            </a:pPr>
            <a:r>
              <a:rPr lang="en-US" sz="2000"/>
              <a:t>Al igual que las directivas condicionales, las regiones pueden anidarse en cualquier número de niveles de profundidad.</a:t>
            </a:r>
          </a:p>
          <a:p>
            <a:pPr marL="0" indent="0">
              <a:buNone/>
            </a:pPr>
            <a:r>
              <a:rPr lang="en-US" sz="2000"/>
              <a:t> </a:t>
            </a:r>
            <a:endParaRPr lang="en-BO" sz="2000"/>
          </a:p>
        </p:txBody>
      </p:sp>
      <p:sp>
        <p:nvSpPr>
          <p:cNvPr id="4" name="TextBox 3">
            <a:extLst>
              <a:ext uri="{FF2B5EF4-FFF2-40B4-BE49-F238E27FC236}">
                <a16:creationId xmlns:a16="http://schemas.microsoft.com/office/drawing/2014/main" id="{99905C7C-3942-0443-A1DE-88D784B808FA}"/>
              </a:ext>
            </a:extLst>
          </p:cNvPr>
          <p:cNvSpPr txBox="1"/>
          <p:nvPr/>
        </p:nvSpPr>
        <p:spPr>
          <a:xfrm>
            <a:off x="838200" y="2139246"/>
            <a:ext cx="4970417"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static void Main() {</a:t>
            </a:r>
          </a:p>
          <a:p>
            <a:endParaRPr lang="en-US" sz="1400" b="1"/>
          </a:p>
          <a:p>
            <a:pPr lvl="2"/>
            <a:r>
              <a:rPr lang="en-US" sz="1400" b="1"/>
              <a:t>// Desplegado desde Principal.Main</a:t>
            </a:r>
          </a:p>
          <a:p>
            <a:pPr lvl="2"/>
            <a:r>
              <a:rPr lang="en-US" sz="1400" b="1"/>
              <a:t>Print($"Desplegado desde {nameof(Principal)}.{nameof(Main)}"); </a:t>
            </a:r>
          </a:p>
          <a:p>
            <a:pPr lvl="2"/>
            <a:br>
              <a:rPr lang="en-US" sz="1400" b="1"/>
            </a:br>
            <a:r>
              <a:rPr lang="en-US" sz="1400" b="1"/>
              <a:t>#region Métodos locales</a:t>
            </a:r>
          </a:p>
          <a:p>
            <a:pPr lvl="2"/>
            <a:r>
              <a:rPr lang="en-US" sz="1400" b="1"/>
              <a:t>void Print(string str) { WriteLine(str); }</a:t>
            </a:r>
          </a:p>
          <a:p>
            <a:pPr lvl="2"/>
            <a:r>
              <a:rPr lang="en-US" sz="1400" b="1"/>
              <a:t>#endregion</a:t>
            </a:r>
          </a:p>
          <a:p>
            <a:pPr lvl="1"/>
            <a:endParaRPr lang="en-US" sz="1400" b="1"/>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377507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4713-866C-634D-88F6-22E952D2F8FD}"/>
              </a:ext>
            </a:extLst>
          </p:cNvPr>
          <p:cNvSpPr>
            <a:spLocks noGrp="1"/>
          </p:cNvSpPr>
          <p:nvPr>
            <p:ph type="title"/>
          </p:nvPr>
        </p:nvSpPr>
        <p:spPr/>
        <p:txBody>
          <a:bodyPr/>
          <a:lstStyle/>
          <a:p>
            <a:r>
              <a:rPr lang="en-BO"/>
              <a:t>Capítulo 16</a:t>
            </a:r>
          </a:p>
        </p:txBody>
      </p:sp>
      <p:sp>
        <p:nvSpPr>
          <p:cNvPr id="3" name="Content Placeholder 2">
            <a:extLst>
              <a:ext uri="{FF2B5EF4-FFF2-40B4-BE49-F238E27FC236}">
                <a16:creationId xmlns:a16="http://schemas.microsoft.com/office/drawing/2014/main" id="{021511F0-D7D9-9C40-AE6F-BB09E5D72763}"/>
              </a:ext>
            </a:extLst>
          </p:cNvPr>
          <p:cNvSpPr>
            <a:spLocks noGrp="1"/>
          </p:cNvSpPr>
          <p:nvPr>
            <p:ph idx="1"/>
          </p:nvPr>
        </p:nvSpPr>
        <p:spPr/>
        <p:txBody>
          <a:bodyPr/>
          <a:lstStyle/>
          <a:p>
            <a:pPr marL="0" indent="0">
              <a:buNone/>
            </a:pPr>
            <a:r>
              <a:rPr lang="en-BO" sz="4000" b="1"/>
              <a:t>Delegates</a:t>
            </a:r>
          </a:p>
          <a:p>
            <a:pPr marL="0" indent="0">
              <a:buNone/>
            </a:pPr>
            <a:endParaRPr lang="en-BO"/>
          </a:p>
        </p:txBody>
      </p:sp>
    </p:spTree>
    <p:extLst>
      <p:ext uri="{BB962C8B-B14F-4D97-AF65-F5344CB8AC3E}">
        <p14:creationId xmlns:p14="http://schemas.microsoft.com/office/powerpoint/2010/main" val="12064186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7843-D57E-C740-A991-1F31A88D322C}"/>
              </a:ext>
            </a:extLst>
          </p:cNvPr>
          <p:cNvSpPr>
            <a:spLocks noGrp="1"/>
          </p:cNvSpPr>
          <p:nvPr>
            <p:ph type="title"/>
          </p:nvPr>
        </p:nvSpPr>
        <p:spPr/>
        <p:txBody>
          <a:bodyPr/>
          <a:lstStyle/>
          <a:p>
            <a:r>
              <a:rPr lang="en-BO"/>
              <a:t>delegate</a:t>
            </a:r>
          </a:p>
        </p:txBody>
      </p:sp>
      <p:sp>
        <p:nvSpPr>
          <p:cNvPr id="3" name="Content Placeholder 2">
            <a:extLst>
              <a:ext uri="{FF2B5EF4-FFF2-40B4-BE49-F238E27FC236}">
                <a16:creationId xmlns:a16="http://schemas.microsoft.com/office/drawing/2014/main" id="{B3EE6749-D21A-1044-AA47-CC525575F291}"/>
              </a:ext>
            </a:extLst>
          </p:cNvPr>
          <p:cNvSpPr>
            <a:spLocks noGrp="1"/>
          </p:cNvSpPr>
          <p:nvPr>
            <p:ph idx="1"/>
          </p:nvPr>
        </p:nvSpPr>
        <p:spPr>
          <a:xfrm>
            <a:off x="6165670" y="1825625"/>
            <a:ext cx="518813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a:t>
            </a:r>
            <a:r>
              <a:rPr lang="en-US" b="1"/>
              <a:t>delegate</a:t>
            </a:r>
            <a:r>
              <a:rPr lang="en-US"/>
              <a:t> es un type referencia que se usa para hacer referencia a un método. </a:t>
            </a:r>
          </a:p>
          <a:p>
            <a:pPr marL="0" indent="0">
              <a:buNone/>
            </a:pPr>
            <a:endParaRPr lang="en-US"/>
          </a:p>
          <a:p>
            <a:pPr marL="0" indent="0">
              <a:buNone/>
            </a:pPr>
            <a:r>
              <a:rPr lang="en-US"/>
              <a:t>Esto permite asignar métodos a variables y pasarlos como argumentos. </a:t>
            </a:r>
          </a:p>
          <a:p>
            <a:pPr marL="0" indent="0">
              <a:buNone/>
            </a:pPr>
            <a:endParaRPr lang="en-US"/>
          </a:p>
          <a:p>
            <a:pPr marL="0" indent="0">
              <a:buNone/>
            </a:pPr>
            <a:r>
              <a:rPr lang="en-US"/>
              <a:t>La declaración del </a:t>
            </a:r>
            <a:r>
              <a:rPr lang="en-US" b="1"/>
              <a:t>delegate</a:t>
            </a:r>
            <a:r>
              <a:rPr lang="en-US"/>
              <a:t> especifica el </a:t>
            </a:r>
            <a:r>
              <a:rPr lang="en-US" b="1"/>
              <a:t>signature</a:t>
            </a:r>
            <a:r>
              <a:rPr lang="en-US"/>
              <a:t> (firma) del método al que pueden referirse los objetos del tipo </a:t>
            </a:r>
            <a:r>
              <a:rPr lang="en-US" b="1"/>
              <a:t>delegate</a:t>
            </a:r>
            <a:r>
              <a:rPr lang="en-US"/>
              <a:t>. </a:t>
            </a:r>
          </a:p>
          <a:p>
            <a:pPr marL="0" indent="0">
              <a:buNone/>
            </a:pPr>
            <a:endParaRPr lang="en-US"/>
          </a:p>
          <a:p>
            <a:pPr marL="0" indent="0">
              <a:buNone/>
            </a:pPr>
            <a:r>
              <a:rPr lang="en-US"/>
              <a:t>Los delegados se nombran por convención con una palabra iniciada con mayúscula, seguido de Delegate al final del nombre.</a:t>
            </a:r>
          </a:p>
          <a:p>
            <a:pPr marL="0" indent="0">
              <a:buNone/>
            </a:pPr>
            <a:r>
              <a:rPr lang="en-US"/>
              <a:t> </a:t>
            </a:r>
            <a:endParaRPr lang="en-BO"/>
          </a:p>
        </p:txBody>
      </p:sp>
      <p:sp>
        <p:nvSpPr>
          <p:cNvPr id="4" name="TextBox 3">
            <a:extLst>
              <a:ext uri="{FF2B5EF4-FFF2-40B4-BE49-F238E27FC236}">
                <a16:creationId xmlns:a16="http://schemas.microsoft.com/office/drawing/2014/main" id="{4E4B34D0-0933-5E4A-98F4-094CD734FB06}"/>
              </a:ext>
            </a:extLst>
          </p:cNvPr>
          <p:cNvSpPr txBox="1"/>
          <p:nvPr/>
        </p:nvSpPr>
        <p:spPr>
          <a:xfrm>
            <a:off x="838200" y="2031524"/>
            <a:ext cx="497041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solidFill>
                  <a:schemeClr val="accent2">
                    <a:lumMod val="40000"/>
                    <a:lumOff val="60000"/>
                  </a:schemeClr>
                </a:solidFill>
              </a:rPr>
              <a:t>delegate void PrintDelegate(string str);</a:t>
            </a:r>
          </a:p>
          <a:p>
            <a:pPr lvl="1"/>
            <a:endParaRPr lang="en-US" sz="1400" b="1"/>
          </a:p>
          <a:p>
            <a:pPr lvl="1"/>
            <a:r>
              <a:rPr lang="en-US" sz="1400" b="1"/>
              <a:t>static void Main() {</a:t>
            </a:r>
          </a:p>
          <a:p>
            <a:endParaRPr lang="en-US" sz="1400" b="1"/>
          </a:p>
          <a:p>
            <a:r>
              <a:rPr lang="en-US" sz="1400" b="1"/>
              <a:t>	</a:t>
            </a:r>
            <a:r>
              <a:rPr lang="en-US" sz="1400" b="1">
                <a:solidFill>
                  <a:schemeClr val="accent2">
                    <a:lumMod val="40000"/>
                    <a:lumOff val="60000"/>
                  </a:schemeClr>
                </a:solidFill>
              </a:rPr>
              <a:t>PrintDelegate printf = Print;</a:t>
            </a:r>
          </a:p>
          <a:p>
            <a:pPr lvl="2"/>
            <a:endParaRPr lang="en-US" sz="1400" b="1"/>
          </a:p>
          <a:p>
            <a:pPr lvl="2"/>
            <a:r>
              <a:rPr lang="en-US" sz="1400" b="1">
                <a:solidFill>
                  <a:schemeClr val="accent2">
                    <a:lumMod val="40000"/>
                    <a:lumOff val="60000"/>
                  </a:schemeClr>
                </a:solidFill>
              </a:rPr>
              <a:t>printf</a:t>
            </a:r>
            <a:r>
              <a:rPr lang="en-US" sz="1400" b="1"/>
              <a:t>($"Desplegado desde {nameof(Principal)}.{nameof(Main)}"); </a:t>
            </a:r>
          </a:p>
          <a:p>
            <a:pPr lvl="2"/>
            <a:endParaRPr lang="en-US" sz="1400" b="1"/>
          </a:p>
          <a:p>
            <a:pPr lvl="2" indent="-466725"/>
            <a:r>
              <a:rPr lang="en-US" sz="1400" b="1"/>
              <a:t>}</a:t>
            </a:r>
          </a:p>
          <a:p>
            <a:pPr lvl="2" indent="-466725"/>
            <a:endParaRPr lang="en-US" sz="1400" b="1"/>
          </a:p>
          <a:p>
            <a:pPr lvl="2" indent="-466725"/>
            <a:r>
              <a:rPr lang="en-US" sz="1400" b="1"/>
              <a:t>public static void Print(string str) { WriteLine(str);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29434829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62B1-5697-0042-A225-89AF895930EB}"/>
              </a:ext>
            </a:extLst>
          </p:cNvPr>
          <p:cNvSpPr>
            <a:spLocks noGrp="1"/>
          </p:cNvSpPr>
          <p:nvPr>
            <p:ph type="title"/>
          </p:nvPr>
        </p:nvSpPr>
        <p:spPr/>
        <p:txBody>
          <a:bodyPr/>
          <a:lstStyle/>
          <a:p>
            <a:r>
              <a:rPr lang="en-BO"/>
              <a:t>Métodos anónimos</a:t>
            </a:r>
          </a:p>
        </p:txBody>
      </p:sp>
      <p:sp>
        <p:nvSpPr>
          <p:cNvPr id="3" name="Content Placeholder 2">
            <a:extLst>
              <a:ext uri="{FF2B5EF4-FFF2-40B4-BE49-F238E27FC236}">
                <a16:creationId xmlns:a16="http://schemas.microsoft.com/office/drawing/2014/main" id="{BE4C43E5-12B5-F443-943F-EF9138712AAA}"/>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 # permite usar </a:t>
            </a:r>
            <a:r>
              <a:rPr lang="en-US" b="1"/>
              <a:t>métodos anónimos</a:t>
            </a:r>
            <a:r>
              <a:rPr lang="en-US"/>
              <a:t>, que pueden asignarse a objetos de tipo delegate. </a:t>
            </a:r>
          </a:p>
          <a:p>
            <a:pPr marL="0" indent="0">
              <a:buNone/>
            </a:pPr>
            <a:endParaRPr lang="en-US"/>
          </a:p>
          <a:p>
            <a:pPr marL="0" indent="0">
              <a:buNone/>
            </a:pPr>
            <a:r>
              <a:rPr lang="en-US"/>
              <a:t>Se especifica un método anónimo mediante el uso de el keyword </a:t>
            </a:r>
            <a:r>
              <a:rPr lang="en-US" b="1"/>
              <a:t>delegate</a:t>
            </a:r>
            <a:r>
              <a:rPr lang="en-US"/>
              <a:t> seguida de una lista de parámetros y el bloque del método.</a:t>
            </a:r>
          </a:p>
          <a:p>
            <a:pPr marL="0" indent="0">
              <a:buNone/>
            </a:pPr>
            <a:endParaRPr lang="en-US"/>
          </a:p>
          <a:p>
            <a:pPr marL="0" indent="0">
              <a:buNone/>
            </a:pPr>
            <a:r>
              <a:rPr lang="en-US"/>
              <a:t>Esto puede simplificar la creación de instancias de tipo </a:t>
            </a:r>
            <a:r>
              <a:rPr lang="en-US" b="1"/>
              <a:t>delegate</a:t>
            </a:r>
            <a:r>
              <a:rPr lang="en-US"/>
              <a:t>, ya que no será necesario definir métodos separados para crear dichas instancia.</a:t>
            </a:r>
          </a:p>
          <a:p>
            <a:pPr marL="0" indent="0">
              <a:buNone/>
            </a:pPr>
            <a:r>
              <a:rPr lang="en-US"/>
              <a:t> </a:t>
            </a:r>
            <a:endParaRPr lang="en-BO"/>
          </a:p>
        </p:txBody>
      </p:sp>
      <p:sp>
        <p:nvSpPr>
          <p:cNvPr id="4" name="TextBox 3">
            <a:extLst>
              <a:ext uri="{FF2B5EF4-FFF2-40B4-BE49-F238E27FC236}">
                <a16:creationId xmlns:a16="http://schemas.microsoft.com/office/drawing/2014/main" id="{481B240E-D3FF-E444-8473-DF8F10CB3421}"/>
              </a:ext>
            </a:extLst>
          </p:cNvPr>
          <p:cNvSpPr txBox="1"/>
          <p:nvPr/>
        </p:nvSpPr>
        <p:spPr>
          <a:xfrm>
            <a:off x="838200" y="2031524"/>
            <a:ext cx="5588726" cy="3508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endParaRPr lang="en-US" sz="1400" b="1"/>
          </a:p>
          <a:p>
            <a:pPr lvl="1"/>
            <a:r>
              <a:rPr lang="en-US" sz="1400" b="1"/>
              <a:t>delegate void PrintDelegate(string str);</a:t>
            </a:r>
          </a:p>
          <a:p>
            <a:pPr lvl="1"/>
            <a:endParaRPr lang="en-US" sz="1400" b="1"/>
          </a:p>
          <a:p>
            <a:pPr lvl="1"/>
            <a:r>
              <a:rPr lang="en-US" sz="1400" b="1"/>
              <a:t>static void Main() {</a:t>
            </a:r>
          </a:p>
          <a:p>
            <a:endParaRPr lang="en-US" sz="1400" b="1"/>
          </a:p>
          <a:p>
            <a:r>
              <a:rPr lang="en-US" sz="1400" b="1"/>
              <a:t>	PrintDelegate printf = </a:t>
            </a:r>
            <a:r>
              <a:rPr lang="en-US" sz="1400" b="1">
                <a:solidFill>
                  <a:schemeClr val="accent2">
                    <a:lumMod val="40000"/>
                    <a:lumOff val="60000"/>
                  </a:schemeClr>
                </a:solidFill>
              </a:rPr>
              <a:t>delegate(string str) { WriteLine(str); };</a:t>
            </a:r>
          </a:p>
          <a:p>
            <a:pPr lvl="2"/>
            <a:endParaRPr lang="en-US" sz="1400" b="1"/>
          </a:p>
          <a:p>
            <a:pPr lvl="2"/>
            <a:r>
              <a:rPr lang="en-US" sz="1400" b="1"/>
              <a:t>printf("Desplegado desde un método anónimo " + 	$" {nameof(Principal)}.{nameof(Main)}"); </a:t>
            </a:r>
          </a:p>
          <a:p>
            <a:pPr lvl="2"/>
            <a:endParaRPr lang="en-US" sz="1400" b="1"/>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4364369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B251-D256-AD45-BBB2-DAA0D601FADA}"/>
              </a:ext>
            </a:extLst>
          </p:cNvPr>
          <p:cNvSpPr>
            <a:spLocks noGrp="1"/>
          </p:cNvSpPr>
          <p:nvPr>
            <p:ph type="title"/>
          </p:nvPr>
        </p:nvSpPr>
        <p:spPr/>
        <p:txBody>
          <a:bodyPr/>
          <a:lstStyle/>
          <a:p>
            <a:r>
              <a:rPr lang="en-BO"/>
              <a:t>Expresiones lambda</a:t>
            </a:r>
          </a:p>
        </p:txBody>
      </p:sp>
      <p:sp>
        <p:nvSpPr>
          <p:cNvPr id="3" name="Content Placeholder 2">
            <a:extLst>
              <a:ext uri="{FF2B5EF4-FFF2-40B4-BE49-F238E27FC236}">
                <a16:creationId xmlns:a16="http://schemas.microsoft.com/office/drawing/2014/main" id="{BE4A49C8-96C3-2248-8DFC-C3487317734C}"/>
              </a:ext>
            </a:extLst>
          </p:cNvPr>
          <p:cNvSpPr>
            <a:spLocks noGrp="1"/>
          </p:cNvSpPr>
          <p:nvPr>
            <p:ph idx="1"/>
          </p:nvPr>
        </p:nvSpPr>
        <p:spPr>
          <a:xfrm>
            <a:off x="7524206" y="2890474"/>
            <a:ext cx="3829594" cy="2726554"/>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expresiones lambda simplifican aún más el trabajo con delegates. Alcanzan el mismo objetivo que los métodos anónimos, pero con una sintaxis más concisa. Una expresión lambda se escribe como una lista de parámetros seguida del operador lambda (=&gt;) y una expresión.</a:t>
            </a:r>
          </a:p>
          <a:p>
            <a:pPr marL="0" indent="0">
              <a:buNone/>
            </a:pPr>
            <a:r>
              <a:rPr lang="en-US" sz="2000"/>
              <a:t> </a:t>
            </a:r>
            <a:endParaRPr lang="en-BO" sz="2000"/>
          </a:p>
        </p:txBody>
      </p:sp>
      <p:sp>
        <p:nvSpPr>
          <p:cNvPr id="4" name="TextBox 3">
            <a:extLst>
              <a:ext uri="{FF2B5EF4-FFF2-40B4-BE49-F238E27FC236}">
                <a16:creationId xmlns:a16="http://schemas.microsoft.com/office/drawing/2014/main" id="{F14D5F51-AB01-7247-9AB7-FEE6E4AC190F}"/>
              </a:ext>
            </a:extLst>
          </p:cNvPr>
          <p:cNvSpPr txBox="1"/>
          <p:nvPr/>
        </p:nvSpPr>
        <p:spPr>
          <a:xfrm>
            <a:off x="838199" y="1690688"/>
            <a:ext cx="655537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OperacionDelegate(int x, int y);</a:t>
            </a:r>
          </a:p>
          <a:p>
            <a:pPr lvl="1"/>
            <a:endParaRPr lang="en-US" sz="1400" b="1"/>
          </a:p>
          <a:p>
            <a:r>
              <a:rPr lang="en-US" sz="1400" b="1"/>
              <a:t>static class Principal {</a:t>
            </a:r>
          </a:p>
          <a:p>
            <a:pPr lvl="1"/>
            <a:endParaRPr lang="en-US" sz="1400" b="1"/>
          </a:p>
          <a:p>
            <a:pPr lvl="1"/>
            <a:r>
              <a:rPr lang="en-US" sz="1400" b="1"/>
              <a:t>static PrintDelegate printf = </a:t>
            </a:r>
            <a:r>
              <a:rPr lang="en-US" sz="1400" b="1">
                <a:solidFill>
                  <a:schemeClr val="accent2">
                    <a:lumMod val="40000"/>
                    <a:lumOff val="60000"/>
                  </a:schemeClr>
                </a:solidFill>
              </a:rPr>
              <a:t>(string str)  =&gt; WriteLine(str); </a:t>
            </a:r>
          </a:p>
          <a:p>
            <a:pPr lvl="1"/>
            <a:r>
              <a:rPr lang="en-US" sz="1400" b="1"/>
              <a:t>static OperacionDelegate suma = </a:t>
            </a:r>
            <a:r>
              <a:rPr lang="en-US" sz="1400" b="1">
                <a:solidFill>
                  <a:schemeClr val="accent2">
                    <a:lumMod val="40000"/>
                    <a:lumOff val="60000"/>
                  </a:schemeClr>
                </a:solidFill>
              </a:rPr>
              <a:t>(x, y) =&gt; x + y;</a:t>
            </a:r>
          </a:p>
          <a:p>
            <a:pPr lvl="1"/>
            <a:r>
              <a:rPr lang="en-US" sz="1400" b="1"/>
              <a:t>static OperacionDelegate resta = </a:t>
            </a:r>
            <a:r>
              <a:rPr lang="en-US" sz="1400" b="1">
                <a:solidFill>
                  <a:schemeClr val="accent2">
                    <a:lumMod val="40000"/>
                    <a:lumOff val="60000"/>
                  </a:schemeClr>
                </a:solidFill>
              </a:rPr>
              <a:t>(x, y) =&gt; x - y;</a:t>
            </a:r>
          </a:p>
          <a:p>
            <a:pPr lvl="1"/>
            <a:r>
              <a:rPr lang="en-US" sz="1400" b="1"/>
              <a:t>static OperacionDelegate producto = </a:t>
            </a:r>
            <a:r>
              <a:rPr lang="en-US" sz="1400" b="1">
                <a:solidFill>
                  <a:schemeClr val="accent2">
                    <a:lumMod val="40000"/>
                    <a:lumOff val="60000"/>
                  </a:schemeClr>
                </a:solidFill>
              </a:rPr>
              <a:t>(x, y) =&gt; x * y;</a:t>
            </a:r>
          </a:p>
          <a:p>
            <a:pPr lvl="1"/>
            <a:r>
              <a:rPr lang="en-US" sz="1400" b="1"/>
              <a:t>static OperacionDelegate division = </a:t>
            </a:r>
            <a:r>
              <a:rPr lang="en-US" sz="1400" b="1">
                <a:solidFill>
                  <a:schemeClr val="accent2">
                    <a:lumMod val="40000"/>
                    <a:lumOff val="60000"/>
                  </a:schemeClr>
                </a:solidFill>
              </a:rPr>
              <a:t>(x, y) =&gt; x / y;</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WriteLine($"suma(17, 50 = {suma(17,50)} ");		</a:t>
            </a:r>
            <a:r>
              <a:rPr lang="en-US" sz="1400" b="1">
                <a:solidFill>
                  <a:schemeClr val="accent6">
                    <a:lumMod val="40000"/>
                    <a:lumOff val="60000"/>
                  </a:schemeClr>
                </a:solidFill>
              </a:rPr>
              <a:t>// 67</a:t>
            </a:r>
          </a:p>
          <a:p>
            <a:pPr lvl="2"/>
            <a:r>
              <a:rPr lang="en-US" sz="1400" b="1"/>
              <a:t>WriteLine($"resta(17, 50 = {resta(17,50)} ");		</a:t>
            </a:r>
            <a:r>
              <a:rPr lang="en-US" sz="1400" b="1">
                <a:solidFill>
                  <a:schemeClr val="accent6">
                    <a:lumMod val="40000"/>
                    <a:lumOff val="60000"/>
                  </a:schemeClr>
                </a:solidFill>
              </a:rPr>
              <a:t>// -33</a:t>
            </a:r>
          </a:p>
          <a:p>
            <a:pPr lvl="2"/>
            <a:r>
              <a:rPr lang="en-US" sz="1400" b="1"/>
              <a:t>WriteLine($"producto(17, 50 = {producto(17,50)} ");	</a:t>
            </a:r>
            <a:r>
              <a:rPr lang="en-US" sz="1400" b="1">
                <a:solidFill>
                  <a:schemeClr val="accent6">
                    <a:lumMod val="40000"/>
                    <a:lumOff val="60000"/>
                  </a:schemeClr>
                </a:solidFill>
              </a:rPr>
              <a:t>// 850</a:t>
            </a:r>
          </a:p>
          <a:p>
            <a:pPr lvl="2"/>
            <a:r>
              <a:rPr lang="en-US" sz="1400" b="1"/>
              <a:t>WriteLine($"division(17, 50 = {division(17,50)} ");	</a:t>
            </a:r>
            <a:r>
              <a:rPr lang="en-US" sz="1400" b="1">
                <a:solidFill>
                  <a:schemeClr val="accent6">
                    <a:lumMod val="40000"/>
                    <a:lumOff val="60000"/>
                  </a:schemeClr>
                </a:solidFill>
              </a:rPr>
              <a:t>// 0</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9875062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B1ED-CA78-1E4C-9F8F-68300491BD9F}"/>
              </a:ext>
            </a:extLst>
          </p:cNvPr>
          <p:cNvSpPr>
            <a:spLocks noGrp="1"/>
          </p:cNvSpPr>
          <p:nvPr>
            <p:ph type="title"/>
          </p:nvPr>
        </p:nvSpPr>
        <p:spPr/>
        <p:txBody>
          <a:bodyPr/>
          <a:lstStyle/>
          <a:p>
            <a:r>
              <a:rPr lang="en-BO"/>
              <a:t>lambda para método sin parámetros</a:t>
            </a:r>
          </a:p>
        </p:txBody>
      </p:sp>
      <p:sp>
        <p:nvSpPr>
          <p:cNvPr id="3" name="Content Placeholder 2">
            <a:extLst>
              <a:ext uri="{FF2B5EF4-FFF2-40B4-BE49-F238E27FC236}">
                <a16:creationId xmlns:a16="http://schemas.microsoft.com/office/drawing/2014/main" id="{70BE80EA-D24D-9C4B-B4A1-B88DE64FBB96}"/>
              </a:ext>
            </a:extLst>
          </p:cNvPr>
          <p:cNvSpPr>
            <a:spLocks noGrp="1"/>
          </p:cNvSpPr>
          <p:nvPr>
            <p:ph idx="1"/>
          </p:nvPr>
        </p:nvSpPr>
        <p:spPr>
          <a:xfrm>
            <a:off x="7053943" y="3185388"/>
            <a:ext cx="4238897" cy="1779724"/>
          </a:xfrm>
          <a:solidFill>
            <a:schemeClr val="accent5">
              <a:lumMod val="20000"/>
              <a:lumOff val="80000"/>
            </a:schemeClr>
          </a:solidFill>
          <a:ln>
            <a:solidFill>
              <a:schemeClr val="accent1"/>
            </a:solidFill>
          </a:ln>
        </p:spPr>
        <p:txBody>
          <a:bodyPr>
            <a:normAutofit/>
          </a:bodyPr>
          <a:lstStyle/>
          <a:p>
            <a:pPr marL="0" indent="0">
              <a:buNone/>
            </a:pPr>
            <a:endParaRPr lang="en-US" sz="2000"/>
          </a:p>
          <a:p>
            <a:pPr marL="0" indent="0">
              <a:buNone/>
            </a:pPr>
            <a:r>
              <a:rPr lang="en-US" sz="2000"/>
              <a:t>Si no se necesitan parámetros de entrada, deben usarse un conjunto vacío de paréntesis.</a:t>
            </a:r>
          </a:p>
          <a:p>
            <a:pPr marL="0" indent="0">
              <a:buNone/>
            </a:pPr>
            <a:r>
              <a:rPr lang="en-US" sz="2000"/>
              <a:t> </a:t>
            </a:r>
            <a:endParaRPr lang="en-BO" sz="2000"/>
          </a:p>
        </p:txBody>
      </p:sp>
      <p:sp>
        <p:nvSpPr>
          <p:cNvPr id="4" name="TextBox 3">
            <a:extLst>
              <a:ext uri="{FF2B5EF4-FFF2-40B4-BE49-F238E27FC236}">
                <a16:creationId xmlns:a16="http://schemas.microsoft.com/office/drawing/2014/main" id="{DEB96A0C-C697-504C-AA75-06BE62AAC3AB}"/>
              </a:ext>
            </a:extLst>
          </p:cNvPr>
          <p:cNvSpPr txBox="1"/>
          <p:nvPr/>
        </p:nvSpPr>
        <p:spPr>
          <a:xfrm>
            <a:off x="838200" y="2213202"/>
            <a:ext cx="578031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r>
              <a:rPr lang="en-US" sz="1400" b="1">
                <a:solidFill>
                  <a:schemeClr val="accent2">
                    <a:lumMod val="40000"/>
                    <a:lumOff val="60000"/>
                  </a:schemeClr>
                </a:solidFill>
              </a:rPr>
              <a:t>() =&gt; ( new Random() ).Next(100);</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77236452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EBB-77B6-9245-9079-8F4F1082C57C}"/>
              </a:ext>
            </a:extLst>
          </p:cNvPr>
          <p:cNvSpPr>
            <a:spLocks noGrp="1"/>
          </p:cNvSpPr>
          <p:nvPr>
            <p:ph type="title"/>
          </p:nvPr>
        </p:nvSpPr>
        <p:spPr/>
        <p:txBody>
          <a:bodyPr/>
          <a:lstStyle/>
          <a:p>
            <a:r>
              <a:rPr lang="en-BO"/>
              <a:t>Sentencia lambda</a:t>
            </a:r>
          </a:p>
        </p:txBody>
      </p:sp>
      <p:sp>
        <p:nvSpPr>
          <p:cNvPr id="3" name="Content Placeholder 2">
            <a:extLst>
              <a:ext uri="{FF2B5EF4-FFF2-40B4-BE49-F238E27FC236}">
                <a16:creationId xmlns:a16="http://schemas.microsoft.com/office/drawing/2014/main" id="{71AA82FF-9363-C547-AB21-F89151086C93}"/>
              </a:ext>
            </a:extLst>
          </p:cNvPr>
          <p:cNvSpPr>
            <a:spLocks noGrp="1"/>
          </p:cNvSpPr>
          <p:nvPr>
            <p:ph idx="1"/>
          </p:nvPr>
        </p:nvSpPr>
        <p:spPr>
          <a:xfrm>
            <a:off x="7158446" y="2348140"/>
            <a:ext cx="4195354" cy="348660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Un código con lambda que solo ejecuta una sola expresión se llamaexpresión lambda.</a:t>
            </a:r>
          </a:p>
          <a:p>
            <a:pPr marL="0" indent="0">
              <a:buNone/>
            </a:pPr>
            <a:r>
              <a:rPr lang="en-US"/>
              <a:t> </a:t>
            </a:r>
          </a:p>
          <a:p>
            <a:pPr marL="0" indent="0">
              <a:buNone/>
            </a:pPr>
            <a:r>
              <a:rPr lang="en-US"/>
              <a:t>La codificación de una lambda también se puede incluir en llaves para permitir que contenga múltiples declaraciones. Este formulario se llama una declaración lambda.</a:t>
            </a:r>
          </a:p>
          <a:p>
            <a:pPr marL="0" indent="0">
              <a:buNone/>
            </a:pPr>
            <a:r>
              <a:rPr lang="en-US"/>
              <a:t> </a:t>
            </a:r>
            <a:endParaRPr lang="en-BO"/>
          </a:p>
        </p:txBody>
      </p:sp>
      <p:sp>
        <p:nvSpPr>
          <p:cNvPr id="4" name="TextBox 3">
            <a:extLst>
              <a:ext uri="{FF2B5EF4-FFF2-40B4-BE49-F238E27FC236}">
                <a16:creationId xmlns:a16="http://schemas.microsoft.com/office/drawing/2014/main" id="{D4235E4C-DFB1-B849-B50D-32A6FEE3DBB2}"/>
              </a:ext>
            </a:extLst>
          </p:cNvPr>
          <p:cNvSpPr txBox="1"/>
          <p:nvPr/>
        </p:nvSpPr>
        <p:spPr>
          <a:xfrm>
            <a:off x="838200" y="1907177"/>
            <a:ext cx="578031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pPr lvl="1" indent="-449263"/>
            <a:r>
              <a:rPr lang="en-US" sz="1400" b="1"/>
              <a:t>delegate void PrintDelegate(string str);</a:t>
            </a:r>
          </a:p>
          <a:p>
            <a:pPr lvl="1" indent="-449263"/>
            <a:r>
              <a:rPr lang="en-US" sz="1400" b="1"/>
              <a:t>delegate int EnteroDelegate();</a:t>
            </a:r>
          </a:p>
          <a:p>
            <a:pPr lvl="1"/>
            <a:endParaRPr lang="en-US" sz="1400" b="1"/>
          </a:p>
          <a:p>
            <a:r>
              <a:rPr lang="en-US" sz="1400" b="1"/>
              <a:t>static class Principal {</a:t>
            </a:r>
          </a:p>
          <a:p>
            <a:pPr lvl="1"/>
            <a:endParaRPr lang="en-US" sz="1400" b="1"/>
          </a:p>
          <a:p>
            <a:pPr lvl="1"/>
            <a:r>
              <a:rPr lang="en-US" sz="1400" b="1"/>
              <a:t>static PrintDelegate printf = (string str)  =&gt; WriteLine(str); </a:t>
            </a:r>
          </a:p>
          <a:p>
            <a:pPr lvl="1"/>
            <a:r>
              <a:rPr lang="en-US" sz="1400" b="1"/>
              <a:t>static EnteroDelegate generador = </a:t>
            </a:r>
          </a:p>
          <a:p>
            <a:pPr lvl="1"/>
            <a:r>
              <a:rPr lang="en-US" sz="1400" b="1">
                <a:solidFill>
                  <a:schemeClr val="accent2">
                    <a:lumMod val="40000"/>
                    <a:lumOff val="60000"/>
                  </a:schemeClr>
                </a:solidFill>
              </a:rPr>
              <a:t>	() =&gt; { </a:t>
            </a:r>
          </a:p>
          <a:p>
            <a:pPr lvl="1"/>
            <a:r>
              <a:rPr lang="en-US" sz="1400" b="1">
                <a:solidFill>
                  <a:schemeClr val="accent2">
                    <a:lumMod val="40000"/>
                    <a:lumOff val="60000"/>
                  </a:schemeClr>
                </a:solidFill>
              </a:rPr>
              <a:t>		var rnd =  new Random();</a:t>
            </a:r>
          </a:p>
          <a:p>
            <a:pPr lvl="1"/>
            <a:r>
              <a:rPr lang="en-US" sz="1400" b="1">
                <a:solidFill>
                  <a:schemeClr val="accent2">
                    <a:lumMod val="40000"/>
                    <a:lumOff val="60000"/>
                  </a:schemeClr>
                </a:solidFill>
              </a:rPr>
              <a:t>		return rnd.Next(100);</a:t>
            </a:r>
          </a:p>
          <a:p>
            <a:pPr lvl="1"/>
            <a:r>
              <a:rPr lang="en-US" sz="1400" b="1">
                <a:solidFill>
                  <a:schemeClr val="accent2">
                    <a:lumMod val="40000"/>
                    <a:lumOff val="60000"/>
                  </a:schemeClr>
                </a:solidFill>
              </a:rPr>
              <a:t>	};	</a:t>
            </a:r>
          </a:p>
          <a:p>
            <a:pPr lvl="1"/>
            <a:endParaRPr lang="en-US" sz="1400" b="1"/>
          </a:p>
          <a:p>
            <a:pPr lvl="1"/>
            <a:r>
              <a:rPr lang="en-US" sz="1400" b="1"/>
              <a:t>static void Main() {</a:t>
            </a:r>
          </a:p>
          <a:p>
            <a:pPr lvl="2"/>
            <a:r>
              <a:rPr lang="en-US" sz="1400" b="1"/>
              <a:t>printf("Desplegado con lambda " + 	$" {nameof(Principal)}.{nameof(Main)}"); </a:t>
            </a:r>
          </a:p>
          <a:p>
            <a:pPr lvl="2"/>
            <a:r>
              <a:rPr lang="en-US" sz="1400" b="1"/>
              <a:t>WriteLine($"número aleatorio: { generador() } ");</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6137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90E-0742-6449-9ADF-24F025118F8D}"/>
              </a:ext>
            </a:extLst>
          </p:cNvPr>
          <p:cNvSpPr>
            <a:spLocks noGrp="1"/>
          </p:cNvSpPr>
          <p:nvPr>
            <p:ph type="title"/>
          </p:nvPr>
        </p:nvSpPr>
        <p:spPr/>
        <p:txBody>
          <a:bodyPr/>
          <a:lstStyle/>
          <a:p>
            <a:r>
              <a:rPr lang="en-BO"/>
              <a:t>Expresiones body</a:t>
            </a:r>
          </a:p>
        </p:txBody>
      </p:sp>
      <p:sp>
        <p:nvSpPr>
          <p:cNvPr id="3" name="Content Placeholder 2">
            <a:extLst>
              <a:ext uri="{FF2B5EF4-FFF2-40B4-BE49-F238E27FC236}">
                <a16:creationId xmlns:a16="http://schemas.microsoft.com/office/drawing/2014/main" id="{0E8A79D4-5C30-3B4C-8009-74541289939B}"/>
              </a:ext>
            </a:extLst>
          </p:cNvPr>
          <p:cNvSpPr>
            <a:spLocks noGrp="1"/>
          </p:cNvSpPr>
          <p:nvPr>
            <p:ph idx="1"/>
          </p:nvPr>
        </p:nvSpPr>
        <p:spPr>
          <a:xfrm>
            <a:off x="6783976" y="2876999"/>
            <a:ext cx="4569823" cy="2413046"/>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sz="2000"/>
          </a:p>
          <a:p>
            <a:pPr marL="0" indent="0">
              <a:buNone/>
            </a:pPr>
            <a:r>
              <a:rPr lang="en-US" sz="2000"/>
              <a:t>Las </a:t>
            </a:r>
            <a:r>
              <a:rPr lang="en-US" sz="2000" b="1"/>
              <a:t>expresiones lambda</a:t>
            </a:r>
            <a:r>
              <a:rPr lang="en-US" sz="2000"/>
              <a:t> proporcionan una forma alternativa abreviada de definir miembros de la clase en los casos en que el miembro consta de una sola expresión. Esto se conoce como una definición con </a:t>
            </a:r>
            <a:r>
              <a:rPr lang="en-US" sz="2000" b="1"/>
              <a:t>expresiones body</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E78E7DD7-D702-D94D-AA52-94792F1C09D2}"/>
              </a:ext>
            </a:extLst>
          </p:cNvPr>
          <p:cNvSpPr txBox="1"/>
          <p:nvPr/>
        </p:nvSpPr>
        <p:spPr>
          <a:xfrm>
            <a:off x="838201" y="1813494"/>
            <a:ext cx="5257800"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Persona</a:t>
            </a:r>
          </a:p>
          <a:p>
            <a:r>
              <a:rPr lang="en-US" sz="1400" b="1"/>
              <a:t>{</a:t>
            </a:r>
          </a:p>
          <a:p>
            <a:r>
              <a:rPr lang="en-US" sz="1400" b="1"/>
              <a:t>     // public string Nombre { get; } = " Felipe”;</a:t>
            </a:r>
          </a:p>
          <a:p>
            <a:r>
              <a:rPr lang="en-US" sz="1400" b="1"/>
              <a:t>     public string Nombre </a:t>
            </a:r>
            <a:r>
              <a:rPr lang="en-US" sz="1400" b="1">
                <a:solidFill>
                  <a:schemeClr val="accent2">
                    <a:lumMod val="40000"/>
                    <a:lumOff val="60000"/>
                  </a:schemeClr>
                </a:solidFill>
              </a:rPr>
              <a:t>=&gt; "Felipe"</a:t>
            </a:r>
            <a:r>
              <a:rPr lang="en-US" sz="1400" b="1"/>
              <a:t>; </a:t>
            </a:r>
          </a:p>
          <a:p>
            <a:r>
              <a:rPr lang="en-US" sz="1400" b="1"/>
              <a:t>     private string apellido = </a:t>
            </a:r>
            <a:r>
              <a:rPr lang="en-US" sz="1400" b="1">
                <a:solidFill>
                  <a:schemeClr val="accent2">
                    <a:lumMod val="40000"/>
                    <a:lumOff val="60000"/>
                  </a:schemeClr>
                </a:solidFill>
              </a:rPr>
              <a:t>" "</a:t>
            </a:r>
            <a:r>
              <a:rPr lang="en-US" sz="1400" b="1"/>
              <a:t>;</a:t>
            </a:r>
          </a:p>
          <a:p>
            <a:r>
              <a:rPr lang="en-US" sz="1400" b="1"/>
              <a:t>     public string Apellido { </a:t>
            </a:r>
            <a:r>
              <a:rPr lang="en-US" sz="1400" b="1">
                <a:solidFill>
                  <a:schemeClr val="accent2">
                    <a:lumMod val="40000"/>
                    <a:lumOff val="60000"/>
                  </a:schemeClr>
                </a:solidFill>
              </a:rPr>
              <a:t>get =&gt; apellido;  set =&gt; apellido = value; </a:t>
            </a:r>
            <a:r>
              <a:rPr lang="en-US" sz="1400" b="1">
                <a:solidFill>
                  <a:schemeClr val="bg1"/>
                </a:solidFill>
              </a:rPr>
              <a:t>}</a:t>
            </a:r>
            <a:endParaRPr lang="en-US" sz="1400" b="1"/>
          </a:p>
          <a:p>
            <a:r>
              <a:rPr lang="en-US" sz="1400" b="1"/>
              <a:t>     public string NombreCompleto </a:t>
            </a:r>
            <a:r>
              <a:rPr lang="en-US" sz="1400" b="1">
                <a:solidFill>
                  <a:schemeClr val="accent2">
                    <a:lumMod val="40000"/>
                    <a:lumOff val="60000"/>
                  </a:schemeClr>
                </a:solidFill>
              </a:rPr>
              <a:t>=&gt; $</a:t>
            </a:r>
            <a:r>
              <a:rPr lang="en-US" sz="1400" b="1"/>
              <a:t>"</a:t>
            </a:r>
            <a:r>
              <a:rPr lang="en-US" sz="1400" b="1">
                <a:solidFill>
                  <a:schemeClr val="accent2">
                    <a:lumMod val="40000"/>
                    <a:lumOff val="60000"/>
                  </a:schemeClr>
                </a:solidFill>
              </a:rPr>
              <a:t>{Nombre} {Apellido}</a:t>
            </a:r>
            <a:r>
              <a:rPr lang="en-US" sz="1400" b="1"/>
              <a:t>";</a:t>
            </a:r>
          </a:p>
          <a:p>
            <a:r>
              <a:rPr lang="en-US" sz="1400" b="1"/>
              <a:t>     </a:t>
            </a:r>
          </a:p>
          <a:p>
            <a:r>
              <a:rPr lang="en-US" sz="1400" b="1"/>
              <a:t>     public Persona(string apellido) =&gt;  this.Apellido  = apellido; </a:t>
            </a:r>
          </a:p>
          <a:p>
            <a:r>
              <a:rPr lang="en-US" sz="1400" b="1"/>
              <a:t>     public void Print() </a:t>
            </a:r>
            <a:r>
              <a:rPr lang="en-US" sz="1400" b="1">
                <a:solidFill>
                  <a:schemeClr val="accent2">
                    <a:lumMod val="40000"/>
                    <a:lumOff val="60000"/>
                  </a:schemeClr>
                </a:solidFill>
              </a:rPr>
              <a:t>=&gt; WriteLine(NombreCompleto)</a:t>
            </a:r>
            <a:r>
              <a:rPr lang="en-US" sz="1400" b="1"/>
              <a:t>;</a:t>
            </a:r>
          </a:p>
          <a:p>
            <a:r>
              <a:rPr lang="en-US" sz="1400" b="1"/>
              <a:t>}           </a:t>
            </a:r>
          </a:p>
          <a:p>
            <a:r>
              <a:rPr lang="en-US" sz="1400" b="1"/>
              <a:t>static class Principal {</a:t>
            </a:r>
          </a:p>
          <a:p>
            <a:pPr lvl="1"/>
            <a:r>
              <a:rPr lang="en-US" sz="1400" b="1"/>
              <a:t>static void Main() {</a:t>
            </a:r>
          </a:p>
          <a:p>
            <a:pPr lvl="2" indent="-466725"/>
            <a:r>
              <a:rPr lang="en-US" sz="1400" b="1"/>
              <a:t>	Persona elegido = new Persona("Perez");</a:t>
            </a:r>
          </a:p>
          <a:p>
            <a:pPr lvl="2" indent="-466725"/>
            <a:r>
              <a:rPr lang="en-US" sz="1400" b="1"/>
              <a:t>	elegido.Print();</a:t>
            </a:r>
          </a:p>
          <a:p>
            <a:pPr lvl="2" indent="-466725"/>
            <a:r>
              <a:rPr lang="en-US" sz="1400" b="1"/>
              <a:t>}		</a:t>
            </a:r>
            <a:endParaRPr lang="en-US" sz="1400" b="1">
              <a:solidFill>
                <a:schemeClr val="accent6">
                  <a:lumMod val="40000"/>
                  <a:lumOff val="60000"/>
                </a:schemeClr>
              </a:solidFill>
            </a:endParaRP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2262404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54EA-DC4E-4241-AE43-AB855CFC8ACA}"/>
              </a:ext>
            </a:extLst>
          </p:cNvPr>
          <p:cNvSpPr>
            <a:spLocks noGrp="1"/>
          </p:cNvSpPr>
          <p:nvPr>
            <p:ph type="title"/>
          </p:nvPr>
        </p:nvSpPr>
        <p:spPr/>
        <p:txBody>
          <a:bodyPr/>
          <a:lstStyle/>
          <a:p>
            <a:r>
              <a:rPr lang="en-BO"/>
              <a:t>Delegates multicast</a:t>
            </a:r>
          </a:p>
        </p:txBody>
      </p:sp>
      <p:sp>
        <p:nvSpPr>
          <p:cNvPr id="3" name="Content Placeholder 2">
            <a:extLst>
              <a:ext uri="{FF2B5EF4-FFF2-40B4-BE49-F238E27FC236}">
                <a16:creationId xmlns:a16="http://schemas.microsoft.com/office/drawing/2014/main" id="{D7A00FE0-040E-B04F-BAEA-C4A196716FEC}"/>
              </a:ext>
            </a:extLst>
          </p:cNvPr>
          <p:cNvSpPr>
            <a:spLocks noGrp="1"/>
          </p:cNvSpPr>
          <p:nvPr>
            <p:ph idx="1"/>
          </p:nvPr>
        </p:nvSpPr>
        <p:spPr>
          <a:xfrm>
            <a:off x="6522721" y="2244269"/>
            <a:ext cx="4831079" cy="3886566"/>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Es posible que un objeto </a:t>
            </a:r>
            <a:r>
              <a:rPr lang="en-US" b="1"/>
              <a:t>delegate</a:t>
            </a:r>
            <a:r>
              <a:rPr lang="en-US"/>
              <a:t> haga referencia a más de un método. Dicho objeto se conoce como </a:t>
            </a:r>
            <a:r>
              <a:rPr lang="en-US" b="1"/>
              <a:t>delegate multicast</a:t>
            </a:r>
            <a:r>
              <a:rPr lang="en-US"/>
              <a:t> y los métodos a los que referencia están contenidos en una lista de invocación. </a:t>
            </a:r>
          </a:p>
          <a:p>
            <a:pPr marL="0" indent="0">
              <a:buNone/>
            </a:pPr>
            <a:endParaRPr lang="en-US"/>
          </a:p>
          <a:p>
            <a:pPr marL="0" indent="0">
              <a:buNone/>
            </a:pPr>
            <a:r>
              <a:rPr lang="en-US"/>
              <a:t>Para agregar otro método a la lista de invocación del delegate, se puede usar el operador de suma (</a:t>
            </a:r>
            <a:r>
              <a:rPr lang="en-US" sz="3200" b="1"/>
              <a:t>+</a:t>
            </a:r>
            <a:r>
              <a:rPr lang="en-US"/>
              <a:t>) ó el operador de suma con asignación (</a:t>
            </a:r>
            <a:r>
              <a:rPr lang="en-US" sz="3200" b="1"/>
              <a:t>+=</a:t>
            </a:r>
            <a:r>
              <a:rPr lang="en-US"/>
              <a:t>).</a:t>
            </a:r>
          </a:p>
          <a:p>
            <a:pPr marL="0" indent="0">
              <a:buNone/>
            </a:pPr>
            <a:endParaRPr lang="en-US"/>
          </a:p>
          <a:p>
            <a:pPr marL="0" indent="0">
              <a:buNone/>
            </a:pPr>
            <a:r>
              <a:rPr lang="en-US"/>
              <a:t>Del mismo modo, para eliminar un método de la lista de invocación, se utilizan los operadores de resta (</a:t>
            </a:r>
            <a:r>
              <a:rPr lang="en-US" sz="3200" b="1"/>
              <a:t>-</a:t>
            </a:r>
            <a:r>
              <a:rPr lang="en-US"/>
              <a:t>) o de resta conasignación (</a:t>
            </a:r>
            <a:r>
              <a:rPr lang="en-US" sz="3200" b="1"/>
              <a:t>-=</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7B75F78E-F3A2-BE45-B78D-C99CFCE22B66}"/>
              </a:ext>
            </a:extLst>
          </p:cNvPr>
          <p:cNvSpPr txBox="1"/>
          <p:nvPr/>
        </p:nvSpPr>
        <p:spPr>
          <a:xfrm>
            <a:off x="838200" y="1857037"/>
            <a:ext cx="5327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DiceDelegate();</a:t>
            </a:r>
          </a:p>
          <a:p>
            <a:r>
              <a:rPr lang="en-US" sz="1400" b="1"/>
              <a:t>public class Grabadora</a:t>
            </a:r>
          </a:p>
          <a:p>
            <a:r>
              <a:rPr lang="en-US" sz="1400" b="1"/>
              <a:t>{</a:t>
            </a:r>
          </a:p>
          <a:p>
            <a:r>
              <a:rPr lang="en-US" sz="1400" b="1"/>
              <a:t>      public DiceDelegate Dice { get; set;}</a:t>
            </a:r>
          </a:p>
          <a:p>
            <a:r>
              <a:rPr lang="en-US" sz="1400" b="1"/>
              <a:t>}</a:t>
            </a:r>
          </a:p>
          <a:p>
            <a:r>
              <a:rPr lang="en-US" sz="1400" b="1"/>
              <a:t>static class Principal {</a:t>
            </a:r>
          </a:p>
          <a:p>
            <a:r>
              <a:rPr lang="en-US" sz="1400" b="1"/>
              <a:t>      public static void Hola() { WriteLine("Hola!"); }</a:t>
            </a:r>
          </a:p>
          <a:p>
            <a:r>
              <a:rPr lang="en-US" sz="1400" b="1"/>
              <a:t>      public static void Pregunta() { WriteLine("Cómo estás?"); }</a:t>
            </a:r>
          </a:p>
          <a:p>
            <a:r>
              <a:rPr lang="en-US" sz="1400" b="1"/>
              <a:t>      public static void Chau() { System.Console.Write("Chau!"); }</a:t>
            </a:r>
          </a:p>
          <a:p>
            <a:r>
              <a:rPr lang="en-US" sz="1400" b="1"/>
              <a:t>      public static void Adios() { System.Console.Write("Adios!"); }</a:t>
            </a:r>
          </a:p>
          <a:p>
            <a:br>
              <a:rPr lang="en-US" sz="1400" b="1"/>
            </a:br>
            <a:r>
              <a:rPr lang="en-US" sz="1400" b="1"/>
              <a:t>      static void Main() {</a:t>
            </a:r>
          </a:p>
          <a:p>
            <a:pPr lvl="1"/>
            <a:r>
              <a:rPr lang="en-US" sz="1400" b="1"/>
              <a:t>Grabadora grab = new Grabadora();</a:t>
            </a:r>
          </a:p>
          <a:p>
            <a:pPr lvl="1"/>
            <a:r>
              <a:rPr lang="en-US" sz="1400" b="1"/>
              <a:t>grab.Dice = Hola;</a:t>
            </a:r>
          </a:p>
          <a:p>
            <a:pPr lvl="1"/>
            <a:r>
              <a:rPr lang="en-US" sz="1400" b="1"/>
              <a:t>grab.Dice = grab.Dice + Pregunta;</a:t>
            </a:r>
          </a:p>
          <a:p>
            <a:pPr lvl="1"/>
            <a:r>
              <a:rPr lang="en-US" sz="1400" b="1"/>
              <a:t>grab.Dice += Chau; grab.Dice += Adios; grab.Dice -= Chau;</a:t>
            </a:r>
          </a:p>
          <a:p>
            <a:pPr lvl="1"/>
            <a:r>
              <a:rPr lang="en-US" sz="1400" b="1"/>
              <a:t>grab.Dice(); // Hola!-Cómo estás?-Adios!</a:t>
            </a:r>
          </a:p>
          <a:p>
            <a:pPr lvl="1" indent="-233363"/>
            <a:r>
              <a:rPr lang="en-US" sz="1400" b="1"/>
              <a:t>} </a:t>
            </a:r>
          </a:p>
          <a:p>
            <a:pPr lvl="1" indent="-449263"/>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892331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1385-5876-8142-8871-F006038643C5}"/>
              </a:ext>
            </a:extLst>
          </p:cNvPr>
          <p:cNvSpPr>
            <a:spLocks noGrp="1"/>
          </p:cNvSpPr>
          <p:nvPr>
            <p:ph type="title"/>
          </p:nvPr>
        </p:nvSpPr>
        <p:spPr/>
        <p:txBody>
          <a:bodyPr/>
          <a:lstStyle/>
          <a:p>
            <a:r>
              <a:rPr lang="en-BO"/>
              <a:t>Covarianza y Contravarianza</a:t>
            </a:r>
          </a:p>
        </p:txBody>
      </p:sp>
      <p:sp>
        <p:nvSpPr>
          <p:cNvPr id="3" name="Content Placeholder 2">
            <a:extLst>
              <a:ext uri="{FF2B5EF4-FFF2-40B4-BE49-F238E27FC236}">
                <a16:creationId xmlns:a16="http://schemas.microsoft.com/office/drawing/2014/main" id="{076779E7-7BC5-424B-B905-FD72876BB103}"/>
              </a:ext>
            </a:extLst>
          </p:cNvPr>
          <p:cNvSpPr>
            <a:spLocks noGrp="1"/>
          </p:cNvSpPr>
          <p:nvPr>
            <p:ph idx="1"/>
          </p:nvPr>
        </p:nvSpPr>
        <p:spPr>
          <a:xfrm>
            <a:off x="6958150" y="1994097"/>
            <a:ext cx="439565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Un método se puede asignar a un objeto delegate si coincide su </a:t>
            </a:r>
            <a:r>
              <a:rPr lang="en-US" b="1"/>
              <a:t>signature</a:t>
            </a:r>
            <a:r>
              <a:rPr lang="en-US"/>
              <a:t> con la del delegate. </a:t>
            </a:r>
          </a:p>
          <a:p>
            <a:pPr marL="0" indent="0">
              <a:buNone/>
            </a:pPr>
            <a:endParaRPr lang="en-US"/>
          </a:p>
          <a:p>
            <a:pPr marL="0" indent="0">
              <a:buNone/>
            </a:pPr>
            <a:r>
              <a:rPr lang="en-US"/>
              <a:t>Sin embargo, la </a:t>
            </a:r>
            <a:r>
              <a:rPr lang="en-US" b="1"/>
              <a:t>signature</a:t>
            </a:r>
            <a:r>
              <a:rPr lang="en-US"/>
              <a:t> de un método no tiene que coincidir exactamente con la del </a:t>
            </a:r>
            <a:r>
              <a:rPr lang="en-US" b="1"/>
              <a:t>delegate</a:t>
            </a:r>
            <a:r>
              <a:rPr lang="en-US"/>
              <a:t>. Un método que tiene un tipo de retorno derivado del definido en el delegate (</a:t>
            </a:r>
            <a:r>
              <a:rPr lang="en-US" b="1"/>
              <a:t>covarianza</a:t>
            </a:r>
            <a:r>
              <a:rPr lang="en-US"/>
              <a:t>), ó que tiene tipos de parámetros que son </a:t>
            </a:r>
            <a:r>
              <a:rPr lang="en-US" b="1"/>
              <a:t>base</a:t>
            </a:r>
            <a:r>
              <a:rPr lang="en-US"/>
              <a:t> de los tipos de parámetros del </a:t>
            </a:r>
            <a:r>
              <a:rPr lang="en-US" b="1"/>
              <a:t>delegate </a:t>
            </a:r>
            <a:r>
              <a:rPr lang="en-US"/>
              <a:t>(</a:t>
            </a:r>
            <a:r>
              <a:rPr lang="en-US" b="1"/>
              <a:t>contravarianza</a:t>
            </a:r>
            <a:r>
              <a:rPr lang="en-US"/>
              <a:t>), pueden asignarse al objeto de tipo </a:t>
            </a:r>
            <a:r>
              <a:rPr lang="en-US" b="1"/>
              <a:t>delegate</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3A43976B-DBB3-9443-8098-F39E1C766F45}"/>
              </a:ext>
            </a:extLst>
          </p:cNvPr>
          <p:cNvSpPr txBox="1"/>
          <p:nvPr/>
        </p:nvSpPr>
        <p:spPr>
          <a:xfrm>
            <a:off x="838199" y="1661387"/>
            <a:ext cx="593707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abstract class Figura { </a:t>
            </a:r>
          </a:p>
          <a:p>
            <a:r>
              <a:rPr lang="en-US" sz="1400" b="1"/>
              <a:t>      public int X { get; set;}    public int Y { get; set;}    public abstract int Area(); </a:t>
            </a:r>
          </a:p>
          <a:p>
            <a:r>
              <a:rPr lang="en-US" sz="1400" b="1"/>
              <a:t>}</a:t>
            </a:r>
          </a:p>
          <a:p>
            <a:r>
              <a:rPr lang="en-US" sz="1400" b="1"/>
              <a:t>public class Rectangulo : Figura { public override int Area() =&gt; X * Y; }</a:t>
            </a:r>
          </a:p>
          <a:p>
            <a:r>
              <a:rPr lang="en-US" sz="1400" b="1"/>
              <a:t>public </a:t>
            </a:r>
            <a:r>
              <a:rPr lang="en-US" sz="1400" b="1">
                <a:solidFill>
                  <a:schemeClr val="accent2">
                    <a:lumMod val="40000"/>
                    <a:lumOff val="60000"/>
                  </a:schemeClr>
                </a:solidFill>
              </a:rPr>
              <a:t>delegate Figura AmpliaDelegate(Rectangulo rec, int factor)</a:t>
            </a:r>
            <a:r>
              <a:rPr lang="en-US" sz="1400" b="1"/>
              <a:t>;</a:t>
            </a:r>
          </a:p>
          <a:p>
            <a:r>
              <a:rPr lang="en-US" sz="1400" b="1"/>
              <a:t>public class Ampliadora {</a:t>
            </a:r>
          </a:p>
          <a:p>
            <a:r>
              <a:rPr lang="en-US" sz="1400" b="1"/>
              <a:t>      public static AmpliaDelegate Amplia { get; set;}</a:t>
            </a:r>
          </a:p>
          <a:p>
            <a:r>
              <a:rPr lang="en-US" sz="1400" b="1"/>
              <a:t>}</a:t>
            </a:r>
          </a:p>
          <a:p>
            <a:br>
              <a:rPr lang="en-US" sz="1400" b="1"/>
            </a:br>
            <a:r>
              <a:rPr lang="en-US" sz="1400" b="1"/>
              <a:t>static class Principal {</a:t>
            </a:r>
          </a:p>
          <a:p>
            <a:r>
              <a:rPr lang="en-US" sz="1400" b="1"/>
              <a:t>      public </a:t>
            </a:r>
            <a:r>
              <a:rPr lang="en-US" sz="1400" b="1">
                <a:solidFill>
                  <a:schemeClr val="accent2">
                    <a:lumMod val="40000"/>
                    <a:lumOff val="60000"/>
                  </a:schemeClr>
                </a:solidFill>
              </a:rPr>
              <a:t>static Rectangulo AmpliaRectangulo(Figura fig, int factor) </a:t>
            </a:r>
            <a:r>
              <a:rPr lang="en-US" sz="1400" b="1"/>
              <a:t>{</a:t>
            </a:r>
          </a:p>
          <a:p>
            <a:r>
              <a:rPr lang="en-US" sz="1400" b="1"/>
              <a:t>           fig.X *= factor; fig.Y *= factor;</a:t>
            </a:r>
          </a:p>
          <a:p>
            <a:r>
              <a:rPr lang="en-US" sz="1400" b="1"/>
              <a:t>           return fig as Rectangulo; </a:t>
            </a:r>
          </a:p>
          <a:p>
            <a:r>
              <a:rPr lang="en-US" sz="1400" b="1"/>
              <a:t>      }</a:t>
            </a:r>
          </a:p>
          <a:p>
            <a:r>
              <a:rPr lang="en-US" sz="1400" b="1"/>
              <a:t>      static void Main() {</a:t>
            </a:r>
          </a:p>
          <a:p>
            <a:r>
              <a:rPr lang="en-US" sz="1400" b="1"/>
              <a:t>            Ampliadora.Amplia = AmpliaRectangulo;</a:t>
            </a:r>
          </a:p>
          <a:p>
            <a:r>
              <a:rPr lang="en-US" sz="1400" b="1"/>
              <a:t>            Figura figura = Ampliadora.Amplia(new Rectangulo { X =20, Y = 50}, 2); </a:t>
            </a:r>
          </a:p>
          <a:p>
            <a:r>
              <a:rPr lang="en-US" sz="1400" b="1"/>
              <a:t>            WriteLine($"Area figura = {figura.Area()}"); // 4000</a:t>
            </a:r>
          </a:p>
          <a:p>
            <a:r>
              <a:rPr lang="en-US" sz="1400" b="1"/>
              <a:t>     }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128464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EA6-1963-CC4B-86E4-F41B0901A721}"/>
              </a:ext>
            </a:extLst>
          </p:cNvPr>
          <p:cNvSpPr>
            <a:spLocks noGrp="1"/>
          </p:cNvSpPr>
          <p:nvPr>
            <p:ph type="title"/>
          </p:nvPr>
        </p:nvSpPr>
        <p:spPr/>
        <p:txBody>
          <a:bodyPr/>
          <a:lstStyle/>
          <a:p>
            <a:r>
              <a:rPr lang="en-BO"/>
              <a:t>Delegates como parámetros</a:t>
            </a:r>
          </a:p>
        </p:txBody>
      </p:sp>
      <p:sp>
        <p:nvSpPr>
          <p:cNvPr id="3" name="Content Placeholder 2">
            <a:extLst>
              <a:ext uri="{FF2B5EF4-FFF2-40B4-BE49-F238E27FC236}">
                <a16:creationId xmlns:a16="http://schemas.microsoft.com/office/drawing/2014/main" id="{CD42977D-164E-A342-A97C-45594693F8D6}"/>
              </a:ext>
            </a:extLst>
          </p:cNvPr>
          <p:cNvSpPr>
            <a:spLocks noGrp="1"/>
          </p:cNvSpPr>
          <p:nvPr>
            <p:ph idx="1"/>
          </p:nvPr>
        </p:nvSpPr>
        <p:spPr>
          <a:xfrm>
            <a:off x="7698377" y="2275049"/>
            <a:ext cx="3655423" cy="3716448"/>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sz="2000"/>
          </a:p>
          <a:p>
            <a:pPr marL="0" indent="0">
              <a:buNone/>
            </a:pPr>
            <a:r>
              <a:rPr lang="en-US" sz="2400"/>
              <a:t>Una propiedad importante de los delegates es que se pueden pasar como parámetros de métodos.</a:t>
            </a:r>
          </a:p>
          <a:p>
            <a:pPr marL="0" indent="0">
              <a:buNone/>
            </a:pPr>
            <a:endParaRPr lang="en-US" sz="2400"/>
          </a:p>
          <a:p>
            <a:pPr marL="0" indent="0">
              <a:buNone/>
            </a:pPr>
            <a:r>
              <a:rPr lang="en-US" sz="2400"/>
              <a:t>El beneficio de este enfoque es que se obtiene un desacople entre el método que barre una colección y el método cliente que es el que decide que hacer con los elementos de la colección.</a:t>
            </a:r>
          </a:p>
          <a:p>
            <a:pPr marL="0" indent="0">
              <a:buNone/>
            </a:pPr>
            <a:endParaRPr lang="en-US" sz="2000"/>
          </a:p>
          <a:p>
            <a:pPr marL="0" indent="0">
              <a:buNone/>
            </a:pPr>
            <a:r>
              <a:rPr lang="en-US" sz="2000"/>
              <a:t> </a:t>
            </a:r>
            <a:endParaRPr lang="en-BO" sz="2000"/>
          </a:p>
        </p:txBody>
      </p:sp>
      <p:sp>
        <p:nvSpPr>
          <p:cNvPr id="4" name="TextBox 3">
            <a:extLst>
              <a:ext uri="{FF2B5EF4-FFF2-40B4-BE49-F238E27FC236}">
                <a16:creationId xmlns:a16="http://schemas.microsoft.com/office/drawing/2014/main" id="{C6AAC332-0D51-5A44-941F-8FEE07331F72}"/>
              </a:ext>
            </a:extLst>
          </p:cNvPr>
          <p:cNvSpPr txBox="1"/>
          <p:nvPr/>
        </p:nvSpPr>
        <p:spPr>
          <a:xfrm>
            <a:off x="838200" y="1813494"/>
            <a:ext cx="6381205"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delegate void ProcesaPersonaDelegate(string nombre);</a:t>
            </a:r>
          </a:p>
          <a:p>
            <a:r>
              <a:rPr lang="en-US" sz="1400" b="1"/>
              <a:t>public class PersonaDB {</a:t>
            </a:r>
          </a:p>
          <a:p>
            <a:r>
              <a:rPr lang="en-US" sz="1400" b="1"/>
              <a:t>	string[] lista = { "Pedro", "Ricardo", "Maria" };</a:t>
            </a:r>
          </a:p>
          <a:p>
            <a:r>
              <a:rPr lang="en-US" sz="1400" b="1"/>
              <a:t>	public void ProcesaLista(ProcesaPersonaDelegate procPersona)</a:t>
            </a:r>
          </a:p>
          <a:p>
            <a:r>
              <a:rPr lang="en-US" sz="1400" b="1"/>
              <a:t>	{</a:t>
            </a:r>
          </a:p>
          <a:p>
            <a:r>
              <a:rPr lang="en-US" sz="1400" b="1"/>
              <a:t>		foreach (string nombre in lista)</a:t>
            </a:r>
          </a:p>
          <a:p>
            <a:r>
              <a:rPr lang="en-US" sz="1400" b="1"/>
              <a:t>			procPersona(nombre);</a:t>
            </a:r>
          </a:p>
          <a:p>
            <a:r>
              <a:rPr lang="en-US" sz="1400" b="1"/>
              <a:t>	}</a:t>
            </a:r>
          </a:p>
          <a:p>
            <a:r>
              <a:rPr lang="en-US" sz="1400" b="1"/>
              <a:t>}</a:t>
            </a:r>
          </a:p>
          <a:p>
            <a:r>
              <a:rPr lang="en-US" sz="1400" b="1"/>
              <a:t>static class Principal {</a:t>
            </a:r>
          </a:p>
          <a:p>
            <a:r>
              <a:rPr lang="en-US" sz="1400" b="1"/>
              <a:t>	static void Main()</a:t>
            </a:r>
          </a:p>
          <a:p>
            <a:r>
              <a:rPr lang="en-US" sz="1400" b="1"/>
              <a:t>	{</a:t>
            </a:r>
          </a:p>
          <a:p>
            <a:r>
              <a:rPr lang="en-US" sz="1400" b="1"/>
              <a:t>		var db = new PersonaDB();</a:t>
            </a:r>
          </a:p>
          <a:p>
            <a:r>
              <a:rPr lang="en-US" sz="1400" b="1"/>
              <a:t>		db.ProcesaLista(WriteNombre);</a:t>
            </a:r>
          </a:p>
          <a:p>
            <a:r>
              <a:rPr lang="en-US" sz="1400" b="1"/>
              <a:t>	}</a:t>
            </a:r>
          </a:p>
          <a:p>
            <a:r>
              <a:rPr lang="en-US" sz="1400" b="1"/>
              <a:t>	static void WriteNombre(string nombre) {</a:t>
            </a:r>
          </a:p>
          <a:p>
            <a:r>
              <a:rPr lang="en-US" sz="1400" b="1"/>
              <a:t>		System.Console.WriteLine(nombre);</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7610202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6B6-12D6-0042-A01F-AD57AEE22021}"/>
              </a:ext>
            </a:extLst>
          </p:cNvPr>
          <p:cNvSpPr>
            <a:spLocks noGrp="1"/>
          </p:cNvSpPr>
          <p:nvPr>
            <p:ph type="title"/>
          </p:nvPr>
        </p:nvSpPr>
        <p:spPr/>
        <p:txBody>
          <a:bodyPr/>
          <a:lstStyle/>
          <a:p>
            <a:r>
              <a:rPr lang="en-BO"/>
              <a:t>Capítulo 17</a:t>
            </a:r>
          </a:p>
        </p:txBody>
      </p:sp>
      <p:sp>
        <p:nvSpPr>
          <p:cNvPr id="3" name="Content Placeholder 2">
            <a:extLst>
              <a:ext uri="{FF2B5EF4-FFF2-40B4-BE49-F238E27FC236}">
                <a16:creationId xmlns:a16="http://schemas.microsoft.com/office/drawing/2014/main" id="{D1984D1E-5400-0140-8CFB-0A4BDD67874F}"/>
              </a:ext>
            </a:extLst>
          </p:cNvPr>
          <p:cNvSpPr>
            <a:spLocks noGrp="1"/>
          </p:cNvSpPr>
          <p:nvPr>
            <p:ph idx="1"/>
          </p:nvPr>
        </p:nvSpPr>
        <p:spPr/>
        <p:txBody>
          <a:bodyPr>
            <a:normAutofit/>
          </a:bodyPr>
          <a:lstStyle/>
          <a:p>
            <a:pPr marL="0" indent="0">
              <a:buNone/>
            </a:pPr>
            <a:r>
              <a:rPr lang="en-BO" sz="4000" b="1"/>
              <a:t>Events</a:t>
            </a:r>
          </a:p>
        </p:txBody>
      </p:sp>
    </p:spTree>
    <p:extLst>
      <p:ext uri="{BB962C8B-B14F-4D97-AF65-F5344CB8AC3E}">
        <p14:creationId xmlns:p14="http://schemas.microsoft.com/office/powerpoint/2010/main" val="311096845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10BA-D064-1C43-B02F-A7A34DA4F921}"/>
              </a:ext>
            </a:extLst>
          </p:cNvPr>
          <p:cNvSpPr>
            <a:spLocks noGrp="1"/>
          </p:cNvSpPr>
          <p:nvPr>
            <p:ph type="title"/>
          </p:nvPr>
        </p:nvSpPr>
        <p:spPr/>
        <p:txBody>
          <a:bodyPr/>
          <a:lstStyle/>
          <a:p>
            <a:r>
              <a:rPr lang="en-BO"/>
              <a:t>Eventos</a:t>
            </a:r>
          </a:p>
        </p:txBody>
      </p:sp>
      <p:sp>
        <p:nvSpPr>
          <p:cNvPr id="3" name="Content Placeholder 2">
            <a:extLst>
              <a:ext uri="{FF2B5EF4-FFF2-40B4-BE49-F238E27FC236}">
                <a16:creationId xmlns:a16="http://schemas.microsoft.com/office/drawing/2014/main" id="{E97197C2-5FE5-2943-8D3D-C0BA311B82BD}"/>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Los eventos (events) es una aplicación de los multicast delegates.</a:t>
            </a:r>
          </a:p>
          <a:p>
            <a:pPr marL="0" indent="0">
              <a:buNone/>
            </a:pPr>
            <a:r>
              <a:rPr lang="en-US"/>
              <a:t>Los eventos permiten que un objeto notifique a otros objetos cuando ocurre algo de interés. El objeto que genera el evento se llama </a:t>
            </a:r>
            <a:r>
              <a:rPr lang="en-US" b="1"/>
              <a:t>publicador</a:t>
            </a:r>
            <a:r>
              <a:rPr lang="en-US"/>
              <a:t> y los objetos que manejan el evento se llaman </a:t>
            </a:r>
            <a:r>
              <a:rPr lang="en-US" b="1"/>
              <a:t>suscriptores</a:t>
            </a:r>
            <a:r>
              <a:rPr lang="en-US"/>
              <a:t>.</a:t>
            </a:r>
            <a:endParaRPr lang="en-BO"/>
          </a:p>
        </p:txBody>
      </p:sp>
    </p:spTree>
    <p:extLst>
      <p:ext uri="{BB962C8B-B14F-4D97-AF65-F5344CB8AC3E}">
        <p14:creationId xmlns:p14="http://schemas.microsoft.com/office/powerpoint/2010/main" val="11463804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731-7C3E-7F43-93C0-157FBCF4FE11}"/>
              </a:ext>
            </a:extLst>
          </p:cNvPr>
          <p:cNvSpPr>
            <a:spLocks noGrp="1"/>
          </p:cNvSpPr>
          <p:nvPr>
            <p:ph type="title"/>
          </p:nvPr>
        </p:nvSpPr>
        <p:spPr/>
        <p:txBody>
          <a:bodyPr/>
          <a:lstStyle/>
          <a:p>
            <a:r>
              <a:rPr lang="en-BO"/>
              <a:t>Delegate patrón para eventos</a:t>
            </a:r>
          </a:p>
        </p:txBody>
      </p:sp>
      <p:sp>
        <p:nvSpPr>
          <p:cNvPr id="3" name="Content Placeholder 2">
            <a:extLst>
              <a:ext uri="{FF2B5EF4-FFF2-40B4-BE49-F238E27FC236}">
                <a16:creationId xmlns:a16="http://schemas.microsoft.com/office/drawing/2014/main" id="{8D2F2A0F-EE04-F346-8C6E-89D5AEA8928E}"/>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endParaRPr lang="en-BO"/>
          </a:p>
          <a:p>
            <a:pPr marL="0" indent="0">
              <a:buNone/>
            </a:pPr>
            <a:r>
              <a:rPr lang="en-BO"/>
              <a:t>Para usar los eventos debe definirse primero un delegate, pues un event es un delegate multicast con un comportamiento especializado para comunicar eventos entre objetos.</a:t>
            </a:r>
          </a:p>
          <a:p>
            <a:pPr marL="0" indent="0">
              <a:buNone/>
            </a:pPr>
            <a:r>
              <a:rPr lang="en-BO"/>
              <a:t> </a:t>
            </a:r>
          </a:p>
          <a:p>
            <a:pPr marL="0" indent="0">
              <a:buNone/>
            </a:pPr>
            <a:r>
              <a:rPr lang="en-US"/>
              <a:t>El patrón de diseño estándar es usar un delegate que devuelva </a:t>
            </a:r>
            <a:r>
              <a:rPr lang="en-US" b="1"/>
              <a:t>void</a:t>
            </a:r>
            <a:r>
              <a:rPr lang="en-US"/>
              <a:t> que acepte dos parámetros. El primer parámetro especifica el objeto (de class </a:t>
            </a:r>
            <a:r>
              <a:rPr lang="en-US" b="1"/>
              <a:t>object</a:t>
            </a:r>
            <a:r>
              <a:rPr lang="en-US"/>
              <a:t>) que origina el evento, y el segundo parámetro es un </a:t>
            </a:r>
            <a:r>
              <a:rPr lang="en-US" b="1"/>
              <a:t>type</a:t>
            </a:r>
            <a:r>
              <a:rPr lang="en-US"/>
              <a:t> que es o hereda de la clase </a:t>
            </a:r>
            <a:r>
              <a:rPr lang="en-US" b="1"/>
              <a:t>System.EventArgs</a:t>
            </a:r>
            <a:r>
              <a:rPr lang="en-US"/>
              <a:t>. Este parámetro generalmente contiene los detalles del evento, pero en el caso de EventArgs no define ninguna información en especial.</a:t>
            </a:r>
          </a:p>
          <a:p>
            <a:endParaRPr lang="en-US"/>
          </a:p>
          <a:p>
            <a:pPr marL="0" indent="0">
              <a:buNone/>
            </a:pPr>
            <a:r>
              <a:rPr lang="en-US" b="1"/>
              <a:t>public delegate void EventHandlerDelegate(objeBTCct sender, EventArgs e);</a:t>
            </a:r>
          </a:p>
          <a:p>
            <a:pPr marL="0" indent="0">
              <a:buNone/>
            </a:pPr>
            <a:endParaRPr lang="en-US" b="1"/>
          </a:p>
          <a:p>
            <a:pPr marL="0" indent="0">
              <a:buNone/>
            </a:pPr>
            <a:r>
              <a:rPr lang="en-US"/>
              <a:t>Alternativamente, en lugar de este </a:t>
            </a:r>
            <a:r>
              <a:rPr lang="en-US" b="1"/>
              <a:t>delegate</a:t>
            </a:r>
            <a:r>
              <a:rPr lang="en-US"/>
              <a:t> de evento personalizado, podría haberse utilizado el delegate </a:t>
            </a:r>
            <a:r>
              <a:rPr lang="en-US" b="1"/>
              <a:t>System.EventHandler</a:t>
            </a:r>
            <a:r>
              <a:rPr lang="en-US"/>
              <a:t> predefinido. Este </a:t>
            </a:r>
            <a:r>
              <a:rPr lang="en-US" b="1"/>
              <a:t>delegate</a:t>
            </a:r>
            <a:r>
              <a:rPr lang="en-US"/>
              <a:t> es idéntico al definido anteriormente, y se usa en las bibliotecas de clases (FCL) de .NET para crear eventos que no tienen datos.</a:t>
            </a:r>
            <a:endParaRPr lang="en-BO"/>
          </a:p>
          <a:p>
            <a:pPr marL="0" indent="0">
              <a:buNone/>
            </a:pPr>
            <a:endParaRPr lang="en-US"/>
          </a:p>
          <a:p>
            <a:endParaRPr lang="en-BO"/>
          </a:p>
        </p:txBody>
      </p:sp>
    </p:spTree>
    <p:extLst>
      <p:ext uri="{BB962C8B-B14F-4D97-AF65-F5344CB8AC3E}">
        <p14:creationId xmlns:p14="http://schemas.microsoft.com/office/powerpoint/2010/main" val="28716620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F4B7-3279-9B42-A469-F619D06BE72C}"/>
              </a:ext>
            </a:extLst>
          </p:cNvPr>
          <p:cNvSpPr>
            <a:spLocks noGrp="1"/>
          </p:cNvSpPr>
          <p:nvPr>
            <p:ph type="title"/>
          </p:nvPr>
        </p:nvSpPr>
        <p:spPr/>
        <p:txBody>
          <a:bodyPr/>
          <a:lstStyle/>
          <a:p>
            <a:r>
              <a:rPr lang="en-BO"/>
              <a:t>El publicador y el miembro event</a:t>
            </a:r>
          </a:p>
        </p:txBody>
      </p:sp>
      <p:sp>
        <p:nvSpPr>
          <p:cNvPr id="3" name="Content Placeholder 2">
            <a:extLst>
              <a:ext uri="{FF2B5EF4-FFF2-40B4-BE49-F238E27FC236}">
                <a16:creationId xmlns:a16="http://schemas.microsoft.com/office/drawing/2014/main" id="{77DB1E01-2666-CD45-A8EE-451CA487FF1A}"/>
              </a:ext>
            </a:extLst>
          </p:cNvPr>
          <p:cNvSpPr>
            <a:spLocks noGrp="1"/>
          </p:cNvSpPr>
          <p:nvPr>
            <p:ph idx="1"/>
          </p:nvPr>
        </p:nvSpPr>
        <p:spPr>
          <a:xfrm>
            <a:off x="7680961" y="1813493"/>
            <a:ext cx="3672839" cy="4893647"/>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Con el delegate definido, el evento se puede declara como miembro de la clase “</a:t>
            </a:r>
            <a:r>
              <a:rPr lang="en-US" b="1"/>
              <a:t>Publicadora</a:t>
            </a:r>
            <a:r>
              <a:rPr lang="en-US"/>
              <a:t>” utilizando el keyword </a:t>
            </a:r>
            <a:r>
              <a:rPr lang="en-US" b="1"/>
              <a:t>event</a:t>
            </a:r>
            <a:r>
              <a:rPr lang="en-US"/>
              <a:t> seguida por el delegate y el nombre del evento. </a:t>
            </a:r>
          </a:p>
          <a:p>
            <a:pPr marL="0" indent="0">
              <a:buNone/>
            </a:pPr>
            <a:endParaRPr lang="en-US"/>
          </a:p>
          <a:p>
            <a:pPr marL="0" indent="0">
              <a:buNone/>
            </a:pPr>
            <a:r>
              <a:rPr lang="en-US"/>
              <a:t>El miembro </a:t>
            </a:r>
            <a:r>
              <a:rPr lang="en-US" b="1"/>
              <a:t>event</a:t>
            </a:r>
            <a:r>
              <a:rPr lang="en-US"/>
              <a:t> crea un tipo especial de delegate que solo se puede invocar desde la clase donde se lo declara.</a:t>
            </a:r>
          </a:p>
          <a:p>
            <a:pPr marL="0" indent="0">
              <a:buNone/>
            </a:pPr>
            <a:endParaRPr lang="en-US"/>
          </a:p>
          <a:p>
            <a:pPr marL="0" indent="0">
              <a:buNone/>
            </a:pPr>
            <a:r>
              <a:rPr lang="en-US"/>
              <a:t>Para </a:t>
            </a:r>
            <a:r>
              <a:rPr lang="en-US" b="1"/>
              <a:t>disparar el evento</a:t>
            </a:r>
            <a:r>
              <a:rPr lang="en-US"/>
              <a:t> y notificar a los suscriptores, se puede crear un invocador de evento. La convención de nomenclatura para este método es preceder el nombre del evento con la palabra On. Toma un argumento del tipo </a:t>
            </a:r>
            <a:r>
              <a:rPr lang="en-US" b="1"/>
              <a:t>EventArgs</a:t>
            </a:r>
            <a:r>
              <a:rPr lang="en-US"/>
              <a:t>. El método generará el evento solo si no es nulo, es decir, solo cuando el evento tenga suscriptores registrados. Para generar el evento, la referencia de esta instancia se pasa como el remitente, y el objeto EventArgs es el objeto que se pasó al método. Alternativamente se puede usar explicitamente el método </a:t>
            </a:r>
            <a:r>
              <a:rPr lang="en-US" b="1"/>
              <a:t>Invoke</a:t>
            </a:r>
            <a:r>
              <a:rPr lang="en-US"/>
              <a:t>.</a:t>
            </a:r>
            <a:endParaRPr lang="en-BO"/>
          </a:p>
        </p:txBody>
      </p:sp>
      <p:sp>
        <p:nvSpPr>
          <p:cNvPr id="4" name="TextBox 3">
            <a:extLst>
              <a:ext uri="{FF2B5EF4-FFF2-40B4-BE49-F238E27FC236}">
                <a16:creationId xmlns:a16="http://schemas.microsoft.com/office/drawing/2014/main" id="{EBDCD896-44F3-0E4E-887C-8464F30E8E56}"/>
              </a:ext>
            </a:extLst>
          </p:cNvPr>
          <p:cNvSpPr txBox="1"/>
          <p:nvPr/>
        </p:nvSpPr>
        <p:spPr>
          <a:xfrm>
            <a:off x="838200" y="1813494"/>
            <a:ext cx="6607629" cy="4893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EventHandlerDelegate(object sender, EventArgs e)</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 HayOperacion</a:t>
            </a:r>
            <a:r>
              <a:rPr lang="en-US" sz="1400" b="1"/>
              <a:t>;  </a:t>
            </a:r>
          </a:p>
          <a:p>
            <a:r>
              <a:rPr lang="en-US" sz="1400" b="1"/>
              <a:t>      </a:t>
            </a:r>
          </a:p>
          <a:p>
            <a:r>
              <a:rPr lang="en-US" sz="1400" b="1"/>
              <a:t>      protected </a:t>
            </a:r>
            <a:r>
              <a:rPr lang="en-US" sz="1400" b="1">
                <a:solidFill>
                  <a:schemeClr val="accent2">
                    <a:lumMod val="40000"/>
                    <a:lumOff val="60000"/>
                  </a:schemeClr>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t>           // if(HayOperacion != null) </a:t>
            </a:r>
          </a:p>
          <a:p>
            <a:r>
              <a:rPr lang="en-US" sz="1400" b="1"/>
              <a:t>                 // HayOperacion(this, e);   			</a:t>
            </a:r>
            <a:r>
              <a:rPr lang="en-US" sz="1400" b="1">
                <a:solidFill>
                  <a:schemeClr val="accent6">
                    <a:lumMod val="40000"/>
                    <a:lumOff val="60000"/>
                  </a:schemeClr>
                </a:solidFill>
              </a:rPr>
              <a:t>// Forma tradicional</a:t>
            </a:r>
          </a:p>
          <a:p>
            <a:r>
              <a:rPr lang="en-US" sz="1400" b="1"/>
              <a:t>           </a:t>
            </a:r>
            <a:r>
              <a:rPr lang="en-US" sz="1400" b="1">
                <a:solidFill>
                  <a:schemeClr val="accent2">
                    <a:lumMod val="40000"/>
                    <a:lumOff val="60000"/>
                  </a:schemeClr>
                </a:solidFill>
              </a:rPr>
              <a:t>HayOperacion?.Invoke(this, e)</a:t>
            </a:r>
            <a:r>
              <a:rPr lang="en-US" sz="1400" b="1"/>
              <a:t>;</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accent2">
                    <a:lumMod val="40000"/>
                    <a:lumOff val="60000"/>
                  </a:schemeClr>
                </a:solidFill>
              </a:rPr>
              <a:t>OnHayOperacion(EventArgs.Empty)</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148207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CEFC-480A-0840-AA4D-69FC6ABFF8F0}"/>
              </a:ext>
            </a:extLst>
          </p:cNvPr>
          <p:cNvSpPr>
            <a:spLocks noGrp="1"/>
          </p:cNvSpPr>
          <p:nvPr>
            <p:ph type="title"/>
          </p:nvPr>
        </p:nvSpPr>
        <p:spPr/>
        <p:txBody>
          <a:bodyPr/>
          <a:lstStyle/>
          <a:p>
            <a:r>
              <a:rPr lang="en-BO"/>
              <a:t>Suscriptor y el manejador de eventos</a:t>
            </a:r>
          </a:p>
        </p:txBody>
      </p:sp>
      <p:sp>
        <p:nvSpPr>
          <p:cNvPr id="3" name="Content Placeholder 2">
            <a:extLst>
              <a:ext uri="{FF2B5EF4-FFF2-40B4-BE49-F238E27FC236}">
                <a16:creationId xmlns:a16="http://schemas.microsoft.com/office/drawing/2014/main" id="{E45C3AF2-0327-5546-8342-C2B5032C8D56}"/>
              </a:ext>
            </a:extLst>
          </p:cNvPr>
          <p:cNvSpPr>
            <a:spLocks noGrp="1"/>
          </p:cNvSpPr>
          <p:nvPr>
            <p:ph idx="1"/>
          </p:nvPr>
        </p:nvSpPr>
        <p:spPr>
          <a:xfrm>
            <a:off x="6836228" y="1985331"/>
            <a:ext cx="45175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Para invocar el </a:t>
            </a:r>
            <a:r>
              <a:rPr lang="en-US" b="1"/>
              <a:t>event</a:t>
            </a:r>
            <a:r>
              <a:rPr lang="en-US"/>
              <a:t>, se puede declarar una o varias </a:t>
            </a:r>
            <a:r>
              <a:rPr lang="en-US" b="1"/>
              <a:t>clases suscriptoras</a:t>
            </a:r>
            <a:r>
              <a:rPr lang="en-US"/>
              <a:t>. Esta clase debe declara un método </a:t>
            </a:r>
            <a:r>
              <a:rPr lang="en-US" b="1"/>
              <a:t>manejador  de eventos</a:t>
            </a:r>
            <a:r>
              <a:rPr lang="en-US"/>
              <a:t>, que es un método que debe tener la misma</a:t>
            </a:r>
            <a:r>
              <a:rPr lang="en-US" b="1"/>
              <a:t> signature</a:t>
            </a:r>
            <a:r>
              <a:rPr lang="en-US"/>
              <a:t> que el </a:t>
            </a:r>
            <a:r>
              <a:rPr lang="en-US" b="1"/>
              <a:t>delegate</a:t>
            </a:r>
            <a:r>
              <a:rPr lang="en-US"/>
              <a:t> del evento de la </a:t>
            </a:r>
            <a:r>
              <a:rPr lang="en-US" b="1"/>
              <a:t>clase publicadora</a:t>
            </a:r>
            <a:r>
              <a:rPr lang="en-US"/>
              <a:t> al que se desea suscribirse. </a:t>
            </a:r>
          </a:p>
          <a:p>
            <a:pPr marL="0" indent="0">
              <a:buNone/>
            </a:pPr>
            <a:endParaRPr lang="en-US"/>
          </a:p>
          <a:p>
            <a:pPr marL="0" indent="0">
              <a:buNone/>
            </a:pPr>
            <a:r>
              <a:rPr lang="en-US"/>
              <a:t>El nombre del método manejador suele ser el mismo que el nombre del evento seguido del sufijo </a:t>
            </a:r>
            <a:r>
              <a:rPr lang="en-US" b="1"/>
              <a:t>EventHandler </a:t>
            </a:r>
            <a:r>
              <a:rPr lang="en-US"/>
              <a:t>ó simplemente </a:t>
            </a:r>
            <a:r>
              <a:rPr lang="en-US" b="1"/>
              <a:t>Handler</a:t>
            </a:r>
            <a:r>
              <a:rPr lang="en-US"/>
              <a:t>. </a:t>
            </a:r>
            <a:endParaRPr lang="en-BO"/>
          </a:p>
        </p:txBody>
      </p:sp>
      <p:sp>
        <p:nvSpPr>
          <p:cNvPr id="4" name="TextBox 3">
            <a:extLst>
              <a:ext uri="{FF2B5EF4-FFF2-40B4-BE49-F238E27FC236}">
                <a16:creationId xmlns:a16="http://schemas.microsoft.com/office/drawing/2014/main" id="{2B67BC97-2D5D-A840-9579-44E13CACCF40}"/>
              </a:ext>
            </a:extLst>
          </p:cNvPr>
          <p:cNvSpPr txBox="1"/>
          <p:nvPr/>
        </p:nvSpPr>
        <p:spPr>
          <a:xfrm>
            <a:off x="838199" y="2760617"/>
            <a:ext cx="5640978"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6">
                    <a:lumMod val="40000"/>
                    <a:lumOff val="60000"/>
                  </a:schemeClr>
                </a:solidFill>
              </a:rPr>
              <a:t>// public delegate void EventHandlerDelegate(string nombre);</a:t>
            </a:r>
          </a:p>
          <a:p>
            <a:endParaRPr lang="en-US" sz="1000" dirty="0"/>
          </a:p>
          <a:p>
            <a:r>
              <a:rPr lang="en-US" sz="1400" b="1"/>
              <a:t>public class Reportador 		</a:t>
            </a:r>
            <a:r>
              <a:rPr lang="en-US" sz="1400" b="1">
                <a:solidFill>
                  <a:schemeClr val="accent6">
                    <a:lumMod val="40000"/>
                    <a:lumOff val="60000"/>
                  </a:schemeClr>
                </a:solidFill>
              </a:rPr>
              <a:t>// Clase Suscriptora</a:t>
            </a:r>
          </a:p>
          <a:p>
            <a:r>
              <a:rPr lang="en-US" sz="1400" b="1"/>
              <a:t>{</a:t>
            </a:r>
          </a:p>
          <a:p>
            <a:r>
              <a:rPr lang="en-US" sz="1400" b="1"/>
              <a:t>      public void </a:t>
            </a:r>
            <a:r>
              <a:rPr lang="en-US" sz="1400" b="1">
                <a:solidFill>
                  <a:schemeClr val="accent2">
                    <a:lumMod val="40000"/>
                    <a:lumOff val="60000"/>
                  </a:schemeClr>
                </a:solidFill>
              </a:rPr>
              <a:t>ReportaOperacionHandler(object sender, EventArgs e)</a:t>
            </a:r>
          </a:p>
          <a:p>
            <a:r>
              <a:rPr lang="en-US" sz="1400" b="1"/>
              <a:t>      {</a:t>
            </a:r>
          </a:p>
          <a:p>
            <a:r>
              <a:rPr lang="en-US" sz="1400" b="1"/>
              <a:t>            WriteLine("Una suma fue realizada!");</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88955320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78CA-2843-224D-AFD0-1B2D31354A5D}"/>
              </a:ext>
            </a:extLst>
          </p:cNvPr>
          <p:cNvSpPr>
            <a:spLocks noGrp="1"/>
          </p:cNvSpPr>
          <p:nvPr>
            <p:ph type="title"/>
          </p:nvPr>
        </p:nvSpPr>
        <p:spPr/>
        <p:txBody>
          <a:bodyPr/>
          <a:lstStyle/>
          <a:p>
            <a:r>
              <a:rPr lang="en-BO"/>
              <a:t>Suscribiendose a eventos</a:t>
            </a:r>
          </a:p>
        </p:txBody>
      </p:sp>
      <p:sp>
        <p:nvSpPr>
          <p:cNvPr id="3" name="Content Placeholder 2">
            <a:extLst>
              <a:ext uri="{FF2B5EF4-FFF2-40B4-BE49-F238E27FC236}">
                <a16:creationId xmlns:a16="http://schemas.microsoft.com/office/drawing/2014/main" id="{038E55F0-A117-344B-B2F4-12858827C2A2}"/>
              </a:ext>
            </a:extLst>
          </p:cNvPr>
          <p:cNvSpPr>
            <a:spLocks noGrp="1"/>
          </p:cNvSpPr>
          <p:nvPr>
            <p:ph idx="1"/>
          </p:nvPr>
        </p:nvSpPr>
        <p:spPr>
          <a:xfrm>
            <a:off x="6897189" y="1825625"/>
            <a:ext cx="4456611"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clases publicadora y suscriptora están completas. Se crean los objetos de ambas clases, en el método de la clase que controla la interacción de estos objetos. Para registrar el método manejador de eventos del suscriptor al evento del publicador, se agrega (</a:t>
            </a:r>
            <a:r>
              <a:rPr lang="en-US" sz="3200" b="1"/>
              <a:t>+=</a:t>
            </a:r>
            <a:r>
              <a:rPr lang="en-US"/>
              <a:t>) al evento como se hace a un </a:t>
            </a:r>
            <a:r>
              <a:rPr lang="en-US" b="1"/>
              <a:t>delegate multicast</a:t>
            </a:r>
            <a:r>
              <a:rPr lang="en-US"/>
              <a:t>. </a:t>
            </a:r>
          </a:p>
          <a:p>
            <a:pPr marL="0" indent="0">
              <a:buNone/>
            </a:pPr>
            <a:endParaRPr lang="en-US"/>
          </a:p>
          <a:p>
            <a:pPr marL="0" indent="0">
              <a:buNone/>
            </a:pPr>
            <a:r>
              <a:rPr lang="en-US"/>
              <a:t>Sin embargo, a diferencia de un </a:t>
            </a:r>
            <a:r>
              <a:rPr lang="en-US" b="1"/>
              <a:t>delegate</a:t>
            </a:r>
            <a:r>
              <a:rPr lang="en-US"/>
              <a:t>, el evento no se puede llamar directamente desde fuera de la clase publicadora.</a:t>
            </a:r>
          </a:p>
          <a:p>
            <a:pPr marL="0" indent="0">
              <a:buNone/>
            </a:pPr>
            <a:r>
              <a:rPr lang="en-US"/>
              <a:t> </a:t>
            </a:r>
            <a:endParaRPr lang="en-BO"/>
          </a:p>
        </p:txBody>
      </p:sp>
      <p:sp>
        <p:nvSpPr>
          <p:cNvPr id="4" name="TextBox 3">
            <a:extLst>
              <a:ext uri="{FF2B5EF4-FFF2-40B4-BE49-F238E27FC236}">
                <a16:creationId xmlns:a16="http://schemas.microsoft.com/office/drawing/2014/main" id="{1F4A7387-0591-F04A-B4E9-6B03CF006FA6}"/>
              </a:ext>
            </a:extLst>
          </p:cNvPr>
          <p:cNvSpPr txBox="1"/>
          <p:nvPr/>
        </p:nvSpPr>
        <p:spPr>
          <a:xfrm>
            <a:off x="1047204" y="2031524"/>
            <a:ext cx="539713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a:t>static void Main()</a:t>
            </a:r>
          </a:p>
          <a:p>
            <a:pPr lvl="1"/>
            <a:r>
              <a:rPr lang="en-US" sz="1400" b="1"/>
              <a:t>{</a:t>
            </a:r>
          </a:p>
          <a:p>
            <a:pPr lvl="2"/>
            <a:r>
              <a:rPr lang="en-US" sz="1400" b="1"/>
              <a:t>var p = new Calculadora();	</a:t>
            </a:r>
            <a:r>
              <a:rPr lang="en-US" sz="1400" b="1">
                <a:solidFill>
                  <a:schemeClr val="accent6">
                    <a:lumMod val="40000"/>
                    <a:lumOff val="60000"/>
                  </a:schemeClr>
                </a:solidFill>
              </a:rPr>
              <a:t>// Publicador</a:t>
            </a:r>
          </a:p>
          <a:p>
            <a:pPr lvl="2"/>
            <a:r>
              <a:rPr lang="en-US" sz="1400" b="1"/>
              <a:t>var s = new Reportador();	</a:t>
            </a:r>
            <a:r>
              <a:rPr lang="en-US" sz="1400" b="1">
                <a:solidFill>
                  <a:schemeClr val="accent6">
                    <a:lumMod val="40000"/>
                    <a:lumOff val="60000"/>
                  </a:schemeClr>
                </a:solidFill>
              </a:rPr>
              <a:t>// Suscriptor</a:t>
            </a:r>
          </a:p>
          <a:p>
            <a:pPr lvl="2"/>
            <a:endParaRPr lang="en-US" sz="1400" b="1"/>
          </a:p>
          <a:p>
            <a:pPr lvl="2"/>
            <a:r>
              <a:rPr lang="en-US" sz="1400" b="1">
                <a:solidFill>
                  <a:schemeClr val="accent6">
                    <a:lumMod val="40000"/>
                    <a:lumOff val="60000"/>
                  </a:schemeClr>
                </a:solidFill>
              </a:rPr>
              <a:t>// Suscripcion del metodo manejador de eventos</a:t>
            </a:r>
          </a:p>
          <a:p>
            <a:pPr lvl="2"/>
            <a:r>
              <a:rPr lang="en-US" sz="1400" b="1">
                <a:solidFill>
                  <a:schemeClr val="accent2">
                    <a:lumMod val="40000"/>
                    <a:lumOff val="60000"/>
                  </a:schemeClr>
                </a:solidFill>
              </a:rPr>
              <a:t>p.HayOperacion += s.ReportaOperacionHandler</a:t>
            </a:r>
            <a:r>
              <a:rPr lang="en-US" sz="1400" b="1"/>
              <a:t>;  </a:t>
            </a:r>
          </a:p>
          <a:p>
            <a:pPr lvl="2"/>
            <a:br>
              <a:rPr lang="en-US" sz="1400" b="1"/>
            </a:br>
            <a:r>
              <a:rPr lang="en-US" sz="1400" b="1"/>
              <a:t>p.Suma(34, 25);	</a:t>
            </a:r>
            <a:r>
              <a:rPr lang="en-US" sz="1400" b="1">
                <a:solidFill>
                  <a:schemeClr val="accent6">
                    <a:lumMod val="40000"/>
                    <a:lumOff val="60000"/>
                  </a:schemeClr>
                </a:solidFill>
              </a:rPr>
              <a:t>// Publica evento por cada suma</a:t>
            </a:r>
          </a:p>
          <a:p>
            <a:pPr lvl="2"/>
            <a:r>
              <a:rPr lang="en-US" sz="1400" b="1"/>
              <a:t>p.Suma(3, 5);	</a:t>
            </a:r>
            <a:r>
              <a:rPr lang="en-US" sz="1400" b="1">
                <a:solidFill>
                  <a:schemeClr val="accent6">
                    <a:lumMod val="40000"/>
                    <a:lumOff val="60000"/>
                  </a:schemeClr>
                </a:solidFill>
              </a:rPr>
              <a:t>// Una suma fue realizada!</a:t>
            </a:r>
          </a:p>
          <a:p>
            <a:pPr lvl="2"/>
            <a:r>
              <a:rPr lang="en-US" sz="1400" b="1"/>
              <a:t>p.Suma(4, 2);</a:t>
            </a:r>
          </a:p>
          <a:p>
            <a:pPr lvl="1"/>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7906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63EA-8E15-724B-BEED-E3DA0803F2B3}"/>
              </a:ext>
            </a:extLst>
          </p:cNvPr>
          <p:cNvSpPr>
            <a:spLocks noGrp="1"/>
          </p:cNvSpPr>
          <p:nvPr>
            <p:ph type="title"/>
          </p:nvPr>
        </p:nvSpPr>
        <p:spPr/>
        <p:txBody>
          <a:bodyPr/>
          <a:lstStyle/>
          <a:p>
            <a:r>
              <a:rPr lang="en-BO"/>
              <a:t>Capítulo 18</a:t>
            </a:r>
          </a:p>
        </p:txBody>
      </p:sp>
      <p:sp>
        <p:nvSpPr>
          <p:cNvPr id="3" name="Content Placeholder 2">
            <a:extLst>
              <a:ext uri="{FF2B5EF4-FFF2-40B4-BE49-F238E27FC236}">
                <a16:creationId xmlns:a16="http://schemas.microsoft.com/office/drawing/2014/main" id="{7768DBF7-3B60-7642-ABFA-06166D833DB1}"/>
              </a:ext>
            </a:extLst>
          </p:cNvPr>
          <p:cNvSpPr>
            <a:spLocks noGrp="1"/>
          </p:cNvSpPr>
          <p:nvPr>
            <p:ph idx="1"/>
          </p:nvPr>
        </p:nvSpPr>
        <p:spPr/>
        <p:txBody>
          <a:bodyPr>
            <a:normAutofit/>
          </a:bodyPr>
          <a:lstStyle/>
          <a:p>
            <a:pPr marL="0" indent="0">
              <a:buNone/>
            </a:pPr>
            <a:r>
              <a:rPr lang="en-BO" sz="4000" b="1"/>
              <a:t>Generics</a:t>
            </a:r>
          </a:p>
          <a:p>
            <a:pPr marL="0" indent="0">
              <a:buNone/>
            </a:pPr>
            <a:endParaRPr lang="en-BO" sz="4000" b="1"/>
          </a:p>
          <a:p>
            <a:pPr marL="0" indent="0">
              <a:buNone/>
            </a:pPr>
            <a:r>
              <a:rPr lang="en-BO"/>
              <a:t>Programando con tipos genéricos</a:t>
            </a:r>
          </a:p>
        </p:txBody>
      </p:sp>
    </p:spTree>
    <p:extLst>
      <p:ext uri="{BB962C8B-B14F-4D97-AF65-F5344CB8AC3E}">
        <p14:creationId xmlns:p14="http://schemas.microsoft.com/office/powerpoint/2010/main" val="42771944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E7A-AC4D-CD43-BEC1-0D5B75C5D633}"/>
              </a:ext>
            </a:extLst>
          </p:cNvPr>
          <p:cNvSpPr>
            <a:spLocks noGrp="1"/>
          </p:cNvSpPr>
          <p:nvPr>
            <p:ph type="title"/>
          </p:nvPr>
        </p:nvSpPr>
        <p:spPr/>
        <p:txBody>
          <a:bodyPr/>
          <a:lstStyle/>
          <a:p>
            <a:r>
              <a:rPr lang="en-BO"/>
              <a:t>Generics</a:t>
            </a:r>
          </a:p>
        </p:txBody>
      </p:sp>
      <p:sp>
        <p:nvSpPr>
          <p:cNvPr id="3" name="Content Placeholder 2">
            <a:extLst>
              <a:ext uri="{FF2B5EF4-FFF2-40B4-BE49-F238E27FC236}">
                <a16:creationId xmlns:a16="http://schemas.microsoft.com/office/drawing/2014/main" id="{79E5F2BD-C6FF-4D4E-9005-1ED3353F2995}"/>
              </a:ext>
            </a:extLst>
          </p:cNvPr>
          <p:cNvSpPr>
            <a:spLocks noGrp="1"/>
          </p:cNvSpPr>
          <p:nvPr>
            <p:ph idx="1"/>
          </p:nvPr>
        </p:nvSpPr>
        <p:spPr>
          <a:xfrm>
            <a:off x="838200" y="2670356"/>
            <a:ext cx="10515600" cy="2955381"/>
          </a:xfrm>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Generics se trata del uso de parámetros </a:t>
            </a:r>
            <a:r>
              <a:rPr lang="en-US" b="1"/>
              <a:t>type</a:t>
            </a:r>
            <a:r>
              <a:rPr lang="en-US"/>
              <a:t>, que proporcionan una forma de diseñar plantillas de código que pueden operar con diferentes tipos de objetos. Específicamente, es posible crear </a:t>
            </a:r>
            <a:r>
              <a:rPr lang="en-US" b="1"/>
              <a:t>métodos, clases, interfaces, delegates y events genéricos</a:t>
            </a:r>
            <a:r>
              <a:rPr lang="en-US"/>
              <a:t>.</a:t>
            </a:r>
          </a:p>
          <a:p>
            <a:pPr marL="0" indent="0">
              <a:buNone/>
            </a:pPr>
            <a:r>
              <a:rPr lang="en-US"/>
              <a:t> </a:t>
            </a:r>
            <a:endParaRPr lang="en-BO"/>
          </a:p>
        </p:txBody>
      </p:sp>
    </p:spTree>
    <p:extLst>
      <p:ext uri="{BB962C8B-B14F-4D97-AF65-F5344CB8AC3E}">
        <p14:creationId xmlns:p14="http://schemas.microsoft.com/office/powerpoint/2010/main" val="38643729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338-FCC8-4F4A-AF35-4CECAE309C17}"/>
              </a:ext>
            </a:extLst>
          </p:cNvPr>
          <p:cNvSpPr>
            <a:spLocks noGrp="1"/>
          </p:cNvSpPr>
          <p:nvPr>
            <p:ph type="title"/>
          </p:nvPr>
        </p:nvSpPr>
        <p:spPr/>
        <p:txBody>
          <a:bodyPr/>
          <a:lstStyle/>
          <a:p>
            <a:r>
              <a:rPr lang="en-BO"/>
              <a:t>Métodos genéricos</a:t>
            </a:r>
          </a:p>
        </p:txBody>
      </p:sp>
      <p:sp>
        <p:nvSpPr>
          <p:cNvPr id="3" name="Content Placeholder 2">
            <a:extLst>
              <a:ext uri="{FF2B5EF4-FFF2-40B4-BE49-F238E27FC236}">
                <a16:creationId xmlns:a16="http://schemas.microsoft.com/office/drawing/2014/main" id="{747DE0FA-89FE-E94E-B266-346B299B2F57}"/>
              </a:ext>
            </a:extLst>
          </p:cNvPr>
          <p:cNvSpPr>
            <a:spLocks noGrp="1"/>
          </p:cNvSpPr>
          <p:nvPr>
            <p:ph idx="1"/>
          </p:nvPr>
        </p:nvSpPr>
        <p:spPr>
          <a:xfrm>
            <a:off x="5913120" y="2462299"/>
            <a:ext cx="5440680" cy="3546615"/>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Para declarar un método genérico, que pueda funcionar con cualquier tipo de datos, se debe agregar un parámetro de tipo después del nombre del método, encerrado entre paréntesis angulares. </a:t>
            </a:r>
          </a:p>
          <a:p>
            <a:pPr marL="0" indent="0">
              <a:buNone/>
            </a:pPr>
            <a:endParaRPr lang="en-US"/>
          </a:p>
          <a:p>
            <a:pPr marL="0" indent="0">
              <a:buNone/>
            </a:pPr>
            <a:r>
              <a:rPr lang="en-US"/>
              <a:t>La convención de nomenclatura para los parámetros de tipo es que deberían comenzar con una T mayúscula y luego tener una palabra que describa el parámetro, iniciada en mayúscula. Sin embargo, en casos como este, donde un nombre descriptivo no agregaría mucho valor, es común simplemente nombrar el parámetro con una T mayúscula.</a:t>
            </a:r>
          </a:p>
          <a:p>
            <a:pPr marL="0" indent="0">
              <a:buNone/>
            </a:pPr>
            <a:r>
              <a:rPr lang="en-US"/>
              <a:t> </a:t>
            </a:r>
            <a:endParaRPr lang="en-BO"/>
          </a:p>
        </p:txBody>
      </p:sp>
      <p:sp>
        <p:nvSpPr>
          <p:cNvPr id="5" name="TextBox 4">
            <a:extLst>
              <a:ext uri="{FF2B5EF4-FFF2-40B4-BE49-F238E27FC236}">
                <a16:creationId xmlns:a16="http://schemas.microsoft.com/office/drawing/2014/main" id="{84707CE7-12F5-174F-B75B-558F2F3DA7CF}"/>
              </a:ext>
            </a:extLst>
          </p:cNvPr>
          <p:cNvSpPr txBox="1"/>
          <p:nvPr/>
        </p:nvSpPr>
        <p:spPr>
          <a:xfrm>
            <a:off x="951412" y="2031525"/>
            <a:ext cx="4543698"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void Swap(ref int a, ref int b) {</a:t>
            </a:r>
          </a:p>
          <a:p>
            <a:pPr lvl="2"/>
            <a:r>
              <a:rPr lang="en-US" sz="1400" b="1" dirty="0"/>
              <a:t>int temp = a; a = b; b = temp;</a:t>
            </a:r>
          </a:p>
          <a:p>
            <a:pPr lvl="1"/>
            <a:r>
              <a:rPr lang="en-US" sz="1400" b="1" dirty="0"/>
              <a:t>}</a:t>
            </a:r>
          </a:p>
          <a:p>
            <a:pPr lvl="1"/>
            <a:r>
              <a:rPr lang="en-US" sz="1400" b="1" dirty="0"/>
              <a:t>static void Swap&lt;T&gt;(ref T a, ref T b) {</a:t>
            </a:r>
          </a:p>
          <a:p>
            <a:pPr lvl="2"/>
            <a:r>
              <a:rPr lang="en-US" sz="1400" b="1" dirty="0"/>
              <a:t>T temp = a; a = b; b = temp;</a:t>
            </a:r>
          </a:p>
          <a:p>
            <a:pPr lvl="1"/>
            <a:r>
              <a:rPr lang="en-US" sz="1400" b="1" dirty="0"/>
              <a:t>}</a:t>
            </a:r>
          </a:p>
          <a:p>
            <a:pPr lvl="1"/>
            <a:endParaRPr lang="en-US" sz="1400" b="1" dirty="0"/>
          </a:p>
          <a:p>
            <a:pPr lvl="1"/>
            <a:r>
              <a:rPr lang="en-US" sz="1400" b="1"/>
              <a:t>static void Main() {</a:t>
            </a:r>
          </a:p>
          <a:p>
            <a:pPr lvl="2"/>
            <a:r>
              <a:rPr lang="en-US" sz="1400" b="1"/>
              <a:t>double x = 100.95; double y = 34.89;</a:t>
            </a:r>
          </a:p>
          <a:p>
            <a:pPr lvl="2"/>
            <a:r>
              <a:rPr lang="en-US" sz="1400" b="1"/>
              <a:t>WriteLine($"x = {x}, y = {y}");</a:t>
            </a:r>
          </a:p>
          <a:p>
            <a:pPr lvl="2"/>
            <a:r>
              <a:rPr lang="en-US" sz="1400" b="1"/>
              <a:t>Swap&lt;double&gt;(ref x, ref y);</a:t>
            </a:r>
          </a:p>
          <a:p>
            <a:pPr lvl="2"/>
            <a:r>
              <a:rPr lang="en-US" sz="1400" b="1"/>
              <a:t>WriteLine($"x = {x}, y = {y}");</a:t>
            </a:r>
          </a:p>
          <a:p>
            <a:pPr lvl="2"/>
            <a:r>
              <a:rPr lang="en-US" sz="1400" b="1"/>
              <a:t>Swap (ref x, ref y);</a:t>
            </a:r>
          </a:p>
          <a:p>
            <a:pPr lvl="2"/>
            <a:r>
              <a:rPr lang="en-US" sz="1400" b="1"/>
              <a:t>WriteLine($"x = {x}, y = {y}"); </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40860258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028E-B0FF-C546-B77B-DC519ECA8A1A}"/>
              </a:ext>
            </a:extLst>
          </p:cNvPr>
          <p:cNvSpPr>
            <a:spLocks noGrp="1"/>
          </p:cNvSpPr>
          <p:nvPr>
            <p:ph type="title"/>
          </p:nvPr>
        </p:nvSpPr>
        <p:spPr/>
        <p:txBody>
          <a:bodyPr/>
          <a:lstStyle/>
          <a:p>
            <a:r>
              <a:rPr lang="en-BO"/>
              <a:t>Parámetros type en Generics</a:t>
            </a:r>
          </a:p>
        </p:txBody>
      </p:sp>
      <p:sp>
        <p:nvSpPr>
          <p:cNvPr id="3" name="Content Placeholder 2">
            <a:extLst>
              <a:ext uri="{FF2B5EF4-FFF2-40B4-BE49-F238E27FC236}">
                <a16:creationId xmlns:a16="http://schemas.microsoft.com/office/drawing/2014/main" id="{0B6CC1D6-AEF8-C14B-A330-35C74F22BC92}"/>
              </a:ext>
            </a:extLst>
          </p:cNvPr>
          <p:cNvSpPr>
            <a:spLocks noGrp="1"/>
          </p:cNvSpPr>
          <p:nvPr>
            <p:ph idx="1"/>
          </p:nvPr>
        </p:nvSpPr>
        <p:spPr>
          <a:xfrm>
            <a:off x="6017623" y="2316479"/>
            <a:ext cx="5336177" cy="3335383"/>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Se puede definir un </a:t>
            </a:r>
            <a:r>
              <a:rPr lang="en-US" b="1"/>
              <a:t>método generic</a:t>
            </a:r>
            <a:r>
              <a:rPr lang="en-US"/>
              <a:t> para aceptar más de un </a:t>
            </a:r>
            <a:r>
              <a:rPr lang="en-US" b="1"/>
              <a:t>parámetro type</a:t>
            </a:r>
            <a:r>
              <a:rPr lang="en-US"/>
              <a:t> simplemente listándolos entre los corchetes angulares. </a:t>
            </a:r>
          </a:p>
          <a:p>
            <a:pPr marL="0" indent="0">
              <a:buNone/>
            </a:pPr>
            <a:endParaRPr lang="en-US"/>
          </a:p>
          <a:p>
            <a:pPr marL="0" indent="0">
              <a:buNone/>
            </a:pPr>
            <a:r>
              <a:rPr lang="en-US"/>
              <a:t>Los métodos genéricos también se pueden sobrecargar (</a:t>
            </a:r>
            <a:r>
              <a:rPr lang="en-US" b="1"/>
              <a:t>overloaded</a:t>
            </a:r>
            <a:r>
              <a:rPr lang="en-US"/>
              <a:t>) en función del número de </a:t>
            </a:r>
            <a:r>
              <a:rPr lang="en-US" b="1"/>
              <a:t>parámetros type</a:t>
            </a:r>
            <a:r>
              <a:rPr lang="en-US"/>
              <a:t> que definen.</a:t>
            </a:r>
          </a:p>
          <a:p>
            <a:pPr marL="0" indent="0">
              <a:buNone/>
            </a:pPr>
            <a:r>
              <a:rPr lang="en-US"/>
              <a:t>Para asignar un valor predeterminado a una variable de uno de los </a:t>
            </a:r>
            <a:r>
              <a:rPr lang="en-US" b="1"/>
              <a:t>parámetros type</a:t>
            </a:r>
            <a:r>
              <a:rPr lang="en-US"/>
              <a:t>, se usa el keyword </a:t>
            </a:r>
            <a:r>
              <a:rPr lang="en-US" b="1"/>
              <a:t>default</a:t>
            </a:r>
            <a:r>
              <a:rPr lang="en-US"/>
              <a:t> seguida del </a:t>
            </a:r>
            <a:r>
              <a:rPr lang="en-US" b="1"/>
              <a:t>parámetro type </a:t>
            </a:r>
            <a:r>
              <a:rPr lang="en-US"/>
              <a:t>entre paréntesis. El </a:t>
            </a:r>
            <a:r>
              <a:rPr lang="en-US" b="1"/>
              <a:t>type </a:t>
            </a:r>
            <a:r>
              <a:rPr lang="en-US"/>
              <a:t>por defecto puede omitirse cuando el compilador puede inferirlo del contexto. </a:t>
            </a:r>
            <a:endParaRPr lang="en-BO"/>
          </a:p>
        </p:txBody>
      </p:sp>
      <p:sp>
        <p:nvSpPr>
          <p:cNvPr id="4" name="TextBox 3">
            <a:extLst>
              <a:ext uri="{FF2B5EF4-FFF2-40B4-BE49-F238E27FC236}">
                <a16:creationId xmlns:a16="http://schemas.microsoft.com/office/drawing/2014/main" id="{E5E4A348-0059-C649-AA09-332C2ACBDDCB}"/>
              </a:ext>
            </a:extLst>
          </p:cNvPr>
          <p:cNvSpPr txBox="1"/>
          <p:nvPr/>
        </p:nvSpPr>
        <p:spPr>
          <a:xfrm>
            <a:off x="916578" y="1825625"/>
            <a:ext cx="459595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a:t>
            </a:r>
          </a:p>
          <a:p>
            <a:r>
              <a:rPr lang="en-US" sz="1400" b="1"/>
              <a:t>{</a:t>
            </a:r>
          </a:p>
          <a:p>
            <a:pPr lvl="1"/>
            <a:r>
              <a:rPr lang="en-US" sz="1400" b="1" dirty="0"/>
              <a:t>static U Swap&lt;T, U&gt;(ref T a, ref T b) {</a:t>
            </a:r>
          </a:p>
          <a:p>
            <a:pPr lvl="2"/>
            <a:r>
              <a:rPr lang="en-US" sz="1400" b="1" dirty="0"/>
              <a:t>T temp = a; </a:t>
            </a:r>
          </a:p>
          <a:p>
            <a:pPr lvl="2"/>
            <a:r>
              <a:rPr lang="en-US" sz="1400" b="1" dirty="0"/>
              <a:t>a = b; </a:t>
            </a:r>
          </a:p>
          <a:p>
            <a:pPr lvl="2"/>
            <a:r>
              <a:rPr lang="en-US" sz="1400" b="1" dirty="0"/>
              <a:t>b = temp;</a:t>
            </a:r>
          </a:p>
          <a:p>
            <a:pPr lvl="2"/>
            <a:r>
              <a:rPr lang="en-US" sz="1400" b="1" dirty="0"/>
              <a:t>U result = default;   </a:t>
            </a:r>
          </a:p>
          <a:p>
            <a:pPr lvl="2"/>
            <a:r>
              <a:rPr lang="en-US" sz="1400" b="1" dirty="0"/>
              <a:t>// var result = default(U)</a:t>
            </a:r>
          </a:p>
          <a:p>
            <a:pPr lvl="2"/>
            <a:r>
              <a:rPr lang="en-US" sz="1400" b="1" dirty="0"/>
              <a:t>return result; </a:t>
            </a:r>
          </a:p>
          <a:p>
            <a:pPr lvl="1"/>
            <a:r>
              <a:rPr lang="en-US" sz="1400" b="1" dirty="0"/>
              <a:t>}</a:t>
            </a:r>
          </a:p>
          <a:p>
            <a:pPr lvl="1"/>
            <a:endParaRPr lang="en-US" sz="1400" b="1" dirty="0"/>
          </a:p>
          <a:p>
            <a:pPr lvl="1"/>
            <a:r>
              <a:rPr lang="en-US" sz="1400" b="1"/>
              <a:t>static void Main() {</a:t>
            </a:r>
          </a:p>
          <a:p>
            <a:pPr lvl="2"/>
            <a:r>
              <a:rPr lang="en-US" sz="1400" b="1"/>
              <a:t>double x = 10.95; double y = 34.89;</a:t>
            </a:r>
          </a:p>
          <a:p>
            <a:pPr lvl="2"/>
            <a:r>
              <a:rPr lang="en-US" sz="1400" b="1"/>
              <a:t>WriteLine($"x = {x}, y = {y}");</a:t>
            </a:r>
          </a:p>
          <a:p>
            <a:pPr lvl="2"/>
            <a:r>
              <a:rPr lang="en-US" sz="1400" b="1"/>
              <a:t>bool result = Swap&lt; double, bool&gt;(ref x, ref y);</a:t>
            </a:r>
          </a:p>
          <a:p>
            <a:pPr lvl="2"/>
            <a:r>
              <a:rPr lang="en-US" sz="1400" b="1"/>
              <a:t>WriteLine($"x = {x}, y = {y} , result = {result}");</a:t>
            </a:r>
          </a:p>
          <a:p>
            <a:pPr lvl="2" indent="-466725"/>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1934577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365-1F12-FA48-9818-69225EDC52C0}"/>
              </a:ext>
            </a:extLst>
          </p:cNvPr>
          <p:cNvSpPr>
            <a:spLocks noGrp="1"/>
          </p:cNvSpPr>
          <p:nvPr>
            <p:ph type="title"/>
          </p:nvPr>
        </p:nvSpPr>
        <p:spPr/>
        <p:txBody>
          <a:bodyPr/>
          <a:lstStyle/>
          <a:p>
            <a:r>
              <a:rPr lang="en-BO"/>
              <a:t>Clases y estructuras genéricas</a:t>
            </a:r>
          </a:p>
        </p:txBody>
      </p:sp>
      <p:sp>
        <p:nvSpPr>
          <p:cNvPr id="3" name="Content Placeholder 2">
            <a:extLst>
              <a:ext uri="{FF2B5EF4-FFF2-40B4-BE49-F238E27FC236}">
                <a16:creationId xmlns:a16="http://schemas.microsoft.com/office/drawing/2014/main" id="{551EFE46-6666-9A44-A6B9-15556E1504D7}"/>
              </a:ext>
            </a:extLst>
          </p:cNvPr>
          <p:cNvSpPr>
            <a:spLocks noGrp="1"/>
          </p:cNvSpPr>
          <p:nvPr>
            <p:ph idx="1"/>
          </p:nvPr>
        </p:nvSpPr>
        <p:spPr>
          <a:xfrm>
            <a:off x="5895703" y="2050613"/>
            <a:ext cx="5379720"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Las clases (</a:t>
            </a:r>
            <a:r>
              <a:rPr lang="en-US" b="1"/>
              <a:t>class</a:t>
            </a:r>
            <a:r>
              <a:rPr lang="en-US"/>
              <a:t>) y estructuras (</a:t>
            </a:r>
            <a:r>
              <a:rPr lang="en-US" b="1"/>
              <a:t>struct</a:t>
            </a:r>
            <a:r>
              <a:rPr lang="en-US"/>
              <a:t>) generic permiten declarar miembros de </a:t>
            </a:r>
            <a:r>
              <a:rPr lang="en-US" b="1"/>
              <a:t>parámetros type</a:t>
            </a:r>
            <a:r>
              <a:rPr lang="en-US"/>
              <a:t>. Se definen de la misma manera que los métodos genéricos, agregando uno o varios </a:t>
            </a:r>
            <a:r>
              <a:rPr lang="en-US" b="1"/>
              <a:t>parámetros type</a:t>
            </a:r>
            <a:r>
              <a:rPr lang="en-US"/>
              <a:t> después del nombre de la clase, entre paréntesis angulares.</a:t>
            </a:r>
          </a:p>
          <a:p>
            <a:pPr marL="0" indent="0">
              <a:buNone/>
            </a:pPr>
            <a:endParaRPr lang="en-US"/>
          </a:p>
          <a:p>
            <a:pPr marL="0" indent="0">
              <a:buNone/>
            </a:pPr>
            <a:r>
              <a:rPr lang="en-US"/>
              <a:t>Para crear una instancia de un objeto de la clase genérica, se utiliza la notación estándar, pero con el </a:t>
            </a:r>
            <a:r>
              <a:rPr lang="en-US" b="1"/>
              <a:t>argumento type</a:t>
            </a:r>
            <a:r>
              <a:rPr lang="en-US"/>
              <a:t> especificado después del nombre de clase.</a:t>
            </a:r>
          </a:p>
          <a:p>
            <a:pPr marL="0" indent="0">
              <a:buNone/>
            </a:pPr>
            <a:endParaRPr lang="en-US"/>
          </a:p>
          <a:p>
            <a:pPr marL="0" indent="0">
              <a:buNone/>
            </a:pPr>
            <a:r>
              <a:rPr lang="en-US"/>
              <a:t>En contraste con los métodos genéricos, una clase genérica siempre debe ser instanciada con el </a:t>
            </a:r>
            <a:r>
              <a:rPr lang="en-US" b="1"/>
              <a:t>argumento type</a:t>
            </a:r>
            <a:r>
              <a:rPr lang="en-US"/>
              <a:t> explícitamente especificado.</a:t>
            </a:r>
          </a:p>
          <a:p>
            <a:pPr marL="0" indent="0">
              <a:buNone/>
            </a:pPr>
            <a:r>
              <a:rPr lang="en-US"/>
              <a:t> </a:t>
            </a:r>
            <a:endParaRPr lang="en-BO"/>
          </a:p>
        </p:txBody>
      </p:sp>
      <p:sp>
        <p:nvSpPr>
          <p:cNvPr id="4" name="TextBox 3">
            <a:extLst>
              <a:ext uri="{FF2B5EF4-FFF2-40B4-BE49-F238E27FC236}">
                <a16:creationId xmlns:a16="http://schemas.microsoft.com/office/drawing/2014/main" id="{FDBD366E-676C-A145-B398-39BB3B319076}"/>
              </a:ext>
            </a:extLst>
          </p:cNvPr>
          <p:cNvSpPr txBox="1"/>
          <p:nvPr/>
        </p:nvSpPr>
        <p:spPr>
          <a:xfrm>
            <a:off x="916577" y="1825625"/>
            <a:ext cx="474399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Rectangulo&lt;T&gt; {</a:t>
            </a:r>
          </a:p>
          <a:p>
            <a:r>
              <a:rPr lang="en-US" sz="1400" b="1"/>
              <a:t>      public T X { get; set; }      </a:t>
            </a:r>
          </a:p>
          <a:p>
            <a:r>
              <a:rPr lang="en-US" sz="1400" b="1"/>
              <a:t>      public T Y { get; set; }</a:t>
            </a:r>
          </a:p>
          <a:p>
            <a:r>
              <a:rPr lang="en-US" sz="1400" b="1"/>
              <a:t>      public Rectangulo(T x, T y) { X = x; Y = y; }</a:t>
            </a:r>
          </a:p>
          <a:p>
            <a:r>
              <a:rPr lang="en-US" sz="1400" b="1"/>
              <a:t>      public bool EsCuadrado() { return X.Equals(Y); }</a:t>
            </a:r>
          </a:p>
          <a:p>
            <a:r>
              <a:rPr lang="en-US" sz="1400" b="1"/>
              <a:t>}</a:t>
            </a:r>
          </a:p>
          <a:p>
            <a:r>
              <a:rPr lang="en-US" sz="1400" b="1"/>
              <a:t>public struct Cuadrado&lt;T&gt; {</a:t>
            </a:r>
          </a:p>
          <a:p>
            <a:r>
              <a:rPr lang="en-US" sz="1400" b="1"/>
              <a:t>      public T X { get; set; }</a:t>
            </a:r>
          </a:p>
          <a:p>
            <a:r>
              <a:rPr lang="en-US" sz="1400" b="1"/>
              <a:t>      public bool EsCuadrado() { return X.Equals(X); }</a:t>
            </a:r>
          </a:p>
          <a:p>
            <a:r>
              <a:rPr lang="en-US" sz="1400" b="1"/>
              <a:t>}</a:t>
            </a:r>
          </a:p>
          <a:p>
            <a:br>
              <a:rPr lang="en-US" sz="1400" b="1"/>
            </a:br>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Cuadrado&lt;int&gt; cuad = default; cuad.X = 20;</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53582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EA3E-C5A4-9A42-8163-6DC638DBAB81}"/>
              </a:ext>
            </a:extLst>
          </p:cNvPr>
          <p:cNvSpPr>
            <a:spLocks noGrp="1"/>
          </p:cNvSpPr>
          <p:nvPr>
            <p:ph type="title"/>
          </p:nvPr>
        </p:nvSpPr>
        <p:spPr/>
        <p:txBody>
          <a:bodyPr/>
          <a:lstStyle/>
          <a:p>
            <a:r>
              <a:rPr lang="en-BO"/>
              <a:t>Herencia de clases genéricas</a:t>
            </a:r>
          </a:p>
        </p:txBody>
      </p:sp>
      <p:sp>
        <p:nvSpPr>
          <p:cNvPr id="3" name="Content Placeholder 2">
            <a:extLst>
              <a:ext uri="{FF2B5EF4-FFF2-40B4-BE49-F238E27FC236}">
                <a16:creationId xmlns:a16="http://schemas.microsoft.com/office/drawing/2014/main" id="{9F9D7574-A46D-764B-B2C8-21E3C7361A9F}"/>
              </a:ext>
            </a:extLst>
          </p:cNvPr>
          <p:cNvSpPr>
            <a:spLocks noGrp="1"/>
          </p:cNvSpPr>
          <p:nvPr>
            <p:ph idx="1"/>
          </p:nvPr>
        </p:nvSpPr>
        <p:spPr>
          <a:xfrm>
            <a:off x="6670767" y="1837105"/>
            <a:ext cx="4683033" cy="4798826"/>
          </a:xfrm>
          <a:solidFill>
            <a:schemeClr val="accent5">
              <a:lumMod val="20000"/>
              <a:lumOff val="80000"/>
            </a:schemeClr>
          </a:solidFill>
          <a:ln>
            <a:solidFill>
              <a:schemeClr val="accent1"/>
            </a:solidFill>
          </a:ln>
        </p:spPr>
        <p:txBody>
          <a:bodyPr>
            <a:normAutofit lnSpcReduction="10000"/>
          </a:bodyPr>
          <a:lstStyle/>
          <a:p>
            <a:pPr marL="0" indent="0">
              <a:buNone/>
            </a:pPr>
            <a:endParaRPr lang="en-US" sz="1400"/>
          </a:p>
          <a:p>
            <a:pPr marL="0" indent="0">
              <a:buNone/>
            </a:pPr>
            <a:r>
              <a:rPr lang="en-US" sz="1400"/>
              <a:t>La herencia funciona de manera ligeramente diferente con las clases genéricas. </a:t>
            </a:r>
          </a:p>
          <a:p>
            <a:pPr marL="0" indent="0">
              <a:buNone/>
            </a:pPr>
            <a:r>
              <a:rPr lang="en-US" sz="1400"/>
              <a:t>Una clase genérica puede heredar de una clase no genérica, también llamada </a:t>
            </a:r>
            <a:r>
              <a:rPr lang="en-US" sz="1400" b="1"/>
              <a:t>clase concrete</a:t>
            </a:r>
            <a:r>
              <a:rPr lang="en-US" sz="1400"/>
              <a:t>. </a:t>
            </a:r>
          </a:p>
          <a:p>
            <a:pPr marL="0" indent="0">
              <a:buNone/>
            </a:pPr>
            <a:r>
              <a:rPr lang="en-US" sz="1400"/>
              <a:t>En segundo lugar, puede heredar de otra clase genérica que tiene su argumento de tipo especificado, llamada clase base </a:t>
            </a:r>
            <a:r>
              <a:rPr lang="en-US" sz="1400" b="1"/>
              <a:t>closed constructed</a:t>
            </a:r>
            <a:r>
              <a:rPr lang="en-US" sz="1400"/>
              <a:t> </a:t>
            </a:r>
          </a:p>
          <a:p>
            <a:pPr marL="0" indent="0">
              <a:buNone/>
            </a:pPr>
            <a:r>
              <a:rPr lang="en-US" sz="1400"/>
              <a:t>Finalmente, puede heredar de una clase base</a:t>
            </a:r>
            <a:r>
              <a:rPr lang="en-US" sz="1400" b="1"/>
              <a:t> open constructed</a:t>
            </a:r>
            <a:r>
              <a:rPr lang="en-US" sz="1400"/>
              <a:t>, que es una clase genérica que tiene su argumento de tipo sin especificar.</a:t>
            </a:r>
          </a:p>
          <a:p>
            <a:pPr marL="0" indent="0">
              <a:buNone/>
            </a:pPr>
            <a:r>
              <a:rPr lang="en-US" sz="1400"/>
              <a:t>Una clase genérica que hereda de una clase base </a:t>
            </a:r>
            <a:r>
              <a:rPr lang="en-US" sz="1400" b="1"/>
              <a:t>open constructed</a:t>
            </a:r>
            <a:r>
              <a:rPr lang="en-US" sz="1400"/>
              <a:t> debe definir todos los argumentos de tipo de la clase base, incluso si la clase genérica derivada no los necesita. Esto se debe a que solo se pueden enviar los </a:t>
            </a:r>
            <a:r>
              <a:rPr lang="en-US" sz="1400" b="1"/>
              <a:t>argumentos type</a:t>
            </a:r>
            <a:r>
              <a:rPr lang="en-US" sz="1400"/>
              <a:t> de la clase secundaria cuando se instancia la clase secundaria.</a:t>
            </a:r>
          </a:p>
          <a:p>
            <a:pPr marL="0" indent="0">
              <a:buNone/>
            </a:pPr>
            <a:r>
              <a:rPr lang="en-US" sz="1400"/>
              <a:t>Una clase no genérica solo puede heredar de una clase base closed constructed, y no de una open, porque una clase no genérica no puede especificar ningún </a:t>
            </a:r>
            <a:r>
              <a:rPr lang="en-US" sz="1400" b="1"/>
              <a:t>argumento type</a:t>
            </a:r>
            <a:r>
              <a:rPr lang="en-US" sz="1400"/>
              <a:t> cuando se instancia.</a:t>
            </a:r>
          </a:p>
          <a:p>
            <a:pPr marL="0" indent="0">
              <a:buNone/>
            </a:pPr>
            <a:endParaRPr lang="en-BO" sz="1400"/>
          </a:p>
        </p:txBody>
      </p:sp>
      <p:sp>
        <p:nvSpPr>
          <p:cNvPr id="4" name="TextBox 3">
            <a:extLst>
              <a:ext uri="{FF2B5EF4-FFF2-40B4-BE49-F238E27FC236}">
                <a16:creationId xmlns:a16="http://schemas.microsoft.com/office/drawing/2014/main" id="{7B494F1B-F216-124F-8520-B98E9203A196}"/>
              </a:ext>
            </a:extLst>
          </p:cNvPr>
          <p:cNvSpPr txBox="1"/>
          <p:nvPr/>
        </p:nvSpPr>
        <p:spPr>
          <a:xfrm>
            <a:off x="838200" y="2348297"/>
            <a:ext cx="5597434" cy="3570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t>class </a:t>
            </a:r>
            <a:r>
              <a:rPr lang="en-US" b="1" dirty="0" err="1"/>
              <a:t>BaseConcrete</a:t>
            </a:r>
            <a:r>
              <a:rPr lang="en-US" b="1" dirty="0"/>
              <a:t> {}</a:t>
            </a:r>
          </a:p>
          <a:p>
            <a:r>
              <a:rPr lang="en-US" b="1" dirty="0"/>
              <a:t>class </a:t>
            </a:r>
            <a:r>
              <a:rPr lang="en-US" b="1" dirty="0" err="1"/>
              <a:t>BaseGeneric</a:t>
            </a:r>
            <a:r>
              <a:rPr lang="en-US" b="1" dirty="0"/>
              <a:t>&lt;T&gt;{}</a:t>
            </a:r>
          </a:p>
          <a:p>
            <a:endParaRPr lang="en-US" b="1" dirty="0"/>
          </a:p>
          <a:p>
            <a:r>
              <a:rPr lang="en-US" b="1" dirty="0"/>
              <a:t>class Gen1&lt;T&gt; : </a:t>
            </a:r>
            <a:r>
              <a:rPr lang="en-US" b="1" dirty="0" err="1"/>
              <a:t>BaseConcrete</a:t>
            </a:r>
            <a:r>
              <a:rPr lang="en-US" b="1" dirty="0"/>
              <a:t> {} // concrete</a:t>
            </a:r>
          </a:p>
          <a:p>
            <a:r>
              <a:rPr lang="en-US" b="1" dirty="0"/>
              <a:t>class Gen2&lt;T&gt; : </a:t>
            </a:r>
            <a:r>
              <a:rPr lang="en-US" b="1" dirty="0" err="1"/>
              <a:t>BaseGeneric</a:t>
            </a:r>
            <a:r>
              <a:rPr lang="en-US" b="1" dirty="0"/>
              <a:t>&lt;int&gt;{} // closed constructed</a:t>
            </a:r>
          </a:p>
          <a:p>
            <a:r>
              <a:rPr lang="en-US" b="1" dirty="0"/>
              <a:t>class Gen3&lt;T&gt; : </a:t>
            </a:r>
            <a:r>
              <a:rPr lang="en-US" b="1" dirty="0" err="1"/>
              <a:t>BaseGeneric</a:t>
            </a:r>
            <a:r>
              <a:rPr lang="en-US" b="1" dirty="0"/>
              <a:t>&lt;T&gt; {} // open constructed</a:t>
            </a:r>
          </a:p>
          <a:p>
            <a:endParaRPr lang="en-US" sz="1400" b="1" dirty="0"/>
          </a:p>
          <a:p>
            <a:r>
              <a:rPr lang="en-US" b="1" dirty="0"/>
              <a:t>class </a:t>
            </a:r>
            <a:r>
              <a:rPr lang="en-US" b="1" dirty="0" err="1"/>
              <a:t>BaseMultiple</a:t>
            </a:r>
            <a:r>
              <a:rPr lang="en-US" b="1" dirty="0"/>
              <a:t>&lt;T, U, V&gt; {}</a:t>
            </a:r>
          </a:p>
          <a:p>
            <a:r>
              <a:rPr lang="en-US" b="1" dirty="0"/>
              <a:t>class Gen4&lt;T, U&gt; : </a:t>
            </a:r>
            <a:r>
              <a:rPr lang="en-US" b="1" dirty="0" err="1"/>
              <a:t>BaseMultiple</a:t>
            </a:r>
            <a:r>
              <a:rPr lang="en-US" b="1" dirty="0"/>
              <a:t>&lt;T, U, int&gt; {}</a:t>
            </a:r>
          </a:p>
          <a:p>
            <a:endParaRPr lang="en-US" b="1" dirty="0"/>
          </a:p>
          <a:p>
            <a:r>
              <a:rPr lang="en-US" b="1" dirty="0"/>
              <a:t>class Con1 : </a:t>
            </a:r>
            <a:r>
              <a:rPr lang="en-US" b="1" dirty="0" err="1"/>
              <a:t>BaseGeneric</a:t>
            </a:r>
            <a:r>
              <a:rPr lang="en-US" b="1" dirty="0"/>
              <a:t>&lt;int&gt; {} // ok</a:t>
            </a:r>
          </a:p>
          <a:p>
            <a:r>
              <a:rPr lang="en-US" b="1" dirty="0"/>
              <a:t>class Con2 : </a:t>
            </a:r>
            <a:r>
              <a:rPr lang="en-US" b="1" dirty="0" err="1"/>
              <a:t>BaseGeneric</a:t>
            </a:r>
            <a:r>
              <a:rPr lang="en-US" b="1" dirty="0"/>
              <a:t>&lt;T&gt; {} // error</a:t>
            </a:r>
          </a:p>
          <a:p>
            <a:endParaRPr lang="en-US" sz="1400" b="1" dirty="0"/>
          </a:p>
        </p:txBody>
      </p:sp>
    </p:spTree>
    <p:extLst>
      <p:ext uri="{BB962C8B-B14F-4D97-AF65-F5344CB8AC3E}">
        <p14:creationId xmlns:p14="http://schemas.microsoft.com/office/powerpoint/2010/main" val="153362578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90D-5A3E-3646-A726-CA6EF16855B1}"/>
              </a:ext>
            </a:extLst>
          </p:cNvPr>
          <p:cNvSpPr>
            <a:spLocks noGrp="1"/>
          </p:cNvSpPr>
          <p:nvPr>
            <p:ph type="title"/>
          </p:nvPr>
        </p:nvSpPr>
        <p:spPr/>
        <p:txBody>
          <a:bodyPr/>
          <a:lstStyle/>
          <a:p>
            <a:r>
              <a:rPr lang="en-BO"/>
              <a:t>Interfaces genéricas</a:t>
            </a:r>
          </a:p>
        </p:txBody>
      </p:sp>
      <p:sp>
        <p:nvSpPr>
          <p:cNvPr id="3" name="Content Placeholder 2">
            <a:extLst>
              <a:ext uri="{FF2B5EF4-FFF2-40B4-BE49-F238E27FC236}">
                <a16:creationId xmlns:a16="http://schemas.microsoft.com/office/drawing/2014/main" id="{7F0C89AE-569C-D046-8388-AA49DD227B97}"/>
              </a:ext>
            </a:extLst>
          </p:cNvPr>
          <p:cNvSpPr>
            <a:spLocks noGrp="1"/>
          </p:cNvSpPr>
          <p:nvPr>
            <p:ph idx="1"/>
          </p:nvPr>
        </p:nvSpPr>
        <p:spPr>
          <a:xfrm>
            <a:off x="6522720" y="1825625"/>
            <a:ext cx="483108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Las interfaces que se declaran con </a:t>
            </a:r>
            <a:r>
              <a:rPr lang="en-US" b="1"/>
              <a:t>parámetros type</a:t>
            </a:r>
            <a:r>
              <a:rPr lang="en-US"/>
              <a:t> se convierten en </a:t>
            </a:r>
            <a:r>
              <a:rPr lang="en-US" b="1"/>
              <a:t>interfaces genéricas</a:t>
            </a:r>
            <a:r>
              <a:rPr lang="en-US"/>
              <a:t>. Las </a:t>
            </a:r>
            <a:r>
              <a:rPr lang="en-US" b="1"/>
              <a:t>interfaces genéricas</a:t>
            </a:r>
            <a:r>
              <a:rPr lang="en-US"/>
              <a:t> tienen los mismos dos propósitos que las interfaces normales. Se crean para exponer una funcionalidad deseada para que cuando una clase desee implementar dicha funcionalidad deba implementar todos los miembros declarados en la </a:t>
            </a:r>
            <a:r>
              <a:rPr lang="en-US" b="1"/>
              <a:t>interface</a:t>
            </a:r>
            <a:r>
              <a:rPr lang="en-US"/>
              <a:t>. </a:t>
            </a:r>
          </a:p>
          <a:p>
            <a:pPr marL="0" indent="0">
              <a:buNone/>
            </a:pPr>
            <a:r>
              <a:rPr lang="en-US"/>
              <a:t>Cuando se implementa una </a:t>
            </a:r>
            <a:r>
              <a:rPr lang="en-US" b="1"/>
              <a:t>interface generic</a:t>
            </a:r>
            <a:r>
              <a:rPr lang="en-US"/>
              <a:t>, se debe especificar el </a:t>
            </a:r>
            <a:r>
              <a:rPr lang="en-US" b="1"/>
              <a:t>argumento type</a:t>
            </a:r>
            <a:r>
              <a:rPr lang="en-US"/>
              <a:t>. La </a:t>
            </a:r>
            <a:r>
              <a:rPr lang="en-US" b="1"/>
              <a:t>interface generic</a:t>
            </a:r>
            <a:r>
              <a:rPr lang="en-US"/>
              <a:t> puede implementarse mediante clases genéricas y no genéricas.</a:t>
            </a:r>
          </a:p>
          <a:p>
            <a:pPr marL="0" indent="0">
              <a:buNone/>
            </a:pPr>
            <a:r>
              <a:rPr lang="en-US"/>
              <a:t> </a:t>
            </a:r>
            <a:endParaRPr lang="en-BO"/>
          </a:p>
        </p:txBody>
      </p:sp>
      <p:sp>
        <p:nvSpPr>
          <p:cNvPr id="4" name="TextBox 3">
            <a:extLst>
              <a:ext uri="{FF2B5EF4-FFF2-40B4-BE49-F238E27FC236}">
                <a16:creationId xmlns:a16="http://schemas.microsoft.com/office/drawing/2014/main" id="{F10246A1-4498-8E48-9880-EC2FC484F3D3}"/>
              </a:ext>
            </a:extLst>
          </p:cNvPr>
          <p:cNvSpPr txBox="1"/>
          <p:nvPr/>
        </p:nvSpPr>
        <p:spPr>
          <a:xfrm>
            <a:off x="838200" y="2007184"/>
            <a:ext cx="5597434" cy="3970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t>// Generic functionality interface</a:t>
            </a:r>
          </a:p>
          <a:p>
            <a:r>
              <a:rPr lang="en-US" sz="1400" b="1" dirty="0"/>
              <a:t>interface </a:t>
            </a:r>
            <a:r>
              <a:rPr lang="en-US" sz="1400" b="1" dirty="0" err="1"/>
              <a:t>IGenericCollection</a:t>
            </a:r>
            <a:r>
              <a:rPr lang="en-US" sz="1400" b="1" dirty="0"/>
              <a:t>&lt;T&gt; {</a:t>
            </a:r>
          </a:p>
          <a:p>
            <a:r>
              <a:rPr lang="en-US" sz="1400" b="1" dirty="0"/>
              <a:t>	void store(T t);</a:t>
            </a:r>
          </a:p>
          <a:p>
            <a:r>
              <a:rPr lang="en-US" sz="1400" b="1" dirty="0"/>
              <a:t>}</a:t>
            </a:r>
          </a:p>
          <a:p>
            <a:endParaRPr lang="en-US" sz="1400" b="1" dirty="0"/>
          </a:p>
          <a:p>
            <a:r>
              <a:rPr lang="en-US" sz="1400" b="1" dirty="0"/>
              <a:t>// Non-generic class implementing generic interface</a:t>
            </a:r>
          </a:p>
          <a:p>
            <a:r>
              <a:rPr lang="en-US" sz="1400" b="1" dirty="0"/>
              <a:t>class Box : </a:t>
            </a:r>
            <a:r>
              <a:rPr lang="en-US" sz="1400" b="1" dirty="0" err="1"/>
              <a:t>IGenericCollection</a:t>
            </a:r>
            <a:r>
              <a:rPr lang="en-US" sz="1400" b="1" dirty="0"/>
              <a:t>&lt;int&gt;</a:t>
            </a:r>
          </a:p>
          <a:p>
            <a:r>
              <a:rPr lang="en-US" sz="1400" b="1" dirty="0"/>
              <a:t>{</a:t>
            </a:r>
          </a:p>
          <a:p>
            <a:pPr lvl="1"/>
            <a:r>
              <a:rPr lang="en-US" sz="1400" b="1" dirty="0"/>
              <a:t>public int </a:t>
            </a:r>
            <a:r>
              <a:rPr lang="en-US" sz="1400" b="1" dirty="0" err="1"/>
              <a:t>myBox</a:t>
            </a:r>
            <a:r>
              <a:rPr lang="en-US" sz="1400" b="1" dirty="0"/>
              <a:t>;</a:t>
            </a:r>
          </a:p>
          <a:p>
            <a:pPr lvl="1"/>
            <a:r>
              <a:rPr lang="en-US" sz="1400" b="1" dirty="0"/>
              <a:t>public void store(int </a:t>
            </a:r>
            <a:r>
              <a:rPr lang="en-US" sz="1400" b="1" dirty="0" err="1"/>
              <a:t>i</a:t>
            </a:r>
            <a:r>
              <a:rPr lang="en-US" sz="1400" b="1" dirty="0"/>
              <a:t>) { </a:t>
            </a:r>
            <a:r>
              <a:rPr lang="en-US" sz="1400" b="1" dirty="0" err="1"/>
              <a:t>myBox</a:t>
            </a:r>
            <a:r>
              <a:rPr lang="en-US" sz="1400" b="1" dirty="0"/>
              <a:t> = </a:t>
            </a:r>
            <a:r>
              <a:rPr lang="en-US" sz="1400" b="1" dirty="0" err="1"/>
              <a:t>i</a:t>
            </a:r>
            <a:r>
              <a:rPr lang="en-US" sz="1400" b="1" dirty="0"/>
              <a:t>; }</a:t>
            </a:r>
          </a:p>
          <a:p>
            <a:r>
              <a:rPr lang="en-US" sz="1400" b="1" dirty="0"/>
              <a:t>}</a:t>
            </a:r>
          </a:p>
          <a:p>
            <a:endParaRPr lang="en-US" sz="1400" b="1" dirty="0"/>
          </a:p>
          <a:p>
            <a:r>
              <a:rPr lang="en-US" sz="1400" b="1" dirty="0"/>
              <a:t>// Generic class implementing generic interface</a:t>
            </a:r>
          </a:p>
          <a:p>
            <a:r>
              <a:rPr lang="en-US" sz="1400" b="1" dirty="0"/>
              <a:t>class </a:t>
            </a:r>
            <a:r>
              <a:rPr lang="en-US" sz="1400" b="1" dirty="0" err="1"/>
              <a:t>GenericBox</a:t>
            </a:r>
            <a:r>
              <a:rPr lang="en-US" sz="1400" b="1" dirty="0"/>
              <a:t>&lt;T&gt; : </a:t>
            </a:r>
            <a:r>
              <a:rPr lang="en-US" sz="1400" b="1" dirty="0" err="1"/>
              <a:t>IGenericCollection</a:t>
            </a:r>
            <a:r>
              <a:rPr lang="en-US" sz="1400" b="1" dirty="0"/>
              <a:t>&lt;T&gt;</a:t>
            </a:r>
          </a:p>
          <a:p>
            <a:r>
              <a:rPr lang="en-US" sz="1400" b="1" dirty="0"/>
              <a:t>{</a:t>
            </a:r>
          </a:p>
          <a:p>
            <a:pPr lvl="1"/>
            <a:r>
              <a:rPr lang="en-US" sz="1400" b="1" dirty="0"/>
              <a:t>public T </a:t>
            </a:r>
            <a:r>
              <a:rPr lang="en-US" sz="1400" b="1" dirty="0" err="1"/>
              <a:t>myBox</a:t>
            </a:r>
            <a:r>
              <a:rPr lang="en-US" sz="1400" b="1" dirty="0"/>
              <a:t>;</a:t>
            </a:r>
          </a:p>
          <a:p>
            <a:pPr lvl="1"/>
            <a:r>
              <a:rPr lang="en-US" sz="1400" b="1" dirty="0"/>
              <a:t>public void store(T t) { </a:t>
            </a:r>
            <a:r>
              <a:rPr lang="en-US" sz="1400" b="1" dirty="0" err="1"/>
              <a:t>myBox</a:t>
            </a:r>
            <a:r>
              <a:rPr lang="en-US" sz="1400" b="1" dirty="0"/>
              <a:t> = t; }</a:t>
            </a:r>
          </a:p>
          <a:p>
            <a:r>
              <a:rPr lang="en-US" sz="1400" b="1" dirty="0"/>
              <a:t>}</a:t>
            </a:r>
          </a:p>
        </p:txBody>
      </p:sp>
    </p:spTree>
    <p:extLst>
      <p:ext uri="{BB962C8B-B14F-4D97-AF65-F5344CB8AC3E}">
        <p14:creationId xmlns:p14="http://schemas.microsoft.com/office/powerpoint/2010/main" val="427142441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D50E-F4C7-8C46-B155-12EE8DF4D67B}"/>
              </a:ext>
            </a:extLst>
          </p:cNvPr>
          <p:cNvSpPr>
            <a:spLocks noGrp="1"/>
          </p:cNvSpPr>
          <p:nvPr>
            <p:ph type="title"/>
          </p:nvPr>
        </p:nvSpPr>
        <p:spPr/>
        <p:txBody>
          <a:bodyPr/>
          <a:lstStyle/>
          <a:p>
            <a:r>
              <a:rPr lang="en-BO"/>
              <a:t>Delegates genéricos</a:t>
            </a:r>
          </a:p>
        </p:txBody>
      </p:sp>
      <p:sp>
        <p:nvSpPr>
          <p:cNvPr id="3" name="Content Placeholder 2">
            <a:extLst>
              <a:ext uri="{FF2B5EF4-FFF2-40B4-BE49-F238E27FC236}">
                <a16:creationId xmlns:a16="http://schemas.microsoft.com/office/drawing/2014/main" id="{62D6FA77-399A-EC49-B174-2B66BC493129}"/>
              </a:ext>
            </a:extLst>
          </p:cNvPr>
          <p:cNvSpPr>
            <a:spLocks noGrp="1"/>
          </p:cNvSpPr>
          <p:nvPr>
            <p:ph idx="1"/>
          </p:nvPr>
        </p:nvSpPr>
        <p:spPr>
          <a:xfrm>
            <a:off x="6705600" y="1825625"/>
            <a:ext cx="4648200"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a:p>
          <a:p>
            <a:pPr marL="0" indent="0">
              <a:buNone/>
            </a:pPr>
            <a:r>
              <a:rPr lang="en-US"/>
              <a:t>Un </a:t>
            </a:r>
            <a:r>
              <a:rPr lang="en-US" b="1"/>
              <a:t>delegate</a:t>
            </a:r>
            <a:r>
              <a:rPr lang="en-US"/>
              <a:t> </a:t>
            </a:r>
            <a:r>
              <a:rPr lang="en-US" b="1"/>
              <a:t>generic</a:t>
            </a:r>
            <a:r>
              <a:rPr lang="en-US"/>
              <a:t> se define con </a:t>
            </a:r>
            <a:r>
              <a:rPr lang="en-US" b="1"/>
              <a:t>parámetros type</a:t>
            </a:r>
            <a:r>
              <a:rPr lang="en-US"/>
              <a:t>. </a:t>
            </a:r>
          </a:p>
          <a:p>
            <a:pPr marL="0" indent="0">
              <a:buNone/>
            </a:pPr>
            <a:endParaRPr lang="en-US"/>
          </a:p>
          <a:p>
            <a:pPr marL="0" indent="0">
              <a:buNone/>
            </a:pPr>
            <a:r>
              <a:rPr lang="en-US"/>
              <a:t>A partir de este tipo de </a:t>
            </a:r>
            <a:r>
              <a:rPr lang="en-US" b="1"/>
              <a:t>delegate</a:t>
            </a:r>
            <a:r>
              <a:rPr lang="en-US"/>
              <a:t>, se puede crear un objeto </a:t>
            </a:r>
            <a:r>
              <a:rPr lang="en-US" b="1"/>
              <a:t>delegate</a:t>
            </a:r>
            <a:r>
              <a:rPr lang="en-US"/>
              <a:t> que puede referirse a cualquier método que devuelva cualquier tipo y tenga el número de parámetros que iguale al de la declaración del </a:t>
            </a:r>
            <a:r>
              <a:rPr lang="en-US" b="1"/>
              <a:t>delegate generic</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8BA107E3-4685-0F4B-8033-B711D0FA8131}"/>
              </a:ext>
            </a:extLst>
          </p:cNvPr>
          <p:cNvSpPr txBox="1"/>
          <p:nvPr/>
        </p:nvSpPr>
        <p:spPr>
          <a:xfrm>
            <a:off x="838200" y="2007184"/>
            <a:ext cx="5597434"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public delegate TRet Funcion&lt;TRet, TPar&gt;(TPar par);</a:t>
            </a:r>
          </a:p>
          <a:p>
            <a:r>
              <a:rPr lang="en-US" sz="1400" b="1"/>
              <a:t>	static public bool Print(string s)</a:t>
            </a:r>
          </a:p>
          <a:p>
            <a:r>
              <a:rPr lang="en-US" sz="1400" b="1"/>
              <a:t>	{</a:t>
            </a:r>
          </a:p>
          <a:p>
            <a:r>
              <a:rPr lang="en-US" sz="1400" b="1"/>
              <a:t>		WriteLine(s);</a:t>
            </a:r>
          </a:p>
          <a:p>
            <a:r>
              <a:rPr lang="en-US" sz="1400" b="1"/>
              <a:t>		return true;</a:t>
            </a:r>
          </a:p>
          <a:p>
            <a:r>
              <a:rPr lang="en-US" sz="1400" b="1"/>
              <a:t>	}</a:t>
            </a:r>
          </a:p>
          <a:p>
            <a:r>
              <a:rPr lang="en-US" sz="1400" b="1"/>
              <a:t>	static void Main()</a:t>
            </a:r>
          </a:p>
          <a:p>
            <a:r>
              <a:rPr lang="en-US" sz="1400" b="1"/>
              <a:t>	{</a:t>
            </a:r>
          </a:p>
          <a:p>
            <a:r>
              <a:rPr lang="en-US" sz="1400" b="1"/>
              <a:t>		Funcion&lt;bool, string&gt; printf = Print;</a:t>
            </a:r>
          </a:p>
          <a:p>
            <a:r>
              <a:rPr lang="en-US" sz="1400" b="1"/>
              <a:t>		var ok = printf("Hola delegate genérico!");</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7448877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D68-538A-3C42-A358-8E408A468292}"/>
              </a:ext>
            </a:extLst>
          </p:cNvPr>
          <p:cNvSpPr>
            <a:spLocks noGrp="1"/>
          </p:cNvSpPr>
          <p:nvPr>
            <p:ph type="title"/>
          </p:nvPr>
        </p:nvSpPr>
        <p:spPr/>
        <p:txBody>
          <a:bodyPr/>
          <a:lstStyle/>
          <a:p>
            <a:r>
              <a:rPr lang="en-BO"/>
              <a:t>Delegates Action</a:t>
            </a:r>
          </a:p>
        </p:txBody>
      </p:sp>
      <p:sp>
        <p:nvSpPr>
          <p:cNvPr id="3" name="Content Placeholder 2">
            <a:extLst>
              <a:ext uri="{FF2B5EF4-FFF2-40B4-BE49-F238E27FC236}">
                <a16:creationId xmlns:a16="http://schemas.microsoft.com/office/drawing/2014/main" id="{5054BEB6-E98E-F740-BFCD-EF8B2DD73A6A}"/>
              </a:ext>
            </a:extLst>
          </p:cNvPr>
          <p:cNvSpPr>
            <a:spLocks noGrp="1"/>
          </p:cNvSpPr>
          <p:nvPr>
            <p:ph idx="1"/>
          </p:nvPr>
        </p:nvSpPr>
        <p:spPr>
          <a:xfrm>
            <a:off x="6705600" y="2365557"/>
            <a:ext cx="4648200" cy="2659290"/>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BO"/>
          </a:p>
          <a:p>
            <a:pPr marL="0" indent="0">
              <a:buNone/>
            </a:pPr>
            <a:r>
              <a:rPr lang="en-BO" sz="2600"/>
              <a:t>C# define para facilidad del usuario, en el namespace </a:t>
            </a:r>
            <a:r>
              <a:rPr lang="en-BO" sz="2600" b="1"/>
              <a:t>System</a:t>
            </a:r>
            <a:r>
              <a:rPr lang="en-BO" sz="2600"/>
              <a:t>, </a:t>
            </a:r>
            <a:r>
              <a:rPr lang="en-BO" sz="2600" b="1"/>
              <a:t>delegates</a:t>
            </a:r>
            <a:r>
              <a:rPr lang="en-BO" sz="2600"/>
              <a:t> llamados </a:t>
            </a:r>
            <a:r>
              <a:rPr lang="en-BO" sz="2600" b="1"/>
              <a:t>Action</a:t>
            </a:r>
            <a:r>
              <a:rPr lang="en-BO" sz="2600"/>
              <a:t>, que devuelven void y pueden tomar desde uno a dieciseis parámetros de cualquier tipo.</a:t>
            </a:r>
          </a:p>
          <a:p>
            <a:pPr marL="0" indent="0">
              <a:buNone/>
            </a:pPr>
            <a:endParaRPr lang="en-BO" sz="2600"/>
          </a:p>
          <a:p>
            <a:pPr marL="0" indent="0">
              <a:buNone/>
            </a:pPr>
            <a:r>
              <a:rPr lang="en-BO" sz="2600"/>
              <a:t>Ejemplo:</a:t>
            </a:r>
          </a:p>
          <a:p>
            <a:pPr marL="0" indent="0">
              <a:buNone/>
            </a:pPr>
            <a:r>
              <a:rPr lang="en-BO" sz="2600" b="1"/>
              <a:t>public delegate void System.Action&lt;T&gt;(T obj);</a:t>
            </a:r>
          </a:p>
          <a:p>
            <a:pPr marL="0" indent="0">
              <a:buNone/>
            </a:pPr>
            <a:r>
              <a:rPr lang="en-BO"/>
              <a:t> </a:t>
            </a:r>
          </a:p>
        </p:txBody>
      </p:sp>
      <p:sp>
        <p:nvSpPr>
          <p:cNvPr id="4" name="TextBox 3">
            <a:extLst>
              <a:ext uri="{FF2B5EF4-FFF2-40B4-BE49-F238E27FC236}">
                <a16:creationId xmlns:a16="http://schemas.microsoft.com/office/drawing/2014/main" id="{CA15B051-AA80-5E45-9A83-87D42BB4D4C6}"/>
              </a:ext>
            </a:extLst>
          </p:cNvPr>
          <p:cNvSpPr txBox="1"/>
          <p:nvPr/>
        </p:nvSpPr>
        <p:spPr>
          <a:xfrm>
            <a:off x="838200" y="2007184"/>
            <a:ext cx="5597434"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void Print2Lineas(string s1, string s2)</a:t>
            </a:r>
          </a:p>
          <a:p>
            <a:r>
              <a:rPr lang="en-US" sz="1400" b="1"/>
              <a:t>	{</a:t>
            </a:r>
          </a:p>
          <a:p>
            <a:r>
              <a:rPr lang="en-US" sz="1400" b="1"/>
              <a:t>		WriteLine(s1);</a:t>
            </a:r>
          </a:p>
          <a:p>
            <a:r>
              <a:rPr lang="en-US" sz="1400" b="1"/>
              <a:t>		WriteLine(s2);</a:t>
            </a:r>
          </a:p>
          <a:p>
            <a:r>
              <a:rPr lang="en-US" sz="1400" b="1"/>
              <a:t>	}</a:t>
            </a:r>
          </a:p>
          <a:p>
            <a:r>
              <a:rPr lang="en-US" sz="1400" b="1"/>
              <a:t>	static void Main()</a:t>
            </a:r>
          </a:p>
          <a:p>
            <a:r>
              <a:rPr lang="en-US" sz="1400" b="1"/>
              <a:t>	{</a:t>
            </a:r>
          </a:p>
          <a:p>
            <a:r>
              <a:rPr lang="en-US" sz="1400" b="1"/>
              <a:t>		Action&lt;string, string&gt; print = Print2Lineas;</a:t>
            </a:r>
          </a:p>
          <a:p>
            <a:r>
              <a:rPr lang="en-US" sz="1400" b="1"/>
              <a:t>		print("Hola delegate genérico!", </a:t>
            </a:r>
          </a:p>
          <a:p>
            <a:r>
              <a:rPr lang="en-US" sz="1400" b="1"/>
              <a:t>			"Indirección con simplicidad! ");</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6913026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677B-FC5F-C04F-9F97-AB677F711391}"/>
              </a:ext>
            </a:extLst>
          </p:cNvPr>
          <p:cNvSpPr>
            <a:spLocks noGrp="1"/>
          </p:cNvSpPr>
          <p:nvPr>
            <p:ph type="title"/>
          </p:nvPr>
        </p:nvSpPr>
        <p:spPr/>
        <p:txBody>
          <a:bodyPr/>
          <a:lstStyle/>
          <a:p>
            <a:r>
              <a:rPr lang="en-BO"/>
              <a:t>Delegates Function</a:t>
            </a:r>
          </a:p>
        </p:txBody>
      </p:sp>
      <p:sp>
        <p:nvSpPr>
          <p:cNvPr id="3" name="Content Placeholder 2">
            <a:extLst>
              <a:ext uri="{FF2B5EF4-FFF2-40B4-BE49-F238E27FC236}">
                <a16:creationId xmlns:a16="http://schemas.microsoft.com/office/drawing/2014/main" id="{F7D0B57B-BA92-2944-9138-544FCF310FFC}"/>
              </a:ext>
            </a:extLst>
          </p:cNvPr>
          <p:cNvSpPr>
            <a:spLocks noGrp="1"/>
          </p:cNvSpPr>
          <p:nvPr>
            <p:ph idx="1"/>
          </p:nvPr>
        </p:nvSpPr>
        <p:spPr>
          <a:xfrm>
            <a:off x="6897189" y="2454882"/>
            <a:ext cx="4456611" cy="354756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C# define también para facilidad del usuario, en el namespace </a:t>
            </a:r>
            <a:r>
              <a:rPr lang="en-BO" b="1"/>
              <a:t>System</a:t>
            </a:r>
            <a:r>
              <a:rPr lang="en-BO"/>
              <a:t>, </a:t>
            </a:r>
            <a:r>
              <a:rPr lang="en-BO" b="1"/>
              <a:t>delegates</a:t>
            </a:r>
            <a:r>
              <a:rPr lang="en-BO"/>
              <a:t> llamados </a:t>
            </a:r>
            <a:r>
              <a:rPr lang="en-BO" b="1"/>
              <a:t>Func</a:t>
            </a:r>
            <a:r>
              <a:rPr lang="en-BO"/>
              <a:t>, que devuelven un valor de cualquier tipo y pueden tomar desde uno a dieciseis parámetros de cualquier tipo.</a:t>
            </a:r>
          </a:p>
          <a:p>
            <a:pPr marL="0" indent="0">
              <a:buNone/>
            </a:pPr>
            <a:endParaRPr lang="en-BO"/>
          </a:p>
          <a:p>
            <a:pPr marL="0" indent="0">
              <a:buNone/>
            </a:pPr>
            <a:r>
              <a:rPr lang="en-BO"/>
              <a:t>Ejemplo:</a:t>
            </a:r>
          </a:p>
          <a:p>
            <a:pPr marL="0" indent="0">
              <a:buNone/>
            </a:pPr>
            <a:r>
              <a:rPr lang="en-BO" b="1"/>
              <a:t>public delegate TResult System.Func&lt;TResult, T&gt;(T obj);</a:t>
            </a:r>
          </a:p>
          <a:p>
            <a:pPr marL="0" indent="0">
              <a:buNone/>
            </a:pPr>
            <a:r>
              <a:rPr lang="en-BO" b="1"/>
              <a:t> </a:t>
            </a:r>
          </a:p>
          <a:p>
            <a:endParaRPr lang="en-BO"/>
          </a:p>
        </p:txBody>
      </p:sp>
      <p:sp>
        <p:nvSpPr>
          <p:cNvPr id="4" name="TextBox 3">
            <a:extLst>
              <a:ext uri="{FF2B5EF4-FFF2-40B4-BE49-F238E27FC236}">
                <a16:creationId xmlns:a16="http://schemas.microsoft.com/office/drawing/2014/main" id="{CB0DACC1-3F29-6F40-BD6A-54AFAB915DC1}"/>
              </a:ext>
            </a:extLst>
          </p:cNvPr>
          <p:cNvSpPr txBox="1"/>
          <p:nvPr/>
        </p:nvSpPr>
        <p:spPr>
          <a:xfrm>
            <a:off x="838200" y="2120395"/>
            <a:ext cx="5597434"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class Principal</a:t>
            </a:r>
          </a:p>
          <a:p>
            <a:r>
              <a:rPr lang="en-US" sz="1400" b="1"/>
              <a:t>{</a:t>
            </a:r>
          </a:p>
          <a:p>
            <a:r>
              <a:rPr lang="en-US" sz="1400" b="1"/>
              <a:t>	static public bool Print(string s1, string s2)</a:t>
            </a:r>
          </a:p>
          <a:p>
            <a:r>
              <a:rPr lang="en-US" sz="1400" b="1"/>
              <a:t>	{</a:t>
            </a:r>
          </a:p>
          <a:p>
            <a:r>
              <a:rPr lang="en-US" sz="1400" b="1"/>
              <a:t>		WriteLine(s1);</a:t>
            </a:r>
          </a:p>
          <a:p>
            <a:r>
              <a:rPr lang="en-US" sz="1400" b="1"/>
              <a:t>		WriteLine(s2);</a:t>
            </a:r>
          </a:p>
          <a:p>
            <a:r>
              <a:rPr lang="en-US" sz="1400" b="1"/>
              <a:t>		return true;</a:t>
            </a:r>
          </a:p>
          <a:p>
            <a:r>
              <a:rPr lang="en-US" sz="1400" b="1"/>
              <a:t>	}</a:t>
            </a:r>
          </a:p>
          <a:p>
            <a:r>
              <a:rPr lang="en-US" sz="1400" b="1"/>
              <a:t>	static void Main()</a:t>
            </a:r>
          </a:p>
          <a:p>
            <a:r>
              <a:rPr lang="en-US" sz="1400" b="1"/>
              <a:t>	{</a:t>
            </a:r>
          </a:p>
          <a:p>
            <a:r>
              <a:rPr lang="en-US" sz="1400" b="1"/>
              <a:t>		Func&lt;string, string, bool&gt; printf = Print;</a:t>
            </a:r>
          </a:p>
          <a:p>
            <a:r>
              <a:rPr lang="en-US" sz="1400" b="1"/>
              <a:t>		var ok = printf("Hola delegate genérico! ",</a:t>
            </a:r>
          </a:p>
          <a:p>
            <a:r>
              <a:rPr lang="en-US" sz="1400" b="1"/>
              <a:t>			"Indirección con simplicidad! ");</a:t>
            </a:r>
          </a:p>
          <a:p>
            <a:r>
              <a:rPr lang="en-US" sz="1400" b="1"/>
              <a:t>		WriteLine(ok ? "OK!" : "ERROR!");</a:t>
            </a:r>
          </a:p>
          <a:p>
            <a:r>
              <a:rPr lang="en-US" sz="1400" b="1"/>
              <a:t>	}</a:t>
            </a:r>
          </a:p>
          <a:p>
            <a:r>
              <a:rPr lang="en-US" sz="1400" b="1"/>
              <a:t>}</a:t>
            </a:r>
          </a:p>
          <a:p>
            <a:endParaRPr lang="en-US" sz="14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0017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F52-B292-F944-B000-163F76D8D6A2}"/>
              </a:ext>
            </a:extLst>
          </p:cNvPr>
          <p:cNvSpPr>
            <a:spLocks noGrp="1"/>
          </p:cNvSpPr>
          <p:nvPr>
            <p:ph type="title"/>
          </p:nvPr>
        </p:nvSpPr>
        <p:spPr/>
        <p:txBody>
          <a:bodyPr/>
          <a:lstStyle/>
          <a:p>
            <a:r>
              <a:rPr lang="en-BO"/>
              <a:t>Eventos genéricos</a:t>
            </a:r>
          </a:p>
        </p:txBody>
      </p:sp>
      <p:sp>
        <p:nvSpPr>
          <p:cNvPr id="3" name="Content Placeholder 2">
            <a:extLst>
              <a:ext uri="{FF2B5EF4-FFF2-40B4-BE49-F238E27FC236}">
                <a16:creationId xmlns:a16="http://schemas.microsoft.com/office/drawing/2014/main" id="{C8644A1D-0450-A844-99F1-44B1D42D1670}"/>
              </a:ext>
            </a:extLst>
          </p:cNvPr>
          <p:cNvSpPr>
            <a:spLocks noGrp="1"/>
          </p:cNvSpPr>
          <p:nvPr>
            <p:ph idx="1"/>
          </p:nvPr>
        </p:nvSpPr>
        <p:spPr>
          <a:xfrm>
            <a:off x="7289074" y="1825625"/>
            <a:ext cx="4064725"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Los delegados genéricos se pueden usar para definir eventos genéricos. </a:t>
            </a:r>
          </a:p>
          <a:p>
            <a:pPr marL="0" indent="0">
              <a:buNone/>
            </a:pPr>
            <a:r>
              <a:rPr lang="en-US"/>
              <a:t>Por ejemplo, en lugar de utilizar el patrón de diseño típico donde el remitente del evento es del tipo </a:t>
            </a:r>
            <a:r>
              <a:rPr lang="en-US" b="1"/>
              <a:t>Object</a:t>
            </a:r>
            <a:r>
              <a:rPr lang="en-US"/>
              <a:t>, un </a:t>
            </a:r>
            <a:r>
              <a:rPr lang="en-US" b="1"/>
              <a:t>parámetro type</a:t>
            </a:r>
            <a:r>
              <a:rPr lang="en-US"/>
              <a:t> puede permitir que se especifique el </a:t>
            </a:r>
            <a:r>
              <a:rPr lang="en-US" b="1"/>
              <a:t>type</a:t>
            </a:r>
            <a:r>
              <a:rPr lang="en-US"/>
              <a:t> real del publicador. Esto hará que el argumento sea fuertemente tipeado, lo que permite al compilador exigir que se use el </a:t>
            </a:r>
            <a:r>
              <a:rPr lang="en-US" b="1"/>
              <a:t>type</a:t>
            </a:r>
            <a:r>
              <a:rPr lang="en-US"/>
              <a:t> correcto para ese argumento.</a:t>
            </a:r>
          </a:p>
          <a:p>
            <a:pPr marL="0" indent="0">
              <a:buNone/>
            </a:pPr>
            <a:r>
              <a:rPr lang="en-US"/>
              <a:t> </a:t>
            </a:r>
            <a:endParaRPr lang="en-BO"/>
          </a:p>
        </p:txBody>
      </p:sp>
      <p:sp>
        <p:nvSpPr>
          <p:cNvPr id="4" name="TextBox 3">
            <a:extLst>
              <a:ext uri="{FF2B5EF4-FFF2-40B4-BE49-F238E27FC236}">
                <a16:creationId xmlns:a16="http://schemas.microsoft.com/office/drawing/2014/main" id="{8A30779B-41D6-CC49-9110-7B9238E3E4F1}"/>
              </a:ext>
            </a:extLst>
          </p:cNvPr>
          <p:cNvSpPr txBox="1"/>
          <p:nvPr/>
        </p:nvSpPr>
        <p:spPr>
          <a:xfrm>
            <a:off x="838201" y="1813494"/>
            <a:ext cx="605028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public delegate void EventHandlerDelegate&lt;T, U&gt;(T sender, U eventArgs)</a:t>
            </a:r>
            <a:r>
              <a:rPr lang="en-US" sz="1400" b="1"/>
              <a:t>;</a:t>
            </a:r>
          </a:p>
          <a:p>
            <a:endParaRPr lang="en-US" sz="1000" dirty="0"/>
          </a:p>
          <a:p>
            <a:r>
              <a:rPr lang="en-US" sz="1400" b="1"/>
              <a:t>public class Calculadora 			</a:t>
            </a:r>
            <a:r>
              <a:rPr lang="en-US" sz="1400" b="1">
                <a:solidFill>
                  <a:schemeClr val="accent6">
                    <a:lumMod val="40000"/>
                    <a:lumOff val="60000"/>
                  </a:schemeClr>
                </a:solidFill>
              </a:rPr>
              <a:t>// Clase Publicadora</a:t>
            </a:r>
          </a:p>
          <a:p>
            <a:r>
              <a:rPr lang="en-US" sz="1400" b="1"/>
              <a:t>{</a:t>
            </a:r>
          </a:p>
          <a:p>
            <a:r>
              <a:rPr lang="en-US" sz="1400" b="1"/>
              <a:t>      </a:t>
            </a:r>
            <a:r>
              <a:rPr lang="en-US" sz="1400" b="1">
                <a:solidFill>
                  <a:schemeClr val="accent2">
                    <a:lumMod val="40000"/>
                    <a:lumOff val="60000"/>
                  </a:schemeClr>
                </a:solidFill>
              </a:rPr>
              <a:t>public event EventHandlerDelegate&lt;Calculadora, EventArgs&gt; HayOperacion</a:t>
            </a:r>
            <a:r>
              <a:rPr lang="en-US" sz="1400" b="1"/>
              <a:t>;  </a:t>
            </a:r>
          </a:p>
          <a:p>
            <a:r>
              <a:rPr lang="en-US" sz="1400" b="1"/>
              <a:t>      </a:t>
            </a:r>
          </a:p>
          <a:p>
            <a:r>
              <a:rPr lang="en-US" sz="1400" b="1"/>
              <a:t>      protected </a:t>
            </a:r>
            <a:r>
              <a:rPr lang="en-US" sz="1400" b="1">
                <a:solidFill>
                  <a:schemeClr val="bg1"/>
                </a:solidFill>
              </a:rPr>
              <a:t>void OnHayOperacion(EventArgs e)</a:t>
            </a:r>
            <a:r>
              <a:rPr lang="en-US" sz="1400" b="1"/>
              <a:t>  </a:t>
            </a:r>
            <a:r>
              <a:rPr lang="en-US" sz="1400" b="1">
                <a:solidFill>
                  <a:schemeClr val="accent6">
                    <a:lumMod val="40000"/>
                    <a:lumOff val="60000"/>
                  </a:schemeClr>
                </a:solidFill>
              </a:rPr>
              <a:t>// Método notificador</a:t>
            </a:r>
          </a:p>
          <a:p>
            <a:r>
              <a:rPr lang="en-US" sz="1400" b="1"/>
              <a:t>      {</a:t>
            </a:r>
          </a:p>
          <a:p>
            <a:r>
              <a:rPr lang="en-US" sz="1400" b="1">
                <a:solidFill>
                  <a:schemeClr val="accent2">
                    <a:lumMod val="40000"/>
                    <a:lumOff val="60000"/>
                  </a:schemeClr>
                </a:solidFill>
              </a:rPr>
              <a:t>            </a:t>
            </a:r>
            <a:r>
              <a:rPr lang="en-US" sz="1400" b="1">
                <a:solidFill>
                  <a:schemeClr val="bg1"/>
                </a:solidFill>
              </a:rPr>
              <a:t>HayOperacion?.Invoke(this, e);</a:t>
            </a:r>
          </a:p>
          <a:p>
            <a:r>
              <a:rPr lang="en-US" sz="1400" b="1"/>
              <a:t>      }</a:t>
            </a:r>
          </a:p>
          <a:p>
            <a:endParaRPr lang="en-US" sz="1400" b="1"/>
          </a:p>
          <a:p>
            <a:r>
              <a:rPr lang="en-US" sz="1400" b="1"/>
              <a:t>      public int Suma(int x, int y) </a:t>
            </a:r>
          </a:p>
          <a:p>
            <a:r>
              <a:rPr lang="en-US" sz="1400" b="1"/>
              <a:t>      { </a:t>
            </a:r>
          </a:p>
          <a:p>
            <a:r>
              <a:rPr lang="en-US" sz="1400" b="1"/>
              <a:t>            </a:t>
            </a:r>
            <a:r>
              <a:rPr lang="en-US" sz="1400" b="1">
                <a:solidFill>
                  <a:schemeClr val="bg1"/>
                </a:solidFill>
              </a:rPr>
              <a:t>OnHayOperacion(EventArgs.Empty);       </a:t>
            </a:r>
            <a:r>
              <a:rPr lang="en-US" sz="1400" b="1"/>
              <a:t>	</a:t>
            </a:r>
            <a:r>
              <a:rPr lang="en-US" sz="1400" b="1">
                <a:solidFill>
                  <a:schemeClr val="accent6">
                    <a:lumMod val="40000"/>
                    <a:lumOff val="60000"/>
                  </a:schemeClr>
                </a:solidFill>
              </a:rPr>
              <a:t>// Notificando el evento</a:t>
            </a:r>
            <a:r>
              <a:rPr lang="en-US" sz="1400" b="1"/>
              <a:t>  </a:t>
            </a:r>
          </a:p>
          <a:p>
            <a:r>
              <a:rPr lang="en-US" sz="1400" b="1"/>
              <a:t>            return x + y;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104372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9478-6F59-714C-8467-00887A31B70E}"/>
              </a:ext>
            </a:extLst>
          </p:cNvPr>
          <p:cNvSpPr>
            <a:spLocks noGrp="1"/>
          </p:cNvSpPr>
          <p:nvPr>
            <p:ph type="title"/>
          </p:nvPr>
        </p:nvSpPr>
        <p:spPr/>
        <p:txBody>
          <a:bodyPr/>
          <a:lstStyle/>
          <a:p>
            <a:r>
              <a:rPr lang="en-BO"/>
              <a:t>Constraints</a:t>
            </a:r>
          </a:p>
        </p:txBody>
      </p:sp>
      <p:sp>
        <p:nvSpPr>
          <p:cNvPr id="3" name="Content Placeholder 2">
            <a:extLst>
              <a:ext uri="{FF2B5EF4-FFF2-40B4-BE49-F238E27FC236}">
                <a16:creationId xmlns:a16="http://schemas.microsoft.com/office/drawing/2014/main" id="{11A88559-BE5C-7F4D-BCF0-33144F0B56D9}"/>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Al definir una clase o método genérico, se puede imponer en tiempo de compilación que se apliquen ciertas restricciones a los </a:t>
            </a:r>
            <a:r>
              <a:rPr lang="en-US" b="1"/>
              <a:t>argumentos types</a:t>
            </a:r>
            <a:r>
              <a:rPr lang="en-US"/>
              <a:t> que pueden ser se utilizados cuando se instancia la clase o método. Estas restricciones se denominan </a:t>
            </a:r>
            <a:r>
              <a:rPr lang="en-US" b="1"/>
              <a:t>Constraints</a:t>
            </a:r>
            <a:r>
              <a:rPr lang="en-US"/>
              <a:t> y se especifican utilizando el keyword </a:t>
            </a:r>
            <a:r>
              <a:rPr lang="en-US" b="1"/>
              <a:t>where</a:t>
            </a:r>
            <a:r>
              <a:rPr lang="en-US"/>
              <a:t>. </a:t>
            </a:r>
          </a:p>
          <a:p>
            <a:pPr marL="0" indent="0">
              <a:buNone/>
            </a:pPr>
            <a:endParaRPr lang="en-US"/>
          </a:p>
          <a:p>
            <a:pPr marL="0" indent="0">
              <a:buNone/>
            </a:pPr>
            <a:r>
              <a:rPr lang="en-US"/>
              <a:t>Hay seis tipos de </a:t>
            </a:r>
            <a:r>
              <a:rPr lang="en-US" b="1"/>
              <a:t>Constraints</a:t>
            </a:r>
            <a:r>
              <a:rPr lang="en-US"/>
              <a:t>.</a:t>
            </a:r>
            <a:endParaRPr lang="en-BO"/>
          </a:p>
        </p:txBody>
      </p:sp>
    </p:spTree>
    <p:extLst>
      <p:ext uri="{BB962C8B-B14F-4D97-AF65-F5344CB8AC3E}">
        <p14:creationId xmlns:p14="http://schemas.microsoft.com/office/powerpoint/2010/main" val="201408927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B839-539F-F147-9DE7-7D0BF7730ADA}"/>
              </a:ext>
            </a:extLst>
          </p:cNvPr>
          <p:cNvSpPr>
            <a:spLocks noGrp="1"/>
          </p:cNvSpPr>
          <p:nvPr>
            <p:ph type="title"/>
          </p:nvPr>
        </p:nvSpPr>
        <p:spPr/>
        <p:txBody>
          <a:bodyPr/>
          <a:lstStyle/>
          <a:p>
            <a:r>
              <a:rPr lang="en-BO"/>
              <a:t>Tipos de Constraints</a:t>
            </a:r>
          </a:p>
        </p:txBody>
      </p:sp>
      <p:sp>
        <p:nvSpPr>
          <p:cNvPr id="3" name="Content Placeholder 2">
            <a:extLst>
              <a:ext uri="{FF2B5EF4-FFF2-40B4-BE49-F238E27FC236}">
                <a16:creationId xmlns:a16="http://schemas.microsoft.com/office/drawing/2014/main" id="{95308227-85A4-B745-8AE6-E957BBE34D26}"/>
              </a:ext>
            </a:extLst>
          </p:cNvPr>
          <p:cNvSpPr>
            <a:spLocks noGrp="1"/>
          </p:cNvSpPr>
          <p:nvPr>
            <p:ph idx="1"/>
          </p:nvPr>
        </p:nvSpPr>
        <p:spPr>
          <a:xfrm>
            <a:off x="838200" y="1551351"/>
            <a:ext cx="5196840" cy="5167312"/>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Primero, el </a:t>
            </a:r>
            <a:r>
              <a:rPr lang="en-US" b="1"/>
              <a:t>parámetro type</a:t>
            </a:r>
            <a:r>
              <a:rPr lang="en-US"/>
              <a:t> puede restringirse a los </a:t>
            </a:r>
            <a:r>
              <a:rPr lang="en-US" b="1"/>
              <a:t>tipos valor </a:t>
            </a:r>
            <a:r>
              <a:rPr lang="en-US"/>
              <a:t>mediante el uso del keyword </a:t>
            </a:r>
            <a:r>
              <a:rPr lang="en-US" b="1"/>
              <a:t>struct</a:t>
            </a:r>
            <a:r>
              <a:rPr lang="en-US"/>
              <a:t>.</a:t>
            </a:r>
          </a:p>
          <a:p>
            <a:pPr marL="0" indent="0">
              <a:buNone/>
            </a:pPr>
            <a:endParaRPr lang="en-US"/>
          </a:p>
          <a:p>
            <a:pPr marL="0" indent="0">
              <a:buNone/>
            </a:pPr>
            <a:r>
              <a:rPr lang="en-US"/>
              <a:t>class C &lt;T&gt; </a:t>
            </a:r>
            <a:r>
              <a:rPr lang="en-US" b="1"/>
              <a:t>where T: struct {}  </a:t>
            </a:r>
            <a:r>
              <a:rPr lang="en-US"/>
              <a:t>// T restringido a </a:t>
            </a:r>
            <a:r>
              <a:rPr lang="en-US" b="1"/>
              <a:t>tipo valor</a:t>
            </a:r>
          </a:p>
          <a:p>
            <a:pPr marL="0" indent="0">
              <a:buNone/>
            </a:pPr>
            <a:endParaRPr lang="en-US"/>
          </a:p>
          <a:p>
            <a:pPr marL="0" indent="0">
              <a:buNone/>
            </a:pPr>
            <a:r>
              <a:rPr lang="en-US"/>
              <a:t>Segundo, el </a:t>
            </a:r>
            <a:r>
              <a:rPr lang="en-US" b="1"/>
              <a:t>parámetro type</a:t>
            </a:r>
            <a:r>
              <a:rPr lang="en-US"/>
              <a:t> puede restringirse a los </a:t>
            </a:r>
            <a:r>
              <a:rPr lang="en-US" b="1"/>
              <a:t>tipos referencia</a:t>
            </a:r>
            <a:r>
              <a:rPr lang="en-US"/>
              <a:t> mediante el uso del keyword </a:t>
            </a:r>
            <a:r>
              <a:rPr lang="en-US" b="1"/>
              <a:t>class</a:t>
            </a:r>
            <a:r>
              <a:rPr lang="en-US"/>
              <a:t>.</a:t>
            </a:r>
          </a:p>
          <a:p>
            <a:pPr marL="0" indent="0">
              <a:buNone/>
            </a:pPr>
            <a:endParaRPr lang="en-US"/>
          </a:p>
          <a:p>
            <a:pPr marL="0" indent="0">
              <a:buNone/>
            </a:pPr>
            <a:r>
              <a:rPr lang="en-US"/>
              <a:t>class D &lt;T&gt; </a:t>
            </a:r>
            <a:r>
              <a:rPr lang="en-US" b="1"/>
              <a:t>where T: class {}</a:t>
            </a:r>
            <a:r>
              <a:rPr lang="en-US"/>
              <a:t>  // T restringido a </a:t>
            </a:r>
            <a:r>
              <a:rPr lang="en-US" b="1"/>
              <a:t>tipo referencia</a:t>
            </a:r>
          </a:p>
          <a:p>
            <a:pPr marL="0" indent="0">
              <a:buNone/>
            </a:pPr>
            <a:endParaRPr lang="en-US"/>
          </a:p>
          <a:p>
            <a:pPr marL="0" indent="0">
              <a:buNone/>
            </a:pPr>
            <a:r>
              <a:rPr lang="en-US"/>
              <a:t>Tercero, el </a:t>
            </a:r>
            <a:r>
              <a:rPr lang="en-US" b="1"/>
              <a:t>constraint</a:t>
            </a:r>
            <a:r>
              <a:rPr lang="en-US"/>
              <a:t> puede ser una </a:t>
            </a:r>
            <a:r>
              <a:rPr lang="en-US" b="1"/>
              <a:t>clase</a:t>
            </a:r>
            <a:r>
              <a:rPr lang="en-US"/>
              <a:t>. Esto restringirá el </a:t>
            </a:r>
            <a:r>
              <a:rPr lang="en-US" b="1"/>
              <a:t>type</a:t>
            </a:r>
            <a:r>
              <a:rPr lang="en-US"/>
              <a:t> a esa clase o una de sus derivadas.</a:t>
            </a:r>
          </a:p>
          <a:p>
            <a:pPr marL="0" indent="0">
              <a:buNone/>
            </a:pPr>
            <a:endParaRPr lang="en-US"/>
          </a:p>
          <a:p>
            <a:pPr marL="0" indent="0">
              <a:buNone/>
            </a:pPr>
            <a:r>
              <a:rPr lang="en-US"/>
              <a:t>clase B {} </a:t>
            </a:r>
          </a:p>
          <a:p>
            <a:pPr marL="0" indent="0">
              <a:buNone/>
            </a:pPr>
            <a:r>
              <a:rPr lang="en-US"/>
              <a:t>clase E &lt;T&gt; </a:t>
            </a:r>
            <a:r>
              <a:rPr lang="en-US" b="1"/>
              <a:t>where T: B {}</a:t>
            </a:r>
            <a:r>
              <a:rPr lang="en-US"/>
              <a:t>  // T restingido a ser de </a:t>
            </a:r>
            <a:r>
              <a:rPr lang="en-US" b="1"/>
              <a:t>clase B</a:t>
            </a:r>
            <a:r>
              <a:rPr lang="en-US"/>
              <a:t> o alguna de sus derivadas</a:t>
            </a:r>
            <a:endParaRPr lang="en-BO"/>
          </a:p>
        </p:txBody>
      </p:sp>
      <p:sp>
        <p:nvSpPr>
          <p:cNvPr id="4" name="Content Placeholder 2">
            <a:extLst>
              <a:ext uri="{FF2B5EF4-FFF2-40B4-BE49-F238E27FC236}">
                <a16:creationId xmlns:a16="http://schemas.microsoft.com/office/drawing/2014/main" id="{72E485A9-B5C6-B74A-B7AA-E8E0A8E10510}"/>
              </a:ext>
            </a:extLst>
          </p:cNvPr>
          <p:cNvSpPr txBox="1">
            <a:spLocks/>
          </p:cNvSpPr>
          <p:nvPr/>
        </p:nvSpPr>
        <p:spPr>
          <a:xfrm>
            <a:off x="6096000" y="1551351"/>
            <a:ext cx="5259977" cy="5167312"/>
          </a:xfrm>
          <a:prstGeom prst="rect">
            <a:avLst/>
          </a:prstGeom>
          <a:solidFill>
            <a:schemeClr val="accent5">
              <a:lumMod val="20000"/>
              <a:lumOff val="80000"/>
            </a:schemeClr>
          </a:solidFill>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500"/>
          </a:p>
          <a:p>
            <a:pPr marL="0" indent="0">
              <a:buNone/>
            </a:pPr>
            <a:r>
              <a:rPr lang="en-US" sz="1500"/>
              <a:t>Cuarto, el </a:t>
            </a:r>
            <a:r>
              <a:rPr lang="en-US" sz="1500" b="1"/>
              <a:t>parámetro type</a:t>
            </a:r>
            <a:r>
              <a:rPr lang="en-US" sz="1500"/>
              <a:t> puede ser restringido a ser o derivarse de otro </a:t>
            </a:r>
            <a:r>
              <a:rPr lang="en-US" sz="1500" b="1"/>
              <a:t>parámetro type</a:t>
            </a:r>
            <a:r>
              <a:rPr lang="en-US" sz="1500"/>
              <a:t>.</a:t>
            </a:r>
          </a:p>
          <a:p>
            <a:pPr marL="0" indent="0">
              <a:buNone/>
            </a:pPr>
            <a:endParaRPr lang="en-US" sz="1500"/>
          </a:p>
          <a:p>
            <a:pPr marL="0" indent="0">
              <a:buNone/>
            </a:pPr>
            <a:r>
              <a:rPr lang="en-US" sz="1500"/>
              <a:t>class F &lt;T, U&gt; </a:t>
            </a:r>
            <a:r>
              <a:rPr lang="en-US" sz="1500" b="1"/>
              <a:t>where T: U {}</a:t>
            </a:r>
            <a:r>
              <a:rPr lang="en-US" sz="1500"/>
              <a:t>  // T restringido a derivar de U</a:t>
            </a:r>
          </a:p>
          <a:p>
            <a:pPr marL="0" indent="0">
              <a:buNone/>
            </a:pPr>
            <a:endParaRPr lang="en-US" sz="1500"/>
          </a:p>
          <a:p>
            <a:pPr marL="0" indent="0">
              <a:buNone/>
            </a:pPr>
            <a:r>
              <a:rPr lang="en-US" sz="1500"/>
              <a:t>Quinto, el constraint puede ser una </a:t>
            </a:r>
            <a:r>
              <a:rPr lang="en-US" sz="1500" b="1"/>
              <a:t>interface</a:t>
            </a:r>
            <a:r>
              <a:rPr lang="en-US" sz="1500"/>
              <a:t>. Esto restringirá el </a:t>
            </a:r>
            <a:r>
              <a:rPr lang="en-US" sz="1500" b="1"/>
              <a:t>parámetro type</a:t>
            </a:r>
            <a:r>
              <a:rPr lang="en-US" sz="1500"/>
              <a:t> solo a aquellos tipos que implementan la interface especificada, o que son del mismo tipo de la interface.</a:t>
            </a:r>
          </a:p>
          <a:p>
            <a:pPr marL="0" indent="0">
              <a:buNone/>
            </a:pPr>
            <a:endParaRPr lang="en-US" sz="1500"/>
          </a:p>
          <a:p>
            <a:pPr marL="0" indent="0">
              <a:buNone/>
            </a:pPr>
            <a:r>
              <a:rPr lang="en-US" sz="1500"/>
              <a:t>interface I {}</a:t>
            </a:r>
          </a:p>
          <a:p>
            <a:pPr marL="0" indent="0">
              <a:buNone/>
            </a:pPr>
            <a:r>
              <a:rPr lang="en-US" sz="1500"/>
              <a:t>class G &lt;T&gt; </a:t>
            </a:r>
            <a:r>
              <a:rPr lang="en-US" sz="1500" b="1"/>
              <a:t>where T: I {}</a:t>
            </a:r>
            <a:r>
              <a:rPr lang="en-US" sz="1500"/>
              <a:t>    // T restringido a la interface o tipos que la implementan</a:t>
            </a:r>
          </a:p>
          <a:p>
            <a:pPr marL="0" indent="0">
              <a:buNone/>
            </a:pPr>
            <a:endParaRPr lang="en-US" sz="1500"/>
          </a:p>
          <a:p>
            <a:pPr marL="0" indent="0">
              <a:buNone/>
            </a:pPr>
            <a:r>
              <a:rPr lang="en-US" sz="1500"/>
              <a:t>Sexto, finalmente el </a:t>
            </a:r>
            <a:r>
              <a:rPr lang="en-US" sz="1500" b="1"/>
              <a:t>parámetro type</a:t>
            </a:r>
            <a:r>
              <a:rPr lang="en-US" sz="1500"/>
              <a:t> puede limitarse solo a aquellos tipos que tienen un </a:t>
            </a:r>
            <a:r>
              <a:rPr lang="en-US" sz="1500" b="1"/>
              <a:t>constructor público sin parámetros</a:t>
            </a:r>
            <a:r>
              <a:rPr lang="en-US" sz="1500"/>
              <a:t>.</a:t>
            </a:r>
          </a:p>
          <a:p>
            <a:pPr marL="0" indent="0">
              <a:buNone/>
            </a:pPr>
            <a:r>
              <a:rPr lang="en-US" sz="1500"/>
              <a:t>class H &lt;T&gt; </a:t>
            </a:r>
            <a:r>
              <a:rPr lang="en-US" sz="1500" b="1"/>
              <a:t>where T: new ()</a:t>
            </a:r>
            <a:r>
              <a:rPr lang="en-US" sz="1500"/>
              <a:t> {}   // T restringido a tipos que tienen un constructor público sin parámetros</a:t>
            </a:r>
            <a:endParaRPr lang="en-BO" sz="1500"/>
          </a:p>
        </p:txBody>
      </p:sp>
    </p:spTree>
    <p:extLst>
      <p:ext uri="{BB962C8B-B14F-4D97-AF65-F5344CB8AC3E}">
        <p14:creationId xmlns:p14="http://schemas.microsoft.com/office/powerpoint/2010/main" val="226062568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FF2A-479A-B54E-BF76-E36CF0B782B3}"/>
              </a:ext>
            </a:extLst>
          </p:cNvPr>
          <p:cNvSpPr>
            <a:spLocks noGrp="1"/>
          </p:cNvSpPr>
          <p:nvPr>
            <p:ph type="title"/>
          </p:nvPr>
        </p:nvSpPr>
        <p:spPr/>
        <p:txBody>
          <a:bodyPr/>
          <a:lstStyle/>
          <a:p>
            <a:r>
              <a:rPr lang="en-BO"/>
              <a:t>Múltiples constraints</a:t>
            </a:r>
          </a:p>
        </p:txBody>
      </p:sp>
      <p:sp>
        <p:nvSpPr>
          <p:cNvPr id="3" name="Content Placeholder 2">
            <a:extLst>
              <a:ext uri="{FF2B5EF4-FFF2-40B4-BE49-F238E27FC236}">
                <a16:creationId xmlns:a16="http://schemas.microsoft.com/office/drawing/2014/main" id="{BE9D413C-5303-1B4C-B8F6-C50F9A07E3F2}"/>
              </a:ext>
            </a:extLst>
          </p:cNvPr>
          <p:cNvSpPr>
            <a:spLocks noGrp="1"/>
          </p:cNvSpPr>
          <p:nvPr>
            <p:ph idx="1"/>
          </p:nvPr>
        </p:nvSpPr>
        <p:spPr>
          <a:xfrm>
            <a:off x="6453051" y="1873051"/>
            <a:ext cx="4900749" cy="4351338"/>
          </a:xfrm>
          <a:solidFill>
            <a:schemeClr val="accent5">
              <a:lumMod val="20000"/>
              <a:lumOff val="80000"/>
            </a:schemeClr>
          </a:solidFill>
          <a:ln>
            <a:solidFill>
              <a:schemeClr val="accent1"/>
            </a:solidFill>
          </a:ln>
        </p:spPr>
        <p:txBody>
          <a:bodyPr>
            <a:normAutofit fontScale="40000" lnSpcReduction="20000"/>
          </a:bodyPr>
          <a:lstStyle/>
          <a:p>
            <a:pPr marL="0" indent="0">
              <a:buNone/>
            </a:pPr>
            <a:endParaRPr lang="en-US"/>
          </a:p>
          <a:p>
            <a:pPr marL="0" indent="0">
              <a:buNone/>
            </a:pPr>
            <a:r>
              <a:rPr lang="en-US" sz="4000"/>
              <a:t>Se pueden aplicar múltiples </a:t>
            </a:r>
            <a:r>
              <a:rPr lang="en-US" sz="4000" b="1"/>
              <a:t>constraints</a:t>
            </a:r>
            <a:r>
              <a:rPr lang="en-US" sz="4000"/>
              <a:t> a un </a:t>
            </a:r>
            <a:r>
              <a:rPr lang="en-US" sz="4000" b="1"/>
              <a:t>parámetro type </a:t>
            </a:r>
            <a:r>
              <a:rPr lang="en-US" sz="4000"/>
              <a:t>especificando los mismos en una lista separada por comas. </a:t>
            </a:r>
          </a:p>
          <a:p>
            <a:pPr marL="0" indent="0">
              <a:buNone/>
            </a:pPr>
            <a:endParaRPr lang="en-US" sz="4000"/>
          </a:p>
          <a:p>
            <a:pPr marL="0" indent="0">
              <a:buNone/>
            </a:pPr>
            <a:r>
              <a:rPr lang="en-US" sz="4000"/>
              <a:t>Además, para aplicar </a:t>
            </a:r>
            <a:r>
              <a:rPr lang="en-US" sz="4000" b="1"/>
              <a:t>constraints</a:t>
            </a:r>
            <a:r>
              <a:rPr lang="en-US" sz="4000"/>
              <a:t> a más de un </a:t>
            </a:r>
            <a:r>
              <a:rPr lang="en-US" sz="4000" b="1"/>
              <a:t>parámetro type</a:t>
            </a:r>
            <a:r>
              <a:rPr lang="en-US" sz="4000"/>
              <a:t>, se pueden agregar cláusulas </a:t>
            </a:r>
            <a:r>
              <a:rPr lang="en-US" sz="4000" b="1"/>
              <a:t>where</a:t>
            </a:r>
            <a:r>
              <a:rPr lang="en-US" sz="4000"/>
              <a:t> adicionales. </a:t>
            </a:r>
          </a:p>
          <a:p>
            <a:pPr marL="0" indent="0">
              <a:buNone/>
            </a:pPr>
            <a:endParaRPr lang="en-US" sz="4000"/>
          </a:p>
          <a:p>
            <a:pPr marL="0" indent="0">
              <a:buNone/>
            </a:pPr>
            <a:r>
              <a:rPr lang="en-US" sz="4000"/>
              <a:t>Los </a:t>
            </a:r>
            <a:r>
              <a:rPr lang="en-US" sz="4000" b="1"/>
              <a:t>constraints</a:t>
            </a:r>
            <a:r>
              <a:rPr lang="en-US" sz="4000"/>
              <a:t> de class o struct, debe aparecer primero en la lista.</a:t>
            </a:r>
          </a:p>
          <a:p>
            <a:pPr marL="0" indent="0">
              <a:buNone/>
            </a:pPr>
            <a:endParaRPr lang="en-US" sz="4000"/>
          </a:p>
          <a:p>
            <a:pPr marL="0" indent="0">
              <a:buNone/>
            </a:pPr>
            <a:r>
              <a:rPr lang="en-US" sz="4000"/>
              <a:t>Si se utiliza el </a:t>
            </a:r>
            <a:r>
              <a:rPr lang="en-US" sz="4000" b="1"/>
              <a:t>constraint</a:t>
            </a:r>
            <a:r>
              <a:rPr lang="en-US" sz="4000"/>
              <a:t> del </a:t>
            </a:r>
            <a:r>
              <a:rPr lang="en-US" sz="4000" b="1"/>
              <a:t>constructor sin parámetros</a:t>
            </a:r>
            <a:r>
              <a:rPr lang="en-US" sz="4000"/>
              <a:t>, debe ser el último de la lista.</a:t>
            </a:r>
          </a:p>
          <a:p>
            <a:pPr marL="0" indent="0">
              <a:buNone/>
            </a:pPr>
            <a:endParaRPr lang="en-US" sz="4000"/>
          </a:p>
          <a:p>
            <a:pPr marL="0" indent="0">
              <a:buNone/>
            </a:pPr>
            <a:r>
              <a:rPr lang="en-US" sz="4000" b="1" dirty="0"/>
              <a:t>interface I {}</a:t>
            </a:r>
          </a:p>
          <a:p>
            <a:pPr marL="0" indent="0">
              <a:buNone/>
            </a:pPr>
            <a:r>
              <a:rPr lang="en-US" sz="4000" b="1" dirty="0"/>
              <a:t>class J&lt;T, U&gt; where T : class, I where U : I, new() {}</a:t>
            </a:r>
          </a:p>
          <a:p>
            <a:pPr marL="0" indent="0">
              <a:buNone/>
            </a:pPr>
            <a:r>
              <a:rPr lang="en-US" sz="4000" b="1" dirty="0"/>
              <a:t> </a:t>
            </a:r>
            <a:endParaRPr lang="en-BO" sz="4000"/>
          </a:p>
        </p:txBody>
      </p:sp>
      <p:sp>
        <p:nvSpPr>
          <p:cNvPr id="4" name="TextBox 3">
            <a:extLst>
              <a:ext uri="{FF2B5EF4-FFF2-40B4-BE49-F238E27FC236}">
                <a16:creationId xmlns:a16="http://schemas.microsoft.com/office/drawing/2014/main" id="{28DCD47F-BD40-E94A-A214-AF60FF301672}"/>
              </a:ext>
            </a:extLst>
          </p:cNvPr>
          <p:cNvSpPr txBox="1"/>
          <p:nvPr/>
        </p:nvSpPr>
        <p:spPr>
          <a:xfrm>
            <a:off x="838200" y="1540341"/>
            <a:ext cx="514458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Valor { public int Value { get; set;} }</a:t>
            </a:r>
          </a:p>
          <a:p>
            <a:r>
              <a:rPr lang="en-US" sz="1400" b="1"/>
              <a:t>public class </a:t>
            </a:r>
            <a:r>
              <a:rPr lang="en-US" sz="1400" b="1">
                <a:solidFill>
                  <a:schemeClr val="accent2">
                    <a:lumMod val="40000"/>
                    <a:lumOff val="60000"/>
                  </a:schemeClr>
                </a:solidFill>
              </a:rPr>
              <a:t>Rectangulo&lt;T&gt; where T : struct </a:t>
            </a:r>
            <a:r>
              <a:rPr lang="en-US" sz="1400" b="1"/>
              <a:t>{</a:t>
            </a:r>
          </a:p>
          <a:p>
            <a:r>
              <a:rPr lang="en-US" sz="1400" b="1"/>
              <a:t>      public T X { get; set; }      public T Y { get; set; }</a:t>
            </a:r>
          </a:p>
          <a:p>
            <a:r>
              <a:rPr lang="en-US" sz="1400" b="1"/>
              <a:t>      public Rectangulo(T x, T y) { X = x; Y = y; }</a:t>
            </a:r>
          </a:p>
          <a:p>
            <a:r>
              <a:rPr lang="en-US" sz="1400" b="1"/>
              <a:t>      public bool EsCuadrado() { return X.Equals(Y); }</a:t>
            </a:r>
          </a:p>
          <a:p>
            <a:r>
              <a:rPr lang="en-US" sz="1400" b="1"/>
              <a:t>}</a:t>
            </a:r>
          </a:p>
          <a:p>
            <a:r>
              <a:rPr lang="en-US" sz="1400" b="1"/>
              <a:t>public struct </a:t>
            </a:r>
            <a:r>
              <a:rPr lang="en-US" sz="1400" b="1">
                <a:solidFill>
                  <a:schemeClr val="accent2">
                    <a:lumMod val="40000"/>
                    <a:lumOff val="60000"/>
                  </a:schemeClr>
                </a:solidFill>
              </a:rPr>
              <a:t>Cuadrado&lt;T&gt; where T : Valor, new() </a:t>
            </a:r>
            <a:r>
              <a:rPr lang="en-US" sz="1400" b="1"/>
              <a:t>{</a:t>
            </a:r>
          </a:p>
          <a:p>
            <a:r>
              <a:rPr lang="en-US" sz="1400" b="1"/>
              <a:t>     public T X { get; set; }</a:t>
            </a:r>
          </a:p>
          <a:p>
            <a:r>
              <a:rPr lang="en-US" sz="1400" b="1"/>
              <a:t>     public bool EsCuadrado() { return X.Value.Equals(X.Value); }</a:t>
            </a:r>
          </a:p>
          <a:p>
            <a:r>
              <a:rPr lang="en-US" sz="1400" b="1"/>
              <a:t>}</a:t>
            </a:r>
          </a:p>
          <a:p>
            <a:r>
              <a:rPr lang="en-US" sz="1400" b="1"/>
              <a:t>static class Principal {</a:t>
            </a:r>
          </a:p>
          <a:p>
            <a:r>
              <a:rPr lang="en-US" sz="1400" b="1"/>
              <a:t>      static void Main() {</a:t>
            </a:r>
          </a:p>
          <a:p>
            <a:r>
              <a:rPr lang="en-US" sz="1400" b="1"/>
              <a:t>            var rect = new Rectangulo&lt;double&gt;(10, 90);</a:t>
            </a:r>
          </a:p>
          <a:p>
            <a:r>
              <a:rPr lang="en-US" sz="1400" b="1"/>
              <a:t>            WriteLine($"rect es cuadrado? { rect.EsCuadrado()}");</a:t>
            </a:r>
          </a:p>
          <a:p>
            <a:r>
              <a:rPr lang="en-US" sz="1400" b="1"/>
              <a:t>            Valor v = new Valor(); v.Value = 10;</a:t>
            </a:r>
          </a:p>
          <a:p>
            <a:r>
              <a:rPr lang="en-US" sz="1400" b="1"/>
              <a:t>            Cuadrado&lt;Valor&gt; cuad = new Cuadrado&lt;Valor&gt;(); </a:t>
            </a:r>
          </a:p>
          <a:p>
            <a:r>
              <a:rPr lang="en-US" sz="1400" b="1"/>
              <a:t>            cuad.X = v;</a:t>
            </a:r>
          </a:p>
          <a:p>
            <a:r>
              <a:rPr lang="en-US" sz="1400" b="1"/>
              <a:t>            WriteLine($"cuad es cuadrado? { cuad.EsCuadrado()}");</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973986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1486-AA95-574F-BDEF-4C1BB1C76101}"/>
              </a:ext>
            </a:extLst>
          </p:cNvPr>
          <p:cNvSpPr>
            <a:spLocks noGrp="1"/>
          </p:cNvSpPr>
          <p:nvPr>
            <p:ph type="title"/>
          </p:nvPr>
        </p:nvSpPr>
        <p:spPr/>
        <p:txBody>
          <a:bodyPr/>
          <a:lstStyle/>
          <a:p>
            <a:r>
              <a:rPr lang="en-BO"/>
              <a:t>Por qué declarar constraints</a:t>
            </a:r>
          </a:p>
        </p:txBody>
      </p:sp>
      <p:sp>
        <p:nvSpPr>
          <p:cNvPr id="3" name="Content Placeholder 2">
            <a:extLst>
              <a:ext uri="{FF2B5EF4-FFF2-40B4-BE49-F238E27FC236}">
                <a16:creationId xmlns:a16="http://schemas.microsoft.com/office/drawing/2014/main" id="{91065934-FAAE-A141-8F58-20FD32BB34A6}"/>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Además de restringir el uso de un método o una clase genérica a solo  ciertos tipos de </a:t>
            </a:r>
            <a:r>
              <a:rPr lang="en-US" b="1"/>
              <a:t>parámetros types</a:t>
            </a:r>
            <a:r>
              <a:rPr lang="en-US"/>
              <a:t>, otra razón para aplicar restricciones es aumentar el número de operaciones permitidas y llamadas a métodos admitidas por el tipo de </a:t>
            </a:r>
            <a:r>
              <a:rPr lang="en-US" b="1"/>
              <a:t>constraint</a:t>
            </a:r>
            <a:r>
              <a:rPr lang="en-US"/>
              <a:t>. </a:t>
            </a:r>
          </a:p>
          <a:p>
            <a:pPr marL="0" indent="0">
              <a:buNone/>
            </a:pPr>
            <a:endParaRPr lang="en-US"/>
          </a:p>
          <a:p>
            <a:pPr marL="0" indent="0">
              <a:buNone/>
            </a:pPr>
            <a:r>
              <a:rPr lang="en-US"/>
              <a:t>Un </a:t>
            </a:r>
            <a:r>
              <a:rPr lang="en-US" b="1"/>
              <a:t>parámetro type</a:t>
            </a:r>
            <a:r>
              <a:rPr lang="en-US"/>
              <a:t> sin </a:t>
            </a:r>
            <a:r>
              <a:rPr lang="en-US" b="1"/>
              <a:t>constraints</a:t>
            </a:r>
            <a:r>
              <a:rPr lang="en-US"/>
              <a:t> solo puede usar los miembros de </a:t>
            </a:r>
            <a:r>
              <a:rPr lang="en-US" b="1"/>
              <a:t>System.Object</a:t>
            </a:r>
            <a:r>
              <a:rPr lang="en-US"/>
              <a:t>. Sin embargo, al aplicar un constraint de clase base, los miembros accesibles de esa clase base también estarán disponibles.</a:t>
            </a:r>
            <a:endParaRPr lang="en-BO"/>
          </a:p>
        </p:txBody>
      </p:sp>
    </p:spTree>
    <p:extLst>
      <p:ext uri="{BB962C8B-B14F-4D97-AF65-F5344CB8AC3E}">
        <p14:creationId xmlns:p14="http://schemas.microsoft.com/office/powerpoint/2010/main" val="385438171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B68D-3713-6148-9FF0-5FF753D50FB3}"/>
              </a:ext>
            </a:extLst>
          </p:cNvPr>
          <p:cNvSpPr>
            <a:spLocks noGrp="1"/>
          </p:cNvSpPr>
          <p:nvPr>
            <p:ph type="title"/>
          </p:nvPr>
        </p:nvSpPr>
        <p:spPr/>
        <p:txBody>
          <a:bodyPr/>
          <a:lstStyle/>
          <a:p>
            <a:r>
              <a:rPr lang="en-BO"/>
              <a:t>Generics y Objects</a:t>
            </a:r>
          </a:p>
        </p:txBody>
      </p:sp>
      <p:sp>
        <p:nvSpPr>
          <p:cNvPr id="3" name="Content Placeholder 2">
            <a:extLst>
              <a:ext uri="{FF2B5EF4-FFF2-40B4-BE49-F238E27FC236}">
                <a16:creationId xmlns:a16="http://schemas.microsoft.com/office/drawing/2014/main" id="{9FFC8F97-58DD-314B-9BDD-4B313E4EEF46}"/>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De cierta forma la clase Object al ser la madre de todas las clases, significa que todos los objetos (de cualquier </a:t>
            </a:r>
            <a:r>
              <a:rPr lang="en-US" b="1" dirty="0"/>
              <a:t>type</a:t>
            </a:r>
            <a:r>
              <a:rPr lang="en-US" dirty="0"/>
              <a:t>) sean también de tipo </a:t>
            </a:r>
            <a:r>
              <a:rPr lang="en-US" b="1" dirty="0"/>
              <a:t>Object</a:t>
            </a:r>
            <a:r>
              <a:rPr lang="en-US" dirty="0"/>
              <a:t>. </a:t>
            </a:r>
          </a:p>
          <a:p>
            <a:pPr marL="0" indent="0">
              <a:buNone/>
            </a:pPr>
            <a:endParaRPr lang="en-US" dirty="0"/>
          </a:p>
          <a:p>
            <a:pPr marL="0" indent="0">
              <a:buNone/>
            </a:pPr>
            <a:r>
              <a:rPr lang="en-US" dirty="0"/>
              <a:t>Eso hace que muchos </a:t>
            </a:r>
            <a:r>
              <a:rPr lang="en-US" b="1" dirty="0"/>
              <a:t>types</a:t>
            </a:r>
            <a:r>
              <a:rPr lang="en-US" dirty="0"/>
              <a:t> y métodos definan parámetros de tipo </a:t>
            </a:r>
            <a:r>
              <a:rPr lang="en-US" b="1" dirty="0"/>
              <a:t>Object</a:t>
            </a:r>
            <a:r>
              <a:rPr lang="en-US" dirty="0"/>
              <a:t>, para poder trabajar genéricamente con todos los tipos de objetos.</a:t>
            </a:r>
            <a:endParaRPr lang="en-US" b="1" dirty="0"/>
          </a:p>
          <a:p>
            <a:pPr marL="0" indent="0">
              <a:buNone/>
            </a:pPr>
            <a:endParaRPr lang="en-US" dirty="0"/>
          </a:p>
          <a:p>
            <a:pPr marL="0" indent="0">
              <a:buNone/>
            </a:pPr>
            <a:r>
              <a:rPr lang="en-US" dirty="0"/>
              <a:t>En general, debe evitarse el uso del </a:t>
            </a:r>
            <a:r>
              <a:rPr lang="en-US" b="1" dirty="0"/>
              <a:t>type Object</a:t>
            </a:r>
            <a:r>
              <a:rPr lang="en-US" dirty="0"/>
              <a:t> como la variable de tipo universal. Los tipos genéricos (</a:t>
            </a:r>
            <a:r>
              <a:rPr lang="en-US" b="1" dirty="0"/>
              <a:t>Generics</a:t>
            </a:r>
            <a:r>
              <a:rPr lang="en-US" dirty="0"/>
              <a:t>) al ser cerrados (</a:t>
            </a:r>
            <a:r>
              <a:rPr lang="en-US" b="1" dirty="0"/>
              <a:t>closed</a:t>
            </a:r>
            <a:r>
              <a:rPr lang="en-US" dirty="0"/>
              <a:t>) en tiempo de compilación, no solo garantizan la seguridad del uso correcto de los tipos en tiempo de compilación, sino que también eliminan la baja de rendimiento asociada con los tipos valores y la necesidad de hacer boxing y unboxing con este tipo de objetos.</a:t>
            </a:r>
          </a:p>
          <a:p>
            <a:pPr marL="0" indent="0">
              <a:buNone/>
            </a:pPr>
            <a:r>
              <a:rPr lang="en-US" dirty="0"/>
              <a:t> </a:t>
            </a:r>
          </a:p>
          <a:p>
            <a:pPr marL="0" indent="0">
              <a:buNone/>
            </a:pPr>
            <a:endParaRPr lang="en-BO"/>
          </a:p>
        </p:txBody>
      </p:sp>
    </p:spTree>
    <p:extLst>
      <p:ext uri="{BB962C8B-B14F-4D97-AF65-F5344CB8AC3E}">
        <p14:creationId xmlns:p14="http://schemas.microsoft.com/office/powerpoint/2010/main" val="758337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845C-FD74-D74E-B1E8-68840F47DE22}"/>
              </a:ext>
            </a:extLst>
          </p:cNvPr>
          <p:cNvSpPr>
            <a:spLocks noGrp="1"/>
          </p:cNvSpPr>
          <p:nvPr>
            <p:ph type="title"/>
          </p:nvPr>
        </p:nvSpPr>
        <p:spPr/>
        <p:txBody>
          <a:bodyPr/>
          <a:lstStyle/>
          <a:p>
            <a:r>
              <a:rPr lang="en-BO"/>
              <a:t>Colecciones genéricas</a:t>
            </a:r>
          </a:p>
        </p:txBody>
      </p:sp>
      <p:sp>
        <p:nvSpPr>
          <p:cNvPr id="3" name="Content Placeholder 2">
            <a:extLst>
              <a:ext uri="{FF2B5EF4-FFF2-40B4-BE49-F238E27FC236}">
                <a16:creationId xmlns:a16="http://schemas.microsoft.com/office/drawing/2014/main" id="{97EB4F5A-2D92-054E-877C-90AC8D3889FA}"/>
              </a:ext>
            </a:extLst>
          </p:cNvPr>
          <p:cNvSpPr>
            <a:spLocks noGrp="1"/>
          </p:cNvSpPr>
          <p:nvPr>
            <p:ph idx="1"/>
          </p:nvPr>
        </p:nvSpPr>
        <p:spPr>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librería FCL de .Net hace uso extensivo de clases genéricas y una de las más importantes está en el namespace </a:t>
            </a:r>
            <a:r>
              <a:rPr lang="en-BO" b="1"/>
              <a:t>System.Collections.Generic</a:t>
            </a:r>
          </a:p>
          <a:p>
            <a:pPr marL="0" indent="0">
              <a:buNone/>
            </a:pPr>
            <a:endParaRPr lang="en-BO" b="1"/>
          </a:p>
          <a:p>
            <a:pPr marL="0" indent="0">
              <a:buNone/>
            </a:pPr>
            <a:r>
              <a:rPr lang="en-BO"/>
              <a:t>Las clases más comunes y útiles son </a:t>
            </a:r>
            <a:r>
              <a:rPr lang="en-BO" b="1"/>
              <a:t>List&lt;T&gt;</a:t>
            </a:r>
            <a:r>
              <a:rPr lang="en-BO"/>
              <a:t> y </a:t>
            </a:r>
            <a:r>
              <a:rPr lang="en-BO" b="1"/>
              <a:t>Dictionary&lt;TKey, TVal&gt;.</a:t>
            </a:r>
          </a:p>
          <a:p>
            <a:pPr marL="0" indent="0">
              <a:buNone/>
            </a:pPr>
            <a:endParaRPr lang="en-BO" b="1"/>
          </a:p>
          <a:p>
            <a:pPr marL="0" indent="0">
              <a:buNone/>
            </a:pPr>
            <a:r>
              <a:rPr lang="en-BO" b="1"/>
              <a:t>List&lt;T&gt; </a:t>
            </a:r>
            <a:r>
              <a:rPr lang="en-BO"/>
              <a:t>es la clase para manejo de listas por excelencia en C#, y permite trabajar con toda clases de listas tipeadas (de un solo </a:t>
            </a:r>
            <a:r>
              <a:rPr lang="en-BO" b="1"/>
              <a:t>type)</a:t>
            </a:r>
            <a:r>
              <a:rPr lang="en-BO"/>
              <a:t>, que a diferencia de los arrays, crece dinámicamente.</a:t>
            </a:r>
          </a:p>
          <a:p>
            <a:pPr marL="0" indent="0">
              <a:buNone/>
            </a:pPr>
            <a:endParaRPr lang="en-BO" b="1"/>
          </a:p>
          <a:p>
            <a:pPr marL="0" indent="0">
              <a:buNone/>
            </a:pPr>
            <a:r>
              <a:rPr lang="en-BO" b="1"/>
              <a:t>Dictionary&lt;TKey, TVal&gt;</a:t>
            </a:r>
            <a:r>
              <a:rPr lang="en-BO"/>
              <a:t> es la clase para el manejo de colecciones de registro de valores </a:t>
            </a:r>
            <a:r>
              <a:rPr lang="en-BO" b="1"/>
              <a:t>(de type TVal)</a:t>
            </a:r>
            <a:r>
              <a:rPr lang="en-BO"/>
              <a:t> con clave</a:t>
            </a:r>
            <a:r>
              <a:rPr lang="en-BO" b="1"/>
              <a:t> (de type TKey)</a:t>
            </a:r>
            <a:r>
              <a:rPr lang="en-BO"/>
              <a:t>.</a:t>
            </a:r>
          </a:p>
          <a:p>
            <a:pPr marL="0" indent="0">
              <a:buNone/>
            </a:pPr>
            <a:r>
              <a:rPr lang="en-BO" b="1"/>
              <a:t> </a:t>
            </a:r>
          </a:p>
        </p:txBody>
      </p:sp>
    </p:spTree>
    <p:extLst>
      <p:ext uri="{BB962C8B-B14F-4D97-AF65-F5344CB8AC3E}">
        <p14:creationId xmlns:p14="http://schemas.microsoft.com/office/powerpoint/2010/main" val="31349505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DFA-FA50-6043-AF80-DDEEACF7BB13}"/>
              </a:ext>
            </a:extLst>
          </p:cNvPr>
          <p:cNvSpPr>
            <a:spLocks noGrp="1"/>
          </p:cNvSpPr>
          <p:nvPr>
            <p:ph type="title"/>
          </p:nvPr>
        </p:nvSpPr>
        <p:spPr/>
        <p:txBody>
          <a:bodyPr/>
          <a:lstStyle/>
          <a:p>
            <a:r>
              <a:rPr lang="en-BO"/>
              <a:t>System.Collections.Generic.</a:t>
            </a:r>
            <a:r>
              <a:rPr lang="en-BO" b="1"/>
              <a:t>List&lt;T&gt;</a:t>
            </a:r>
          </a:p>
        </p:txBody>
      </p:sp>
      <p:sp>
        <p:nvSpPr>
          <p:cNvPr id="3" name="Content Placeholder 2">
            <a:extLst>
              <a:ext uri="{FF2B5EF4-FFF2-40B4-BE49-F238E27FC236}">
                <a16:creationId xmlns:a16="http://schemas.microsoft.com/office/drawing/2014/main" id="{5E63C3B0-B1D9-3B43-B0A7-844E5EC943C5}"/>
              </a:ext>
            </a:extLst>
          </p:cNvPr>
          <p:cNvSpPr>
            <a:spLocks noGrp="1"/>
          </p:cNvSpPr>
          <p:nvPr>
            <p:ph idx="1"/>
          </p:nvPr>
        </p:nvSpPr>
        <p:spPr>
          <a:xfrm>
            <a:off x="6531429" y="2024270"/>
            <a:ext cx="4822371" cy="435133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BO" sz="2000" b="1"/>
          </a:p>
          <a:p>
            <a:pPr marL="0" indent="0">
              <a:buNone/>
            </a:pPr>
            <a:r>
              <a:rPr lang="en-BO" sz="2000" b="1"/>
              <a:t>List&lt;T&gt;</a:t>
            </a:r>
            <a:r>
              <a:rPr lang="en-BO" sz="2000"/>
              <a:t> permite trabajar con listas de cualquier tipo de datos y permite definir variables locales y campos.</a:t>
            </a:r>
          </a:p>
          <a:p>
            <a:pPr marL="0" indent="0">
              <a:buNone/>
            </a:pPr>
            <a:endParaRPr lang="en-BO" sz="2000"/>
          </a:p>
          <a:p>
            <a:pPr marL="0" indent="0">
              <a:buNone/>
            </a:pPr>
            <a:r>
              <a:rPr lang="en-BO" sz="2000" b="1"/>
              <a:t>List&lt;T&gt;</a:t>
            </a:r>
            <a:r>
              <a:rPr lang="en-BO" sz="2000"/>
              <a:t> implementa las interfaces </a:t>
            </a:r>
            <a:r>
              <a:rPr lang="en-BO" sz="2000" b="1"/>
              <a:t>IList&lt;T&gt;</a:t>
            </a:r>
            <a:r>
              <a:rPr lang="en-BO" sz="2000"/>
              <a:t> e </a:t>
            </a:r>
            <a:r>
              <a:rPr lang="en-BO" sz="2000" b="1"/>
              <a:t>IEnumerable&lt;T&gt;</a:t>
            </a:r>
            <a:r>
              <a:rPr lang="en-BO" sz="2000"/>
              <a:t> y puede manejarse con la misma notación de los arrays de una dimensión.</a:t>
            </a:r>
          </a:p>
          <a:p>
            <a:pPr marL="0" indent="0">
              <a:buNone/>
            </a:pPr>
            <a:endParaRPr lang="en-BO" sz="2000"/>
          </a:p>
          <a:p>
            <a:pPr marL="0" indent="0">
              <a:buNone/>
            </a:pPr>
            <a:r>
              <a:rPr lang="en-BO" sz="2000" b="1"/>
              <a:t>List&lt;T&gt;</a:t>
            </a:r>
            <a:r>
              <a:rPr lang="en-BO" sz="2000"/>
              <a:t> tiene una serie de miembros para manejar los elementos de la lista:</a:t>
            </a:r>
          </a:p>
          <a:p>
            <a:pPr marL="0" indent="0">
              <a:buNone/>
            </a:pPr>
            <a:r>
              <a:rPr lang="en-BO" sz="2000" b="1"/>
              <a:t>Add, Clear, Contains, Count, Exists, First, Insert, Remove, Sort, ToArray</a:t>
            </a:r>
            <a:r>
              <a:rPr lang="en-BO" sz="2000"/>
              <a:t>, etc... </a:t>
            </a:r>
          </a:p>
          <a:p>
            <a:pPr marL="0" indent="0">
              <a:buNone/>
            </a:pPr>
            <a:r>
              <a:rPr lang="en-BO" sz="2000"/>
              <a:t> </a:t>
            </a:r>
          </a:p>
        </p:txBody>
      </p:sp>
      <p:sp>
        <p:nvSpPr>
          <p:cNvPr id="4" name="TextBox 3">
            <a:extLst>
              <a:ext uri="{FF2B5EF4-FFF2-40B4-BE49-F238E27FC236}">
                <a16:creationId xmlns:a16="http://schemas.microsoft.com/office/drawing/2014/main" id="{DD719DBE-7993-A945-BF0F-ACDB1FC7DCAD}"/>
              </a:ext>
            </a:extLst>
          </p:cNvPr>
          <p:cNvSpPr txBox="1"/>
          <p:nvPr/>
        </p:nvSpPr>
        <p:spPr>
          <a:xfrm>
            <a:off x="838200" y="1907004"/>
            <a:ext cx="5144589" cy="47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var lista = </a:t>
            </a:r>
            <a:r>
              <a:rPr lang="en-US" sz="1400" b="1">
                <a:solidFill>
                  <a:schemeClr val="accent2">
                    <a:lumMod val="40000"/>
                    <a:lumOff val="60000"/>
                  </a:schemeClr>
                </a:solidFill>
              </a:rPr>
              <a:t>new List&lt;string&gt;()</a:t>
            </a:r>
            <a:r>
              <a:rPr lang="en-US" sz="1400" b="1"/>
              <a:t>; var palabra = "";</a:t>
            </a:r>
          </a:p>
          <a:p>
            <a:pPr lvl="1"/>
            <a:r>
              <a:rPr lang="en-US" sz="1400" b="1"/>
              <a:t>do {</a:t>
            </a:r>
          </a:p>
          <a:p>
            <a:pPr lvl="2"/>
            <a:r>
              <a:rPr lang="en-US" sz="1400" b="1"/>
              <a:t>Write("Ingrese una palabra (q para terminar): ");</a:t>
            </a:r>
          </a:p>
          <a:p>
            <a:pPr lvl="2"/>
            <a:r>
              <a:rPr lang="en-US" sz="1400" b="1"/>
              <a:t>palabra = ReadLine();</a:t>
            </a:r>
          </a:p>
          <a:p>
            <a:pPr lvl="2"/>
            <a:r>
              <a:rPr lang="en-US" sz="1400" b="1">
                <a:solidFill>
                  <a:schemeClr val="accent2">
                    <a:lumMod val="40000"/>
                    <a:lumOff val="60000"/>
                  </a:schemeClr>
                </a:solidFill>
              </a:rPr>
              <a:t>lista.Add(palabra)</a:t>
            </a:r>
            <a:r>
              <a:rPr lang="en-US" sz="1400" b="1"/>
              <a:t>;</a:t>
            </a:r>
          </a:p>
          <a:p>
            <a:pPr lvl="1"/>
            <a:r>
              <a:rPr lang="en-US" sz="1400" b="1"/>
              <a:t>} while (palabra != "q");</a:t>
            </a:r>
          </a:p>
          <a:p>
            <a:pPr lvl="1"/>
            <a:br>
              <a:rPr lang="en-US" sz="1400" b="1"/>
            </a:br>
            <a:r>
              <a:rPr lang="en-US" sz="1400" b="1">
                <a:solidFill>
                  <a:schemeClr val="accent2">
                    <a:lumMod val="40000"/>
                    <a:lumOff val="60000"/>
                  </a:schemeClr>
                </a:solidFill>
              </a:rPr>
              <a:t>lista.RemoveAt(lista.Count - 1)</a:t>
            </a:r>
            <a:r>
              <a:rPr lang="en-US" sz="1400" b="1">
                <a:solidFill>
                  <a:schemeClr val="bg1"/>
                </a:solidFill>
              </a:rPr>
              <a:t>;</a:t>
            </a:r>
            <a:r>
              <a:rPr lang="en-US" sz="1400" b="1">
                <a:solidFill>
                  <a:schemeClr val="accent2">
                    <a:lumMod val="40000"/>
                    <a:lumOff val="60000"/>
                  </a:schemeClr>
                </a:solidFill>
              </a:rPr>
              <a:t> lista.Sort()</a:t>
            </a:r>
            <a:r>
              <a:rPr lang="en-US" sz="1400" b="1">
                <a:solidFill>
                  <a:schemeClr val="bg1"/>
                </a:solidFill>
              </a:rPr>
              <a:t>;</a:t>
            </a:r>
          </a:p>
          <a:p>
            <a:pPr lvl="1"/>
            <a:r>
              <a:rPr lang="en-US" sz="1400" b="1"/>
              <a:t>WriteLine(); WriteLine("SU LISTA ORDENADA");</a:t>
            </a:r>
          </a:p>
          <a:p>
            <a:pPr lvl="1"/>
            <a:r>
              <a:rPr lang="en-US" sz="1400" b="1"/>
              <a:t>WriteLine();</a:t>
            </a:r>
          </a:p>
          <a:p>
            <a:pPr lvl="1"/>
            <a:r>
              <a:rPr lang="en-US" sz="1400" b="1">
                <a:solidFill>
                  <a:schemeClr val="accent2">
                    <a:lumMod val="40000"/>
                    <a:lumOff val="60000"/>
                  </a:schemeClr>
                </a:solidFill>
              </a:rPr>
              <a:t>foreach (var item in lista) </a:t>
            </a:r>
            <a:r>
              <a:rPr lang="en-US" sz="1400" b="1"/>
              <a:t>{</a:t>
            </a:r>
          </a:p>
          <a:p>
            <a:pPr lvl="1"/>
            <a:r>
              <a:rPr lang="en-US" sz="1400" b="1"/>
              <a:t>	WriteLine(item);</a:t>
            </a:r>
          </a:p>
          <a:p>
            <a:pPr lvl="1"/>
            <a:r>
              <a:rPr lang="en-US" sz="1400" b="1"/>
              <a:t>}</a:t>
            </a:r>
          </a:p>
          <a:p>
            <a:pPr lvl="1"/>
            <a:r>
              <a:rPr lang="en-US" sz="1400" b="1"/>
              <a:t>WriteLine();</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307105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24C-C986-BE4D-AFA5-A322B3CA5269}"/>
              </a:ext>
            </a:extLst>
          </p:cNvPr>
          <p:cNvSpPr>
            <a:spLocks noGrp="1"/>
          </p:cNvSpPr>
          <p:nvPr>
            <p:ph type="title"/>
          </p:nvPr>
        </p:nvSpPr>
        <p:spPr/>
        <p:txBody>
          <a:bodyPr>
            <a:normAutofit/>
          </a:bodyPr>
          <a:lstStyle/>
          <a:p>
            <a:r>
              <a:rPr lang="en-BO" sz="4000"/>
              <a:t>System.Collections.Generic.</a:t>
            </a:r>
            <a:r>
              <a:rPr lang="en-BO" sz="4000" b="1"/>
              <a:t>Dictionary&lt;TKey, TVal&gt;</a:t>
            </a:r>
            <a:endParaRPr lang="en-BO" sz="4000"/>
          </a:p>
        </p:txBody>
      </p:sp>
      <p:sp>
        <p:nvSpPr>
          <p:cNvPr id="3" name="Content Placeholder 2">
            <a:extLst>
              <a:ext uri="{FF2B5EF4-FFF2-40B4-BE49-F238E27FC236}">
                <a16:creationId xmlns:a16="http://schemas.microsoft.com/office/drawing/2014/main" id="{1783DCAC-F058-3940-8233-F446491452CC}"/>
              </a:ext>
            </a:extLst>
          </p:cNvPr>
          <p:cNvSpPr>
            <a:spLocks noGrp="1"/>
          </p:cNvSpPr>
          <p:nvPr>
            <p:ph idx="1"/>
          </p:nvPr>
        </p:nvSpPr>
        <p:spPr>
          <a:xfrm>
            <a:off x="7201989" y="2059104"/>
            <a:ext cx="4151811"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sz="2400"/>
          </a:p>
          <a:p>
            <a:pPr marL="0" indent="0">
              <a:buNone/>
            </a:pPr>
            <a:r>
              <a:rPr lang="en-BO" sz="2400"/>
              <a:t>La clase </a:t>
            </a:r>
            <a:r>
              <a:rPr lang="en-BO" sz="2400" b="1"/>
              <a:t>Dictionary&lt;TKey, TVal&gt;</a:t>
            </a:r>
            <a:r>
              <a:rPr lang="en-BO" sz="2400"/>
              <a:t> implementa la funcionalidad de un diccionario que almacena entradas o registros, mediante pares de objetos asociados: clave (</a:t>
            </a:r>
            <a:r>
              <a:rPr lang="en-BO" sz="2400" b="1"/>
              <a:t>TKey</a:t>
            </a:r>
            <a:r>
              <a:rPr lang="en-BO" sz="2400"/>
              <a:t>) y valor (</a:t>
            </a:r>
            <a:r>
              <a:rPr lang="en-BO" sz="2400" b="1"/>
              <a:t>TVal</a:t>
            </a:r>
            <a:r>
              <a:rPr lang="en-BO" sz="2400"/>
              <a:t>).</a:t>
            </a:r>
          </a:p>
          <a:p>
            <a:pPr marL="0" indent="0">
              <a:buNone/>
            </a:pPr>
            <a:endParaRPr lang="en-BO" sz="2400"/>
          </a:p>
          <a:p>
            <a:pPr marL="0" indent="0">
              <a:buNone/>
            </a:pPr>
            <a:r>
              <a:rPr lang="en-BO" sz="2400"/>
              <a:t>El diccionario puede barrerse de varias maneras, pero principalmente provee el mecanismo para recuperar un valor asociado a una dada clave con la notación de array (</a:t>
            </a:r>
            <a:r>
              <a:rPr lang="en-BO" sz="2400" b="1"/>
              <a:t>dic[key]</a:t>
            </a:r>
            <a:r>
              <a:rPr lang="en-BO" sz="2400"/>
              <a:t>).</a:t>
            </a:r>
          </a:p>
          <a:p>
            <a:pPr marL="0" indent="0">
              <a:buNone/>
            </a:pPr>
            <a:endParaRPr lang="en-BO" sz="2400"/>
          </a:p>
          <a:p>
            <a:pPr marL="0" indent="0">
              <a:buNone/>
            </a:pPr>
            <a:r>
              <a:rPr lang="en-BO" sz="2400"/>
              <a:t>Cada elemento de un diccionario es un objeto de la clase </a:t>
            </a:r>
            <a:r>
              <a:rPr lang="en-BO" sz="2400" b="1"/>
              <a:t>KeyValuePair&lt;TKey, TVal)</a:t>
            </a:r>
            <a:r>
              <a:rPr lang="en-BO" sz="2400"/>
              <a:t>, que tiene los miembros necesarios para manejar la clave y el valor.</a:t>
            </a:r>
          </a:p>
          <a:p>
            <a:pPr marL="0" indent="0">
              <a:buNone/>
            </a:pPr>
            <a:r>
              <a:rPr lang="en-BO" sz="2400" b="1"/>
              <a:t>Dictionary&lt;TKey, TVal&gt;</a:t>
            </a:r>
            <a:r>
              <a:rPr lang="en-BO" sz="2400"/>
              <a:t> tiene una serie de miembros para manejar los elementos del diccionario:</a:t>
            </a:r>
          </a:p>
          <a:p>
            <a:pPr marL="0" indent="0">
              <a:buNone/>
            </a:pPr>
            <a:r>
              <a:rPr lang="en-BO" sz="2400" b="1"/>
              <a:t>Add, Clear, Contains, Count, First, Keys, Remove, Sort, ToArray, Values</a:t>
            </a:r>
            <a:r>
              <a:rPr lang="en-BO" sz="2400"/>
              <a:t>, etc... </a:t>
            </a:r>
          </a:p>
          <a:p>
            <a:pPr marL="0" indent="0">
              <a:buNone/>
            </a:pPr>
            <a:endParaRPr lang="en-BO" sz="2400"/>
          </a:p>
        </p:txBody>
      </p:sp>
      <p:sp>
        <p:nvSpPr>
          <p:cNvPr id="4" name="TextBox 3">
            <a:extLst>
              <a:ext uri="{FF2B5EF4-FFF2-40B4-BE49-F238E27FC236}">
                <a16:creationId xmlns:a16="http://schemas.microsoft.com/office/drawing/2014/main" id="{066D43E9-B207-0E4D-9084-B63AED1CEB7E}"/>
              </a:ext>
            </a:extLst>
          </p:cNvPr>
          <p:cNvSpPr txBox="1"/>
          <p:nvPr/>
        </p:nvSpPr>
        <p:spPr>
          <a:xfrm>
            <a:off x="838200" y="1941838"/>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2" indent="-336550"/>
            <a:r>
              <a:rPr lang="en-US" sz="1400" b="1"/>
              <a:t>var dic = </a:t>
            </a:r>
            <a:r>
              <a:rPr lang="en-US" sz="1400" b="1">
                <a:solidFill>
                  <a:schemeClr val="accent2">
                    <a:lumMod val="40000"/>
                    <a:lumOff val="60000"/>
                  </a:schemeClr>
                </a:solidFill>
              </a:rPr>
              <a:t>new Dictionary&lt;string, decimal&gt;();</a:t>
            </a:r>
          </a:p>
          <a:p>
            <a:pPr lvl="2" indent="-336550"/>
            <a:r>
              <a:rPr lang="en-US" sz="1400" b="1">
                <a:solidFill>
                  <a:schemeClr val="accent2">
                    <a:lumMod val="40000"/>
                    <a:lumOff val="60000"/>
                  </a:schemeClr>
                </a:solidFill>
              </a:rPr>
              <a:t>dic.Add("Enero", 4556.90M);</a:t>
            </a:r>
          </a:p>
          <a:p>
            <a:pPr lvl="2" indent="-336550"/>
            <a:r>
              <a:rPr lang="en-US" sz="1400" b="1"/>
              <a:t>dic.Add("Febrero", 1363.46M);</a:t>
            </a:r>
          </a:p>
          <a:p>
            <a:pPr lvl="2" indent="-336550"/>
            <a:r>
              <a:rPr lang="en-US" sz="1400" b="1"/>
              <a:t>dic.Add("Marzo", 2673.12M);</a:t>
            </a:r>
          </a:p>
          <a:p>
            <a:pPr lvl="2" indent="-336550"/>
            <a:r>
              <a:rPr lang="en-US" sz="1400" b="1"/>
              <a:t>dic.Add("abril", 3425.74M);</a:t>
            </a:r>
          </a:p>
          <a:p>
            <a:pPr lvl="2" indent="-336550"/>
            <a:r>
              <a:rPr lang="en-US" sz="1400" b="1"/>
              <a:t>decimal min = decimal.MaxValue;</a:t>
            </a:r>
          </a:p>
          <a:p>
            <a:pPr lvl="2" indent="-336550"/>
            <a:r>
              <a:rPr lang="en-US" sz="1400" b="1"/>
              <a:t>string key = string.Empty; 		</a:t>
            </a:r>
            <a:r>
              <a:rPr lang="en-US" sz="1400" b="1">
                <a:solidFill>
                  <a:schemeClr val="accent6">
                    <a:lumMod val="40000"/>
                    <a:lumOff val="60000"/>
                  </a:schemeClr>
                </a:solidFill>
              </a:rPr>
              <a:t>// key = ""</a:t>
            </a:r>
          </a:p>
          <a:p>
            <a:pPr lvl="2" indent="-336550"/>
            <a:r>
              <a:rPr lang="en-US" sz="1400" b="1">
                <a:solidFill>
                  <a:schemeClr val="accent2">
                    <a:lumMod val="40000"/>
                    <a:lumOff val="60000"/>
                  </a:schemeClr>
                </a:solidFill>
              </a:rPr>
              <a:t>foreach (var item in dic)</a:t>
            </a:r>
            <a:r>
              <a:rPr lang="en-US" sz="1400" b="1"/>
              <a:t> {		</a:t>
            </a:r>
            <a:r>
              <a:rPr lang="en-US" sz="1400" b="1">
                <a:solidFill>
                  <a:schemeClr val="accent6">
                    <a:lumMod val="40000"/>
                    <a:lumOff val="60000"/>
                  </a:schemeClr>
                </a:solidFill>
              </a:rPr>
              <a:t>// item es un KeyValuePair</a:t>
            </a:r>
          </a:p>
          <a:p>
            <a:pPr lvl="2" indent="-336550"/>
            <a:r>
              <a:rPr lang="en-US" sz="1400" b="1"/>
              <a:t>	if(item.Value &lt; min) {</a:t>
            </a:r>
          </a:p>
          <a:p>
            <a:pPr lvl="2" indent="-336550"/>
            <a:r>
              <a:rPr lang="en-US" sz="1400" b="1"/>
              <a:t>		key = </a:t>
            </a:r>
            <a:r>
              <a:rPr lang="en-US" sz="1400" b="1">
                <a:solidFill>
                  <a:schemeClr val="accent2">
                    <a:lumMod val="40000"/>
                    <a:lumOff val="60000"/>
                  </a:schemeClr>
                </a:solidFill>
              </a:rPr>
              <a:t>item.Key</a:t>
            </a:r>
            <a:r>
              <a:rPr lang="en-US" sz="1400" b="1"/>
              <a:t>;</a:t>
            </a:r>
          </a:p>
          <a:p>
            <a:pPr lvl="2" indent="-336550"/>
            <a:r>
              <a:rPr lang="en-US" sz="1400" b="1"/>
              <a:t>		min = </a:t>
            </a:r>
            <a:r>
              <a:rPr lang="en-US" sz="1400" b="1">
                <a:solidFill>
                  <a:schemeClr val="accent2">
                    <a:lumMod val="40000"/>
                    <a:lumOff val="60000"/>
                  </a:schemeClr>
                </a:solidFill>
              </a:rPr>
              <a:t>item.Value</a:t>
            </a:r>
            <a:r>
              <a:rPr lang="en-US" sz="1400" b="1"/>
              <a:t>;</a:t>
            </a:r>
          </a:p>
          <a:p>
            <a:pPr lvl="2" indent="-336550"/>
            <a:r>
              <a:rPr lang="en-US" sz="1400" b="1"/>
              <a:t>	}</a:t>
            </a:r>
          </a:p>
          <a:p>
            <a:pPr lvl="2" indent="-336550"/>
            <a:r>
              <a:rPr lang="en-US" sz="1400" b="1"/>
              <a:t>}</a:t>
            </a:r>
          </a:p>
          <a:p>
            <a:pPr lvl="2" indent="-336550"/>
            <a:r>
              <a:rPr lang="en-US" sz="1400" b="1"/>
              <a:t>WriteLine($"El mes con el monto mas bajo ({</a:t>
            </a:r>
            <a:r>
              <a:rPr lang="en-US" sz="1400" b="1">
                <a:solidFill>
                  <a:schemeClr val="accent2">
                    <a:lumMod val="40000"/>
                    <a:lumOff val="60000"/>
                  </a:schemeClr>
                </a:solidFill>
              </a:rPr>
              <a:t>dic[key</a:t>
            </a:r>
            <a:r>
              <a:rPr lang="en-US" sz="1400" b="1"/>
              <a:t>]}) fue '{key}' "); </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165747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7A45-87C9-334F-8059-07EB7386D4B8}"/>
              </a:ext>
            </a:extLst>
          </p:cNvPr>
          <p:cNvSpPr>
            <a:spLocks noGrp="1"/>
          </p:cNvSpPr>
          <p:nvPr>
            <p:ph type="title"/>
          </p:nvPr>
        </p:nvSpPr>
        <p:spPr/>
        <p:txBody>
          <a:bodyPr/>
          <a:lstStyle/>
          <a:p>
            <a:r>
              <a:rPr lang="en-BO"/>
              <a:t>Capítulo 19</a:t>
            </a:r>
          </a:p>
        </p:txBody>
      </p:sp>
      <p:sp>
        <p:nvSpPr>
          <p:cNvPr id="3" name="Content Placeholder 2">
            <a:extLst>
              <a:ext uri="{FF2B5EF4-FFF2-40B4-BE49-F238E27FC236}">
                <a16:creationId xmlns:a16="http://schemas.microsoft.com/office/drawing/2014/main" id="{65F8B0FB-CF20-7740-97A0-056E629909E0}"/>
              </a:ext>
            </a:extLst>
          </p:cNvPr>
          <p:cNvSpPr>
            <a:spLocks noGrp="1"/>
          </p:cNvSpPr>
          <p:nvPr>
            <p:ph idx="1"/>
          </p:nvPr>
        </p:nvSpPr>
        <p:spPr/>
        <p:txBody>
          <a:bodyPr/>
          <a:lstStyle/>
          <a:p>
            <a:pPr marL="0" indent="0">
              <a:buNone/>
            </a:pPr>
            <a:r>
              <a:rPr lang="en-BO" sz="4000" b="1"/>
              <a:t>Constantes</a:t>
            </a:r>
          </a:p>
          <a:p>
            <a:pPr marL="0" indent="0">
              <a:buNone/>
            </a:pPr>
            <a:endParaRPr lang="en-BO" sz="4000" b="1"/>
          </a:p>
          <a:p>
            <a:pPr marL="0" indent="0">
              <a:buNone/>
            </a:pPr>
            <a:r>
              <a:rPr lang="en-BO"/>
              <a:t>Variables que son convertidas en constantes</a:t>
            </a:r>
          </a:p>
        </p:txBody>
      </p:sp>
    </p:spTree>
    <p:extLst>
      <p:ext uri="{BB962C8B-B14F-4D97-AF65-F5344CB8AC3E}">
        <p14:creationId xmlns:p14="http://schemas.microsoft.com/office/powerpoint/2010/main" val="289604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9D3-0ECD-2A46-A1FB-581AEBB46888}"/>
              </a:ext>
            </a:extLst>
          </p:cNvPr>
          <p:cNvSpPr>
            <a:spLocks noGrp="1"/>
          </p:cNvSpPr>
          <p:nvPr>
            <p:ph type="title"/>
          </p:nvPr>
        </p:nvSpPr>
        <p:spPr/>
        <p:txBody>
          <a:bodyPr/>
          <a:lstStyle/>
          <a:p>
            <a:r>
              <a:rPr lang="en-BO"/>
              <a:t>Constantes</a:t>
            </a:r>
          </a:p>
        </p:txBody>
      </p:sp>
      <p:sp>
        <p:nvSpPr>
          <p:cNvPr id="3" name="Content Placeholder 2">
            <a:extLst>
              <a:ext uri="{FF2B5EF4-FFF2-40B4-BE49-F238E27FC236}">
                <a16:creationId xmlns:a16="http://schemas.microsoft.com/office/drawing/2014/main" id="{FDC4A9F1-00C4-8C41-80FA-357449C10F0F}"/>
              </a:ext>
            </a:extLst>
          </p:cNvPr>
          <p:cNvSpPr>
            <a:spLocks noGrp="1"/>
          </p:cNvSpPr>
          <p:nvPr>
            <p:ph idx="1"/>
          </p:nvPr>
        </p:nvSpPr>
        <p:spPr>
          <a:xfrm>
            <a:off x="7149737" y="1751901"/>
            <a:ext cx="4204063" cy="458587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Una variable en C # se puede convertir en una constante agregando el keyword </a:t>
            </a:r>
            <a:r>
              <a:rPr lang="en-US" b="1"/>
              <a:t>const</a:t>
            </a:r>
            <a:r>
              <a:rPr lang="en-US"/>
              <a:t> antes del tipo del dato. Este modificador hace que la variable no se puede cambiar y, por lo tanto, se le debe asignar un valor al mismo tiempo que se la declara.</a:t>
            </a:r>
          </a:p>
          <a:p>
            <a:pPr marL="0" indent="0">
              <a:buNone/>
            </a:pPr>
            <a:r>
              <a:rPr lang="en-US"/>
              <a:t>Solo se pueden hacer constantes solo los </a:t>
            </a:r>
            <a:r>
              <a:rPr lang="en-US" b="1"/>
              <a:t>tipos simples</a:t>
            </a:r>
            <a:r>
              <a:rPr lang="en-US"/>
              <a:t>, como </a:t>
            </a:r>
            <a:r>
              <a:rPr lang="en-US" b="1"/>
              <a:t>enums</a:t>
            </a:r>
            <a:r>
              <a:rPr lang="en-US"/>
              <a:t> y </a:t>
            </a:r>
            <a:r>
              <a:rPr lang="en-US" b="1"/>
              <a:t>strings</a:t>
            </a:r>
            <a:r>
              <a:rPr lang="en-US"/>
              <a:t>.</a:t>
            </a:r>
          </a:p>
          <a:p>
            <a:pPr marL="0" indent="0">
              <a:buNone/>
            </a:pPr>
            <a:r>
              <a:rPr lang="en-US"/>
              <a:t> </a:t>
            </a:r>
          </a:p>
          <a:p>
            <a:pPr marL="0" indent="0">
              <a:buNone/>
            </a:pPr>
            <a:r>
              <a:rPr lang="en-US"/>
              <a:t>Cualquier intento de asignar un nuevo valor a la constante dará como resultado un error en tiempo de compilación.</a:t>
            </a:r>
          </a:p>
          <a:p>
            <a:pPr marL="0" indent="0">
              <a:buNone/>
            </a:pPr>
            <a:endParaRPr lang="en-US"/>
          </a:p>
          <a:p>
            <a:pPr marL="0" indent="0">
              <a:buNone/>
            </a:pPr>
            <a:r>
              <a:rPr lang="en-US"/>
              <a:t>Pueden ser constantes tanto las variables locales como los campos.</a:t>
            </a:r>
          </a:p>
          <a:p>
            <a:pPr marL="0" indent="0">
              <a:buNone/>
            </a:pPr>
            <a:endParaRPr lang="en-US"/>
          </a:p>
          <a:p>
            <a:pPr marL="0" indent="0">
              <a:buNone/>
            </a:pPr>
            <a:r>
              <a:rPr lang="en-US"/>
              <a:t>Por convención las constantes suelen codificarse en mayúsculas, para identifiarlas facílmente en un programa.</a:t>
            </a:r>
          </a:p>
          <a:p>
            <a:pPr marL="0" indent="0">
              <a:buNone/>
            </a:pPr>
            <a:endParaRPr lang="en-BO"/>
          </a:p>
        </p:txBody>
      </p:sp>
      <p:sp>
        <p:nvSpPr>
          <p:cNvPr id="4" name="TextBox 3">
            <a:extLst>
              <a:ext uri="{FF2B5EF4-FFF2-40B4-BE49-F238E27FC236}">
                <a16:creationId xmlns:a16="http://schemas.microsoft.com/office/drawing/2014/main" id="{77DE1B22-1795-E04E-BB41-667D0ACBAEF1}"/>
              </a:ext>
            </a:extLst>
          </p:cNvPr>
          <p:cNvSpPr txBox="1"/>
          <p:nvPr/>
        </p:nvSpPr>
        <p:spPr>
          <a:xfrm>
            <a:off x="838200" y="1751901"/>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static class Circulo {</a:t>
            </a:r>
          </a:p>
          <a:p>
            <a:pPr lvl="1"/>
            <a:r>
              <a:rPr lang="en-US" sz="1400" b="1"/>
              <a:t>public const double PI = Math.PI;</a:t>
            </a:r>
          </a:p>
          <a:p>
            <a:pPr lvl="1"/>
            <a:r>
              <a:rPr lang="en-US" sz="1400" b="1"/>
              <a:t>public static double Area(double radio) { return 2 * PI * radio; }</a:t>
            </a:r>
          </a:p>
          <a:p>
            <a:r>
              <a:rPr lang="en-US" sz="1400" b="1"/>
              <a:t>}</a:t>
            </a:r>
          </a:p>
          <a:p>
            <a:r>
              <a:rPr lang="en-US" sz="1400" b="1"/>
              <a:t>static class Principal {</a:t>
            </a:r>
          </a:p>
          <a:p>
            <a:r>
              <a:rPr lang="en-US" sz="1400" b="1"/>
              <a:t>	static void Main() {</a:t>
            </a:r>
          </a:p>
          <a:p>
            <a:pPr lvl="3"/>
            <a:r>
              <a:rPr lang="en-US" sz="1400" b="1"/>
              <a:t>const int ESTACIONES_AÑO = 4;</a:t>
            </a:r>
          </a:p>
          <a:p>
            <a:pPr lvl="3"/>
            <a:r>
              <a:rPr lang="en-US" sz="1400" b="1"/>
              <a:t>var estaciones = new[] {"", "Invierno", "Primavera", "Verano", "Otoño"};</a:t>
            </a:r>
          </a:p>
          <a:p>
            <a:pPr lvl="3"/>
            <a:r>
              <a:rPr lang="en-US" sz="1400" b="1"/>
              <a:t>WriteLine("ESTACIONES DEL AÑO");</a:t>
            </a:r>
          </a:p>
          <a:p>
            <a:pPr lvl="3"/>
            <a:r>
              <a:rPr lang="en-US" sz="1400" b="1"/>
              <a:t>for(int i = 1; i &lt;= ESTACIONES_AÑO; i++)</a:t>
            </a:r>
          </a:p>
          <a:p>
            <a:pPr lvl="3"/>
            <a:r>
              <a:rPr lang="en-US" sz="1400" b="1"/>
              <a:t>{ WriteLine(estaciones[i]); }</a:t>
            </a:r>
          </a:p>
          <a:p>
            <a:pPr lvl="3"/>
            <a:br>
              <a:rPr lang="en-US" sz="1400" b="1"/>
            </a:br>
            <a:r>
              <a:rPr lang="en-US" sz="1400" b="1"/>
              <a:t>var rnd = new Random(); var radio = rnd.Next(100);</a:t>
            </a:r>
          </a:p>
          <a:p>
            <a:pPr lvl="3"/>
            <a:r>
              <a:rPr lang="en-US" sz="1400" b="1"/>
              <a:t>WriteLine($"\nÁrea del círculo de radio {radio} " + </a:t>
            </a:r>
          </a:p>
          <a:p>
            <a:pPr lvl="3"/>
            <a:r>
              <a:rPr lang="en-US" sz="1400" b="1"/>
              <a:t>		$"es igual a {Circulo.Area(radio):N2}\n");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97999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A381-08D0-C444-BD25-31CCE40820EE}"/>
              </a:ext>
            </a:extLst>
          </p:cNvPr>
          <p:cNvSpPr>
            <a:spLocks noGrp="1"/>
          </p:cNvSpPr>
          <p:nvPr>
            <p:ph type="title"/>
          </p:nvPr>
        </p:nvSpPr>
        <p:spPr/>
        <p:txBody>
          <a:bodyPr/>
          <a:lstStyle/>
          <a:p>
            <a:r>
              <a:rPr lang="en-BO"/>
              <a:t>readonly</a:t>
            </a:r>
          </a:p>
        </p:txBody>
      </p:sp>
      <p:sp>
        <p:nvSpPr>
          <p:cNvPr id="3" name="Content Placeholder 2">
            <a:extLst>
              <a:ext uri="{FF2B5EF4-FFF2-40B4-BE49-F238E27FC236}">
                <a16:creationId xmlns:a16="http://schemas.microsoft.com/office/drawing/2014/main" id="{FCC9D259-4D90-844B-B242-ED3BF85267C2}"/>
              </a:ext>
            </a:extLst>
          </p:cNvPr>
          <p:cNvSpPr>
            <a:spLocks noGrp="1"/>
          </p:cNvSpPr>
          <p:nvPr>
            <p:ph idx="1"/>
          </p:nvPr>
        </p:nvSpPr>
        <p:spPr>
          <a:xfrm>
            <a:off x="7698377" y="2043339"/>
            <a:ext cx="365542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Otro modificador variable similar a </a:t>
            </a:r>
            <a:r>
              <a:rPr lang="en-US" b="1"/>
              <a:t>const</a:t>
            </a:r>
            <a:r>
              <a:rPr lang="en-US"/>
              <a:t> es </a:t>
            </a:r>
            <a:r>
              <a:rPr lang="en-US" b="1"/>
              <a:t>readonly</a:t>
            </a:r>
            <a:r>
              <a:rPr lang="en-US"/>
              <a:t>, que crea una constante de tiempo de ejecución. Este modificador se puede aplicar a los campos y, como </a:t>
            </a:r>
            <a:r>
              <a:rPr lang="en-US" b="1"/>
              <a:t>const</a:t>
            </a:r>
            <a:r>
              <a:rPr lang="en-US"/>
              <a:t>, hace que el campo sea inmutable.</a:t>
            </a:r>
          </a:p>
          <a:p>
            <a:pPr marL="0" indent="0">
              <a:buNone/>
            </a:pPr>
            <a:endParaRPr lang="en-US"/>
          </a:p>
          <a:p>
            <a:pPr marL="0" indent="0">
              <a:buNone/>
            </a:pPr>
            <a:r>
              <a:rPr lang="en-US"/>
              <a:t>Dado que un campo </a:t>
            </a:r>
            <a:r>
              <a:rPr lang="en-US" b="1"/>
              <a:t>readonly</a:t>
            </a:r>
            <a:r>
              <a:rPr lang="en-US"/>
              <a:t> se asigna en </a:t>
            </a:r>
            <a:r>
              <a:rPr lang="en-US" b="1"/>
              <a:t>runtime</a:t>
            </a:r>
            <a:r>
              <a:rPr lang="en-US"/>
              <a:t>, se le puede asignar un valor dinámico que no se conoce hasta el momento en que el programa se está ejecutando.</a:t>
            </a:r>
          </a:p>
          <a:p>
            <a:pPr marL="0" indent="0">
              <a:buNone/>
            </a:pPr>
            <a:endParaRPr lang="en-US"/>
          </a:p>
          <a:p>
            <a:pPr marL="0" indent="0">
              <a:buNone/>
            </a:pPr>
            <a:r>
              <a:rPr lang="en-US"/>
              <a:t>A diferencia de </a:t>
            </a:r>
            <a:r>
              <a:rPr lang="en-US" b="1"/>
              <a:t>const</a:t>
            </a:r>
            <a:r>
              <a:rPr lang="en-US"/>
              <a:t>, </a:t>
            </a:r>
            <a:r>
              <a:rPr lang="en-US" b="1"/>
              <a:t>readonly</a:t>
            </a:r>
            <a:r>
              <a:rPr lang="en-US"/>
              <a:t> se puede aplicar a cualquier tipo de datos. </a:t>
            </a:r>
          </a:p>
          <a:p>
            <a:pPr marL="0" indent="0">
              <a:buNone/>
            </a:pPr>
            <a:r>
              <a:rPr lang="en-US"/>
              <a:t>Un campo </a:t>
            </a:r>
            <a:r>
              <a:rPr lang="en-US" b="1"/>
              <a:t>readonly</a:t>
            </a:r>
            <a:r>
              <a:rPr lang="en-US"/>
              <a:t> no solo se puede inicializar cuando se declara, sino que también se le puede asignar un valor en el </a:t>
            </a:r>
            <a:r>
              <a:rPr lang="en-US" b="1"/>
              <a:t>constructor</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B33D1DBD-19AB-0F48-B498-B7AF3BF84F46}"/>
              </a:ext>
            </a:extLst>
          </p:cNvPr>
          <p:cNvSpPr txBox="1"/>
          <p:nvPr/>
        </p:nvSpPr>
        <p:spPr>
          <a:xfrm>
            <a:off x="838200" y="2141516"/>
            <a:ext cx="618090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Circulo {</a:t>
            </a:r>
          </a:p>
          <a:p>
            <a:pPr lvl="1"/>
            <a:r>
              <a:rPr lang="en-US" sz="1400" b="1"/>
              <a:t>public readonly double PI;</a:t>
            </a:r>
          </a:p>
          <a:p>
            <a:pPr lvl="1"/>
            <a:r>
              <a:rPr lang="en-US" sz="1400" b="1"/>
              <a:t>public double Radio { get; set; } = 0;</a:t>
            </a:r>
          </a:p>
          <a:p>
            <a:pPr lvl="1"/>
            <a:r>
              <a:rPr lang="en-US" sz="1400" b="1"/>
              <a:t>public double Area { get =&gt; 2 * PI * Radio; }</a:t>
            </a:r>
          </a:p>
          <a:p>
            <a:pPr lvl="1"/>
            <a:r>
              <a:rPr lang="en-US" sz="1400" b="1"/>
              <a:t>public Circulo(double radio) { </a:t>
            </a:r>
          </a:p>
          <a:p>
            <a:pPr lvl="1"/>
            <a:r>
              <a:rPr lang="en-US" sz="1400" b="1"/>
              <a:t>	Radio = radio; </a:t>
            </a:r>
          </a:p>
          <a:p>
            <a:pPr lvl="1"/>
            <a:r>
              <a:rPr lang="en-US" sz="1400" b="1"/>
              <a:t> 	PI = Math.PI;</a:t>
            </a:r>
          </a:p>
          <a:p>
            <a:pPr lvl="1"/>
            <a:r>
              <a:rPr lang="en-US" sz="1400" b="1"/>
              <a:t>}</a:t>
            </a:r>
          </a:p>
          <a:p>
            <a:r>
              <a:rPr lang="en-US" sz="1400" b="1"/>
              <a:t>}</a:t>
            </a:r>
          </a:p>
          <a:p>
            <a:r>
              <a:rPr lang="en-US" sz="1400" b="1"/>
              <a:t>static class Principal {</a:t>
            </a:r>
          </a:p>
          <a:p>
            <a:r>
              <a:rPr lang="en-US" sz="1400" b="1"/>
              <a:t>	static void Main() {</a:t>
            </a:r>
          </a:p>
          <a:p>
            <a:pPr lvl="3"/>
            <a:r>
              <a:rPr lang="en-US" sz="1400" b="1"/>
              <a:t>var rnd = new Random(); var radio = rnd.Next(100);</a:t>
            </a:r>
          </a:p>
          <a:p>
            <a:pPr lvl="3"/>
            <a:r>
              <a:rPr lang="en-US" sz="1400" b="1"/>
              <a:t>WriteLine($"\nÁrea del círculo de radio {radio} " + </a:t>
            </a:r>
          </a:p>
          <a:p>
            <a:pPr lvl="3"/>
            <a:r>
              <a:rPr lang="en-US" sz="1400" b="1"/>
              <a:t>	$"es igual a {(new Circulo(radio)).Area:N2}\n");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2624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2C7-AD8C-DF44-A144-9BD04F5FD690}"/>
              </a:ext>
            </a:extLst>
          </p:cNvPr>
          <p:cNvSpPr>
            <a:spLocks noGrp="1"/>
          </p:cNvSpPr>
          <p:nvPr>
            <p:ph type="title"/>
          </p:nvPr>
        </p:nvSpPr>
        <p:spPr/>
        <p:txBody>
          <a:bodyPr/>
          <a:lstStyle/>
          <a:p>
            <a:r>
              <a:rPr lang="en-BO"/>
              <a:t>readonly struct</a:t>
            </a:r>
          </a:p>
        </p:txBody>
      </p:sp>
      <p:sp>
        <p:nvSpPr>
          <p:cNvPr id="3" name="Content Placeholder 2">
            <a:extLst>
              <a:ext uri="{FF2B5EF4-FFF2-40B4-BE49-F238E27FC236}">
                <a16:creationId xmlns:a16="http://schemas.microsoft.com/office/drawing/2014/main" id="{B47B89E1-059D-BE48-B07E-A5096FFFBAD7}"/>
              </a:ext>
            </a:extLst>
          </p:cNvPr>
          <p:cNvSpPr>
            <a:spLocks noGrp="1"/>
          </p:cNvSpPr>
          <p:nvPr>
            <p:ph idx="1"/>
          </p:nvPr>
        </p:nvSpPr>
        <p:spPr>
          <a:xfrm>
            <a:off x="7219406" y="2102028"/>
            <a:ext cx="4134394" cy="4351338"/>
          </a:xfrm>
          <a:solidFill>
            <a:schemeClr val="accent5">
              <a:lumMod val="20000"/>
              <a:lumOff val="80000"/>
            </a:schemeClr>
          </a:solidFill>
          <a:ln>
            <a:solidFill>
              <a:schemeClr val="accent1"/>
            </a:solidFill>
          </a:ln>
        </p:spPr>
        <p:txBody>
          <a:bodyPr>
            <a:normAutofit lnSpcReduction="10000"/>
          </a:bodyPr>
          <a:lstStyle/>
          <a:p>
            <a:pPr marL="0" indent="0">
              <a:buNone/>
            </a:pPr>
            <a:endParaRPr lang="en-US"/>
          </a:p>
          <a:p>
            <a:pPr marL="0" indent="0">
              <a:buNone/>
            </a:pPr>
            <a:r>
              <a:rPr lang="en-US"/>
              <a:t>El modificador </a:t>
            </a:r>
            <a:r>
              <a:rPr lang="en-US" b="1"/>
              <a:t>readonly</a:t>
            </a:r>
            <a:r>
              <a:rPr lang="en-US"/>
              <a:t> se puede aplicar no solo a los campos sino también a las estructuras. Declarar una estructura como </a:t>
            </a:r>
            <a:r>
              <a:rPr lang="en-US" b="1"/>
              <a:t>readonly</a:t>
            </a:r>
            <a:r>
              <a:rPr lang="en-US"/>
              <a:t> obliga a la </a:t>
            </a:r>
            <a:r>
              <a:rPr lang="en-US" b="1"/>
              <a:t>inmutabilidad</a:t>
            </a:r>
            <a:r>
              <a:rPr lang="en-US"/>
              <a:t> de los miembros del </a:t>
            </a:r>
            <a:r>
              <a:rPr lang="en-US" b="1"/>
              <a:t>struct</a:t>
            </a:r>
            <a:r>
              <a:rPr lang="en-US"/>
              <a:t>, porque impone que todos los campos y propiedades sean de solo lectura.</a:t>
            </a:r>
            <a:endParaRPr lang="en-BO"/>
          </a:p>
        </p:txBody>
      </p:sp>
      <p:sp>
        <p:nvSpPr>
          <p:cNvPr id="4" name="TextBox 3">
            <a:extLst>
              <a:ext uri="{FF2B5EF4-FFF2-40B4-BE49-F238E27FC236}">
                <a16:creationId xmlns:a16="http://schemas.microsoft.com/office/drawing/2014/main" id="{BBBE426B-E420-B744-AB05-0DB6603CF42F}"/>
              </a:ext>
            </a:extLst>
          </p:cNvPr>
          <p:cNvSpPr txBox="1"/>
          <p:nvPr/>
        </p:nvSpPr>
        <p:spPr>
          <a:xfrm>
            <a:off x="899160" y="1984762"/>
            <a:ext cx="6180909"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readonly struct Rectangulo</a:t>
            </a:r>
          </a:p>
          <a:p>
            <a:r>
              <a:rPr lang="en-US" sz="1400" b="1"/>
              <a:t>{</a:t>
            </a:r>
          </a:p>
          <a:p>
            <a:pPr lvl="1"/>
            <a:r>
              <a:rPr lang="en-US" sz="1400" b="1"/>
              <a:t>public readonly double X;</a:t>
            </a:r>
          </a:p>
          <a:p>
            <a:pPr lvl="1"/>
            <a:r>
              <a:rPr lang="en-US" sz="1400" b="1"/>
              <a:t>public double Y { get; }</a:t>
            </a:r>
          </a:p>
          <a:p>
            <a:pPr lvl="1"/>
            <a:r>
              <a:rPr lang="en-US" sz="1400" b="1"/>
              <a:t>public double Area { get =&gt; X * Y; }</a:t>
            </a:r>
          </a:p>
          <a:p>
            <a:pPr lvl="1"/>
            <a:r>
              <a:rPr lang="en-US" sz="1400" b="1"/>
              <a:t>public Rectangulo(double x, double y) {</a:t>
            </a:r>
          </a:p>
          <a:p>
            <a:pPr lvl="2"/>
            <a:r>
              <a:rPr lang="en-US" sz="1400" b="1"/>
              <a:t>X = x;</a:t>
            </a:r>
          </a:p>
          <a:p>
            <a:pPr lvl="2"/>
            <a:r>
              <a:rPr lang="en-US" sz="1400" b="1"/>
              <a:t>Y = y;</a:t>
            </a:r>
          </a:p>
          <a:p>
            <a:pPr lvl="1"/>
            <a:r>
              <a:rPr lang="en-US" sz="1400" b="1"/>
              <a:t>}</a:t>
            </a:r>
          </a:p>
          <a:p>
            <a:r>
              <a:rPr lang="en-US" sz="1400" b="1"/>
              <a:t>}</a:t>
            </a:r>
          </a:p>
          <a:p>
            <a:r>
              <a:rPr lang="en-US" sz="1400" b="1"/>
              <a:t>static class Principal {</a:t>
            </a:r>
          </a:p>
          <a:p>
            <a:pPr lvl="1"/>
            <a:r>
              <a:rPr lang="en-US" sz="1400" b="1"/>
              <a:t>static void Main()</a:t>
            </a:r>
          </a:p>
          <a:p>
            <a:pPr lvl="1"/>
            <a:r>
              <a:rPr lang="en-US" sz="1400" b="1"/>
              <a:t>{</a:t>
            </a:r>
          </a:p>
          <a:p>
            <a:pPr lvl="2"/>
            <a:r>
              <a:rPr lang="en-US" sz="1400" b="1"/>
              <a:t>Rectangulo rec = new Rectangulo(35.6, 23.74);</a:t>
            </a:r>
          </a:p>
          <a:p>
            <a:pPr lvl="2"/>
            <a:r>
              <a:rPr lang="en-US" sz="1400" b="1"/>
              <a:t>WriteLine($"\nÁrea del rectángulo ({rec.X}, {rec.Y}) " +</a:t>
            </a:r>
          </a:p>
          <a:p>
            <a:pPr lvl="2"/>
            <a:r>
              <a:rPr lang="en-US" sz="1400" b="1"/>
              <a:t>$"es igual a {rec.Area:N2}\n");</a:t>
            </a:r>
          </a:p>
          <a:p>
            <a:pPr lvl="1"/>
            <a:r>
              <a:rPr lang="en-US" sz="1400" b="1"/>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446738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ABD6-F10F-D747-A34C-07B098746E58}"/>
              </a:ext>
            </a:extLst>
          </p:cNvPr>
          <p:cNvSpPr>
            <a:spLocks noGrp="1"/>
          </p:cNvSpPr>
          <p:nvPr>
            <p:ph type="title"/>
          </p:nvPr>
        </p:nvSpPr>
        <p:spPr/>
        <p:txBody>
          <a:bodyPr/>
          <a:lstStyle/>
          <a:p>
            <a:r>
              <a:rPr lang="en-BO"/>
              <a:t>ref readonly return</a:t>
            </a:r>
          </a:p>
        </p:txBody>
      </p:sp>
      <p:sp>
        <p:nvSpPr>
          <p:cNvPr id="3" name="Content Placeholder 2">
            <a:extLst>
              <a:ext uri="{FF2B5EF4-FFF2-40B4-BE49-F238E27FC236}">
                <a16:creationId xmlns:a16="http://schemas.microsoft.com/office/drawing/2014/main" id="{3D6E1CD9-234A-D046-B0E1-990F6613DF6B}"/>
              </a:ext>
            </a:extLst>
          </p:cNvPr>
          <p:cNvSpPr>
            <a:spLocks noGrp="1"/>
          </p:cNvSpPr>
          <p:nvPr>
            <p:ph idx="1"/>
          </p:nvPr>
        </p:nvSpPr>
        <p:spPr>
          <a:xfrm>
            <a:off x="7254240" y="2023398"/>
            <a:ext cx="4099560"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a:p>
          <a:p>
            <a:pPr marL="0" indent="0">
              <a:buNone/>
            </a:pPr>
            <a:r>
              <a:rPr lang="en-US"/>
              <a:t>C# adiciona la capacidad de marcar el valor de retorno de un método como de solo lectura al devolver un tipo  valor por referencia con el modificador de referencia (</a:t>
            </a:r>
            <a:r>
              <a:rPr lang="en-US" b="1"/>
              <a:t>ref</a:t>
            </a:r>
            <a:r>
              <a:rPr lang="en-US"/>
              <a:t>). </a:t>
            </a:r>
          </a:p>
          <a:p>
            <a:pPr marL="0" indent="0">
              <a:buNone/>
            </a:pPr>
            <a:endParaRPr lang="en-US"/>
          </a:p>
          <a:p>
            <a:pPr marL="0" indent="0">
              <a:buNone/>
            </a:pPr>
            <a:r>
              <a:rPr lang="en-US"/>
              <a:t>Esto impedirá que el método invocador pueda modificar el valor retornado, siempre que el valor retornado también se asigne como ref readonly y no como solo una copia.</a:t>
            </a:r>
          </a:p>
          <a:p>
            <a:pPr marL="0" indent="0">
              <a:buNone/>
            </a:pPr>
            <a:r>
              <a:rPr lang="en-US"/>
              <a:t> </a:t>
            </a:r>
            <a:endParaRPr lang="en-BO"/>
          </a:p>
        </p:txBody>
      </p:sp>
      <p:sp>
        <p:nvSpPr>
          <p:cNvPr id="5" name="TextBox 4">
            <a:extLst>
              <a:ext uri="{FF2B5EF4-FFF2-40B4-BE49-F238E27FC236}">
                <a16:creationId xmlns:a16="http://schemas.microsoft.com/office/drawing/2014/main" id="{C647F888-1573-F241-B5A7-873C9636558F}"/>
              </a:ext>
            </a:extLst>
          </p:cNvPr>
          <p:cNvSpPr txBox="1"/>
          <p:nvPr/>
        </p:nvSpPr>
        <p:spPr>
          <a:xfrm>
            <a:off x="838200" y="1690688"/>
            <a:ext cx="6180909"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System.Collections.Generic;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public class Rectangulo</a:t>
            </a:r>
          </a:p>
          <a:p>
            <a:r>
              <a:rPr lang="en-US" sz="1400" b="1"/>
              <a:t>{</a:t>
            </a:r>
          </a:p>
          <a:p>
            <a:pPr lvl="1"/>
            <a:r>
              <a:rPr lang="en-US" sz="1400" b="1"/>
              <a:t>public double X { get; };  public double Y { get; }</a:t>
            </a:r>
          </a:p>
          <a:p>
            <a:pPr lvl="1"/>
            <a:r>
              <a:rPr lang="en-US" sz="1400" b="1"/>
              <a:t>public readonly double Area;</a:t>
            </a:r>
          </a:p>
          <a:p>
            <a:pPr lvl="1"/>
            <a:r>
              <a:rPr lang="en-US" sz="1400" b="1"/>
              <a:t>public Rectangulo(double x, double y) {</a:t>
            </a:r>
          </a:p>
          <a:p>
            <a:pPr lvl="2"/>
            <a:r>
              <a:rPr lang="en-US" sz="1400" b="1"/>
              <a:t>X = x;</a:t>
            </a:r>
          </a:p>
          <a:p>
            <a:pPr lvl="2"/>
            <a:r>
              <a:rPr lang="en-US" sz="1400" b="1"/>
              <a:t>Y = y;</a:t>
            </a:r>
          </a:p>
          <a:p>
            <a:pPr lvl="2"/>
            <a:r>
              <a:rPr lang="en-US" sz="1400" b="1"/>
              <a:t>Area = X * Y;</a:t>
            </a:r>
          </a:p>
          <a:p>
            <a:pPr lvl="1"/>
            <a:r>
              <a:rPr lang="en-US" sz="1400" b="1"/>
              <a:t>}</a:t>
            </a:r>
          </a:p>
          <a:p>
            <a:r>
              <a:rPr lang="en-US" sz="1400" b="1"/>
              <a:t>}</a:t>
            </a:r>
          </a:p>
          <a:p>
            <a:r>
              <a:rPr lang="en-US" sz="1400" b="1"/>
              <a:t>static class Principal {</a:t>
            </a:r>
          </a:p>
          <a:p>
            <a:r>
              <a:rPr lang="en-US" sz="1400" b="1"/>
              <a:t>	static void Main()</a:t>
            </a:r>
          </a:p>
          <a:p>
            <a:r>
              <a:rPr lang="en-US" sz="1400" b="1"/>
              <a:t>	{</a:t>
            </a:r>
          </a:p>
          <a:p>
            <a:r>
              <a:rPr lang="en-US" sz="1400" b="1"/>
              <a:t>		Rectangulo rec = new Rectangulo(35.6, 23.74);</a:t>
            </a:r>
          </a:p>
          <a:p>
            <a:r>
              <a:rPr lang="en-US" sz="1400" b="1"/>
              <a:t>		ref readonly double area = ref rec.Area; </a:t>
            </a:r>
          </a:p>
          <a:p>
            <a:r>
              <a:rPr lang="en-US" sz="1400" b="1"/>
              <a:t>		// area = 8; // Error</a:t>
            </a:r>
          </a:p>
          <a:p>
            <a:r>
              <a:rPr lang="en-US" sz="1400" b="1"/>
              <a:t>		WriteLine($"\nÁrea del rectángulo ({rec.X}, {rec.Y}) " +</a:t>
            </a:r>
          </a:p>
          <a:p>
            <a:r>
              <a:rPr lang="en-US" sz="1400" b="1"/>
              <a:t>			$"es igual a {area:N2}\n");</a:t>
            </a:r>
          </a:p>
          <a:p>
            <a:r>
              <a:rPr lang="en-US" sz="1400" b="1"/>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5371922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93D-32B6-064E-BAEE-B5945E300A83}"/>
              </a:ext>
            </a:extLst>
          </p:cNvPr>
          <p:cNvSpPr>
            <a:spLocks noGrp="1"/>
          </p:cNvSpPr>
          <p:nvPr>
            <p:ph type="title"/>
          </p:nvPr>
        </p:nvSpPr>
        <p:spPr/>
        <p:txBody>
          <a:bodyPr/>
          <a:lstStyle/>
          <a:p>
            <a:r>
              <a:rPr lang="en-BO"/>
              <a:t>Paramétros in (readonly ref)</a:t>
            </a:r>
          </a:p>
        </p:txBody>
      </p:sp>
      <p:sp>
        <p:nvSpPr>
          <p:cNvPr id="3" name="Content Placeholder 2">
            <a:extLst>
              <a:ext uri="{FF2B5EF4-FFF2-40B4-BE49-F238E27FC236}">
                <a16:creationId xmlns:a16="http://schemas.microsoft.com/office/drawing/2014/main" id="{279D40C8-A73B-604C-95E9-635649986DA9}"/>
              </a:ext>
            </a:extLst>
          </p:cNvPr>
          <p:cNvSpPr>
            <a:spLocks noGrp="1"/>
          </p:cNvSpPr>
          <p:nvPr>
            <p:ph idx="1"/>
          </p:nvPr>
        </p:nvSpPr>
        <p:spPr>
          <a:xfrm>
            <a:off x="6757850" y="1825625"/>
            <a:ext cx="459594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a:p>
          <a:p>
            <a:pPr marL="0" indent="0">
              <a:buNone/>
            </a:pPr>
            <a:r>
              <a:rPr lang="en-US"/>
              <a:t>Similar al modificador de parámetro </a:t>
            </a:r>
            <a:r>
              <a:rPr lang="en-US" b="1"/>
              <a:t>ref</a:t>
            </a:r>
            <a:r>
              <a:rPr lang="en-US"/>
              <a:t>, existe el modificador </a:t>
            </a:r>
            <a:r>
              <a:rPr lang="en-US" b="1"/>
              <a:t>in</a:t>
            </a:r>
            <a:r>
              <a:rPr lang="en-US"/>
              <a:t>, que proporciona la capacidad de pasar un argumento como referencia readonly. </a:t>
            </a:r>
          </a:p>
          <a:p>
            <a:pPr marL="0" indent="0">
              <a:buNone/>
            </a:pPr>
            <a:endParaRPr lang="en-US"/>
          </a:p>
          <a:p>
            <a:pPr marL="0" indent="0">
              <a:buNone/>
            </a:pPr>
            <a:r>
              <a:rPr lang="en-US"/>
              <a:t>Cualquier código en el método que intente modificar un parámetro </a:t>
            </a:r>
            <a:r>
              <a:rPr lang="en-US" b="1"/>
              <a:t>in</a:t>
            </a:r>
            <a:r>
              <a:rPr lang="en-US"/>
              <a:t> (o sus miembros en el caso de una estructura) fallará en tiempo de compilación y, por lo tanto, el parámetro debe inicializarse antes de la invocación al método.</a:t>
            </a:r>
          </a:p>
          <a:p>
            <a:pPr marL="0" indent="0">
              <a:buNone/>
            </a:pPr>
            <a:endParaRPr lang="en-US"/>
          </a:p>
          <a:p>
            <a:pPr marL="0" indent="0">
              <a:buNone/>
            </a:pPr>
            <a:r>
              <a:rPr lang="en-US"/>
              <a:t>Esto es útil por razones de rendimiento, particularmente cuando se pasa un objeto de estructura grande a un método que se llama varias veces.</a:t>
            </a:r>
          </a:p>
          <a:p>
            <a:pPr marL="0" indent="0">
              <a:buNone/>
            </a:pPr>
            <a:r>
              <a:rPr lang="en-US"/>
              <a:t> </a:t>
            </a:r>
            <a:endParaRPr lang="en-BO"/>
          </a:p>
        </p:txBody>
      </p:sp>
      <p:sp>
        <p:nvSpPr>
          <p:cNvPr id="4" name="TextBox 3">
            <a:extLst>
              <a:ext uri="{FF2B5EF4-FFF2-40B4-BE49-F238E27FC236}">
                <a16:creationId xmlns:a16="http://schemas.microsoft.com/office/drawing/2014/main" id="{9DE2B6C2-4CA7-E444-B2A1-5C223C8B1D96}"/>
              </a:ext>
            </a:extLst>
          </p:cNvPr>
          <p:cNvSpPr txBox="1"/>
          <p:nvPr/>
        </p:nvSpPr>
        <p:spPr>
          <a:xfrm>
            <a:off x="838200" y="2246967"/>
            <a:ext cx="5431971"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400" b="1"/>
              <a:t>	</a:t>
            </a:r>
            <a:r>
              <a:rPr lang="en-US" sz="1400" b="1" dirty="0"/>
              <a:t>static void Test(in int num) </a:t>
            </a:r>
          </a:p>
          <a:p>
            <a:pPr lvl="1"/>
            <a:r>
              <a:rPr lang="en-US" sz="1400" b="1" dirty="0"/>
              <a:t>	{</a:t>
            </a:r>
          </a:p>
          <a:p>
            <a:pPr lvl="1"/>
            <a:r>
              <a:rPr lang="en-US" sz="1400" b="1" dirty="0"/>
              <a:t>		// num = 15;     // error: parámetro </a:t>
            </a:r>
            <a:r>
              <a:rPr lang="en-US" sz="1400" b="1" dirty="0" err="1"/>
              <a:t>readonly</a:t>
            </a:r>
          </a:p>
          <a:p>
            <a:pPr lvl="1"/>
            <a:r>
              <a:rPr lang="en-US" sz="1400" b="1" dirty="0" err="1"/>
              <a:t>		</a:t>
            </a:r>
            <a:r>
              <a:rPr lang="en-US" sz="1400" b="1"/>
              <a:t>WriteLine($"num = {num}");</a:t>
            </a:r>
          </a:p>
          <a:p>
            <a:pPr lvl="1"/>
            <a:r>
              <a:rPr lang="en-US" sz="1400" b="1" dirty="0"/>
              <a:t>	}</a:t>
            </a:r>
          </a:p>
          <a:p>
            <a:pPr lvl="1"/>
            <a:endParaRPr lang="en-US" sz="1400" b="1" dirty="0"/>
          </a:p>
          <a:p>
            <a:pPr lvl="1"/>
            <a:r>
              <a:rPr lang="en-US" sz="1400" b="1" dirty="0"/>
              <a:t>	static void Main() </a:t>
            </a:r>
          </a:p>
          <a:p>
            <a:pPr lvl="1"/>
            <a:r>
              <a:rPr lang="en-US" sz="1400" b="1" dirty="0"/>
              <a:t>	{</a:t>
            </a:r>
          </a:p>
          <a:p>
            <a:pPr lvl="2"/>
            <a:r>
              <a:rPr lang="en-US" sz="1400" b="1" dirty="0"/>
              <a:t>	int </a:t>
            </a:r>
            <a:r>
              <a:rPr lang="en-US" sz="1400" b="1" dirty="0" err="1"/>
              <a:t>i</a:t>
            </a:r>
            <a:r>
              <a:rPr lang="en-US" sz="1400" b="1" dirty="0"/>
              <a:t> = 10;</a:t>
            </a:r>
          </a:p>
          <a:p>
            <a:pPr lvl="2"/>
            <a:r>
              <a:rPr lang="en-US" sz="1400" b="1" dirty="0"/>
              <a:t>	Test(</a:t>
            </a:r>
            <a:r>
              <a:rPr lang="en-US" sz="1400" b="1" dirty="0" err="1"/>
              <a:t>i</a:t>
            </a:r>
            <a:r>
              <a:rPr lang="en-US" sz="1400" b="1" dirty="0"/>
              <a:t>); // pasado por readonly referencia</a:t>
            </a:r>
          </a:p>
          <a:p>
            <a:pPr lvl="2"/>
            <a:r>
              <a:rPr lang="en-US" sz="1400" b="1" dirty="0"/>
              <a:t>	Test(2); // variable temporal creada</a:t>
            </a:r>
          </a:p>
          <a:p>
            <a:pPr lvl="1"/>
            <a:r>
              <a:rPr lang="en-US" sz="1400" b="1" dirty="0"/>
              <a:t>	}</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4274867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D443-C7DF-DE46-82D0-4F6EC19708EC}"/>
              </a:ext>
            </a:extLst>
          </p:cNvPr>
          <p:cNvSpPr>
            <a:spLocks noGrp="1"/>
          </p:cNvSpPr>
          <p:nvPr>
            <p:ph type="title"/>
          </p:nvPr>
        </p:nvSpPr>
        <p:spPr/>
        <p:txBody>
          <a:bodyPr/>
          <a:lstStyle/>
          <a:p>
            <a:r>
              <a:rPr lang="en-BO"/>
              <a:t>Buenas prácticas sobre constantes</a:t>
            </a:r>
          </a:p>
        </p:txBody>
      </p:sp>
      <p:sp>
        <p:nvSpPr>
          <p:cNvPr id="3" name="Content Placeholder 2">
            <a:extLst>
              <a:ext uri="{FF2B5EF4-FFF2-40B4-BE49-F238E27FC236}">
                <a16:creationId xmlns:a16="http://schemas.microsoft.com/office/drawing/2014/main" id="{AE744314-6676-BD45-B69E-9F4421F9B9E8}"/>
              </a:ext>
            </a:extLst>
          </p:cNvPr>
          <p:cNvSpPr>
            <a:spLocks noGrp="1"/>
          </p:cNvSpPr>
          <p:nvPr>
            <p:ph idx="1"/>
          </p:nvPr>
        </p:nvSpPr>
        <p:spPr>
          <a:solidFill>
            <a:schemeClr val="accent5">
              <a:lumMod val="20000"/>
              <a:lumOff val="80000"/>
            </a:schemeClr>
          </a:solidFill>
          <a:ln>
            <a:solidFill>
              <a:schemeClr val="accent1"/>
            </a:solidFill>
          </a:ln>
        </p:spPr>
        <p:txBody>
          <a:bodyPr/>
          <a:lstStyle/>
          <a:p>
            <a:pPr marL="0" indent="0">
              <a:buNone/>
            </a:pPr>
            <a:endParaRPr lang="en-US"/>
          </a:p>
          <a:p>
            <a:pPr marL="0" indent="0">
              <a:buNone/>
            </a:pPr>
            <a:r>
              <a:rPr lang="en-US"/>
              <a:t>En general, es una buena idea declarar siempre las variables como </a:t>
            </a:r>
            <a:r>
              <a:rPr lang="en-US" b="1"/>
              <a:t>const</a:t>
            </a:r>
            <a:r>
              <a:rPr lang="en-US"/>
              <a:t> o </a:t>
            </a:r>
            <a:r>
              <a:rPr lang="en-US" b="1"/>
              <a:t>readonly</a:t>
            </a:r>
            <a:r>
              <a:rPr lang="en-US"/>
              <a:t> si no necesitan ser cambiadas. Esto asegura que las variables no sean cambiadas por error en ninguna parte del programa, lo que a su vez ayuda a evitar errores. </a:t>
            </a:r>
          </a:p>
          <a:p>
            <a:pPr marL="0" indent="0">
              <a:buNone/>
            </a:pPr>
            <a:endParaRPr lang="en-US"/>
          </a:p>
          <a:p>
            <a:pPr marL="0" indent="0">
              <a:buNone/>
            </a:pPr>
            <a:r>
              <a:rPr lang="en-US"/>
              <a:t>También se transmite claramente la intención a otros desarrolladores de que una variable no se debe modificar.</a:t>
            </a:r>
            <a:endParaRPr lang="en-BO"/>
          </a:p>
        </p:txBody>
      </p:sp>
    </p:spTree>
    <p:extLst>
      <p:ext uri="{BB962C8B-B14F-4D97-AF65-F5344CB8AC3E}">
        <p14:creationId xmlns:p14="http://schemas.microsoft.com/office/powerpoint/2010/main" val="181569752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CB0F-A37B-A64E-8639-9D748C3427A9}"/>
              </a:ext>
            </a:extLst>
          </p:cNvPr>
          <p:cNvSpPr>
            <a:spLocks noGrp="1"/>
          </p:cNvSpPr>
          <p:nvPr>
            <p:ph type="title"/>
          </p:nvPr>
        </p:nvSpPr>
        <p:spPr/>
        <p:txBody>
          <a:bodyPr/>
          <a:lstStyle/>
          <a:p>
            <a:r>
              <a:rPr lang="en-BO"/>
              <a:t>Capítulo 20</a:t>
            </a:r>
          </a:p>
        </p:txBody>
      </p:sp>
      <p:sp>
        <p:nvSpPr>
          <p:cNvPr id="3" name="Content Placeholder 2">
            <a:extLst>
              <a:ext uri="{FF2B5EF4-FFF2-40B4-BE49-F238E27FC236}">
                <a16:creationId xmlns:a16="http://schemas.microsoft.com/office/drawing/2014/main" id="{4E4BC6D6-5A8B-9E43-9E67-52705F5CAF02}"/>
              </a:ext>
            </a:extLst>
          </p:cNvPr>
          <p:cNvSpPr>
            <a:spLocks noGrp="1"/>
          </p:cNvSpPr>
          <p:nvPr>
            <p:ph idx="1"/>
          </p:nvPr>
        </p:nvSpPr>
        <p:spPr/>
        <p:txBody>
          <a:bodyPr>
            <a:normAutofit/>
          </a:bodyPr>
          <a:lstStyle/>
          <a:p>
            <a:pPr marL="0" indent="0">
              <a:buNone/>
            </a:pPr>
            <a:r>
              <a:rPr lang="en-BO" sz="4000" b="1"/>
              <a:t>Métodos asincrónicos</a:t>
            </a:r>
          </a:p>
        </p:txBody>
      </p:sp>
    </p:spTree>
    <p:extLst>
      <p:ext uri="{BB962C8B-B14F-4D97-AF65-F5344CB8AC3E}">
        <p14:creationId xmlns:p14="http://schemas.microsoft.com/office/powerpoint/2010/main" val="33973025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0CB-19B8-6845-9C23-DE398236BB44}"/>
              </a:ext>
            </a:extLst>
          </p:cNvPr>
          <p:cNvSpPr>
            <a:spLocks noGrp="1"/>
          </p:cNvSpPr>
          <p:nvPr>
            <p:ph type="title"/>
          </p:nvPr>
        </p:nvSpPr>
        <p:spPr/>
        <p:txBody>
          <a:bodyPr/>
          <a:lstStyle/>
          <a:p>
            <a:r>
              <a:rPr lang="en-BO"/>
              <a:t>Método asincrónico</a:t>
            </a:r>
          </a:p>
        </p:txBody>
      </p:sp>
      <p:sp>
        <p:nvSpPr>
          <p:cNvPr id="3" name="Content Placeholder 2">
            <a:extLst>
              <a:ext uri="{FF2B5EF4-FFF2-40B4-BE49-F238E27FC236}">
                <a16:creationId xmlns:a16="http://schemas.microsoft.com/office/drawing/2014/main" id="{02F7131D-1155-FA4E-AD78-F8EA6E0E92A7}"/>
              </a:ext>
            </a:extLst>
          </p:cNvPr>
          <p:cNvSpPr>
            <a:spLocks noGrp="1"/>
          </p:cNvSpPr>
          <p:nvPr>
            <p:ph idx="1"/>
          </p:nvPr>
        </p:nvSpPr>
        <p:spPr>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a:p>
          <a:p>
            <a:pPr marL="0" indent="0">
              <a:buNone/>
            </a:pPr>
            <a:r>
              <a:rPr lang="en-US"/>
              <a:t>Un </a:t>
            </a:r>
            <a:r>
              <a:rPr lang="en-US" b="1"/>
              <a:t>método asincrónico</a:t>
            </a:r>
            <a:r>
              <a:rPr lang="en-US"/>
              <a:t> es un método que puede devolver el control antes de que haber terminado su proceso.</a:t>
            </a:r>
          </a:p>
          <a:p>
            <a:pPr marL="0" indent="0">
              <a:buNone/>
            </a:pPr>
            <a:endParaRPr lang="en-US"/>
          </a:p>
          <a:p>
            <a:pPr marL="0" indent="0">
              <a:buNone/>
            </a:pPr>
            <a:r>
              <a:rPr lang="en-US"/>
              <a:t>Cualquier método que realice una tarea potencialmente de larga duración, como acceder a un recurso web o leer un archivo, puede hacerse asíncrono para mejorar la capacidad de respuesta del programa. </a:t>
            </a:r>
          </a:p>
          <a:p>
            <a:pPr marL="0" indent="0">
              <a:buNone/>
            </a:pPr>
            <a:endParaRPr lang="en-US"/>
          </a:p>
          <a:p>
            <a:pPr marL="0" indent="0">
              <a:buNone/>
            </a:pPr>
            <a:r>
              <a:rPr lang="en-US"/>
              <a:t>Esto es especialmente importante en aplicaciones gráficas, porque cualquier método que lleva mucho tiempo ejecutándose en el hilo (</a:t>
            </a:r>
            <a:r>
              <a:rPr lang="en-US" b="1"/>
              <a:t>thread</a:t>
            </a:r>
            <a:r>
              <a:rPr lang="en-US"/>
              <a:t>) de la interface de usuario hará que el programa no responda mientras espera que se complete ese método.</a:t>
            </a:r>
          </a:p>
          <a:p>
            <a:pPr marL="0" indent="0">
              <a:buNone/>
            </a:pPr>
            <a:r>
              <a:rPr lang="en-US"/>
              <a:t> </a:t>
            </a:r>
            <a:endParaRPr lang="en-BO"/>
          </a:p>
        </p:txBody>
      </p:sp>
    </p:spTree>
    <p:extLst>
      <p:ext uri="{BB962C8B-B14F-4D97-AF65-F5344CB8AC3E}">
        <p14:creationId xmlns:p14="http://schemas.microsoft.com/office/powerpoint/2010/main" val="423682761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D0C2-B68A-0F4D-AD0B-BFD912C097F9}"/>
              </a:ext>
            </a:extLst>
          </p:cNvPr>
          <p:cNvSpPr>
            <a:spLocks noGrp="1"/>
          </p:cNvSpPr>
          <p:nvPr>
            <p:ph type="title"/>
          </p:nvPr>
        </p:nvSpPr>
        <p:spPr/>
        <p:txBody>
          <a:bodyPr/>
          <a:lstStyle/>
          <a:p>
            <a:r>
              <a:rPr lang="en-BO"/>
              <a:t>async y await</a:t>
            </a:r>
          </a:p>
        </p:txBody>
      </p:sp>
      <p:sp>
        <p:nvSpPr>
          <p:cNvPr id="3" name="Content Placeholder 2">
            <a:extLst>
              <a:ext uri="{FF2B5EF4-FFF2-40B4-BE49-F238E27FC236}">
                <a16:creationId xmlns:a16="http://schemas.microsoft.com/office/drawing/2014/main" id="{AC5EE2EE-B1CA-0E4B-9E6D-66481AC2D31A}"/>
              </a:ext>
            </a:extLst>
          </p:cNvPr>
          <p:cNvSpPr>
            <a:spLocks noGrp="1"/>
          </p:cNvSpPr>
          <p:nvPr>
            <p:ph idx="1"/>
          </p:nvPr>
        </p:nvSpPr>
        <p:spPr>
          <a:xfrm>
            <a:off x="7141028" y="1825625"/>
            <a:ext cx="4212771" cy="4351338"/>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Los keywords </a:t>
            </a:r>
            <a:r>
              <a:rPr lang="en-US" b="1" dirty="0"/>
              <a:t>async</a:t>
            </a:r>
            <a:r>
              <a:rPr lang="en-US" dirty="0"/>
              <a:t> y </a:t>
            </a:r>
            <a:r>
              <a:rPr lang="en-US" b="1" dirty="0"/>
              <a:t>await</a:t>
            </a:r>
            <a:r>
              <a:rPr lang="en-US" dirty="0"/>
              <a:t> permiten escribir métodos asincrónicos con una estructura simple que es similar a los métodos sincrónicos (regulares). </a:t>
            </a:r>
          </a:p>
          <a:p>
            <a:pPr marL="0" indent="0">
              <a:buNone/>
            </a:pPr>
            <a:endParaRPr lang="en-US" dirty="0"/>
          </a:p>
          <a:p>
            <a:pPr marL="0" indent="0">
              <a:buNone/>
            </a:pPr>
            <a:r>
              <a:rPr lang="en-US" dirty="0"/>
              <a:t>El modificador </a:t>
            </a:r>
            <a:r>
              <a:rPr lang="en-US" b="1" dirty="0"/>
              <a:t>async</a:t>
            </a:r>
            <a:r>
              <a:rPr lang="en-US" dirty="0"/>
              <a:t> especifica que el método es asíncrono y que, por lo tanto, puede contener una o más expresiones </a:t>
            </a:r>
            <a:r>
              <a:rPr lang="en-US" b="1" dirty="0"/>
              <a:t>await</a:t>
            </a:r>
            <a:r>
              <a:rPr lang="en-US" dirty="0"/>
              <a:t>. Una expresión de espera consiste en el keyword </a:t>
            </a:r>
            <a:r>
              <a:rPr lang="en-US" b="1" dirty="0"/>
              <a:t>await</a:t>
            </a:r>
            <a:r>
              <a:rPr lang="en-US" dirty="0"/>
              <a:t> seguida de una invocación a u método </a:t>
            </a:r>
            <a:r>
              <a:rPr lang="en-US" b="1" dirty="0"/>
              <a:t>awaitable</a:t>
            </a:r>
            <a:r>
              <a:rPr lang="en-US" dirty="0"/>
              <a:t>.</a:t>
            </a:r>
          </a:p>
          <a:p>
            <a:pPr marL="0" indent="0">
              <a:buNone/>
            </a:pPr>
            <a:r>
              <a:rPr lang="en-US" dirty="0"/>
              <a:t> </a:t>
            </a:r>
          </a:p>
        </p:txBody>
      </p:sp>
      <p:sp>
        <p:nvSpPr>
          <p:cNvPr id="4" name="TextBox 3">
            <a:extLst>
              <a:ext uri="{FF2B5EF4-FFF2-40B4-BE49-F238E27FC236}">
                <a16:creationId xmlns:a16="http://schemas.microsoft.com/office/drawing/2014/main" id="{51BC3CD9-7DE8-5540-B8C2-7E3AF76AFEB7}"/>
              </a:ext>
            </a:extLst>
          </p:cNvPr>
          <p:cNvSpPr txBox="1"/>
          <p:nvPr/>
        </p:nvSpPr>
        <p:spPr>
          <a:xfrm>
            <a:off x="838200" y="2246967"/>
            <a:ext cx="5667103"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solidFill>
                  <a:schemeClr val="accent2">
                    <a:lumMod val="40000"/>
                    <a:lumOff val="60000"/>
                  </a:schemeClr>
                </a:solidFill>
              </a:rPr>
              <a:t>async</a:t>
            </a:r>
            <a:r>
              <a:rPr lang="en-US" sz="1600" b="1" dirty="0"/>
              <a:t> static void </a:t>
            </a:r>
            <a:r>
              <a:rPr lang="en-US" sz="1600" b="1" dirty="0" err="1"/>
              <a:t>MetodoAsincrono</a:t>
            </a:r>
            <a:r>
              <a:rPr lang="en-US" sz="1600" b="1" dirty="0"/>
              <a:t>() {</a:t>
            </a:r>
          </a:p>
          <a:p>
            <a:pPr lvl="2"/>
            <a:r>
              <a:rPr lang="en-US" sz="1600" b="1" dirty="0" err="1"/>
              <a:t>Write</a:t>
            </a:r>
            <a:r>
              <a:rPr lang="en-US" sz="1600" b="1" dirty="0"/>
              <a:t>("A");</a:t>
            </a:r>
          </a:p>
          <a:p>
            <a:pPr lvl="2"/>
            <a:r>
              <a:rPr lang="en-US" sz="1600" b="1" dirty="0">
                <a:solidFill>
                  <a:schemeClr val="accent2">
                    <a:lumMod val="40000"/>
                    <a:lumOff val="60000"/>
                  </a:schemeClr>
                </a:solidFill>
              </a:rPr>
              <a:t>await</a:t>
            </a:r>
            <a:r>
              <a:rPr lang="en-US" sz="1600" b="1" dirty="0"/>
              <a:t> </a:t>
            </a:r>
            <a:r>
              <a:rPr lang="en-US" sz="1600" b="1" dirty="0" err="1"/>
              <a:t>Task.Delay</a:t>
            </a:r>
            <a:r>
              <a:rPr lang="en-US" sz="1600" b="1" dirty="0"/>
              <a:t>(2000);	// Retardo de 2 segs.</a:t>
            </a:r>
          </a:p>
          <a:p>
            <a:pPr lvl="2"/>
            <a:r>
              <a:rPr lang="en-US" sz="1600" b="1" dirty="0" err="1"/>
              <a:t>Write</a:t>
            </a:r>
            <a:r>
              <a:rPr lang="en-US" sz="1600" b="1" dirty="0"/>
              <a:t>("C");</a:t>
            </a:r>
          </a:p>
          <a:p>
            <a:pPr lvl="1"/>
            <a:r>
              <a:rPr lang="en-US" sz="1600" b="1" dirty="0"/>
              <a:t>}</a:t>
            </a:r>
          </a:p>
          <a:p>
            <a:pPr lvl="1"/>
            <a:r>
              <a:rPr lang="en-US" sz="1600" b="1" dirty="0"/>
              <a:t>static void Main() {</a:t>
            </a:r>
          </a:p>
          <a:p>
            <a:pPr lvl="2"/>
            <a:r>
              <a:rPr lang="en-US" sz="1600" b="1" dirty="0" err="1"/>
              <a:t>MetodoAsincrono</a:t>
            </a:r>
            <a:r>
              <a:rPr lang="en-US" sz="1600" b="1" dirty="0"/>
              <a:t>();</a:t>
            </a:r>
          </a:p>
          <a:p>
            <a:pPr lvl="2"/>
            <a:r>
              <a:rPr lang="en-US" sz="1600" b="1" dirty="0" err="1"/>
              <a:t>Write</a:t>
            </a:r>
            <a:r>
              <a:rPr lang="en-US" sz="1600" b="1" dirty="0"/>
              <a:t>("B");</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4951895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3D3F-E185-DD4A-8456-0689A1CB06F6}"/>
              </a:ext>
            </a:extLst>
          </p:cNvPr>
          <p:cNvSpPr>
            <a:spLocks noGrp="1"/>
          </p:cNvSpPr>
          <p:nvPr>
            <p:ph type="title"/>
          </p:nvPr>
        </p:nvSpPr>
        <p:spPr/>
        <p:txBody>
          <a:bodyPr/>
          <a:lstStyle/>
          <a:p>
            <a:r>
              <a:rPr lang="en-BO"/>
              <a:t>return types de métodos async</a:t>
            </a:r>
          </a:p>
        </p:txBody>
      </p:sp>
      <p:sp>
        <p:nvSpPr>
          <p:cNvPr id="3" name="Content Placeholder 2">
            <a:extLst>
              <a:ext uri="{FF2B5EF4-FFF2-40B4-BE49-F238E27FC236}">
                <a16:creationId xmlns:a16="http://schemas.microsoft.com/office/drawing/2014/main" id="{7BFE5852-ACEB-0244-80F3-53B07C208C25}"/>
              </a:ext>
            </a:extLst>
          </p:cNvPr>
          <p:cNvSpPr>
            <a:spLocks noGrp="1"/>
          </p:cNvSpPr>
          <p:nvPr>
            <p:ph idx="1"/>
          </p:nvPr>
        </p:nvSpPr>
        <p:spPr/>
        <p:txBody>
          <a:bodyPr>
            <a:normAutofit fontScale="85000" lnSpcReduction="20000"/>
          </a:bodyPr>
          <a:lstStyle/>
          <a:p>
            <a:pPr marL="0" indent="0">
              <a:buNone/>
            </a:pPr>
            <a:endParaRPr lang="en-US"/>
          </a:p>
          <a:p>
            <a:pPr marL="0" indent="0">
              <a:buNone/>
            </a:pPr>
            <a:r>
              <a:rPr lang="en-US"/>
              <a:t>Un método asíncrono puede tener uno de los tres types de return pre-construidos: </a:t>
            </a:r>
            <a:r>
              <a:rPr lang="en-US" b="1"/>
              <a:t>Task &lt;T&gt;</a:t>
            </a:r>
            <a:r>
              <a:rPr lang="en-US"/>
              <a:t>, </a:t>
            </a:r>
            <a:r>
              <a:rPr lang="en-US" b="1"/>
              <a:t>ValueTask&lt;T&gt;</a:t>
            </a:r>
            <a:r>
              <a:rPr lang="en-US"/>
              <a:t>, </a:t>
            </a:r>
            <a:r>
              <a:rPr lang="en-US" b="1"/>
              <a:t>Task</a:t>
            </a:r>
            <a:r>
              <a:rPr lang="en-US"/>
              <a:t> y </a:t>
            </a:r>
            <a:r>
              <a:rPr lang="en-US" b="1"/>
              <a:t>void</a:t>
            </a:r>
            <a:r>
              <a:rPr lang="en-US"/>
              <a:t>.</a:t>
            </a:r>
          </a:p>
          <a:p>
            <a:pPr marL="0" indent="0">
              <a:buNone/>
            </a:pPr>
            <a:endParaRPr lang="en-US"/>
          </a:p>
          <a:p>
            <a:pPr marL="0" indent="0">
              <a:buNone/>
            </a:pPr>
            <a:r>
              <a:rPr lang="en-US"/>
              <a:t>La especificación de </a:t>
            </a:r>
            <a:r>
              <a:rPr lang="en-US" b="1"/>
              <a:t>Task</a:t>
            </a:r>
            <a:r>
              <a:rPr lang="en-US"/>
              <a:t> ó </a:t>
            </a:r>
            <a:r>
              <a:rPr lang="en-US" b="1"/>
              <a:t>void</a:t>
            </a:r>
            <a:r>
              <a:rPr lang="en-US"/>
              <a:t> indica que el método no devuelve un valor, mientras que </a:t>
            </a:r>
            <a:r>
              <a:rPr lang="en-US" b="1"/>
              <a:t>Task &lt;T&gt;</a:t>
            </a:r>
            <a:r>
              <a:rPr lang="en-US"/>
              <a:t> significa que devolverá un valor de tipo </a:t>
            </a:r>
            <a:r>
              <a:rPr lang="en-US" b="1"/>
              <a:t>T</a:t>
            </a:r>
            <a:r>
              <a:rPr lang="en-US"/>
              <a:t>.</a:t>
            </a:r>
          </a:p>
          <a:p>
            <a:pPr marL="0" indent="0">
              <a:buNone/>
            </a:pPr>
            <a:r>
              <a:rPr lang="en-US"/>
              <a:t>Al contrario que </a:t>
            </a:r>
            <a:r>
              <a:rPr lang="en-US" b="1"/>
              <a:t>void</a:t>
            </a:r>
            <a:r>
              <a:rPr lang="en-US"/>
              <a:t>, los tipos </a:t>
            </a:r>
            <a:r>
              <a:rPr lang="en-US" b="1"/>
              <a:t>Task</a:t>
            </a:r>
            <a:r>
              <a:rPr lang="en-US"/>
              <a:t> y </a:t>
            </a:r>
            <a:r>
              <a:rPr lang="en-US" b="1"/>
              <a:t>Task &lt;T&gt;</a:t>
            </a:r>
            <a:r>
              <a:rPr lang="en-US"/>
              <a:t> son </a:t>
            </a:r>
            <a:r>
              <a:rPr lang="en-US" b="1"/>
              <a:t>awaitables</a:t>
            </a:r>
            <a:r>
              <a:rPr lang="en-US"/>
              <a:t>, por lo que un método invocador puede usar el keyword </a:t>
            </a:r>
            <a:r>
              <a:rPr lang="en-US" b="1"/>
              <a:t>await</a:t>
            </a:r>
            <a:r>
              <a:rPr lang="en-US"/>
              <a:t> para suspenderse a sí mismo hasta que la tarea haya finalizado.</a:t>
            </a:r>
          </a:p>
          <a:p>
            <a:pPr marL="0" indent="0">
              <a:buNone/>
            </a:pPr>
            <a:endParaRPr lang="en-US"/>
          </a:p>
          <a:p>
            <a:pPr marL="0" indent="0">
              <a:buNone/>
            </a:pPr>
            <a:r>
              <a:rPr lang="en-US"/>
              <a:t>El tipo </a:t>
            </a:r>
            <a:r>
              <a:rPr lang="en-US" b="1"/>
              <a:t>void</a:t>
            </a:r>
            <a:r>
              <a:rPr lang="en-US"/>
              <a:t> se usa principalmente para definir </a:t>
            </a:r>
            <a:r>
              <a:rPr lang="en-US" b="1"/>
              <a:t>async event handlers</a:t>
            </a:r>
            <a:r>
              <a:rPr lang="en-US"/>
              <a:t>, ya que los </a:t>
            </a:r>
            <a:r>
              <a:rPr lang="en-US" b="1"/>
              <a:t>event handlers </a:t>
            </a:r>
            <a:r>
              <a:rPr lang="en-US"/>
              <a:t>requieren el tipo de return </a:t>
            </a:r>
            <a:r>
              <a:rPr lang="en-US" b="1"/>
              <a:t>void</a:t>
            </a:r>
            <a:r>
              <a:rPr lang="en-US"/>
              <a:t>.</a:t>
            </a:r>
          </a:p>
          <a:p>
            <a:pPr marL="0" indent="0">
              <a:buNone/>
            </a:pPr>
            <a:r>
              <a:rPr lang="en-US"/>
              <a:t> </a:t>
            </a:r>
            <a:endParaRPr lang="en-BO"/>
          </a:p>
        </p:txBody>
      </p:sp>
    </p:spTree>
    <p:extLst>
      <p:ext uri="{BB962C8B-B14F-4D97-AF65-F5344CB8AC3E}">
        <p14:creationId xmlns:p14="http://schemas.microsoft.com/office/powerpoint/2010/main" val="406674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A66B-1B78-CA48-B80E-B0CCA1153E1A}"/>
              </a:ext>
            </a:extLst>
          </p:cNvPr>
          <p:cNvSpPr>
            <a:spLocks noGrp="1"/>
          </p:cNvSpPr>
          <p:nvPr>
            <p:ph type="title"/>
          </p:nvPr>
        </p:nvSpPr>
        <p:spPr/>
        <p:txBody>
          <a:bodyPr/>
          <a:lstStyle/>
          <a:p>
            <a:r>
              <a:rPr lang="en-BO"/>
              <a:t>Programando métodos async</a:t>
            </a:r>
          </a:p>
        </p:txBody>
      </p:sp>
      <p:sp>
        <p:nvSpPr>
          <p:cNvPr id="3" name="Content Placeholder 2">
            <a:extLst>
              <a:ext uri="{FF2B5EF4-FFF2-40B4-BE49-F238E27FC236}">
                <a16:creationId xmlns:a16="http://schemas.microsoft.com/office/drawing/2014/main" id="{25699789-8E49-AC49-8DC5-5AB3A744CCB8}"/>
              </a:ext>
            </a:extLst>
          </p:cNvPr>
          <p:cNvSpPr>
            <a:spLocks noGrp="1"/>
          </p:cNvSpPr>
          <p:nvPr>
            <p:ph idx="1"/>
          </p:nvPr>
        </p:nvSpPr>
        <p:spPr>
          <a:xfrm>
            <a:off x="7262948" y="1825625"/>
            <a:ext cx="4090851" cy="4583884"/>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a:p>
          <a:p>
            <a:pPr marL="0" indent="0">
              <a:buNone/>
            </a:pPr>
            <a:r>
              <a:rPr lang="en-US" sz="2000"/>
              <a:t>Para poder invocar a un método de forma asincrónica, este debe envolverse en otro método que devuelva un </a:t>
            </a:r>
            <a:r>
              <a:rPr lang="en-US" sz="2000" b="1"/>
              <a:t>Task</a:t>
            </a:r>
            <a:r>
              <a:rPr lang="en-US" sz="2000"/>
              <a:t> ya iniciado.</a:t>
            </a:r>
          </a:p>
          <a:p>
            <a:pPr marL="0" indent="0">
              <a:buNone/>
            </a:pPr>
            <a:endParaRPr lang="en-US" sz="2000"/>
          </a:p>
          <a:p>
            <a:pPr marL="0" indent="0">
              <a:buNone/>
            </a:pPr>
            <a:r>
              <a:rPr lang="en-US" sz="2000"/>
              <a:t>Este método que devuelve un </a:t>
            </a:r>
            <a:r>
              <a:rPr lang="en-US" sz="2000" b="1"/>
              <a:t>Task&lt;T&gt;</a:t>
            </a:r>
            <a:r>
              <a:rPr lang="en-US" sz="2000"/>
              <a:t> se puede invocar asíncronamente desde un método </a:t>
            </a:r>
            <a:r>
              <a:rPr lang="en-US" sz="2000" b="1"/>
              <a:t>async</a:t>
            </a:r>
            <a:r>
              <a:rPr lang="en-US" sz="2000"/>
              <a:t>. La convención de nomenclatura para estos métodos es agregar "</a:t>
            </a:r>
            <a:r>
              <a:rPr lang="en-US" sz="2000" b="1"/>
              <a:t>Async</a:t>
            </a:r>
            <a:r>
              <a:rPr lang="en-US" sz="2000"/>
              <a:t>" al final del nombre del método.</a:t>
            </a:r>
          </a:p>
          <a:p>
            <a:pPr marL="0" indent="0">
              <a:buNone/>
            </a:pPr>
            <a:endParaRPr lang="en-US" sz="2000"/>
          </a:p>
          <a:p>
            <a:pPr marL="0" indent="0">
              <a:buNone/>
            </a:pPr>
            <a:r>
              <a:rPr lang="en-US" sz="2000"/>
              <a:t>El método asíncrono entonces se invoca de la misma manera que un método normal.</a:t>
            </a:r>
          </a:p>
          <a:p>
            <a:pPr marL="0" indent="0">
              <a:buNone/>
            </a:pPr>
            <a:r>
              <a:rPr lang="en-US" sz="1600"/>
              <a:t> </a:t>
            </a:r>
          </a:p>
        </p:txBody>
      </p:sp>
      <p:sp>
        <p:nvSpPr>
          <p:cNvPr id="4" name="TextBox 3">
            <a:extLst>
              <a:ext uri="{FF2B5EF4-FFF2-40B4-BE49-F238E27FC236}">
                <a16:creationId xmlns:a16="http://schemas.microsoft.com/office/drawing/2014/main" id="{22FB0FA1-D429-B740-BFBD-9E4210397F7B}"/>
              </a:ext>
            </a:extLst>
          </p:cNvPr>
          <p:cNvSpPr txBox="1"/>
          <p:nvPr/>
        </p:nvSpPr>
        <p:spPr>
          <a:xfrm>
            <a:off x="994954" y="1619950"/>
            <a:ext cx="5667103"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t>
            </a:r>
            <a:r>
              <a:rPr lang="en-US" sz="1600" b="1" dirty="0">
                <a:solidFill>
                  <a:schemeClr val="accent2">
                    <a:lumMod val="40000"/>
                    <a:lumOff val="60000"/>
                  </a:schemeClr>
                </a:solidFill>
              </a:rPr>
              <a:t>Task&lt;string&gt; </a:t>
            </a:r>
            <a:r>
              <a:rPr lang="en-US" sz="1600" b="1" dirty="0" err="1"/>
              <a:t>ReturnYes</a:t>
            </a:r>
            <a:r>
              <a:rPr lang="en-US" sz="1600" b="1" dirty="0"/>
              <a:t>() {</a:t>
            </a:r>
          </a:p>
          <a:p>
            <a:pPr lvl="2"/>
            <a:r>
              <a:rPr lang="en-US" sz="1600" b="1" dirty="0"/>
              <a:t>return Task.Run&lt;string&gt; ( </a:t>
            </a:r>
          </a:p>
          <a:p>
            <a:pPr lvl="2"/>
            <a:r>
              <a:rPr lang="en-US" sz="1600" b="1" dirty="0"/>
              <a:t>	() =&gt; { Thread.Sleep(2000);</a:t>
            </a:r>
          </a:p>
          <a:p>
            <a:pPr lvl="2"/>
            <a:r>
              <a:rPr lang="en-US" sz="1600" b="1" dirty="0"/>
              <a:t>		</a:t>
            </a:r>
            <a:r>
              <a:rPr lang="en-US" sz="1600" b="1" dirty="0">
                <a:solidFill>
                  <a:schemeClr val="accent2">
                    <a:lumMod val="40000"/>
                    <a:lumOff val="60000"/>
                  </a:schemeClr>
                </a:solidFill>
              </a:rPr>
              <a:t>return " yes " </a:t>
            </a:r>
            <a:r>
              <a:rPr lang="en-US" sz="1600" b="1" dirty="0"/>
              <a:t>} </a:t>
            </a:r>
          </a:p>
          <a:p>
            <a:pPr lvl="2"/>
            <a:r>
              <a:rPr lang="en-US" sz="1600" b="1" dirty="0"/>
              <a:t>);</a:t>
            </a:r>
          </a:p>
          <a:p>
            <a:pPr lvl="1"/>
            <a:r>
              <a:rPr lang="en-US" sz="1600" b="1" dirty="0"/>
              <a:t>}</a:t>
            </a:r>
          </a:p>
          <a:p>
            <a:pPr lvl="1"/>
            <a:r>
              <a:rPr lang="en-US" sz="1600" b="1" dirty="0"/>
              <a:t>static </a:t>
            </a:r>
            <a:r>
              <a:rPr lang="en-US" sz="1600" b="1" dirty="0">
                <a:solidFill>
                  <a:schemeClr val="accent2">
                    <a:lumMod val="40000"/>
                    <a:lumOff val="60000"/>
                  </a:schemeClr>
                </a:solidFill>
              </a:rPr>
              <a:t>async</a:t>
            </a:r>
            <a:r>
              <a:rPr lang="en-US" sz="1600" b="1" dirty="0"/>
              <a:t> void WriteYes</a:t>
            </a:r>
            <a:r>
              <a:rPr lang="en-US" sz="1600" b="1" dirty="0">
                <a:solidFill>
                  <a:schemeClr val="accent2">
                    <a:lumMod val="40000"/>
                    <a:lumOff val="60000"/>
                  </a:schemeClr>
                </a:solidFill>
              </a:rPr>
              <a:t>Async</a:t>
            </a:r>
            <a:r>
              <a:rPr lang="en-US" sz="1600" b="1" dirty="0"/>
              <a:t>() {</a:t>
            </a:r>
          </a:p>
          <a:p>
            <a:pPr lvl="1"/>
            <a:r>
              <a:rPr lang="en-US" sz="1600" b="1" dirty="0"/>
              <a:t>      string yes =  await ReturnYes();</a:t>
            </a:r>
          </a:p>
          <a:p>
            <a:pPr lvl="1"/>
            <a:r>
              <a:rPr lang="en-US" sz="1600" b="1" dirty="0"/>
              <a:t>      Write(yes);	</a:t>
            </a:r>
          </a:p>
          <a:p>
            <a:pPr lvl="1"/>
            <a:r>
              <a:rPr lang="en-US" sz="1600" b="1" dirty="0"/>
              <a:t>} </a:t>
            </a:r>
          </a:p>
          <a:p>
            <a:pPr lvl="1"/>
            <a:r>
              <a:rPr lang="en-US" sz="1600" b="1" dirty="0"/>
              <a:t>static void Main() {</a:t>
            </a:r>
          </a:p>
          <a:p>
            <a:pPr lvl="2"/>
            <a:r>
              <a:rPr lang="en-US" sz="1600" b="1" dirty="0" err="1"/>
              <a:t>WriteYesAsync()</a:t>
            </a:r>
            <a:r>
              <a:rPr lang="en-US" sz="1600" b="1" dirty="0"/>
              <a:t>;</a:t>
            </a:r>
          </a:p>
          <a:p>
            <a:pPr lvl="2"/>
            <a:r>
              <a:rPr lang="en-US" sz="1600" b="1" dirty="0" err="1"/>
              <a:t>Write</a:t>
            </a:r>
            <a:r>
              <a:rPr lang="en-US" sz="1600" b="1" dirty="0"/>
              <a:t>(" no ");</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316190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F6BE-2FD4-CE4B-BA5A-A4E91DD94237}"/>
              </a:ext>
            </a:extLst>
          </p:cNvPr>
          <p:cNvSpPr>
            <a:spLocks noGrp="1"/>
          </p:cNvSpPr>
          <p:nvPr>
            <p:ph type="title"/>
          </p:nvPr>
        </p:nvSpPr>
        <p:spPr/>
        <p:txBody>
          <a:bodyPr/>
          <a:lstStyle/>
          <a:p>
            <a:r>
              <a:rPr lang="en-BO"/>
              <a:t>ValueTask&lt;T&gt;</a:t>
            </a:r>
          </a:p>
        </p:txBody>
      </p:sp>
      <p:sp>
        <p:nvSpPr>
          <p:cNvPr id="3" name="Content Placeholder 2">
            <a:extLst>
              <a:ext uri="{FF2B5EF4-FFF2-40B4-BE49-F238E27FC236}">
                <a16:creationId xmlns:a16="http://schemas.microsoft.com/office/drawing/2014/main" id="{278B4906-FC46-D540-A5F8-7BBCDEAB9D4B}"/>
              </a:ext>
            </a:extLst>
          </p:cNvPr>
          <p:cNvSpPr>
            <a:spLocks noGrp="1"/>
          </p:cNvSpPr>
          <p:nvPr>
            <p:ph idx="1"/>
          </p:nvPr>
        </p:nvSpPr>
        <p:spPr>
          <a:xfrm>
            <a:off x="7088777" y="1619950"/>
            <a:ext cx="4265023" cy="4985980"/>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Para extender los </a:t>
            </a:r>
            <a:r>
              <a:rPr lang="en-US" b="1"/>
              <a:t>types</a:t>
            </a:r>
            <a:r>
              <a:rPr lang="en-US"/>
              <a:t> de retorno que puede tener un método asincrónico, C# incluye una forma de devolver otros valores. </a:t>
            </a:r>
          </a:p>
          <a:p>
            <a:pPr marL="0" indent="0">
              <a:buNone/>
            </a:pPr>
            <a:endParaRPr lang="en-US"/>
          </a:p>
          <a:p>
            <a:pPr marL="0" indent="0">
              <a:buNone/>
            </a:pPr>
            <a:r>
              <a:rPr lang="en-US"/>
              <a:t>Esto puede ser útil cuando un método asíncrono devuelve un resultado constante o es probable que se complete de forma sincrónica, en cuyo caso la alocación adicional de un objeto Task puede convertirse en un overhead de rendimiento no deseado. </a:t>
            </a:r>
          </a:p>
          <a:p>
            <a:pPr marL="0" indent="0">
              <a:buNone/>
            </a:pPr>
            <a:endParaRPr lang="en-US"/>
          </a:p>
          <a:p>
            <a:pPr marL="0" indent="0">
              <a:buNone/>
            </a:pPr>
            <a:r>
              <a:rPr lang="en-US"/>
              <a:t>La condición es que el </a:t>
            </a:r>
            <a:r>
              <a:rPr lang="en-US" b="1"/>
              <a:t>type</a:t>
            </a:r>
            <a:r>
              <a:rPr lang="en-US"/>
              <a:t> retornado debe implementar el método </a:t>
            </a:r>
            <a:r>
              <a:rPr lang="en-US" b="1"/>
              <a:t>GetAwaiter</a:t>
            </a:r>
            <a:r>
              <a:rPr lang="en-US"/>
              <a:t>, que devuelve un objeto </a:t>
            </a:r>
            <a:r>
              <a:rPr lang="en-US" b="1"/>
              <a:t>awaiter</a:t>
            </a:r>
            <a:r>
              <a:rPr lang="en-US"/>
              <a:t>. </a:t>
            </a:r>
          </a:p>
          <a:p>
            <a:pPr marL="0" indent="0">
              <a:buNone/>
            </a:pPr>
            <a:endParaRPr lang="en-US"/>
          </a:p>
          <a:p>
            <a:pPr marL="0" indent="0">
              <a:buNone/>
            </a:pPr>
            <a:r>
              <a:rPr lang="en-US"/>
              <a:t>Para hacer uso de esta nueva característica, .NET proporciona el tipo </a:t>
            </a:r>
            <a:r>
              <a:rPr lang="en-US" b="1"/>
              <a:t>ValueTask &lt;T&gt;</a:t>
            </a:r>
            <a:r>
              <a:rPr lang="en-US"/>
              <a:t>, que es un </a:t>
            </a:r>
            <a:r>
              <a:rPr lang="en-US" b="1"/>
              <a:t>tipo valor</a:t>
            </a:r>
            <a:r>
              <a:rPr lang="en-US"/>
              <a:t> ligero que incluye este método.</a:t>
            </a:r>
          </a:p>
          <a:p>
            <a:pPr marL="0" indent="0">
              <a:buNone/>
            </a:pPr>
            <a:r>
              <a:rPr lang="en-US"/>
              <a:t>La declaración </a:t>
            </a:r>
            <a:r>
              <a:rPr lang="en-US" b="1"/>
              <a:t>Task Main()</a:t>
            </a:r>
            <a:r>
              <a:rPr lang="en-US"/>
              <a:t> hace posible poder invocar un método </a:t>
            </a:r>
            <a:r>
              <a:rPr lang="en-US" b="1"/>
              <a:t>async</a:t>
            </a:r>
            <a:r>
              <a:rPr lang="en-US"/>
              <a:t> con el keyword </a:t>
            </a:r>
            <a:r>
              <a:rPr lang="en-US" b="1"/>
              <a:t>await</a:t>
            </a:r>
            <a:r>
              <a:rPr lang="en-US"/>
              <a:t> adelante.</a:t>
            </a:r>
          </a:p>
          <a:p>
            <a:pPr marL="0" indent="0">
              <a:buNone/>
            </a:pPr>
            <a:endParaRPr lang="en-BO"/>
          </a:p>
        </p:txBody>
      </p:sp>
      <p:sp>
        <p:nvSpPr>
          <p:cNvPr id="4" name="TextBox 3">
            <a:extLst>
              <a:ext uri="{FF2B5EF4-FFF2-40B4-BE49-F238E27FC236}">
                <a16:creationId xmlns:a16="http://schemas.microsoft.com/office/drawing/2014/main" id="{FA5FBFD9-A96E-CE4E-850B-3DF15C23A8D4}"/>
              </a:ext>
            </a:extLst>
          </p:cNvPr>
          <p:cNvSpPr txBox="1"/>
          <p:nvPr/>
        </p:nvSpPr>
        <p:spPr>
          <a:xfrm>
            <a:off x="994954" y="1619950"/>
            <a:ext cx="5893526" cy="498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System.Threading; using System.Threading.Tasks;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pPr lvl="1"/>
            <a:r>
              <a:rPr lang="en-US" sz="1600" b="1" dirty="0"/>
              <a:t>static async Value</a:t>
            </a:r>
            <a:r>
              <a:rPr lang="en-US" sz="1600" b="1" dirty="0">
                <a:solidFill>
                  <a:schemeClr val="accent2">
                    <a:lumMod val="40000"/>
                    <a:lumOff val="60000"/>
                  </a:schemeClr>
                </a:solidFill>
              </a:rPr>
              <a:t>Task&lt;double&gt; </a:t>
            </a:r>
            <a:r>
              <a:rPr lang="en-US" sz="1600" b="1" dirty="0" err="1"/>
              <a:t>AlCuadrado</a:t>
            </a:r>
            <a:r>
              <a:rPr lang="en-US" sz="1600" b="1" dirty="0"/>
              <a:t>(double x) {</a:t>
            </a:r>
          </a:p>
          <a:p>
            <a:pPr lvl="1"/>
            <a:r>
              <a:rPr lang="en-US" sz="1600" b="1" dirty="0"/>
              <a:t>	if( x &lt;= 10 &amp;&amp; x &gt; -10) {</a:t>
            </a:r>
          </a:p>
          <a:p>
            <a:pPr lvl="1"/>
            <a:r>
              <a:rPr lang="en-US" sz="1600" b="1" dirty="0"/>
              <a:t>               Write("Al Cuadrado: ");  return Math.Pow(x, 2);</a:t>
            </a:r>
          </a:p>
          <a:p>
            <a:pPr lvl="1"/>
            <a:r>
              <a:rPr lang="en-US" sz="1600" b="1" dirty="0"/>
              <a:t>          }</a:t>
            </a:r>
          </a:p>
          <a:p>
            <a:pPr lvl="2"/>
            <a:r>
              <a:rPr lang="en-US" sz="1600" b="1" dirty="0"/>
              <a:t>return await Task.Run( </a:t>
            </a:r>
          </a:p>
          <a:p>
            <a:pPr lvl="2"/>
            <a:r>
              <a:rPr lang="en-US" sz="1600" b="1" dirty="0"/>
              <a:t>     () =&gt; { Thread.Sleep(2000);</a:t>
            </a:r>
          </a:p>
          <a:p>
            <a:pPr lvl="2"/>
            <a:r>
              <a:rPr lang="en-US" sz="1600" b="1" dirty="0"/>
              <a:t>         Write("Al Cuadrado: ");  </a:t>
            </a:r>
            <a:r>
              <a:rPr lang="en-US" sz="1600" b="1" dirty="0">
                <a:solidFill>
                  <a:schemeClr val="accent2">
                    <a:lumMod val="40000"/>
                    <a:lumOff val="60000"/>
                  </a:schemeClr>
                </a:solidFill>
              </a:rPr>
              <a:t>return Math.Pow(x,2); </a:t>
            </a:r>
            <a:r>
              <a:rPr lang="en-US" sz="1600" b="1" dirty="0"/>
              <a:t>}  );</a:t>
            </a:r>
          </a:p>
          <a:p>
            <a:pPr lvl="1"/>
            <a:r>
              <a:rPr lang="en-US" sz="1600" b="1" dirty="0"/>
              <a:t>}</a:t>
            </a:r>
          </a:p>
          <a:p>
            <a:pPr lvl="1"/>
            <a:r>
              <a:rPr lang="en-US" sz="1600" b="1" dirty="0"/>
              <a:t>static async Task Main() {</a:t>
            </a:r>
          </a:p>
          <a:p>
            <a:pPr lvl="1"/>
            <a:r>
              <a:rPr lang="en-US" sz="1600" b="1" dirty="0"/>
              <a:t>	var x = double.Parse(ReadLine());</a:t>
            </a:r>
          </a:p>
          <a:p>
            <a:pPr lvl="1"/>
            <a:r>
              <a:rPr lang="en-US" sz="1600" b="1" dirty="0"/>
              <a:t>	WriteLine("Esperando... ");</a:t>
            </a:r>
          </a:p>
          <a:p>
            <a:pPr lvl="2"/>
            <a:r>
              <a:rPr lang="en-US" sz="1600" b="1" dirty="0" err="1"/>
              <a:t>double num = await AlCuadrado(x);</a:t>
            </a:r>
            <a:endParaRPr lang="en-US" sz="1600" b="1" dirty="0"/>
          </a:p>
          <a:p>
            <a:pPr lvl="2"/>
            <a:r>
              <a:rPr lang="en-US" sz="1600" b="1" dirty="0" err="1"/>
              <a:t>WriteLine</a:t>
            </a:r>
            <a:r>
              <a:rPr lang="en-US" sz="1600" b="1" dirty="0"/>
              <a:t>(num);</a:t>
            </a:r>
          </a:p>
          <a:p>
            <a:pPr lvl="2"/>
            <a:r>
              <a:rPr lang="en-US" sz="1600" b="1" dirty="0" err="1"/>
              <a:t>System.Console.ReadKey</a:t>
            </a:r>
            <a:r>
              <a:rPr lang="en-US" sz="1600" b="1" dirty="0"/>
              <a:t>();</a:t>
            </a:r>
          </a:p>
          <a:p>
            <a:pPr lvl="1"/>
            <a:r>
              <a:rPr lang="en-US" sz="1600" b="1" dirty="0"/>
              <a:t>}</a:t>
            </a:r>
          </a:p>
          <a:p>
            <a:r>
              <a:rPr lang="en-US" sz="1400" b="1"/>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53610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13248</TotalTime>
  <Words>45554</Words>
  <Application>Microsoft Macintosh PowerPoint</Application>
  <PresentationFormat>Widescreen</PresentationFormat>
  <Paragraphs>5039</Paragraphs>
  <Slides>261</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261</vt:i4>
      </vt:variant>
    </vt:vector>
  </HeadingPairs>
  <TitlesOfParts>
    <vt:vector size="265"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lpstr>Capítulo 14</vt:lpstr>
      <vt:lpstr>struct</vt:lpstr>
      <vt:lpstr>Constructores de estructuras</vt:lpstr>
      <vt:lpstr>Estructuras, inicializadores de campo</vt:lpstr>
      <vt:lpstr>Herencia de Estructuras</vt:lpstr>
      <vt:lpstr>struct vs class</vt:lpstr>
      <vt:lpstr>Capítulo 15</vt:lpstr>
      <vt:lpstr>Preprocesadores</vt:lpstr>
      <vt:lpstr>Sintaxis de los Preprocesadores</vt:lpstr>
      <vt:lpstr>Compilación condicional</vt:lpstr>
      <vt:lpstr>Directivas de diagnóstico</vt:lpstr>
      <vt:lpstr>Directiva line</vt:lpstr>
      <vt:lpstr>Directiva region</vt:lpstr>
      <vt:lpstr>Capítulo 16</vt:lpstr>
      <vt:lpstr>delegate</vt:lpstr>
      <vt:lpstr>Métodos anónimos</vt:lpstr>
      <vt:lpstr>Expresiones lambda</vt:lpstr>
      <vt:lpstr>lambda para método sin parámetros</vt:lpstr>
      <vt:lpstr>Sentencia lambda</vt:lpstr>
      <vt:lpstr>Expresiones body</vt:lpstr>
      <vt:lpstr>Delegates multicast</vt:lpstr>
      <vt:lpstr>Covarianza y Contravarianza</vt:lpstr>
      <vt:lpstr>Delegates como parámetros</vt:lpstr>
      <vt:lpstr>Capítulo 17</vt:lpstr>
      <vt:lpstr>Eventos</vt:lpstr>
      <vt:lpstr>Delegate patrón para eventos</vt:lpstr>
      <vt:lpstr>El publicador y el miembro event</vt:lpstr>
      <vt:lpstr>Suscriptor y el manejador de eventos</vt:lpstr>
      <vt:lpstr>Suscribiendose a eventos</vt:lpstr>
      <vt:lpstr>Capítulo 18</vt:lpstr>
      <vt:lpstr>Generics</vt:lpstr>
      <vt:lpstr>Métodos genéricos</vt:lpstr>
      <vt:lpstr>Parámetros type en Generics</vt:lpstr>
      <vt:lpstr>Clases y estructuras genéricas</vt:lpstr>
      <vt:lpstr>Herencia de clases genéricas</vt:lpstr>
      <vt:lpstr>Interfaces genéricas</vt:lpstr>
      <vt:lpstr>Delegates genéricos</vt:lpstr>
      <vt:lpstr>Delegates Action</vt:lpstr>
      <vt:lpstr>Delegates Function</vt:lpstr>
      <vt:lpstr>Eventos genéricos</vt:lpstr>
      <vt:lpstr>Constraints</vt:lpstr>
      <vt:lpstr>Tipos de Constraints</vt:lpstr>
      <vt:lpstr>Múltiples constraints</vt:lpstr>
      <vt:lpstr>Por qué declarar constraints</vt:lpstr>
      <vt:lpstr>Generics y Objects</vt:lpstr>
      <vt:lpstr>Colecciones genéricas</vt:lpstr>
      <vt:lpstr>System.Collections.Generic.List&lt;T&gt;</vt:lpstr>
      <vt:lpstr>System.Collections.Generic.Dictionary&lt;TKey, TVal&gt;</vt:lpstr>
      <vt:lpstr>Capítulo 19</vt:lpstr>
      <vt:lpstr>Constantes</vt:lpstr>
      <vt:lpstr>readonly</vt:lpstr>
      <vt:lpstr>readonly struct</vt:lpstr>
      <vt:lpstr>ref readonly return</vt:lpstr>
      <vt:lpstr>Paramétros in (readonly ref)</vt:lpstr>
      <vt:lpstr>Buenas prácticas sobre constantes</vt:lpstr>
      <vt:lpstr>Capítulo 20</vt:lpstr>
      <vt:lpstr>Método asincrónico</vt:lpstr>
      <vt:lpstr>async y await</vt:lpstr>
      <vt:lpstr>return types de métodos async</vt:lpstr>
      <vt:lpstr>Programando métodos async</vt:lpstr>
      <vt:lpstr>ValueTask&lt;T&gt;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859</cp:revision>
  <dcterms:created xsi:type="dcterms:W3CDTF">2020-04-17T15:21:31Z</dcterms:created>
  <dcterms:modified xsi:type="dcterms:W3CDTF">2020-05-15T15:42:41Z</dcterms:modified>
</cp:coreProperties>
</file>