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2"/>
  </p:notesMasterIdLst>
  <p:sldIdLst>
    <p:sldId id="256" r:id="rId2"/>
    <p:sldId id="264" r:id="rId3"/>
    <p:sldId id="257"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3" r:id="rId78"/>
    <p:sldId id="332" r:id="rId79"/>
    <p:sldId id="334" r:id="rId80"/>
    <p:sldId id="335" r:id="rId81"/>
  </p:sldIdLst>
  <p:sldSz cx="12192000" cy="6858000"/>
  <p:notesSz cx="6858000" cy="9144000"/>
  <p:defaultText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6"/>
  </p:normalViewPr>
  <p:slideViewPr>
    <p:cSldViewPr snapToGrid="0" snapToObjects="1">
      <p:cViewPr varScale="1">
        <p:scale>
          <a:sx n="133" d="100"/>
          <a:sy n="133" d="100"/>
        </p:scale>
        <p:origin x="22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187BD2-40DC-9743-8366-E85A9DE9466A}" type="datetimeFigureOut">
              <a:rPr lang="en-BO" smtClean="0"/>
              <a:t>4/9/20</a:t>
            </a:fld>
            <a:endParaRPr lang="en-B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D96D88-260B-A048-8484-09535AC62705}" type="slidenum">
              <a:rPr lang="en-BO" smtClean="0"/>
              <a:t>‹#›</a:t>
            </a:fld>
            <a:endParaRPr lang="en-BO"/>
          </a:p>
        </p:txBody>
      </p:sp>
    </p:spTree>
    <p:extLst>
      <p:ext uri="{BB962C8B-B14F-4D97-AF65-F5344CB8AC3E}">
        <p14:creationId xmlns:p14="http://schemas.microsoft.com/office/powerpoint/2010/main" val="4140352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58</a:t>
            </a:fld>
            <a:endParaRPr lang="en-BO"/>
          </a:p>
        </p:txBody>
      </p:sp>
    </p:spTree>
    <p:extLst>
      <p:ext uri="{BB962C8B-B14F-4D97-AF65-F5344CB8AC3E}">
        <p14:creationId xmlns:p14="http://schemas.microsoft.com/office/powerpoint/2010/main" val="4109497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FDA34-A6C2-E346-B482-92A4199AC3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O"/>
          </a:p>
        </p:txBody>
      </p:sp>
      <p:sp>
        <p:nvSpPr>
          <p:cNvPr id="3" name="Subtitle 2">
            <a:extLst>
              <a:ext uri="{FF2B5EF4-FFF2-40B4-BE49-F238E27FC236}">
                <a16:creationId xmlns:a16="http://schemas.microsoft.com/office/drawing/2014/main" id="{BF2E51B7-E94C-354C-90F6-D4F1F4742F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O"/>
          </a:p>
        </p:txBody>
      </p:sp>
      <p:sp>
        <p:nvSpPr>
          <p:cNvPr id="4" name="Date Placeholder 3">
            <a:extLst>
              <a:ext uri="{FF2B5EF4-FFF2-40B4-BE49-F238E27FC236}">
                <a16:creationId xmlns:a16="http://schemas.microsoft.com/office/drawing/2014/main" id="{BA205F16-D182-4742-8A4E-84BB6161988E}"/>
              </a:ext>
            </a:extLst>
          </p:cNvPr>
          <p:cNvSpPr>
            <a:spLocks noGrp="1"/>
          </p:cNvSpPr>
          <p:nvPr>
            <p:ph type="dt" sz="half" idx="10"/>
          </p:nvPr>
        </p:nvSpPr>
        <p:spPr/>
        <p:txBody>
          <a:bodyPr/>
          <a:lstStyle/>
          <a:p>
            <a:fld id="{F19688CA-1A47-BA4E-9947-05849FE868A6}" type="datetimeFigureOut">
              <a:rPr lang="en-BO" smtClean="0"/>
              <a:t>4/9/20</a:t>
            </a:fld>
            <a:endParaRPr lang="en-BO"/>
          </a:p>
        </p:txBody>
      </p:sp>
      <p:sp>
        <p:nvSpPr>
          <p:cNvPr id="5" name="Footer Placeholder 4">
            <a:extLst>
              <a:ext uri="{FF2B5EF4-FFF2-40B4-BE49-F238E27FC236}">
                <a16:creationId xmlns:a16="http://schemas.microsoft.com/office/drawing/2014/main" id="{2F900FBD-2E74-FC4E-BFF5-51DE95ED296A}"/>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B82503AE-1459-C04B-AE08-CCAB855E31EA}"/>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3566544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E481-C576-B245-B994-A825A7D33145}"/>
              </a:ext>
            </a:extLst>
          </p:cNvPr>
          <p:cNvSpPr>
            <a:spLocks noGrp="1"/>
          </p:cNvSpPr>
          <p:nvPr>
            <p:ph type="title"/>
          </p:nvPr>
        </p:nvSpPr>
        <p:spPr/>
        <p:txBody>
          <a:bodyPr/>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A2E3EB4A-AD4A-004C-97C2-3EEB1C52E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B5DE4965-9915-EB40-978B-B55F2A598FEC}"/>
              </a:ext>
            </a:extLst>
          </p:cNvPr>
          <p:cNvSpPr>
            <a:spLocks noGrp="1"/>
          </p:cNvSpPr>
          <p:nvPr>
            <p:ph type="dt" sz="half" idx="10"/>
          </p:nvPr>
        </p:nvSpPr>
        <p:spPr/>
        <p:txBody>
          <a:bodyPr/>
          <a:lstStyle/>
          <a:p>
            <a:fld id="{F19688CA-1A47-BA4E-9947-05849FE868A6}" type="datetimeFigureOut">
              <a:rPr lang="en-BO" smtClean="0"/>
              <a:t>4/9/20</a:t>
            </a:fld>
            <a:endParaRPr lang="en-BO"/>
          </a:p>
        </p:txBody>
      </p:sp>
      <p:sp>
        <p:nvSpPr>
          <p:cNvPr id="5" name="Footer Placeholder 4">
            <a:extLst>
              <a:ext uri="{FF2B5EF4-FFF2-40B4-BE49-F238E27FC236}">
                <a16:creationId xmlns:a16="http://schemas.microsoft.com/office/drawing/2014/main" id="{F15CE9BC-725A-FF4A-8AB0-2CE3FF1B2AED}"/>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61CB0A04-F879-8047-BE52-3F0E8329371D}"/>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2881230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67317B-166E-5644-A4AC-DC07FCBFDA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96BF9217-DAA6-FD45-9B55-E9707945BB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3E00412E-22C5-B04C-B2E3-78DC10211699}"/>
              </a:ext>
            </a:extLst>
          </p:cNvPr>
          <p:cNvSpPr>
            <a:spLocks noGrp="1"/>
          </p:cNvSpPr>
          <p:nvPr>
            <p:ph type="dt" sz="half" idx="10"/>
          </p:nvPr>
        </p:nvSpPr>
        <p:spPr/>
        <p:txBody>
          <a:bodyPr/>
          <a:lstStyle/>
          <a:p>
            <a:fld id="{F19688CA-1A47-BA4E-9947-05849FE868A6}" type="datetimeFigureOut">
              <a:rPr lang="en-BO" smtClean="0"/>
              <a:t>4/9/20</a:t>
            </a:fld>
            <a:endParaRPr lang="en-BO"/>
          </a:p>
        </p:txBody>
      </p:sp>
      <p:sp>
        <p:nvSpPr>
          <p:cNvPr id="5" name="Footer Placeholder 4">
            <a:extLst>
              <a:ext uri="{FF2B5EF4-FFF2-40B4-BE49-F238E27FC236}">
                <a16:creationId xmlns:a16="http://schemas.microsoft.com/office/drawing/2014/main" id="{BC9F536B-9051-5D43-8E5E-87C0FBDE3D96}"/>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DDFD28FE-55F6-DE49-A497-1012321852B7}"/>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593255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BA461-D82D-CA4C-9EDC-A4011EAE40E6}"/>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8E50CE5F-3A95-5447-923D-3F09F9CCC6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167CBB58-C28B-214E-B430-5BAEA5294850}"/>
              </a:ext>
            </a:extLst>
          </p:cNvPr>
          <p:cNvSpPr>
            <a:spLocks noGrp="1"/>
          </p:cNvSpPr>
          <p:nvPr>
            <p:ph type="dt" sz="half" idx="10"/>
          </p:nvPr>
        </p:nvSpPr>
        <p:spPr/>
        <p:txBody>
          <a:bodyPr/>
          <a:lstStyle/>
          <a:p>
            <a:fld id="{F19688CA-1A47-BA4E-9947-05849FE868A6}" type="datetimeFigureOut">
              <a:rPr lang="en-BO" smtClean="0"/>
              <a:t>4/9/20</a:t>
            </a:fld>
            <a:endParaRPr lang="en-BO"/>
          </a:p>
        </p:txBody>
      </p:sp>
      <p:sp>
        <p:nvSpPr>
          <p:cNvPr id="5" name="Footer Placeholder 4">
            <a:extLst>
              <a:ext uri="{FF2B5EF4-FFF2-40B4-BE49-F238E27FC236}">
                <a16:creationId xmlns:a16="http://schemas.microsoft.com/office/drawing/2014/main" id="{3C53F318-DA85-3240-978C-77FE7E1D1F35}"/>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3E22EE1B-0336-3144-8094-249874FCF766}"/>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2038243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AC31B-B24B-2840-8646-C11DE8D555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O"/>
          </a:p>
        </p:txBody>
      </p:sp>
      <p:sp>
        <p:nvSpPr>
          <p:cNvPr id="3" name="Text Placeholder 2">
            <a:extLst>
              <a:ext uri="{FF2B5EF4-FFF2-40B4-BE49-F238E27FC236}">
                <a16:creationId xmlns:a16="http://schemas.microsoft.com/office/drawing/2014/main" id="{7B2F75E2-1FC9-8F4C-AE9F-B2FE1D695D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123564-86B7-E242-B0AB-E23C62748E1B}"/>
              </a:ext>
            </a:extLst>
          </p:cNvPr>
          <p:cNvSpPr>
            <a:spLocks noGrp="1"/>
          </p:cNvSpPr>
          <p:nvPr>
            <p:ph type="dt" sz="half" idx="10"/>
          </p:nvPr>
        </p:nvSpPr>
        <p:spPr/>
        <p:txBody>
          <a:bodyPr/>
          <a:lstStyle/>
          <a:p>
            <a:fld id="{F19688CA-1A47-BA4E-9947-05849FE868A6}" type="datetimeFigureOut">
              <a:rPr lang="en-BO" smtClean="0"/>
              <a:t>4/9/20</a:t>
            </a:fld>
            <a:endParaRPr lang="en-BO"/>
          </a:p>
        </p:txBody>
      </p:sp>
      <p:sp>
        <p:nvSpPr>
          <p:cNvPr id="5" name="Footer Placeholder 4">
            <a:extLst>
              <a:ext uri="{FF2B5EF4-FFF2-40B4-BE49-F238E27FC236}">
                <a16:creationId xmlns:a16="http://schemas.microsoft.com/office/drawing/2014/main" id="{E3485998-7E73-B34C-B95A-1E343777856E}"/>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43E3532E-C47D-B441-B294-E132E9825165}"/>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65135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FBE53-EA9D-4845-814D-A154F9388F3E}"/>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DD10C126-22C4-D945-8D91-70E52748AA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Content Placeholder 3">
            <a:extLst>
              <a:ext uri="{FF2B5EF4-FFF2-40B4-BE49-F238E27FC236}">
                <a16:creationId xmlns:a16="http://schemas.microsoft.com/office/drawing/2014/main" id="{C04C0A6E-9504-C54A-AC0A-5C8C2D6BAE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Date Placeholder 4">
            <a:extLst>
              <a:ext uri="{FF2B5EF4-FFF2-40B4-BE49-F238E27FC236}">
                <a16:creationId xmlns:a16="http://schemas.microsoft.com/office/drawing/2014/main" id="{DF88D220-3061-7C45-A1FA-03259DCD1A84}"/>
              </a:ext>
            </a:extLst>
          </p:cNvPr>
          <p:cNvSpPr>
            <a:spLocks noGrp="1"/>
          </p:cNvSpPr>
          <p:nvPr>
            <p:ph type="dt" sz="half" idx="10"/>
          </p:nvPr>
        </p:nvSpPr>
        <p:spPr/>
        <p:txBody>
          <a:bodyPr/>
          <a:lstStyle/>
          <a:p>
            <a:fld id="{F19688CA-1A47-BA4E-9947-05849FE868A6}" type="datetimeFigureOut">
              <a:rPr lang="en-BO" smtClean="0"/>
              <a:t>4/9/20</a:t>
            </a:fld>
            <a:endParaRPr lang="en-BO"/>
          </a:p>
        </p:txBody>
      </p:sp>
      <p:sp>
        <p:nvSpPr>
          <p:cNvPr id="6" name="Footer Placeholder 5">
            <a:extLst>
              <a:ext uri="{FF2B5EF4-FFF2-40B4-BE49-F238E27FC236}">
                <a16:creationId xmlns:a16="http://schemas.microsoft.com/office/drawing/2014/main" id="{6A6E2C45-4DAE-5849-AC9F-70345175B19E}"/>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66776598-626C-124C-83EF-75C61DFE1BDD}"/>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3887659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10A7D-EF34-9146-A89A-986CF7937EBB}"/>
              </a:ext>
            </a:extLst>
          </p:cNvPr>
          <p:cNvSpPr>
            <a:spLocks noGrp="1"/>
          </p:cNvSpPr>
          <p:nvPr>
            <p:ph type="title"/>
          </p:nvPr>
        </p:nvSpPr>
        <p:spPr>
          <a:xfrm>
            <a:off x="839788" y="365125"/>
            <a:ext cx="10515600" cy="1325563"/>
          </a:xfrm>
        </p:spPr>
        <p:txBody>
          <a:bodyPr/>
          <a:lstStyle/>
          <a:p>
            <a:r>
              <a:rPr lang="en-US"/>
              <a:t>Click to edit Master title style</a:t>
            </a:r>
            <a:endParaRPr lang="en-BO"/>
          </a:p>
        </p:txBody>
      </p:sp>
      <p:sp>
        <p:nvSpPr>
          <p:cNvPr id="3" name="Text Placeholder 2">
            <a:extLst>
              <a:ext uri="{FF2B5EF4-FFF2-40B4-BE49-F238E27FC236}">
                <a16:creationId xmlns:a16="http://schemas.microsoft.com/office/drawing/2014/main" id="{E0A3C2F6-7D4B-874A-80DA-E063FC4561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BFCB19-F4CF-6943-82F4-27EA77FF8F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Text Placeholder 4">
            <a:extLst>
              <a:ext uri="{FF2B5EF4-FFF2-40B4-BE49-F238E27FC236}">
                <a16:creationId xmlns:a16="http://schemas.microsoft.com/office/drawing/2014/main" id="{A01F9252-BDB5-9047-A5E1-85B59E7B14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824B27-8D01-4749-91E4-18172B8DFE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7" name="Date Placeholder 6">
            <a:extLst>
              <a:ext uri="{FF2B5EF4-FFF2-40B4-BE49-F238E27FC236}">
                <a16:creationId xmlns:a16="http://schemas.microsoft.com/office/drawing/2014/main" id="{423823A3-A286-8D4F-BB20-E9FC1BD7C06B}"/>
              </a:ext>
            </a:extLst>
          </p:cNvPr>
          <p:cNvSpPr>
            <a:spLocks noGrp="1"/>
          </p:cNvSpPr>
          <p:nvPr>
            <p:ph type="dt" sz="half" idx="10"/>
          </p:nvPr>
        </p:nvSpPr>
        <p:spPr/>
        <p:txBody>
          <a:bodyPr/>
          <a:lstStyle/>
          <a:p>
            <a:fld id="{F19688CA-1A47-BA4E-9947-05849FE868A6}" type="datetimeFigureOut">
              <a:rPr lang="en-BO" smtClean="0"/>
              <a:t>4/9/20</a:t>
            </a:fld>
            <a:endParaRPr lang="en-BO"/>
          </a:p>
        </p:txBody>
      </p:sp>
      <p:sp>
        <p:nvSpPr>
          <p:cNvPr id="8" name="Footer Placeholder 7">
            <a:extLst>
              <a:ext uri="{FF2B5EF4-FFF2-40B4-BE49-F238E27FC236}">
                <a16:creationId xmlns:a16="http://schemas.microsoft.com/office/drawing/2014/main" id="{F80CE193-7709-8348-85FC-C05A749E3062}"/>
              </a:ext>
            </a:extLst>
          </p:cNvPr>
          <p:cNvSpPr>
            <a:spLocks noGrp="1"/>
          </p:cNvSpPr>
          <p:nvPr>
            <p:ph type="ftr" sz="quarter" idx="11"/>
          </p:nvPr>
        </p:nvSpPr>
        <p:spPr/>
        <p:txBody>
          <a:bodyPr/>
          <a:lstStyle/>
          <a:p>
            <a:endParaRPr lang="en-BO"/>
          </a:p>
        </p:txBody>
      </p:sp>
      <p:sp>
        <p:nvSpPr>
          <p:cNvPr id="9" name="Slide Number Placeholder 8">
            <a:extLst>
              <a:ext uri="{FF2B5EF4-FFF2-40B4-BE49-F238E27FC236}">
                <a16:creationId xmlns:a16="http://schemas.microsoft.com/office/drawing/2014/main" id="{6A1EECF8-3963-F24B-99C0-30D342D51F11}"/>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952709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0A9B8-3F26-0E47-BD7F-479F33CC6B8C}"/>
              </a:ext>
            </a:extLst>
          </p:cNvPr>
          <p:cNvSpPr>
            <a:spLocks noGrp="1"/>
          </p:cNvSpPr>
          <p:nvPr>
            <p:ph type="title"/>
          </p:nvPr>
        </p:nvSpPr>
        <p:spPr/>
        <p:txBody>
          <a:bodyPr/>
          <a:lstStyle/>
          <a:p>
            <a:r>
              <a:rPr lang="en-US"/>
              <a:t>Click to edit Master title style</a:t>
            </a:r>
            <a:endParaRPr lang="en-BO"/>
          </a:p>
        </p:txBody>
      </p:sp>
      <p:sp>
        <p:nvSpPr>
          <p:cNvPr id="3" name="Date Placeholder 2">
            <a:extLst>
              <a:ext uri="{FF2B5EF4-FFF2-40B4-BE49-F238E27FC236}">
                <a16:creationId xmlns:a16="http://schemas.microsoft.com/office/drawing/2014/main" id="{3B290C82-060C-144F-99CE-49482932444B}"/>
              </a:ext>
            </a:extLst>
          </p:cNvPr>
          <p:cNvSpPr>
            <a:spLocks noGrp="1"/>
          </p:cNvSpPr>
          <p:nvPr>
            <p:ph type="dt" sz="half" idx="10"/>
          </p:nvPr>
        </p:nvSpPr>
        <p:spPr/>
        <p:txBody>
          <a:bodyPr/>
          <a:lstStyle/>
          <a:p>
            <a:fld id="{F19688CA-1A47-BA4E-9947-05849FE868A6}" type="datetimeFigureOut">
              <a:rPr lang="en-BO" smtClean="0"/>
              <a:t>4/9/20</a:t>
            </a:fld>
            <a:endParaRPr lang="en-BO"/>
          </a:p>
        </p:txBody>
      </p:sp>
      <p:sp>
        <p:nvSpPr>
          <p:cNvPr id="4" name="Footer Placeholder 3">
            <a:extLst>
              <a:ext uri="{FF2B5EF4-FFF2-40B4-BE49-F238E27FC236}">
                <a16:creationId xmlns:a16="http://schemas.microsoft.com/office/drawing/2014/main" id="{F7AB24A3-0E0E-6348-858D-848886341E0F}"/>
              </a:ext>
            </a:extLst>
          </p:cNvPr>
          <p:cNvSpPr>
            <a:spLocks noGrp="1"/>
          </p:cNvSpPr>
          <p:nvPr>
            <p:ph type="ftr" sz="quarter" idx="11"/>
          </p:nvPr>
        </p:nvSpPr>
        <p:spPr/>
        <p:txBody>
          <a:bodyPr/>
          <a:lstStyle/>
          <a:p>
            <a:endParaRPr lang="en-BO"/>
          </a:p>
        </p:txBody>
      </p:sp>
      <p:sp>
        <p:nvSpPr>
          <p:cNvPr id="5" name="Slide Number Placeholder 4">
            <a:extLst>
              <a:ext uri="{FF2B5EF4-FFF2-40B4-BE49-F238E27FC236}">
                <a16:creationId xmlns:a16="http://schemas.microsoft.com/office/drawing/2014/main" id="{524E8779-C87E-7B4F-AD15-B8605684DC2A}"/>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2468765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77973B-BE8F-6D46-9ECA-A8D016A87C3E}"/>
              </a:ext>
            </a:extLst>
          </p:cNvPr>
          <p:cNvSpPr>
            <a:spLocks noGrp="1"/>
          </p:cNvSpPr>
          <p:nvPr>
            <p:ph type="dt" sz="half" idx="10"/>
          </p:nvPr>
        </p:nvSpPr>
        <p:spPr/>
        <p:txBody>
          <a:bodyPr/>
          <a:lstStyle/>
          <a:p>
            <a:fld id="{F19688CA-1A47-BA4E-9947-05849FE868A6}" type="datetimeFigureOut">
              <a:rPr lang="en-BO" smtClean="0"/>
              <a:t>4/9/20</a:t>
            </a:fld>
            <a:endParaRPr lang="en-BO"/>
          </a:p>
        </p:txBody>
      </p:sp>
      <p:sp>
        <p:nvSpPr>
          <p:cNvPr id="3" name="Footer Placeholder 2">
            <a:extLst>
              <a:ext uri="{FF2B5EF4-FFF2-40B4-BE49-F238E27FC236}">
                <a16:creationId xmlns:a16="http://schemas.microsoft.com/office/drawing/2014/main" id="{9969EAAC-1F2B-DB44-8666-9C3E21643B2F}"/>
              </a:ext>
            </a:extLst>
          </p:cNvPr>
          <p:cNvSpPr>
            <a:spLocks noGrp="1"/>
          </p:cNvSpPr>
          <p:nvPr>
            <p:ph type="ftr" sz="quarter" idx="11"/>
          </p:nvPr>
        </p:nvSpPr>
        <p:spPr/>
        <p:txBody>
          <a:bodyPr/>
          <a:lstStyle/>
          <a:p>
            <a:endParaRPr lang="en-BO"/>
          </a:p>
        </p:txBody>
      </p:sp>
      <p:sp>
        <p:nvSpPr>
          <p:cNvPr id="4" name="Slide Number Placeholder 3">
            <a:extLst>
              <a:ext uri="{FF2B5EF4-FFF2-40B4-BE49-F238E27FC236}">
                <a16:creationId xmlns:a16="http://schemas.microsoft.com/office/drawing/2014/main" id="{8EB1B739-CB11-EA48-AEEC-890AECCCFFD9}"/>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3662646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04232-E854-6142-AA57-C4930682E8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Content Placeholder 2">
            <a:extLst>
              <a:ext uri="{FF2B5EF4-FFF2-40B4-BE49-F238E27FC236}">
                <a16:creationId xmlns:a16="http://schemas.microsoft.com/office/drawing/2014/main" id="{ED3035E9-21FE-DE41-BED0-2065045B4E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Text Placeholder 3">
            <a:extLst>
              <a:ext uri="{FF2B5EF4-FFF2-40B4-BE49-F238E27FC236}">
                <a16:creationId xmlns:a16="http://schemas.microsoft.com/office/drawing/2014/main" id="{96A4C0C6-BED7-B54D-891C-EF406C4C9C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443C1E-28CB-F842-9082-69A2273C8D23}"/>
              </a:ext>
            </a:extLst>
          </p:cNvPr>
          <p:cNvSpPr>
            <a:spLocks noGrp="1"/>
          </p:cNvSpPr>
          <p:nvPr>
            <p:ph type="dt" sz="half" idx="10"/>
          </p:nvPr>
        </p:nvSpPr>
        <p:spPr/>
        <p:txBody>
          <a:bodyPr/>
          <a:lstStyle/>
          <a:p>
            <a:fld id="{F19688CA-1A47-BA4E-9947-05849FE868A6}" type="datetimeFigureOut">
              <a:rPr lang="en-BO" smtClean="0"/>
              <a:t>4/9/20</a:t>
            </a:fld>
            <a:endParaRPr lang="en-BO"/>
          </a:p>
        </p:txBody>
      </p:sp>
      <p:sp>
        <p:nvSpPr>
          <p:cNvPr id="6" name="Footer Placeholder 5">
            <a:extLst>
              <a:ext uri="{FF2B5EF4-FFF2-40B4-BE49-F238E27FC236}">
                <a16:creationId xmlns:a16="http://schemas.microsoft.com/office/drawing/2014/main" id="{90254147-9F31-BF4F-BA4D-83436316C688}"/>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9FBBDE93-F6ED-044B-9B61-8AEC2A4E7C82}"/>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2454549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CC3DD-9A4D-4A4B-8B57-A194A0485D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Picture Placeholder 2">
            <a:extLst>
              <a:ext uri="{FF2B5EF4-FFF2-40B4-BE49-F238E27FC236}">
                <a16:creationId xmlns:a16="http://schemas.microsoft.com/office/drawing/2014/main" id="{09E5A458-2FA2-DA45-842F-F7DDDF717F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O"/>
          </a:p>
        </p:txBody>
      </p:sp>
      <p:sp>
        <p:nvSpPr>
          <p:cNvPr id="4" name="Text Placeholder 3">
            <a:extLst>
              <a:ext uri="{FF2B5EF4-FFF2-40B4-BE49-F238E27FC236}">
                <a16:creationId xmlns:a16="http://schemas.microsoft.com/office/drawing/2014/main" id="{F1D452F4-2DA4-D341-8FC0-A961AC6BCC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EB5705-65A1-7240-A14C-1BB7BAC6EE88}"/>
              </a:ext>
            </a:extLst>
          </p:cNvPr>
          <p:cNvSpPr>
            <a:spLocks noGrp="1"/>
          </p:cNvSpPr>
          <p:nvPr>
            <p:ph type="dt" sz="half" idx="10"/>
          </p:nvPr>
        </p:nvSpPr>
        <p:spPr/>
        <p:txBody>
          <a:bodyPr/>
          <a:lstStyle/>
          <a:p>
            <a:fld id="{F19688CA-1A47-BA4E-9947-05849FE868A6}" type="datetimeFigureOut">
              <a:rPr lang="en-BO" smtClean="0"/>
              <a:t>4/9/20</a:t>
            </a:fld>
            <a:endParaRPr lang="en-BO"/>
          </a:p>
        </p:txBody>
      </p:sp>
      <p:sp>
        <p:nvSpPr>
          <p:cNvPr id="6" name="Footer Placeholder 5">
            <a:extLst>
              <a:ext uri="{FF2B5EF4-FFF2-40B4-BE49-F238E27FC236}">
                <a16:creationId xmlns:a16="http://schemas.microsoft.com/office/drawing/2014/main" id="{B63364AE-7F39-6448-B564-6AD3879DD3FB}"/>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5C898609-E197-2B42-A00B-4B9957E38263}"/>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1899808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73E6B6-F997-644F-AAE5-557099AD66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O"/>
          </a:p>
        </p:txBody>
      </p:sp>
      <p:sp>
        <p:nvSpPr>
          <p:cNvPr id="3" name="Text Placeholder 2">
            <a:extLst>
              <a:ext uri="{FF2B5EF4-FFF2-40B4-BE49-F238E27FC236}">
                <a16:creationId xmlns:a16="http://schemas.microsoft.com/office/drawing/2014/main" id="{FFABE854-5201-1F44-BE68-5BB0D625C2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042D7E77-E5C9-9740-B483-A1DE7CBD5A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688CA-1A47-BA4E-9947-05849FE868A6}" type="datetimeFigureOut">
              <a:rPr lang="en-BO" smtClean="0"/>
              <a:t>4/9/20</a:t>
            </a:fld>
            <a:endParaRPr lang="en-BO"/>
          </a:p>
        </p:txBody>
      </p:sp>
      <p:sp>
        <p:nvSpPr>
          <p:cNvPr id="5" name="Footer Placeholder 4">
            <a:extLst>
              <a:ext uri="{FF2B5EF4-FFF2-40B4-BE49-F238E27FC236}">
                <a16:creationId xmlns:a16="http://schemas.microsoft.com/office/drawing/2014/main" id="{EBA5BE67-0862-9648-9947-5CDE2DB1E5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O"/>
          </a:p>
        </p:txBody>
      </p:sp>
      <p:sp>
        <p:nvSpPr>
          <p:cNvPr id="6" name="Slide Number Placeholder 5">
            <a:extLst>
              <a:ext uri="{FF2B5EF4-FFF2-40B4-BE49-F238E27FC236}">
                <a16:creationId xmlns:a16="http://schemas.microsoft.com/office/drawing/2014/main" id="{3600F51C-4B84-844B-83B9-BEC562E62B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6EAD64-78A2-8942-B29E-17BF5097F5FB}" type="slidenum">
              <a:rPr lang="en-BO" smtClean="0"/>
              <a:t>‹#›</a:t>
            </a:fld>
            <a:endParaRPr lang="en-BO"/>
          </a:p>
        </p:txBody>
      </p:sp>
    </p:spTree>
    <p:extLst>
      <p:ext uri="{BB962C8B-B14F-4D97-AF65-F5344CB8AC3E}">
        <p14:creationId xmlns:p14="http://schemas.microsoft.com/office/powerpoint/2010/main" val="3005944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D0E3-D250-724A-AA79-96669FB7EC92}"/>
              </a:ext>
            </a:extLst>
          </p:cNvPr>
          <p:cNvSpPr>
            <a:spLocks noGrp="1"/>
          </p:cNvSpPr>
          <p:nvPr>
            <p:ph type="ctrTitle"/>
          </p:nvPr>
        </p:nvSpPr>
        <p:spPr/>
        <p:txBody>
          <a:bodyPr/>
          <a:lstStyle/>
          <a:p>
            <a:r>
              <a:rPr lang="en-BO" dirty="0"/>
              <a:t>C</a:t>
            </a:r>
            <a:r>
              <a:rPr lang="en-US" dirty="0"/>
              <a:t># Quick Reference</a:t>
            </a:r>
            <a:endParaRPr lang="en-BO" dirty="0"/>
          </a:p>
        </p:txBody>
      </p:sp>
      <p:sp>
        <p:nvSpPr>
          <p:cNvPr id="3" name="Subtitle 2">
            <a:extLst>
              <a:ext uri="{FF2B5EF4-FFF2-40B4-BE49-F238E27FC236}">
                <a16:creationId xmlns:a16="http://schemas.microsoft.com/office/drawing/2014/main" id="{3EC46238-70E8-074C-B3E5-A6B59208CEE1}"/>
              </a:ext>
            </a:extLst>
          </p:cNvPr>
          <p:cNvSpPr>
            <a:spLocks noGrp="1"/>
          </p:cNvSpPr>
          <p:nvPr>
            <p:ph type="subTitle" idx="1"/>
          </p:nvPr>
        </p:nvSpPr>
        <p:spPr/>
        <p:txBody>
          <a:bodyPr/>
          <a:lstStyle/>
          <a:p>
            <a:endParaRPr lang="en-BO" dirty="0"/>
          </a:p>
        </p:txBody>
      </p:sp>
    </p:spTree>
    <p:extLst>
      <p:ext uri="{BB962C8B-B14F-4D97-AF65-F5344CB8AC3E}">
        <p14:creationId xmlns:p14="http://schemas.microsoft.com/office/powerpoint/2010/main" val="2246499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33124-041D-D344-89AE-F74B3C3FCA8D}"/>
              </a:ext>
            </a:extLst>
          </p:cNvPr>
          <p:cNvSpPr>
            <a:spLocks noGrp="1"/>
          </p:cNvSpPr>
          <p:nvPr>
            <p:ph type="title"/>
          </p:nvPr>
        </p:nvSpPr>
        <p:spPr/>
        <p:txBody>
          <a:bodyPr/>
          <a:lstStyle/>
          <a:p>
            <a:r>
              <a:rPr lang="en-US" dirty="0"/>
              <a:t>CHAPTER 2</a:t>
            </a:r>
            <a:br>
              <a:rPr lang="en-US" dirty="0"/>
            </a:br>
            <a:endParaRPr lang="en-BO" dirty="0"/>
          </a:p>
        </p:txBody>
      </p:sp>
      <p:sp>
        <p:nvSpPr>
          <p:cNvPr id="3" name="Content Placeholder 2">
            <a:extLst>
              <a:ext uri="{FF2B5EF4-FFF2-40B4-BE49-F238E27FC236}">
                <a16:creationId xmlns:a16="http://schemas.microsoft.com/office/drawing/2014/main" id="{1E8F9248-765B-D144-823A-7EDC22D1F99F}"/>
              </a:ext>
            </a:extLst>
          </p:cNvPr>
          <p:cNvSpPr>
            <a:spLocks noGrp="1"/>
          </p:cNvSpPr>
          <p:nvPr>
            <p:ph idx="1"/>
          </p:nvPr>
        </p:nvSpPr>
        <p:spPr/>
        <p:txBody>
          <a:bodyPr/>
          <a:lstStyle/>
          <a:p>
            <a:r>
              <a:rPr lang="en-US" dirty="0"/>
              <a:t>Compile and Run</a:t>
            </a:r>
            <a:endParaRPr lang="en-BO" dirty="0"/>
          </a:p>
        </p:txBody>
      </p:sp>
    </p:spTree>
    <p:extLst>
      <p:ext uri="{BB962C8B-B14F-4D97-AF65-F5344CB8AC3E}">
        <p14:creationId xmlns:p14="http://schemas.microsoft.com/office/powerpoint/2010/main" val="4157390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1F121-C89E-F343-8431-2B5EF92E007F}"/>
              </a:ext>
            </a:extLst>
          </p:cNvPr>
          <p:cNvSpPr>
            <a:spLocks noGrp="1"/>
          </p:cNvSpPr>
          <p:nvPr>
            <p:ph type="title"/>
          </p:nvPr>
        </p:nvSpPr>
        <p:spPr/>
        <p:txBody>
          <a:bodyPr/>
          <a:lstStyle/>
          <a:p>
            <a:r>
              <a:rPr lang="en-US" dirty="0"/>
              <a:t>Visual Studio Compilation</a:t>
            </a:r>
            <a:br>
              <a:rPr lang="en-US" dirty="0"/>
            </a:br>
            <a:endParaRPr lang="en-BO" dirty="0"/>
          </a:p>
        </p:txBody>
      </p:sp>
      <p:sp>
        <p:nvSpPr>
          <p:cNvPr id="3" name="Content Placeholder 2">
            <a:extLst>
              <a:ext uri="{FF2B5EF4-FFF2-40B4-BE49-F238E27FC236}">
                <a16:creationId xmlns:a16="http://schemas.microsoft.com/office/drawing/2014/main" id="{C825C792-CA59-5F45-A932-67F6F317C983}"/>
              </a:ext>
            </a:extLst>
          </p:cNvPr>
          <p:cNvSpPr>
            <a:spLocks noGrp="1"/>
          </p:cNvSpPr>
          <p:nvPr>
            <p:ph idx="1"/>
          </p:nvPr>
        </p:nvSpPr>
        <p:spPr/>
        <p:txBody>
          <a:bodyPr>
            <a:normAutofit/>
          </a:bodyPr>
          <a:lstStyle/>
          <a:p>
            <a:pPr marL="0" indent="0">
              <a:buNone/>
            </a:pPr>
            <a:r>
              <a:rPr lang="en-US" dirty="0"/>
              <a:t>With the Hello World program completed, the next step is to compile and run it. To do so, open the Debug menu and select Start Without Debugging, or simply press Ctrl+F5. Visual Studio will then compile and run the application, which displays the string in a console window.</a:t>
            </a:r>
          </a:p>
          <a:p>
            <a:pPr marL="0" indent="0">
              <a:buNone/>
            </a:pPr>
            <a:r>
              <a:rPr lang="en-US" dirty="0"/>
              <a:t>The reason why you do not want to choose the Start Debugging</a:t>
            </a:r>
          </a:p>
          <a:p>
            <a:pPr marL="0" indent="0">
              <a:buNone/>
            </a:pPr>
            <a:r>
              <a:rPr lang="en-US" dirty="0"/>
              <a:t>command (F5) here is because the console window will then close as soon as the program has finished executing.</a:t>
            </a:r>
          </a:p>
          <a:p>
            <a:endParaRPr lang="en-BO" dirty="0"/>
          </a:p>
        </p:txBody>
      </p:sp>
    </p:spTree>
    <p:extLst>
      <p:ext uri="{BB962C8B-B14F-4D97-AF65-F5344CB8AC3E}">
        <p14:creationId xmlns:p14="http://schemas.microsoft.com/office/powerpoint/2010/main" val="2111871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E176-9E53-424A-9FAB-02C63823A3E2}"/>
              </a:ext>
            </a:extLst>
          </p:cNvPr>
          <p:cNvSpPr>
            <a:spLocks noGrp="1"/>
          </p:cNvSpPr>
          <p:nvPr>
            <p:ph type="title"/>
          </p:nvPr>
        </p:nvSpPr>
        <p:spPr/>
        <p:txBody>
          <a:bodyPr/>
          <a:lstStyle/>
          <a:p>
            <a:r>
              <a:rPr lang="en-US" dirty="0"/>
              <a:t>Console Compilation</a:t>
            </a:r>
            <a:br>
              <a:rPr lang="en-US" dirty="0"/>
            </a:br>
            <a:endParaRPr lang="en-BO" dirty="0"/>
          </a:p>
        </p:txBody>
      </p:sp>
      <p:sp>
        <p:nvSpPr>
          <p:cNvPr id="3" name="Content Placeholder 2">
            <a:extLst>
              <a:ext uri="{FF2B5EF4-FFF2-40B4-BE49-F238E27FC236}">
                <a16:creationId xmlns:a16="http://schemas.microsoft.com/office/drawing/2014/main" id="{D77A7ACA-0F19-A548-B18D-5EE2DE5EA1DC}"/>
              </a:ext>
            </a:extLst>
          </p:cNvPr>
          <p:cNvSpPr>
            <a:spLocks noGrp="1"/>
          </p:cNvSpPr>
          <p:nvPr>
            <p:ph idx="1"/>
          </p:nvPr>
        </p:nvSpPr>
        <p:spPr>
          <a:xfrm>
            <a:off x="838200" y="1825625"/>
            <a:ext cx="10515600" cy="3227638"/>
          </a:xfrm>
        </p:spPr>
        <p:txBody>
          <a:bodyPr>
            <a:normAutofit/>
          </a:bodyPr>
          <a:lstStyle/>
          <a:p>
            <a:pPr marL="0" indent="0">
              <a:buNone/>
            </a:pPr>
            <a:r>
              <a:rPr lang="en-US" sz="2400" dirty="0"/>
              <a:t>If you did not have an IDE such as Visual Studio, you could still compile</a:t>
            </a:r>
          </a:p>
          <a:p>
            <a:pPr marL="0" indent="0">
              <a:buNone/>
            </a:pPr>
            <a:r>
              <a:rPr lang="en-US" sz="2400" dirty="0"/>
              <a:t>the program as long as you have the .NET Framework installed. To try this,</a:t>
            </a:r>
          </a:p>
          <a:p>
            <a:pPr marL="0" indent="0">
              <a:buNone/>
            </a:pPr>
            <a:r>
              <a:rPr lang="en-US" sz="2400" dirty="0"/>
              <a:t>open a console window (C:\Windows\System32\</a:t>
            </a:r>
            <a:r>
              <a:rPr lang="en-US" sz="2400" dirty="0" err="1"/>
              <a:t>cmd.exe</a:t>
            </a:r>
            <a:r>
              <a:rPr lang="en-US" sz="2400" dirty="0"/>
              <a:t>) and navigate to</a:t>
            </a:r>
          </a:p>
          <a:p>
            <a:pPr marL="0" indent="0">
              <a:buNone/>
            </a:pPr>
            <a:r>
              <a:rPr lang="en-US" sz="2400" dirty="0"/>
              <a:t>the project folder where the source file is located. You then need to find the</a:t>
            </a:r>
          </a:p>
          <a:p>
            <a:pPr marL="0" indent="0">
              <a:buNone/>
            </a:pPr>
            <a:r>
              <a:rPr lang="en-US" sz="2400" dirty="0"/>
              <a:t>C# compiler called </a:t>
            </a:r>
            <a:r>
              <a:rPr lang="en-US" sz="2400" dirty="0" err="1"/>
              <a:t>csc.exe</a:t>
            </a:r>
            <a:r>
              <a:rPr lang="en-US" sz="2400" dirty="0"/>
              <a:t>, which is located in a path similar to the one</a:t>
            </a:r>
          </a:p>
          <a:p>
            <a:pPr marL="0" indent="0">
              <a:buNone/>
            </a:pPr>
            <a:r>
              <a:rPr lang="en-US" sz="2400" dirty="0"/>
              <a:t>shown here. Run the compiler with the source filename as an argument</a:t>
            </a:r>
          </a:p>
          <a:p>
            <a:pPr marL="0" indent="0">
              <a:buNone/>
            </a:pPr>
            <a:r>
              <a:rPr lang="en-US" sz="2400" dirty="0"/>
              <a:t>and it will produce an executable in the current folder.</a:t>
            </a:r>
          </a:p>
          <a:p>
            <a:endParaRPr lang="en-BO" dirty="0"/>
          </a:p>
        </p:txBody>
      </p:sp>
      <p:sp>
        <p:nvSpPr>
          <p:cNvPr id="4" name="TextBox 3">
            <a:extLst>
              <a:ext uri="{FF2B5EF4-FFF2-40B4-BE49-F238E27FC236}">
                <a16:creationId xmlns:a16="http://schemas.microsoft.com/office/drawing/2014/main" id="{B4DCFD30-1F79-7F40-A265-5AD55EB98585}"/>
              </a:ext>
            </a:extLst>
          </p:cNvPr>
          <p:cNvSpPr txBox="1"/>
          <p:nvPr/>
        </p:nvSpPr>
        <p:spPr>
          <a:xfrm>
            <a:off x="838200" y="5313145"/>
            <a:ext cx="10596613" cy="830997"/>
          </a:xfrm>
          <a:prstGeom prst="rect">
            <a:avLst/>
          </a:prstGeom>
          <a:noFill/>
        </p:spPr>
        <p:txBody>
          <a:bodyPr wrap="square" rtlCol="0">
            <a:spAutoFit/>
          </a:bodyPr>
          <a:lstStyle/>
          <a:p>
            <a:r>
              <a:rPr lang="en-US" sz="2400" dirty="0"/>
              <a:t>C:\</a:t>
            </a:r>
            <a:r>
              <a:rPr lang="en-US" sz="2400" dirty="0" err="1"/>
              <a:t>MySolution</a:t>
            </a:r>
            <a:r>
              <a:rPr lang="en-US" sz="2400" dirty="0"/>
              <a:t>\</a:t>
            </a:r>
            <a:r>
              <a:rPr lang="en-US" sz="2400" dirty="0" err="1"/>
              <a:t>MyProject</a:t>
            </a:r>
            <a:r>
              <a:rPr lang="en-US" sz="2400" dirty="0"/>
              <a:t>&gt;</a:t>
            </a:r>
          </a:p>
          <a:p>
            <a:r>
              <a:rPr lang="en-US" sz="2400" dirty="0"/>
              <a:t>\Windows\</a:t>
            </a:r>
            <a:r>
              <a:rPr lang="en-US" sz="2400" dirty="0" err="1"/>
              <a:t>Microsoft.NET</a:t>
            </a:r>
            <a:r>
              <a:rPr lang="en-US" sz="2400" dirty="0"/>
              <a:t>\Framework64\v2.0.50727\</a:t>
            </a:r>
            <a:r>
              <a:rPr lang="en-US" sz="2400" dirty="0" err="1"/>
              <a:t>csc.exe</a:t>
            </a:r>
            <a:r>
              <a:rPr lang="en-US" sz="2400" dirty="0"/>
              <a:t> </a:t>
            </a:r>
            <a:r>
              <a:rPr lang="en-US" sz="2400" dirty="0" err="1"/>
              <a:t>Program.cs</a:t>
            </a:r>
            <a:endParaRPr lang="en-US" sz="2400" dirty="0"/>
          </a:p>
        </p:txBody>
      </p:sp>
    </p:spTree>
    <p:extLst>
      <p:ext uri="{BB962C8B-B14F-4D97-AF65-F5344CB8AC3E}">
        <p14:creationId xmlns:p14="http://schemas.microsoft.com/office/powerpoint/2010/main" val="4102494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A5086-660F-5540-8EE9-0323235404DB}"/>
              </a:ext>
            </a:extLst>
          </p:cNvPr>
          <p:cNvSpPr>
            <a:spLocks noGrp="1"/>
          </p:cNvSpPr>
          <p:nvPr>
            <p:ph type="title"/>
          </p:nvPr>
        </p:nvSpPr>
        <p:spPr/>
        <p:txBody>
          <a:bodyPr/>
          <a:lstStyle/>
          <a:p>
            <a:endParaRPr lang="en-BO"/>
          </a:p>
        </p:txBody>
      </p:sp>
      <p:sp>
        <p:nvSpPr>
          <p:cNvPr id="3" name="Content Placeholder 2">
            <a:extLst>
              <a:ext uri="{FF2B5EF4-FFF2-40B4-BE49-F238E27FC236}">
                <a16:creationId xmlns:a16="http://schemas.microsoft.com/office/drawing/2014/main" id="{F3CDEC71-0482-454A-93F6-37949BE58C0C}"/>
              </a:ext>
            </a:extLst>
          </p:cNvPr>
          <p:cNvSpPr>
            <a:spLocks noGrp="1"/>
          </p:cNvSpPr>
          <p:nvPr>
            <p:ph idx="1"/>
          </p:nvPr>
        </p:nvSpPr>
        <p:spPr/>
        <p:txBody>
          <a:bodyPr/>
          <a:lstStyle/>
          <a:p>
            <a:pPr marL="0" indent="0">
              <a:buNone/>
            </a:pPr>
            <a:r>
              <a:rPr lang="en-US" dirty="0"/>
              <a:t>If you try running the compiled program it will show the same output</a:t>
            </a:r>
          </a:p>
          <a:p>
            <a:pPr marL="0" indent="0">
              <a:buNone/>
            </a:pPr>
            <a:r>
              <a:rPr lang="en-US" dirty="0"/>
              <a:t>as the one created by Visual Studio.</a:t>
            </a:r>
          </a:p>
          <a:p>
            <a:pPr marL="0" indent="0">
              <a:buNone/>
            </a:pPr>
            <a:endParaRPr lang="en-US" dirty="0"/>
          </a:p>
          <a:p>
            <a:pPr marL="0" indent="0">
              <a:buNone/>
            </a:pPr>
            <a:r>
              <a:rPr lang="en-US" dirty="0"/>
              <a:t>C:\</a:t>
            </a:r>
            <a:r>
              <a:rPr lang="en-US" dirty="0" err="1"/>
              <a:t>MySolution</a:t>
            </a:r>
            <a:r>
              <a:rPr lang="en-US" dirty="0"/>
              <a:t>\</a:t>
            </a:r>
            <a:r>
              <a:rPr lang="en-US" dirty="0" err="1"/>
              <a:t>MyProject</a:t>
            </a:r>
            <a:r>
              <a:rPr lang="en-US" dirty="0"/>
              <a:t>&gt; </a:t>
            </a:r>
            <a:r>
              <a:rPr lang="en-US" dirty="0" err="1"/>
              <a:t>Program.exe</a:t>
            </a:r>
            <a:endParaRPr lang="en-US" dirty="0"/>
          </a:p>
          <a:p>
            <a:pPr marL="0" indent="0">
              <a:buNone/>
            </a:pPr>
            <a:r>
              <a:rPr lang="en-US" dirty="0"/>
              <a:t>Hello World</a:t>
            </a:r>
          </a:p>
          <a:p>
            <a:endParaRPr lang="en-BO" dirty="0"/>
          </a:p>
        </p:txBody>
      </p:sp>
    </p:spTree>
    <p:extLst>
      <p:ext uri="{BB962C8B-B14F-4D97-AF65-F5344CB8AC3E}">
        <p14:creationId xmlns:p14="http://schemas.microsoft.com/office/powerpoint/2010/main" val="2201182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F9C3F-F004-3842-835C-4C4396C9A488}"/>
              </a:ext>
            </a:extLst>
          </p:cNvPr>
          <p:cNvSpPr>
            <a:spLocks noGrp="1"/>
          </p:cNvSpPr>
          <p:nvPr>
            <p:ph type="title"/>
          </p:nvPr>
        </p:nvSpPr>
        <p:spPr/>
        <p:txBody>
          <a:bodyPr/>
          <a:lstStyle/>
          <a:p>
            <a:r>
              <a:rPr lang="en-US" dirty="0"/>
              <a:t>Language Version</a:t>
            </a:r>
            <a:br>
              <a:rPr lang="en-US" dirty="0"/>
            </a:br>
            <a:endParaRPr lang="en-BO" dirty="0"/>
          </a:p>
        </p:txBody>
      </p:sp>
      <p:sp>
        <p:nvSpPr>
          <p:cNvPr id="3" name="Content Placeholder 2">
            <a:extLst>
              <a:ext uri="{FF2B5EF4-FFF2-40B4-BE49-F238E27FC236}">
                <a16:creationId xmlns:a16="http://schemas.microsoft.com/office/drawing/2014/main" id="{51A979D6-CEA7-DC49-AF7D-3B65887FA71A}"/>
              </a:ext>
            </a:extLst>
          </p:cNvPr>
          <p:cNvSpPr>
            <a:spLocks noGrp="1"/>
          </p:cNvSpPr>
          <p:nvPr>
            <p:ph idx="1"/>
          </p:nvPr>
        </p:nvSpPr>
        <p:spPr/>
        <p:txBody>
          <a:bodyPr>
            <a:normAutofit fontScale="92500" lnSpcReduction="10000"/>
          </a:bodyPr>
          <a:lstStyle/>
          <a:p>
            <a:pPr marL="0" indent="0">
              <a:buNone/>
            </a:pPr>
            <a:r>
              <a:rPr lang="en-US" dirty="0"/>
              <a:t>A project in Visual Studio will by default compile using the latest major</a:t>
            </a:r>
          </a:p>
          <a:p>
            <a:pPr marL="0" indent="0">
              <a:buNone/>
            </a:pPr>
            <a:r>
              <a:rPr lang="en-US" dirty="0"/>
              <a:t>version of the language, which is currently C# 7.0. To use the latest features</a:t>
            </a:r>
          </a:p>
          <a:p>
            <a:pPr marL="0" indent="0">
              <a:buNone/>
            </a:pPr>
            <a:r>
              <a:rPr lang="en-US" dirty="0"/>
              <a:t>from minor language updates (C# 7.1, 7.2, and 7.3), you need to update</a:t>
            </a:r>
          </a:p>
          <a:p>
            <a:pPr marL="0" indent="0">
              <a:buNone/>
            </a:pPr>
            <a:r>
              <a:rPr lang="en-US" dirty="0"/>
              <a:t>the settings for your project. To do so first right-click the project node in</a:t>
            </a:r>
          </a:p>
          <a:p>
            <a:pPr marL="0" indent="0">
              <a:buNone/>
            </a:pPr>
            <a:r>
              <a:rPr lang="en-US" dirty="0"/>
              <a:t>the Solution Explorer and select Properties. From there, click on the Build</a:t>
            </a:r>
          </a:p>
          <a:p>
            <a:pPr marL="0" indent="0">
              <a:buNone/>
            </a:pPr>
            <a:r>
              <a:rPr lang="en-US" dirty="0"/>
              <a:t>tab on the left and then the Advanced button in the bottom right. A new</a:t>
            </a:r>
          </a:p>
          <a:p>
            <a:pPr marL="0" indent="0">
              <a:buNone/>
            </a:pPr>
            <a:r>
              <a:rPr lang="en-US" dirty="0"/>
              <a:t>window appears where you can change the language version from a drop-down list. Change the selection to C# Latest Minor Version (Latest). Click</a:t>
            </a:r>
          </a:p>
          <a:p>
            <a:pPr marL="0" indent="0">
              <a:buNone/>
            </a:pPr>
            <a:r>
              <a:rPr lang="en-US" dirty="0"/>
              <a:t>OK and then close the Properties tab and you will have enabled the most</a:t>
            </a:r>
          </a:p>
          <a:p>
            <a:pPr marL="0" indent="0">
              <a:buNone/>
            </a:pPr>
            <a:r>
              <a:rPr lang="en-US" dirty="0"/>
              <a:t>recent features of C#.</a:t>
            </a:r>
          </a:p>
          <a:p>
            <a:endParaRPr lang="en-BO" dirty="0"/>
          </a:p>
        </p:txBody>
      </p:sp>
    </p:spTree>
    <p:extLst>
      <p:ext uri="{BB962C8B-B14F-4D97-AF65-F5344CB8AC3E}">
        <p14:creationId xmlns:p14="http://schemas.microsoft.com/office/powerpoint/2010/main" val="1776617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A38D4-63F7-024C-BFA4-F946F1289B06}"/>
              </a:ext>
            </a:extLst>
          </p:cNvPr>
          <p:cNvSpPr>
            <a:spLocks noGrp="1"/>
          </p:cNvSpPr>
          <p:nvPr>
            <p:ph type="title"/>
          </p:nvPr>
        </p:nvSpPr>
        <p:spPr/>
        <p:txBody>
          <a:bodyPr/>
          <a:lstStyle/>
          <a:p>
            <a:r>
              <a:rPr lang="en-US" dirty="0"/>
              <a:t>Comments</a:t>
            </a:r>
            <a:br>
              <a:rPr lang="en-US" dirty="0"/>
            </a:br>
            <a:endParaRPr lang="en-BO" dirty="0"/>
          </a:p>
        </p:txBody>
      </p:sp>
      <p:sp>
        <p:nvSpPr>
          <p:cNvPr id="3" name="Content Placeholder 2">
            <a:extLst>
              <a:ext uri="{FF2B5EF4-FFF2-40B4-BE49-F238E27FC236}">
                <a16:creationId xmlns:a16="http://schemas.microsoft.com/office/drawing/2014/main" id="{19999AEC-D120-4A4D-83D3-D61123959470}"/>
              </a:ext>
            </a:extLst>
          </p:cNvPr>
          <p:cNvSpPr>
            <a:spLocks noGrp="1"/>
          </p:cNvSpPr>
          <p:nvPr>
            <p:ph idx="1"/>
          </p:nvPr>
        </p:nvSpPr>
        <p:spPr/>
        <p:txBody>
          <a:bodyPr>
            <a:normAutofit fontScale="92500" lnSpcReduction="20000"/>
          </a:bodyPr>
          <a:lstStyle/>
          <a:p>
            <a:pPr marL="0" indent="0">
              <a:buNone/>
            </a:pPr>
            <a:r>
              <a:rPr lang="en-US" dirty="0"/>
              <a:t>Comments are used to insert notes into the source code. C# uses the</a:t>
            </a:r>
          </a:p>
          <a:p>
            <a:pPr marL="0" indent="0">
              <a:buNone/>
            </a:pPr>
            <a:r>
              <a:rPr lang="en-US" dirty="0"/>
              <a:t>standard C++ comment notations, with both single-line and multi-line</a:t>
            </a:r>
          </a:p>
          <a:p>
            <a:pPr marL="0" indent="0">
              <a:buNone/>
            </a:pPr>
            <a:r>
              <a:rPr lang="en-US" dirty="0"/>
              <a:t>comments. They are meant only to enhance the readability of the source</a:t>
            </a:r>
          </a:p>
          <a:p>
            <a:pPr marL="0" indent="0">
              <a:buNone/>
            </a:pPr>
            <a:r>
              <a:rPr lang="en-US" dirty="0"/>
              <a:t>code and have no effect on the end program. The single-line comment</a:t>
            </a:r>
          </a:p>
          <a:p>
            <a:pPr marL="0" indent="0">
              <a:buNone/>
            </a:pPr>
            <a:r>
              <a:rPr lang="en-US" dirty="0"/>
              <a:t>begins with // and extends to the end of the line. The multi-line comment</a:t>
            </a:r>
          </a:p>
          <a:p>
            <a:pPr marL="0" indent="0">
              <a:buNone/>
            </a:pPr>
            <a:r>
              <a:rPr lang="en-US" dirty="0"/>
              <a:t>may span multiple lines and is delimited by /* and */.</a:t>
            </a:r>
          </a:p>
          <a:p>
            <a:pPr marL="0" indent="0">
              <a:buNone/>
            </a:pPr>
            <a:endParaRPr lang="en-US" dirty="0"/>
          </a:p>
          <a:p>
            <a:pPr marL="0" indent="0">
              <a:buNone/>
            </a:pPr>
            <a:r>
              <a:rPr lang="en-US" dirty="0"/>
              <a:t>// single-line comment</a:t>
            </a:r>
          </a:p>
          <a:p>
            <a:pPr marL="0" indent="0">
              <a:buNone/>
            </a:pPr>
            <a:r>
              <a:rPr lang="en-US" dirty="0"/>
              <a:t>/* multi-line</a:t>
            </a:r>
          </a:p>
          <a:p>
            <a:pPr marL="0" indent="0">
              <a:buNone/>
            </a:pPr>
            <a:r>
              <a:rPr lang="en-US" dirty="0"/>
              <a:t>comment */</a:t>
            </a:r>
          </a:p>
          <a:p>
            <a:endParaRPr lang="en-BO" dirty="0"/>
          </a:p>
        </p:txBody>
      </p:sp>
    </p:spTree>
    <p:extLst>
      <p:ext uri="{BB962C8B-B14F-4D97-AF65-F5344CB8AC3E}">
        <p14:creationId xmlns:p14="http://schemas.microsoft.com/office/powerpoint/2010/main" val="1113549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BFF09-92F3-FF44-96C7-3B46102E0032}"/>
              </a:ext>
            </a:extLst>
          </p:cNvPr>
          <p:cNvSpPr>
            <a:spLocks noGrp="1"/>
          </p:cNvSpPr>
          <p:nvPr>
            <p:ph type="title"/>
          </p:nvPr>
        </p:nvSpPr>
        <p:spPr/>
        <p:txBody>
          <a:bodyPr/>
          <a:lstStyle/>
          <a:p>
            <a:r>
              <a:rPr lang="en-BO" dirty="0"/>
              <a:t>Comments for documentation</a:t>
            </a:r>
          </a:p>
        </p:txBody>
      </p:sp>
      <p:sp>
        <p:nvSpPr>
          <p:cNvPr id="3" name="Content Placeholder 2">
            <a:extLst>
              <a:ext uri="{FF2B5EF4-FFF2-40B4-BE49-F238E27FC236}">
                <a16:creationId xmlns:a16="http://schemas.microsoft.com/office/drawing/2014/main" id="{9FBD3ACD-9E07-184B-B556-B82A9ADE5758}"/>
              </a:ext>
            </a:extLst>
          </p:cNvPr>
          <p:cNvSpPr>
            <a:spLocks noGrp="1"/>
          </p:cNvSpPr>
          <p:nvPr>
            <p:ph idx="1"/>
          </p:nvPr>
        </p:nvSpPr>
        <p:spPr>
          <a:xfrm>
            <a:off x="838200" y="1758156"/>
            <a:ext cx="10515600" cy="1966729"/>
          </a:xfrm>
        </p:spPr>
        <p:txBody>
          <a:bodyPr/>
          <a:lstStyle/>
          <a:p>
            <a:pPr marL="0" indent="0">
              <a:buNone/>
            </a:pPr>
            <a:r>
              <a:rPr lang="en-US" dirty="0"/>
              <a:t>In addition to these, there are two documentation comments. There</a:t>
            </a:r>
          </a:p>
          <a:p>
            <a:pPr marL="0" indent="0">
              <a:buNone/>
            </a:pPr>
            <a:r>
              <a:rPr lang="en-US" dirty="0"/>
              <a:t>is one single-line documentation comment that starts with ///, and one</a:t>
            </a:r>
          </a:p>
          <a:p>
            <a:pPr marL="0" indent="0">
              <a:buNone/>
            </a:pPr>
            <a:r>
              <a:rPr lang="en-US" dirty="0"/>
              <a:t>multi-line documentation comment that is delimited by /** and */. These comments are used when producing class documentation.</a:t>
            </a:r>
          </a:p>
          <a:p>
            <a:endParaRPr lang="en-BO" dirty="0"/>
          </a:p>
        </p:txBody>
      </p:sp>
      <p:sp>
        <p:nvSpPr>
          <p:cNvPr id="4" name="TextBox 3">
            <a:extLst>
              <a:ext uri="{FF2B5EF4-FFF2-40B4-BE49-F238E27FC236}">
                <a16:creationId xmlns:a16="http://schemas.microsoft.com/office/drawing/2014/main" id="{0FC56B2B-C181-7E48-8DDC-061B9F0B9DE9}"/>
              </a:ext>
            </a:extLst>
          </p:cNvPr>
          <p:cNvSpPr txBox="1"/>
          <p:nvPr/>
        </p:nvSpPr>
        <p:spPr>
          <a:xfrm>
            <a:off x="838200" y="3703120"/>
            <a:ext cx="10515600" cy="3139321"/>
          </a:xfrm>
          <a:prstGeom prst="rect">
            <a:avLst/>
          </a:prstGeom>
          <a:noFill/>
        </p:spPr>
        <p:txBody>
          <a:bodyPr wrap="square" rtlCol="0">
            <a:spAutoFit/>
          </a:bodyPr>
          <a:lstStyle/>
          <a:p>
            <a:r>
              <a:rPr lang="en-US" dirty="0"/>
              <a:t>/// &lt;summary&gt;Class level documentation.&lt;/summary&gt;</a:t>
            </a:r>
          </a:p>
          <a:p>
            <a:r>
              <a:rPr lang="en-US" dirty="0"/>
              <a:t>class </a:t>
            </a:r>
            <a:r>
              <a:rPr lang="en-US" dirty="0" err="1"/>
              <a:t>MyApp</a:t>
            </a:r>
            <a:endParaRPr lang="en-US" dirty="0"/>
          </a:p>
          <a:p>
            <a:r>
              <a:rPr lang="en-US" dirty="0"/>
              <a:t>{</a:t>
            </a:r>
          </a:p>
          <a:p>
            <a:r>
              <a:rPr lang="en-US" dirty="0"/>
              <a:t>	/** &lt;summary&gt;Program entry point.&lt;/summary&gt;</a:t>
            </a:r>
          </a:p>
          <a:p>
            <a:r>
              <a:rPr lang="en-US" dirty="0"/>
              <a:t>		&lt;param name="</a:t>
            </a:r>
            <a:r>
              <a:rPr lang="en-US" dirty="0" err="1"/>
              <a:t>args</a:t>
            </a:r>
            <a:r>
              <a:rPr lang="en-US" dirty="0"/>
              <a:t>"&gt;Command line arguments.&lt;/param&gt;</a:t>
            </a:r>
          </a:p>
          <a:p>
            <a:r>
              <a:rPr lang="en-US" dirty="0"/>
              <a:t>	*/</a:t>
            </a:r>
          </a:p>
          <a:p>
            <a:r>
              <a:rPr lang="en-US" dirty="0"/>
              <a:t>	static void Main(string[] </a:t>
            </a:r>
            <a:r>
              <a:rPr lang="en-US" dirty="0" err="1"/>
              <a:t>args</a:t>
            </a:r>
            <a:r>
              <a:rPr lang="en-US" dirty="0"/>
              <a:t>)</a:t>
            </a:r>
          </a:p>
          <a:p>
            <a:r>
              <a:rPr lang="en-US" dirty="0"/>
              <a:t>	{</a:t>
            </a:r>
          </a:p>
          <a:p>
            <a:r>
              <a:rPr lang="en-US" dirty="0"/>
              <a:t>		</a:t>
            </a:r>
            <a:r>
              <a:rPr lang="en-US" dirty="0" err="1"/>
              <a:t>System.Console.WriteLine</a:t>
            </a:r>
            <a:r>
              <a:rPr lang="en-US" dirty="0"/>
              <a:t>("Hello World");</a:t>
            </a:r>
          </a:p>
          <a:p>
            <a:r>
              <a:rPr lang="en-US" dirty="0"/>
              <a:t>	}</a:t>
            </a:r>
          </a:p>
          <a:p>
            <a:r>
              <a:rPr lang="en-US" dirty="0"/>
              <a:t>}</a:t>
            </a:r>
          </a:p>
        </p:txBody>
      </p:sp>
    </p:spTree>
    <p:extLst>
      <p:ext uri="{BB962C8B-B14F-4D97-AF65-F5344CB8AC3E}">
        <p14:creationId xmlns:p14="http://schemas.microsoft.com/office/powerpoint/2010/main" val="693492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15ED1-F506-B142-AE6C-B41D39F923C0}"/>
              </a:ext>
            </a:extLst>
          </p:cNvPr>
          <p:cNvSpPr>
            <a:spLocks noGrp="1"/>
          </p:cNvSpPr>
          <p:nvPr>
            <p:ph type="title"/>
          </p:nvPr>
        </p:nvSpPr>
        <p:spPr/>
        <p:txBody>
          <a:bodyPr/>
          <a:lstStyle/>
          <a:p>
            <a:r>
              <a:rPr lang="en-US" dirty="0"/>
              <a:t>CHAPTER 3</a:t>
            </a:r>
            <a:br>
              <a:rPr lang="en-US" dirty="0"/>
            </a:br>
            <a:endParaRPr lang="en-BO" dirty="0"/>
          </a:p>
        </p:txBody>
      </p:sp>
      <p:sp>
        <p:nvSpPr>
          <p:cNvPr id="3" name="Content Placeholder 2">
            <a:extLst>
              <a:ext uri="{FF2B5EF4-FFF2-40B4-BE49-F238E27FC236}">
                <a16:creationId xmlns:a16="http://schemas.microsoft.com/office/drawing/2014/main" id="{91659D61-6B34-1643-AF08-01DF57417434}"/>
              </a:ext>
            </a:extLst>
          </p:cNvPr>
          <p:cNvSpPr>
            <a:spLocks noGrp="1"/>
          </p:cNvSpPr>
          <p:nvPr>
            <p:ph idx="1"/>
          </p:nvPr>
        </p:nvSpPr>
        <p:spPr/>
        <p:txBody>
          <a:bodyPr/>
          <a:lstStyle/>
          <a:p>
            <a:pPr marL="0" indent="0">
              <a:buNone/>
            </a:pPr>
            <a:r>
              <a:rPr lang="en-US" sz="4000" dirty="0"/>
              <a:t>Variables</a:t>
            </a:r>
          </a:p>
          <a:p>
            <a:pPr marL="0" indent="0">
              <a:buNone/>
            </a:pPr>
            <a:endParaRPr lang="en-US" dirty="0"/>
          </a:p>
          <a:p>
            <a:pPr marL="0" indent="0">
              <a:buNone/>
            </a:pPr>
            <a:r>
              <a:rPr lang="en-US" dirty="0"/>
              <a:t>Variables are used for storing data in memory during program execution.</a:t>
            </a:r>
          </a:p>
          <a:p>
            <a:pPr marL="0" indent="0">
              <a:buNone/>
            </a:pPr>
            <a:endParaRPr lang="en-US" dirty="0"/>
          </a:p>
          <a:p>
            <a:endParaRPr lang="en-BO" dirty="0"/>
          </a:p>
        </p:txBody>
      </p:sp>
    </p:spTree>
    <p:extLst>
      <p:ext uri="{BB962C8B-B14F-4D97-AF65-F5344CB8AC3E}">
        <p14:creationId xmlns:p14="http://schemas.microsoft.com/office/powerpoint/2010/main" val="2932653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FEF1F-7B7B-344F-9391-C68932430107}"/>
              </a:ext>
            </a:extLst>
          </p:cNvPr>
          <p:cNvSpPr>
            <a:spLocks noGrp="1"/>
          </p:cNvSpPr>
          <p:nvPr>
            <p:ph type="title"/>
          </p:nvPr>
        </p:nvSpPr>
        <p:spPr/>
        <p:txBody>
          <a:bodyPr/>
          <a:lstStyle/>
          <a:p>
            <a:r>
              <a:rPr lang="en-US" dirty="0"/>
              <a:t>Data Types</a:t>
            </a:r>
            <a:br>
              <a:rPr lang="en-US" dirty="0"/>
            </a:br>
            <a:endParaRPr lang="en-BO" dirty="0"/>
          </a:p>
        </p:txBody>
      </p:sp>
      <p:pic>
        <p:nvPicPr>
          <p:cNvPr id="6" name="Content Placeholder 5" descr="A screenshot of a cell phone&#10;&#10;Description automatically generated">
            <a:extLst>
              <a:ext uri="{FF2B5EF4-FFF2-40B4-BE49-F238E27FC236}">
                <a16:creationId xmlns:a16="http://schemas.microsoft.com/office/drawing/2014/main" id="{6A2C1B39-9EAA-D847-BCED-8FB3757EBC28}"/>
              </a:ext>
            </a:extLst>
          </p:cNvPr>
          <p:cNvPicPr>
            <a:picLocks noGrp="1" noChangeAspect="1"/>
          </p:cNvPicPr>
          <p:nvPr>
            <p:ph idx="1"/>
          </p:nvPr>
        </p:nvPicPr>
        <p:blipFill>
          <a:blip r:embed="rId2"/>
          <a:stretch>
            <a:fillRect/>
          </a:stretch>
        </p:blipFill>
        <p:spPr>
          <a:xfrm>
            <a:off x="1278045" y="1085123"/>
            <a:ext cx="5054093" cy="5553672"/>
          </a:xfrm>
        </p:spPr>
      </p:pic>
      <p:sp>
        <p:nvSpPr>
          <p:cNvPr id="7" name="TextBox 6">
            <a:extLst>
              <a:ext uri="{FF2B5EF4-FFF2-40B4-BE49-F238E27FC236}">
                <a16:creationId xmlns:a16="http://schemas.microsoft.com/office/drawing/2014/main" id="{CC6C9ACE-2579-7440-9F15-1D4913CA4F90}"/>
              </a:ext>
            </a:extLst>
          </p:cNvPr>
          <p:cNvSpPr txBox="1"/>
          <p:nvPr/>
        </p:nvSpPr>
        <p:spPr>
          <a:xfrm>
            <a:off x="7227517" y="1353580"/>
            <a:ext cx="4351751" cy="5016758"/>
          </a:xfrm>
          <a:prstGeom prst="rect">
            <a:avLst/>
          </a:prstGeom>
          <a:noFill/>
        </p:spPr>
        <p:txBody>
          <a:bodyPr wrap="square" rtlCol="0">
            <a:spAutoFit/>
          </a:bodyPr>
          <a:lstStyle/>
          <a:p>
            <a:r>
              <a:rPr lang="en-US" sz="3200" dirty="0"/>
              <a:t>Depending on what data you need to store, there are several different kinds</a:t>
            </a:r>
          </a:p>
          <a:p>
            <a:r>
              <a:rPr lang="en-US" sz="3200" dirty="0"/>
              <a:t>of data types. The simple types in C# consist of four signed integer types</a:t>
            </a:r>
          </a:p>
          <a:p>
            <a:r>
              <a:rPr lang="en-US" sz="3200" dirty="0"/>
              <a:t>and four unsigned, three floating-point types, as well as char and bool.</a:t>
            </a:r>
          </a:p>
        </p:txBody>
      </p:sp>
    </p:spTree>
    <p:extLst>
      <p:ext uri="{BB962C8B-B14F-4D97-AF65-F5344CB8AC3E}">
        <p14:creationId xmlns:p14="http://schemas.microsoft.com/office/powerpoint/2010/main" val="760408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2E900-DF9E-D245-8CA2-ABF7D6DE0DC2}"/>
              </a:ext>
            </a:extLst>
          </p:cNvPr>
          <p:cNvSpPr>
            <a:spLocks noGrp="1"/>
          </p:cNvSpPr>
          <p:nvPr>
            <p:ph type="title"/>
          </p:nvPr>
        </p:nvSpPr>
        <p:spPr/>
        <p:txBody>
          <a:bodyPr/>
          <a:lstStyle/>
          <a:p>
            <a:r>
              <a:rPr lang="en-US" dirty="0"/>
              <a:t>Declaration</a:t>
            </a:r>
            <a:br>
              <a:rPr lang="en-US" dirty="0"/>
            </a:br>
            <a:endParaRPr lang="en-BO" dirty="0"/>
          </a:p>
        </p:txBody>
      </p:sp>
      <p:sp>
        <p:nvSpPr>
          <p:cNvPr id="3" name="Content Placeholder 2">
            <a:extLst>
              <a:ext uri="{FF2B5EF4-FFF2-40B4-BE49-F238E27FC236}">
                <a16:creationId xmlns:a16="http://schemas.microsoft.com/office/drawing/2014/main" id="{426CA7BA-0057-C141-923D-08B28FB5D9E7}"/>
              </a:ext>
            </a:extLst>
          </p:cNvPr>
          <p:cNvSpPr>
            <a:spLocks noGrp="1"/>
          </p:cNvSpPr>
          <p:nvPr>
            <p:ph idx="1"/>
          </p:nvPr>
        </p:nvSpPr>
        <p:spPr/>
        <p:txBody>
          <a:bodyPr/>
          <a:lstStyle/>
          <a:p>
            <a:pPr marL="0" indent="0">
              <a:buNone/>
            </a:pPr>
            <a:r>
              <a:rPr lang="en-US" dirty="0"/>
              <a:t>In C#, a variable must be declared (created) before it can be used. To</a:t>
            </a:r>
          </a:p>
          <a:p>
            <a:pPr marL="0" indent="0">
              <a:buNone/>
            </a:pPr>
            <a:r>
              <a:rPr lang="en-US" dirty="0"/>
              <a:t>declare a variable, you start with the data type you want it to hold followed by a variable name. The name can be almost anything you want, but it is a good idea to give your variables names that are closely related to the value they will hold.</a:t>
            </a:r>
          </a:p>
          <a:p>
            <a:pPr marL="0" indent="0">
              <a:buNone/>
            </a:pPr>
            <a:endParaRPr lang="en-US" dirty="0"/>
          </a:p>
          <a:p>
            <a:pPr marL="0" indent="0">
              <a:buNone/>
            </a:pPr>
            <a:r>
              <a:rPr lang="en-US" dirty="0"/>
              <a:t>int </a:t>
            </a:r>
            <a:r>
              <a:rPr lang="en-US" dirty="0" err="1"/>
              <a:t>myInt</a:t>
            </a:r>
            <a:r>
              <a:rPr lang="en-US" dirty="0"/>
              <a:t>;</a:t>
            </a:r>
          </a:p>
          <a:p>
            <a:endParaRPr lang="en-BO" dirty="0"/>
          </a:p>
        </p:txBody>
      </p:sp>
    </p:spTree>
    <p:extLst>
      <p:ext uri="{BB962C8B-B14F-4D97-AF65-F5344CB8AC3E}">
        <p14:creationId xmlns:p14="http://schemas.microsoft.com/office/powerpoint/2010/main" val="689753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CA6FF-E077-D241-BE78-722B5405B217}"/>
              </a:ext>
            </a:extLst>
          </p:cNvPr>
          <p:cNvSpPr>
            <a:spLocks noGrp="1"/>
          </p:cNvSpPr>
          <p:nvPr>
            <p:ph type="title"/>
          </p:nvPr>
        </p:nvSpPr>
        <p:spPr/>
        <p:txBody>
          <a:bodyPr/>
          <a:lstStyle/>
          <a:p>
            <a:r>
              <a:rPr lang="en-US" dirty="0"/>
              <a:t>CHAPTER 1</a:t>
            </a:r>
            <a:br>
              <a:rPr lang="en-US" dirty="0"/>
            </a:br>
            <a:endParaRPr lang="en-BO" dirty="0"/>
          </a:p>
        </p:txBody>
      </p:sp>
      <p:sp>
        <p:nvSpPr>
          <p:cNvPr id="3" name="Content Placeholder 2">
            <a:extLst>
              <a:ext uri="{FF2B5EF4-FFF2-40B4-BE49-F238E27FC236}">
                <a16:creationId xmlns:a16="http://schemas.microsoft.com/office/drawing/2014/main" id="{681498F0-4ED0-FA45-AA97-4CAEF6699E76}"/>
              </a:ext>
            </a:extLst>
          </p:cNvPr>
          <p:cNvSpPr>
            <a:spLocks noGrp="1"/>
          </p:cNvSpPr>
          <p:nvPr>
            <p:ph idx="1"/>
          </p:nvPr>
        </p:nvSpPr>
        <p:spPr/>
        <p:txBody>
          <a:bodyPr/>
          <a:lstStyle/>
          <a:p>
            <a:endParaRPr lang="en-BO" dirty="0"/>
          </a:p>
        </p:txBody>
      </p:sp>
    </p:spTree>
    <p:extLst>
      <p:ext uri="{BB962C8B-B14F-4D97-AF65-F5344CB8AC3E}">
        <p14:creationId xmlns:p14="http://schemas.microsoft.com/office/powerpoint/2010/main" val="3251611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362BB-8615-C649-917A-7F07CD61D285}"/>
              </a:ext>
            </a:extLst>
          </p:cNvPr>
          <p:cNvSpPr>
            <a:spLocks noGrp="1"/>
          </p:cNvSpPr>
          <p:nvPr>
            <p:ph type="title"/>
          </p:nvPr>
        </p:nvSpPr>
        <p:spPr/>
        <p:txBody>
          <a:bodyPr/>
          <a:lstStyle/>
          <a:p>
            <a:r>
              <a:rPr lang="en-US" dirty="0"/>
              <a:t>Assignment</a:t>
            </a:r>
            <a:br>
              <a:rPr lang="en-US" dirty="0"/>
            </a:br>
            <a:endParaRPr lang="en-BO" dirty="0"/>
          </a:p>
        </p:txBody>
      </p:sp>
      <p:sp>
        <p:nvSpPr>
          <p:cNvPr id="3" name="Content Placeholder 2">
            <a:extLst>
              <a:ext uri="{FF2B5EF4-FFF2-40B4-BE49-F238E27FC236}">
                <a16:creationId xmlns:a16="http://schemas.microsoft.com/office/drawing/2014/main" id="{CD6C9748-497E-674A-9438-1E2CBF35F530}"/>
              </a:ext>
            </a:extLst>
          </p:cNvPr>
          <p:cNvSpPr>
            <a:spLocks noGrp="1"/>
          </p:cNvSpPr>
          <p:nvPr>
            <p:ph idx="1"/>
          </p:nvPr>
        </p:nvSpPr>
        <p:spPr>
          <a:xfrm>
            <a:off x="838200" y="1690687"/>
            <a:ext cx="10515600" cy="4948107"/>
          </a:xfrm>
        </p:spPr>
        <p:txBody>
          <a:bodyPr>
            <a:normAutofit fontScale="85000" lnSpcReduction="20000"/>
          </a:bodyPr>
          <a:lstStyle/>
          <a:p>
            <a:pPr marL="0" indent="0">
              <a:buNone/>
            </a:pPr>
            <a:r>
              <a:rPr lang="en-US" dirty="0"/>
              <a:t>A value is assigned to the variable by using the equals sign, which is the</a:t>
            </a:r>
          </a:p>
          <a:p>
            <a:pPr marL="0" indent="0">
              <a:buNone/>
            </a:pPr>
            <a:r>
              <a:rPr lang="en-US" dirty="0"/>
              <a:t>assignment operator (=). The variable then becomes defined or initialized.</a:t>
            </a:r>
          </a:p>
          <a:p>
            <a:pPr marL="0" indent="0">
              <a:buNone/>
            </a:pPr>
            <a:r>
              <a:rPr lang="en-US" b="1" dirty="0" err="1"/>
              <a:t>myInt</a:t>
            </a:r>
            <a:r>
              <a:rPr lang="en-US" b="1" dirty="0"/>
              <a:t> = 10;</a:t>
            </a:r>
          </a:p>
          <a:p>
            <a:pPr marL="0" indent="0">
              <a:buNone/>
            </a:pPr>
            <a:r>
              <a:rPr lang="en-US" dirty="0"/>
              <a:t>The declaration and assignment can be combined into a single</a:t>
            </a:r>
          </a:p>
          <a:p>
            <a:pPr marL="0" indent="0">
              <a:buNone/>
            </a:pPr>
            <a:r>
              <a:rPr lang="en-US" dirty="0"/>
              <a:t>statement.</a:t>
            </a:r>
          </a:p>
          <a:p>
            <a:pPr marL="0" indent="0">
              <a:buNone/>
            </a:pPr>
            <a:r>
              <a:rPr lang="en-US" b="1" dirty="0"/>
              <a:t>int </a:t>
            </a:r>
            <a:r>
              <a:rPr lang="en-US" b="1" dirty="0" err="1"/>
              <a:t>myInt</a:t>
            </a:r>
            <a:r>
              <a:rPr lang="en-US" b="1" dirty="0"/>
              <a:t> = 10</a:t>
            </a:r>
            <a:r>
              <a:rPr lang="en-US" dirty="0"/>
              <a:t>;</a:t>
            </a:r>
          </a:p>
          <a:p>
            <a:pPr marL="0" indent="0">
              <a:buNone/>
            </a:pPr>
            <a:r>
              <a:rPr lang="en-US" b="1" dirty="0"/>
              <a:t>var myInt2 = 10; // </a:t>
            </a:r>
            <a:r>
              <a:rPr lang="en-US" dirty="0"/>
              <a:t>10 is an integer, the compiler knows this variable is int</a:t>
            </a:r>
          </a:p>
          <a:p>
            <a:pPr marL="0" indent="0">
              <a:buNone/>
            </a:pPr>
            <a:r>
              <a:rPr lang="en-US" dirty="0"/>
              <a:t>If multiple variables of the same type are needed, there is a shorthand</a:t>
            </a:r>
          </a:p>
          <a:p>
            <a:pPr marL="0" indent="0">
              <a:buNone/>
            </a:pPr>
            <a:r>
              <a:rPr lang="en-US" dirty="0"/>
              <a:t>way of declaring or defining them by using the comma operator (,).</a:t>
            </a:r>
          </a:p>
          <a:p>
            <a:pPr marL="0" indent="0">
              <a:buNone/>
            </a:pPr>
            <a:r>
              <a:rPr lang="en-US" b="1" dirty="0"/>
              <a:t>int </a:t>
            </a:r>
            <a:r>
              <a:rPr lang="en-US" b="1" dirty="0" err="1"/>
              <a:t>myInt</a:t>
            </a:r>
            <a:r>
              <a:rPr lang="en-US" b="1" dirty="0"/>
              <a:t> = 10, myInt2 = 20, myInt3;</a:t>
            </a:r>
          </a:p>
          <a:p>
            <a:pPr marL="0" indent="0">
              <a:buNone/>
            </a:pPr>
            <a:r>
              <a:rPr lang="en-US" dirty="0"/>
              <a:t>Once a variable has been defined (declared and assigned), it can be</a:t>
            </a:r>
          </a:p>
          <a:p>
            <a:pPr marL="0" indent="0">
              <a:buNone/>
            </a:pPr>
            <a:r>
              <a:rPr lang="en-US" dirty="0"/>
              <a:t>used by referencing the variable’s name.</a:t>
            </a:r>
          </a:p>
          <a:p>
            <a:pPr marL="0" indent="0">
              <a:buNone/>
            </a:pPr>
            <a:r>
              <a:rPr lang="en-US" b="1" dirty="0" err="1"/>
              <a:t>System.Console.Write</a:t>
            </a:r>
            <a:r>
              <a:rPr lang="en-US" b="1" dirty="0"/>
              <a:t>(</a:t>
            </a:r>
            <a:r>
              <a:rPr lang="en-US" b="1" dirty="0" err="1"/>
              <a:t>myInt</a:t>
            </a:r>
            <a:r>
              <a:rPr lang="en-US" b="1" dirty="0"/>
              <a:t>); </a:t>
            </a:r>
            <a:r>
              <a:rPr lang="en-US" dirty="0"/>
              <a:t>// "10"</a:t>
            </a:r>
          </a:p>
          <a:p>
            <a:endParaRPr lang="en-BO" dirty="0"/>
          </a:p>
        </p:txBody>
      </p:sp>
    </p:spTree>
    <p:extLst>
      <p:ext uri="{BB962C8B-B14F-4D97-AF65-F5344CB8AC3E}">
        <p14:creationId xmlns:p14="http://schemas.microsoft.com/office/powerpoint/2010/main" val="3548730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D4882-DE2E-9940-8888-C961B1C7F528}"/>
              </a:ext>
            </a:extLst>
          </p:cNvPr>
          <p:cNvSpPr>
            <a:spLocks noGrp="1"/>
          </p:cNvSpPr>
          <p:nvPr>
            <p:ph type="title"/>
          </p:nvPr>
        </p:nvSpPr>
        <p:spPr/>
        <p:txBody>
          <a:bodyPr/>
          <a:lstStyle/>
          <a:p>
            <a:r>
              <a:rPr lang="en-US" dirty="0"/>
              <a:t>Integer Types</a:t>
            </a:r>
            <a:br>
              <a:rPr lang="en-US" dirty="0"/>
            </a:br>
            <a:endParaRPr lang="en-BO" dirty="0"/>
          </a:p>
        </p:txBody>
      </p:sp>
      <p:sp>
        <p:nvSpPr>
          <p:cNvPr id="3" name="Content Placeholder 2">
            <a:extLst>
              <a:ext uri="{FF2B5EF4-FFF2-40B4-BE49-F238E27FC236}">
                <a16:creationId xmlns:a16="http://schemas.microsoft.com/office/drawing/2014/main" id="{D0AB4E4C-EF8E-6A43-82F0-17904B3423AE}"/>
              </a:ext>
            </a:extLst>
          </p:cNvPr>
          <p:cNvSpPr>
            <a:spLocks noGrp="1"/>
          </p:cNvSpPr>
          <p:nvPr>
            <p:ph idx="1"/>
          </p:nvPr>
        </p:nvSpPr>
        <p:spPr/>
        <p:txBody>
          <a:bodyPr/>
          <a:lstStyle/>
          <a:p>
            <a:pPr marL="0" indent="0">
              <a:buNone/>
            </a:pPr>
            <a:r>
              <a:rPr lang="en-US" dirty="0"/>
              <a:t>There are four signed integer types that can be used depending on how</a:t>
            </a:r>
          </a:p>
          <a:p>
            <a:pPr marL="0" indent="0">
              <a:buNone/>
            </a:pPr>
            <a:r>
              <a:rPr lang="en-US" dirty="0"/>
              <a:t>large a number you need the variable to hold.</a:t>
            </a:r>
          </a:p>
          <a:p>
            <a:pPr marL="0" indent="0">
              <a:buNone/>
            </a:pPr>
            <a:endParaRPr lang="en-US" dirty="0"/>
          </a:p>
          <a:p>
            <a:pPr marL="0" indent="0">
              <a:buNone/>
            </a:pPr>
            <a:r>
              <a:rPr lang="en-US" dirty="0"/>
              <a:t>// Signed integers</a:t>
            </a:r>
          </a:p>
          <a:p>
            <a:pPr marL="0" indent="0">
              <a:buNone/>
            </a:pPr>
            <a:r>
              <a:rPr lang="en-US" dirty="0" err="1"/>
              <a:t>sbyte</a:t>
            </a:r>
            <a:r>
              <a:rPr lang="en-US" dirty="0"/>
              <a:t> myInt8 = 2; // -128 to +127</a:t>
            </a:r>
          </a:p>
          <a:p>
            <a:pPr marL="0" indent="0">
              <a:buNone/>
            </a:pPr>
            <a:r>
              <a:rPr lang="en-US" dirty="0"/>
              <a:t>short myInt16 = 1; // -32768 to +32767</a:t>
            </a:r>
          </a:p>
          <a:p>
            <a:pPr marL="0" indent="0">
              <a:buNone/>
            </a:pPr>
            <a:r>
              <a:rPr lang="en-US" dirty="0"/>
              <a:t>int myInt32 = 0; // -2^31 to +2^31-1</a:t>
            </a:r>
          </a:p>
          <a:p>
            <a:pPr marL="0" indent="0">
              <a:buNone/>
            </a:pPr>
            <a:r>
              <a:rPr lang="en-US" dirty="0"/>
              <a:t>long myInt64 =-1; // -2^63 to +2^63-1</a:t>
            </a:r>
          </a:p>
          <a:p>
            <a:endParaRPr lang="en-BO" dirty="0"/>
          </a:p>
        </p:txBody>
      </p:sp>
    </p:spTree>
    <p:extLst>
      <p:ext uri="{BB962C8B-B14F-4D97-AF65-F5344CB8AC3E}">
        <p14:creationId xmlns:p14="http://schemas.microsoft.com/office/powerpoint/2010/main" val="4263500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315B9-921F-DD43-8640-919627031492}"/>
              </a:ext>
            </a:extLst>
          </p:cNvPr>
          <p:cNvSpPr>
            <a:spLocks noGrp="1"/>
          </p:cNvSpPr>
          <p:nvPr>
            <p:ph type="title"/>
          </p:nvPr>
        </p:nvSpPr>
        <p:spPr/>
        <p:txBody>
          <a:bodyPr/>
          <a:lstStyle/>
          <a:p>
            <a:r>
              <a:rPr lang="en-US" dirty="0"/>
              <a:t>Unsigned Integer Types</a:t>
            </a:r>
            <a:endParaRPr lang="en-BO" dirty="0"/>
          </a:p>
        </p:txBody>
      </p:sp>
      <p:sp>
        <p:nvSpPr>
          <p:cNvPr id="3" name="Content Placeholder 2">
            <a:extLst>
              <a:ext uri="{FF2B5EF4-FFF2-40B4-BE49-F238E27FC236}">
                <a16:creationId xmlns:a16="http://schemas.microsoft.com/office/drawing/2014/main" id="{858F412B-3704-1B40-A9C8-2A119CF07CBE}"/>
              </a:ext>
            </a:extLst>
          </p:cNvPr>
          <p:cNvSpPr>
            <a:spLocks noGrp="1"/>
          </p:cNvSpPr>
          <p:nvPr>
            <p:ph idx="1"/>
          </p:nvPr>
        </p:nvSpPr>
        <p:spPr/>
        <p:txBody>
          <a:bodyPr>
            <a:normAutofit/>
          </a:bodyPr>
          <a:lstStyle/>
          <a:p>
            <a:pPr marL="0" indent="0">
              <a:buNone/>
            </a:pPr>
            <a:r>
              <a:rPr lang="en-US" dirty="0"/>
              <a:t>The unsigned types can be used if you only need to store positive values.</a:t>
            </a:r>
          </a:p>
          <a:p>
            <a:pPr marL="0" indent="0">
              <a:buNone/>
            </a:pPr>
            <a:endParaRPr lang="en-US" dirty="0"/>
          </a:p>
          <a:p>
            <a:pPr marL="0" indent="0">
              <a:buNone/>
            </a:pPr>
            <a:r>
              <a:rPr lang="en-US" dirty="0"/>
              <a:t>// Unsigned integers</a:t>
            </a:r>
          </a:p>
          <a:p>
            <a:pPr marL="0" indent="0">
              <a:buNone/>
            </a:pPr>
            <a:r>
              <a:rPr lang="en-US" dirty="0"/>
              <a:t>byte uInt8 = 0; // 0 to 255</a:t>
            </a:r>
          </a:p>
          <a:p>
            <a:pPr marL="0" indent="0">
              <a:buNone/>
            </a:pPr>
            <a:r>
              <a:rPr lang="en-US" dirty="0" err="1"/>
              <a:t>ushort</a:t>
            </a:r>
            <a:r>
              <a:rPr lang="en-US" dirty="0"/>
              <a:t> uInt16 = 1; // 0 to 65535</a:t>
            </a:r>
          </a:p>
          <a:p>
            <a:pPr marL="0" indent="0">
              <a:buNone/>
            </a:pPr>
            <a:r>
              <a:rPr lang="en-US" dirty="0" err="1"/>
              <a:t>uint</a:t>
            </a:r>
            <a:r>
              <a:rPr lang="en-US" dirty="0"/>
              <a:t> uInt32 = 2; // 0 to 2^32-1</a:t>
            </a:r>
          </a:p>
          <a:p>
            <a:pPr marL="0" indent="0">
              <a:buNone/>
            </a:pPr>
            <a:r>
              <a:rPr lang="en-US" dirty="0" err="1"/>
              <a:t>ulong</a:t>
            </a:r>
            <a:r>
              <a:rPr lang="en-US" dirty="0"/>
              <a:t> uInt64 = 3; // 0 to 2^64-1</a:t>
            </a:r>
          </a:p>
          <a:p>
            <a:endParaRPr lang="en-BO" dirty="0"/>
          </a:p>
        </p:txBody>
      </p:sp>
    </p:spTree>
    <p:extLst>
      <p:ext uri="{BB962C8B-B14F-4D97-AF65-F5344CB8AC3E}">
        <p14:creationId xmlns:p14="http://schemas.microsoft.com/office/powerpoint/2010/main" val="2074751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C5F45-6447-5D4D-8C34-D91E6C3F939E}"/>
              </a:ext>
            </a:extLst>
          </p:cNvPr>
          <p:cNvSpPr>
            <a:spLocks noGrp="1"/>
          </p:cNvSpPr>
          <p:nvPr>
            <p:ph type="title"/>
          </p:nvPr>
        </p:nvSpPr>
        <p:spPr/>
        <p:txBody>
          <a:bodyPr/>
          <a:lstStyle/>
          <a:p>
            <a:r>
              <a:rPr lang="en-BO" dirty="0"/>
              <a:t>Integers with hexadecimal notation</a:t>
            </a:r>
          </a:p>
        </p:txBody>
      </p:sp>
      <p:sp>
        <p:nvSpPr>
          <p:cNvPr id="3" name="Content Placeholder 2">
            <a:extLst>
              <a:ext uri="{FF2B5EF4-FFF2-40B4-BE49-F238E27FC236}">
                <a16:creationId xmlns:a16="http://schemas.microsoft.com/office/drawing/2014/main" id="{882995C9-EB12-D340-B952-D86FE5C69BB1}"/>
              </a:ext>
            </a:extLst>
          </p:cNvPr>
          <p:cNvSpPr>
            <a:spLocks noGrp="1"/>
          </p:cNvSpPr>
          <p:nvPr>
            <p:ph idx="1"/>
          </p:nvPr>
        </p:nvSpPr>
        <p:spPr/>
        <p:txBody>
          <a:bodyPr/>
          <a:lstStyle/>
          <a:p>
            <a:pPr marL="0" indent="0">
              <a:buNone/>
            </a:pPr>
            <a:r>
              <a:rPr lang="en-US" dirty="0"/>
              <a:t>In addition to the standard decimal notation, integers can also be</a:t>
            </a:r>
          </a:p>
          <a:p>
            <a:pPr marL="0" indent="0">
              <a:buNone/>
            </a:pPr>
            <a:r>
              <a:rPr lang="en-US" dirty="0"/>
              <a:t>assigned using hexadecimal notation. As of C# 7.0, there is a binary</a:t>
            </a:r>
          </a:p>
          <a:p>
            <a:pPr marL="0" indent="0">
              <a:buNone/>
            </a:pPr>
            <a:r>
              <a:rPr lang="en-US" dirty="0"/>
              <a:t>notation as well. Hexadecimal numbers are prefixed with 0x and binary</a:t>
            </a:r>
          </a:p>
          <a:p>
            <a:pPr marL="0" indent="0">
              <a:buNone/>
            </a:pPr>
            <a:r>
              <a:rPr lang="en-US" dirty="0"/>
              <a:t>numbers with 0b.</a:t>
            </a:r>
          </a:p>
          <a:p>
            <a:pPr marL="0" indent="0">
              <a:buNone/>
            </a:pPr>
            <a:endParaRPr lang="en-US" dirty="0"/>
          </a:p>
          <a:p>
            <a:pPr marL="0" indent="0">
              <a:buNone/>
            </a:pPr>
            <a:r>
              <a:rPr lang="en-US" dirty="0"/>
              <a:t>int </a:t>
            </a:r>
            <a:r>
              <a:rPr lang="en-US" dirty="0" err="1"/>
              <a:t>myHex</a:t>
            </a:r>
            <a:r>
              <a:rPr lang="en-US" dirty="0"/>
              <a:t> = 0xF; // 15 in hexadecimal (base 16)</a:t>
            </a:r>
          </a:p>
          <a:p>
            <a:pPr marL="0" indent="0">
              <a:buNone/>
            </a:pPr>
            <a:r>
              <a:rPr lang="en-US" dirty="0"/>
              <a:t>int </a:t>
            </a:r>
            <a:r>
              <a:rPr lang="en-US" dirty="0" err="1"/>
              <a:t>myBin</a:t>
            </a:r>
            <a:r>
              <a:rPr lang="en-US" dirty="0"/>
              <a:t> = 0b0100; // 4 in binary (base 2)</a:t>
            </a:r>
          </a:p>
          <a:p>
            <a:endParaRPr lang="en-BO" dirty="0"/>
          </a:p>
        </p:txBody>
      </p:sp>
    </p:spTree>
    <p:extLst>
      <p:ext uri="{BB962C8B-B14F-4D97-AF65-F5344CB8AC3E}">
        <p14:creationId xmlns:p14="http://schemas.microsoft.com/office/powerpoint/2010/main" val="3376844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8D08-488D-0A42-A0F4-7B2F73004B97}"/>
              </a:ext>
            </a:extLst>
          </p:cNvPr>
          <p:cNvSpPr>
            <a:spLocks noGrp="1"/>
          </p:cNvSpPr>
          <p:nvPr>
            <p:ph type="title"/>
          </p:nvPr>
        </p:nvSpPr>
        <p:spPr/>
        <p:txBody>
          <a:bodyPr/>
          <a:lstStyle/>
          <a:p>
            <a:r>
              <a:rPr lang="en-BO" dirty="0"/>
              <a:t>Integer values with digit separator </a:t>
            </a:r>
          </a:p>
        </p:txBody>
      </p:sp>
      <p:sp>
        <p:nvSpPr>
          <p:cNvPr id="3" name="Content Placeholder 2">
            <a:extLst>
              <a:ext uri="{FF2B5EF4-FFF2-40B4-BE49-F238E27FC236}">
                <a16:creationId xmlns:a16="http://schemas.microsoft.com/office/drawing/2014/main" id="{1F9718F0-F92C-694F-9152-BEC4AB0B6DFC}"/>
              </a:ext>
            </a:extLst>
          </p:cNvPr>
          <p:cNvSpPr>
            <a:spLocks noGrp="1"/>
          </p:cNvSpPr>
          <p:nvPr>
            <p:ph idx="1"/>
          </p:nvPr>
        </p:nvSpPr>
        <p:spPr/>
        <p:txBody>
          <a:bodyPr/>
          <a:lstStyle/>
          <a:p>
            <a:pPr marL="0" indent="0">
              <a:buNone/>
            </a:pPr>
            <a:r>
              <a:rPr lang="en-US" dirty="0"/>
              <a:t>C# also added a digit separator (_) to improve readability</a:t>
            </a:r>
          </a:p>
          <a:p>
            <a:pPr marL="0" indent="0">
              <a:buNone/>
            </a:pPr>
            <a:r>
              <a:rPr lang="en-US" dirty="0"/>
              <a:t>of long numbers. This digit separator can appear anywhere within the</a:t>
            </a:r>
          </a:p>
          <a:p>
            <a:pPr marL="0" indent="0">
              <a:buNone/>
            </a:pPr>
            <a:r>
              <a:rPr lang="en-US" dirty="0"/>
              <a:t>number, as well as at the beginning of the number</a:t>
            </a:r>
          </a:p>
          <a:p>
            <a:pPr marL="0" indent="0">
              <a:buNone/>
            </a:pPr>
            <a:endParaRPr lang="en-US" dirty="0"/>
          </a:p>
          <a:p>
            <a:pPr marL="0" indent="0">
              <a:buNone/>
            </a:pPr>
            <a:r>
              <a:rPr lang="en-US" b="1" dirty="0"/>
              <a:t>int </a:t>
            </a:r>
            <a:r>
              <a:rPr lang="en-US" b="1" dirty="0" err="1"/>
              <a:t>myBin</a:t>
            </a:r>
            <a:r>
              <a:rPr lang="en-US" b="1" dirty="0"/>
              <a:t> = 0b_0010_0010; </a:t>
            </a:r>
            <a:r>
              <a:rPr lang="en-US" dirty="0"/>
              <a:t>// 34 in binary notation (0b)</a:t>
            </a:r>
          </a:p>
          <a:p>
            <a:pPr marL="0" indent="0">
              <a:buNone/>
            </a:pPr>
            <a:r>
              <a:rPr lang="en-US" b="1" dirty="0"/>
              <a:t>I</a:t>
            </a:r>
            <a:r>
              <a:rPr lang="en-BO" b="1" dirty="0"/>
              <a:t>nt million = 1_000_000;</a:t>
            </a:r>
          </a:p>
        </p:txBody>
      </p:sp>
    </p:spTree>
    <p:extLst>
      <p:ext uri="{BB962C8B-B14F-4D97-AF65-F5344CB8AC3E}">
        <p14:creationId xmlns:p14="http://schemas.microsoft.com/office/powerpoint/2010/main" val="2589894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BDB74-9842-994A-8BDB-AABF210D6423}"/>
              </a:ext>
            </a:extLst>
          </p:cNvPr>
          <p:cNvSpPr>
            <a:spLocks noGrp="1"/>
          </p:cNvSpPr>
          <p:nvPr>
            <p:ph type="title"/>
          </p:nvPr>
        </p:nvSpPr>
        <p:spPr/>
        <p:txBody>
          <a:bodyPr/>
          <a:lstStyle/>
          <a:p>
            <a:r>
              <a:rPr lang="en-US" dirty="0"/>
              <a:t>Floating-Point Types</a:t>
            </a:r>
            <a:br>
              <a:rPr lang="en-US" dirty="0"/>
            </a:br>
            <a:endParaRPr lang="en-BO" dirty="0"/>
          </a:p>
        </p:txBody>
      </p:sp>
      <p:sp>
        <p:nvSpPr>
          <p:cNvPr id="3" name="Content Placeholder 2">
            <a:extLst>
              <a:ext uri="{FF2B5EF4-FFF2-40B4-BE49-F238E27FC236}">
                <a16:creationId xmlns:a16="http://schemas.microsoft.com/office/drawing/2014/main" id="{F1856BBB-8313-E944-BACF-721CF49CE097}"/>
              </a:ext>
            </a:extLst>
          </p:cNvPr>
          <p:cNvSpPr>
            <a:spLocks noGrp="1"/>
          </p:cNvSpPr>
          <p:nvPr>
            <p:ph idx="1"/>
          </p:nvPr>
        </p:nvSpPr>
        <p:spPr/>
        <p:txBody>
          <a:bodyPr>
            <a:normAutofit fontScale="92500"/>
          </a:bodyPr>
          <a:lstStyle/>
          <a:p>
            <a:pPr marL="0" indent="0">
              <a:buNone/>
            </a:pPr>
            <a:r>
              <a:rPr lang="en-US" dirty="0"/>
              <a:t>The floating-point types can store real numbers with different levels</a:t>
            </a:r>
          </a:p>
          <a:p>
            <a:pPr marL="0" indent="0">
              <a:buNone/>
            </a:pPr>
            <a:r>
              <a:rPr lang="en-US" dirty="0"/>
              <a:t>of precision. Constant floating-point numbers in C# are always kept as</a:t>
            </a:r>
          </a:p>
          <a:p>
            <a:pPr marL="0" indent="0">
              <a:buNone/>
            </a:pPr>
            <a:r>
              <a:rPr lang="en-US" dirty="0"/>
              <a:t>doubles, so in order to assign such a number to a float variable, an F</a:t>
            </a:r>
          </a:p>
          <a:p>
            <a:pPr marL="0" indent="0">
              <a:buNone/>
            </a:pPr>
            <a:r>
              <a:rPr lang="en-US" dirty="0"/>
              <a:t>character needs to be appended to convert the number to the float type.</a:t>
            </a:r>
          </a:p>
          <a:p>
            <a:pPr marL="0" indent="0">
              <a:buNone/>
            </a:pPr>
            <a:r>
              <a:rPr lang="en-US" dirty="0"/>
              <a:t>The same applies to the M character for decimals.</a:t>
            </a:r>
          </a:p>
          <a:p>
            <a:pPr marL="0" indent="0">
              <a:buNone/>
            </a:pPr>
            <a:endParaRPr lang="en-US" dirty="0"/>
          </a:p>
          <a:p>
            <a:pPr marL="0" indent="0">
              <a:buNone/>
            </a:pPr>
            <a:r>
              <a:rPr lang="en-US" dirty="0"/>
              <a:t>float </a:t>
            </a:r>
            <a:r>
              <a:rPr lang="en-US" dirty="0" err="1"/>
              <a:t>myFloat</a:t>
            </a:r>
            <a:r>
              <a:rPr lang="en-US" dirty="0"/>
              <a:t> = 3.14F; // 7 digits of precision</a:t>
            </a:r>
          </a:p>
          <a:p>
            <a:pPr marL="0" indent="0">
              <a:buNone/>
            </a:pPr>
            <a:r>
              <a:rPr lang="en-US" dirty="0"/>
              <a:t>double </a:t>
            </a:r>
            <a:r>
              <a:rPr lang="en-US" dirty="0" err="1"/>
              <a:t>myDouble</a:t>
            </a:r>
            <a:r>
              <a:rPr lang="en-US" dirty="0"/>
              <a:t> = 3.14; // 15-16 digits of precision</a:t>
            </a:r>
          </a:p>
          <a:p>
            <a:pPr marL="0" indent="0">
              <a:buNone/>
            </a:pPr>
            <a:r>
              <a:rPr lang="en-US" dirty="0"/>
              <a:t>decimal </a:t>
            </a:r>
            <a:r>
              <a:rPr lang="en-US" dirty="0" err="1"/>
              <a:t>myDecimal</a:t>
            </a:r>
            <a:r>
              <a:rPr lang="en-US" dirty="0"/>
              <a:t> = 3.14M; // 28-29 digits of precision</a:t>
            </a:r>
          </a:p>
          <a:p>
            <a:endParaRPr lang="en-BO" dirty="0"/>
          </a:p>
        </p:txBody>
      </p:sp>
    </p:spTree>
    <p:extLst>
      <p:ext uri="{BB962C8B-B14F-4D97-AF65-F5344CB8AC3E}">
        <p14:creationId xmlns:p14="http://schemas.microsoft.com/office/powerpoint/2010/main" val="1365555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3D9DB-F7E0-FC43-8960-B34144A78915}"/>
              </a:ext>
            </a:extLst>
          </p:cNvPr>
          <p:cNvSpPr>
            <a:spLocks noGrp="1"/>
          </p:cNvSpPr>
          <p:nvPr>
            <p:ph type="title"/>
          </p:nvPr>
        </p:nvSpPr>
        <p:spPr/>
        <p:txBody>
          <a:bodyPr/>
          <a:lstStyle/>
          <a:p>
            <a:r>
              <a:rPr lang="en-BO" dirty="0"/>
              <a:t>Numeric precision</a:t>
            </a:r>
          </a:p>
        </p:txBody>
      </p:sp>
      <p:sp>
        <p:nvSpPr>
          <p:cNvPr id="3" name="Content Placeholder 2">
            <a:extLst>
              <a:ext uri="{FF2B5EF4-FFF2-40B4-BE49-F238E27FC236}">
                <a16:creationId xmlns:a16="http://schemas.microsoft.com/office/drawing/2014/main" id="{B4B6D6EC-A848-CA4A-B4CA-D83F03E5C96A}"/>
              </a:ext>
            </a:extLst>
          </p:cNvPr>
          <p:cNvSpPr>
            <a:spLocks noGrp="1"/>
          </p:cNvSpPr>
          <p:nvPr>
            <p:ph idx="1"/>
          </p:nvPr>
        </p:nvSpPr>
        <p:spPr/>
        <p:txBody>
          <a:bodyPr>
            <a:normAutofit fontScale="92500" lnSpcReduction="10000"/>
          </a:bodyPr>
          <a:lstStyle/>
          <a:p>
            <a:pPr marL="0" indent="0">
              <a:buNone/>
            </a:pPr>
            <a:r>
              <a:rPr lang="en-US" dirty="0"/>
              <a:t>The precisions shown earlier refer to the total number of digits that the</a:t>
            </a:r>
          </a:p>
          <a:p>
            <a:pPr marL="0" indent="0">
              <a:buNone/>
            </a:pPr>
            <a:r>
              <a:rPr lang="en-US" dirty="0"/>
              <a:t>types can hold. For example, when attempting to assign more than seven digits to a float, the least significant ones will get rounded off.</a:t>
            </a:r>
          </a:p>
          <a:p>
            <a:pPr marL="0" indent="0">
              <a:buNone/>
            </a:pPr>
            <a:endParaRPr lang="en-US" dirty="0"/>
          </a:p>
          <a:p>
            <a:pPr marL="0" indent="0">
              <a:buNone/>
            </a:pPr>
            <a:r>
              <a:rPr lang="en-US" dirty="0" err="1"/>
              <a:t>myFloat</a:t>
            </a:r>
            <a:r>
              <a:rPr lang="en-US" dirty="0"/>
              <a:t> = 12345.6789F; // rounded to 12345.68</a:t>
            </a:r>
          </a:p>
          <a:p>
            <a:endParaRPr lang="en-BO" dirty="0"/>
          </a:p>
          <a:p>
            <a:pPr marL="0" indent="0">
              <a:buNone/>
            </a:pPr>
            <a:r>
              <a:rPr lang="en-US" dirty="0"/>
              <a:t>Floating-point numbers can be assigned using either decimal or</a:t>
            </a:r>
          </a:p>
          <a:p>
            <a:pPr marL="0" indent="0">
              <a:buNone/>
            </a:pPr>
            <a:r>
              <a:rPr lang="en-US" dirty="0"/>
              <a:t>exponential notation, as in the following example.</a:t>
            </a:r>
          </a:p>
          <a:p>
            <a:pPr marL="0" indent="0">
              <a:buNone/>
            </a:pPr>
            <a:endParaRPr lang="en-US" dirty="0"/>
          </a:p>
          <a:p>
            <a:pPr marL="0" indent="0">
              <a:buNone/>
            </a:pPr>
            <a:r>
              <a:rPr lang="en-US" dirty="0" err="1"/>
              <a:t>myDouble</a:t>
            </a:r>
            <a:r>
              <a:rPr lang="en-US" dirty="0"/>
              <a:t> = 3e2; // 3*10^2 = 300</a:t>
            </a:r>
          </a:p>
          <a:p>
            <a:endParaRPr lang="en-BO" dirty="0"/>
          </a:p>
        </p:txBody>
      </p:sp>
    </p:spTree>
    <p:extLst>
      <p:ext uri="{BB962C8B-B14F-4D97-AF65-F5344CB8AC3E}">
        <p14:creationId xmlns:p14="http://schemas.microsoft.com/office/powerpoint/2010/main" val="23816654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4C552-0EAD-8540-BA1E-424D3DD2EBD7}"/>
              </a:ext>
            </a:extLst>
          </p:cNvPr>
          <p:cNvSpPr>
            <a:spLocks noGrp="1"/>
          </p:cNvSpPr>
          <p:nvPr>
            <p:ph type="title"/>
          </p:nvPr>
        </p:nvSpPr>
        <p:spPr/>
        <p:txBody>
          <a:bodyPr/>
          <a:lstStyle/>
          <a:p>
            <a:r>
              <a:rPr lang="en-BO" dirty="0"/>
              <a:t>Cast</a:t>
            </a:r>
          </a:p>
        </p:txBody>
      </p:sp>
      <p:sp>
        <p:nvSpPr>
          <p:cNvPr id="3" name="Content Placeholder 2">
            <a:extLst>
              <a:ext uri="{FF2B5EF4-FFF2-40B4-BE49-F238E27FC236}">
                <a16:creationId xmlns:a16="http://schemas.microsoft.com/office/drawing/2014/main" id="{5107CE74-B54B-F749-A3F0-E840E3282C3C}"/>
              </a:ext>
            </a:extLst>
          </p:cNvPr>
          <p:cNvSpPr>
            <a:spLocks noGrp="1"/>
          </p:cNvSpPr>
          <p:nvPr>
            <p:ph idx="1"/>
          </p:nvPr>
        </p:nvSpPr>
        <p:spPr/>
        <p:txBody>
          <a:bodyPr/>
          <a:lstStyle/>
          <a:p>
            <a:pPr marL="0" indent="0">
              <a:buNone/>
            </a:pPr>
            <a:r>
              <a:rPr lang="en-US" dirty="0"/>
              <a:t>An explicit cast is performed by placing the desired data type in parentheses before the variable or constant that is to be converted. This will convert the value to the specified type, in this case float, before the assignment occurs.</a:t>
            </a:r>
          </a:p>
          <a:p>
            <a:pPr marL="0" indent="0">
              <a:buNone/>
            </a:pPr>
            <a:endParaRPr lang="en-US" dirty="0"/>
          </a:p>
          <a:p>
            <a:pPr marL="0" indent="0">
              <a:buNone/>
            </a:pPr>
            <a:r>
              <a:rPr lang="en-US" dirty="0" err="1"/>
              <a:t>myFloat</a:t>
            </a:r>
            <a:r>
              <a:rPr lang="en-US" dirty="0"/>
              <a:t> = (float) </a:t>
            </a:r>
            <a:r>
              <a:rPr lang="en-US" dirty="0" err="1"/>
              <a:t>myDecimal</a:t>
            </a:r>
            <a:r>
              <a:rPr lang="en-US" dirty="0"/>
              <a:t>; // explicit cast</a:t>
            </a:r>
          </a:p>
          <a:p>
            <a:endParaRPr lang="en-BO" dirty="0"/>
          </a:p>
        </p:txBody>
      </p:sp>
    </p:spTree>
    <p:extLst>
      <p:ext uri="{BB962C8B-B14F-4D97-AF65-F5344CB8AC3E}">
        <p14:creationId xmlns:p14="http://schemas.microsoft.com/office/powerpoint/2010/main" val="2785236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C1B86-18D2-6748-AEAB-969D900F4D30}"/>
              </a:ext>
            </a:extLst>
          </p:cNvPr>
          <p:cNvSpPr>
            <a:spLocks noGrp="1"/>
          </p:cNvSpPr>
          <p:nvPr>
            <p:ph type="title"/>
          </p:nvPr>
        </p:nvSpPr>
        <p:spPr/>
        <p:txBody>
          <a:bodyPr/>
          <a:lstStyle/>
          <a:p>
            <a:r>
              <a:rPr lang="en-US" dirty="0"/>
              <a:t>Char Type</a:t>
            </a:r>
            <a:br>
              <a:rPr lang="en-US" dirty="0"/>
            </a:br>
            <a:endParaRPr lang="en-BO" dirty="0"/>
          </a:p>
        </p:txBody>
      </p:sp>
      <p:sp>
        <p:nvSpPr>
          <p:cNvPr id="3" name="Content Placeholder 2">
            <a:extLst>
              <a:ext uri="{FF2B5EF4-FFF2-40B4-BE49-F238E27FC236}">
                <a16:creationId xmlns:a16="http://schemas.microsoft.com/office/drawing/2014/main" id="{B1A5CF2A-722E-2C44-B998-769B2BD961C4}"/>
              </a:ext>
            </a:extLst>
          </p:cNvPr>
          <p:cNvSpPr>
            <a:spLocks noGrp="1"/>
          </p:cNvSpPr>
          <p:nvPr>
            <p:ph idx="1"/>
          </p:nvPr>
        </p:nvSpPr>
        <p:spPr/>
        <p:txBody>
          <a:bodyPr/>
          <a:lstStyle/>
          <a:p>
            <a:pPr marL="0" indent="0">
              <a:buNone/>
            </a:pPr>
            <a:r>
              <a:rPr lang="en-US" dirty="0"/>
              <a:t>The char type can contain a single Unicode character delimited by single quotes.</a:t>
            </a:r>
          </a:p>
          <a:p>
            <a:pPr marL="0" indent="0">
              <a:buNone/>
            </a:pPr>
            <a:endParaRPr lang="en-US" dirty="0"/>
          </a:p>
          <a:p>
            <a:pPr marL="0" indent="0">
              <a:buNone/>
            </a:pPr>
            <a:r>
              <a:rPr lang="en-US" dirty="0"/>
              <a:t>char c = '3'; // Unicode char</a:t>
            </a:r>
          </a:p>
          <a:p>
            <a:endParaRPr lang="en-BO" dirty="0"/>
          </a:p>
        </p:txBody>
      </p:sp>
    </p:spTree>
    <p:extLst>
      <p:ext uri="{BB962C8B-B14F-4D97-AF65-F5344CB8AC3E}">
        <p14:creationId xmlns:p14="http://schemas.microsoft.com/office/powerpoint/2010/main" val="4081388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B5B98-E8DB-2745-BCE6-1C08B73069DD}"/>
              </a:ext>
            </a:extLst>
          </p:cNvPr>
          <p:cNvSpPr>
            <a:spLocks noGrp="1"/>
          </p:cNvSpPr>
          <p:nvPr>
            <p:ph type="title"/>
          </p:nvPr>
        </p:nvSpPr>
        <p:spPr/>
        <p:txBody>
          <a:bodyPr/>
          <a:lstStyle/>
          <a:p>
            <a:r>
              <a:rPr lang="en-US" dirty="0"/>
              <a:t>Bool Type</a:t>
            </a:r>
            <a:br>
              <a:rPr lang="en-US" dirty="0"/>
            </a:br>
            <a:endParaRPr lang="en-BO" dirty="0"/>
          </a:p>
        </p:txBody>
      </p:sp>
      <p:sp>
        <p:nvSpPr>
          <p:cNvPr id="3" name="Content Placeholder 2">
            <a:extLst>
              <a:ext uri="{FF2B5EF4-FFF2-40B4-BE49-F238E27FC236}">
                <a16:creationId xmlns:a16="http://schemas.microsoft.com/office/drawing/2014/main" id="{313D2ED4-37E5-B648-BD33-E0C963DBA6E4}"/>
              </a:ext>
            </a:extLst>
          </p:cNvPr>
          <p:cNvSpPr>
            <a:spLocks noGrp="1"/>
          </p:cNvSpPr>
          <p:nvPr>
            <p:ph idx="1"/>
          </p:nvPr>
        </p:nvSpPr>
        <p:spPr/>
        <p:txBody>
          <a:bodyPr/>
          <a:lstStyle/>
          <a:p>
            <a:pPr marL="0" indent="0">
              <a:buNone/>
            </a:pPr>
            <a:r>
              <a:rPr lang="en-US" dirty="0"/>
              <a:t>The bool type can store a Boolean value, which is a value that can be either true or false. These values are specified with the true and false keywords.</a:t>
            </a:r>
          </a:p>
          <a:p>
            <a:pPr marL="0" indent="0">
              <a:buNone/>
            </a:pPr>
            <a:endParaRPr lang="en-US" dirty="0"/>
          </a:p>
          <a:p>
            <a:pPr marL="0" indent="0">
              <a:buNone/>
            </a:pPr>
            <a:r>
              <a:rPr lang="en-US" dirty="0"/>
              <a:t>bool b = true; // bool value</a:t>
            </a:r>
          </a:p>
          <a:p>
            <a:endParaRPr lang="en-BO" dirty="0"/>
          </a:p>
        </p:txBody>
      </p:sp>
    </p:spTree>
    <p:extLst>
      <p:ext uri="{BB962C8B-B14F-4D97-AF65-F5344CB8AC3E}">
        <p14:creationId xmlns:p14="http://schemas.microsoft.com/office/powerpoint/2010/main" val="3861771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9151F-E585-5749-BD48-849C60D88050}"/>
              </a:ext>
            </a:extLst>
          </p:cNvPr>
          <p:cNvSpPr>
            <a:spLocks noGrp="1"/>
          </p:cNvSpPr>
          <p:nvPr>
            <p:ph type="title"/>
          </p:nvPr>
        </p:nvSpPr>
        <p:spPr/>
        <p:txBody>
          <a:bodyPr/>
          <a:lstStyle/>
          <a:p>
            <a:r>
              <a:rPr lang="en-US" dirty="0"/>
              <a:t>Choosing an IDE</a:t>
            </a:r>
            <a:br>
              <a:rPr lang="en-US" dirty="0"/>
            </a:br>
            <a:endParaRPr lang="en-BO" dirty="0"/>
          </a:p>
        </p:txBody>
      </p:sp>
      <p:sp>
        <p:nvSpPr>
          <p:cNvPr id="3" name="Content Placeholder 2">
            <a:extLst>
              <a:ext uri="{FF2B5EF4-FFF2-40B4-BE49-F238E27FC236}">
                <a16:creationId xmlns:a16="http://schemas.microsoft.com/office/drawing/2014/main" id="{910D0A41-7981-AF44-9791-AE5CCA4E4A0F}"/>
              </a:ext>
            </a:extLst>
          </p:cNvPr>
          <p:cNvSpPr>
            <a:spLocks noGrp="1"/>
          </p:cNvSpPr>
          <p:nvPr>
            <p:ph idx="1"/>
          </p:nvPr>
        </p:nvSpPr>
        <p:spPr/>
        <p:txBody>
          <a:bodyPr>
            <a:normAutofit fontScale="92500" lnSpcReduction="20000"/>
          </a:bodyPr>
          <a:lstStyle/>
          <a:p>
            <a:pPr marL="0" indent="0">
              <a:buNone/>
            </a:pPr>
            <a:r>
              <a:rPr lang="en-US" dirty="0"/>
              <a:t>To begin coding in C#, you need an Integrated Development Environment</a:t>
            </a:r>
          </a:p>
          <a:p>
            <a:pPr marL="0" indent="0">
              <a:buNone/>
            </a:pPr>
            <a:r>
              <a:rPr lang="en-US" dirty="0"/>
              <a:t>(IDE) that supports the Microsoft .NET Framework. The most popular</a:t>
            </a:r>
          </a:p>
          <a:p>
            <a:pPr marL="0" indent="0">
              <a:buNone/>
            </a:pPr>
            <a:r>
              <a:rPr lang="en-US" dirty="0"/>
              <a:t>choice is Microsoft’s own Visual Studio.1 This IDE is available for free as a</a:t>
            </a:r>
          </a:p>
          <a:p>
            <a:pPr marL="0" indent="0">
              <a:buNone/>
            </a:pPr>
            <a:r>
              <a:rPr lang="en-US" dirty="0"/>
              <a:t>light version called Visual Studio Community, which can be downloaded</a:t>
            </a:r>
          </a:p>
          <a:p>
            <a:pPr marL="0" indent="0">
              <a:buNone/>
            </a:pPr>
            <a:r>
              <a:rPr lang="en-US" dirty="0"/>
              <a:t>from the Visual Studio website.2</a:t>
            </a:r>
          </a:p>
          <a:p>
            <a:pPr marL="0" indent="0">
              <a:buNone/>
            </a:pPr>
            <a:r>
              <a:rPr lang="en-US" dirty="0"/>
              <a:t>The C# language has undergone a number of updates since the initial</a:t>
            </a:r>
          </a:p>
          <a:p>
            <a:pPr marL="0" indent="0">
              <a:buNone/>
            </a:pPr>
            <a:r>
              <a:rPr lang="en-US" dirty="0"/>
              <a:t>release of C# 1.0 in 2002. At the time of writing, C# 7.3 is the current version</a:t>
            </a:r>
          </a:p>
          <a:p>
            <a:pPr marL="0" indent="0">
              <a:buNone/>
            </a:pPr>
            <a:r>
              <a:rPr lang="en-US" dirty="0"/>
              <a:t>and was released in 2018. Each version of the language corresponds to a</a:t>
            </a:r>
          </a:p>
          <a:p>
            <a:pPr marL="0" indent="0">
              <a:buNone/>
            </a:pPr>
            <a:r>
              <a:rPr lang="en-US" dirty="0"/>
              <a:t>version of Visual Studio, so in order to use the features of C# 7.3 you need</a:t>
            </a:r>
          </a:p>
          <a:p>
            <a:pPr marL="0" indent="0">
              <a:buNone/>
            </a:pPr>
            <a:r>
              <a:rPr lang="en-US" dirty="0"/>
              <a:t>Visual Studio 2017 (version 15.7 or higher).</a:t>
            </a:r>
          </a:p>
          <a:p>
            <a:endParaRPr lang="en-BO" dirty="0"/>
          </a:p>
        </p:txBody>
      </p:sp>
    </p:spTree>
    <p:extLst>
      <p:ext uri="{BB962C8B-B14F-4D97-AF65-F5344CB8AC3E}">
        <p14:creationId xmlns:p14="http://schemas.microsoft.com/office/powerpoint/2010/main" val="2566896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57203-9778-6046-879F-2B89E10CBAE9}"/>
              </a:ext>
            </a:extLst>
          </p:cNvPr>
          <p:cNvSpPr>
            <a:spLocks noGrp="1"/>
          </p:cNvSpPr>
          <p:nvPr>
            <p:ph type="title"/>
          </p:nvPr>
        </p:nvSpPr>
        <p:spPr/>
        <p:txBody>
          <a:bodyPr/>
          <a:lstStyle/>
          <a:p>
            <a:r>
              <a:rPr lang="en-US" dirty="0"/>
              <a:t>Variable Scope</a:t>
            </a:r>
            <a:br>
              <a:rPr lang="en-US" dirty="0"/>
            </a:br>
            <a:endParaRPr lang="en-BO" dirty="0"/>
          </a:p>
        </p:txBody>
      </p:sp>
      <p:sp>
        <p:nvSpPr>
          <p:cNvPr id="3" name="Content Placeholder 2">
            <a:extLst>
              <a:ext uri="{FF2B5EF4-FFF2-40B4-BE49-F238E27FC236}">
                <a16:creationId xmlns:a16="http://schemas.microsoft.com/office/drawing/2014/main" id="{F3C33414-4FA4-BB46-B738-7FFF80AAE7BC}"/>
              </a:ext>
            </a:extLst>
          </p:cNvPr>
          <p:cNvSpPr>
            <a:spLocks noGrp="1"/>
          </p:cNvSpPr>
          <p:nvPr>
            <p:ph idx="1"/>
          </p:nvPr>
        </p:nvSpPr>
        <p:spPr>
          <a:xfrm>
            <a:off x="838200" y="1825625"/>
            <a:ext cx="10515600" cy="4667250"/>
          </a:xfrm>
        </p:spPr>
        <p:txBody>
          <a:bodyPr>
            <a:normAutofit fontScale="85000" lnSpcReduction="20000"/>
          </a:bodyPr>
          <a:lstStyle/>
          <a:p>
            <a:pPr marL="0" indent="0">
              <a:buNone/>
            </a:pPr>
            <a:r>
              <a:rPr lang="en-US" dirty="0"/>
              <a:t>The scope of a variable refers to the code block within which it is possible</a:t>
            </a:r>
          </a:p>
          <a:p>
            <a:pPr marL="0" indent="0">
              <a:buNone/>
            </a:pPr>
            <a:r>
              <a:rPr lang="en-US" dirty="0"/>
              <a:t>to use that variable without qualification. For example, a local variable is</a:t>
            </a:r>
          </a:p>
          <a:p>
            <a:pPr marL="0" indent="0">
              <a:buNone/>
            </a:pPr>
            <a:r>
              <a:rPr lang="en-US" dirty="0"/>
              <a:t>a variable declared within a method. Such a variable will only be available</a:t>
            </a:r>
          </a:p>
          <a:p>
            <a:pPr marL="0" indent="0">
              <a:buNone/>
            </a:pPr>
            <a:r>
              <a:rPr lang="en-US" dirty="0"/>
              <a:t>within that method’s code block, after it has been declared. Once the scope</a:t>
            </a:r>
          </a:p>
          <a:p>
            <a:pPr marL="0" indent="0">
              <a:buNone/>
            </a:pPr>
            <a:r>
              <a:rPr lang="en-US" dirty="0"/>
              <a:t>of the method ends, the local variable will be destroyed.</a:t>
            </a:r>
          </a:p>
          <a:p>
            <a:pPr marL="0" indent="0">
              <a:buNone/>
            </a:pPr>
            <a:endParaRPr lang="en-US" dirty="0"/>
          </a:p>
          <a:p>
            <a:pPr marL="0" indent="0">
              <a:buNone/>
            </a:pPr>
            <a:r>
              <a:rPr lang="en-US" dirty="0"/>
              <a:t>static void Main()</a:t>
            </a:r>
          </a:p>
          <a:p>
            <a:pPr marL="0" indent="0">
              <a:buNone/>
            </a:pPr>
            <a:r>
              <a:rPr lang="en-US" dirty="0"/>
              <a:t>{</a:t>
            </a:r>
          </a:p>
          <a:p>
            <a:pPr marL="0" indent="0">
              <a:buNone/>
            </a:pPr>
            <a:r>
              <a:rPr lang="en-US" dirty="0"/>
              <a:t>	int </a:t>
            </a:r>
            <a:r>
              <a:rPr lang="en-US" dirty="0" err="1"/>
              <a:t>localVar</a:t>
            </a:r>
            <a:r>
              <a:rPr lang="en-US" dirty="0"/>
              <a:t>; // local variable</a:t>
            </a:r>
          </a:p>
          <a:p>
            <a:pPr marL="0" indent="0">
              <a:buNone/>
            </a:pPr>
            <a:r>
              <a:rPr lang="en-US" dirty="0"/>
              <a:t>}</a:t>
            </a:r>
          </a:p>
          <a:p>
            <a:endParaRPr lang="en-BO" dirty="0"/>
          </a:p>
          <a:p>
            <a:pPr marL="0" indent="0">
              <a:buNone/>
            </a:pPr>
            <a:r>
              <a:rPr lang="en-US" dirty="0"/>
              <a:t>C# does not have global variables</a:t>
            </a:r>
          </a:p>
          <a:p>
            <a:endParaRPr lang="en-BO" dirty="0"/>
          </a:p>
        </p:txBody>
      </p:sp>
    </p:spTree>
    <p:extLst>
      <p:ext uri="{BB962C8B-B14F-4D97-AF65-F5344CB8AC3E}">
        <p14:creationId xmlns:p14="http://schemas.microsoft.com/office/powerpoint/2010/main" val="23062039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3349E-F151-B143-8B0C-E1604D2624A7}"/>
              </a:ext>
            </a:extLst>
          </p:cNvPr>
          <p:cNvSpPr>
            <a:spLocks noGrp="1"/>
          </p:cNvSpPr>
          <p:nvPr>
            <p:ph type="title"/>
          </p:nvPr>
        </p:nvSpPr>
        <p:spPr/>
        <p:txBody>
          <a:bodyPr/>
          <a:lstStyle/>
          <a:p>
            <a:r>
              <a:rPr lang="en-US" dirty="0"/>
              <a:t>Operators</a:t>
            </a:r>
            <a:br>
              <a:rPr lang="en-US" dirty="0"/>
            </a:br>
            <a:endParaRPr lang="en-BO" dirty="0"/>
          </a:p>
        </p:txBody>
      </p:sp>
      <p:sp>
        <p:nvSpPr>
          <p:cNvPr id="3" name="Content Placeholder 2">
            <a:extLst>
              <a:ext uri="{FF2B5EF4-FFF2-40B4-BE49-F238E27FC236}">
                <a16:creationId xmlns:a16="http://schemas.microsoft.com/office/drawing/2014/main" id="{E6BFF6C2-3AF2-EC40-A710-45AFED73A58E}"/>
              </a:ext>
            </a:extLst>
          </p:cNvPr>
          <p:cNvSpPr>
            <a:spLocks noGrp="1"/>
          </p:cNvSpPr>
          <p:nvPr>
            <p:ph idx="1"/>
          </p:nvPr>
        </p:nvSpPr>
        <p:spPr/>
        <p:txBody>
          <a:bodyPr/>
          <a:lstStyle/>
          <a:p>
            <a:pPr marL="0" indent="0">
              <a:buNone/>
            </a:pPr>
            <a:r>
              <a:rPr lang="en-US" dirty="0"/>
              <a:t>Operators are special symbols used to operate on values. They can be</a:t>
            </a:r>
          </a:p>
          <a:p>
            <a:pPr marL="0" indent="0">
              <a:buNone/>
            </a:pPr>
            <a:r>
              <a:rPr lang="en-US" dirty="0"/>
              <a:t>grouped into five types: arithmetic, assignment, comparison, logical, and bitwise operators.</a:t>
            </a:r>
          </a:p>
          <a:p>
            <a:endParaRPr lang="en-BO" dirty="0"/>
          </a:p>
        </p:txBody>
      </p:sp>
    </p:spTree>
    <p:extLst>
      <p:ext uri="{BB962C8B-B14F-4D97-AF65-F5344CB8AC3E}">
        <p14:creationId xmlns:p14="http://schemas.microsoft.com/office/powerpoint/2010/main" val="27350886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CC7C0-AAEF-EB47-A569-AC93B7B3F43F}"/>
              </a:ext>
            </a:extLst>
          </p:cNvPr>
          <p:cNvSpPr>
            <a:spLocks noGrp="1"/>
          </p:cNvSpPr>
          <p:nvPr>
            <p:ph type="title"/>
          </p:nvPr>
        </p:nvSpPr>
        <p:spPr/>
        <p:txBody>
          <a:bodyPr/>
          <a:lstStyle/>
          <a:p>
            <a:r>
              <a:rPr lang="en-US" dirty="0"/>
              <a:t>Arithmetic Operators</a:t>
            </a:r>
            <a:br>
              <a:rPr lang="en-US" dirty="0"/>
            </a:br>
            <a:endParaRPr lang="en-BO" dirty="0"/>
          </a:p>
        </p:txBody>
      </p:sp>
      <p:sp>
        <p:nvSpPr>
          <p:cNvPr id="3" name="Content Placeholder 2">
            <a:extLst>
              <a:ext uri="{FF2B5EF4-FFF2-40B4-BE49-F238E27FC236}">
                <a16:creationId xmlns:a16="http://schemas.microsoft.com/office/drawing/2014/main" id="{92B44BEA-EAD9-6940-B0A3-8DAD10FBB8F6}"/>
              </a:ext>
            </a:extLst>
          </p:cNvPr>
          <p:cNvSpPr>
            <a:spLocks noGrp="1"/>
          </p:cNvSpPr>
          <p:nvPr>
            <p:ph idx="1"/>
          </p:nvPr>
        </p:nvSpPr>
        <p:spPr/>
        <p:txBody>
          <a:bodyPr>
            <a:normAutofit lnSpcReduction="10000"/>
          </a:bodyPr>
          <a:lstStyle/>
          <a:p>
            <a:pPr marL="0" indent="0">
              <a:buNone/>
            </a:pPr>
            <a:r>
              <a:rPr lang="en-US" dirty="0"/>
              <a:t>The arithmetic operators include the four basic arithmetic operations,</a:t>
            </a:r>
          </a:p>
          <a:p>
            <a:pPr marL="0" indent="0">
              <a:buNone/>
            </a:pPr>
            <a:r>
              <a:rPr lang="en-US" dirty="0"/>
              <a:t>as well as the modulus operator (%), which is used to obtain the division remainder.</a:t>
            </a:r>
          </a:p>
          <a:p>
            <a:pPr marL="0" indent="0">
              <a:buNone/>
            </a:pPr>
            <a:endParaRPr lang="en-US" dirty="0"/>
          </a:p>
          <a:p>
            <a:pPr marL="0" indent="0">
              <a:buNone/>
            </a:pPr>
            <a:r>
              <a:rPr lang="en-US" dirty="0"/>
              <a:t>float x = 3 + 2; // 5 // addition</a:t>
            </a:r>
          </a:p>
          <a:p>
            <a:pPr marL="0" indent="0">
              <a:buNone/>
            </a:pPr>
            <a:r>
              <a:rPr lang="en-US" dirty="0"/>
              <a:t>x = 3 - 2; // 1 // subtraction</a:t>
            </a:r>
          </a:p>
          <a:p>
            <a:pPr marL="0" indent="0">
              <a:buNone/>
            </a:pPr>
            <a:r>
              <a:rPr lang="en-US" dirty="0"/>
              <a:t>x = 3 * 2; // 6 // multiplication</a:t>
            </a:r>
          </a:p>
          <a:p>
            <a:pPr marL="0" indent="0">
              <a:buNone/>
            </a:pPr>
            <a:r>
              <a:rPr lang="en-US" dirty="0"/>
              <a:t>x = 3 / 2; // 1 // division</a:t>
            </a:r>
          </a:p>
          <a:p>
            <a:pPr marL="0" indent="0">
              <a:buNone/>
            </a:pPr>
            <a:r>
              <a:rPr lang="en-US" dirty="0"/>
              <a:t>x = 3 % 2; // 1 // modulus (division remainder)</a:t>
            </a:r>
          </a:p>
          <a:p>
            <a:endParaRPr lang="en-BO" dirty="0"/>
          </a:p>
        </p:txBody>
      </p:sp>
    </p:spTree>
    <p:extLst>
      <p:ext uri="{BB962C8B-B14F-4D97-AF65-F5344CB8AC3E}">
        <p14:creationId xmlns:p14="http://schemas.microsoft.com/office/powerpoint/2010/main" val="21222388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CDA60-CB29-8A4D-BC7A-2F3D68364902}"/>
              </a:ext>
            </a:extLst>
          </p:cNvPr>
          <p:cNvSpPr>
            <a:spLocks noGrp="1"/>
          </p:cNvSpPr>
          <p:nvPr>
            <p:ph type="title"/>
          </p:nvPr>
        </p:nvSpPr>
        <p:spPr/>
        <p:txBody>
          <a:bodyPr/>
          <a:lstStyle/>
          <a:p>
            <a:r>
              <a:rPr lang="en-BO" dirty="0"/>
              <a:t>Exact division</a:t>
            </a:r>
          </a:p>
        </p:txBody>
      </p:sp>
      <p:sp>
        <p:nvSpPr>
          <p:cNvPr id="3" name="Content Placeholder 2">
            <a:extLst>
              <a:ext uri="{FF2B5EF4-FFF2-40B4-BE49-F238E27FC236}">
                <a16:creationId xmlns:a16="http://schemas.microsoft.com/office/drawing/2014/main" id="{CF5CAA91-87AA-D64C-881D-1C5C1AF80FA8}"/>
              </a:ext>
            </a:extLst>
          </p:cNvPr>
          <p:cNvSpPr>
            <a:spLocks noGrp="1"/>
          </p:cNvSpPr>
          <p:nvPr>
            <p:ph idx="1"/>
          </p:nvPr>
        </p:nvSpPr>
        <p:spPr/>
        <p:txBody>
          <a:bodyPr/>
          <a:lstStyle/>
          <a:p>
            <a:pPr marL="0" indent="0">
              <a:buNone/>
            </a:pPr>
            <a:r>
              <a:rPr lang="en-US" dirty="0"/>
              <a:t>Notice that the division sign gives an incorrect result. This is because</a:t>
            </a:r>
          </a:p>
          <a:p>
            <a:pPr marL="0" indent="0">
              <a:buNone/>
            </a:pPr>
            <a:r>
              <a:rPr lang="en-US" dirty="0"/>
              <a:t>it operates on two integer values and will therefore round the result and return an integer. To get the correct value, one of the numbers needs to be converted into a floating-point number.</a:t>
            </a:r>
          </a:p>
          <a:p>
            <a:pPr marL="0" indent="0">
              <a:buNone/>
            </a:pPr>
            <a:endParaRPr lang="en-US" dirty="0"/>
          </a:p>
          <a:p>
            <a:pPr marL="0" indent="0">
              <a:buNone/>
            </a:pPr>
            <a:r>
              <a:rPr lang="en-US" dirty="0"/>
              <a:t>x = 3 / (float)2; // 1.5</a:t>
            </a:r>
          </a:p>
          <a:p>
            <a:endParaRPr lang="en-BO" dirty="0"/>
          </a:p>
        </p:txBody>
      </p:sp>
    </p:spTree>
    <p:extLst>
      <p:ext uri="{BB962C8B-B14F-4D97-AF65-F5344CB8AC3E}">
        <p14:creationId xmlns:p14="http://schemas.microsoft.com/office/powerpoint/2010/main" val="37239049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0B76F-004D-994D-ACE1-4389B7008DD2}"/>
              </a:ext>
            </a:extLst>
          </p:cNvPr>
          <p:cNvSpPr>
            <a:spLocks noGrp="1"/>
          </p:cNvSpPr>
          <p:nvPr>
            <p:ph type="title"/>
          </p:nvPr>
        </p:nvSpPr>
        <p:spPr/>
        <p:txBody>
          <a:bodyPr/>
          <a:lstStyle/>
          <a:p>
            <a:r>
              <a:rPr lang="en-US" dirty="0"/>
              <a:t>Assignment Operators</a:t>
            </a:r>
            <a:br>
              <a:rPr lang="en-US" dirty="0"/>
            </a:br>
            <a:endParaRPr lang="en-BO" dirty="0"/>
          </a:p>
        </p:txBody>
      </p:sp>
      <p:sp>
        <p:nvSpPr>
          <p:cNvPr id="3" name="Content Placeholder 2">
            <a:extLst>
              <a:ext uri="{FF2B5EF4-FFF2-40B4-BE49-F238E27FC236}">
                <a16:creationId xmlns:a16="http://schemas.microsoft.com/office/drawing/2014/main" id="{19CD0546-9FD8-A941-A271-36A6A340EAE7}"/>
              </a:ext>
            </a:extLst>
          </p:cNvPr>
          <p:cNvSpPr>
            <a:spLocks noGrp="1"/>
          </p:cNvSpPr>
          <p:nvPr>
            <p:ph idx="1"/>
          </p:nvPr>
        </p:nvSpPr>
        <p:spPr/>
        <p:txBody>
          <a:bodyPr/>
          <a:lstStyle/>
          <a:p>
            <a:pPr marL="0" indent="0">
              <a:buNone/>
            </a:pPr>
            <a:r>
              <a:rPr lang="en-US" dirty="0"/>
              <a:t>The next group is the assignment operators. Most importantly is the</a:t>
            </a:r>
          </a:p>
          <a:p>
            <a:pPr marL="0" indent="0">
              <a:buNone/>
            </a:pPr>
            <a:r>
              <a:rPr lang="en-US" dirty="0"/>
              <a:t>assignment operator (=) itself, which assigns a value to a variable.</a:t>
            </a:r>
          </a:p>
          <a:p>
            <a:pPr marL="0" indent="0">
              <a:buNone/>
            </a:pPr>
            <a:endParaRPr lang="en-US" dirty="0"/>
          </a:p>
          <a:p>
            <a:pPr marL="0" indent="0">
              <a:buNone/>
            </a:pPr>
            <a:r>
              <a:rPr lang="en-US" dirty="0"/>
              <a:t>int x = 0;</a:t>
            </a:r>
          </a:p>
          <a:p>
            <a:endParaRPr lang="en-BO" dirty="0"/>
          </a:p>
          <a:p>
            <a:endParaRPr lang="en-BO" dirty="0"/>
          </a:p>
        </p:txBody>
      </p:sp>
    </p:spTree>
    <p:extLst>
      <p:ext uri="{BB962C8B-B14F-4D97-AF65-F5344CB8AC3E}">
        <p14:creationId xmlns:p14="http://schemas.microsoft.com/office/powerpoint/2010/main" val="34382936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F4C92-1439-CD46-90B2-C74EBAC53D1D}"/>
              </a:ext>
            </a:extLst>
          </p:cNvPr>
          <p:cNvSpPr>
            <a:spLocks noGrp="1"/>
          </p:cNvSpPr>
          <p:nvPr>
            <p:ph type="title"/>
          </p:nvPr>
        </p:nvSpPr>
        <p:spPr/>
        <p:txBody>
          <a:bodyPr/>
          <a:lstStyle/>
          <a:p>
            <a:r>
              <a:rPr lang="en-US" dirty="0"/>
              <a:t>Combined Assignment Operators</a:t>
            </a:r>
            <a:br>
              <a:rPr lang="en-US" dirty="0"/>
            </a:br>
            <a:endParaRPr lang="en-BO" dirty="0"/>
          </a:p>
        </p:txBody>
      </p:sp>
      <p:sp>
        <p:nvSpPr>
          <p:cNvPr id="3" name="Content Placeholder 2">
            <a:extLst>
              <a:ext uri="{FF2B5EF4-FFF2-40B4-BE49-F238E27FC236}">
                <a16:creationId xmlns:a16="http://schemas.microsoft.com/office/drawing/2014/main" id="{55C4BFA0-A3F4-7248-9AB1-C63F2F836D08}"/>
              </a:ext>
            </a:extLst>
          </p:cNvPr>
          <p:cNvSpPr>
            <a:spLocks noGrp="1"/>
          </p:cNvSpPr>
          <p:nvPr>
            <p:ph idx="1"/>
          </p:nvPr>
        </p:nvSpPr>
        <p:spPr/>
        <p:txBody>
          <a:bodyPr>
            <a:normAutofit fontScale="92500" lnSpcReduction="10000"/>
          </a:bodyPr>
          <a:lstStyle/>
          <a:p>
            <a:pPr marL="0" indent="0">
              <a:buNone/>
            </a:pPr>
            <a:r>
              <a:rPr lang="en-US" dirty="0"/>
              <a:t>A common use of the assignment and arithmetic operators is to operate on a variable and then to save the result back into that same variable. These operations can be shortened with the combined assignment operators.</a:t>
            </a:r>
          </a:p>
          <a:p>
            <a:endParaRPr lang="en-BO" dirty="0"/>
          </a:p>
          <a:p>
            <a:pPr marL="0" indent="0">
              <a:buNone/>
            </a:pPr>
            <a:r>
              <a:rPr lang="en-US" dirty="0"/>
              <a:t>var x = 0; 	// int x = 0;</a:t>
            </a:r>
          </a:p>
          <a:p>
            <a:pPr marL="0" indent="0">
              <a:buNone/>
            </a:pPr>
            <a:r>
              <a:rPr lang="en-US" dirty="0"/>
              <a:t>x += 5; 	// x = x+5;</a:t>
            </a:r>
          </a:p>
          <a:p>
            <a:pPr marL="0" indent="0">
              <a:buNone/>
            </a:pPr>
            <a:r>
              <a:rPr lang="en-US" dirty="0"/>
              <a:t>x -= 5; 		// x = x-5;</a:t>
            </a:r>
          </a:p>
          <a:p>
            <a:pPr marL="0" indent="0">
              <a:buNone/>
            </a:pPr>
            <a:r>
              <a:rPr lang="en-US" dirty="0"/>
              <a:t>x *= 5; 	// x = x*5;</a:t>
            </a:r>
          </a:p>
          <a:p>
            <a:pPr marL="0" indent="0">
              <a:buNone/>
            </a:pPr>
            <a:r>
              <a:rPr lang="en-US" dirty="0"/>
              <a:t>x /= 5; 	// x = x/5;</a:t>
            </a:r>
          </a:p>
          <a:p>
            <a:pPr marL="0" indent="0">
              <a:buNone/>
            </a:pPr>
            <a:r>
              <a:rPr lang="en-US" dirty="0"/>
              <a:t>x %= 5; 	// x = x%5;</a:t>
            </a:r>
          </a:p>
          <a:p>
            <a:endParaRPr lang="en-BO" dirty="0"/>
          </a:p>
        </p:txBody>
      </p:sp>
    </p:spTree>
    <p:extLst>
      <p:ext uri="{BB962C8B-B14F-4D97-AF65-F5344CB8AC3E}">
        <p14:creationId xmlns:p14="http://schemas.microsoft.com/office/powerpoint/2010/main" val="37160081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751E0-6FF4-CC41-B927-3F2DFAE2C218}"/>
              </a:ext>
            </a:extLst>
          </p:cNvPr>
          <p:cNvSpPr>
            <a:spLocks noGrp="1"/>
          </p:cNvSpPr>
          <p:nvPr>
            <p:ph type="title"/>
          </p:nvPr>
        </p:nvSpPr>
        <p:spPr/>
        <p:txBody>
          <a:bodyPr/>
          <a:lstStyle/>
          <a:p>
            <a:r>
              <a:rPr lang="en-US" dirty="0"/>
              <a:t>Increment and Decrement Operators</a:t>
            </a:r>
            <a:br>
              <a:rPr lang="en-US" dirty="0"/>
            </a:br>
            <a:endParaRPr lang="en-BO" dirty="0"/>
          </a:p>
        </p:txBody>
      </p:sp>
      <p:sp>
        <p:nvSpPr>
          <p:cNvPr id="3" name="Content Placeholder 2">
            <a:extLst>
              <a:ext uri="{FF2B5EF4-FFF2-40B4-BE49-F238E27FC236}">
                <a16:creationId xmlns:a16="http://schemas.microsoft.com/office/drawing/2014/main" id="{1CDD597D-2988-F943-8E56-4634B0049E72}"/>
              </a:ext>
            </a:extLst>
          </p:cNvPr>
          <p:cNvSpPr>
            <a:spLocks noGrp="1"/>
          </p:cNvSpPr>
          <p:nvPr>
            <p:ph idx="1"/>
          </p:nvPr>
        </p:nvSpPr>
        <p:spPr>
          <a:xfrm>
            <a:off x="838200" y="1825625"/>
            <a:ext cx="10515600" cy="4667250"/>
          </a:xfrm>
        </p:spPr>
        <p:txBody>
          <a:bodyPr>
            <a:normAutofit fontScale="77500" lnSpcReduction="20000"/>
          </a:bodyPr>
          <a:lstStyle/>
          <a:p>
            <a:pPr marL="0" indent="0">
              <a:buNone/>
            </a:pPr>
            <a:r>
              <a:rPr lang="en-US" dirty="0"/>
              <a:t>Another common operation is to increment or decrement a variable by</a:t>
            </a:r>
          </a:p>
          <a:p>
            <a:pPr marL="0" indent="0">
              <a:buNone/>
            </a:pPr>
            <a:r>
              <a:rPr lang="en-US" dirty="0"/>
              <a:t>one. This can be simplified with the increment (++) and decrement (--)</a:t>
            </a:r>
          </a:p>
          <a:p>
            <a:pPr marL="0" indent="0">
              <a:buNone/>
            </a:pPr>
            <a:r>
              <a:rPr lang="en-US" dirty="0"/>
              <a:t>operators.</a:t>
            </a:r>
          </a:p>
          <a:p>
            <a:pPr marL="0" indent="0">
              <a:buNone/>
            </a:pPr>
            <a:endParaRPr lang="en-US" dirty="0"/>
          </a:p>
          <a:p>
            <a:pPr marL="0" indent="0">
              <a:buNone/>
            </a:pPr>
            <a:r>
              <a:rPr lang="en-US" dirty="0"/>
              <a:t>x++; 	// x = x+1;</a:t>
            </a:r>
          </a:p>
          <a:p>
            <a:pPr marL="0" indent="0">
              <a:buNone/>
            </a:pPr>
            <a:r>
              <a:rPr lang="en-US" dirty="0"/>
              <a:t>x--; 	// x = x-1;</a:t>
            </a:r>
          </a:p>
          <a:p>
            <a:pPr marL="0" indent="0">
              <a:buNone/>
            </a:pPr>
            <a:endParaRPr lang="en-US" dirty="0"/>
          </a:p>
          <a:p>
            <a:pPr marL="0" indent="0">
              <a:buNone/>
            </a:pPr>
            <a:r>
              <a:rPr lang="en-US" dirty="0"/>
              <a:t>Both of these operators can be used before or after a variable.</a:t>
            </a:r>
          </a:p>
          <a:p>
            <a:pPr marL="0" indent="0">
              <a:buNone/>
            </a:pPr>
            <a:endParaRPr lang="en-US" dirty="0"/>
          </a:p>
          <a:p>
            <a:pPr marL="0" indent="0">
              <a:buNone/>
            </a:pPr>
            <a:r>
              <a:rPr lang="en-US" dirty="0"/>
              <a:t>x++; 	// post-increment</a:t>
            </a:r>
          </a:p>
          <a:p>
            <a:pPr marL="0" indent="0">
              <a:buNone/>
            </a:pPr>
            <a:r>
              <a:rPr lang="en-US" dirty="0"/>
              <a:t>x--; 	// post-decrement</a:t>
            </a:r>
          </a:p>
          <a:p>
            <a:pPr marL="0" indent="0">
              <a:buNone/>
            </a:pPr>
            <a:r>
              <a:rPr lang="en-US" dirty="0"/>
              <a:t>++x; 	// pre-increment</a:t>
            </a:r>
          </a:p>
          <a:p>
            <a:pPr marL="0" indent="0">
              <a:buNone/>
            </a:pPr>
            <a:r>
              <a:rPr lang="en-US" dirty="0"/>
              <a:t>--x; 	// pre-decrement</a:t>
            </a:r>
          </a:p>
          <a:p>
            <a:endParaRPr lang="en-BO" dirty="0"/>
          </a:p>
        </p:txBody>
      </p:sp>
    </p:spTree>
    <p:extLst>
      <p:ext uri="{BB962C8B-B14F-4D97-AF65-F5344CB8AC3E}">
        <p14:creationId xmlns:p14="http://schemas.microsoft.com/office/powerpoint/2010/main" val="42227586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1E14B-6531-FB49-869E-C95574AE4D99}"/>
              </a:ext>
            </a:extLst>
          </p:cNvPr>
          <p:cNvSpPr>
            <a:spLocks noGrp="1"/>
          </p:cNvSpPr>
          <p:nvPr>
            <p:ph type="title"/>
          </p:nvPr>
        </p:nvSpPr>
        <p:spPr/>
        <p:txBody>
          <a:bodyPr/>
          <a:lstStyle/>
          <a:p>
            <a:r>
              <a:rPr lang="en-US" dirty="0"/>
              <a:t>Post-increment / Pre-increment </a:t>
            </a:r>
            <a:endParaRPr lang="en-BO" dirty="0"/>
          </a:p>
        </p:txBody>
      </p:sp>
      <p:sp>
        <p:nvSpPr>
          <p:cNvPr id="3" name="Content Placeholder 2">
            <a:extLst>
              <a:ext uri="{FF2B5EF4-FFF2-40B4-BE49-F238E27FC236}">
                <a16:creationId xmlns:a16="http://schemas.microsoft.com/office/drawing/2014/main" id="{CC0C0505-B9E7-3043-8F50-ADD7FB06D20C}"/>
              </a:ext>
            </a:extLst>
          </p:cNvPr>
          <p:cNvSpPr>
            <a:spLocks noGrp="1"/>
          </p:cNvSpPr>
          <p:nvPr>
            <p:ph idx="1"/>
          </p:nvPr>
        </p:nvSpPr>
        <p:spPr>
          <a:xfrm>
            <a:off x="838200" y="1825625"/>
            <a:ext cx="10515600" cy="4474967"/>
          </a:xfrm>
        </p:spPr>
        <p:txBody>
          <a:bodyPr>
            <a:normAutofit lnSpcReduction="10000"/>
          </a:bodyPr>
          <a:lstStyle/>
          <a:p>
            <a:pPr marL="0" indent="0">
              <a:buNone/>
            </a:pPr>
            <a:r>
              <a:rPr lang="en-US" dirty="0"/>
              <a:t>The result on the variable is the same whichever is used. The difference is that the post-operator returns the original value before it changes the variable, while the pre-operator changes the variable first and then returns the value.</a:t>
            </a:r>
          </a:p>
          <a:p>
            <a:pPr marL="0" indent="0">
              <a:buNone/>
            </a:pPr>
            <a:endParaRPr lang="en-US" dirty="0"/>
          </a:p>
          <a:p>
            <a:pPr marL="0" indent="0">
              <a:buNone/>
            </a:pPr>
            <a:r>
              <a:rPr lang="en-US" dirty="0"/>
              <a:t>int x, y;</a:t>
            </a:r>
          </a:p>
          <a:p>
            <a:pPr marL="0" indent="0">
              <a:buNone/>
            </a:pPr>
            <a:r>
              <a:rPr lang="en-US" dirty="0"/>
              <a:t>x = 5; </a:t>
            </a:r>
          </a:p>
          <a:p>
            <a:pPr marL="0" indent="0">
              <a:buNone/>
            </a:pPr>
            <a:r>
              <a:rPr lang="en-US" dirty="0"/>
              <a:t>y = x++; // y=5, x=6</a:t>
            </a:r>
          </a:p>
          <a:p>
            <a:pPr marL="0" indent="0">
              <a:buNone/>
            </a:pPr>
            <a:r>
              <a:rPr lang="en-US" dirty="0"/>
              <a:t>x = 5; </a:t>
            </a:r>
          </a:p>
          <a:p>
            <a:pPr marL="0" indent="0">
              <a:buNone/>
            </a:pPr>
            <a:r>
              <a:rPr lang="en-US" dirty="0"/>
              <a:t>y = ++x; // y=6, x=6</a:t>
            </a:r>
          </a:p>
          <a:p>
            <a:pPr marL="0" indent="0">
              <a:buNone/>
            </a:pPr>
            <a:endParaRPr lang="en-BO" dirty="0"/>
          </a:p>
        </p:txBody>
      </p:sp>
    </p:spTree>
    <p:extLst>
      <p:ext uri="{BB962C8B-B14F-4D97-AF65-F5344CB8AC3E}">
        <p14:creationId xmlns:p14="http://schemas.microsoft.com/office/powerpoint/2010/main" val="23756902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3603C-E58A-6F4A-91DB-625B24360151}"/>
              </a:ext>
            </a:extLst>
          </p:cNvPr>
          <p:cNvSpPr>
            <a:spLocks noGrp="1"/>
          </p:cNvSpPr>
          <p:nvPr>
            <p:ph type="title"/>
          </p:nvPr>
        </p:nvSpPr>
        <p:spPr/>
        <p:txBody>
          <a:bodyPr/>
          <a:lstStyle/>
          <a:p>
            <a:r>
              <a:rPr lang="en-US" dirty="0"/>
              <a:t>Comparison Operators</a:t>
            </a:r>
            <a:br>
              <a:rPr lang="en-US" dirty="0"/>
            </a:br>
            <a:endParaRPr lang="en-BO" dirty="0"/>
          </a:p>
        </p:txBody>
      </p:sp>
      <p:sp>
        <p:nvSpPr>
          <p:cNvPr id="3" name="Content Placeholder 2">
            <a:extLst>
              <a:ext uri="{FF2B5EF4-FFF2-40B4-BE49-F238E27FC236}">
                <a16:creationId xmlns:a16="http://schemas.microsoft.com/office/drawing/2014/main" id="{91A4E4E8-F504-BA42-AF0E-724D2C96AA66}"/>
              </a:ext>
            </a:extLst>
          </p:cNvPr>
          <p:cNvSpPr>
            <a:spLocks noGrp="1"/>
          </p:cNvSpPr>
          <p:nvPr>
            <p:ph idx="1"/>
          </p:nvPr>
        </p:nvSpPr>
        <p:spPr/>
        <p:txBody>
          <a:bodyPr>
            <a:normAutofit fontScale="92500" lnSpcReduction="20000"/>
          </a:bodyPr>
          <a:lstStyle/>
          <a:p>
            <a:pPr marL="0" indent="0">
              <a:buNone/>
            </a:pPr>
            <a:r>
              <a:rPr lang="en-US" dirty="0"/>
              <a:t>The comparison operators compare two values and return true or false.</a:t>
            </a:r>
          </a:p>
          <a:p>
            <a:pPr marL="0" indent="0">
              <a:buNone/>
            </a:pPr>
            <a:r>
              <a:rPr lang="en-US" dirty="0"/>
              <a:t>They are mainly used to specify conditions, which are expressions that</a:t>
            </a:r>
          </a:p>
          <a:p>
            <a:pPr marL="0" indent="0">
              <a:buNone/>
            </a:pPr>
            <a:r>
              <a:rPr lang="en-US" dirty="0"/>
              <a:t>evaluate to true or false.</a:t>
            </a:r>
          </a:p>
          <a:p>
            <a:pPr marL="0" indent="0">
              <a:buNone/>
            </a:pPr>
            <a:endParaRPr lang="en-US" dirty="0"/>
          </a:p>
          <a:p>
            <a:pPr marL="0" indent="0">
              <a:buNone/>
            </a:pPr>
            <a:r>
              <a:rPr lang="en-US" dirty="0"/>
              <a:t>bool b = (2 == 3); 	// equal to (false)</a:t>
            </a:r>
          </a:p>
          <a:p>
            <a:pPr marL="0" indent="0">
              <a:buNone/>
            </a:pPr>
            <a:r>
              <a:rPr lang="en-US" dirty="0"/>
              <a:t>b = (2 != 3); 		// not equal to (true)</a:t>
            </a:r>
          </a:p>
          <a:p>
            <a:pPr marL="0" indent="0">
              <a:buNone/>
            </a:pPr>
            <a:r>
              <a:rPr lang="en-US" dirty="0"/>
              <a:t>b = (2 &gt; 3); 		// greater than (false)</a:t>
            </a:r>
          </a:p>
          <a:p>
            <a:pPr marL="0" indent="0">
              <a:buNone/>
            </a:pPr>
            <a:r>
              <a:rPr lang="en-US" dirty="0"/>
              <a:t>b = (2 &lt; 3); 		// less than (true)</a:t>
            </a:r>
          </a:p>
          <a:p>
            <a:pPr marL="0" indent="0">
              <a:buNone/>
            </a:pPr>
            <a:r>
              <a:rPr lang="en-US" dirty="0"/>
              <a:t>b = (2 &gt;= 3); 		// greater than or equal to (false)</a:t>
            </a:r>
          </a:p>
          <a:p>
            <a:pPr marL="0" indent="0">
              <a:buNone/>
            </a:pPr>
            <a:r>
              <a:rPr lang="en-US" dirty="0"/>
              <a:t>b = (2 &lt;= 3); 		// less than or equal to (true)</a:t>
            </a:r>
          </a:p>
          <a:p>
            <a:endParaRPr lang="en-BO" dirty="0"/>
          </a:p>
        </p:txBody>
      </p:sp>
    </p:spTree>
    <p:extLst>
      <p:ext uri="{BB962C8B-B14F-4D97-AF65-F5344CB8AC3E}">
        <p14:creationId xmlns:p14="http://schemas.microsoft.com/office/powerpoint/2010/main" val="30901189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78605-5D6F-C643-BAE0-4FB78DDED0FF}"/>
              </a:ext>
            </a:extLst>
          </p:cNvPr>
          <p:cNvSpPr>
            <a:spLocks noGrp="1"/>
          </p:cNvSpPr>
          <p:nvPr>
            <p:ph type="title"/>
          </p:nvPr>
        </p:nvSpPr>
        <p:spPr/>
        <p:txBody>
          <a:bodyPr/>
          <a:lstStyle/>
          <a:p>
            <a:r>
              <a:rPr lang="en-US" dirty="0"/>
              <a:t>Logical Operators</a:t>
            </a:r>
            <a:br>
              <a:rPr lang="en-US" dirty="0"/>
            </a:br>
            <a:endParaRPr lang="en-BO" dirty="0"/>
          </a:p>
        </p:txBody>
      </p:sp>
      <p:sp>
        <p:nvSpPr>
          <p:cNvPr id="3" name="Content Placeholder 2">
            <a:extLst>
              <a:ext uri="{FF2B5EF4-FFF2-40B4-BE49-F238E27FC236}">
                <a16:creationId xmlns:a16="http://schemas.microsoft.com/office/drawing/2014/main" id="{83BD235B-D905-EE40-B150-589DEC020EB2}"/>
              </a:ext>
            </a:extLst>
          </p:cNvPr>
          <p:cNvSpPr>
            <a:spLocks noGrp="1"/>
          </p:cNvSpPr>
          <p:nvPr>
            <p:ph idx="1"/>
          </p:nvPr>
        </p:nvSpPr>
        <p:spPr>
          <a:xfrm>
            <a:off x="838200" y="1825625"/>
            <a:ext cx="10515600" cy="4474967"/>
          </a:xfrm>
        </p:spPr>
        <p:txBody>
          <a:bodyPr>
            <a:normAutofit fontScale="92500" lnSpcReduction="10000"/>
          </a:bodyPr>
          <a:lstStyle/>
          <a:p>
            <a:pPr marL="0" indent="0">
              <a:buNone/>
            </a:pPr>
            <a:r>
              <a:rPr lang="en-US" dirty="0"/>
              <a:t>The logical operators are often used together with the comparison</a:t>
            </a:r>
          </a:p>
          <a:p>
            <a:pPr marL="0" indent="0">
              <a:buNone/>
            </a:pPr>
            <a:r>
              <a:rPr lang="en-US" dirty="0"/>
              <a:t>operators. Logical and (&amp;&amp;) evaluates to true if both the left and right</a:t>
            </a:r>
          </a:p>
          <a:p>
            <a:pPr marL="0" indent="0">
              <a:buNone/>
            </a:pPr>
            <a:r>
              <a:rPr lang="en-US" dirty="0"/>
              <a:t>side are true, and logical or (||) evaluates to true if either the left or right side is true. The logical not (!) operator is used for inverting a Boolean result. Note that for both “logical and” and “logical or,” the right side of the operator will not be evaluated if the result is already determined by the left side.</a:t>
            </a:r>
          </a:p>
          <a:p>
            <a:pPr marL="0" indent="0">
              <a:buNone/>
            </a:pPr>
            <a:endParaRPr lang="en-US" dirty="0"/>
          </a:p>
          <a:p>
            <a:pPr marL="0" indent="0">
              <a:buNone/>
            </a:pPr>
            <a:r>
              <a:rPr lang="en-US" dirty="0"/>
              <a:t>bool b = (true &amp;&amp; false); // logical and (false)</a:t>
            </a:r>
          </a:p>
          <a:p>
            <a:pPr marL="0" indent="0">
              <a:buNone/>
            </a:pPr>
            <a:r>
              <a:rPr lang="en-US" dirty="0"/>
              <a:t>b = (true || false); // logical or (true)</a:t>
            </a:r>
          </a:p>
          <a:p>
            <a:pPr marL="0" indent="0">
              <a:buNone/>
            </a:pPr>
            <a:r>
              <a:rPr lang="en-US" dirty="0"/>
              <a:t>b = !(true); // logical not (false)</a:t>
            </a:r>
          </a:p>
          <a:p>
            <a:pPr marL="0" indent="0">
              <a:buNone/>
            </a:pPr>
            <a:endParaRPr lang="en-US" dirty="0"/>
          </a:p>
          <a:p>
            <a:endParaRPr lang="en-BO" dirty="0"/>
          </a:p>
        </p:txBody>
      </p:sp>
    </p:spTree>
    <p:extLst>
      <p:ext uri="{BB962C8B-B14F-4D97-AF65-F5344CB8AC3E}">
        <p14:creationId xmlns:p14="http://schemas.microsoft.com/office/powerpoint/2010/main" val="217633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05FCC-4CCB-E249-9A5E-485376CE160A}"/>
              </a:ext>
            </a:extLst>
          </p:cNvPr>
          <p:cNvSpPr>
            <a:spLocks noGrp="1"/>
          </p:cNvSpPr>
          <p:nvPr>
            <p:ph type="title"/>
          </p:nvPr>
        </p:nvSpPr>
        <p:spPr/>
        <p:txBody>
          <a:bodyPr/>
          <a:lstStyle/>
          <a:p>
            <a:r>
              <a:rPr lang="en-US" dirty="0"/>
              <a:t>Creating a Project</a:t>
            </a:r>
            <a:br>
              <a:rPr lang="en-US" dirty="0"/>
            </a:br>
            <a:endParaRPr lang="en-BO" dirty="0"/>
          </a:p>
        </p:txBody>
      </p:sp>
      <p:sp>
        <p:nvSpPr>
          <p:cNvPr id="3" name="Content Placeholder 2">
            <a:extLst>
              <a:ext uri="{FF2B5EF4-FFF2-40B4-BE49-F238E27FC236}">
                <a16:creationId xmlns:a16="http://schemas.microsoft.com/office/drawing/2014/main" id="{323CBB27-5DA5-1A4D-9004-E68842DE527D}"/>
              </a:ext>
            </a:extLst>
          </p:cNvPr>
          <p:cNvSpPr>
            <a:spLocks noGrp="1"/>
          </p:cNvSpPr>
          <p:nvPr>
            <p:ph idx="1"/>
          </p:nvPr>
        </p:nvSpPr>
        <p:spPr/>
        <p:txBody>
          <a:bodyPr>
            <a:normAutofit fontScale="92500"/>
          </a:bodyPr>
          <a:lstStyle/>
          <a:p>
            <a:pPr marL="0" indent="0">
              <a:buNone/>
            </a:pPr>
            <a:r>
              <a:rPr lang="en-US" dirty="0"/>
              <a:t>After installing the IDE, go ahead and launch it. You then need to create</a:t>
            </a:r>
          </a:p>
          <a:p>
            <a:pPr marL="0" indent="0">
              <a:buNone/>
            </a:pPr>
            <a:r>
              <a:rPr lang="en-US" dirty="0"/>
              <a:t>a new project, which will manage the C# source files and other resources.</a:t>
            </a:r>
          </a:p>
          <a:p>
            <a:pPr marL="0" indent="0">
              <a:buNone/>
            </a:pPr>
            <a:r>
              <a:rPr lang="en-US" dirty="0"/>
              <a:t>To display the New Project window, go to File ➤ New ➤ Project in Visual</a:t>
            </a:r>
          </a:p>
          <a:p>
            <a:pPr marL="0" indent="0">
              <a:buNone/>
            </a:pPr>
            <a:r>
              <a:rPr lang="en-US" dirty="0"/>
              <a:t>Studio. From there select the Visual C# template type in the left frame.</a:t>
            </a:r>
          </a:p>
          <a:p>
            <a:pPr marL="0" indent="0">
              <a:buNone/>
            </a:pPr>
            <a:r>
              <a:rPr lang="en-US" dirty="0"/>
              <a:t>Then select the Console App template in the right frame. At the bottom of</a:t>
            </a:r>
          </a:p>
          <a:p>
            <a:pPr marL="0" indent="0">
              <a:buNone/>
            </a:pPr>
            <a:r>
              <a:rPr lang="en-US" dirty="0"/>
              <a:t>the window you can configure the name and location of the project if you</a:t>
            </a:r>
          </a:p>
          <a:p>
            <a:pPr marL="0" indent="0">
              <a:buNone/>
            </a:pPr>
            <a:r>
              <a:rPr lang="en-US" dirty="0"/>
              <a:t>want to. When you are done, click OK and the project wizard will create</a:t>
            </a:r>
          </a:p>
          <a:p>
            <a:pPr marL="0" indent="0">
              <a:buNone/>
            </a:pPr>
            <a:r>
              <a:rPr lang="en-US" dirty="0"/>
              <a:t>your project.</a:t>
            </a:r>
          </a:p>
          <a:p>
            <a:endParaRPr lang="en-BO" dirty="0"/>
          </a:p>
        </p:txBody>
      </p:sp>
    </p:spTree>
    <p:extLst>
      <p:ext uri="{BB962C8B-B14F-4D97-AF65-F5344CB8AC3E}">
        <p14:creationId xmlns:p14="http://schemas.microsoft.com/office/powerpoint/2010/main" val="111642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1436-87EC-D342-8A20-020EA9B26241}"/>
              </a:ext>
            </a:extLst>
          </p:cNvPr>
          <p:cNvSpPr>
            <a:spLocks noGrp="1"/>
          </p:cNvSpPr>
          <p:nvPr>
            <p:ph type="title"/>
          </p:nvPr>
        </p:nvSpPr>
        <p:spPr/>
        <p:txBody>
          <a:bodyPr/>
          <a:lstStyle/>
          <a:p>
            <a:r>
              <a:rPr lang="en-US" dirty="0"/>
              <a:t>Bitwise Operators</a:t>
            </a:r>
            <a:br>
              <a:rPr lang="en-US" dirty="0"/>
            </a:br>
            <a:endParaRPr lang="en-BO" dirty="0"/>
          </a:p>
        </p:txBody>
      </p:sp>
      <p:sp>
        <p:nvSpPr>
          <p:cNvPr id="3" name="Content Placeholder 2">
            <a:extLst>
              <a:ext uri="{FF2B5EF4-FFF2-40B4-BE49-F238E27FC236}">
                <a16:creationId xmlns:a16="http://schemas.microsoft.com/office/drawing/2014/main" id="{411E7BE4-9F6E-E64E-90F1-8898BCB584E4}"/>
              </a:ext>
            </a:extLst>
          </p:cNvPr>
          <p:cNvSpPr>
            <a:spLocks noGrp="1"/>
          </p:cNvSpPr>
          <p:nvPr>
            <p:ph idx="1"/>
          </p:nvPr>
        </p:nvSpPr>
        <p:spPr/>
        <p:txBody>
          <a:bodyPr>
            <a:normAutofit fontScale="92500" lnSpcReduction="20000"/>
          </a:bodyPr>
          <a:lstStyle/>
          <a:p>
            <a:pPr marL="0" indent="0">
              <a:buNone/>
            </a:pPr>
            <a:r>
              <a:rPr lang="en-US" dirty="0"/>
              <a:t>The bitwise operators can manipulate individual bits inside an integer.</a:t>
            </a:r>
          </a:p>
          <a:p>
            <a:pPr marL="0" indent="0">
              <a:buNone/>
            </a:pPr>
            <a:r>
              <a:rPr lang="en-US" dirty="0"/>
              <a:t>For example, the bitwise and (&amp;) operator makes the resulting bit 1 if the</a:t>
            </a:r>
          </a:p>
          <a:p>
            <a:pPr marL="0" indent="0">
              <a:buNone/>
            </a:pPr>
            <a:r>
              <a:rPr lang="en-US" dirty="0"/>
              <a:t>corresponding bits on both sides of the operator are set.</a:t>
            </a:r>
          </a:p>
          <a:p>
            <a:pPr marL="0" indent="0">
              <a:buNone/>
            </a:pPr>
            <a:endParaRPr lang="en-US" dirty="0"/>
          </a:p>
          <a:p>
            <a:pPr marL="0" indent="0">
              <a:buNone/>
            </a:pPr>
            <a:r>
              <a:rPr lang="en-US" dirty="0"/>
              <a:t>int x = 5 &amp; 4; 	// and (0b101 &amp; 0b100 = 0b100 = 4)</a:t>
            </a:r>
          </a:p>
          <a:p>
            <a:pPr marL="0" indent="0">
              <a:buNone/>
            </a:pPr>
            <a:r>
              <a:rPr lang="en-US" dirty="0"/>
              <a:t>x = 5 | 4; 	// or (0b101 | 0b100 = 0b101 = 5)</a:t>
            </a:r>
          </a:p>
          <a:p>
            <a:pPr marL="0" indent="0">
              <a:buNone/>
            </a:pPr>
            <a:r>
              <a:rPr lang="en-US" dirty="0"/>
              <a:t>x = 5 ^ 4; 	// </a:t>
            </a:r>
            <a:r>
              <a:rPr lang="en-US" dirty="0" err="1"/>
              <a:t>xor</a:t>
            </a:r>
            <a:r>
              <a:rPr lang="en-US" dirty="0"/>
              <a:t> (0b101 ^ 0b100 = 0b001 = 1)</a:t>
            </a:r>
          </a:p>
          <a:p>
            <a:pPr marL="0" indent="0">
              <a:buNone/>
            </a:pPr>
            <a:r>
              <a:rPr lang="en-US" dirty="0"/>
              <a:t>x = 4 &lt;&lt; 1; 	// left shift (0b100 &lt;&lt; 1 = 0b1000 = 8)</a:t>
            </a:r>
          </a:p>
          <a:p>
            <a:pPr marL="0" indent="0">
              <a:buNone/>
            </a:pPr>
            <a:r>
              <a:rPr lang="en-US" dirty="0"/>
              <a:t>x = 4 &gt;&gt; 1; 	// right shift (0b100 &gt;&gt; 1 = 0b10 = 2)</a:t>
            </a:r>
          </a:p>
          <a:p>
            <a:pPr marL="0" indent="0">
              <a:buNone/>
            </a:pPr>
            <a:r>
              <a:rPr lang="en-US" dirty="0"/>
              <a:t>x = ~4; 	// invert (~0b00000100 = 0b11111011 = -5)</a:t>
            </a:r>
          </a:p>
          <a:p>
            <a:endParaRPr lang="en-BO" dirty="0"/>
          </a:p>
        </p:txBody>
      </p:sp>
    </p:spTree>
    <p:extLst>
      <p:ext uri="{BB962C8B-B14F-4D97-AF65-F5344CB8AC3E}">
        <p14:creationId xmlns:p14="http://schemas.microsoft.com/office/powerpoint/2010/main" val="17619729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661ED-6BED-3D4E-898C-21A6DDF08EAD}"/>
              </a:ext>
            </a:extLst>
          </p:cNvPr>
          <p:cNvSpPr>
            <a:spLocks noGrp="1"/>
          </p:cNvSpPr>
          <p:nvPr>
            <p:ph type="title"/>
          </p:nvPr>
        </p:nvSpPr>
        <p:spPr/>
        <p:txBody>
          <a:bodyPr/>
          <a:lstStyle/>
          <a:p>
            <a:r>
              <a:rPr lang="en-BO" dirty="0"/>
              <a:t>Bitwise </a:t>
            </a:r>
            <a:r>
              <a:rPr lang="en-US" dirty="0"/>
              <a:t>shorthand assignment</a:t>
            </a:r>
            <a:br>
              <a:rPr lang="en-US" dirty="0"/>
            </a:br>
            <a:endParaRPr lang="en-BO" dirty="0"/>
          </a:p>
        </p:txBody>
      </p:sp>
      <p:sp>
        <p:nvSpPr>
          <p:cNvPr id="3" name="Content Placeholder 2">
            <a:extLst>
              <a:ext uri="{FF2B5EF4-FFF2-40B4-BE49-F238E27FC236}">
                <a16:creationId xmlns:a16="http://schemas.microsoft.com/office/drawing/2014/main" id="{2512CAC5-F342-6F46-8BCC-698F52D28B5D}"/>
              </a:ext>
            </a:extLst>
          </p:cNvPr>
          <p:cNvSpPr>
            <a:spLocks noGrp="1"/>
          </p:cNvSpPr>
          <p:nvPr>
            <p:ph idx="1"/>
          </p:nvPr>
        </p:nvSpPr>
        <p:spPr/>
        <p:txBody>
          <a:bodyPr>
            <a:normAutofit/>
          </a:bodyPr>
          <a:lstStyle/>
          <a:p>
            <a:pPr marL="0" indent="0">
              <a:buNone/>
            </a:pPr>
            <a:r>
              <a:rPr lang="en-US" dirty="0"/>
              <a:t>These bitwise operators have shorthand assignment operators, just like</a:t>
            </a:r>
          </a:p>
          <a:p>
            <a:pPr marL="0" indent="0">
              <a:buNone/>
            </a:pPr>
            <a:r>
              <a:rPr lang="en-US" dirty="0"/>
              <a:t>the arithmetic operators.</a:t>
            </a:r>
          </a:p>
          <a:p>
            <a:pPr marL="0" indent="0">
              <a:buNone/>
            </a:pPr>
            <a:endParaRPr lang="en-US" dirty="0"/>
          </a:p>
          <a:p>
            <a:pPr marL="0" indent="0">
              <a:buNone/>
            </a:pPr>
            <a:r>
              <a:rPr lang="en-US" dirty="0"/>
              <a:t>int x=5; x &amp;= 4; 	// and (0b101 &amp; 0b100 = 0b100 = 4)</a:t>
            </a:r>
          </a:p>
          <a:p>
            <a:pPr marL="0" indent="0">
              <a:buNone/>
            </a:pPr>
            <a:r>
              <a:rPr lang="en-US" dirty="0"/>
              <a:t>x=5; x |= 4; 		// or (0b101 | 0b100 = 0b101 = 5)</a:t>
            </a:r>
          </a:p>
          <a:p>
            <a:pPr marL="0" indent="0">
              <a:buNone/>
            </a:pPr>
            <a:r>
              <a:rPr lang="en-US" dirty="0"/>
              <a:t>x=5; x ^= 4; 		// </a:t>
            </a:r>
            <a:r>
              <a:rPr lang="en-US" dirty="0" err="1"/>
              <a:t>xor</a:t>
            </a:r>
            <a:r>
              <a:rPr lang="en-US" dirty="0"/>
              <a:t> (0b101 ^ 0b100 = 0b001 = 1)</a:t>
            </a:r>
          </a:p>
          <a:p>
            <a:pPr marL="0" indent="0">
              <a:buNone/>
            </a:pPr>
            <a:r>
              <a:rPr lang="en-US" dirty="0"/>
              <a:t>x=5; x &lt;&lt;= 1; 	// left shift (0b101 &lt;&lt; 1 = 0b1010 = 10)</a:t>
            </a:r>
          </a:p>
          <a:p>
            <a:pPr marL="0" indent="0">
              <a:buNone/>
            </a:pPr>
            <a:r>
              <a:rPr lang="en-US" dirty="0"/>
              <a:t>x=5; x &gt;&gt;= 1; 	// right shift (0b101 &gt;&gt; 1 = 0b10 = 2)</a:t>
            </a:r>
          </a:p>
          <a:p>
            <a:endParaRPr lang="en-US" dirty="0"/>
          </a:p>
          <a:p>
            <a:pPr marL="0" indent="0">
              <a:buNone/>
            </a:pPr>
            <a:endParaRPr lang="en-BO" dirty="0"/>
          </a:p>
        </p:txBody>
      </p:sp>
    </p:spTree>
    <p:extLst>
      <p:ext uri="{BB962C8B-B14F-4D97-AF65-F5344CB8AC3E}">
        <p14:creationId xmlns:p14="http://schemas.microsoft.com/office/powerpoint/2010/main" val="23618132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59F4D-273D-F743-872C-BF7B45E3CB5C}"/>
              </a:ext>
            </a:extLst>
          </p:cNvPr>
          <p:cNvSpPr>
            <a:spLocks noGrp="1"/>
          </p:cNvSpPr>
          <p:nvPr>
            <p:ph type="title"/>
          </p:nvPr>
        </p:nvSpPr>
        <p:spPr/>
        <p:txBody>
          <a:bodyPr/>
          <a:lstStyle/>
          <a:p>
            <a:r>
              <a:rPr lang="en-US" dirty="0"/>
              <a:t>Operator Precedents</a:t>
            </a:r>
            <a:br>
              <a:rPr lang="en-US" dirty="0"/>
            </a:br>
            <a:endParaRPr lang="en-BO" dirty="0"/>
          </a:p>
        </p:txBody>
      </p:sp>
      <p:sp>
        <p:nvSpPr>
          <p:cNvPr id="3" name="Content Placeholder 2">
            <a:extLst>
              <a:ext uri="{FF2B5EF4-FFF2-40B4-BE49-F238E27FC236}">
                <a16:creationId xmlns:a16="http://schemas.microsoft.com/office/drawing/2014/main" id="{ED666287-462C-1545-8C05-9CF6FE35FA51}"/>
              </a:ext>
            </a:extLst>
          </p:cNvPr>
          <p:cNvSpPr>
            <a:spLocks noGrp="1"/>
          </p:cNvSpPr>
          <p:nvPr>
            <p:ph idx="1"/>
          </p:nvPr>
        </p:nvSpPr>
        <p:spPr>
          <a:xfrm>
            <a:off x="7340252" y="1680281"/>
            <a:ext cx="4577218" cy="4351338"/>
          </a:xfrm>
        </p:spPr>
        <p:txBody>
          <a:bodyPr>
            <a:normAutofit fontScale="92500" lnSpcReduction="10000"/>
          </a:bodyPr>
          <a:lstStyle/>
          <a:p>
            <a:pPr marL="0" indent="0">
              <a:buNone/>
            </a:pPr>
            <a:r>
              <a:rPr lang="en-US" dirty="0"/>
              <a:t>In C#, expressions are normally evaluated from left to right. However,</a:t>
            </a:r>
          </a:p>
          <a:p>
            <a:pPr marL="0" indent="0">
              <a:buNone/>
            </a:pPr>
            <a:r>
              <a:rPr lang="en-US" dirty="0"/>
              <a:t>when an expression contains multiple operators, the precedence of those operators decides the order in which they are evaluated. The order of precedence can be seen in the following table, where the operator with the greater precedence will be evaluated first.</a:t>
            </a:r>
          </a:p>
          <a:p>
            <a:endParaRPr lang="en-BO" dirty="0"/>
          </a:p>
        </p:txBody>
      </p:sp>
      <p:pic>
        <p:nvPicPr>
          <p:cNvPr id="5" name="Picture 4" descr="A screenshot of a cell phone&#10;&#10;Description automatically generated">
            <a:extLst>
              <a:ext uri="{FF2B5EF4-FFF2-40B4-BE49-F238E27FC236}">
                <a16:creationId xmlns:a16="http://schemas.microsoft.com/office/drawing/2014/main" id="{BA0C2948-8383-E74B-AB85-F8B72CC841A2}"/>
              </a:ext>
            </a:extLst>
          </p:cNvPr>
          <p:cNvPicPr>
            <a:picLocks noChangeAspect="1"/>
          </p:cNvPicPr>
          <p:nvPr/>
        </p:nvPicPr>
        <p:blipFill>
          <a:blip r:embed="rId2"/>
          <a:stretch>
            <a:fillRect/>
          </a:stretch>
        </p:blipFill>
        <p:spPr>
          <a:xfrm>
            <a:off x="658051" y="1510843"/>
            <a:ext cx="6338456" cy="4690215"/>
          </a:xfrm>
          <a:prstGeom prst="rect">
            <a:avLst/>
          </a:prstGeom>
        </p:spPr>
      </p:pic>
    </p:spTree>
    <p:extLst>
      <p:ext uri="{BB962C8B-B14F-4D97-AF65-F5344CB8AC3E}">
        <p14:creationId xmlns:p14="http://schemas.microsoft.com/office/powerpoint/2010/main" val="30725359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4A5C3-F44B-CE47-8AA1-541704ACD614}"/>
              </a:ext>
            </a:extLst>
          </p:cNvPr>
          <p:cNvSpPr>
            <a:spLocks noGrp="1"/>
          </p:cNvSpPr>
          <p:nvPr>
            <p:ph type="title"/>
          </p:nvPr>
        </p:nvSpPr>
        <p:spPr/>
        <p:txBody>
          <a:bodyPr/>
          <a:lstStyle/>
          <a:p>
            <a:r>
              <a:rPr lang="en-BO" dirty="0"/>
              <a:t>Using </a:t>
            </a:r>
            <a:r>
              <a:rPr lang="en-US" dirty="0"/>
              <a:t>parentheses</a:t>
            </a:r>
            <a:endParaRPr lang="en-BO" dirty="0"/>
          </a:p>
        </p:txBody>
      </p:sp>
      <p:sp>
        <p:nvSpPr>
          <p:cNvPr id="3" name="Content Placeholder 2">
            <a:extLst>
              <a:ext uri="{FF2B5EF4-FFF2-40B4-BE49-F238E27FC236}">
                <a16:creationId xmlns:a16="http://schemas.microsoft.com/office/drawing/2014/main" id="{D8477FBC-90C3-0040-9686-9502932A31F0}"/>
              </a:ext>
            </a:extLst>
          </p:cNvPr>
          <p:cNvSpPr>
            <a:spLocks noGrp="1"/>
          </p:cNvSpPr>
          <p:nvPr>
            <p:ph idx="1"/>
          </p:nvPr>
        </p:nvSpPr>
        <p:spPr>
          <a:xfrm>
            <a:off x="838200" y="1825625"/>
            <a:ext cx="10515600" cy="4838222"/>
          </a:xfrm>
        </p:spPr>
        <p:txBody>
          <a:bodyPr>
            <a:normAutofit lnSpcReduction="10000"/>
          </a:bodyPr>
          <a:lstStyle/>
          <a:p>
            <a:pPr marL="0" indent="0">
              <a:buNone/>
            </a:pPr>
            <a:r>
              <a:rPr lang="en-US" dirty="0"/>
              <a:t>For example, logical and (&amp;&amp;) binds weaker than relational operators,</a:t>
            </a:r>
          </a:p>
          <a:p>
            <a:pPr marL="0" indent="0">
              <a:buNone/>
            </a:pPr>
            <a:r>
              <a:rPr lang="en-US" dirty="0"/>
              <a:t>which in turn bind weaker than arithmetic operators.</a:t>
            </a:r>
          </a:p>
          <a:p>
            <a:pPr marL="0" indent="0">
              <a:buNone/>
            </a:pPr>
            <a:endParaRPr lang="en-US" dirty="0"/>
          </a:p>
          <a:p>
            <a:pPr marL="0" indent="0">
              <a:buNone/>
            </a:pPr>
            <a:r>
              <a:rPr lang="en-US" dirty="0"/>
              <a:t>bool x = 2+3 &gt; 1*4 &amp;&amp; 5/5 == 1;	// true</a:t>
            </a:r>
          </a:p>
          <a:p>
            <a:pPr marL="0" indent="0">
              <a:buNone/>
            </a:pPr>
            <a:endParaRPr lang="en-US" dirty="0"/>
          </a:p>
          <a:p>
            <a:pPr marL="0" indent="0">
              <a:buNone/>
            </a:pPr>
            <a:r>
              <a:rPr lang="en-US" dirty="0"/>
              <a:t>To make things clearer, parentheses can be used to specify which part</a:t>
            </a:r>
          </a:p>
          <a:p>
            <a:pPr marL="0" indent="0">
              <a:buNone/>
            </a:pPr>
            <a:r>
              <a:rPr lang="en-US" dirty="0"/>
              <a:t>of the expression will be evaluated first. Parentheses have the greatest</a:t>
            </a:r>
          </a:p>
          <a:p>
            <a:pPr marL="0" indent="0">
              <a:buNone/>
            </a:pPr>
            <a:r>
              <a:rPr lang="en-US" dirty="0"/>
              <a:t>precedence of all operators.</a:t>
            </a:r>
          </a:p>
          <a:p>
            <a:pPr marL="0" indent="0">
              <a:buNone/>
            </a:pPr>
            <a:endParaRPr lang="en-US" dirty="0"/>
          </a:p>
          <a:p>
            <a:pPr marL="0" indent="0">
              <a:buNone/>
            </a:pPr>
            <a:r>
              <a:rPr lang="en-US" dirty="0"/>
              <a:t>bool x = ((2+3) &gt; (1*4)) &amp;&amp; ((5/5) == 1); 	// true</a:t>
            </a:r>
          </a:p>
          <a:p>
            <a:endParaRPr lang="en-BO" dirty="0"/>
          </a:p>
        </p:txBody>
      </p:sp>
    </p:spTree>
    <p:extLst>
      <p:ext uri="{BB962C8B-B14F-4D97-AF65-F5344CB8AC3E}">
        <p14:creationId xmlns:p14="http://schemas.microsoft.com/office/powerpoint/2010/main" val="21856824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7BD47-A942-5B49-A2D1-4CFF44111058}"/>
              </a:ext>
            </a:extLst>
          </p:cNvPr>
          <p:cNvSpPr>
            <a:spLocks noGrp="1"/>
          </p:cNvSpPr>
          <p:nvPr>
            <p:ph type="title"/>
          </p:nvPr>
        </p:nvSpPr>
        <p:spPr/>
        <p:txBody>
          <a:bodyPr/>
          <a:lstStyle/>
          <a:p>
            <a:r>
              <a:rPr lang="en-US" dirty="0"/>
              <a:t>CHAPTER 5</a:t>
            </a:r>
            <a:br>
              <a:rPr lang="en-US" dirty="0"/>
            </a:br>
            <a:endParaRPr lang="en-BO" dirty="0"/>
          </a:p>
        </p:txBody>
      </p:sp>
      <p:sp>
        <p:nvSpPr>
          <p:cNvPr id="3" name="Content Placeholder 2">
            <a:extLst>
              <a:ext uri="{FF2B5EF4-FFF2-40B4-BE49-F238E27FC236}">
                <a16:creationId xmlns:a16="http://schemas.microsoft.com/office/drawing/2014/main" id="{C7B54D72-CB9F-B543-B894-2A20BA014BBF}"/>
              </a:ext>
            </a:extLst>
          </p:cNvPr>
          <p:cNvSpPr>
            <a:spLocks noGrp="1"/>
          </p:cNvSpPr>
          <p:nvPr>
            <p:ph idx="1"/>
          </p:nvPr>
        </p:nvSpPr>
        <p:spPr/>
        <p:txBody>
          <a:bodyPr/>
          <a:lstStyle/>
          <a:p>
            <a:pPr marL="0" indent="0">
              <a:buNone/>
            </a:pPr>
            <a:r>
              <a:rPr lang="en-US" sz="4400" dirty="0"/>
              <a:t>Strings</a:t>
            </a:r>
          </a:p>
          <a:p>
            <a:endParaRPr lang="en-BO" dirty="0"/>
          </a:p>
          <a:p>
            <a:pPr marL="0" indent="0">
              <a:buNone/>
            </a:pPr>
            <a:r>
              <a:rPr lang="en-US" dirty="0"/>
              <a:t>The string data type is used to store string constants. They are delimited by double quotes.</a:t>
            </a:r>
          </a:p>
          <a:p>
            <a:pPr marL="0" indent="0">
              <a:buNone/>
            </a:pPr>
            <a:endParaRPr lang="en-US" dirty="0"/>
          </a:p>
          <a:p>
            <a:pPr marL="0" indent="0">
              <a:buNone/>
            </a:pPr>
            <a:r>
              <a:rPr lang="en-US" dirty="0"/>
              <a:t>string a = "Hello";</a:t>
            </a:r>
          </a:p>
          <a:p>
            <a:pPr marL="0" indent="0">
              <a:buNone/>
            </a:pPr>
            <a:r>
              <a:rPr lang="en-US" dirty="0"/>
              <a:t>var w = "Hello"; </a:t>
            </a:r>
          </a:p>
          <a:p>
            <a:pPr marL="0" indent="0">
              <a:buNone/>
            </a:pPr>
            <a:endParaRPr lang="en-BO" dirty="0"/>
          </a:p>
        </p:txBody>
      </p:sp>
    </p:spTree>
    <p:extLst>
      <p:ext uri="{BB962C8B-B14F-4D97-AF65-F5344CB8AC3E}">
        <p14:creationId xmlns:p14="http://schemas.microsoft.com/office/powerpoint/2010/main" val="1909291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D63F-9461-7944-A444-0D70728FE64D}"/>
              </a:ext>
            </a:extLst>
          </p:cNvPr>
          <p:cNvSpPr>
            <a:spLocks noGrp="1"/>
          </p:cNvSpPr>
          <p:nvPr>
            <p:ph type="title"/>
          </p:nvPr>
        </p:nvSpPr>
        <p:spPr/>
        <p:txBody>
          <a:bodyPr/>
          <a:lstStyle/>
          <a:p>
            <a:r>
              <a:rPr lang="en-US" dirty="0"/>
              <a:t>String Concatenation</a:t>
            </a:r>
            <a:br>
              <a:rPr lang="en-US" dirty="0"/>
            </a:br>
            <a:endParaRPr lang="en-BO" dirty="0"/>
          </a:p>
        </p:txBody>
      </p:sp>
      <p:sp>
        <p:nvSpPr>
          <p:cNvPr id="3" name="Content Placeholder 2">
            <a:extLst>
              <a:ext uri="{FF2B5EF4-FFF2-40B4-BE49-F238E27FC236}">
                <a16:creationId xmlns:a16="http://schemas.microsoft.com/office/drawing/2014/main" id="{F8C11A0F-6587-014B-A5AC-0CCFF2F3A214}"/>
              </a:ext>
            </a:extLst>
          </p:cNvPr>
          <p:cNvSpPr>
            <a:spLocks noGrp="1"/>
          </p:cNvSpPr>
          <p:nvPr>
            <p:ph idx="1"/>
          </p:nvPr>
        </p:nvSpPr>
        <p:spPr/>
        <p:txBody>
          <a:bodyPr/>
          <a:lstStyle/>
          <a:p>
            <a:pPr marL="0" indent="0">
              <a:buNone/>
            </a:pPr>
            <a:r>
              <a:rPr lang="en-US" dirty="0"/>
              <a:t>The concatenation operator (+) can combine strings together. It also has an accompanying assignment operator (+=), which appends a string to another and creates a new string.</a:t>
            </a:r>
          </a:p>
          <a:p>
            <a:pPr marL="0" indent="0">
              <a:buNone/>
            </a:pPr>
            <a:endParaRPr lang="en-US" dirty="0"/>
          </a:p>
          <a:p>
            <a:pPr marL="0" indent="0">
              <a:buNone/>
            </a:pPr>
            <a:r>
              <a:rPr lang="en-US" dirty="0"/>
              <a:t>var a = "Hello";</a:t>
            </a:r>
          </a:p>
          <a:p>
            <a:pPr marL="0" indent="0">
              <a:buNone/>
            </a:pPr>
            <a:r>
              <a:rPr lang="en-US" dirty="0"/>
              <a:t>string b = a + " World"; 	// Hello World</a:t>
            </a:r>
          </a:p>
          <a:p>
            <a:pPr marL="0" indent="0">
              <a:buNone/>
            </a:pPr>
            <a:r>
              <a:rPr lang="en-US" dirty="0"/>
              <a:t>a += " World"; 		// Hello World</a:t>
            </a:r>
          </a:p>
          <a:p>
            <a:pPr marL="0" indent="0">
              <a:buNone/>
            </a:pPr>
            <a:endParaRPr lang="en-BO" dirty="0"/>
          </a:p>
        </p:txBody>
      </p:sp>
    </p:spTree>
    <p:extLst>
      <p:ext uri="{BB962C8B-B14F-4D97-AF65-F5344CB8AC3E}">
        <p14:creationId xmlns:p14="http://schemas.microsoft.com/office/powerpoint/2010/main" val="24108678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7D82A-3CBA-8B40-B39F-C985902C24D6}"/>
              </a:ext>
            </a:extLst>
          </p:cNvPr>
          <p:cNvSpPr>
            <a:spLocks noGrp="1"/>
          </p:cNvSpPr>
          <p:nvPr>
            <p:ph type="title"/>
          </p:nvPr>
        </p:nvSpPr>
        <p:spPr/>
        <p:txBody>
          <a:bodyPr/>
          <a:lstStyle/>
          <a:p>
            <a:r>
              <a:rPr lang="en-BO" dirty="0"/>
              <a:t>Concatenation </a:t>
            </a:r>
            <a:r>
              <a:rPr lang="en-US" dirty="0"/>
              <a:t>implicitly </a:t>
            </a:r>
            <a:r>
              <a:rPr lang="en-BO" dirty="0"/>
              <a:t>numbers </a:t>
            </a:r>
          </a:p>
        </p:txBody>
      </p:sp>
      <p:sp>
        <p:nvSpPr>
          <p:cNvPr id="3" name="Content Placeholder 2">
            <a:extLst>
              <a:ext uri="{FF2B5EF4-FFF2-40B4-BE49-F238E27FC236}">
                <a16:creationId xmlns:a16="http://schemas.microsoft.com/office/drawing/2014/main" id="{8B34B8AF-DC89-C94B-B515-B00F32C53959}"/>
              </a:ext>
            </a:extLst>
          </p:cNvPr>
          <p:cNvSpPr>
            <a:spLocks noGrp="1"/>
          </p:cNvSpPr>
          <p:nvPr>
            <p:ph idx="1"/>
          </p:nvPr>
        </p:nvSpPr>
        <p:spPr/>
        <p:txBody>
          <a:bodyPr/>
          <a:lstStyle/>
          <a:p>
            <a:pPr marL="0" indent="0">
              <a:buNone/>
            </a:pPr>
            <a:r>
              <a:rPr lang="en-US" sz="3600" dirty="0"/>
              <a:t>When one of the operands is not of a string type, the concatenation operator will implicitly convert the non-string type into a string, making the following assignment valid.</a:t>
            </a:r>
          </a:p>
          <a:p>
            <a:pPr marL="0" indent="0">
              <a:buNone/>
            </a:pPr>
            <a:endParaRPr lang="en-US" sz="3600" dirty="0"/>
          </a:p>
          <a:p>
            <a:pPr marL="0" indent="0">
              <a:buNone/>
            </a:pPr>
            <a:r>
              <a:rPr lang="en-US" sz="3600" dirty="0"/>
              <a:t>var </a:t>
            </a:r>
            <a:r>
              <a:rPr lang="en-US" sz="3600" dirty="0" err="1"/>
              <a:t>i</a:t>
            </a:r>
            <a:r>
              <a:rPr lang="en-US" sz="3600" dirty="0"/>
              <a:t> = 1;</a:t>
            </a:r>
          </a:p>
          <a:p>
            <a:pPr marL="0" indent="0">
              <a:buNone/>
            </a:pPr>
            <a:r>
              <a:rPr lang="en-US" sz="3600" dirty="0"/>
              <a:t>string c = </a:t>
            </a:r>
            <a:r>
              <a:rPr lang="en-US" sz="3600" dirty="0" err="1"/>
              <a:t>i</a:t>
            </a:r>
            <a:r>
              <a:rPr lang="en-US" sz="3600" dirty="0"/>
              <a:t> + " is " + 1; 	// 1 is 1</a:t>
            </a:r>
          </a:p>
          <a:p>
            <a:endParaRPr lang="en-BO" dirty="0"/>
          </a:p>
        </p:txBody>
      </p:sp>
    </p:spTree>
    <p:extLst>
      <p:ext uri="{BB962C8B-B14F-4D97-AF65-F5344CB8AC3E}">
        <p14:creationId xmlns:p14="http://schemas.microsoft.com/office/powerpoint/2010/main" val="20949707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4AD76-2C72-304C-88D1-63DD54949AB7}"/>
              </a:ext>
            </a:extLst>
          </p:cNvPr>
          <p:cNvSpPr>
            <a:spLocks noGrp="1"/>
          </p:cNvSpPr>
          <p:nvPr>
            <p:ph type="title"/>
          </p:nvPr>
        </p:nvSpPr>
        <p:spPr/>
        <p:txBody>
          <a:bodyPr/>
          <a:lstStyle/>
          <a:p>
            <a:r>
              <a:rPr lang="en-BO" dirty="0"/>
              <a:t>Concatenation </a:t>
            </a:r>
            <a:r>
              <a:rPr lang="en-US" dirty="0"/>
              <a:t>explicitly </a:t>
            </a:r>
            <a:r>
              <a:rPr lang="en-BO" dirty="0"/>
              <a:t>numbers </a:t>
            </a:r>
          </a:p>
        </p:txBody>
      </p:sp>
      <p:sp>
        <p:nvSpPr>
          <p:cNvPr id="3" name="Content Placeholder 2">
            <a:extLst>
              <a:ext uri="{FF2B5EF4-FFF2-40B4-BE49-F238E27FC236}">
                <a16:creationId xmlns:a16="http://schemas.microsoft.com/office/drawing/2014/main" id="{55B15831-6A5F-A64C-A3F0-FA847C1249E2}"/>
              </a:ext>
            </a:extLst>
          </p:cNvPr>
          <p:cNvSpPr>
            <a:spLocks noGrp="1"/>
          </p:cNvSpPr>
          <p:nvPr>
            <p:ph idx="1"/>
          </p:nvPr>
        </p:nvSpPr>
        <p:spPr/>
        <p:txBody>
          <a:bodyPr>
            <a:normAutofit fontScale="92500"/>
          </a:bodyPr>
          <a:lstStyle/>
          <a:p>
            <a:pPr marL="0" indent="0">
              <a:buNone/>
            </a:pPr>
            <a:r>
              <a:rPr lang="en-US" sz="3600" dirty="0"/>
              <a:t>The string conversion is performed implicitly using the </a:t>
            </a:r>
            <a:r>
              <a:rPr lang="en-US" sz="3600" dirty="0" err="1"/>
              <a:t>ToString</a:t>
            </a:r>
            <a:r>
              <a:rPr lang="en-US" sz="3600" dirty="0"/>
              <a:t> method. All types in .NET have this method, which provides a string representation of a variable or expression. </a:t>
            </a:r>
          </a:p>
          <a:p>
            <a:pPr marL="0" indent="0">
              <a:buNone/>
            </a:pPr>
            <a:r>
              <a:rPr lang="en-US" sz="3600" dirty="0"/>
              <a:t>As seen in the next example, the string conversion can also be made explicitly.</a:t>
            </a:r>
          </a:p>
          <a:p>
            <a:pPr marL="0" indent="0">
              <a:buNone/>
            </a:pPr>
            <a:endParaRPr lang="en-US" sz="3600" dirty="0"/>
          </a:p>
          <a:p>
            <a:pPr marL="0" indent="0">
              <a:buNone/>
            </a:pPr>
            <a:r>
              <a:rPr lang="en-US" sz="3600" dirty="0"/>
              <a:t>int </a:t>
            </a:r>
            <a:r>
              <a:rPr lang="en-US" sz="3600" dirty="0" err="1"/>
              <a:t>i</a:t>
            </a:r>
            <a:r>
              <a:rPr lang="en-US" sz="3600" dirty="0"/>
              <a:t> = 1;</a:t>
            </a:r>
          </a:p>
          <a:p>
            <a:pPr marL="0" indent="0">
              <a:buNone/>
            </a:pPr>
            <a:r>
              <a:rPr lang="en-US" sz="3600" dirty="0"/>
              <a:t>string d = </a:t>
            </a:r>
            <a:r>
              <a:rPr lang="en-US" sz="3600" dirty="0" err="1"/>
              <a:t>i.ToString</a:t>
            </a:r>
            <a:r>
              <a:rPr lang="en-US" sz="3600" dirty="0"/>
              <a:t>() + " is " + 1.ToString(); 		// 1 is 1</a:t>
            </a:r>
          </a:p>
          <a:p>
            <a:endParaRPr lang="en-BO" sz="3200" dirty="0"/>
          </a:p>
        </p:txBody>
      </p:sp>
    </p:spTree>
    <p:extLst>
      <p:ext uri="{BB962C8B-B14F-4D97-AF65-F5344CB8AC3E}">
        <p14:creationId xmlns:p14="http://schemas.microsoft.com/office/powerpoint/2010/main" val="26448106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D2BC8-1C1B-BD4F-964D-854238B75421}"/>
              </a:ext>
            </a:extLst>
          </p:cNvPr>
          <p:cNvSpPr>
            <a:spLocks noGrp="1"/>
          </p:cNvSpPr>
          <p:nvPr>
            <p:ph type="title"/>
          </p:nvPr>
        </p:nvSpPr>
        <p:spPr/>
        <p:txBody>
          <a:bodyPr/>
          <a:lstStyle/>
          <a:p>
            <a:r>
              <a:rPr lang="en-BO" dirty="0"/>
              <a:t>String interpolation</a:t>
            </a:r>
          </a:p>
        </p:txBody>
      </p:sp>
      <p:sp>
        <p:nvSpPr>
          <p:cNvPr id="3" name="Content Placeholder 2">
            <a:extLst>
              <a:ext uri="{FF2B5EF4-FFF2-40B4-BE49-F238E27FC236}">
                <a16:creationId xmlns:a16="http://schemas.microsoft.com/office/drawing/2014/main" id="{9272B41F-C730-A449-9306-82D64D428626}"/>
              </a:ext>
            </a:extLst>
          </p:cNvPr>
          <p:cNvSpPr>
            <a:spLocks noGrp="1"/>
          </p:cNvSpPr>
          <p:nvPr>
            <p:ph idx="1"/>
          </p:nvPr>
        </p:nvSpPr>
        <p:spPr/>
        <p:txBody>
          <a:bodyPr>
            <a:normAutofit/>
          </a:bodyPr>
          <a:lstStyle/>
          <a:p>
            <a:pPr marL="0" indent="0">
              <a:buNone/>
            </a:pPr>
            <a:r>
              <a:rPr lang="en-US" sz="3200" dirty="0"/>
              <a:t>Another way to compile strings is to use string interpolation. This feature enables expressions placed inside curly brackets to be evaluated within a string. To perform string interpolation, a dollar sign ($) is placed before the string.</a:t>
            </a:r>
          </a:p>
          <a:p>
            <a:pPr marL="0" indent="0">
              <a:buNone/>
            </a:pPr>
            <a:endParaRPr lang="en-US" sz="3200" dirty="0"/>
          </a:p>
          <a:p>
            <a:pPr marL="0" indent="0">
              <a:buNone/>
            </a:pPr>
            <a:r>
              <a:rPr lang="en-US" sz="3200" dirty="0"/>
              <a:t>var s1 = "Hello";</a:t>
            </a:r>
          </a:p>
          <a:p>
            <a:pPr marL="0" indent="0">
              <a:buNone/>
            </a:pPr>
            <a:r>
              <a:rPr lang="en-US" sz="3200" dirty="0"/>
              <a:t>var s2 = "World";</a:t>
            </a:r>
          </a:p>
          <a:p>
            <a:pPr marL="0" indent="0">
              <a:buNone/>
            </a:pPr>
            <a:r>
              <a:rPr lang="en-US" sz="3200" dirty="0"/>
              <a:t>string s = $"{s1} {s2}"; 	// Hello World</a:t>
            </a:r>
          </a:p>
          <a:p>
            <a:endParaRPr lang="en-BO" dirty="0"/>
          </a:p>
        </p:txBody>
      </p:sp>
    </p:spTree>
    <p:extLst>
      <p:ext uri="{BB962C8B-B14F-4D97-AF65-F5344CB8AC3E}">
        <p14:creationId xmlns:p14="http://schemas.microsoft.com/office/powerpoint/2010/main" val="15944599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D7ACE-45D8-7E49-A394-610DB1B0D4F2}"/>
              </a:ext>
            </a:extLst>
          </p:cNvPr>
          <p:cNvSpPr>
            <a:spLocks noGrp="1"/>
          </p:cNvSpPr>
          <p:nvPr>
            <p:ph type="title"/>
          </p:nvPr>
        </p:nvSpPr>
        <p:spPr/>
        <p:txBody>
          <a:bodyPr/>
          <a:lstStyle/>
          <a:p>
            <a:r>
              <a:rPr lang="en-US" dirty="0"/>
              <a:t>Escape Characters</a:t>
            </a:r>
            <a:br>
              <a:rPr lang="en-US" dirty="0"/>
            </a:br>
            <a:endParaRPr lang="en-BO" dirty="0"/>
          </a:p>
        </p:txBody>
      </p:sp>
      <p:sp>
        <p:nvSpPr>
          <p:cNvPr id="3" name="Content Placeholder 2">
            <a:extLst>
              <a:ext uri="{FF2B5EF4-FFF2-40B4-BE49-F238E27FC236}">
                <a16:creationId xmlns:a16="http://schemas.microsoft.com/office/drawing/2014/main" id="{81DC2E7B-EE65-3840-9D75-B196F770D441}"/>
              </a:ext>
            </a:extLst>
          </p:cNvPr>
          <p:cNvSpPr>
            <a:spLocks noGrp="1"/>
          </p:cNvSpPr>
          <p:nvPr>
            <p:ph idx="1"/>
          </p:nvPr>
        </p:nvSpPr>
        <p:spPr>
          <a:xfrm>
            <a:off x="838200" y="1825625"/>
            <a:ext cx="10515600" cy="4667250"/>
          </a:xfrm>
        </p:spPr>
        <p:txBody>
          <a:bodyPr>
            <a:normAutofit fontScale="92500" lnSpcReduction="10000"/>
          </a:bodyPr>
          <a:lstStyle/>
          <a:p>
            <a:pPr marL="0" indent="0">
              <a:buNone/>
            </a:pPr>
            <a:r>
              <a:rPr lang="en-US" dirty="0"/>
              <a:t>A statement can be broken up across multiple lines, but a string constant</a:t>
            </a:r>
          </a:p>
          <a:p>
            <a:pPr marL="0" indent="0">
              <a:buNone/>
            </a:pPr>
            <a:r>
              <a:rPr lang="en-US" dirty="0"/>
              <a:t>must be on a single line. In order to divide it, the string constant has to first</a:t>
            </a:r>
          </a:p>
          <a:p>
            <a:pPr marL="0" indent="0">
              <a:buNone/>
            </a:pPr>
            <a:r>
              <a:rPr lang="en-US" dirty="0"/>
              <a:t>be split up using the concatenation operator.</a:t>
            </a:r>
          </a:p>
          <a:p>
            <a:pPr marL="0" indent="0">
              <a:buNone/>
            </a:pPr>
            <a:endParaRPr lang="en-US" dirty="0"/>
          </a:p>
          <a:p>
            <a:pPr marL="0" indent="0">
              <a:buNone/>
            </a:pPr>
            <a:r>
              <a:rPr lang="en-US" dirty="0"/>
              <a:t>string </a:t>
            </a:r>
            <a:r>
              <a:rPr lang="en-US" dirty="0" err="1"/>
              <a:t>myString</a:t>
            </a:r>
            <a:endParaRPr lang="en-US" dirty="0"/>
          </a:p>
          <a:p>
            <a:pPr marL="0" indent="0">
              <a:buNone/>
            </a:pPr>
            <a:r>
              <a:rPr lang="en-US" dirty="0"/>
              <a:t>	= "Hello " +</a:t>
            </a:r>
          </a:p>
          <a:p>
            <a:pPr marL="0" indent="0">
              <a:buNone/>
            </a:pPr>
            <a:r>
              <a:rPr lang="en-US" dirty="0"/>
              <a:t>		"World";</a:t>
            </a:r>
          </a:p>
          <a:p>
            <a:pPr marL="0" indent="0">
              <a:buNone/>
            </a:pPr>
            <a:endParaRPr lang="en-US" dirty="0"/>
          </a:p>
          <a:p>
            <a:pPr marL="0" indent="0">
              <a:buNone/>
            </a:pPr>
            <a:r>
              <a:rPr lang="en-US" dirty="0"/>
              <a:t>To add new lines into the string itself, the escape character (\n) is used.</a:t>
            </a:r>
          </a:p>
          <a:p>
            <a:pPr marL="0" indent="0">
              <a:buNone/>
            </a:pPr>
            <a:r>
              <a:rPr lang="en-US" dirty="0"/>
              <a:t>string </a:t>
            </a:r>
            <a:r>
              <a:rPr lang="en-US" dirty="0" err="1"/>
              <a:t>myString</a:t>
            </a:r>
            <a:r>
              <a:rPr lang="en-US" dirty="0"/>
              <a:t> = "Hello\</a:t>
            </a:r>
            <a:r>
              <a:rPr lang="en-US" dirty="0" err="1"/>
              <a:t>nWorld</a:t>
            </a:r>
            <a:r>
              <a:rPr lang="en-US" dirty="0"/>
              <a:t>";</a:t>
            </a:r>
          </a:p>
          <a:p>
            <a:endParaRPr lang="en-BO" dirty="0"/>
          </a:p>
        </p:txBody>
      </p:sp>
    </p:spTree>
    <p:extLst>
      <p:ext uri="{BB962C8B-B14F-4D97-AF65-F5344CB8AC3E}">
        <p14:creationId xmlns:p14="http://schemas.microsoft.com/office/powerpoint/2010/main" val="1657168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1EF48-8BEC-1141-97A1-C3A77AC51A32}"/>
              </a:ext>
            </a:extLst>
          </p:cNvPr>
          <p:cNvSpPr>
            <a:spLocks noGrp="1"/>
          </p:cNvSpPr>
          <p:nvPr>
            <p:ph type="title"/>
          </p:nvPr>
        </p:nvSpPr>
        <p:spPr/>
        <p:txBody>
          <a:bodyPr/>
          <a:lstStyle/>
          <a:p>
            <a:endParaRPr lang="en-BO"/>
          </a:p>
        </p:txBody>
      </p:sp>
      <p:sp>
        <p:nvSpPr>
          <p:cNvPr id="3" name="Content Placeholder 2">
            <a:extLst>
              <a:ext uri="{FF2B5EF4-FFF2-40B4-BE49-F238E27FC236}">
                <a16:creationId xmlns:a16="http://schemas.microsoft.com/office/drawing/2014/main" id="{1D41B28F-2065-3846-B678-3689A7190250}"/>
              </a:ext>
            </a:extLst>
          </p:cNvPr>
          <p:cNvSpPr>
            <a:spLocks noGrp="1"/>
          </p:cNvSpPr>
          <p:nvPr>
            <p:ph idx="1"/>
          </p:nvPr>
        </p:nvSpPr>
        <p:spPr/>
        <p:txBody>
          <a:bodyPr/>
          <a:lstStyle/>
          <a:p>
            <a:pPr marL="0" indent="0">
              <a:buNone/>
            </a:pPr>
            <a:r>
              <a:rPr lang="en-US" dirty="0"/>
              <a:t>You have now created a C# project. In the Solution Explorer pane</a:t>
            </a:r>
          </a:p>
          <a:p>
            <a:pPr marL="0" indent="0">
              <a:buNone/>
            </a:pPr>
            <a:r>
              <a:rPr lang="en-US" dirty="0"/>
              <a:t>(View ➤ Solution Explorer), you can see that the project consists of a single C# source file (.cs) that should already be opened. If not, you can double-click on the file in the Solution Explorer in order to open it. In the source file there is some basic code to help you get started. However, to keep things simple at this stage, go ahead and simplify the code into this.</a:t>
            </a:r>
          </a:p>
          <a:p>
            <a:endParaRPr lang="en-BO" dirty="0"/>
          </a:p>
        </p:txBody>
      </p:sp>
    </p:spTree>
    <p:extLst>
      <p:ext uri="{BB962C8B-B14F-4D97-AF65-F5344CB8AC3E}">
        <p14:creationId xmlns:p14="http://schemas.microsoft.com/office/powerpoint/2010/main" val="10259544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E0D48-26BD-3E4B-B84B-C7FC65361E8A}"/>
              </a:ext>
            </a:extLst>
          </p:cNvPr>
          <p:cNvSpPr>
            <a:spLocks noGrp="1"/>
          </p:cNvSpPr>
          <p:nvPr>
            <p:ph type="title"/>
          </p:nvPr>
        </p:nvSpPr>
        <p:spPr/>
        <p:txBody>
          <a:bodyPr/>
          <a:lstStyle/>
          <a:p>
            <a:r>
              <a:rPr lang="en-US" dirty="0"/>
              <a:t>Special escape Characters</a:t>
            </a:r>
            <a:endParaRPr lang="en-BO" dirty="0"/>
          </a:p>
        </p:txBody>
      </p:sp>
      <p:sp>
        <p:nvSpPr>
          <p:cNvPr id="3" name="Content Placeholder 2">
            <a:extLst>
              <a:ext uri="{FF2B5EF4-FFF2-40B4-BE49-F238E27FC236}">
                <a16:creationId xmlns:a16="http://schemas.microsoft.com/office/drawing/2014/main" id="{A2F5F4E3-DBA8-8640-AB4C-3ADB94C97831}"/>
              </a:ext>
            </a:extLst>
          </p:cNvPr>
          <p:cNvSpPr>
            <a:spLocks noGrp="1"/>
          </p:cNvSpPr>
          <p:nvPr>
            <p:ph idx="1"/>
          </p:nvPr>
        </p:nvSpPr>
        <p:spPr>
          <a:xfrm>
            <a:off x="8317282" y="1885124"/>
            <a:ext cx="3324615" cy="3836140"/>
          </a:xfrm>
        </p:spPr>
        <p:txBody>
          <a:bodyPr>
            <a:normAutofit fontScale="92500"/>
          </a:bodyPr>
          <a:lstStyle/>
          <a:p>
            <a:pPr marL="0" indent="0">
              <a:buNone/>
            </a:pPr>
            <a:r>
              <a:rPr lang="en-US" dirty="0"/>
              <a:t>This backslash notation is used to write special characters, such as a</a:t>
            </a:r>
          </a:p>
          <a:p>
            <a:pPr marL="0" indent="0">
              <a:buNone/>
            </a:pPr>
            <a:r>
              <a:rPr lang="en-US" dirty="0"/>
              <a:t>backslash itself or a double quote. Among the special characters is also a Unicode character notation for writing any character.</a:t>
            </a:r>
          </a:p>
          <a:p>
            <a:endParaRPr lang="en-BO" dirty="0"/>
          </a:p>
        </p:txBody>
      </p:sp>
      <p:pic>
        <p:nvPicPr>
          <p:cNvPr id="5" name="Picture 4" descr="A screenshot of a cell phone&#10;&#10;Description automatically generated">
            <a:extLst>
              <a:ext uri="{FF2B5EF4-FFF2-40B4-BE49-F238E27FC236}">
                <a16:creationId xmlns:a16="http://schemas.microsoft.com/office/drawing/2014/main" id="{DBEC3B97-B4BA-284E-9153-A895D01B5521}"/>
              </a:ext>
            </a:extLst>
          </p:cNvPr>
          <p:cNvPicPr>
            <a:picLocks noChangeAspect="1"/>
          </p:cNvPicPr>
          <p:nvPr/>
        </p:nvPicPr>
        <p:blipFill>
          <a:blip r:embed="rId2"/>
          <a:stretch>
            <a:fillRect/>
          </a:stretch>
        </p:blipFill>
        <p:spPr>
          <a:xfrm>
            <a:off x="347509" y="1690688"/>
            <a:ext cx="7333332" cy="4225012"/>
          </a:xfrm>
          <a:prstGeom prst="rect">
            <a:avLst/>
          </a:prstGeom>
        </p:spPr>
      </p:pic>
    </p:spTree>
    <p:extLst>
      <p:ext uri="{BB962C8B-B14F-4D97-AF65-F5344CB8AC3E}">
        <p14:creationId xmlns:p14="http://schemas.microsoft.com/office/powerpoint/2010/main" val="11778750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1F6A4-2D60-9E4E-B0A5-829D317C5568}"/>
              </a:ext>
            </a:extLst>
          </p:cNvPr>
          <p:cNvSpPr>
            <a:spLocks noGrp="1"/>
          </p:cNvSpPr>
          <p:nvPr>
            <p:ph type="title"/>
          </p:nvPr>
        </p:nvSpPr>
        <p:spPr/>
        <p:txBody>
          <a:bodyPr/>
          <a:lstStyle/>
          <a:p>
            <a:r>
              <a:rPr lang="en-US" dirty="0"/>
              <a:t>Verbatim string</a:t>
            </a:r>
            <a:br>
              <a:rPr lang="en-US" dirty="0"/>
            </a:br>
            <a:endParaRPr lang="en-BO" dirty="0"/>
          </a:p>
        </p:txBody>
      </p:sp>
      <p:sp>
        <p:nvSpPr>
          <p:cNvPr id="3" name="Content Placeholder 2">
            <a:extLst>
              <a:ext uri="{FF2B5EF4-FFF2-40B4-BE49-F238E27FC236}">
                <a16:creationId xmlns:a16="http://schemas.microsoft.com/office/drawing/2014/main" id="{F458601F-BB30-ED44-B2BA-63AB05A350FC}"/>
              </a:ext>
            </a:extLst>
          </p:cNvPr>
          <p:cNvSpPr>
            <a:spLocks noGrp="1"/>
          </p:cNvSpPr>
          <p:nvPr>
            <p:ph idx="1"/>
          </p:nvPr>
        </p:nvSpPr>
        <p:spPr/>
        <p:txBody>
          <a:bodyPr/>
          <a:lstStyle/>
          <a:p>
            <a:pPr marL="0" indent="0">
              <a:buNone/>
            </a:pPr>
            <a:r>
              <a:rPr lang="en-US" sz="3600" dirty="0"/>
              <a:t>Escape characters can be ignored by adding an @ symbol before the string. This is called a verbatim string and can be used to make file paths more readable, for example.</a:t>
            </a:r>
          </a:p>
          <a:p>
            <a:pPr marL="0" indent="0">
              <a:buNone/>
            </a:pPr>
            <a:endParaRPr lang="en-US" sz="3600" dirty="0"/>
          </a:p>
          <a:p>
            <a:pPr marL="0" indent="0">
              <a:buNone/>
            </a:pPr>
            <a:r>
              <a:rPr lang="en-US" sz="3600" dirty="0"/>
              <a:t>string s1 = "c:\\Windows\\System32\\</a:t>
            </a:r>
            <a:r>
              <a:rPr lang="en-US" sz="3600" dirty="0" err="1"/>
              <a:t>cmd.exe</a:t>
            </a:r>
            <a:r>
              <a:rPr lang="en-US" sz="3600" dirty="0"/>
              <a:t>";</a:t>
            </a:r>
          </a:p>
          <a:p>
            <a:pPr marL="0" indent="0">
              <a:buNone/>
            </a:pPr>
            <a:r>
              <a:rPr lang="en-US" sz="3600" dirty="0"/>
              <a:t>string s2 = @"c:\Windows\System32\</a:t>
            </a:r>
            <a:r>
              <a:rPr lang="en-US" sz="3600" dirty="0" err="1"/>
              <a:t>cmd.exe</a:t>
            </a:r>
            <a:r>
              <a:rPr lang="en-US" sz="3600" dirty="0"/>
              <a:t>";</a:t>
            </a:r>
          </a:p>
          <a:p>
            <a:endParaRPr lang="en-BO" dirty="0"/>
          </a:p>
        </p:txBody>
      </p:sp>
    </p:spTree>
    <p:extLst>
      <p:ext uri="{BB962C8B-B14F-4D97-AF65-F5344CB8AC3E}">
        <p14:creationId xmlns:p14="http://schemas.microsoft.com/office/powerpoint/2010/main" val="37919406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0130-C46D-FF4A-BC44-88F3D8C1CF8B}"/>
              </a:ext>
            </a:extLst>
          </p:cNvPr>
          <p:cNvSpPr>
            <a:spLocks noGrp="1"/>
          </p:cNvSpPr>
          <p:nvPr>
            <p:ph type="title"/>
          </p:nvPr>
        </p:nvSpPr>
        <p:spPr/>
        <p:txBody>
          <a:bodyPr/>
          <a:lstStyle/>
          <a:p>
            <a:r>
              <a:rPr lang="en-US" dirty="0"/>
              <a:t>String Compare</a:t>
            </a:r>
            <a:br>
              <a:rPr lang="en-US" dirty="0"/>
            </a:br>
            <a:endParaRPr lang="en-BO" dirty="0"/>
          </a:p>
        </p:txBody>
      </p:sp>
      <p:sp>
        <p:nvSpPr>
          <p:cNvPr id="3" name="Content Placeholder 2">
            <a:extLst>
              <a:ext uri="{FF2B5EF4-FFF2-40B4-BE49-F238E27FC236}">
                <a16:creationId xmlns:a16="http://schemas.microsoft.com/office/drawing/2014/main" id="{3934D06C-9073-BF43-8BC5-EE4E94789FF3}"/>
              </a:ext>
            </a:extLst>
          </p:cNvPr>
          <p:cNvSpPr>
            <a:spLocks noGrp="1"/>
          </p:cNvSpPr>
          <p:nvPr>
            <p:ph idx="1"/>
          </p:nvPr>
        </p:nvSpPr>
        <p:spPr/>
        <p:txBody>
          <a:bodyPr/>
          <a:lstStyle/>
          <a:p>
            <a:pPr marL="0" indent="0">
              <a:buNone/>
            </a:pPr>
            <a:r>
              <a:rPr lang="en-US" sz="3600" dirty="0"/>
              <a:t>The way to compare two strings is simply by using the equal to operator (==).</a:t>
            </a:r>
          </a:p>
          <a:p>
            <a:pPr marL="0" indent="0">
              <a:buNone/>
            </a:pPr>
            <a:r>
              <a:rPr lang="en-US" sz="3600" dirty="0"/>
              <a:t>This will not compare the memory addresses, as in some other languages such as Java.</a:t>
            </a:r>
          </a:p>
          <a:p>
            <a:pPr marL="0" indent="0">
              <a:buNone/>
            </a:pPr>
            <a:endParaRPr lang="en-US" sz="3600" dirty="0"/>
          </a:p>
          <a:p>
            <a:pPr marL="0" indent="0">
              <a:buNone/>
            </a:pPr>
            <a:r>
              <a:rPr lang="en-US" sz="3600" dirty="0"/>
              <a:t>string greeting = "Hi";</a:t>
            </a:r>
          </a:p>
          <a:p>
            <a:pPr marL="0" indent="0">
              <a:buNone/>
            </a:pPr>
            <a:r>
              <a:rPr lang="en-US" sz="3600" dirty="0"/>
              <a:t>bool b = (greeting == "Hi"); // true</a:t>
            </a:r>
          </a:p>
          <a:p>
            <a:endParaRPr lang="en-BO" dirty="0"/>
          </a:p>
        </p:txBody>
      </p:sp>
    </p:spTree>
    <p:extLst>
      <p:ext uri="{BB962C8B-B14F-4D97-AF65-F5344CB8AC3E}">
        <p14:creationId xmlns:p14="http://schemas.microsoft.com/office/powerpoint/2010/main" val="31319078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4FD4E-901B-DD4A-9DB3-CD6863BEA293}"/>
              </a:ext>
            </a:extLst>
          </p:cNvPr>
          <p:cNvSpPr>
            <a:spLocks noGrp="1"/>
          </p:cNvSpPr>
          <p:nvPr>
            <p:ph type="title"/>
          </p:nvPr>
        </p:nvSpPr>
        <p:spPr/>
        <p:txBody>
          <a:bodyPr/>
          <a:lstStyle/>
          <a:p>
            <a:r>
              <a:rPr lang="en-US" dirty="0"/>
              <a:t>String Members</a:t>
            </a:r>
            <a:br>
              <a:rPr lang="en-US" dirty="0"/>
            </a:br>
            <a:endParaRPr lang="en-BO" dirty="0"/>
          </a:p>
        </p:txBody>
      </p:sp>
      <p:sp>
        <p:nvSpPr>
          <p:cNvPr id="3" name="Content Placeholder 2">
            <a:extLst>
              <a:ext uri="{FF2B5EF4-FFF2-40B4-BE49-F238E27FC236}">
                <a16:creationId xmlns:a16="http://schemas.microsoft.com/office/drawing/2014/main" id="{90F481D7-A149-414C-8BD3-302E46B6872C}"/>
              </a:ext>
            </a:extLst>
          </p:cNvPr>
          <p:cNvSpPr>
            <a:spLocks noGrp="1"/>
          </p:cNvSpPr>
          <p:nvPr>
            <p:ph idx="1"/>
          </p:nvPr>
        </p:nvSpPr>
        <p:spPr>
          <a:xfrm>
            <a:off x="838200" y="1825625"/>
            <a:ext cx="10515600" cy="4863274"/>
          </a:xfrm>
        </p:spPr>
        <p:txBody>
          <a:bodyPr>
            <a:normAutofit fontScale="92500" lnSpcReduction="20000"/>
          </a:bodyPr>
          <a:lstStyle/>
          <a:p>
            <a:pPr marL="0" indent="0">
              <a:buNone/>
            </a:pPr>
            <a:r>
              <a:rPr lang="en-US" sz="3200" dirty="0"/>
              <a:t>The string type is an alias for the String class. As such, it provides a</a:t>
            </a:r>
          </a:p>
          <a:p>
            <a:pPr marL="0" indent="0">
              <a:buNone/>
            </a:pPr>
            <a:r>
              <a:rPr lang="en-US" sz="3200" dirty="0"/>
              <a:t>multitude of methods related to strings. For example, methods like</a:t>
            </a:r>
          </a:p>
          <a:p>
            <a:pPr marL="0" indent="0">
              <a:buNone/>
            </a:pPr>
            <a:r>
              <a:rPr lang="en-US" sz="3200" dirty="0"/>
              <a:t>Replace, Insert, and Remove. </a:t>
            </a:r>
          </a:p>
          <a:p>
            <a:pPr marL="0" indent="0">
              <a:buNone/>
            </a:pPr>
            <a:endParaRPr lang="en-US" sz="3200" dirty="0"/>
          </a:p>
          <a:p>
            <a:pPr marL="0" indent="0">
              <a:buNone/>
            </a:pPr>
            <a:r>
              <a:rPr lang="en-US" sz="3200" dirty="0"/>
              <a:t>An important thing to note is that there are no methods for changing a string. Methods that appear to modify a string actually always return a completely new string. </a:t>
            </a:r>
          </a:p>
          <a:p>
            <a:pPr marL="0" indent="0">
              <a:buNone/>
            </a:pPr>
            <a:endParaRPr lang="en-US" sz="3200" dirty="0"/>
          </a:p>
          <a:p>
            <a:pPr marL="0" indent="0">
              <a:buNone/>
            </a:pPr>
            <a:r>
              <a:rPr lang="en-US" sz="3200" dirty="0"/>
              <a:t>This is because the String class is immutable. The content of a string variable cannot be changed unless the whole string is replaced.</a:t>
            </a:r>
          </a:p>
          <a:p>
            <a:endParaRPr lang="en-BO" dirty="0"/>
          </a:p>
        </p:txBody>
      </p:sp>
    </p:spTree>
    <p:extLst>
      <p:ext uri="{BB962C8B-B14F-4D97-AF65-F5344CB8AC3E}">
        <p14:creationId xmlns:p14="http://schemas.microsoft.com/office/powerpoint/2010/main" val="33237304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16772-AD69-5240-ABFC-E04AE6C45182}"/>
              </a:ext>
            </a:extLst>
          </p:cNvPr>
          <p:cNvSpPr>
            <a:spLocks noGrp="1"/>
          </p:cNvSpPr>
          <p:nvPr>
            <p:ph type="title"/>
          </p:nvPr>
        </p:nvSpPr>
        <p:spPr/>
        <p:txBody>
          <a:bodyPr/>
          <a:lstStyle/>
          <a:p>
            <a:endParaRPr lang="en-BO" dirty="0"/>
          </a:p>
        </p:txBody>
      </p:sp>
      <p:sp>
        <p:nvSpPr>
          <p:cNvPr id="3" name="Content Placeholder 2">
            <a:extLst>
              <a:ext uri="{FF2B5EF4-FFF2-40B4-BE49-F238E27FC236}">
                <a16:creationId xmlns:a16="http://schemas.microsoft.com/office/drawing/2014/main" id="{AEE64BE1-4E91-264A-AD62-588274A1E190}"/>
              </a:ext>
            </a:extLst>
          </p:cNvPr>
          <p:cNvSpPr>
            <a:spLocks noGrp="1"/>
          </p:cNvSpPr>
          <p:nvPr>
            <p:ph idx="1"/>
          </p:nvPr>
        </p:nvSpPr>
        <p:spPr/>
        <p:txBody>
          <a:bodyPr/>
          <a:lstStyle/>
          <a:p>
            <a:pPr marL="0" indent="0">
              <a:buNone/>
            </a:pPr>
            <a:r>
              <a:rPr lang="en-US" dirty="0"/>
              <a:t>var a = "String";</a:t>
            </a:r>
          </a:p>
          <a:p>
            <a:pPr marL="0" indent="0">
              <a:buNone/>
            </a:pPr>
            <a:r>
              <a:rPr lang="en-US" dirty="0"/>
              <a:t>string b = </a:t>
            </a:r>
            <a:r>
              <a:rPr lang="en-US" dirty="0" err="1"/>
              <a:t>a.Replace</a:t>
            </a:r>
            <a:r>
              <a:rPr lang="en-US" dirty="0"/>
              <a:t>("</a:t>
            </a:r>
            <a:r>
              <a:rPr lang="en-US" dirty="0" err="1"/>
              <a:t>i</a:t>
            </a:r>
            <a:r>
              <a:rPr lang="en-US" dirty="0"/>
              <a:t>", "o"); 	// Strong</a:t>
            </a:r>
          </a:p>
          <a:p>
            <a:pPr marL="0" indent="0">
              <a:buNone/>
            </a:pPr>
            <a:r>
              <a:rPr lang="en-US" dirty="0"/>
              <a:t>b = </a:t>
            </a:r>
            <a:r>
              <a:rPr lang="en-US" dirty="0" err="1"/>
              <a:t>a.Insert</a:t>
            </a:r>
            <a:r>
              <a:rPr lang="en-US" dirty="0"/>
              <a:t>(0, "My "); 		// My String</a:t>
            </a:r>
          </a:p>
          <a:p>
            <a:pPr marL="0" indent="0">
              <a:buNone/>
            </a:pPr>
            <a:r>
              <a:rPr lang="en-US" dirty="0"/>
              <a:t>b = </a:t>
            </a:r>
            <a:r>
              <a:rPr lang="en-US" dirty="0" err="1"/>
              <a:t>a.Remove</a:t>
            </a:r>
            <a:r>
              <a:rPr lang="en-US" dirty="0"/>
              <a:t>(0, 3); 		// </a:t>
            </a:r>
            <a:r>
              <a:rPr lang="en-US" dirty="0" err="1"/>
              <a:t>ing</a:t>
            </a:r>
            <a:endParaRPr lang="en-US" dirty="0"/>
          </a:p>
          <a:p>
            <a:pPr marL="0" indent="0">
              <a:buNone/>
            </a:pPr>
            <a:r>
              <a:rPr lang="en-US" dirty="0"/>
              <a:t>b = </a:t>
            </a:r>
            <a:r>
              <a:rPr lang="en-US" dirty="0" err="1"/>
              <a:t>a.Substring</a:t>
            </a:r>
            <a:r>
              <a:rPr lang="en-US" dirty="0"/>
              <a:t>(0, 3); 		// Str</a:t>
            </a:r>
          </a:p>
          <a:p>
            <a:pPr marL="0" indent="0">
              <a:buNone/>
            </a:pPr>
            <a:r>
              <a:rPr lang="en-US" dirty="0"/>
              <a:t>b = </a:t>
            </a:r>
            <a:r>
              <a:rPr lang="en-US" dirty="0" err="1"/>
              <a:t>a.ToUpper</a:t>
            </a:r>
            <a:r>
              <a:rPr lang="en-US" dirty="0"/>
              <a:t>(); 			// STRING</a:t>
            </a:r>
          </a:p>
          <a:p>
            <a:pPr marL="0" indent="0">
              <a:buNone/>
            </a:pPr>
            <a:r>
              <a:rPr lang="en-US" dirty="0"/>
              <a:t>int </a:t>
            </a:r>
            <a:r>
              <a:rPr lang="en-US" dirty="0" err="1"/>
              <a:t>i</a:t>
            </a:r>
            <a:r>
              <a:rPr lang="en-US" dirty="0"/>
              <a:t> = </a:t>
            </a:r>
            <a:r>
              <a:rPr lang="en-US" dirty="0" err="1"/>
              <a:t>a.Length</a:t>
            </a:r>
            <a:r>
              <a:rPr lang="en-US" dirty="0"/>
              <a:t>; 			// 6</a:t>
            </a:r>
          </a:p>
          <a:p>
            <a:endParaRPr lang="en-BO" dirty="0"/>
          </a:p>
        </p:txBody>
      </p:sp>
    </p:spTree>
    <p:extLst>
      <p:ext uri="{BB962C8B-B14F-4D97-AF65-F5344CB8AC3E}">
        <p14:creationId xmlns:p14="http://schemas.microsoft.com/office/powerpoint/2010/main" val="8368173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9C9B8-14D3-7F4A-903E-A9CE6892E091}"/>
              </a:ext>
            </a:extLst>
          </p:cNvPr>
          <p:cNvSpPr>
            <a:spLocks noGrp="1"/>
          </p:cNvSpPr>
          <p:nvPr>
            <p:ph type="title"/>
          </p:nvPr>
        </p:nvSpPr>
        <p:spPr/>
        <p:txBody>
          <a:bodyPr/>
          <a:lstStyle/>
          <a:p>
            <a:r>
              <a:rPr lang="en-US" dirty="0"/>
              <a:t>StringBuilder Class</a:t>
            </a:r>
            <a:br>
              <a:rPr lang="en-US" dirty="0"/>
            </a:br>
            <a:endParaRPr lang="en-BO" dirty="0"/>
          </a:p>
        </p:txBody>
      </p:sp>
      <p:sp>
        <p:nvSpPr>
          <p:cNvPr id="3" name="Content Placeholder 2">
            <a:extLst>
              <a:ext uri="{FF2B5EF4-FFF2-40B4-BE49-F238E27FC236}">
                <a16:creationId xmlns:a16="http://schemas.microsoft.com/office/drawing/2014/main" id="{A4478213-365B-144F-8154-C3573EC36F3C}"/>
              </a:ext>
            </a:extLst>
          </p:cNvPr>
          <p:cNvSpPr>
            <a:spLocks noGrp="1"/>
          </p:cNvSpPr>
          <p:nvPr>
            <p:ph idx="1"/>
          </p:nvPr>
        </p:nvSpPr>
        <p:spPr>
          <a:xfrm>
            <a:off x="838200" y="1549667"/>
            <a:ext cx="10515600" cy="5178391"/>
          </a:xfrm>
        </p:spPr>
        <p:txBody>
          <a:bodyPr>
            <a:normAutofit fontScale="77500" lnSpcReduction="20000"/>
          </a:bodyPr>
          <a:lstStyle/>
          <a:p>
            <a:pPr marL="0" indent="0">
              <a:buNone/>
            </a:pPr>
            <a:r>
              <a:rPr lang="en-US" dirty="0"/>
              <a:t>StringBuilder is a mutable string class. Because of the performance cost associated with replacing a string, the StringBuilder class is a better alternative when a string needs to be modified many times.</a:t>
            </a:r>
          </a:p>
          <a:p>
            <a:pPr marL="0" indent="0">
              <a:buNone/>
            </a:pPr>
            <a:endParaRPr lang="en-US" dirty="0"/>
          </a:p>
          <a:p>
            <a:pPr marL="0" indent="0">
              <a:buNone/>
            </a:pPr>
            <a:r>
              <a:rPr lang="en-US" dirty="0" err="1"/>
              <a:t>System.Text.StringBuilder</a:t>
            </a:r>
            <a:r>
              <a:rPr lang="en-US" dirty="0"/>
              <a:t> sb = new </a:t>
            </a:r>
            <a:r>
              <a:rPr lang="en-US" dirty="0" err="1"/>
              <a:t>System.Text.StringBuilder</a:t>
            </a:r>
            <a:r>
              <a:rPr lang="en-US" dirty="0"/>
              <a:t>("Hello");</a:t>
            </a:r>
          </a:p>
          <a:p>
            <a:pPr marL="0" indent="0">
              <a:buNone/>
            </a:pPr>
            <a:endParaRPr lang="en-US" dirty="0"/>
          </a:p>
          <a:p>
            <a:pPr marL="0" indent="0">
              <a:buNone/>
            </a:pPr>
            <a:r>
              <a:rPr lang="en-US" dirty="0"/>
              <a:t>The class has several methods that can be used to manipulate the actual content of a string, such as Append, Remove, and Insert.</a:t>
            </a:r>
          </a:p>
          <a:p>
            <a:pPr marL="0" indent="0">
              <a:buNone/>
            </a:pPr>
            <a:endParaRPr lang="en-US" dirty="0"/>
          </a:p>
          <a:p>
            <a:pPr marL="0" indent="0">
              <a:buNone/>
            </a:pPr>
            <a:r>
              <a:rPr lang="en-US" dirty="0" err="1"/>
              <a:t>sb.Append</a:t>
            </a:r>
            <a:r>
              <a:rPr lang="en-US" dirty="0"/>
              <a:t>(" World"); // Hello World</a:t>
            </a:r>
          </a:p>
          <a:p>
            <a:pPr marL="0" indent="0">
              <a:buNone/>
            </a:pPr>
            <a:r>
              <a:rPr lang="en-US" dirty="0" err="1"/>
              <a:t>sb.Remove</a:t>
            </a:r>
            <a:r>
              <a:rPr lang="en-US" dirty="0"/>
              <a:t>(0, 5); // World</a:t>
            </a:r>
          </a:p>
          <a:p>
            <a:pPr marL="0" indent="0">
              <a:buNone/>
            </a:pPr>
            <a:r>
              <a:rPr lang="en-US" dirty="0" err="1"/>
              <a:t>sb.Insert</a:t>
            </a:r>
            <a:r>
              <a:rPr lang="en-US" dirty="0"/>
              <a:t>(0, "Bye"); // Bye World</a:t>
            </a:r>
          </a:p>
          <a:p>
            <a:pPr marL="0" indent="0">
              <a:buNone/>
            </a:pPr>
            <a:r>
              <a:rPr lang="en-US" dirty="0"/>
              <a:t>To convert a StringBuilder object back into a regular string, you use the </a:t>
            </a:r>
            <a:r>
              <a:rPr lang="en-US" dirty="0" err="1"/>
              <a:t>ToString</a:t>
            </a:r>
            <a:r>
              <a:rPr lang="en-US" dirty="0"/>
              <a:t> method.</a:t>
            </a:r>
          </a:p>
          <a:p>
            <a:pPr marL="0" indent="0">
              <a:buNone/>
            </a:pPr>
            <a:endParaRPr lang="en-US" dirty="0"/>
          </a:p>
          <a:p>
            <a:pPr marL="0" indent="0">
              <a:buNone/>
            </a:pPr>
            <a:r>
              <a:rPr lang="en-US" dirty="0"/>
              <a:t>var s = </a:t>
            </a:r>
            <a:r>
              <a:rPr lang="en-US" dirty="0" err="1"/>
              <a:t>sb.ToString</a:t>
            </a:r>
            <a:r>
              <a:rPr lang="en-US" dirty="0"/>
              <a:t>(); // Bye World</a:t>
            </a:r>
          </a:p>
          <a:p>
            <a:endParaRPr lang="en-BO" dirty="0"/>
          </a:p>
        </p:txBody>
      </p:sp>
    </p:spTree>
    <p:extLst>
      <p:ext uri="{BB962C8B-B14F-4D97-AF65-F5344CB8AC3E}">
        <p14:creationId xmlns:p14="http://schemas.microsoft.com/office/powerpoint/2010/main" val="5247204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28863-FEED-9A47-A7DE-D0422A8758C0}"/>
              </a:ext>
            </a:extLst>
          </p:cNvPr>
          <p:cNvSpPr>
            <a:spLocks noGrp="1"/>
          </p:cNvSpPr>
          <p:nvPr>
            <p:ph type="title"/>
          </p:nvPr>
        </p:nvSpPr>
        <p:spPr/>
        <p:txBody>
          <a:bodyPr/>
          <a:lstStyle/>
          <a:p>
            <a:r>
              <a:rPr lang="en-US" dirty="0"/>
              <a:t>CHAPTER 6</a:t>
            </a:r>
            <a:br>
              <a:rPr lang="en-US" dirty="0"/>
            </a:br>
            <a:endParaRPr lang="en-BO" dirty="0"/>
          </a:p>
        </p:txBody>
      </p:sp>
      <p:sp>
        <p:nvSpPr>
          <p:cNvPr id="3" name="Content Placeholder 2">
            <a:extLst>
              <a:ext uri="{FF2B5EF4-FFF2-40B4-BE49-F238E27FC236}">
                <a16:creationId xmlns:a16="http://schemas.microsoft.com/office/drawing/2014/main" id="{E9F41F52-FB7E-C145-A4B6-B0B820124CE1}"/>
              </a:ext>
            </a:extLst>
          </p:cNvPr>
          <p:cNvSpPr>
            <a:spLocks noGrp="1"/>
          </p:cNvSpPr>
          <p:nvPr>
            <p:ph idx="1"/>
          </p:nvPr>
        </p:nvSpPr>
        <p:spPr/>
        <p:txBody>
          <a:bodyPr/>
          <a:lstStyle/>
          <a:p>
            <a:pPr marL="0" indent="0">
              <a:buNone/>
            </a:pPr>
            <a:r>
              <a:rPr lang="en-US" sz="4000" dirty="0"/>
              <a:t>Arrays</a:t>
            </a:r>
          </a:p>
          <a:p>
            <a:pPr marL="0" indent="0">
              <a:buNone/>
            </a:pPr>
            <a:endParaRPr lang="en-US" dirty="0"/>
          </a:p>
          <a:p>
            <a:pPr marL="0" indent="0">
              <a:buNone/>
            </a:pPr>
            <a:r>
              <a:rPr lang="en-US" dirty="0"/>
              <a:t>An array is a data structure used for storing a collection of values that all have the same data type.</a:t>
            </a:r>
          </a:p>
          <a:p>
            <a:pPr marL="0" indent="0">
              <a:buNone/>
            </a:pPr>
            <a:endParaRPr lang="en-BO" dirty="0"/>
          </a:p>
        </p:txBody>
      </p:sp>
    </p:spTree>
    <p:extLst>
      <p:ext uri="{BB962C8B-B14F-4D97-AF65-F5344CB8AC3E}">
        <p14:creationId xmlns:p14="http://schemas.microsoft.com/office/powerpoint/2010/main" val="25135765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19828-682A-6741-B91D-859945E9D25D}"/>
              </a:ext>
            </a:extLst>
          </p:cNvPr>
          <p:cNvSpPr>
            <a:spLocks noGrp="1"/>
          </p:cNvSpPr>
          <p:nvPr>
            <p:ph type="title"/>
          </p:nvPr>
        </p:nvSpPr>
        <p:spPr/>
        <p:txBody>
          <a:bodyPr/>
          <a:lstStyle/>
          <a:p>
            <a:r>
              <a:rPr lang="en-US" dirty="0"/>
              <a:t>Array Declaration</a:t>
            </a:r>
            <a:br>
              <a:rPr lang="en-US" dirty="0"/>
            </a:br>
            <a:endParaRPr lang="en-BO" dirty="0"/>
          </a:p>
        </p:txBody>
      </p:sp>
      <p:sp>
        <p:nvSpPr>
          <p:cNvPr id="3" name="Content Placeholder 2">
            <a:extLst>
              <a:ext uri="{FF2B5EF4-FFF2-40B4-BE49-F238E27FC236}">
                <a16:creationId xmlns:a16="http://schemas.microsoft.com/office/drawing/2014/main" id="{A2E70C13-7011-724F-9840-A8BCA7DD5CA0}"/>
              </a:ext>
            </a:extLst>
          </p:cNvPr>
          <p:cNvSpPr>
            <a:spLocks noGrp="1"/>
          </p:cNvSpPr>
          <p:nvPr>
            <p:ph idx="1"/>
          </p:nvPr>
        </p:nvSpPr>
        <p:spPr/>
        <p:txBody>
          <a:bodyPr/>
          <a:lstStyle/>
          <a:p>
            <a:pPr marL="0" indent="0">
              <a:buNone/>
            </a:pPr>
            <a:r>
              <a:rPr lang="en-US" dirty="0"/>
              <a:t>To declare an array, a set of square brackets is appended to the data type that the array will contain, followed by the array’s name. An array can be declared with any data type and all of its elements will then be of that type.</a:t>
            </a:r>
          </a:p>
          <a:p>
            <a:pPr marL="0" indent="0">
              <a:buNone/>
            </a:pPr>
            <a:endParaRPr lang="en-US" dirty="0"/>
          </a:p>
          <a:p>
            <a:pPr marL="0" indent="0">
              <a:buNone/>
            </a:pPr>
            <a:r>
              <a:rPr lang="en-US" dirty="0"/>
              <a:t>int[] x; 	// integer array</a:t>
            </a:r>
          </a:p>
          <a:p>
            <a:pPr marL="0" indent="0">
              <a:buNone/>
            </a:pPr>
            <a:r>
              <a:rPr lang="en-US" dirty="0"/>
              <a:t>s</a:t>
            </a:r>
            <a:r>
              <a:rPr lang="en-BO" dirty="0"/>
              <a:t>tring[] s;	// string array </a:t>
            </a:r>
          </a:p>
        </p:txBody>
      </p:sp>
    </p:spTree>
    <p:extLst>
      <p:ext uri="{BB962C8B-B14F-4D97-AF65-F5344CB8AC3E}">
        <p14:creationId xmlns:p14="http://schemas.microsoft.com/office/powerpoint/2010/main" val="20950440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A09D6-9C5E-1C4F-9282-0FAC6A76906D}"/>
              </a:ext>
            </a:extLst>
          </p:cNvPr>
          <p:cNvSpPr>
            <a:spLocks noGrp="1"/>
          </p:cNvSpPr>
          <p:nvPr>
            <p:ph type="title"/>
          </p:nvPr>
        </p:nvSpPr>
        <p:spPr/>
        <p:txBody>
          <a:bodyPr/>
          <a:lstStyle/>
          <a:p>
            <a:r>
              <a:rPr lang="en-US" dirty="0"/>
              <a:t>Array Allocation</a:t>
            </a:r>
            <a:br>
              <a:rPr lang="en-US" dirty="0"/>
            </a:br>
            <a:endParaRPr lang="en-BO" dirty="0"/>
          </a:p>
        </p:txBody>
      </p:sp>
      <p:sp>
        <p:nvSpPr>
          <p:cNvPr id="3" name="Content Placeholder 2">
            <a:extLst>
              <a:ext uri="{FF2B5EF4-FFF2-40B4-BE49-F238E27FC236}">
                <a16:creationId xmlns:a16="http://schemas.microsoft.com/office/drawing/2014/main" id="{52116392-AC23-D440-8CD6-105C7B06EF74}"/>
              </a:ext>
            </a:extLst>
          </p:cNvPr>
          <p:cNvSpPr>
            <a:spLocks noGrp="1"/>
          </p:cNvSpPr>
          <p:nvPr>
            <p:ph idx="1"/>
          </p:nvPr>
        </p:nvSpPr>
        <p:spPr/>
        <p:txBody>
          <a:bodyPr>
            <a:normAutofit/>
          </a:bodyPr>
          <a:lstStyle/>
          <a:p>
            <a:pPr marL="0" indent="0">
              <a:buNone/>
            </a:pPr>
            <a:r>
              <a:rPr lang="en-US" dirty="0"/>
              <a:t>The array is allocated with the new keyword, followed again by the data</a:t>
            </a:r>
          </a:p>
          <a:p>
            <a:pPr marL="0" indent="0">
              <a:buNone/>
            </a:pPr>
            <a:r>
              <a:rPr lang="en-US" dirty="0"/>
              <a:t>type and a set of square brackets containing the length of the array. This is the fixed number of elements that the array can contain. Once the array is created, the elements will automatically be assigned to the default value for that data type, in this case zero.</a:t>
            </a:r>
          </a:p>
          <a:p>
            <a:pPr marL="0" indent="0">
              <a:buNone/>
            </a:pPr>
            <a:endParaRPr lang="en-US" dirty="0"/>
          </a:p>
          <a:p>
            <a:pPr marL="0" indent="0">
              <a:buNone/>
            </a:pPr>
            <a:r>
              <a:rPr lang="en-US" dirty="0"/>
              <a:t>int[] x = new int[3];</a:t>
            </a:r>
          </a:p>
          <a:p>
            <a:pPr marL="0" indent="0">
              <a:buNone/>
            </a:pPr>
            <a:r>
              <a:rPr lang="en-US" dirty="0"/>
              <a:t>var[] m = new decimal[5];</a:t>
            </a:r>
          </a:p>
          <a:p>
            <a:pPr marL="0" indent="0">
              <a:buNone/>
            </a:pPr>
            <a:r>
              <a:rPr lang="en-US" dirty="0"/>
              <a:t>s</a:t>
            </a:r>
            <a:r>
              <a:rPr lang="en-BO" dirty="0"/>
              <a:t>tring s = new string[6];</a:t>
            </a:r>
          </a:p>
        </p:txBody>
      </p:sp>
    </p:spTree>
    <p:extLst>
      <p:ext uri="{BB962C8B-B14F-4D97-AF65-F5344CB8AC3E}">
        <p14:creationId xmlns:p14="http://schemas.microsoft.com/office/powerpoint/2010/main" val="40418554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F7113-0AE6-E849-93AC-E6E5C60516EC}"/>
              </a:ext>
            </a:extLst>
          </p:cNvPr>
          <p:cNvSpPr>
            <a:spLocks noGrp="1"/>
          </p:cNvSpPr>
          <p:nvPr>
            <p:ph type="title"/>
          </p:nvPr>
        </p:nvSpPr>
        <p:spPr/>
        <p:txBody>
          <a:bodyPr/>
          <a:lstStyle/>
          <a:p>
            <a:r>
              <a:rPr lang="en-US" dirty="0"/>
              <a:t>Array Assignment</a:t>
            </a:r>
            <a:br>
              <a:rPr lang="en-US" dirty="0"/>
            </a:br>
            <a:endParaRPr lang="en-BO" dirty="0"/>
          </a:p>
        </p:txBody>
      </p:sp>
      <p:sp>
        <p:nvSpPr>
          <p:cNvPr id="3" name="Content Placeholder 2">
            <a:extLst>
              <a:ext uri="{FF2B5EF4-FFF2-40B4-BE49-F238E27FC236}">
                <a16:creationId xmlns:a16="http://schemas.microsoft.com/office/drawing/2014/main" id="{BE0CFD97-2820-C449-8199-AE7FDB83EF03}"/>
              </a:ext>
            </a:extLst>
          </p:cNvPr>
          <p:cNvSpPr>
            <a:spLocks noGrp="1"/>
          </p:cNvSpPr>
          <p:nvPr>
            <p:ph idx="1"/>
          </p:nvPr>
        </p:nvSpPr>
        <p:spPr>
          <a:xfrm>
            <a:off x="838200" y="1530417"/>
            <a:ext cx="10515600" cy="4962458"/>
          </a:xfrm>
        </p:spPr>
        <p:txBody>
          <a:bodyPr>
            <a:normAutofit fontScale="77500" lnSpcReduction="20000"/>
          </a:bodyPr>
          <a:lstStyle/>
          <a:p>
            <a:pPr marL="0" indent="0">
              <a:buNone/>
            </a:pPr>
            <a:r>
              <a:rPr lang="en-US" dirty="0"/>
              <a:t>To fill the array elements, they can be referenced one at a time and then assigned values. An array element is referenced by placing the element’s index inside square brackets. Notice that the index for the first element starts with zero.</a:t>
            </a:r>
          </a:p>
          <a:p>
            <a:pPr marL="0" indent="0">
              <a:buNone/>
            </a:pPr>
            <a:endParaRPr lang="en-US" dirty="0"/>
          </a:p>
          <a:p>
            <a:pPr marL="0" indent="0">
              <a:buNone/>
            </a:pPr>
            <a:r>
              <a:rPr lang="en-US" dirty="0"/>
              <a:t>x[0] = 1;</a:t>
            </a:r>
          </a:p>
          <a:p>
            <a:pPr marL="0" indent="0">
              <a:buNone/>
            </a:pPr>
            <a:r>
              <a:rPr lang="en-US" dirty="0"/>
              <a:t>x[1] = 2;</a:t>
            </a:r>
          </a:p>
          <a:p>
            <a:pPr marL="0" indent="0">
              <a:buNone/>
            </a:pPr>
            <a:r>
              <a:rPr lang="en-US" dirty="0"/>
              <a:t>x[2] = 3;</a:t>
            </a:r>
          </a:p>
          <a:p>
            <a:pPr marL="0" indent="0">
              <a:buNone/>
            </a:pPr>
            <a:endParaRPr lang="en-US" dirty="0"/>
          </a:p>
          <a:p>
            <a:pPr marL="0" indent="0">
              <a:buNone/>
            </a:pPr>
            <a:r>
              <a:rPr lang="en-US" dirty="0"/>
              <a:t>Alternatively, the values can be assigned all at once by using a curly bracket notation. The new keyword and data type may optionally be left out if the array is declared at the same time.</a:t>
            </a:r>
          </a:p>
          <a:p>
            <a:pPr marL="0" indent="0">
              <a:buNone/>
            </a:pPr>
            <a:endParaRPr lang="en-US" dirty="0"/>
          </a:p>
          <a:p>
            <a:pPr marL="0" indent="0">
              <a:buNone/>
            </a:pPr>
            <a:r>
              <a:rPr lang="en-US" dirty="0"/>
              <a:t>int[] y = new int[] { 1, 2, 3 };</a:t>
            </a:r>
          </a:p>
          <a:p>
            <a:pPr marL="0" indent="0">
              <a:buNone/>
            </a:pPr>
            <a:r>
              <a:rPr lang="en-US" dirty="0"/>
              <a:t>int[] z = { 1, 2, 3 };</a:t>
            </a:r>
          </a:p>
          <a:p>
            <a:pPr marL="0" indent="0">
              <a:buNone/>
            </a:pPr>
            <a:r>
              <a:rPr lang="en-US" dirty="0"/>
              <a:t>v</a:t>
            </a:r>
            <a:r>
              <a:rPr lang="en-BO" dirty="0"/>
              <a:t>ar u = new int[] {1, 2, 3};</a:t>
            </a:r>
          </a:p>
        </p:txBody>
      </p:sp>
    </p:spTree>
    <p:extLst>
      <p:ext uri="{BB962C8B-B14F-4D97-AF65-F5344CB8AC3E}">
        <p14:creationId xmlns:p14="http://schemas.microsoft.com/office/powerpoint/2010/main" val="3608903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87A1-DFA6-5342-B87E-7AC9D1FD2D7E}"/>
              </a:ext>
            </a:extLst>
          </p:cNvPr>
          <p:cNvSpPr>
            <a:spLocks noGrp="1"/>
          </p:cNvSpPr>
          <p:nvPr>
            <p:ph type="title"/>
          </p:nvPr>
        </p:nvSpPr>
        <p:spPr/>
        <p:txBody>
          <a:bodyPr/>
          <a:lstStyle/>
          <a:p>
            <a:r>
              <a:rPr lang="en-BO" dirty="0"/>
              <a:t>Mi primera clase</a:t>
            </a:r>
          </a:p>
        </p:txBody>
      </p:sp>
      <p:sp>
        <p:nvSpPr>
          <p:cNvPr id="3" name="Content Placeholder 2">
            <a:extLst>
              <a:ext uri="{FF2B5EF4-FFF2-40B4-BE49-F238E27FC236}">
                <a16:creationId xmlns:a16="http://schemas.microsoft.com/office/drawing/2014/main" id="{172F8551-E13C-0443-B88A-E3E36669AA5C}"/>
              </a:ext>
            </a:extLst>
          </p:cNvPr>
          <p:cNvSpPr>
            <a:spLocks noGrp="1"/>
          </p:cNvSpPr>
          <p:nvPr>
            <p:ph idx="1"/>
          </p:nvPr>
        </p:nvSpPr>
        <p:spPr>
          <a:xfrm>
            <a:off x="838200" y="1825625"/>
            <a:ext cx="3098533" cy="3285390"/>
          </a:xfrm>
        </p:spPr>
        <p:txBody>
          <a:bodyPr/>
          <a:lstStyle/>
          <a:p>
            <a:pPr marL="0" indent="0">
              <a:buNone/>
            </a:pPr>
            <a:r>
              <a:rPr lang="en-US" dirty="0"/>
              <a:t>class </a:t>
            </a:r>
            <a:r>
              <a:rPr lang="en-US" dirty="0" err="1"/>
              <a:t>MyApp</a:t>
            </a:r>
            <a:endParaRPr lang="en-US" dirty="0"/>
          </a:p>
          <a:p>
            <a:pPr marL="0" indent="0">
              <a:buNone/>
            </a:pPr>
            <a:r>
              <a:rPr lang="en-US" dirty="0"/>
              <a:t>{</a:t>
            </a:r>
          </a:p>
          <a:p>
            <a:pPr marL="457200" lvl="1" indent="0">
              <a:buNone/>
            </a:pPr>
            <a:r>
              <a:rPr lang="en-US" dirty="0"/>
              <a:t>static void Main()</a:t>
            </a:r>
          </a:p>
          <a:p>
            <a:pPr marL="457200" lvl="1" indent="0">
              <a:buNone/>
            </a:pPr>
            <a:r>
              <a:rPr lang="en-US" dirty="0"/>
              <a:t>{</a:t>
            </a:r>
          </a:p>
          <a:p>
            <a:pPr marL="457200" lvl="1" indent="0">
              <a:buNone/>
            </a:pPr>
            <a:r>
              <a:rPr lang="en-US" dirty="0"/>
              <a:t>}</a:t>
            </a:r>
          </a:p>
          <a:p>
            <a:pPr marL="0" indent="0">
              <a:buNone/>
            </a:pPr>
            <a:r>
              <a:rPr lang="en-US" dirty="0"/>
              <a:t>}</a:t>
            </a:r>
          </a:p>
          <a:p>
            <a:endParaRPr lang="en-BO" dirty="0"/>
          </a:p>
        </p:txBody>
      </p:sp>
      <p:sp>
        <p:nvSpPr>
          <p:cNvPr id="4" name="TextBox 3">
            <a:extLst>
              <a:ext uri="{FF2B5EF4-FFF2-40B4-BE49-F238E27FC236}">
                <a16:creationId xmlns:a16="http://schemas.microsoft.com/office/drawing/2014/main" id="{3EBE5A4E-E0AA-DC43-B75B-3CAC28571CC5}"/>
              </a:ext>
            </a:extLst>
          </p:cNvPr>
          <p:cNvSpPr txBox="1"/>
          <p:nvPr/>
        </p:nvSpPr>
        <p:spPr>
          <a:xfrm>
            <a:off x="4292867" y="1690688"/>
            <a:ext cx="7218947" cy="3416320"/>
          </a:xfrm>
          <a:prstGeom prst="rect">
            <a:avLst/>
          </a:prstGeom>
          <a:noFill/>
        </p:spPr>
        <p:txBody>
          <a:bodyPr wrap="square" rtlCol="0">
            <a:spAutoFit/>
          </a:bodyPr>
          <a:lstStyle/>
          <a:p>
            <a:r>
              <a:rPr lang="en-US" sz="2400" dirty="0"/>
              <a:t>The application now consists of a class called </a:t>
            </a:r>
            <a:r>
              <a:rPr lang="en-US" sz="2400" dirty="0" err="1"/>
              <a:t>MyApp</a:t>
            </a:r>
            <a:r>
              <a:rPr lang="en-US" sz="2400" dirty="0"/>
              <a:t> containing an empty Main method, both delimited by curly brackets. The Main method is the entry point of the program and must have this format. The casing</a:t>
            </a:r>
          </a:p>
          <a:p>
            <a:r>
              <a:rPr lang="en-US" sz="2400" dirty="0"/>
              <a:t>is also important since C# is case-sensitive. The curly brackets delimit what belongs to a code entity, such as a class or method, and they must be included. The brackets, along with their content, are referred to as code blocks, or just blocks.</a:t>
            </a:r>
          </a:p>
        </p:txBody>
      </p:sp>
    </p:spTree>
    <p:extLst>
      <p:ext uri="{BB962C8B-B14F-4D97-AF65-F5344CB8AC3E}">
        <p14:creationId xmlns:p14="http://schemas.microsoft.com/office/powerpoint/2010/main" val="41276271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B4D9D-50F4-4A4F-B36D-8CD71BE9397F}"/>
              </a:ext>
            </a:extLst>
          </p:cNvPr>
          <p:cNvSpPr>
            <a:spLocks noGrp="1"/>
          </p:cNvSpPr>
          <p:nvPr>
            <p:ph type="title"/>
          </p:nvPr>
        </p:nvSpPr>
        <p:spPr/>
        <p:txBody>
          <a:bodyPr/>
          <a:lstStyle/>
          <a:p>
            <a:r>
              <a:rPr lang="en-US" dirty="0"/>
              <a:t>Array Access</a:t>
            </a:r>
            <a:br>
              <a:rPr lang="en-US" dirty="0"/>
            </a:br>
            <a:endParaRPr lang="en-BO" dirty="0"/>
          </a:p>
        </p:txBody>
      </p:sp>
      <p:sp>
        <p:nvSpPr>
          <p:cNvPr id="3" name="Content Placeholder 2">
            <a:extLst>
              <a:ext uri="{FF2B5EF4-FFF2-40B4-BE49-F238E27FC236}">
                <a16:creationId xmlns:a16="http://schemas.microsoft.com/office/drawing/2014/main" id="{4F307944-18A6-DC4B-9119-47A09F07371C}"/>
              </a:ext>
            </a:extLst>
          </p:cNvPr>
          <p:cNvSpPr>
            <a:spLocks noGrp="1"/>
          </p:cNvSpPr>
          <p:nvPr>
            <p:ph idx="1"/>
          </p:nvPr>
        </p:nvSpPr>
        <p:spPr/>
        <p:txBody>
          <a:bodyPr/>
          <a:lstStyle/>
          <a:p>
            <a:pPr marL="0" indent="0">
              <a:buNone/>
            </a:pPr>
            <a:r>
              <a:rPr lang="en-US" dirty="0"/>
              <a:t>Once the array elements are initialized, they can be accessed by</a:t>
            </a:r>
          </a:p>
          <a:p>
            <a:pPr marL="0" indent="0">
              <a:buNone/>
            </a:pPr>
            <a:r>
              <a:rPr lang="en-US" dirty="0"/>
              <a:t>referencing the elements’ indexes inside the square brackets.</a:t>
            </a:r>
          </a:p>
          <a:p>
            <a:pPr marL="0" indent="0">
              <a:buNone/>
            </a:pPr>
            <a:endParaRPr lang="en-US" dirty="0"/>
          </a:p>
          <a:p>
            <a:pPr marL="0" indent="0">
              <a:buNone/>
            </a:pPr>
            <a:r>
              <a:rPr lang="en-US" dirty="0" err="1"/>
              <a:t>System.Console.Write</a:t>
            </a:r>
            <a:r>
              <a:rPr lang="en-US" dirty="0"/>
              <a:t>(x[0] + x[1] + x[2]); 	// "6"</a:t>
            </a:r>
          </a:p>
          <a:p>
            <a:endParaRPr lang="en-BO" dirty="0"/>
          </a:p>
        </p:txBody>
      </p:sp>
    </p:spTree>
    <p:extLst>
      <p:ext uri="{BB962C8B-B14F-4D97-AF65-F5344CB8AC3E}">
        <p14:creationId xmlns:p14="http://schemas.microsoft.com/office/powerpoint/2010/main" val="31459582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90ADF-478E-9348-B3CA-CB641C2AD390}"/>
              </a:ext>
            </a:extLst>
          </p:cNvPr>
          <p:cNvSpPr>
            <a:spLocks noGrp="1"/>
          </p:cNvSpPr>
          <p:nvPr>
            <p:ph type="title"/>
          </p:nvPr>
        </p:nvSpPr>
        <p:spPr/>
        <p:txBody>
          <a:bodyPr/>
          <a:lstStyle/>
          <a:p>
            <a:r>
              <a:rPr lang="en-US" dirty="0"/>
              <a:t>Rectangular Arrays</a:t>
            </a:r>
            <a:br>
              <a:rPr lang="en-US" dirty="0"/>
            </a:br>
            <a:endParaRPr lang="en-BO" dirty="0"/>
          </a:p>
        </p:txBody>
      </p:sp>
      <p:sp>
        <p:nvSpPr>
          <p:cNvPr id="3" name="Content Placeholder 2">
            <a:extLst>
              <a:ext uri="{FF2B5EF4-FFF2-40B4-BE49-F238E27FC236}">
                <a16:creationId xmlns:a16="http://schemas.microsoft.com/office/drawing/2014/main" id="{19DBD968-8B2B-BE42-9941-6FFB0DB3F902}"/>
              </a:ext>
            </a:extLst>
          </p:cNvPr>
          <p:cNvSpPr>
            <a:spLocks noGrp="1"/>
          </p:cNvSpPr>
          <p:nvPr>
            <p:ph idx="1"/>
          </p:nvPr>
        </p:nvSpPr>
        <p:spPr/>
        <p:txBody>
          <a:bodyPr>
            <a:normAutofit fontScale="77500" lnSpcReduction="20000"/>
          </a:bodyPr>
          <a:lstStyle/>
          <a:p>
            <a:pPr marL="0" indent="0">
              <a:buNone/>
            </a:pPr>
            <a:r>
              <a:rPr lang="en-US" dirty="0"/>
              <a:t>There are two kinds of multi-dimensional arrays in C#: rectangular and</a:t>
            </a:r>
          </a:p>
          <a:p>
            <a:pPr marL="0" indent="0">
              <a:buNone/>
            </a:pPr>
            <a:r>
              <a:rPr lang="en-US" dirty="0"/>
              <a:t>jagged. A rectangular array has the same length of all sub-arrays and</a:t>
            </a:r>
          </a:p>
          <a:p>
            <a:pPr marL="0" indent="0">
              <a:buNone/>
            </a:pPr>
            <a:r>
              <a:rPr lang="en-US" dirty="0"/>
              <a:t>separates the dimensions using a comma.</a:t>
            </a:r>
          </a:p>
          <a:p>
            <a:pPr marL="0" indent="0">
              <a:buNone/>
            </a:pPr>
            <a:endParaRPr lang="en-US" dirty="0"/>
          </a:p>
          <a:p>
            <a:pPr marL="0" indent="0">
              <a:buNone/>
            </a:pPr>
            <a:r>
              <a:rPr lang="en-US" dirty="0"/>
              <a:t>string[,] x = new string[2, 2];</a:t>
            </a:r>
          </a:p>
          <a:p>
            <a:pPr marL="0" indent="0">
              <a:buNone/>
            </a:pPr>
            <a:endParaRPr lang="en-US" dirty="0"/>
          </a:p>
          <a:p>
            <a:pPr marL="0" indent="0">
              <a:buNone/>
            </a:pPr>
            <a:r>
              <a:rPr lang="en-US" dirty="0"/>
              <a:t>As with single-dimensional arrays, they can either be filled in one at a</a:t>
            </a:r>
          </a:p>
          <a:p>
            <a:pPr marL="0" indent="0">
              <a:buNone/>
            </a:pPr>
            <a:r>
              <a:rPr lang="en-US" dirty="0"/>
              <a:t>time or all at once during the allocation.</a:t>
            </a:r>
          </a:p>
          <a:p>
            <a:pPr marL="0" indent="0">
              <a:buNone/>
            </a:pPr>
            <a:endParaRPr lang="en-US" dirty="0"/>
          </a:p>
          <a:p>
            <a:pPr marL="0" indent="0">
              <a:buNone/>
            </a:pPr>
            <a:r>
              <a:rPr lang="en-US" dirty="0"/>
              <a:t>x[0, 0] = "00"; x[0, 1] = "01";</a:t>
            </a:r>
          </a:p>
          <a:p>
            <a:pPr marL="0" indent="0">
              <a:buNone/>
            </a:pPr>
            <a:r>
              <a:rPr lang="en-US" dirty="0"/>
              <a:t>x[1, 0] = "10"; x[1, 1] = "11";</a:t>
            </a:r>
          </a:p>
          <a:p>
            <a:pPr marL="0" indent="0">
              <a:buNone/>
            </a:pPr>
            <a:r>
              <a:rPr lang="en-US" dirty="0"/>
              <a:t>string[,] y = { { "00", "01" }, { "10", "11" } };</a:t>
            </a:r>
          </a:p>
          <a:p>
            <a:endParaRPr lang="en-BO" dirty="0"/>
          </a:p>
        </p:txBody>
      </p:sp>
    </p:spTree>
    <p:extLst>
      <p:ext uri="{BB962C8B-B14F-4D97-AF65-F5344CB8AC3E}">
        <p14:creationId xmlns:p14="http://schemas.microsoft.com/office/powerpoint/2010/main" val="27617753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2FE79-D790-7842-AFC8-4F503AA689F9}"/>
              </a:ext>
            </a:extLst>
          </p:cNvPr>
          <p:cNvSpPr>
            <a:spLocks noGrp="1"/>
          </p:cNvSpPr>
          <p:nvPr>
            <p:ph type="title"/>
          </p:nvPr>
        </p:nvSpPr>
        <p:spPr/>
        <p:txBody>
          <a:bodyPr/>
          <a:lstStyle/>
          <a:p>
            <a:r>
              <a:rPr lang="en-US" dirty="0"/>
              <a:t>Jagged Arrays</a:t>
            </a:r>
            <a:br>
              <a:rPr lang="en-US" dirty="0"/>
            </a:br>
            <a:endParaRPr lang="en-BO" dirty="0"/>
          </a:p>
        </p:txBody>
      </p:sp>
      <p:sp>
        <p:nvSpPr>
          <p:cNvPr id="3" name="Content Placeholder 2">
            <a:extLst>
              <a:ext uri="{FF2B5EF4-FFF2-40B4-BE49-F238E27FC236}">
                <a16:creationId xmlns:a16="http://schemas.microsoft.com/office/drawing/2014/main" id="{F000EEB8-F3EB-1542-AF0E-84ACEE0615F8}"/>
              </a:ext>
            </a:extLst>
          </p:cNvPr>
          <p:cNvSpPr>
            <a:spLocks noGrp="1"/>
          </p:cNvSpPr>
          <p:nvPr>
            <p:ph idx="1"/>
          </p:nvPr>
        </p:nvSpPr>
        <p:spPr>
          <a:xfrm>
            <a:off x="838200" y="1825624"/>
            <a:ext cx="7160394" cy="4758055"/>
          </a:xfrm>
        </p:spPr>
        <p:txBody>
          <a:bodyPr>
            <a:normAutofit fontScale="85000" lnSpcReduction="20000"/>
          </a:bodyPr>
          <a:lstStyle/>
          <a:p>
            <a:pPr marL="0" indent="0">
              <a:buNone/>
            </a:pPr>
            <a:r>
              <a:rPr lang="en-US" dirty="0"/>
              <a:t>Jagged arrays are arrays of arrays, and they can have irregular dimensions.</a:t>
            </a:r>
          </a:p>
          <a:p>
            <a:pPr marL="0" indent="0">
              <a:buNone/>
            </a:pPr>
            <a:r>
              <a:rPr lang="en-US" dirty="0"/>
              <a:t>The dimensions are allocated one at a time and the sub-arrays can therefore be allocated to different sizes.</a:t>
            </a:r>
          </a:p>
          <a:p>
            <a:pPr marL="0" indent="0">
              <a:buNone/>
            </a:pPr>
            <a:endParaRPr lang="en-US" dirty="0"/>
          </a:p>
          <a:p>
            <a:pPr marL="0" indent="0">
              <a:buNone/>
            </a:pPr>
            <a:r>
              <a:rPr lang="en-US" dirty="0"/>
              <a:t>string[][] a = new string[2][];</a:t>
            </a:r>
          </a:p>
          <a:p>
            <a:pPr marL="0" indent="0">
              <a:buNone/>
            </a:pPr>
            <a:r>
              <a:rPr lang="en-US" dirty="0"/>
              <a:t>a[0] = new string[1]; a[0][0] = "00";</a:t>
            </a:r>
          </a:p>
          <a:p>
            <a:pPr marL="0" indent="0">
              <a:buNone/>
            </a:pPr>
            <a:r>
              <a:rPr lang="en-US" dirty="0"/>
              <a:t>a[1] = new string[2]; a[1][0] = "10"; a[1][1] = "11";</a:t>
            </a:r>
          </a:p>
          <a:p>
            <a:pPr marL="0" indent="0">
              <a:buNone/>
            </a:pPr>
            <a:endParaRPr lang="en-US" dirty="0"/>
          </a:p>
          <a:p>
            <a:pPr marL="0" indent="0">
              <a:buNone/>
            </a:pPr>
            <a:r>
              <a:rPr lang="en-US" dirty="0"/>
              <a:t>It is possible to assign the values during the allocation.</a:t>
            </a:r>
          </a:p>
          <a:p>
            <a:pPr marL="0" indent="0">
              <a:buNone/>
            </a:pPr>
            <a:endParaRPr lang="en-US" dirty="0"/>
          </a:p>
          <a:p>
            <a:pPr marL="0" indent="0">
              <a:buNone/>
            </a:pPr>
            <a:r>
              <a:rPr lang="en-US" dirty="0"/>
              <a:t>string[][] b = { new string[] { "00" },</a:t>
            </a:r>
          </a:p>
          <a:p>
            <a:pPr marL="0" indent="0">
              <a:buNone/>
            </a:pPr>
            <a:r>
              <a:rPr lang="en-US" dirty="0"/>
              <a:t>new string[] { "10", "11" } };</a:t>
            </a:r>
          </a:p>
          <a:p>
            <a:endParaRPr lang="en-BO" dirty="0"/>
          </a:p>
        </p:txBody>
      </p:sp>
      <p:sp>
        <p:nvSpPr>
          <p:cNvPr id="4" name="TextBox 3">
            <a:extLst>
              <a:ext uri="{FF2B5EF4-FFF2-40B4-BE49-F238E27FC236}">
                <a16:creationId xmlns:a16="http://schemas.microsoft.com/office/drawing/2014/main" id="{78B54C17-F3D0-0E4A-9309-A05D457E3BCC}"/>
              </a:ext>
            </a:extLst>
          </p:cNvPr>
          <p:cNvSpPr txBox="1"/>
          <p:nvPr/>
        </p:nvSpPr>
        <p:spPr>
          <a:xfrm>
            <a:off x="8470231" y="2451266"/>
            <a:ext cx="3445844" cy="3416320"/>
          </a:xfrm>
          <a:prstGeom prst="rect">
            <a:avLst/>
          </a:prstGeom>
          <a:noFill/>
        </p:spPr>
        <p:txBody>
          <a:bodyPr wrap="square" rtlCol="0">
            <a:spAutoFit/>
          </a:bodyPr>
          <a:lstStyle/>
          <a:p>
            <a:r>
              <a:rPr lang="en-US" sz="2400" dirty="0"/>
              <a:t>These are all examples of two-dimensional arrays. If you need more</a:t>
            </a:r>
          </a:p>
          <a:p>
            <a:r>
              <a:rPr lang="en-US" sz="2400" dirty="0"/>
              <a:t>than two dimensions, more commas can be added for the rectangular</a:t>
            </a:r>
          </a:p>
          <a:p>
            <a:r>
              <a:rPr lang="en-US" sz="2400" dirty="0"/>
              <a:t>array, or more square brackets for the jagged array.</a:t>
            </a:r>
          </a:p>
        </p:txBody>
      </p:sp>
    </p:spTree>
    <p:extLst>
      <p:ext uri="{BB962C8B-B14F-4D97-AF65-F5344CB8AC3E}">
        <p14:creationId xmlns:p14="http://schemas.microsoft.com/office/powerpoint/2010/main" val="40021257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82CF-08CF-9249-8A37-F45F4965ADBB}"/>
              </a:ext>
            </a:extLst>
          </p:cNvPr>
          <p:cNvSpPr>
            <a:spLocks noGrp="1"/>
          </p:cNvSpPr>
          <p:nvPr>
            <p:ph type="title"/>
          </p:nvPr>
        </p:nvSpPr>
        <p:spPr/>
        <p:txBody>
          <a:bodyPr/>
          <a:lstStyle/>
          <a:p>
            <a:r>
              <a:rPr lang="en-US" dirty="0"/>
              <a:t>CHAPTER 7</a:t>
            </a:r>
            <a:br>
              <a:rPr lang="en-US" dirty="0"/>
            </a:br>
            <a:endParaRPr lang="en-BO" dirty="0"/>
          </a:p>
        </p:txBody>
      </p:sp>
      <p:sp>
        <p:nvSpPr>
          <p:cNvPr id="3" name="Content Placeholder 2">
            <a:extLst>
              <a:ext uri="{FF2B5EF4-FFF2-40B4-BE49-F238E27FC236}">
                <a16:creationId xmlns:a16="http://schemas.microsoft.com/office/drawing/2014/main" id="{D4A66C04-0FC1-6B4F-869E-04C7B9AF553B}"/>
              </a:ext>
            </a:extLst>
          </p:cNvPr>
          <p:cNvSpPr>
            <a:spLocks noGrp="1"/>
          </p:cNvSpPr>
          <p:nvPr>
            <p:ph idx="1"/>
          </p:nvPr>
        </p:nvSpPr>
        <p:spPr/>
        <p:txBody>
          <a:bodyPr/>
          <a:lstStyle/>
          <a:p>
            <a:pPr marL="0" indent="0">
              <a:buNone/>
            </a:pPr>
            <a:r>
              <a:rPr lang="en-US" sz="4000" dirty="0"/>
              <a:t>Conditionals</a:t>
            </a:r>
          </a:p>
          <a:p>
            <a:pPr marL="0" indent="0">
              <a:buNone/>
            </a:pPr>
            <a:endParaRPr lang="en-US" sz="4000" dirty="0"/>
          </a:p>
          <a:p>
            <a:pPr marL="0" indent="0">
              <a:buNone/>
            </a:pPr>
            <a:r>
              <a:rPr lang="en-US" dirty="0"/>
              <a:t>Conditional statements are used to execute different code blocks based on different conditions.</a:t>
            </a:r>
          </a:p>
          <a:p>
            <a:endParaRPr lang="en-BO" dirty="0"/>
          </a:p>
        </p:txBody>
      </p:sp>
    </p:spTree>
    <p:extLst>
      <p:ext uri="{BB962C8B-B14F-4D97-AF65-F5344CB8AC3E}">
        <p14:creationId xmlns:p14="http://schemas.microsoft.com/office/powerpoint/2010/main" val="39697219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CED86-1FF3-2B49-87CF-57D29B849939}"/>
              </a:ext>
            </a:extLst>
          </p:cNvPr>
          <p:cNvSpPr>
            <a:spLocks noGrp="1"/>
          </p:cNvSpPr>
          <p:nvPr>
            <p:ph type="title"/>
          </p:nvPr>
        </p:nvSpPr>
        <p:spPr/>
        <p:txBody>
          <a:bodyPr/>
          <a:lstStyle/>
          <a:p>
            <a:r>
              <a:rPr lang="en-US" dirty="0"/>
              <a:t>If Statement</a:t>
            </a:r>
            <a:br>
              <a:rPr lang="en-US" dirty="0"/>
            </a:br>
            <a:endParaRPr lang="en-BO" dirty="0"/>
          </a:p>
        </p:txBody>
      </p:sp>
      <p:sp>
        <p:nvSpPr>
          <p:cNvPr id="3" name="Content Placeholder 2">
            <a:extLst>
              <a:ext uri="{FF2B5EF4-FFF2-40B4-BE49-F238E27FC236}">
                <a16:creationId xmlns:a16="http://schemas.microsoft.com/office/drawing/2014/main" id="{69714B84-EDDB-B94B-AC94-17DB96271ACA}"/>
              </a:ext>
            </a:extLst>
          </p:cNvPr>
          <p:cNvSpPr>
            <a:spLocks noGrp="1"/>
          </p:cNvSpPr>
          <p:nvPr>
            <p:ph idx="1"/>
          </p:nvPr>
        </p:nvSpPr>
        <p:spPr/>
        <p:txBody>
          <a:bodyPr/>
          <a:lstStyle/>
          <a:p>
            <a:pPr marL="0" indent="0">
              <a:buNone/>
            </a:pPr>
            <a:r>
              <a:rPr lang="en-US" dirty="0"/>
              <a:t>The if statement will execute only if the condition inside the parentheses is evaluated to true. The condition can include any of the comparison and logical operators.</a:t>
            </a:r>
          </a:p>
          <a:p>
            <a:pPr marL="0" indent="0">
              <a:buNone/>
            </a:pPr>
            <a:endParaRPr lang="en-US" dirty="0"/>
          </a:p>
          <a:p>
            <a:pPr marL="0" indent="0">
              <a:buNone/>
            </a:pPr>
            <a:r>
              <a:rPr lang="en-US" dirty="0"/>
              <a:t>int x = new </a:t>
            </a:r>
            <a:r>
              <a:rPr lang="en-US" dirty="0" err="1"/>
              <a:t>System.Random</a:t>
            </a:r>
            <a:r>
              <a:rPr lang="en-US" dirty="0"/>
              <a:t>().Next(3); 	// gives 0, 1 or 2</a:t>
            </a:r>
          </a:p>
          <a:p>
            <a:pPr marL="0" indent="0">
              <a:buNone/>
            </a:pPr>
            <a:r>
              <a:rPr lang="en-US" dirty="0"/>
              <a:t>if (x &lt; 1) </a:t>
            </a:r>
          </a:p>
          <a:p>
            <a:pPr marL="0" indent="0">
              <a:buNone/>
            </a:pPr>
            <a:r>
              <a:rPr lang="en-US" dirty="0"/>
              <a:t>{</a:t>
            </a:r>
          </a:p>
          <a:p>
            <a:pPr marL="0" indent="0">
              <a:buNone/>
            </a:pPr>
            <a:r>
              <a:rPr lang="en-US" dirty="0"/>
              <a:t>	</a:t>
            </a:r>
            <a:r>
              <a:rPr lang="en-US" dirty="0" err="1"/>
              <a:t>System.Console.Write</a:t>
            </a:r>
            <a:r>
              <a:rPr lang="en-US" dirty="0"/>
              <a:t>(x + " &lt; 1");</a:t>
            </a:r>
          </a:p>
          <a:p>
            <a:pPr marL="0" indent="0">
              <a:buNone/>
            </a:pPr>
            <a:r>
              <a:rPr lang="en-US" dirty="0"/>
              <a:t>}</a:t>
            </a:r>
          </a:p>
          <a:p>
            <a:endParaRPr lang="en-BO" dirty="0"/>
          </a:p>
        </p:txBody>
      </p:sp>
    </p:spTree>
    <p:extLst>
      <p:ext uri="{BB962C8B-B14F-4D97-AF65-F5344CB8AC3E}">
        <p14:creationId xmlns:p14="http://schemas.microsoft.com/office/powerpoint/2010/main" val="2233847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E27A8-FB74-094C-A9FF-9FED5322E022}"/>
              </a:ext>
            </a:extLst>
          </p:cNvPr>
          <p:cNvSpPr>
            <a:spLocks noGrp="1"/>
          </p:cNvSpPr>
          <p:nvPr>
            <p:ph type="title"/>
          </p:nvPr>
        </p:nvSpPr>
        <p:spPr/>
        <p:txBody>
          <a:bodyPr/>
          <a:lstStyle/>
          <a:p>
            <a:r>
              <a:rPr lang="en-US" dirty="0"/>
              <a:t>e</a:t>
            </a:r>
            <a:r>
              <a:rPr lang="en-BO" dirty="0"/>
              <a:t>lse if</a:t>
            </a:r>
          </a:p>
        </p:txBody>
      </p:sp>
      <p:sp>
        <p:nvSpPr>
          <p:cNvPr id="3" name="Content Placeholder 2">
            <a:extLst>
              <a:ext uri="{FF2B5EF4-FFF2-40B4-BE49-F238E27FC236}">
                <a16:creationId xmlns:a16="http://schemas.microsoft.com/office/drawing/2014/main" id="{5AE3B6AD-1FFE-F44C-9922-6A9F86AA82F4}"/>
              </a:ext>
            </a:extLst>
          </p:cNvPr>
          <p:cNvSpPr>
            <a:spLocks noGrp="1"/>
          </p:cNvSpPr>
          <p:nvPr>
            <p:ph idx="1"/>
          </p:nvPr>
        </p:nvSpPr>
        <p:spPr/>
        <p:txBody>
          <a:bodyPr/>
          <a:lstStyle/>
          <a:p>
            <a:pPr marL="0" indent="0">
              <a:buNone/>
            </a:pPr>
            <a:r>
              <a:rPr lang="en-US" dirty="0"/>
              <a:t>To test for other conditions, the if statement can be extended by any</a:t>
            </a:r>
          </a:p>
          <a:p>
            <a:pPr marL="0" indent="0">
              <a:buNone/>
            </a:pPr>
            <a:r>
              <a:rPr lang="en-US" dirty="0"/>
              <a:t>number of else if clauses. Each additional condition will be tested only if all previous conditions are false.</a:t>
            </a:r>
          </a:p>
          <a:p>
            <a:pPr marL="0" indent="0">
              <a:buNone/>
            </a:pPr>
            <a:endParaRPr lang="en-US" dirty="0"/>
          </a:p>
          <a:p>
            <a:pPr marL="0" indent="0">
              <a:buNone/>
            </a:pPr>
            <a:r>
              <a:rPr lang="en-US" dirty="0"/>
              <a:t>else if (x &gt; 1) </a:t>
            </a:r>
          </a:p>
          <a:p>
            <a:pPr marL="0" indent="0">
              <a:buNone/>
            </a:pPr>
            <a:r>
              <a:rPr lang="en-US" dirty="0"/>
              <a:t>{</a:t>
            </a:r>
          </a:p>
          <a:p>
            <a:pPr marL="0" indent="0">
              <a:buNone/>
            </a:pPr>
            <a:r>
              <a:rPr lang="en-US" dirty="0"/>
              <a:t>	</a:t>
            </a:r>
            <a:r>
              <a:rPr lang="en-US" dirty="0" err="1"/>
              <a:t>System.Console.Write</a:t>
            </a:r>
            <a:r>
              <a:rPr lang="en-US" dirty="0"/>
              <a:t>(x + " &gt; 1");</a:t>
            </a:r>
          </a:p>
          <a:p>
            <a:pPr marL="0" indent="0">
              <a:buNone/>
            </a:pPr>
            <a:r>
              <a:rPr lang="en-US" dirty="0"/>
              <a:t>}</a:t>
            </a:r>
          </a:p>
          <a:p>
            <a:endParaRPr lang="en-BO" dirty="0"/>
          </a:p>
        </p:txBody>
      </p:sp>
    </p:spTree>
    <p:extLst>
      <p:ext uri="{BB962C8B-B14F-4D97-AF65-F5344CB8AC3E}">
        <p14:creationId xmlns:p14="http://schemas.microsoft.com/office/powerpoint/2010/main" val="9085677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96381-9599-1D42-8F03-0E191B86CDE7}"/>
              </a:ext>
            </a:extLst>
          </p:cNvPr>
          <p:cNvSpPr>
            <a:spLocks noGrp="1"/>
          </p:cNvSpPr>
          <p:nvPr>
            <p:ph type="title"/>
          </p:nvPr>
        </p:nvSpPr>
        <p:spPr/>
        <p:txBody>
          <a:bodyPr/>
          <a:lstStyle/>
          <a:p>
            <a:r>
              <a:rPr lang="en-BO" dirty="0"/>
              <a:t>else</a:t>
            </a:r>
          </a:p>
        </p:txBody>
      </p:sp>
      <p:sp>
        <p:nvSpPr>
          <p:cNvPr id="3" name="Content Placeholder 2">
            <a:extLst>
              <a:ext uri="{FF2B5EF4-FFF2-40B4-BE49-F238E27FC236}">
                <a16:creationId xmlns:a16="http://schemas.microsoft.com/office/drawing/2014/main" id="{7FFD6793-538C-8741-A7BC-8FEBAE58F30D}"/>
              </a:ext>
            </a:extLst>
          </p:cNvPr>
          <p:cNvSpPr>
            <a:spLocks noGrp="1"/>
          </p:cNvSpPr>
          <p:nvPr>
            <p:ph idx="1"/>
          </p:nvPr>
        </p:nvSpPr>
        <p:spPr/>
        <p:txBody>
          <a:bodyPr>
            <a:normAutofit fontScale="92500" lnSpcReduction="10000"/>
          </a:bodyPr>
          <a:lstStyle/>
          <a:p>
            <a:pPr marL="0" indent="0">
              <a:buNone/>
            </a:pPr>
            <a:r>
              <a:rPr lang="en-US" dirty="0"/>
              <a:t>To test for other conditions, the if statement can be extended by any</a:t>
            </a:r>
          </a:p>
          <a:p>
            <a:pPr marL="0" indent="0">
              <a:buNone/>
            </a:pPr>
            <a:r>
              <a:rPr lang="en-US" dirty="0"/>
              <a:t>number of else if clauses. Each additional condition will be tested only if all previous conditions are false.</a:t>
            </a:r>
          </a:p>
          <a:p>
            <a:pPr marL="0" indent="0">
              <a:buNone/>
            </a:pPr>
            <a:r>
              <a:rPr lang="en-US" dirty="0"/>
              <a:t>The if statement can have one else clause at the end, which will execute if all previous conditions are false.</a:t>
            </a:r>
          </a:p>
          <a:p>
            <a:pPr marL="0" indent="0">
              <a:buNone/>
            </a:pPr>
            <a:endParaRPr lang="en-US" dirty="0"/>
          </a:p>
          <a:p>
            <a:pPr marL="0" indent="0">
              <a:buNone/>
            </a:pPr>
            <a:r>
              <a:rPr lang="en-US" dirty="0"/>
              <a:t>else if (x &gt; 1) </a:t>
            </a:r>
          </a:p>
          <a:p>
            <a:pPr marL="0" indent="0">
              <a:buNone/>
            </a:pPr>
            <a:r>
              <a:rPr lang="en-US" dirty="0"/>
              <a:t>{</a:t>
            </a:r>
          </a:p>
          <a:p>
            <a:pPr marL="0" indent="0">
              <a:buNone/>
            </a:pPr>
            <a:r>
              <a:rPr lang="en-US" dirty="0"/>
              <a:t>	</a:t>
            </a:r>
            <a:r>
              <a:rPr lang="en-US" dirty="0" err="1"/>
              <a:t>System.Console.Write</a:t>
            </a:r>
            <a:r>
              <a:rPr lang="en-US" dirty="0"/>
              <a:t>(x + " &gt; 1");</a:t>
            </a:r>
          </a:p>
          <a:p>
            <a:pPr marL="0" indent="0">
              <a:buNone/>
            </a:pPr>
            <a:r>
              <a:rPr lang="en-US" dirty="0"/>
              <a:t>}</a:t>
            </a:r>
          </a:p>
          <a:p>
            <a:endParaRPr lang="en-BO" dirty="0"/>
          </a:p>
        </p:txBody>
      </p:sp>
    </p:spTree>
    <p:extLst>
      <p:ext uri="{BB962C8B-B14F-4D97-AF65-F5344CB8AC3E}">
        <p14:creationId xmlns:p14="http://schemas.microsoft.com/office/powerpoint/2010/main" val="27241223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B74F0-EA96-9F40-B4D2-52257E628972}"/>
              </a:ext>
            </a:extLst>
          </p:cNvPr>
          <p:cNvSpPr>
            <a:spLocks noGrp="1"/>
          </p:cNvSpPr>
          <p:nvPr>
            <p:ph type="title"/>
          </p:nvPr>
        </p:nvSpPr>
        <p:spPr/>
        <p:txBody>
          <a:bodyPr/>
          <a:lstStyle/>
          <a:p>
            <a:r>
              <a:rPr lang="en-US" dirty="0" err="1"/>
              <a:t>i</a:t>
            </a:r>
            <a:r>
              <a:rPr lang="en-BO" dirty="0"/>
              <a:t>f / else if /else </a:t>
            </a:r>
          </a:p>
        </p:txBody>
      </p:sp>
      <p:sp>
        <p:nvSpPr>
          <p:cNvPr id="3" name="Content Placeholder 2">
            <a:extLst>
              <a:ext uri="{FF2B5EF4-FFF2-40B4-BE49-F238E27FC236}">
                <a16:creationId xmlns:a16="http://schemas.microsoft.com/office/drawing/2014/main" id="{81026124-C4B6-C44E-A73F-478EF48B8525}"/>
              </a:ext>
            </a:extLst>
          </p:cNvPr>
          <p:cNvSpPr>
            <a:spLocks noGrp="1"/>
          </p:cNvSpPr>
          <p:nvPr>
            <p:ph idx="1"/>
          </p:nvPr>
        </p:nvSpPr>
        <p:spPr/>
        <p:txBody>
          <a:bodyPr>
            <a:normAutofit fontScale="77500" lnSpcReduction="20000"/>
          </a:bodyPr>
          <a:lstStyle/>
          <a:p>
            <a:pPr marL="0" indent="0">
              <a:buNone/>
            </a:pPr>
            <a:r>
              <a:rPr lang="en-US" dirty="0"/>
              <a:t>if (x &lt; 1)</a:t>
            </a:r>
          </a:p>
          <a:p>
            <a:pPr marL="0" indent="0">
              <a:buNone/>
            </a:pPr>
            <a:r>
              <a:rPr lang="en-US" dirty="0"/>
              <a:t>{</a:t>
            </a:r>
          </a:p>
          <a:p>
            <a:pPr marL="0" indent="0">
              <a:buNone/>
            </a:pPr>
            <a:r>
              <a:rPr lang="en-US" dirty="0"/>
              <a:t>	</a:t>
            </a:r>
            <a:r>
              <a:rPr lang="en-US" dirty="0" err="1"/>
              <a:t>System.Console.Write</a:t>
            </a:r>
            <a:r>
              <a:rPr lang="en-US" dirty="0"/>
              <a:t>(x + " &lt; 1");</a:t>
            </a:r>
          </a:p>
          <a:p>
            <a:pPr marL="0" indent="0">
              <a:buNone/>
            </a:pPr>
            <a:r>
              <a:rPr lang="en-US" dirty="0"/>
              <a:t>}</a:t>
            </a:r>
          </a:p>
          <a:p>
            <a:pPr marL="0" indent="0">
              <a:buNone/>
            </a:pPr>
            <a:r>
              <a:rPr lang="en-US" dirty="0"/>
              <a:t>else if (x &gt; 1)</a:t>
            </a:r>
          </a:p>
          <a:p>
            <a:pPr marL="0" indent="0">
              <a:buNone/>
            </a:pPr>
            <a:r>
              <a:rPr lang="en-US" dirty="0"/>
              <a:t>{</a:t>
            </a:r>
          </a:p>
          <a:p>
            <a:pPr marL="0" indent="0">
              <a:buNone/>
            </a:pPr>
            <a:r>
              <a:rPr lang="en-US" dirty="0"/>
              <a:t>	</a:t>
            </a:r>
            <a:r>
              <a:rPr lang="en-US" dirty="0" err="1"/>
              <a:t>System.Console.Write</a:t>
            </a:r>
            <a:r>
              <a:rPr lang="en-US" dirty="0"/>
              <a:t>(x + " &gt; 1");</a:t>
            </a:r>
          </a:p>
          <a:p>
            <a:pPr marL="0" indent="0">
              <a:buNone/>
            </a:pPr>
            <a:r>
              <a:rPr lang="en-US" dirty="0"/>
              <a:t>}</a:t>
            </a:r>
          </a:p>
          <a:p>
            <a:pPr marL="0" indent="0">
              <a:buNone/>
            </a:pPr>
            <a:r>
              <a:rPr lang="en-US" dirty="0"/>
              <a:t>else</a:t>
            </a:r>
          </a:p>
          <a:p>
            <a:pPr marL="0" indent="0">
              <a:buNone/>
            </a:pPr>
            <a:r>
              <a:rPr lang="en-US" dirty="0"/>
              <a:t>{</a:t>
            </a:r>
          </a:p>
          <a:p>
            <a:pPr marL="0" indent="0">
              <a:buNone/>
            </a:pPr>
            <a:r>
              <a:rPr lang="en-US" dirty="0"/>
              <a:t>	</a:t>
            </a:r>
            <a:r>
              <a:rPr lang="en-US" dirty="0" err="1"/>
              <a:t>System.Console.Write</a:t>
            </a:r>
            <a:r>
              <a:rPr lang="en-US" dirty="0"/>
              <a:t>(x + " == 1");</a:t>
            </a:r>
          </a:p>
          <a:p>
            <a:pPr marL="0" indent="0">
              <a:buNone/>
            </a:pPr>
            <a:r>
              <a:rPr lang="en-US" dirty="0"/>
              <a:t>}</a:t>
            </a:r>
          </a:p>
          <a:p>
            <a:endParaRPr lang="en-BO" dirty="0"/>
          </a:p>
        </p:txBody>
      </p:sp>
    </p:spTree>
    <p:extLst>
      <p:ext uri="{BB962C8B-B14F-4D97-AF65-F5344CB8AC3E}">
        <p14:creationId xmlns:p14="http://schemas.microsoft.com/office/powerpoint/2010/main" val="9880235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C8841-1BA3-9F4D-B020-939FA2065F78}"/>
              </a:ext>
            </a:extLst>
          </p:cNvPr>
          <p:cNvSpPr>
            <a:spLocks noGrp="1"/>
          </p:cNvSpPr>
          <p:nvPr>
            <p:ph type="title"/>
          </p:nvPr>
        </p:nvSpPr>
        <p:spPr/>
        <p:txBody>
          <a:bodyPr/>
          <a:lstStyle/>
          <a:p>
            <a:r>
              <a:rPr lang="en-US" dirty="0" err="1"/>
              <a:t>i</a:t>
            </a:r>
            <a:r>
              <a:rPr lang="en-BO" dirty="0"/>
              <a:t>f / else if /else </a:t>
            </a:r>
          </a:p>
        </p:txBody>
      </p:sp>
      <p:sp>
        <p:nvSpPr>
          <p:cNvPr id="3" name="Content Placeholder 2">
            <a:extLst>
              <a:ext uri="{FF2B5EF4-FFF2-40B4-BE49-F238E27FC236}">
                <a16:creationId xmlns:a16="http://schemas.microsoft.com/office/drawing/2014/main" id="{D974E6F5-CB58-254A-BFFE-E2C25395E312}"/>
              </a:ext>
            </a:extLst>
          </p:cNvPr>
          <p:cNvSpPr>
            <a:spLocks noGrp="1"/>
          </p:cNvSpPr>
          <p:nvPr>
            <p:ph idx="1"/>
          </p:nvPr>
        </p:nvSpPr>
        <p:spPr/>
        <p:txBody>
          <a:bodyPr>
            <a:normAutofit lnSpcReduction="10000"/>
          </a:bodyPr>
          <a:lstStyle/>
          <a:p>
            <a:pPr marL="0" indent="0">
              <a:buNone/>
            </a:pPr>
            <a:r>
              <a:rPr lang="en-US" dirty="0"/>
              <a:t>if (x &lt; 1) {</a:t>
            </a:r>
          </a:p>
          <a:p>
            <a:pPr marL="0" indent="0">
              <a:buNone/>
            </a:pPr>
            <a:r>
              <a:rPr lang="en-US" dirty="0"/>
              <a:t>	</a:t>
            </a:r>
            <a:r>
              <a:rPr lang="en-US" dirty="0" err="1"/>
              <a:t>System.Console.Write</a:t>
            </a:r>
            <a:r>
              <a:rPr lang="en-US" dirty="0"/>
              <a:t>(x + " &lt; 1");</a:t>
            </a:r>
          </a:p>
          <a:p>
            <a:pPr marL="0" indent="0">
              <a:buNone/>
            </a:pPr>
            <a:r>
              <a:rPr lang="en-US" dirty="0"/>
              <a:t>}</a:t>
            </a:r>
          </a:p>
          <a:p>
            <a:pPr marL="0" indent="0">
              <a:buNone/>
            </a:pPr>
            <a:r>
              <a:rPr lang="en-US" dirty="0"/>
              <a:t>else if (x &gt; 1) {</a:t>
            </a:r>
          </a:p>
          <a:p>
            <a:pPr marL="0" indent="0">
              <a:buNone/>
            </a:pPr>
            <a:r>
              <a:rPr lang="en-US" dirty="0"/>
              <a:t>	</a:t>
            </a:r>
            <a:r>
              <a:rPr lang="en-US" dirty="0" err="1"/>
              <a:t>System.Console.Write</a:t>
            </a:r>
            <a:r>
              <a:rPr lang="en-US" dirty="0"/>
              <a:t>(x + " &gt; 1");</a:t>
            </a:r>
          </a:p>
          <a:p>
            <a:pPr marL="0" indent="0">
              <a:buNone/>
            </a:pPr>
            <a:r>
              <a:rPr lang="en-US" dirty="0"/>
              <a:t>}</a:t>
            </a:r>
          </a:p>
          <a:p>
            <a:pPr marL="0" indent="0">
              <a:buNone/>
            </a:pPr>
            <a:r>
              <a:rPr lang="en-US" dirty="0"/>
              <a:t>else {</a:t>
            </a:r>
          </a:p>
          <a:p>
            <a:pPr marL="0" indent="0">
              <a:buNone/>
            </a:pPr>
            <a:r>
              <a:rPr lang="en-US" dirty="0"/>
              <a:t>	</a:t>
            </a:r>
            <a:r>
              <a:rPr lang="en-US" dirty="0" err="1"/>
              <a:t>System.Console.Write</a:t>
            </a:r>
            <a:r>
              <a:rPr lang="en-US" dirty="0"/>
              <a:t>(x + " == 1");</a:t>
            </a:r>
          </a:p>
          <a:p>
            <a:pPr marL="0" indent="0">
              <a:buNone/>
            </a:pPr>
            <a:r>
              <a:rPr lang="en-US" dirty="0"/>
              <a:t>}</a:t>
            </a:r>
          </a:p>
          <a:p>
            <a:endParaRPr lang="en-BO" dirty="0"/>
          </a:p>
        </p:txBody>
      </p:sp>
    </p:spTree>
    <p:extLst>
      <p:ext uri="{BB962C8B-B14F-4D97-AF65-F5344CB8AC3E}">
        <p14:creationId xmlns:p14="http://schemas.microsoft.com/office/powerpoint/2010/main" val="28903117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92FF8-D896-FE43-9083-8D10C4716076}"/>
              </a:ext>
            </a:extLst>
          </p:cNvPr>
          <p:cNvSpPr>
            <a:spLocks noGrp="1"/>
          </p:cNvSpPr>
          <p:nvPr>
            <p:ph type="title"/>
          </p:nvPr>
        </p:nvSpPr>
        <p:spPr/>
        <p:txBody>
          <a:bodyPr/>
          <a:lstStyle/>
          <a:p>
            <a:r>
              <a:rPr lang="en-US" dirty="0" err="1"/>
              <a:t>i</a:t>
            </a:r>
            <a:r>
              <a:rPr lang="en-BO" dirty="0"/>
              <a:t>f / else if /else </a:t>
            </a:r>
          </a:p>
        </p:txBody>
      </p:sp>
      <p:sp>
        <p:nvSpPr>
          <p:cNvPr id="3" name="Content Placeholder 2">
            <a:extLst>
              <a:ext uri="{FF2B5EF4-FFF2-40B4-BE49-F238E27FC236}">
                <a16:creationId xmlns:a16="http://schemas.microsoft.com/office/drawing/2014/main" id="{5AD61183-5435-794F-9483-9D297EB9D3F1}"/>
              </a:ext>
            </a:extLst>
          </p:cNvPr>
          <p:cNvSpPr>
            <a:spLocks noGrp="1"/>
          </p:cNvSpPr>
          <p:nvPr>
            <p:ph idx="1"/>
          </p:nvPr>
        </p:nvSpPr>
        <p:spPr/>
        <p:txBody>
          <a:bodyPr>
            <a:normAutofit fontScale="92500" lnSpcReduction="20000"/>
          </a:bodyPr>
          <a:lstStyle/>
          <a:p>
            <a:pPr marL="0" indent="0">
              <a:buNone/>
            </a:pPr>
            <a:r>
              <a:rPr lang="en-US" dirty="0"/>
              <a:t>As for the curly brackets, they can be left out if only a single statement</a:t>
            </a:r>
          </a:p>
          <a:p>
            <a:pPr marL="0" indent="0">
              <a:buNone/>
            </a:pPr>
            <a:r>
              <a:rPr lang="en-US" dirty="0"/>
              <a:t>needs to be executed conditionally. However, it is considered good</a:t>
            </a:r>
          </a:p>
          <a:p>
            <a:pPr marL="0" indent="0">
              <a:buNone/>
            </a:pPr>
            <a:r>
              <a:rPr lang="en-US" dirty="0"/>
              <a:t>practice to include them since they improve readability.</a:t>
            </a:r>
          </a:p>
          <a:p>
            <a:pPr marL="0" indent="0">
              <a:buNone/>
            </a:pPr>
            <a:endParaRPr lang="en-US" dirty="0"/>
          </a:p>
          <a:p>
            <a:pPr marL="0" indent="0">
              <a:buNone/>
            </a:pPr>
            <a:r>
              <a:rPr lang="en-US" dirty="0"/>
              <a:t>if (x &lt; 1)</a:t>
            </a:r>
          </a:p>
          <a:p>
            <a:pPr marL="0" indent="0">
              <a:buNone/>
            </a:pPr>
            <a:r>
              <a:rPr lang="en-US" dirty="0"/>
              <a:t>	</a:t>
            </a:r>
            <a:r>
              <a:rPr lang="en-US" dirty="0" err="1"/>
              <a:t>System.Console.Write</a:t>
            </a:r>
            <a:r>
              <a:rPr lang="en-US" dirty="0"/>
              <a:t>(x + " &lt; 1");</a:t>
            </a:r>
          </a:p>
          <a:p>
            <a:pPr marL="0" indent="0">
              <a:buNone/>
            </a:pPr>
            <a:r>
              <a:rPr lang="en-US" dirty="0"/>
              <a:t>else if (x &gt; 1)</a:t>
            </a:r>
          </a:p>
          <a:p>
            <a:pPr marL="0" indent="0">
              <a:buNone/>
            </a:pPr>
            <a:r>
              <a:rPr lang="en-US" dirty="0"/>
              <a:t>	</a:t>
            </a:r>
            <a:r>
              <a:rPr lang="en-US" dirty="0" err="1"/>
              <a:t>System.Console.Write</a:t>
            </a:r>
            <a:r>
              <a:rPr lang="en-US" dirty="0"/>
              <a:t>(x + " &gt; 1");</a:t>
            </a:r>
          </a:p>
          <a:p>
            <a:pPr marL="0" indent="0">
              <a:buNone/>
            </a:pPr>
            <a:r>
              <a:rPr lang="en-US" dirty="0"/>
              <a:t>else</a:t>
            </a:r>
          </a:p>
          <a:p>
            <a:pPr marL="0" indent="0">
              <a:buNone/>
            </a:pPr>
            <a:r>
              <a:rPr lang="en-US" dirty="0"/>
              <a:t>	</a:t>
            </a:r>
            <a:r>
              <a:rPr lang="en-US" dirty="0" err="1"/>
              <a:t>System.Console.Write</a:t>
            </a:r>
            <a:r>
              <a:rPr lang="en-US" dirty="0"/>
              <a:t>(x + " == 1");</a:t>
            </a:r>
          </a:p>
          <a:p>
            <a:endParaRPr lang="en-BO" dirty="0"/>
          </a:p>
        </p:txBody>
      </p:sp>
    </p:spTree>
    <p:extLst>
      <p:ext uri="{BB962C8B-B14F-4D97-AF65-F5344CB8AC3E}">
        <p14:creationId xmlns:p14="http://schemas.microsoft.com/office/powerpoint/2010/main" val="1560400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12E2B-9930-A24D-8CFA-EBB85F8F931F}"/>
              </a:ext>
            </a:extLst>
          </p:cNvPr>
          <p:cNvSpPr>
            <a:spLocks noGrp="1"/>
          </p:cNvSpPr>
          <p:nvPr>
            <p:ph type="title"/>
          </p:nvPr>
        </p:nvSpPr>
        <p:spPr/>
        <p:txBody>
          <a:bodyPr/>
          <a:lstStyle/>
          <a:p>
            <a:r>
              <a:rPr lang="en-US" dirty="0"/>
              <a:t>Hello World</a:t>
            </a:r>
            <a:br>
              <a:rPr lang="en-US" dirty="0"/>
            </a:br>
            <a:endParaRPr lang="en-BO" dirty="0"/>
          </a:p>
        </p:txBody>
      </p:sp>
      <p:sp>
        <p:nvSpPr>
          <p:cNvPr id="3" name="Content Placeholder 2">
            <a:extLst>
              <a:ext uri="{FF2B5EF4-FFF2-40B4-BE49-F238E27FC236}">
                <a16:creationId xmlns:a16="http://schemas.microsoft.com/office/drawing/2014/main" id="{B5D04986-544F-C346-9B67-C103DC308FFB}"/>
              </a:ext>
            </a:extLst>
          </p:cNvPr>
          <p:cNvSpPr>
            <a:spLocks noGrp="1"/>
          </p:cNvSpPr>
          <p:nvPr>
            <p:ph idx="1"/>
          </p:nvPr>
        </p:nvSpPr>
        <p:spPr/>
        <p:txBody>
          <a:bodyPr/>
          <a:lstStyle/>
          <a:p>
            <a:pPr marL="0" indent="0">
              <a:buNone/>
            </a:pPr>
            <a:r>
              <a:rPr lang="en-US" dirty="0"/>
              <a:t>As is common when learning a new programming language, the first</a:t>
            </a:r>
          </a:p>
          <a:p>
            <a:pPr marL="0" indent="0">
              <a:buNone/>
            </a:pPr>
            <a:r>
              <a:rPr lang="en-US" dirty="0"/>
              <a:t>program to write is one that displays a “Hello World” text string. This is</a:t>
            </a:r>
          </a:p>
          <a:p>
            <a:pPr marL="0" indent="0">
              <a:buNone/>
            </a:pPr>
            <a:r>
              <a:rPr lang="en-US" dirty="0"/>
              <a:t>accomplished by adding the following line of code between the curly</a:t>
            </a:r>
          </a:p>
          <a:p>
            <a:pPr marL="0" indent="0">
              <a:buNone/>
            </a:pPr>
            <a:r>
              <a:rPr lang="en-US" dirty="0"/>
              <a:t>brackets of the Main method.</a:t>
            </a:r>
          </a:p>
          <a:p>
            <a:pPr marL="0" indent="0">
              <a:buNone/>
            </a:pPr>
            <a:endParaRPr lang="en-US" dirty="0"/>
          </a:p>
          <a:p>
            <a:pPr marL="0" indent="0">
              <a:buNone/>
            </a:pPr>
            <a:r>
              <a:rPr lang="en-US" dirty="0" err="1"/>
              <a:t>System.Console.WriteLine</a:t>
            </a:r>
            <a:r>
              <a:rPr lang="en-US" dirty="0"/>
              <a:t>("Hello World");</a:t>
            </a:r>
          </a:p>
          <a:p>
            <a:pPr marL="0" indent="0">
              <a:buNone/>
            </a:pPr>
            <a:endParaRPr lang="en-BO" dirty="0"/>
          </a:p>
        </p:txBody>
      </p:sp>
    </p:spTree>
    <p:extLst>
      <p:ext uri="{BB962C8B-B14F-4D97-AF65-F5344CB8AC3E}">
        <p14:creationId xmlns:p14="http://schemas.microsoft.com/office/powerpoint/2010/main" val="34647131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9D3C-C569-D347-B542-584105F85721}"/>
              </a:ext>
            </a:extLst>
          </p:cNvPr>
          <p:cNvSpPr>
            <a:spLocks noGrp="1"/>
          </p:cNvSpPr>
          <p:nvPr>
            <p:ph type="title"/>
          </p:nvPr>
        </p:nvSpPr>
        <p:spPr/>
        <p:txBody>
          <a:bodyPr/>
          <a:lstStyle/>
          <a:p>
            <a:r>
              <a:rPr lang="en-US" dirty="0"/>
              <a:t>Switch Statement</a:t>
            </a:r>
            <a:br>
              <a:rPr lang="en-US" dirty="0"/>
            </a:br>
            <a:endParaRPr lang="en-BO" dirty="0"/>
          </a:p>
        </p:txBody>
      </p:sp>
      <p:sp>
        <p:nvSpPr>
          <p:cNvPr id="3" name="Content Placeholder 2">
            <a:extLst>
              <a:ext uri="{FF2B5EF4-FFF2-40B4-BE49-F238E27FC236}">
                <a16:creationId xmlns:a16="http://schemas.microsoft.com/office/drawing/2014/main" id="{6D8F37B6-2C76-4549-8F42-5AF9C865B2B1}"/>
              </a:ext>
            </a:extLst>
          </p:cNvPr>
          <p:cNvSpPr>
            <a:spLocks noGrp="1"/>
          </p:cNvSpPr>
          <p:nvPr>
            <p:ph idx="1"/>
          </p:nvPr>
        </p:nvSpPr>
        <p:spPr>
          <a:xfrm>
            <a:off x="838200" y="1511166"/>
            <a:ext cx="10515600" cy="5139891"/>
          </a:xfrm>
        </p:spPr>
        <p:txBody>
          <a:bodyPr>
            <a:normAutofit fontScale="77500" lnSpcReduction="20000"/>
          </a:bodyPr>
          <a:lstStyle/>
          <a:p>
            <a:pPr marL="0" indent="0">
              <a:buNone/>
            </a:pPr>
            <a:r>
              <a:rPr lang="en-US" dirty="0"/>
              <a:t>The switch statement checks for equality between either an integer or a string and a series of case labels, and then passes execution to the matching case. The statement can contain any number of case clauses and may end with a default label for handling all other cases.</a:t>
            </a:r>
          </a:p>
          <a:p>
            <a:pPr marL="0" indent="0">
              <a:buNone/>
            </a:pPr>
            <a:endParaRPr lang="en-US" dirty="0"/>
          </a:p>
          <a:p>
            <a:pPr marL="0" indent="0">
              <a:buNone/>
            </a:pPr>
            <a:r>
              <a:rPr lang="en-US" dirty="0"/>
              <a:t>int x = new </a:t>
            </a:r>
            <a:r>
              <a:rPr lang="en-US" dirty="0" err="1"/>
              <a:t>System.Random</a:t>
            </a:r>
            <a:r>
              <a:rPr lang="en-US" dirty="0"/>
              <a:t>().Next(3); 	// gives 0, 1 or 2</a:t>
            </a:r>
          </a:p>
          <a:p>
            <a:pPr marL="0" indent="0">
              <a:buNone/>
            </a:pPr>
            <a:r>
              <a:rPr lang="en-US" dirty="0"/>
              <a:t>switch (x)</a:t>
            </a:r>
          </a:p>
          <a:p>
            <a:pPr marL="0" indent="0">
              <a:buNone/>
            </a:pPr>
            <a:r>
              <a:rPr lang="en-US" dirty="0"/>
              <a:t>{</a:t>
            </a:r>
          </a:p>
          <a:p>
            <a:pPr marL="457200" lvl="1" indent="0">
              <a:buNone/>
            </a:pPr>
            <a:r>
              <a:rPr lang="en-US" dirty="0"/>
              <a:t>case 0: </a:t>
            </a:r>
          </a:p>
          <a:p>
            <a:pPr marL="457200" lvl="1" indent="0">
              <a:buNone/>
            </a:pPr>
            <a:r>
              <a:rPr lang="en-US" dirty="0"/>
              <a:t>	</a:t>
            </a:r>
            <a:r>
              <a:rPr lang="en-US" dirty="0" err="1"/>
              <a:t>System.Console.Write</a:t>
            </a:r>
            <a:r>
              <a:rPr lang="en-US" dirty="0"/>
              <a:t>(x + " is 0"); </a:t>
            </a:r>
          </a:p>
          <a:p>
            <a:pPr marL="457200" lvl="1" indent="0">
              <a:buNone/>
            </a:pPr>
            <a:r>
              <a:rPr lang="en-US" dirty="0"/>
              <a:t>	break;</a:t>
            </a:r>
          </a:p>
          <a:p>
            <a:pPr marL="457200" lvl="1" indent="0">
              <a:buNone/>
            </a:pPr>
            <a:r>
              <a:rPr lang="en-US" dirty="0"/>
              <a:t>case 1: </a:t>
            </a:r>
          </a:p>
          <a:p>
            <a:pPr marL="457200" lvl="1" indent="0">
              <a:buNone/>
            </a:pPr>
            <a:r>
              <a:rPr lang="en-US" dirty="0"/>
              <a:t>	</a:t>
            </a:r>
            <a:r>
              <a:rPr lang="en-US" dirty="0" err="1"/>
              <a:t>System.Console.Write</a:t>
            </a:r>
            <a:r>
              <a:rPr lang="en-US" dirty="0"/>
              <a:t>(x + " is 1"); </a:t>
            </a:r>
          </a:p>
          <a:p>
            <a:pPr marL="457200" lvl="1" indent="0">
              <a:buNone/>
            </a:pPr>
            <a:r>
              <a:rPr lang="en-US" dirty="0"/>
              <a:t>	break;</a:t>
            </a:r>
          </a:p>
          <a:p>
            <a:pPr marL="457200" lvl="1" indent="0">
              <a:buNone/>
            </a:pPr>
            <a:r>
              <a:rPr lang="en-US" dirty="0"/>
              <a:t>default:</a:t>
            </a:r>
          </a:p>
          <a:p>
            <a:pPr marL="457200" lvl="1" indent="0">
              <a:buNone/>
            </a:pPr>
            <a:r>
              <a:rPr lang="en-US" dirty="0"/>
              <a:t>	</a:t>
            </a:r>
            <a:r>
              <a:rPr lang="en-US" dirty="0" err="1"/>
              <a:t>System.Console.Write</a:t>
            </a:r>
            <a:r>
              <a:rPr lang="en-US" dirty="0"/>
              <a:t>(x + " is 2"); </a:t>
            </a:r>
          </a:p>
          <a:p>
            <a:pPr marL="457200" lvl="1" indent="0">
              <a:buNone/>
            </a:pPr>
            <a:r>
              <a:rPr lang="en-US" dirty="0"/>
              <a:t>	break;</a:t>
            </a:r>
          </a:p>
          <a:p>
            <a:pPr marL="0" indent="0">
              <a:buNone/>
            </a:pPr>
            <a:r>
              <a:rPr lang="en-US" dirty="0"/>
              <a:t>}</a:t>
            </a:r>
          </a:p>
          <a:p>
            <a:endParaRPr lang="en-BO" dirty="0"/>
          </a:p>
        </p:txBody>
      </p:sp>
    </p:spTree>
    <p:extLst>
      <p:ext uri="{BB962C8B-B14F-4D97-AF65-F5344CB8AC3E}">
        <p14:creationId xmlns:p14="http://schemas.microsoft.com/office/powerpoint/2010/main" val="6805921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45BCE-05AF-A74F-AE91-58D415C2D66D}"/>
              </a:ext>
            </a:extLst>
          </p:cNvPr>
          <p:cNvSpPr>
            <a:spLocks noGrp="1"/>
          </p:cNvSpPr>
          <p:nvPr>
            <p:ph type="title"/>
          </p:nvPr>
        </p:nvSpPr>
        <p:spPr/>
        <p:txBody>
          <a:bodyPr/>
          <a:lstStyle/>
          <a:p>
            <a:r>
              <a:rPr lang="en-US" dirty="0" err="1"/>
              <a:t>Goto</a:t>
            </a:r>
            <a:r>
              <a:rPr lang="en-US" dirty="0"/>
              <a:t> Statement</a:t>
            </a:r>
            <a:br>
              <a:rPr lang="en-US" dirty="0"/>
            </a:br>
            <a:endParaRPr lang="en-BO" dirty="0"/>
          </a:p>
        </p:txBody>
      </p:sp>
      <p:sp>
        <p:nvSpPr>
          <p:cNvPr id="3" name="Content Placeholder 2">
            <a:extLst>
              <a:ext uri="{FF2B5EF4-FFF2-40B4-BE49-F238E27FC236}">
                <a16:creationId xmlns:a16="http://schemas.microsoft.com/office/drawing/2014/main" id="{2706D2D3-1C98-A840-9E25-88A9D5349D4B}"/>
              </a:ext>
            </a:extLst>
          </p:cNvPr>
          <p:cNvSpPr>
            <a:spLocks noGrp="1"/>
          </p:cNvSpPr>
          <p:nvPr>
            <p:ph idx="1"/>
          </p:nvPr>
        </p:nvSpPr>
        <p:spPr>
          <a:xfrm>
            <a:off x="838200" y="1414914"/>
            <a:ext cx="10515600" cy="5077961"/>
          </a:xfrm>
        </p:spPr>
        <p:txBody>
          <a:bodyPr>
            <a:normAutofit fontScale="85000" lnSpcReduction="20000"/>
          </a:bodyPr>
          <a:lstStyle/>
          <a:p>
            <a:pPr marL="0" indent="0">
              <a:buNone/>
            </a:pPr>
            <a:r>
              <a:rPr lang="en-US" dirty="0"/>
              <a:t>To cause a fall-through to occur, this behavior has to be explicitly specified using the </a:t>
            </a:r>
            <a:r>
              <a:rPr lang="en-US" dirty="0" err="1"/>
              <a:t>goto</a:t>
            </a:r>
            <a:r>
              <a:rPr lang="en-US" dirty="0"/>
              <a:t> jump statement followed by a case label. This will cause the execution to jump to that label.</a:t>
            </a:r>
          </a:p>
          <a:p>
            <a:pPr marL="0" indent="0">
              <a:buNone/>
            </a:pPr>
            <a:endParaRPr lang="en-US" dirty="0"/>
          </a:p>
          <a:p>
            <a:pPr marL="0" indent="0">
              <a:buNone/>
            </a:pPr>
            <a:r>
              <a:rPr lang="en-US" dirty="0"/>
              <a:t>case 0: </a:t>
            </a:r>
            <a:r>
              <a:rPr lang="en-US" dirty="0" err="1"/>
              <a:t>goto</a:t>
            </a:r>
            <a:r>
              <a:rPr lang="en-US" dirty="0"/>
              <a:t> case 1;</a:t>
            </a:r>
          </a:p>
          <a:p>
            <a:pPr marL="0" indent="0">
              <a:buNone/>
            </a:pPr>
            <a:endParaRPr lang="en-US" dirty="0"/>
          </a:p>
          <a:p>
            <a:pPr marL="0" indent="0">
              <a:buNone/>
            </a:pPr>
            <a:r>
              <a:rPr lang="en-US" dirty="0" err="1"/>
              <a:t>goto</a:t>
            </a:r>
            <a:r>
              <a:rPr lang="en-US" dirty="0"/>
              <a:t> may be used outside of switches to jump to a label in the same method’s scope. Control may then be transferred out of a nested scope, but not into a nested scope. However, using </a:t>
            </a:r>
            <a:r>
              <a:rPr lang="en-US" dirty="0" err="1"/>
              <a:t>goto</a:t>
            </a:r>
            <a:r>
              <a:rPr lang="en-US" dirty="0"/>
              <a:t> in this manner is discouraged since it makes it difficult to follow the flow of execution.</a:t>
            </a:r>
          </a:p>
          <a:p>
            <a:pPr marL="0" indent="0">
              <a:buNone/>
            </a:pPr>
            <a:endParaRPr lang="en-US" dirty="0"/>
          </a:p>
          <a:p>
            <a:pPr marL="0" indent="0">
              <a:buNone/>
            </a:pPr>
            <a:r>
              <a:rPr lang="en-US" dirty="0" err="1"/>
              <a:t>goto</a:t>
            </a:r>
            <a:r>
              <a:rPr lang="en-US" dirty="0"/>
              <a:t> </a:t>
            </a:r>
            <a:r>
              <a:rPr lang="en-US" dirty="0" err="1"/>
              <a:t>myLabel</a:t>
            </a:r>
            <a:r>
              <a:rPr lang="en-US" dirty="0"/>
              <a:t>;</a:t>
            </a:r>
          </a:p>
          <a:p>
            <a:pPr marL="0" indent="0">
              <a:buNone/>
            </a:pPr>
            <a:r>
              <a:rPr lang="en-US" dirty="0"/>
              <a:t>// ...</a:t>
            </a:r>
          </a:p>
          <a:p>
            <a:pPr marL="0" indent="0">
              <a:buNone/>
            </a:pPr>
            <a:r>
              <a:rPr lang="en-US" dirty="0" err="1"/>
              <a:t>myLabel</a:t>
            </a:r>
            <a:r>
              <a:rPr lang="en-US" dirty="0"/>
              <a:t>:</a:t>
            </a:r>
          </a:p>
          <a:p>
            <a:endParaRPr lang="en-BO" dirty="0"/>
          </a:p>
        </p:txBody>
      </p:sp>
    </p:spTree>
    <p:extLst>
      <p:ext uri="{BB962C8B-B14F-4D97-AF65-F5344CB8AC3E}">
        <p14:creationId xmlns:p14="http://schemas.microsoft.com/office/powerpoint/2010/main" val="3829753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E3CDB-8E5E-E44E-A8DB-981EC04066D2}"/>
              </a:ext>
            </a:extLst>
          </p:cNvPr>
          <p:cNvSpPr>
            <a:spLocks noGrp="1"/>
          </p:cNvSpPr>
          <p:nvPr>
            <p:ph type="title"/>
          </p:nvPr>
        </p:nvSpPr>
        <p:spPr/>
        <p:txBody>
          <a:bodyPr/>
          <a:lstStyle/>
          <a:p>
            <a:r>
              <a:rPr lang="en-US" dirty="0"/>
              <a:t>Ternary Operator</a:t>
            </a:r>
            <a:br>
              <a:rPr lang="en-US" dirty="0"/>
            </a:br>
            <a:endParaRPr lang="en-BO" dirty="0"/>
          </a:p>
        </p:txBody>
      </p:sp>
      <p:sp>
        <p:nvSpPr>
          <p:cNvPr id="3" name="Content Placeholder 2">
            <a:extLst>
              <a:ext uri="{FF2B5EF4-FFF2-40B4-BE49-F238E27FC236}">
                <a16:creationId xmlns:a16="http://schemas.microsoft.com/office/drawing/2014/main" id="{F68B54FC-C01F-B748-BFFB-7F8860FD9E14}"/>
              </a:ext>
            </a:extLst>
          </p:cNvPr>
          <p:cNvSpPr>
            <a:spLocks noGrp="1"/>
          </p:cNvSpPr>
          <p:nvPr>
            <p:ph idx="1"/>
          </p:nvPr>
        </p:nvSpPr>
        <p:spPr/>
        <p:txBody>
          <a:bodyPr>
            <a:normAutofit fontScale="92500"/>
          </a:bodyPr>
          <a:lstStyle/>
          <a:p>
            <a:pPr marL="0" indent="0">
              <a:buNone/>
            </a:pPr>
            <a:r>
              <a:rPr lang="en-US" dirty="0"/>
              <a:t>In addition to the if and switch statements, there is the ternary operator</a:t>
            </a:r>
          </a:p>
          <a:p>
            <a:pPr marL="0" indent="0">
              <a:buNone/>
            </a:pPr>
            <a:r>
              <a:rPr lang="en-US" dirty="0"/>
              <a:t>(?:). This operator can replace a single if-else clause that assigns a value</a:t>
            </a:r>
          </a:p>
          <a:p>
            <a:pPr marL="0" indent="0">
              <a:buNone/>
            </a:pPr>
            <a:r>
              <a:rPr lang="en-US" dirty="0"/>
              <a:t>to a specific variable. The operator takes three expressions. If the first one</a:t>
            </a:r>
          </a:p>
          <a:p>
            <a:pPr marL="0" indent="0">
              <a:buNone/>
            </a:pPr>
            <a:r>
              <a:rPr lang="en-US" dirty="0"/>
              <a:t>is evaluated to true, then the second expression is returned, and if it is</a:t>
            </a:r>
          </a:p>
          <a:p>
            <a:pPr marL="0" indent="0">
              <a:buNone/>
            </a:pPr>
            <a:r>
              <a:rPr lang="en-US" dirty="0"/>
              <a:t>false, the third one is returned.</a:t>
            </a:r>
          </a:p>
          <a:p>
            <a:pPr marL="0" indent="0">
              <a:buNone/>
            </a:pPr>
            <a:endParaRPr lang="en-US" dirty="0"/>
          </a:p>
          <a:p>
            <a:pPr marL="0" indent="0">
              <a:buNone/>
            </a:pPr>
            <a:r>
              <a:rPr lang="en-US" dirty="0"/>
              <a:t>// Get a number between 0.0 and 1.0</a:t>
            </a:r>
          </a:p>
          <a:p>
            <a:pPr marL="0" indent="0">
              <a:buNone/>
            </a:pPr>
            <a:r>
              <a:rPr lang="en-US" dirty="0"/>
              <a:t>double x = new </a:t>
            </a:r>
            <a:r>
              <a:rPr lang="en-US" dirty="0" err="1"/>
              <a:t>System.Random</a:t>
            </a:r>
            <a:r>
              <a:rPr lang="en-US" dirty="0"/>
              <a:t>().</a:t>
            </a:r>
            <a:r>
              <a:rPr lang="en-US" dirty="0" err="1"/>
              <a:t>NextDouble</a:t>
            </a:r>
            <a:r>
              <a:rPr lang="en-US" dirty="0"/>
              <a:t>();</a:t>
            </a:r>
          </a:p>
          <a:p>
            <a:pPr marL="0" indent="0">
              <a:buNone/>
            </a:pPr>
            <a:r>
              <a:rPr lang="en-US" b="1" dirty="0"/>
              <a:t>x = (x &lt; 0.5) ? 0 : 1; </a:t>
            </a:r>
            <a:r>
              <a:rPr lang="en-US" dirty="0"/>
              <a:t>		// ternary operator (?:)</a:t>
            </a:r>
          </a:p>
          <a:p>
            <a:endParaRPr lang="en-BO" dirty="0"/>
          </a:p>
        </p:txBody>
      </p:sp>
    </p:spTree>
    <p:extLst>
      <p:ext uri="{BB962C8B-B14F-4D97-AF65-F5344CB8AC3E}">
        <p14:creationId xmlns:p14="http://schemas.microsoft.com/office/powerpoint/2010/main" val="42621045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7851C-5B8D-3747-830B-C99A77D732CC}"/>
              </a:ext>
            </a:extLst>
          </p:cNvPr>
          <p:cNvSpPr>
            <a:spLocks noGrp="1"/>
          </p:cNvSpPr>
          <p:nvPr>
            <p:ph type="title"/>
          </p:nvPr>
        </p:nvSpPr>
        <p:spPr/>
        <p:txBody>
          <a:bodyPr/>
          <a:lstStyle/>
          <a:p>
            <a:r>
              <a:rPr lang="en-US" dirty="0"/>
              <a:t>CHAPTER 8</a:t>
            </a:r>
            <a:br>
              <a:rPr lang="en-US" dirty="0"/>
            </a:br>
            <a:endParaRPr lang="en-BO" dirty="0"/>
          </a:p>
        </p:txBody>
      </p:sp>
      <p:sp>
        <p:nvSpPr>
          <p:cNvPr id="3" name="Content Placeholder 2">
            <a:extLst>
              <a:ext uri="{FF2B5EF4-FFF2-40B4-BE49-F238E27FC236}">
                <a16:creationId xmlns:a16="http://schemas.microsoft.com/office/drawing/2014/main" id="{63E5FE0B-3720-2948-9F02-0FA8CB7A7E36}"/>
              </a:ext>
            </a:extLst>
          </p:cNvPr>
          <p:cNvSpPr>
            <a:spLocks noGrp="1"/>
          </p:cNvSpPr>
          <p:nvPr>
            <p:ph idx="1"/>
          </p:nvPr>
        </p:nvSpPr>
        <p:spPr/>
        <p:txBody>
          <a:bodyPr/>
          <a:lstStyle/>
          <a:p>
            <a:pPr marL="0" indent="0">
              <a:buNone/>
            </a:pPr>
            <a:r>
              <a:rPr lang="en-US" sz="4000" dirty="0"/>
              <a:t>Loops</a:t>
            </a:r>
          </a:p>
          <a:p>
            <a:pPr marL="0" indent="0">
              <a:buNone/>
            </a:pPr>
            <a:endParaRPr lang="en-US" dirty="0"/>
          </a:p>
          <a:p>
            <a:pPr marL="0" indent="0">
              <a:buNone/>
            </a:pPr>
            <a:r>
              <a:rPr lang="en-US" dirty="0"/>
              <a:t>There are four looping structures in C#. These are used to execute a code block multiple times. Just as with the conditional if statement, the curly brackets for the loops can be left out if there is only one statement in the code block.</a:t>
            </a:r>
          </a:p>
          <a:p>
            <a:endParaRPr lang="en-BO" dirty="0"/>
          </a:p>
        </p:txBody>
      </p:sp>
    </p:spTree>
    <p:extLst>
      <p:ext uri="{BB962C8B-B14F-4D97-AF65-F5344CB8AC3E}">
        <p14:creationId xmlns:p14="http://schemas.microsoft.com/office/powerpoint/2010/main" val="14242519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C982-A3ED-CB44-8849-BB5281AF8976}"/>
              </a:ext>
            </a:extLst>
          </p:cNvPr>
          <p:cNvSpPr>
            <a:spLocks noGrp="1"/>
          </p:cNvSpPr>
          <p:nvPr>
            <p:ph type="title"/>
          </p:nvPr>
        </p:nvSpPr>
        <p:spPr/>
        <p:txBody>
          <a:bodyPr/>
          <a:lstStyle/>
          <a:p>
            <a:r>
              <a:rPr lang="en-US" dirty="0"/>
              <a:t>while Loop</a:t>
            </a:r>
            <a:br>
              <a:rPr lang="en-US" dirty="0"/>
            </a:br>
            <a:endParaRPr lang="en-BO" dirty="0"/>
          </a:p>
        </p:txBody>
      </p:sp>
      <p:sp>
        <p:nvSpPr>
          <p:cNvPr id="3" name="Content Placeholder 2">
            <a:extLst>
              <a:ext uri="{FF2B5EF4-FFF2-40B4-BE49-F238E27FC236}">
                <a16:creationId xmlns:a16="http://schemas.microsoft.com/office/drawing/2014/main" id="{9294C289-60CB-CB4D-B2D7-DCBBEF177507}"/>
              </a:ext>
            </a:extLst>
          </p:cNvPr>
          <p:cNvSpPr>
            <a:spLocks noGrp="1"/>
          </p:cNvSpPr>
          <p:nvPr>
            <p:ph idx="1"/>
          </p:nvPr>
        </p:nvSpPr>
        <p:spPr/>
        <p:txBody>
          <a:bodyPr>
            <a:normAutofit lnSpcReduction="10000"/>
          </a:bodyPr>
          <a:lstStyle/>
          <a:p>
            <a:pPr marL="0" indent="0">
              <a:buNone/>
            </a:pPr>
            <a:r>
              <a:rPr lang="en-US" dirty="0"/>
              <a:t>The while loop runs through the code block only if its condition is true and will continue looping for as long as the condition remains true. Note that the condition is only checked at the beginning of each iteration (loop).</a:t>
            </a:r>
          </a:p>
          <a:p>
            <a:pPr marL="0" indent="0">
              <a:buNone/>
            </a:pPr>
            <a:endParaRPr lang="en-US" dirty="0"/>
          </a:p>
          <a:p>
            <a:pPr marL="0" indent="0">
              <a:buNone/>
            </a:pPr>
            <a:r>
              <a:rPr lang="en-US" dirty="0"/>
              <a:t>int </a:t>
            </a:r>
            <a:r>
              <a:rPr lang="en-US" dirty="0" err="1"/>
              <a:t>i</a:t>
            </a:r>
            <a:r>
              <a:rPr lang="en-US" dirty="0"/>
              <a:t> = 0;</a:t>
            </a:r>
          </a:p>
          <a:p>
            <a:pPr marL="0" indent="0">
              <a:buNone/>
            </a:pPr>
            <a:r>
              <a:rPr lang="en-US" dirty="0"/>
              <a:t>while (</a:t>
            </a:r>
            <a:r>
              <a:rPr lang="en-US" dirty="0" err="1"/>
              <a:t>i</a:t>
            </a:r>
            <a:r>
              <a:rPr lang="en-US" dirty="0"/>
              <a:t> &lt; 10) </a:t>
            </a:r>
          </a:p>
          <a:p>
            <a:pPr marL="0" indent="0">
              <a:buNone/>
            </a:pPr>
            <a:r>
              <a:rPr lang="en-US" dirty="0"/>
              <a:t>{</a:t>
            </a:r>
          </a:p>
          <a:p>
            <a:pPr marL="0" indent="0">
              <a:buNone/>
            </a:pPr>
            <a:r>
              <a:rPr lang="en-US" dirty="0"/>
              <a:t>	</a:t>
            </a:r>
            <a:r>
              <a:rPr lang="en-US" dirty="0" err="1"/>
              <a:t>System.Console.Write</a:t>
            </a:r>
            <a:r>
              <a:rPr lang="en-US" dirty="0"/>
              <a:t>(</a:t>
            </a:r>
            <a:r>
              <a:rPr lang="en-US" dirty="0" err="1"/>
              <a:t>i</a:t>
            </a:r>
            <a:r>
              <a:rPr lang="en-US" dirty="0"/>
              <a:t>++); 	// 0-9</a:t>
            </a:r>
          </a:p>
          <a:p>
            <a:pPr marL="0" indent="0">
              <a:buNone/>
            </a:pPr>
            <a:r>
              <a:rPr lang="en-US" dirty="0"/>
              <a:t>}</a:t>
            </a:r>
          </a:p>
          <a:p>
            <a:endParaRPr lang="en-BO" dirty="0"/>
          </a:p>
        </p:txBody>
      </p:sp>
    </p:spTree>
    <p:extLst>
      <p:ext uri="{BB962C8B-B14F-4D97-AF65-F5344CB8AC3E}">
        <p14:creationId xmlns:p14="http://schemas.microsoft.com/office/powerpoint/2010/main" val="26739748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55611-C0F2-5848-B7FF-BB9FC5148932}"/>
              </a:ext>
            </a:extLst>
          </p:cNvPr>
          <p:cNvSpPr>
            <a:spLocks noGrp="1"/>
          </p:cNvSpPr>
          <p:nvPr>
            <p:ph type="title"/>
          </p:nvPr>
        </p:nvSpPr>
        <p:spPr/>
        <p:txBody>
          <a:bodyPr/>
          <a:lstStyle/>
          <a:p>
            <a:r>
              <a:rPr lang="en-US" dirty="0"/>
              <a:t>do-while Loop</a:t>
            </a:r>
            <a:br>
              <a:rPr lang="en-US" dirty="0"/>
            </a:br>
            <a:endParaRPr lang="en-BO" dirty="0"/>
          </a:p>
        </p:txBody>
      </p:sp>
      <p:sp>
        <p:nvSpPr>
          <p:cNvPr id="3" name="Content Placeholder 2">
            <a:extLst>
              <a:ext uri="{FF2B5EF4-FFF2-40B4-BE49-F238E27FC236}">
                <a16:creationId xmlns:a16="http://schemas.microsoft.com/office/drawing/2014/main" id="{41A249B5-2CFA-4444-9965-7D2B812100B1}"/>
              </a:ext>
            </a:extLst>
          </p:cNvPr>
          <p:cNvSpPr>
            <a:spLocks noGrp="1"/>
          </p:cNvSpPr>
          <p:nvPr>
            <p:ph idx="1"/>
          </p:nvPr>
        </p:nvSpPr>
        <p:spPr/>
        <p:txBody>
          <a:bodyPr/>
          <a:lstStyle/>
          <a:p>
            <a:pPr marL="0" indent="0">
              <a:buNone/>
            </a:pPr>
            <a:r>
              <a:rPr lang="en-US" dirty="0"/>
              <a:t>The do-while loop works in the same way as the while loop, except that</a:t>
            </a:r>
          </a:p>
          <a:p>
            <a:pPr marL="0" indent="0">
              <a:buNone/>
            </a:pPr>
            <a:r>
              <a:rPr lang="en-US" dirty="0"/>
              <a:t>it checks the condition after the code block and will therefore always run through the code block at least once. Bear in mind that this loop ends with a semicolon.</a:t>
            </a:r>
          </a:p>
          <a:p>
            <a:endParaRPr lang="en-BO" dirty="0"/>
          </a:p>
          <a:p>
            <a:pPr marL="0" indent="0">
              <a:buNone/>
            </a:pPr>
            <a:r>
              <a:rPr lang="en-US" dirty="0"/>
              <a:t>int j = 0;</a:t>
            </a:r>
          </a:p>
          <a:p>
            <a:pPr marL="0" indent="0">
              <a:buNone/>
            </a:pPr>
            <a:r>
              <a:rPr lang="en-US" dirty="0"/>
              <a:t>do {</a:t>
            </a:r>
          </a:p>
          <a:p>
            <a:pPr marL="0" indent="0">
              <a:buNone/>
            </a:pPr>
            <a:r>
              <a:rPr lang="en-US" dirty="0"/>
              <a:t>	</a:t>
            </a:r>
            <a:r>
              <a:rPr lang="en-US" dirty="0" err="1"/>
              <a:t>System.Console.Write</a:t>
            </a:r>
            <a:r>
              <a:rPr lang="en-US" dirty="0"/>
              <a:t>(</a:t>
            </a:r>
            <a:r>
              <a:rPr lang="en-US" dirty="0" err="1"/>
              <a:t>j++</a:t>
            </a:r>
            <a:r>
              <a:rPr lang="en-US" dirty="0"/>
              <a:t>); 	// 0-9</a:t>
            </a:r>
          </a:p>
          <a:p>
            <a:pPr marL="0" indent="0">
              <a:buNone/>
            </a:pPr>
            <a:r>
              <a:rPr lang="en-US" dirty="0"/>
              <a:t>} while (j &lt; 10);</a:t>
            </a:r>
          </a:p>
          <a:p>
            <a:endParaRPr lang="en-BO" dirty="0"/>
          </a:p>
        </p:txBody>
      </p:sp>
    </p:spTree>
    <p:extLst>
      <p:ext uri="{BB962C8B-B14F-4D97-AF65-F5344CB8AC3E}">
        <p14:creationId xmlns:p14="http://schemas.microsoft.com/office/powerpoint/2010/main" val="42845938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93714-0D34-774B-8479-358E8A91BC15}"/>
              </a:ext>
            </a:extLst>
          </p:cNvPr>
          <p:cNvSpPr>
            <a:spLocks noGrp="1"/>
          </p:cNvSpPr>
          <p:nvPr>
            <p:ph type="title"/>
          </p:nvPr>
        </p:nvSpPr>
        <p:spPr/>
        <p:txBody>
          <a:bodyPr/>
          <a:lstStyle/>
          <a:p>
            <a:r>
              <a:rPr lang="en-US" dirty="0"/>
              <a:t>for Loop</a:t>
            </a:r>
            <a:br>
              <a:rPr lang="en-US" dirty="0"/>
            </a:br>
            <a:endParaRPr lang="en-BO" dirty="0"/>
          </a:p>
        </p:txBody>
      </p:sp>
      <p:sp>
        <p:nvSpPr>
          <p:cNvPr id="3" name="Content Placeholder 2">
            <a:extLst>
              <a:ext uri="{FF2B5EF4-FFF2-40B4-BE49-F238E27FC236}">
                <a16:creationId xmlns:a16="http://schemas.microsoft.com/office/drawing/2014/main" id="{B6B6C2BF-285C-D34E-9CEE-9CCA21221B48}"/>
              </a:ext>
            </a:extLst>
          </p:cNvPr>
          <p:cNvSpPr>
            <a:spLocks noGrp="1"/>
          </p:cNvSpPr>
          <p:nvPr>
            <p:ph idx="1"/>
          </p:nvPr>
        </p:nvSpPr>
        <p:spPr/>
        <p:txBody>
          <a:bodyPr>
            <a:normAutofit fontScale="85000" lnSpcReduction="20000"/>
          </a:bodyPr>
          <a:lstStyle/>
          <a:p>
            <a:pPr marL="0" indent="0">
              <a:buNone/>
            </a:pPr>
            <a:r>
              <a:rPr lang="en-US" dirty="0"/>
              <a:t>The for loop is used to go through a code block a specified number of</a:t>
            </a:r>
          </a:p>
          <a:p>
            <a:pPr marL="0" indent="0">
              <a:buNone/>
            </a:pPr>
            <a:r>
              <a:rPr lang="en-US" dirty="0"/>
              <a:t>times. It uses three parameters. The first parameter initializes a counter</a:t>
            </a:r>
          </a:p>
          <a:p>
            <a:pPr marL="0" indent="0">
              <a:buNone/>
            </a:pPr>
            <a:r>
              <a:rPr lang="en-US" dirty="0"/>
              <a:t>and is always executed once, before the loop. The second parameter holds</a:t>
            </a:r>
          </a:p>
          <a:p>
            <a:pPr marL="0" indent="0">
              <a:buNone/>
            </a:pPr>
            <a:r>
              <a:rPr lang="en-US" dirty="0"/>
              <a:t>the condition for the loop and is checked before each iteration. The third</a:t>
            </a:r>
          </a:p>
          <a:p>
            <a:pPr marL="0" indent="0">
              <a:buNone/>
            </a:pPr>
            <a:r>
              <a:rPr lang="en-US" dirty="0"/>
              <a:t>parameter contains the increment of the counter and is executed at the</a:t>
            </a:r>
          </a:p>
          <a:p>
            <a:pPr marL="0" indent="0">
              <a:buNone/>
            </a:pPr>
            <a:r>
              <a:rPr lang="en-US" dirty="0"/>
              <a:t>end of each iteration.</a:t>
            </a:r>
          </a:p>
          <a:p>
            <a:pPr marL="0" indent="0">
              <a:buNone/>
            </a:pPr>
            <a:endParaRPr lang="en-US" dirty="0"/>
          </a:p>
          <a:p>
            <a:pPr marL="0" indent="0">
              <a:buNone/>
            </a:pPr>
            <a:r>
              <a:rPr lang="en-US" dirty="0"/>
              <a:t>for (int k = 0; k &lt; 10; k++) </a:t>
            </a:r>
          </a:p>
          <a:p>
            <a:pPr marL="0" indent="0">
              <a:buNone/>
            </a:pPr>
            <a:r>
              <a:rPr lang="en-US" dirty="0"/>
              <a:t>{</a:t>
            </a:r>
          </a:p>
          <a:p>
            <a:pPr marL="0" indent="0">
              <a:buNone/>
            </a:pPr>
            <a:r>
              <a:rPr lang="en-US" dirty="0"/>
              <a:t>	</a:t>
            </a:r>
            <a:r>
              <a:rPr lang="en-US" dirty="0" err="1"/>
              <a:t>System.Console.Write</a:t>
            </a:r>
            <a:r>
              <a:rPr lang="en-US" dirty="0"/>
              <a:t>(k); 	// 0-9</a:t>
            </a:r>
          </a:p>
          <a:p>
            <a:pPr marL="0" indent="0">
              <a:buNone/>
            </a:pPr>
            <a:r>
              <a:rPr lang="en-US" dirty="0"/>
              <a:t>}</a:t>
            </a:r>
          </a:p>
          <a:p>
            <a:endParaRPr lang="en-BO" dirty="0"/>
          </a:p>
        </p:txBody>
      </p:sp>
    </p:spTree>
    <p:extLst>
      <p:ext uri="{BB962C8B-B14F-4D97-AF65-F5344CB8AC3E}">
        <p14:creationId xmlns:p14="http://schemas.microsoft.com/office/powerpoint/2010/main" val="19592872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013AA-B985-3B4F-A4E2-7EF2C3BC7A3F}"/>
              </a:ext>
            </a:extLst>
          </p:cNvPr>
          <p:cNvSpPr>
            <a:spLocks noGrp="1"/>
          </p:cNvSpPr>
          <p:nvPr>
            <p:ph type="title"/>
          </p:nvPr>
        </p:nvSpPr>
        <p:spPr/>
        <p:txBody>
          <a:bodyPr/>
          <a:lstStyle/>
          <a:p>
            <a:r>
              <a:rPr lang="en-US" dirty="0"/>
              <a:t>f</a:t>
            </a:r>
            <a:r>
              <a:rPr lang="en-BO" dirty="0"/>
              <a:t>or loop variation</a:t>
            </a:r>
          </a:p>
        </p:txBody>
      </p:sp>
      <p:sp>
        <p:nvSpPr>
          <p:cNvPr id="3" name="Content Placeholder 2">
            <a:extLst>
              <a:ext uri="{FF2B5EF4-FFF2-40B4-BE49-F238E27FC236}">
                <a16:creationId xmlns:a16="http://schemas.microsoft.com/office/drawing/2014/main" id="{1A5F0CC9-7557-604F-B0DE-5EA056B1ECAE}"/>
              </a:ext>
            </a:extLst>
          </p:cNvPr>
          <p:cNvSpPr>
            <a:spLocks noGrp="1"/>
          </p:cNvSpPr>
          <p:nvPr>
            <p:ph idx="1"/>
          </p:nvPr>
        </p:nvSpPr>
        <p:spPr/>
        <p:txBody>
          <a:bodyPr/>
          <a:lstStyle/>
          <a:p>
            <a:pPr marL="0" indent="0">
              <a:buNone/>
            </a:pPr>
            <a:r>
              <a:rPr lang="en-US" dirty="0"/>
              <a:t>The for loop has several possible variations. For instance, the first and</a:t>
            </a:r>
          </a:p>
          <a:p>
            <a:pPr marL="0" indent="0">
              <a:buNone/>
            </a:pPr>
            <a:r>
              <a:rPr lang="en-US" dirty="0"/>
              <a:t>third parameters can be split into several statements using the comma</a:t>
            </a:r>
          </a:p>
          <a:p>
            <a:pPr marL="0" indent="0">
              <a:buNone/>
            </a:pPr>
            <a:r>
              <a:rPr lang="en-US" dirty="0"/>
              <a:t>operator.</a:t>
            </a:r>
          </a:p>
          <a:p>
            <a:pPr marL="0" indent="0">
              <a:buNone/>
            </a:pPr>
            <a:endParaRPr lang="en-US" dirty="0"/>
          </a:p>
          <a:p>
            <a:pPr marL="0" indent="0">
              <a:buNone/>
            </a:pPr>
            <a:r>
              <a:rPr lang="en-US" dirty="0"/>
              <a:t>for (int k = 0, m = 5; k &lt; 10; k++, m--) </a:t>
            </a:r>
          </a:p>
          <a:p>
            <a:pPr marL="0" indent="0">
              <a:buNone/>
            </a:pPr>
            <a:r>
              <a:rPr lang="en-US" dirty="0"/>
              <a:t>{</a:t>
            </a:r>
          </a:p>
          <a:p>
            <a:pPr marL="0" indent="0">
              <a:buNone/>
            </a:pPr>
            <a:r>
              <a:rPr lang="en-US" dirty="0"/>
              <a:t>	</a:t>
            </a:r>
            <a:r>
              <a:rPr lang="en-US" dirty="0" err="1"/>
              <a:t>System.Console.Write</a:t>
            </a:r>
            <a:r>
              <a:rPr lang="en-US" dirty="0"/>
              <a:t>(</a:t>
            </a:r>
            <a:r>
              <a:rPr lang="en-US" dirty="0" err="1"/>
              <a:t>k+m</a:t>
            </a:r>
            <a:r>
              <a:rPr lang="en-US" dirty="0"/>
              <a:t>); 	// 5 (10x)</a:t>
            </a:r>
          </a:p>
          <a:p>
            <a:pPr marL="0" indent="0">
              <a:buNone/>
            </a:pPr>
            <a:r>
              <a:rPr lang="en-US" dirty="0"/>
              <a:t>}</a:t>
            </a:r>
          </a:p>
          <a:p>
            <a:endParaRPr lang="en-BO" dirty="0"/>
          </a:p>
        </p:txBody>
      </p:sp>
    </p:spTree>
    <p:extLst>
      <p:ext uri="{BB962C8B-B14F-4D97-AF65-F5344CB8AC3E}">
        <p14:creationId xmlns:p14="http://schemas.microsoft.com/office/powerpoint/2010/main" val="11268249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BA16-C1D6-1242-B756-43E9AC0BFA92}"/>
              </a:ext>
            </a:extLst>
          </p:cNvPr>
          <p:cNvSpPr>
            <a:spLocks noGrp="1"/>
          </p:cNvSpPr>
          <p:nvPr>
            <p:ph type="title"/>
          </p:nvPr>
        </p:nvSpPr>
        <p:spPr/>
        <p:txBody>
          <a:bodyPr/>
          <a:lstStyle/>
          <a:p>
            <a:r>
              <a:rPr lang="en-US" dirty="0"/>
              <a:t>f</a:t>
            </a:r>
            <a:r>
              <a:rPr lang="en-BO" dirty="0"/>
              <a:t>or loop variation</a:t>
            </a:r>
          </a:p>
        </p:txBody>
      </p:sp>
      <p:sp>
        <p:nvSpPr>
          <p:cNvPr id="3" name="Content Placeholder 2">
            <a:extLst>
              <a:ext uri="{FF2B5EF4-FFF2-40B4-BE49-F238E27FC236}">
                <a16:creationId xmlns:a16="http://schemas.microsoft.com/office/drawing/2014/main" id="{A699A92A-D8A4-0540-A847-88CE9E8EDFB9}"/>
              </a:ext>
            </a:extLst>
          </p:cNvPr>
          <p:cNvSpPr>
            <a:spLocks noGrp="1"/>
          </p:cNvSpPr>
          <p:nvPr>
            <p:ph idx="1"/>
          </p:nvPr>
        </p:nvSpPr>
        <p:spPr/>
        <p:txBody>
          <a:bodyPr/>
          <a:lstStyle/>
          <a:p>
            <a:pPr marL="0" indent="0">
              <a:buNone/>
            </a:pPr>
            <a:r>
              <a:rPr lang="en-US" dirty="0"/>
              <a:t>There is also the option of leaving out one or more of the parameters.</a:t>
            </a:r>
          </a:p>
          <a:p>
            <a:pPr marL="0" indent="0">
              <a:buNone/>
            </a:pPr>
            <a:r>
              <a:rPr lang="en-US" dirty="0"/>
              <a:t>For example, the third parameter may be moved into the body of the loop.</a:t>
            </a:r>
          </a:p>
          <a:p>
            <a:pPr marL="0" indent="0">
              <a:buNone/>
            </a:pPr>
            <a:endParaRPr lang="en-US" dirty="0"/>
          </a:p>
          <a:p>
            <a:pPr marL="0" indent="0">
              <a:buNone/>
            </a:pPr>
            <a:r>
              <a:rPr lang="en-US" dirty="0"/>
              <a:t>for (int k = 0; k &lt; 10;) </a:t>
            </a:r>
          </a:p>
          <a:p>
            <a:pPr marL="0" indent="0">
              <a:buNone/>
            </a:pPr>
            <a:r>
              <a:rPr lang="en-US" dirty="0"/>
              <a:t>{</a:t>
            </a:r>
          </a:p>
          <a:p>
            <a:pPr marL="0" indent="0">
              <a:buNone/>
            </a:pPr>
            <a:r>
              <a:rPr lang="en-US" dirty="0"/>
              <a:t>	</a:t>
            </a:r>
            <a:r>
              <a:rPr lang="en-US" dirty="0" err="1"/>
              <a:t>System.Console.Write</a:t>
            </a:r>
            <a:r>
              <a:rPr lang="en-US" dirty="0"/>
              <a:t>(k++); 	// 0-9</a:t>
            </a:r>
          </a:p>
          <a:p>
            <a:pPr marL="0" indent="0">
              <a:buNone/>
            </a:pPr>
            <a:r>
              <a:rPr lang="en-US" dirty="0"/>
              <a:t>}</a:t>
            </a:r>
          </a:p>
          <a:p>
            <a:endParaRPr lang="en-BO" dirty="0"/>
          </a:p>
        </p:txBody>
      </p:sp>
    </p:spTree>
    <p:extLst>
      <p:ext uri="{BB962C8B-B14F-4D97-AF65-F5344CB8AC3E}">
        <p14:creationId xmlns:p14="http://schemas.microsoft.com/office/powerpoint/2010/main" val="379796782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2DF7A-657A-2E4C-BEB3-A767DE55BC0D}"/>
              </a:ext>
            </a:extLst>
          </p:cNvPr>
          <p:cNvSpPr>
            <a:spLocks noGrp="1"/>
          </p:cNvSpPr>
          <p:nvPr>
            <p:ph type="title"/>
          </p:nvPr>
        </p:nvSpPr>
        <p:spPr/>
        <p:txBody>
          <a:bodyPr/>
          <a:lstStyle/>
          <a:p>
            <a:r>
              <a:rPr lang="en-US" dirty="0"/>
              <a:t>foreach Loop</a:t>
            </a:r>
            <a:br>
              <a:rPr lang="en-US" dirty="0"/>
            </a:br>
            <a:endParaRPr lang="en-BO" dirty="0"/>
          </a:p>
        </p:txBody>
      </p:sp>
      <p:sp>
        <p:nvSpPr>
          <p:cNvPr id="3" name="Content Placeholder 2">
            <a:extLst>
              <a:ext uri="{FF2B5EF4-FFF2-40B4-BE49-F238E27FC236}">
                <a16:creationId xmlns:a16="http://schemas.microsoft.com/office/drawing/2014/main" id="{01803755-6BDA-BD44-8602-D5B3C517B3AD}"/>
              </a:ext>
            </a:extLst>
          </p:cNvPr>
          <p:cNvSpPr>
            <a:spLocks noGrp="1"/>
          </p:cNvSpPr>
          <p:nvPr>
            <p:ph idx="1"/>
          </p:nvPr>
        </p:nvSpPr>
        <p:spPr>
          <a:xfrm>
            <a:off x="838200" y="1588168"/>
            <a:ext cx="10515600" cy="5005137"/>
          </a:xfrm>
        </p:spPr>
        <p:txBody>
          <a:bodyPr>
            <a:normAutofit fontScale="92500" lnSpcReduction="20000"/>
          </a:bodyPr>
          <a:lstStyle/>
          <a:p>
            <a:pPr marL="0" indent="0">
              <a:buNone/>
            </a:pPr>
            <a:r>
              <a:rPr lang="en-US" dirty="0"/>
              <a:t>The foreach loop provides an easy way to iterate through arrays. At each</a:t>
            </a:r>
          </a:p>
          <a:p>
            <a:pPr marL="0" indent="0">
              <a:buNone/>
            </a:pPr>
            <a:r>
              <a:rPr lang="en-US" dirty="0"/>
              <a:t>iteration, the next element in the array is assigned to the specified variable</a:t>
            </a:r>
          </a:p>
          <a:p>
            <a:pPr marL="0" indent="0">
              <a:buNone/>
            </a:pPr>
            <a:r>
              <a:rPr lang="en-US" dirty="0"/>
              <a:t>(the iterator) and the loop continues to execute until it has gone through</a:t>
            </a:r>
          </a:p>
          <a:p>
            <a:pPr marL="0" indent="0">
              <a:buNone/>
            </a:pPr>
            <a:r>
              <a:rPr lang="en-US" dirty="0"/>
              <a:t>the entire array.</a:t>
            </a:r>
          </a:p>
          <a:p>
            <a:pPr marL="0" indent="0">
              <a:buNone/>
            </a:pPr>
            <a:endParaRPr lang="en-US" dirty="0"/>
          </a:p>
          <a:p>
            <a:pPr marL="0" indent="0">
              <a:buNone/>
            </a:pPr>
            <a:r>
              <a:rPr lang="en-US" dirty="0"/>
              <a:t>int[] a = { 1, 2, 3 };</a:t>
            </a:r>
          </a:p>
          <a:p>
            <a:pPr marL="0" indent="0">
              <a:buNone/>
            </a:pPr>
            <a:r>
              <a:rPr lang="en-US" dirty="0"/>
              <a:t>foreach (int n in a) {</a:t>
            </a:r>
          </a:p>
          <a:p>
            <a:pPr marL="0" indent="0">
              <a:buNone/>
            </a:pPr>
            <a:r>
              <a:rPr lang="en-US" dirty="0"/>
              <a:t>	</a:t>
            </a:r>
            <a:r>
              <a:rPr lang="en-US" dirty="0" err="1"/>
              <a:t>System.Console.Write</a:t>
            </a:r>
            <a:r>
              <a:rPr lang="en-US" dirty="0"/>
              <a:t>(n); 	// "123"</a:t>
            </a:r>
          </a:p>
          <a:p>
            <a:pPr marL="0" indent="0">
              <a:buNone/>
            </a:pPr>
            <a:r>
              <a:rPr lang="en-US" dirty="0"/>
              <a:t>}</a:t>
            </a:r>
          </a:p>
          <a:p>
            <a:pPr marL="0" indent="0">
              <a:buNone/>
            </a:pPr>
            <a:endParaRPr lang="en-US" dirty="0"/>
          </a:p>
          <a:p>
            <a:pPr marL="0" indent="0">
              <a:buNone/>
            </a:pPr>
            <a:r>
              <a:rPr lang="en-US" dirty="0"/>
              <a:t>Note that the iterator variable is read-only and can therefore not be</a:t>
            </a:r>
          </a:p>
          <a:p>
            <a:pPr marL="0" indent="0">
              <a:buNone/>
            </a:pPr>
            <a:r>
              <a:rPr lang="en-US" dirty="0"/>
              <a:t>used to change elements in the array.</a:t>
            </a:r>
          </a:p>
          <a:p>
            <a:endParaRPr lang="en-BO" dirty="0"/>
          </a:p>
        </p:txBody>
      </p:sp>
    </p:spTree>
    <p:extLst>
      <p:ext uri="{BB962C8B-B14F-4D97-AF65-F5344CB8AC3E}">
        <p14:creationId xmlns:p14="http://schemas.microsoft.com/office/powerpoint/2010/main" val="2972293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7EB64-7519-0449-8906-23576705BB60}"/>
              </a:ext>
            </a:extLst>
          </p:cNvPr>
          <p:cNvSpPr>
            <a:spLocks noGrp="1"/>
          </p:cNvSpPr>
          <p:nvPr>
            <p:ph type="title"/>
          </p:nvPr>
        </p:nvSpPr>
        <p:spPr/>
        <p:txBody>
          <a:bodyPr/>
          <a:lstStyle/>
          <a:p>
            <a:r>
              <a:rPr lang="en-BO" dirty="0"/>
              <a:t>Console.WriteLine</a:t>
            </a:r>
          </a:p>
        </p:txBody>
      </p:sp>
      <p:sp>
        <p:nvSpPr>
          <p:cNvPr id="3" name="Content Placeholder 2">
            <a:extLst>
              <a:ext uri="{FF2B5EF4-FFF2-40B4-BE49-F238E27FC236}">
                <a16:creationId xmlns:a16="http://schemas.microsoft.com/office/drawing/2014/main" id="{4F937590-D71A-3D4C-9DC9-526612E5D6E5}"/>
              </a:ext>
            </a:extLst>
          </p:cNvPr>
          <p:cNvSpPr>
            <a:spLocks noGrp="1"/>
          </p:cNvSpPr>
          <p:nvPr>
            <p:ph idx="1"/>
          </p:nvPr>
        </p:nvSpPr>
        <p:spPr>
          <a:xfrm>
            <a:off x="838200" y="1825625"/>
            <a:ext cx="6380747" cy="3285390"/>
          </a:xfrm>
        </p:spPr>
        <p:txBody>
          <a:bodyPr/>
          <a:lstStyle/>
          <a:p>
            <a:pPr marL="0" indent="0">
              <a:buNone/>
            </a:pPr>
            <a:r>
              <a:rPr lang="en-US" dirty="0"/>
              <a:t>class </a:t>
            </a:r>
            <a:r>
              <a:rPr lang="en-US" dirty="0" err="1"/>
              <a:t>MyApp</a:t>
            </a:r>
            <a:endParaRPr lang="en-US" dirty="0"/>
          </a:p>
          <a:p>
            <a:pPr marL="0" indent="0">
              <a:buNone/>
            </a:pPr>
            <a:r>
              <a:rPr lang="en-US" dirty="0"/>
              <a:t>{</a:t>
            </a:r>
          </a:p>
          <a:p>
            <a:pPr marL="457200" lvl="1" indent="0">
              <a:buNone/>
            </a:pPr>
            <a:r>
              <a:rPr lang="en-US" dirty="0"/>
              <a:t>static void Main()</a:t>
            </a:r>
          </a:p>
          <a:p>
            <a:pPr marL="457200" lvl="1" indent="0">
              <a:buNone/>
            </a:pPr>
            <a:r>
              <a:rPr lang="en-US" dirty="0"/>
              <a:t>{</a:t>
            </a:r>
          </a:p>
          <a:p>
            <a:pPr marL="457200" lvl="1" indent="0">
              <a:buNone/>
            </a:pPr>
            <a:r>
              <a:rPr lang="en-US" dirty="0"/>
              <a:t>	</a:t>
            </a:r>
            <a:r>
              <a:rPr lang="en-US" dirty="0" err="1"/>
              <a:t>System.Console.WriteLine</a:t>
            </a:r>
            <a:r>
              <a:rPr lang="en-US" dirty="0"/>
              <a:t>("Hello World");</a:t>
            </a:r>
          </a:p>
          <a:p>
            <a:pPr marL="457200" lvl="1" indent="0">
              <a:buNone/>
            </a:pPr>
            <a:r>
              <a:rPr lang="en-US" dirty="0"/>
              <a:t>}</a:t>
            </a:r>
          </a:p>
          <a:p>
            <a:pPr marL="0" indent="0">
              <a:buNone/>
            </a:pPr>
            <a:r>
              <a:rPr lang="en-US" dirty="0"/>
              <a:t>}</a:t>
            </a:r>
          </a:p>
          <a:p>
            <a:endParaRPr lang="en-BO" dirty="0"/>
          </a:p>
        </p:txBody>
      </p:sp>
      <p:sp>
        <p:nvSpPr>
          <p:cNvPr id="4" name="TextBox 3">
            <a:extLst>
              <a:ext uri="{FF2B5EF4-FFF2-40B4-BE49-F238E27FC236}">
                <a16:creationId xmlns:a16="http://schemas.microsoft.com/office/drawing/2014/main" id="{BC9DF38D-E6C6-EC49-809D-34C63B0305CC}"/>
              </a:ext>
            </a:extLst>
          </p:cNvPr>
          <p:cNvSpPr txBox="1"/>
          <p:nvPr/>
        </p:nvSpPr>
        <p:spPr>
          <a:xfrm>
            <a:off x="7401828" y="1595021"/>
            <a:ext cx="4389120" cy="5262979"/>
          </a:xfrm>
          <a:prstGeom prst="rect">
            <a:avLst/>
          </a:prstGeom>
          <a:noFill/>
        </p:spPr>
        <p:txBody>
          <a:bodyPr wrap="square" rtlCol="0">
            <a:spAutoFit/>
          </a:bodyPr>
          <a:lstStyle/>
          <a:p>
            <a:r>
              <a:rPr lang="en-US" sz="2400" dirty="0"/>
              <a:t>This line of code uses the WriteLine method, which accepts a single string parameter delimited by double quotes. The method is located inside the Console class, which belongs to the System namespace. Note that</a:t>
            </a:r>
          </a:p>
          <a:p>
            <a:r>
              <a:rPr lang="en-US" sz="2400" dirty="0"/>
              <a:t>the dot operator (.) is used to access members of both namespaces and classes. The statement must end with a semicolon, as must all statements</a:t>
            </a:r>
          </a:p>
          <a:p>
            <a:r>
              <a:rPr lang="en-US" sz="2400" dirty="0"/>
              <a:t>in C#. Your code should now look like this.</a:t>
            </a:r>
            <a:endParaRPr lang="en-US" dirty="0"/>
          </a:p>
        </p:txBody>
      </p:sp>
      <p:sp>
        <p:nvSpPr>
          <p:cNvPr id="5" name="TextBox 4">
            <a:extLst>
              <a:ext uri="{FF2B5EF4-FFF2-40B4-BE49-F238E27FC236}">
                <a16:creationId xmlns:a16="http://schemas.microsoft.com/office/drawing/2014/main" id="{E6023787-84FB-6E4E-A1A7-FAD62410B576}"/>
              </a:ext>
            </a:extLst>
          </p:cNvPr>
          <p:cNvSpPr txBox="1"/>
          <p:nvPr/>
        </p:nvSpPr>
        <p:spPr>
          <a:xfrm>
            <a:off x="924025" y="5476775"/>
            <a:ext cx="5881036" cy="1292662"/>
          </a:xfrm>
          <a:prstGeom prst="rect">
            <a:avLst/>
          </a:prstGeom>
          <a:noFill/>
        </p:spPr>
        <p:txBody>
          <a:bodyPr wrap="square" rtlCol="0">
            <a:spAutoFit/>
          </a:bodyPr>
          <a:lstStyle/>
          <a:p>
            <a:r>
              <a:rPr lang="en-US" sz="2000" dirty="0"/>
              <a:t>The WriteLine method adds a line break at the end of the printed string. To display a string without a line break, you use the Write method instead.</a:t>
            </a:r>
          </a:p>
          <a:p>
            <a:endParaRPr lang="en-BO" dirty="0"/>
          </a:p>
        </p:txBody>
      </p:sp>
    </p:spTree>
    <p:extLst>
      <p:ext uri="{BB962C8B-B14F-4D97-AF65-F5344CB8AC3E}">
        <p14:creationId xmlns:p14="http://schemas.microsoft.com/office/powerpoint/2010/main" val="31793099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7D3B4-8BE0-A546-AB77-004D8DFF8959}"/>
              </a:ext>
            </a:extLst>
          </p:cNvPr>
          <p:cNvSpPr>
            <a:spLocks noGrp="1"/>
          </p:cNvSpPr>
          <p:nvPr>
            <p:ph type="title"/>
          </p:nvPr>
        </p:nvSpPr>
        <p:spPr/>
        <p:txBody>
          <a:bodyPr/>
          <a:lstStyle/>
          <a:p>
            <a:r>
              <a:rPr lang="en-US" dirty="0"/>
              <a:t>Break and Continue</a:t>
            </a:r>
            <a:br>
              <a:rPr lang="en-US" dirty="0"/>
            </a:br>
            <a:endParaRPr lang="en-BO" dirty="0"/>
          </a:p>
        </p:txBody>
      </p:sp>
      <p:sp>
        <p:nvSpPr>
          <p:cNvPr id="3" name="Content Placeholder 2">
            <a:extLst>
              <a:ext uri="{FF2B5EF4-FFF2-40B4-BE49-F238E27FC236}">
                <a16:creationId xmlns:a16="http://schemas.microsoft.com/office/drawing/2014/main" id="{88FB239E-3A05-D641-92B8-8F1DB0BF9EEC}"/>
              </a:ext>
            </a:extLst>
          </p:cNvPr>
          <p:cNvSpPr>
            <a:spLocks noGrp="1"/>
          </p:cNvSpPr>
          <p:nvPr>
            <p:ph idx="1"/>
          </p:nvPr>
        </p:nvSpPr>
        <p:spPr/>
        <p:txBody>
          <a:bodyPr>
            <a:normAutofit fontScale="92500" lnSpcReduction="20000"/>
          </a:bodyPr>
          <a:lstStyle/>
          <a:p>
            <a:pPr marL="0" indent="0">
              <a:buNone/>
            </a:pPr>
            <a:r>
              <a:rPr lang="en-US" dirty="0"/>
              <a:t>There are two special keywords that can be used inside loops—break</a:t>
            </a:r>
          </a:p>
          <a:p>
            <a:pPr marL="0" indent="0">
              <a:buNone/>
            </a:pPr>
            <a:r>
              <a:rPr lang="en-US" dirty="0"/>
              <a:t>and continue. The break keyword ends the loop structure, and continue</a:t>
            </a:r>
          </a:p>
          <a:p>
            <a:pPr marL="0" indent="0">
              <a:buNone/>
            </a:pPr>
            <a:r>
              <a:rPr lang="en-US" dirty="0"/>
              <a:t>skips the rest of the current iteration and continues at the start of the next</a:t>
            </a:r>
          </a:p>
          <a:p>
            <a:pPr marL="0" indent="0">
              <a:buNone/>
            </a:pPr>
            <a:r>
              <a:rPr lang="en-US" dirty="0"/>
              <a:t>iteration.</a:t>
            </a:r>
          </a:p>
          <a:p>
            <a:pPr marL="0" indent="0">
              <a:buNone/>
            </a:pPr>
            <a:endParaRPr lang="en-US" dirty="0"/>
          </a:p>
          <a:p>
            <a:pPr marL="0" indent="0">
              <a:buNone/>
            </a:pPr>
            <a:r>
              <a:rPr lang="en-US" dirty="0"/>
              <a:t>for (int </a:t>
            </a:r>
            <a:r>
              <a:rPr lang="en-US" dirty="0" err="1"/>
              <a:t>i</a:t>
            </a:r>
            <a:r>
              <a:rPr lang="en-US" dirty="0"/>
              <a:t> = 0; </a:t>
            </a:r>
            <a:r>
              <a:rPr lang="en-US" dirty="0" err="1"/>
              <a:t>i</a:t>
            </a:r>
            <a:r>
              <a:rPr lang="en-US" dirty="0"/>
              <a:t> &lt; 10; </a:t>
            </a:r>
            <a:r>
              <a:rPr lang="en-US" dirty="0" err="1"/>
              <a:t>i</a:t>
            </a:r>
            <a:r>
              <a:rPr lang="en-US" dirty="0"/>
              <a:t>++) {</a:t>
            </a:r>
          </a:p>
          <a:p>
            <a:pPr marL="0" indent="0">
              <a:buNone/>
            </a:pPr>
            <a:r>
              <a:rPr lang="en-US" dirty="0"/>
              <a:t>	if (</a:t>
            </a:r>
            <a:r>
              <a:rPr lang="en-US" dirty="0" err="1"/>
              <a:t>i</a:t>
            </a:r>
            <a:r>
              <a:rPr lang="en-US" dirty="0"/>
              <a:t> == 5) </a:t>
            </a:r>
            <a:r>
              <a:rPr lang="en-US" b="1" dirty="0"/>
              <a:t>break</a:t>
            </a:r>
            <a:r>
              <a:rPr lang="en-US" dirty="0"/>
              <a:t>; 		// </a:t>
            </a:r>
            <a:r>
              <a:rPr lang="en-US" b="1" dirty="0"/>
              <a:t>end loop</a:t>
            </a:r>
          </a:p>
          <a:p>
            <a:pPr marL="0" indent="0">
              <a:buNone/>
            </a:pPr>
            <a:r>
              <a:rPr lang="en-US" dirty="0"/>
              <a:t>	if (</a:t>
            </a:r>
            <a:r>
              <a:rPr lang="en-US" dirty="0" err="1"/>
              <a:t>i</a:t>
            </a:r>
            <a:r>
              <a:rPr lang="en-US" dirty="0"/>
              <a:t> == 3) </a:t>
            </a:r>
            <a:r>
              <a:rPr lang="en-US" b="1" dirty="0"/>
              <a:t>continue</a:t>
            </a:r>
            <a:r>
              <a:rPr lang="en-US" dirty="0"/>
              <a:t>; 		// </a:t>
            </a:r>
            <a:r>
              <a:rPr lang="en-US" b="1" dirty="0"/>
              <a:t>start next iteration</a:t>
            </a:r>
          </a:p>
          <a:p>
            <a:pPr marL="0" indent="0">
              <a:buNone/>
            </a:pPr>
            <a:r>
              <a:rPr lang="en-US" dirty="0"/>
              <a:t>	</a:t>
            </a:r>
            <a:r>
              <a:rPr lang="en-US" dirty="0" err="1"/>
              <a:t>System.Console.Write</a:t>
            </a:r>
            <a:r>
              <a:rPr lang="en-US" dirty="0"/>
              <a:t>(</a:t>
            </a:r>
            <a:r>
              <a:rPr lang="en-US" dirty="0" err="1"/>
              <a:t>i</a:t>
            </a:r>
            <a:r>
              <a:rPr lang="en-US" dirty="0"/>
              <a:t>); 	// "0124"</a:t>
            </a:r>
          </a:p>
          <a:p>
            <a:pPr marL="0" indent="0">
              <a:buNone/>
            </a:pPr>
            <a:r>
              <a:rPr lang="en-US" dirty="0"/>
              <a:t>}</a:t>
            </a:r>
          </a:p>
          <a:p>
            <a:endParaRPr lang="en-BO" dirty="0"/>
          </a:p>
        </p:txBody>
      </p:sp>
    </p:spTree>
    <p:extLst>
      <p:ext uri="{BB962C8B-B14F-4D97-AF65-F5344CB8AC3E}">
        <p14:creationId xmlns:p14="http://schemas.microsoft.com/office/powerpoint/2010/main" val="3093637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D80EE-B37A-CA4D-8DAE-4FCADD628E97}"/>
              </a:ext>
            </a:extLst>
          </p:cNvPr>
          <p:cNvSpPr>
            <a:spLocks noGrp="1"/>
          </p:cNvSpPr>
          <p:nvPr>
            <p:ph type="title"/>
          </p:nvPr>
        </p:nvSpPr>
        <p:spPr/>
        <p:txBody>
          <a:bodyPr/>
          <a:lstStyle/>
          <a:p>
            <a:r>
              <a:rPr lang="en-US" dirty="0"/>
              <a:t>IntelliSense</a:t>
            </a:r>
            <a:br>
              <a:rPr lang="en-US" dirty="0"/>
            </a:br>
            <a:endParaRPr lang="en-BO" dirty="0"/>
          </a:p>
        </p:txBody>
      </p:sp>
      <p:sp>
        <p:nvSpPr>
          <p:cNvPr id="3" name="Content Placeholder 2">
            <a:extLst>
              <a:ext uri="{FF2B5EF4-FFF2-40B4-BE49-F238E27FC236}">
                <a16:creationId xmlns:a16="http://schemas.microsoft.com/office/drawing/2014/main" id="{B6A249A0-A534-A04A-B1CD-52012855D15A}"/>
              </a:ext>
            </a:extLst>
          </p:cNvPr>
          <p:cNvSpPr>
            <a:spLocks noGrp="1"/>
          </p:cNvSpPr>
          <p:nvPr>
            <p:ph idx="1"/>
          </p:nvPr>
        </p:nvSpPr>
        <p:spPr/>
        <p:txBody>
          <a:bodyPr>
            <a:normAutofit fontScale="92500"/>
          </a:bodyPr>
          <a:lstStyle/>
          <a:p>
            <a:pPr marL="0" indent="0">
              <a:buNone/>
            </a:pPr>
            <a:r>
              <a:rPr lang="en-US" dirty="0"/>
              <a:t>When writing code in Visual Studio a window called IntelliSense will pop</a:t>
            </a:r>
          </a:p>
          <a:p>
            <a:pPr marL="0" indent="0">
              <a:buNone/>
            </a:pPr>
            <a:r>
              <a:rPr lang="en-US" dirty="0"/>
              <a:t>up wherever there are multiple predetermined alternatives from which</a:t>
            </a:r>
          </a:p>
          <a:p>
            <a:pPr marL="0" indent="0">
              <a:buNone/>
            </a:pPr>
            <a:r>
              <a:rPr lang="en-US" dirty="0"/>
              <a:t>to choose. This window is very useful and can be brought up manually by</a:t>
            </a:r>
          </a:p>
          <a:p>
            <a:pPr marL="0" indent="0">
              <a:buNone/>
            </a:pPr>
            <a:r>
              <a:rPr lang="en-US" dirty="0"/>
              <a:t>pressing </a:t>
            </a:r>
            <a:r>
              <a:rPr lang="en-US" dirty="0" err="1"/>
              <a:t>Ctrl+Space</a:t>
            </a:r>
            <a:r>
              <a:rPr lang="en-US" dirty="0"/>
              <a:t>. It gives you quick access to any code entities you are</a:t>
            </a:r>
          </a:p>
          <a:p>
            <a:pPr marL="0" indent="0">
              <a:buNone/>
            </a:pPr>
            <a:r>
              <a:rPr lang="en-US" dirty="0"/>
              <a:t>able to use within your program, including the classes and methods of</a:t>
            </a:r>
          </a:p>
          <a:p>
            <a:pPr marL="0" indent="0">
              <a:buNone/>
            </a:pPr>
            <a:r>
              <a:rPr lang="en-US" dirty="0"/>
              <a:t>the .NET Framework along with their descriptions. This is a very powerful</a:t>
            </a:r>
          </a:p>
          <a:p>
            <a:pPr marL="0" indent="0">
              <a:buNone/>
            </a:pPr>
            <a:r>
              <a:rPr lang="en-US" dirty="0"/>
              <a:t>feature that you should learn to use.</a:t>
            </a:r>
          </a:p>
          <a:p>
            <a:endParaRPr lang="en-BO" dirty="0"/>
          </a:p>
        </p:txBody>
      </p:sp>
    </p:spTree>
    <p:extLst>
      <p:ext uri="{BB962C8B-B14F-4D97-AF65-F5344CB8AC3E}">
        <p14:creationId xmlns:p14="http://schemas.microsoft.com/office/powerpoint/2010/main" val="3768639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TotalTime>
  <Words>6438</Words>
  <Application>Microsoft Macintosh PowerPoint</Application>
  <PresentationFormat>Widescreen</PresentationFormat>
  <Paragraphs>644</Paragraphs>
  <Slides>80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80</vt:i4>
      </vt:variant>
    </vt:vector>
  </HeadingPairs>
  <TitlesOfParts>
    <vt:vector size="84" baseType="lpstr">
      <vt:lpstr>Arial</vt:lpstr>
      <vt:lpstr>Calibri</vt:lpstr>
      <vt:lpstr>Calibri Light</vt:lpstr>
      <vt:lpstr>Office Theme</vt:lpstr>
      <vt:lpstr>C# Quick Reference</vt:lpstr>
      <vt:lpstr>CHAPTER 1 </vt:lpstr>
      <vt:lpstr>Choosing an IDE </vt:lpstr>
      <vt:lpstr>Creating a Project </vt:lpstr>
      <vt:lpstr>PowerPoint Presentation</vt:lpstr>
      <vt:lpstr>Mi primera clase</vt:lpstr>
      <vt:lpstr>Hello World </vt:lpstr>
      <vt:lpstr>Console.WriteLine</vt:lpstr>
      <vt:lpstr>IntelliSense </vt:lpstr>
      <vt:lpstr>CHAPTER 2 </vt:lpstr>
      <vt:lpstr>Visual Studio Compilation </vt:lpstr>
      <vt:lpstr>Console Compilation </vt:lpstr>
      <vt:lpstr>PowerPoint Presentation</vt:lpstr>
      <vt:lpstr>Language Version </vt:lpstr>
      <vt:lpstr>Comments </vt:lpstr>
      <vt:lpstr>Comments for documentation</vt:lpstr>
      <vt:lpstr>CHAPTER 3 </vt:lpstr>
      <vt:lpstr>Data Types </vt:lpstr>
      <vt:lpstr>Declaration </vt:lpstr>
      <vt:lpstr>Assignment </vt:lpstr>
      <vt:lpstr>Integer Types </vt:lpstr>
      <vt:lpstr>Unsigned Integer Types</vt:lpstr>
      <vt:lpstr>Integers with hexadecimal notation</vt:lpstr>
      <vt:lpstr>Integer values with digit separator </vt:lpstr>
      <vt:lpstr>Floating-Point Types </vt:lpstr>
      <vt:lpstr>Numeric precision</vt:lpstr>
      <vt:lpstr>Cast</vt:lpstr>
      <vt:lpstr>Char Type </vt:lpstr>
      <vt:lpstr>Bool Type </vt:lpstr>
      <vt:lpstr>Variable Scope </vt:lpstr>
      <vt:lpstr>Operators </vt:lpstr>
      <vt:lpstr>Arithmetic Operators </vt:lpstr>
      <vt:lpstr>Exact division</vt:lpstr>
      <vt:lpstr>Assignment Operators </vt:lpstr>
      <vt:lpstr>Combined Assignment Operators </vt:lpstr>
      <vt:lpstr>Increment and Decrement Operators </vt:lpstr>
      <vt:lpstr>Post-increment / Pre-increment </vt:lpstr>
      <vt:lpstr>Comparison Operators </vt:lpstr>
      <vt:lpstr>Logical Operators </vt:lpstr>
      <vt:lpstr>Bitwise Operators </vt:lpstr>
      <vt:lpstr>Bitwise shorthand assignment </vt:lpstr>
      <vt:lpstr>Operator Precedents </vt:lpstr>
      <vt:lpstr>Using parentheses</vt:lpstr>
      <vt:lpstr>CHAPTER 5 </vt:lpstr>
      <vt:lpstr>String Concatenation </vt:lpstr>
      <vt:lpstr>Concatenation implicitly numbers </vt:lpstr>
      <vt:lpstr>Concatenation explicitly numbers </vt:lpstr>
      <vt:lpstr>String interpolation</vt:lpstr>
      <vt:lpstr>Escape Characters </vt:lpstr>
      <vt:lpstr>Special escape Characters</vt:lpstr>
      <vt:lpstr>Verbatim string </vt:lpstr>
      <vt:lpstr>String Compare </vt:lpstr>
      <vt:lpstr>String Members </vt:lpstr>
      <vt:lpstr>PowerPoint Presentation</vt:lpstr>
      <vt:lpstr>StringBuilder Class </vt:lpstr>
      <vt:lpstr>CHAPTER 6 </vt:lpstr>
      <vt:lpstr>Array Declaration </vt:lpstr>
      <vt:lpstr>Array Allocation </vt:lpstr>
      <vt:lpstr>Array Assignment </vt:lpstr>
      <vt:lpstr>Array Access </vt:lpstr>
      <vt:lpstr>Rectangular Arrays </vt:lpstr>
      <vt:lpstr>Jagged Arrays </vt:lpstr>
      <vt:lpstr>CHAPTER 7 </vt:lpstr>
      <vt:lpstr>If Statement </vt:lpstr>
      <vt:lpstr>else if</vt:lpstr>
      <vt:lpstr>else</vt:lpstr>
      <vt:lpstr>if / else if /else </vt:lpstr>
      <vt:lpstr>if / else if /else </vt:lpstr>
      <vt:lpstr>if / else if /else </vt:lpstr>
      <vt:lpstr>Switch Statement </vt:lpstr>
      <vt:lpstr>Goto Statement </vt:lpstr>
      <vt:lpstr>Ternary Operator </vt:lpstr>
      <vt:lpstr>CHAPTER 8 </vt:lpstr>
      <vt:lpstr>while Loop </vt:lpstr>
      <vt:lpstr>do-while Loop </vt:lpstr>
      <vt:lpstr>for Loop </vt:lpstr>
      <vt:lpstr>for loop variation</vt:lpstr>
      <vt:lpstr>for loop variation</vt:lpstr>
      <vt:lpstr>foreach Loop </vt:lpstr>
      <vt:lpstr>Break and Continue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Quick Reference</dc:title>
  <dc:creator>Luis Alberto Osinaga</dc:creator>
  <cp:lastModifiedBy>Luis Alberto Osinaga</cp:lastModifiedBy>
  <cp:revision>74</cp:revision>
  <dcterms:created xsi:type="dcterms:W3CDTF">2020-04-09T15:46:03Z</dcterms:created>
  <dcterms:modified xsi:type="dcterms:W3CDTF">2020-04-09T22:23:28Z</dcterms:modified>
</cp:coreProperties>
</file>