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2"/>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474" r:id="rId214"/>
    <p:sldId id="475" r:id="rId215"/>
    <p:sldId id="476" r:id="rId216"/>
    <p:sldId id="477" r:id="rId217"/>
    <p:sldId id="478" r:id="rId218"/>
    <p:sldId id="479" r:id="rId219"/>
    <p:sldId id="480" r:id="rId220"/>
    <p:sldId id="481" r:id="rId221"/>
    <p:sldId id="482" r:id="rId222"/>
    <p:sldId id="483" r:id="rId223"/>
    <p:sldId id="484" r:id="rId224"/>
    <p:sldId id="485" r:id="rId225"/>
    <p:sldId id="486" r:id="rId226"/>
    <p:sldId id="487" r:id="rId227"/>
    <p:sldId id="488" r:id="rId228"/>
    <p:sldId id="489" r:id="rId229"/>
    <p:sldId id="490" r:id="rId230"/>
    <p:sldId id="491" r:id="rId23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5/10/20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5/10/20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5/10/20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F7F3-72BC-1844-9B1A-039940F75F1A}"/>
              </a:ext>
            </a:extLst>
          </p:cNvPr>
          <p:cNvSpPr>
            <a:spLocks noGrp="1"/>
          </p:cNvSpPr>
          <p:nvPr>
            <p:ph type="title"/>
          </p:nvPr>
        </p:nvSpPr>
        <p:spPr/>
        <p:txBody>
          <a:bodyPr/>
          <a:lstStyle/>
          <a:p>
            <a:r>
              <a:rPr lang="en-BO"/>
              <a:t>Directivas de diagnóstico</a:t>
            </a:r>
          </a:p>
        </p:txBody>
      </p:sp>
      <p:sp>
        <p:nvSpPr>
          <p:cNvPr id="3" name="Content Placeholder 2">
            <a:extLst>
              <a:ext uri="{FF2B5EF4-FFF2-40B4-BE49-F238E27FC236}">
                <a16:creationId xmlns:a16="http://schemas.microsoft.com/office/drawing/2014/main" id="{B0E8896E-07E5-4A44-A8C5-3210CEC09116}"/>
              </a:ext>
            </a:extLst>
          </p:cNvPr>
          <p:cNvSpPr>
            <a:spLocks noGrp="1"/>
          </p:cNvSpPr>
          <p:nvPr>
            <p:ph idx="1"/>
          </p:nvPr>
        </p:nvSpPr>
        <p:spPr>
          <a:xfrm>
            <a:off x="6096000" y="1958038"/>
            <a:ext cx="525780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Hay dos directivas de preprocesador de diagnóstico: </a:t>
            </a:r>
            <a:r>
              <a:rPr lang="en-US" b="1"/>
              <a:t>#error</a:t>
            </a:r>
            <a:r>
              <a:rPr lang="en-US"/>
              <a:t> y </a:t>
            </a:r>
            <a:r>
              <a:rPr lang="en-US" b="1"/>
              <a:t>#warning</a:t>
            </a:r>
            <a:r>
              <a:rPr lang="en-US"/>
              <a:t>.</a:t>
            </a:r>
          </a:p>
          <a:p>
            <a:pPr marL="0" indent="0">
              <a:buNone/>
            </a:pPr>
            <a:endParaRPr lang="en-US"/>
          </a:p>
          <a:p>
            <a:pPr marL="0" indent="0">
              <a:buNone/>
            </a:pPr>
            <a:r>
              <a:rPr lang="en-US"/>
              <a:t>La directiva </a:t>
            </a:r>
            <a:r>
              <a:rPr lang="en-US" b="1"/>
              <a:t>#error </a:t>
            </a:r>
            <a:r>
              <a:rPr lang="en-US"/>
              <a:t>se usa para abortar una compilación al generar un error de compilación. Esta directiva puede tomar opcionalmente un parámetro que proporciona una descripción del error.</a:t>
            </a:r>
          </a:p>
          <a:p>
            <a:pPr marL="0" indent="0">
              <a:buNone/>
            </a:pPr>
            <a:endParaRPr lang="en-US"/>
          </a:p>
          <a:p>
            <a:pPr marL="0" indent="0">
              <a:buNone/>
            </a:pPr>
            <a:r>
              <a:rPr lang="en-US"/>
              <a:t>Similar al error, la directiva </a:t>
            </a:r>
            <a:r>
              <a:rPr lang="en-US" b="1"/>
              <a:t>#warning</a:t>
            </a:r>
            <a:r>
              <a:rPr lang="en-US"/>
              <a:t> genera un mensaje de advertencia de compilación. Esta directiva no detendrá la compilación.</a:t>
            </a:r>
          </a:p>
          <a:p>
            <a:pPr marL="0" indent="0">
              <a:buNone/>
            </a:pPr>
            <a:r>
              <a:rPr lang="en-US"/>
              <a:t> </a:t>
            </a:r>
            <a:endParaRPr lang="en-BO"/>
          </a:p>
        </p:txBody>
      </p:sp>
      <p:sp>
        <p:nvSpPr>
          <p:cNvPr id="5" name="TextBox 4">
            <a:extLst>
              <a:ext uri="{FF2B5EF4-FFF2-40B4-BE49-F238E27FC236}">
                <a16:creationId xmlns:a16="http://schemas.microsoft.com/office/drawing/2014/main" id="{CBCA12D0-E0F8-B14A-B706-07ACC1423C12}"/>
              </a:ext>
            </a:extLst>
          </p:cNvPr>
          <p:cNvSpPr txBox="1"/>
          <p:nvPr/>
        </p:nvSpPr>
        <p:spPr>
          <a:xfrm>
            <a:off x="838200" y="1938949"/>
            <a:ext cx="4970417"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5086348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2265-47B3-2E40-B857-80F035100A04}"/>
              </a:ext>
            </a:extLst>
          </p:cNvPr>
          <p:cNvSpPr>
            <a:spLocks noGrp="1"/>
          </p:cNvSpPr>
          <p:nvPr>
            <p:ph type="title"/>
          </p:nvPr>
        </p:nvSpPr>
        <p:spPr/>
        <p:txBody>
          <a:bodyPr/>
          <a:lstStyle/>
          <a:p>
            <a:r>
              <a:rPr lang="en-BO"/>
              <a:t>Directiva line</a:t>
            </a:r>
          </a:p>
        </p:txBody>
      </p:sp>
      <p:sp>
        <p:nvSpPr>
          <p:cNvPr id="3" name="Content Placeholder 2">
            <a:extLst>
              <a:ext uri="{FF2B5EF4-FFF2-40B4-BE49-F238E27FC236}">
                <a16:creationId xmlns:a16="http://schemas.microsoft.com/office/drawing/2014/main" id="{D6F40288-A7D5-D14C-9316-09D5013C231F}"/>
              </a:ext>
            </a:extLst>
          </p:cNvPr>
          <p:cNvSpPr>
            <a:spLocks noGrp="1"/>
          </p:cNvSpPr>
          <p:nvPr>
            <p:ph idx="1"/>
          </p:nvPr>
        </p:nvSpPr>
        <p:spPr>
          <a:xfrm>
            <a:off x="6627222" y="1825625"/>
            <a:ext cx="4726577"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Otra directiva que afecta la salida del compilador es </a:t>
            </a:r>
            <a:r>
              <a:rPr lang="en-US" b="1"/>
              <a:t>#line</a:t>
            </a:r>
            <a:r>
              <a:rPr lang="en-US"/>
              <a:t>. Esta directiva se utiliza para cambiar el número de línea y, opcionalmente, el nombre del archivo fuente, que se muestran cuando se produce un error o advertencia durante la compilación. </a:t>
            </a:r>
          </a:p>
          <a:p>
            <a:pPr marL="0" indent="0">
              <a:buNone/>
            </a:pPr>
            <a:endParaRPr lang="en-US"/>
          </a:p>
          <a:p>
            <a:pPr marL="0" indent="0">
              <a:buNone/>
            </a:pPr>
            <a:r>
              <a:rPr lang="en-US"/>
              <a:t>Esto es principalmente útil cuando se utiliza un programa que combina los archivos fuente en un archivo intermedio, que luego se compila.</a:t>
            </a:r>
            <a:endParaRPr lang="en-BO"/>
          </a:p>
        </p:txBody>
      </p:sp>
      <p:sp>
        <p:nvSpPr>
          <p:cNvPr id="4" name="TextBox 3">
            <a:extLst>
              <a:ext uri="{FF2B5EF4-FFF2-40B4-BE49-F238E27FC236}">
                <a16:creationId xmlns:a16="http://schemas.microsoft.com/office/drawing/2014/main" id="{282B302B-E21F-0B40-A908-BB8AE55A13A3}"/>
              </a:ext>
            </a:extLst>
          </p:cNvPr>
          <p:cNvSpPr txBox="1"/>
          <p:nvPr/>
        </p:nvSpPr>
        <p:spPr>
          <a:xfrm>
            <a:off x="838200" y="1690688"/>
            <a:ext cx="4970417" cy="464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#line 5000 </a:t>
            </a:r>
            <a:r>
              <a:rPr lang="en-US"/>
              <a:t>"Programa Consola"</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888133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EEB-EA44-D44A-A89F-E17FEDE53FA0}"/>
              </a:ext>
            </a:extLst>
          </p:cNvPr>
          <p:cNvSpPr>
            <a:spLocks noGrp="1"/>
          </p:cNvSpPr>
          <p:nvPr>
            <p:ph type="title"/>
          </p:nvPr>
        </p:nvSpPr>
        <p:spPr/>
        <p:txBody>
          <a:bodyPr/>
          <a:lstStyle/>
          <a:p>
            <a:r>
              <a:rPr lang="en-BO"/>
              <a:t>Directiva region</a:t>
            </a:r>
          </a:p>
        </p:txBody>
      </p:sp>
      <p:sp>
        <p:nvSpPr>
          <p:cNvPr id="3" name="Content Placeholder 2">
            <a:extLst>
              <a:ext uri="{FF2B5EF4-FFF2-40B4-BE49-F238E27FC236}">
                <a16:creationId xmlns:a16="http://schemas.microsoft.com/office/drawing/2014/main" id="{EF808BA7-15B0-EF41-A193-83FC90AC2FE5}"/>
              </a:ext>
            </a:extLst>
          </p:cNvPr>
          <p:cNvSpPr>
            <a:spLocks noGrp="1"/>
          </p:cNvSpPr>
          <p:nvPr>
            <p:ph idx="1"/>
          </p:nvPr>
        </p:nvSpPr>
        <p:spPr>
          <a:xfrm>
            <a:off x="6383384" y="2139246"/>
            <a:ext cx="4970416" cy="3724096"/>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Las dos últimas directivas son </a:t>
            </a:r>
            <a:r>
              <a:rPr lang="en-US" sz="2000" b="1"/>
              <a:t>#region</a:t>
            </a:r>
            <a:r>
              <a:rPr lang="en-US" sz="2000"/>
              <a:t> y </a:t>
            </a:r>
            <a:r>
              <a:rPr lang="en-US" sz="2000" b="1"/>
              <a:t>#endregion</a:t>
            </a:r>
            <a:r>
              <a:rPr lang="en-US" sz="2000"/>
              <a:t>. Estas se usan para delimitar una sección de código que se puede expandir o contraer utilizando la función de “outlining” de Visual Studio.</a:t>
            </a:r>
          </a:p>
          <a:p>
            <a:pPr marL="0" indent="0">
              <a:buNone/>
            </a:pPr>
            <a:endParaRPr lang="en-US" sz="2000"/>
          </a:p>
          <a:p>
            <a:pPr marL="0" indent="0">
              <a:buNone/>
            </a:pPr>
            <a:r>
              <a:rPr lang="en-US" sz="2000"/>
              <a:t>Al igual que las directivas condicionales, las regiones pueden anidarse en cualquier número de niveles de profundidad.</a:t>
            </a:r>
          </a:p>
          <a:p>
            <a:pPr marL="0" indent="0">
              <a:buNone/>
            </a:pPr>
            <a:r>
              <a:rPr lang="en-US" sz="2000"/>
              <a:t> </a:t>
            </a:r>
            <a:endParaRPr lang="en-BO" sz="2000"/>
          </a:p>
        </p:txBody>
      </p:sp>
      <p:sp>
        <p:nvSpPr>
          <p:cNvPr id="4" name="TextBox 3">
            <a:extLst>
              <a:ext uri="{FF2B5EF4-FFF2-40B4-BE49-F238E27FC236}">
                <a16:creationId xmlns:a16="http://schemas.microsoft.com/office/drawing/2014/main" id="{99905C7C-3942-0443-A1DE-88D784B808FA}"/>
              </a:ext>
            </a:extLst>
          </p:cNvPr>
          <p:cNvSpPr txBox="1"/>
          <p:nvPr/>
        </p:nvSpPr>
        <p:spPr>
          <a:xfrm>
            <a:off x="838200" y="2139246"/>
            <a:ext cx="4970417"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static void Main() {</a:t>
            </a:r>
          </a:p>
          <a:p>
            <a:endParaRPr lang="en-US" sz="1400" b="1"/>
          </a:p>
          <a:p>
            <a:pPr lvl="2"/>
            <a:r>
              <a:rPr lang="en-US" sz="1400" b="1"/>
              <a:t>// Desplegado desde Principal.Main</a:t>
            </a:r>
          </a:p>
          <a:p>
            <a:pPr lvl="2"/>
            <a:r>
              <a:rPr lang="en-US" sz="1400" b="1"/>
              <a:t>Print($"Desplegado desde {nameof(Principal)}.{nameof(Main)}"); </a:t>
            </a:r>
          </a:p>
          <a:p>
            <a:pPr lvl="2"/>
            <a:br>
              <a:rPr lang="en-US" sz="1400" b="1"/>
            </a:br>
            <a:r>
              <a:rPr lang="en-US" sz="1400" b="1"/>
              <a:t>#region Métodos locales</a:t>
            </a:r>
          </a:p>
          <a:p>
            <a:pPr lvl="2"/>
            <a:r>
              <a:rPr lang="en-US" sz="1400" b="1"/>
              <a:t>void Print(string str) { WriteLine(str); }</a:t>
            </a:r>
          </a:p>
          <a:p>
            <a:pPr lvl="2"/>
            <a:r>
              <a:rPr lang="en-US" sz="1400" b="1"/>
              <a:t>#endregion</a:t>
            </a:r>
          </a:p>
          <a:p>
            <a:pPr lvl="1"/>
            <a:endParaRPr lang="en-US" sz="1400" b="1"/>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377507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713-866C-634D-88F6-22E952D2F8FD}"/>
              </a:ext>
            </a:extLst>
          </p:cNvPr>
          <p:cNvSpPr>
            <a:spLocks noGrp="1"/>
          </p:cNvSpPr>
          <p:nvPr>
            <p:ph type="title"/>
          </p:nvPr>
        </p:nvSpPr>
        <p:spPr/>
        <p:txBody>
          <a:bodyPr/>
          <a:lstStyle/>
          <a:p>
            <a:r>
              <a:rPr lang="en-BO"/>
              <a:t>Capítulo 16</a:t>
            </a:r>
          </a:p>
        </p:txBody>
      </p:sp>
      <p:sp>
        <p:nvSpPr>
          <p:cNvPr id="3" name="Content Placeholder 2">
            <a:extLst>
              <a:ext uri="{FF2B5EF4-FFF2-40B4-BE49-F238E27FC236}">
                <a16:creationId xmlns:a16="http://schemas.microsoft.com/office/drawing/2014/main" id="{021511F0-D7D9-9C40-AE6F-BB09E5D72763}"/>
              </a:ext>
            </a:extLst>
          </p:cNvPr>
          <p:cNvSpPr>
            <a:spLocks noGrp="1"/>
          </p:cNvSpPr>
          <p:nvPr>
            <p:ph idx="1"/>
          </p:nvPr>
        </p:nvSpPr>
        <p:spPr/>
        <p:txBody>
          <a:bodyPr/>
          <a:lstStyle/>
          <a:p>
            <a:pPr marL="0" indent="0">
              <a:buNone/>
            </a:pPr>
            <a:r>
              <a:rPr lang="en-BO" sz="4000" b="1"/>
              <a:t>Delegates</a:t>
            </a:r>
          </a:p>
          <a:p>
            <a:pPr marL="0" indent="0">
              <a:buNone/>
            </a:pPr>
            <a:endParaRPr lang="en-BO"/>
          </a:p>
        </p:txBody>
      </p:sp>
    </p:spTree>
    <p:extLst>
      <p:ext uri="{BB962C8B-B14F-4D97-AF65-F5344CB8AC3E}">
        <p14:creationId xmlns:p14="http://schemas.microsoft.com/office/powerpoint/2010/main" val="12064186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843-D57E-C740-A991-1F31A88D322C}"/>
              </a:ext>
            </a:extLst>
          </p:cNvPr>
          <p:cNvSpPr>
            <a:spLocks noGrp="1"/>
          </p:cNvSpPr>
          <p:nvPr>
            <p:ph type="title"/>
          </p:nvPr>
        </p:nvSpPr>
        <p:spPr/>
        <p:txBody>
          <a:bodyPr/>
          <a:lstStyle/>
          <a:p>
            <a:r>
              <a:rPr lang="en-BO"/>
              <a:t>delegate</a:t>
            </a:r>
          </a:p>
        </p:txBody>
      </p:sp>
      <p:sp>
        <p:nvSpPr>
          <p:cNvPr id="3" name="Content Placeholder 2">
            <a:extLst>
              <a:ext uri="{FF2B5EF4-FFF2-40B4-BE49-F238E27FC236}">
                <a16:creationId xmlns:a16="http://schemas.microsoft.com/office/drawing/2014/main" id="{B3EE6749-D21A-1044-AA47-CC525575F291}"/>
              </a:ext>
            </a:extLst>
          </p:cNvPr>
          <p:cNvSpPr>
            <a:spLocks noGrp="1"/>
          </p:cNvSpPr>
          <p:nvPr>
            <p:ph idx="1"/>
          </p:nvPr>
        </p:nvSpPr>
        <p:spPr>
          <a:xfrm>
            <a:off x="6165670" y="1825625"/>
            <a:ext cx="518813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a:t>
            </a:r>
            <a:r>
              <a:rPr lang="en-US" b="1"/>
              <a:t>delegate</a:t>
            </a:r>
            <a:r>
              <a:rPr lang="en-US"/>
              <a:t> es un type referencia que se usa para hacer referencia a un método. </a:t>
            </a:r>
          </a:p>
          <a:p>
            <a:pPr marL="0" indent="0">
              <a:buNone/>
            </a:pPr>
            <a:endParaRPr lang="en-US"/>
          </a:p>
          <a:p>
            <a:pPr marL="0" indent="0">
              <a:buNone/>
            </a:pPr>
            <a:r>
              <a:rPr lang="en-US"/>
              <a:t>Esto permite asignar métodos a variables y pasarlos como argumentos. </a:t>
            </a:r>
          </a:p>
          <a:p>
            <a:pPr marL="0" indent="0">
              <a:buNone/>
            </a:pPr>
            <a:endParaRPr lang="en-US"/>
          </a:p>
          <a:p>
            <a:pPr marL="0" indent="0">
              <a:buNone/>
            </a:pPr>
            <a:r>
              <a:rPr lang="en-US"/>
              <a:t>La declaración del </a:t>
            </a:r>
            <a:r>
              <a:rPr lang="en-US" b="1"/>
              <a:t>delegate</a:t>
            </a:r>
            <a:r>
              <a:rPr lang="en-US"/>
              <a:t> especifica el </a:t>
            </a:r>
            <a:r>
              <a:rPr lang="en-US" b="1"/>
              <a:t>signature</a:t>
            </a:r>
            <a:r>
              <a:rPr lang="en-US"/>
              <a:t> (firma) del método al que pueden referirse los objetos del tipo </a:t>
            </a:r>
            <a:r>
              <a:rPr lang="en-US" b="1"/>
              <a:t>delegate</a:t>
            </a:r>
            <a:r>
              <a:rPr lang="en-US"/>
              <a:t>. </a:t>
            </a:r>
          </a:p>
          <a:p>
            <a:pPr marL="0" indent="0">
              <a:buNone/>
            </a:pPr>
            <a:endParaRPr lang="en-US"/>
          </a:p>
          <a:p>
            <a:pPr marL="0" indent="0">
              <a:buNone/>
            </a:pPr>
            <a:r>
              <a:rPr lang="en-US"/>
              <a:t>Los delegados se nombran por convención con una palabra iniciada con mayúscula, seguido de Delegate al final del nombre.</a:t>
            </a:r>
          </a:p>
          <a:p>
            <a:pPr marL="0" indent="0">
              <a:buNone/>
            </a:pPr>
            <a:r>
              <a:rPr lang="en-US"/>
              <a:t> </a:t>
            </a:r>
            <a:endParaRPr lang="en-BO"/>
          </a:p>
        </p:txBody>
      </p:sp>
      <p:sp>
        <p:nvSpPr>
          <p:cNvPr id="4" name="TextBox 3">
            <a:extLst>
              <a:ext uri="{FF2B5EF4-FFF2-40B4-BE49-F238E27FC236}">
                <a16:creationId xmlns:a16="http://schemas.microsoft.com/office/drawing/2014/main" id="{4E4B34D0-0933-5E4A-98F4-094CD734FB06}"/>
              </a:ext>
            </a:extLst>
          </p:cNvPr>
          <p:cNvSpPr txBox="1"/>
          <p:nvPr/>
        </p:nvSpPr>
        <p:spPr>
          <a:xfrm>
            <a:off x="838200" y="2031524"/>
            <a:ext cx="497041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solidFill>
                  <a:schemeClr val="accent2">
                    <a:lumMod val="40000"/>
                    <a:lumOff val="60000"/>
                  </a:schemeClr>
                </a:solidFill>
              </a:rPr>
              <a:t>delegate void PrintDelegate(string str);</a:t>
            </a:r>
          </a:p>
          <a:p>
            <a:pPr lvl="1"/>
            <a:endParaRPr lang="en-US" sz="1400" b="1"/>
          </a:p>
          <a:p>
            <a:pPr lvl="1"/>
            <a:r>
              <a:rPr lang="en-US" sz="1400" b="1"/>
              <a:t>static void Main() {</a:t>
            </a:r>
          </a:p>
          <a:p>
            <a:endParaRPr lang="en-US" sz="1400" b="1"/>
          </a:p>
          <a:p>
            <a:r>
              <a:rPr lang="en-US" sz="1400" b="1"/>
              <a:t>	</a:t>
            </a:r>
            <a:r>
              <a:rPr lang="en-US" sz="1400" b="1">
                <a:solidFill>
                  <a:schemeClr val="accent2">
                    <a:lumMod val="40000"/>
                    <a:lumOff val="60000"/>
                  </a:schemeClr>
                </a:solidFill>
              </a:rPr>
              <a:t>PrintDelegate printf = Print;</a:t>
            </a:r>
          </a:p>
          <a:p>
            <a:pPr lvl="2"/>
            <a:endParaRPr lang="en-US" sz="1400" b="1"/>
          </a:p>
          <a:p>
            <a:pPr lvl="2"/>
            <a:r>
              <a:rPr lang="en-US" sz="1400" b="1">
                <a:solidFill>
                  <a:schemeClr val="accent2">
                    <a:lumMod val="40000"/>
                    <a:lumOff val="60000"/>
                  </a:schemeClr>
                </a:solidFill>
              </a:rPr>
              <a:t>printf</a:t>
            </a:r>
            <a:r>
              <a:rPr lang="en-US" sz="1400" b="1"/>
              <a:t>($"Desplegado desde {nameof(Principal)}.{nameof(Main)}"); </a:t>
            </a:r>
          </a:p>
          <a:p>
            <a:pPr lvl="2"/>
            <a:endParaRPr lang="en-US" sz="1400" b="1"/>
          </a:p>
          <a:p>
            <a:pPr lvl="2" indent="-466725"/>
            <a:r>
              <a:rPr lang="en-US" sz="1400" b="1"/>
              <a:t>}</a:t>
            </a:r>
          </a:p>
          <a:p>
            <a:pPr lvl="2" indent="-466725"/>
            <a:endParaRPr lang="en-US" sz="1400" b="1"/>
          </a:p>
          <a:p>
            <a:pPr lvl="2" indent="-466725"/>
            <a:r>
              <a:rPr lang="en-US" sz="1400" b="1"/>
              <a:t>public static void Print(string str) { WriteLine(str);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2943482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2B1-5697-0042-A225-89AF895930EB}"/>
              </a:ext>
            </a:extLst>
          </p:cNvPr>
          <p:cNvSpPr>
            <a:spLocks noGrp="1"/>
          </p:cNvSpPr>
          <p:nvPr>
            <p:ph type="title"/>
          </p:nvPr>
        </p:nvSpPr>
        <p:spPr/>
        <p:txBody>
          <a:bodyPr/>
          <a:lstStyle/>
          <a:p>
            <a:r>
              <a:rPr lang="en-BO"/>
              <a:t>Métodos anónimos</a:t>
            </a:r>
          </a:p>
        </p:txBody>
      </p:sp>
      <p:sp>
        <p:nvSpPr>
          <p:cNvPr id="3" name="Content Placeholder 2">
            <a:extLst>
              <a:ext uri="{FF2B5EF4-FFF2-40B4-BE49-F238E27FC236}">
                <a16:creationId xmlns:a16="http://schemas.microsoft.com/office/drawing/2014/main" id="{BE4C43E5-12B5-F443-943F-EF9138712AAA}"/>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 # permite usar </a:t>
            </a:r>
            <a:r>
              <a:rPr lang="en-US" b="1"/>
              <a:t>métodos anónimos</a:t>
            </a:r>
            <a:r>
              <a:rPr lang="en-US"/>
              <a:t>, que pueden asignarse a objetos de tipo delegate. </a:t>
            </a:r>
          </a:p>
          <a:p>
            <a:pPr marL="0" indent="0">
              <a:buNone/>
            </a:pPr>
            <a:endParaRPr lang="en-US"/>
          </a:p>
          <a:p>
            <a:pPr marL="0" indent="0">
              <a:buNone/>
            </a:pPr>
            <a:r>
              <a:rPr lang="en-US"/>
              <a:t>Se especifica un método anónimo mediante el uso de el keyword </a:t>
            </a:r>
            <a:r>
              <a:rPr lang="en-US" b="1"/>
              <a:t>delegate</a:t>
            </a:r>
            <a:r>
              <a:rPr lang="en-US"/>
              <a:t> seguida de una lista de parámetros y el bloque del método.</a:t>
            </a:r>
          </a:p>
          <a:p>
            <a:pPr marL="0" indent="0">
              <a:buNone/>
            </a:pPr>
            <a:endParaRPr lang="en-US"/>
          </a:p>
          <a:p>
            <a:pPr marL="0" indent="0">
              <a:buNone/>
            </a:pPr>
            <a:r>
              <a:rPr lang="en-US"/>
              <a:t>Esto puede simplificar la creación de instancias de tipo </a:t>
            </a:r>
            <a:r>
              <a:rPr lang="en-US" b="1"/>
              <a:t>delegate</a:t>
            </a:r>
            <a:r>
              <a:rPr lang="en-US"/>
              <a:t>, ya que no será necesario definir métodos separados para crear dichas instancia.</a:t>
            </a:r>
          </a:p>
          <a:p>
            <a:pPr marL="0" indent="0">
              <a:buNone/>
            </a:pPr>
            <a:r>
              <a:rPr lang="en-US"/>
              <a:t> </a:t>
            </a:r>
            <a:endParaRPr lang="en-BO"/>
          </a:p>
        </p:txBody>
      </p:sp>
      <p:sp>
        <p:nvSpPr>
          <p:cNvPr id="4" name="TextBox 3">
            <a:extLst>
              <a:ext uri="{FF2B5EF4-FFF2-40B4-BE49-F238E27FC236}">
                <a16:creationId xmlns:a16="http://schemas.microsoft.com/office/drawing/2014/main" id="{481B240E-D3FF-E444-8473-DF8F10CB3421}"/>
              </a:ext>
            </a:extLst>
          </p:cNvPr>
          <p:cNvSpPr txBox="1"/>
          <p:nvPr/>
        </p:nvSpPr>
        <p:spPr>
          <a:xfrm>
            <a:off x="838200" y="2031524"/>
            <a:ext cx="5588726" cy="350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delegate void PrintDelegate(string str);</a:t>
            </a:r>
          </a:p>
          <a:p>
            <a:pPr lvl="1"/>
            <a:endParaRPr lang="en-US" sz="1400" b="1"/>
          </a:p>
          <a:p>
            <a:pPr lvl="1"/>
            <a:r>
              <a:rPr lang="en-US" sz="1400" b="1"/>
              <a:t>static void Main() {</a:t>
            </a:r>
          </a:p>
          <a:p>
            <a:endParaRPr lang="en-US" sz="1400" b="1"/>
          </a:p>
          <a:p>
            <a:r>
              <a:rPr lang="en-US" sz="1400" b="1"/>
              <a:t>	PrintDelegate printf = </a:t>
            </a:r>
            <a:r>
              <a:rPr lang="en-US" sz="1400" b="1">
                <a:solidFill>
                  <a:schemeClr val="accent2">
                    <a:lumMod val="40000"/>
                    <a:lumOff val="60000"/>
                  </a:schemeClr>
                </a:solidFill>
              </a:rPr>
              <a:t>delegate(string str) { WriteLine(str); };</a:t>
            </a:r>
          </a:p>
          <a:p>
            <a:pPr lvl="2"/>
            <a:endParaRPr lang="en-US" sz="1400" b="1"/>
          </a:p>
          <a:p>
            <a:pPr lvl="2"/>
            <a:r>
              <a:rPr lang="en-US" sz="1400" b="1"/>
              <a:t>printf("Desplegado desde un método anónimo " + 	$" {nameof(Principal)}.{nameof(Main)}"); </a:t>
            </a:r>
          </a:p>
          <a:p>
            <a:pPr lvl="2"/>
            <a:endParaRPr lang="en-US" sz="1400" b="1"/>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4364369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B251-D256-AD45-BBB2-DAA0D601FADA}"/>
              </a:ext>
            </a:extLst>
          </p:cNvPr>
          <p:cNvSpPr>
            <a:spLocks noGrp="1"/>
          </p:cNvSpPr>
          <p:nvPr>
            <p:ph type="title"/>
          </p:nvPr>
        </p:nvSpPr>
        <p:spPr/>
        <p:txBody>
          <a:bodyPr/>
          <a:lstStyle/>
          <a:p>
            <a:r>
              <a:rPr lang="en-BO"/>
              <a:t>Expresiones lambda</a:t>
            </a:r>
          </a:p>
        </p:txBody>
      </p:sp>
      <p:sp>
        <p:nvSpPr>
          <p:cNvPr id="3" name="Content Placeholder 2">
            <a:extLst>
              <a:ext uri="{FF2B5EF4-FFF2-40B4-BE49-F238E27FC236}">
                <a16:creationId xmlns:a16="http://schemas.microsoft.com/office/drawing/2014/main" id="{BE4A49C8-96C3-2248-8DFC-C3487317734C}"/>
              </a:ext>
            </a:extLst>
          </p:cNvPr>
          <p:cNvSpPr>
            <a:spLocks noGrp="1"/>
          </p:cNvSpPr>
          <p:nvPr>
            <p:ph idx="1"/>
          </p:nvPr>
        </p:nvSpPr>
        <p:spPr>
          <a:xfrm>
            <a:off x="7524206" y="2890474"/>
            <a:ext cx="3829594" cy="2726554"/>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expresiones lambda simplifican aún más el trabajo con delegates. Alcanzan el mismo objetivo que los métodos anónimos, pero con una sintaxis más concisa. Una expresión lambda se escribe como una lista de parámetros seguida del operador lambda (=&gt;) y una expresión.</a:t>
            </a:r>
          </a:p>
          <a:p>
            <a:pPr marL="0" indent="0">
              <a:buNone/>
            </a:pPr>
            <a:r>
              <a:rPr lang="en-US" sz="2000"/>
              <a:t> </a:t>
            </a:r>
            <a:endParaRPr lang="en-BO" sz="2000"/>
          </a:p>
        </p:txBody>
      </p:sp>
      <p:sp>
        <p:nvSpPr>
          <p:cNvPr id="4" name="TextBox 3">
            <a:extLst>
              <a:ext uri="{FF2B5EF4-FFF2-40B4-BE49-F238E27FC236}">
                <a16:creationId xmlns:a16="http://schemas.microsoft.com/office/drawing/2014/main" id="{F14D5F51-AB01-7247-9AB7-FEE6E4AC190F}"/>
              </a:ext>
            </a:extLst>
          </p:cNvPr>
          <p:cNvSpPr txBox="1"/>
          <p:nvPr/>
        </p:nvSpPr>
        <p:spPr>
          <a:xfrm>
            <a:off x="838199" y="1690688"/>
            <a:ext cx="655537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OperacionDelegate(int x, int y);</a:t>
            </a:r>
          </a:p>
          <a:p>
            <a:pPr lvl="1"/>
            <a:endParaRPr lang="en-US" sz="1400" b="1"/>
          </a:p>
          <a:p>
            <a:r>
              <a:rPr lang="en-US" sz="1400" b="1"/>
              <a:t>static class Principal {</a:t>
            </a:r>
          </a:p>
          <a:p>
            <a:pPr lvl="1"/>
            <a:endParaRPr lang="en-US" sz="1400" b="1"/>
          </a:p>
          <a:p>
            <a:pPr lvl="1"/>
            <a:r>
              <a:rPr lang="en-US" sz="1400" b="1"/>
              <a:t>static PrintDelegate printf = </a:t>
            </a:r>
            <a:r>
              <a:rPr lang="en-US" sz="1400" b="1">
                <a:solidFill>
                  <a:schemeClr val="accent2">
                    <a:lumMod val="40000"/>
                    <a:lumOff val="60000"/>
                  </a:schemeClr>
                </a:solidFill>
              </a:rPr>
              <a:t>(string str)  =&gt; WriteLine(str); </a:t>
            </a:r>
          </a:p>
          <a:p>
            <a:pPr lvl="1"/>
            <a:r>
              <a:rPr lang="en-US" sz="1400" b="1"/>
              <a:t>static OperacionDelegate suma = </a:t>
            </a:r>
            <a:r>
              <a:rPr lang="en-US" sz="1400" b="1">
                <a:solidFill>
                  <a:schemeClr val="accent2">
                    <a:lumMod val="40000"/>
                    <a:lumOff val="60000"/>
                  </a:schemeClr>
                </a:solidFill>
              </a:rPr>
              <a:t>(x, y) =&gt; x + y;</a:t>
            </a:r>
          </a:p>
          <a:p>
            <a:pPr lvl="1"/>
            <a:r>
              <a:rPr lang="en-US" sz="1400" b="1"/>
              <a:t>static OperacionDelegate resta = </a:t>
            </a:r>
            <a:r>
              <a:rPr lang="en-US" sz="1400" b="1">
                <a:solidFill>
                  <a:schemeClr val="accent2">
                    <a:lumMod val="40000"/>
                    <a:lumOff val="60000"/>
                  </a:schemeClr>
                </a:solidFill>
              </a:rPr>
              <a:t>(x, y) =&gt; x - y;</a:t>
            </a:r>
          </a:p>
          <a:p>
            <a:pPr lvl="1"/>
            <a:r>
              <a:rPr lang="en-US" sz="1400" b="1"/>
              <a:t>static OperacionDelegate producto = </a:t>
            </a:r>
            <a:r>
              <a:rPr lang="en-US" sz="1400" b="1">
                <a:solidFill>
                  <a:schemeClr val="accent2">
                    <a:lumMod val="40000"/>
                    <a:lumOff val="60000"/>
                  </a:schemeClr>
                </a:solidFill>
              </a:rPr>
              <a:t>(x, y) =&gt; x * y;</a:t>
            </a:r>
          </a:p>
          <a:p>
            <a:pPr lvl="1"/>
            <a:r>
              <a:rPr lang="en-US" sz="1400" b="1"/>
              <a:t>static OperacionDelegate division = </a:t>
            </a:r>
            <a:r>
              <a:rPr lang="en-US" sz="1400" b="1">
                <a:solidFill>
                  <a:schemeClr val="accent2">
                    <a:lumMod val="40000"/>
                    <a:lumOff val="60000"/>
                  </a:schemeClr>
                </a:solidFill>
              </a:rPr>
              <a:t>(x, y) =&gt; x / y;</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WriteLine($"suma(17, 50 = {suma(17,50)} ");		</a:t>
            </a:r>
            <a:r>
              <a:rPr lang="en-US" sz="1400" b="1">
                <a:solidFill>
                  <a:schemeClr val="accent6">
                    <a:lumMod val="40000"/>
                    <a:lumOff val="60000"/>
                  </a:schemeClr>
                </a:solidFill>
              </a:rPr>
              <a:t>// 67</a:t>
            </a:r>
          </a:p>
          <a:p>
            <a:pPr lvl="2"/>
            <a:r>
              <a:rPr lang="en-US" sz="1400" b="1"/>
              <a:t>WriteLine($"resta(17, 50 = {resta(17,50)} ");		</a:t>
            </a:r>
            <a:r>
              <a:rPr lang="en-US" sz="1400" b="1">
                <a:solidFill>
                  <a:schemeClr val="accent6">
                    <a:lumMod val="40000"/>
                    <a:lumOff val="60000"/>
                  </a:schemeClr>
                </a:solidFill>
              </a:rPr>
              <a:t>// -33</a:t>
            </a:r>
          </a:p>
          <a:p>
            <a:pPr lvl="2"/>
            <a:r>
              <a:rPr lang="en-US" sz="1400" b="1"/>
              <a:t>WriteLine($"producto(17, 50 = {producto(17,50)} ");	</a:t>
            </a:r>
            <a:r>
              <a:rPr lang="en-US" sz="1400" b="1">
                <a:solidFill>
                  <a:schemeClr val="accent6">
                    <a:lumMod val="40000"/>
                    <a:lumOff val="60000"/>
                  </a:schemeClr>
                </a:solidFill>
              </a:rPr>
              <a:t>// 850</a:t>
            </a:r>
          </a:p>
          <a:p>
            <a:pPr lvl="2"/>
            <a:r>
              <a:rPr lang="en-US" sz="1400" b="1"/>
              <a:t>WriteLine($"division(17, 50 = {division(17,50)} ");	</a:t>
            </a:r>
            <a:r>
              <a:rPr lang="en-US" sz="1400" b="1">
                <a:solidFill>
                  <a:schemeClr val="accent6">
                    <a:lumMod val="40000"/>
                    <a:lumOff val="60000"/>
                  </a:schemeClr>
                </a:solidFill>
              </a:rPr>
              <a:t>// 0</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9875062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1ED-CA78-1E4C-9F8F-68300491BD9F}"/>
              </a:ext>
            </a:extLst>
          </p:cNvPr>
          <p:cNvSpPr>
            <a:spLocks noGrp="1"/>
          </p:cNvSpPr>
          <p:nvPr>
            <p:ph type="title"/>
          </p:nvPr>
        </p:nvSpPr>
        <p:spPr/>
        <p:txBody>
          <a:bodyPr/>
          <a:lstStyle/>
          <a:p>
            <a:r>
              <a:rPr lang="en-BO"/>
              <a:t>lambda para método sin parámetros</a:t>
            </a:r>
          </a:p>
        </p:txBody>
      </p:sp>
      <p:sp>
        <p:nvSpPr>
          <p:cNvPr id="3" name="Content Placeholder 2">
            <a:extLst>
              <a:ext uri="{FF2B5EF4-FFF2-40B4-BE49-F238E27FC236}">
                <a16:creationId xmlns:a16="http://schemas.microsoft.com/office/drawing/2014/main" id="{70BE80EA-D24D-9C4B-B4A1-B88DE64FBB96}"/>
              </a:ext>
            </a:extLst>
          </p:cNvPr>
          <p:cNvSpPr>
            <a:spLocks noGrp="1"/>
          </p:cNvSpPr>
          <p:nvPr>
            <p:ph idx="1"/>
          </p:nvPr>
        </p:nvSpPr>
        <p:spPr>
          <a:xfrm>
            <a:off x="7053943" y="3185388"/>
            <a:ext cx="4238897" cy="1779724"/>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Si no se necesitan parámetros de entrada, deben usarse un conjunto vacío de paréntesis.</a:t>
            </a:r>
          </a:p>
          <a:p>
            <a:pPr marL="0" indent="0">
              <a:buNone/>
            </a:pPr>
            <a:r>
              <a:rPr lang="en-US" sz="2000"/>
              <a:t> </a:t>
            </a:r>
            <a:endParaRPr lang="en-BO" sz="2000"/>
          </a:p>
        </p:txBody>
      </p:sp>
      <p:sp>
        <p:nvSpPr>
          <p:cNvPr id="4" name="TextBox 3">
            <a:extLst>
              <a:ext uri="{FF2B5EF4-FFF2-40B4-BE49-F238E27FC236}">
                <a16:creationId xmlns:a16="http://schemas.microsoft.com/office/drawing/2014/main" id="{DEB96A0C-C697-504C-AA75-06BE62AAC3AB}"/>
              </a:ext>
            </a:extLst>
          </p:cNvPr>
          <p:cNvSpPr txBox="1"/>
          <p:nvPr/>
        </p:nvSpPr>
        <p:spPr>
          <a:xfrm>
            <a:off x="838200" y="2213202"/>
            <a:ext cx="578031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r>
              <a:rPr lang="en-US" sz="1400" b="1">
                <a:solidFill>
                  <a:schemeClr val="accent2">
                    <a:lumMod val="40000"/>
                    <a:lumOff val="60000"/>
                  </a:schemeClr>
                </a:solidFill>
              </a:rPr>
              <a:t>() =&gt; ( new Random() ).Next(100);</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77236452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EBB-77B6-9245-9079-8F4F1082C57C}"/>
              </a:ext>
            </a:extLst>
          </p:cNvPr>
          <p:cNvSpPr>
            <a:spLocks noGrp="1"/>
          </p:cNvSpPr>
          <p:nvPr>
            <p:ph type="title"/>
          </p:nvPr>
        </p:nvSpPr>
        <p:spPr/>
        <p:txBody>
          <a:bodyPr/>
          <a:lstStyle/>
          <a:p>
            <a:r>
              <a:rPr lang="en-BO"/>
              <a:t>Sentencia lambda</a:t>
            </a:r>
          </a:p>
        </p:txBody>
      </p:sp>
      <p:sp>
        <p:nvSpPr>
          <p:cNvPr id="3" name="Content Placeholder 2">
            <a:extLst>
              <a:ext uri="{FF2B5EF4-FFF2-40B4-BE49-F238E27FC236}">
                <a16:creationId xmlns:a16="http://schemas.microsoft.com/office/drawing/2014/main" id="{71AA82FF-9363-C547-AB21-F89151086C93}"/>
              </a:ext>
            </a:extLst>
          </p:cNvPr>
          <p:cNvSpPr>
            <a:spLocks noGrp="1"/>
          </p:cNvSpPr>
          <p:nvPr>
            <p:ph idx="1"/>
          </p:nvPr>
        </p:nvSpPr>
        <p:spPr>
          <a:xfrm>
            <a:off x="7158446" y="2348140"/>
            <a:ext cx="4195354" cy="348660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 código con lambda que solo ejecuta una sola expresión se llamaexpresión lambda.</a:t>
            </a:r>
          </a:p>
          <a:p>
            <a:pPr marL="0" indent="0">
              <a:buNone/>
            </a:pPr>
            <a:r>
              <a:rPr lang="en-US"/>
              <a:t> </a:t>
            </a:r>
          </a:p>
          <a:p>
            <a:pPr marL="0" indent="0">
              <a:buNone/>
            </a:pPr>
            <a:r>
              <a:rPr lang="en-US"/>
              <a:t>La codificación de una lambda también se puede incluir en llaves para permitir que contenga múltiples declaraciones. Este formulario se llama una declaración lambda.</a:t>
            </a:r>
          </a:p>
          <a:p>
            <a:pPr marL="0" indent="0">
              <a:buNone/>
            </a:pPr>
            <a:r>
              <a:rPr lang="en-US"/>
              <a:t> </a:t>
            </a:r>
            <a:endParaRPr lang="en-BO"/>
          </a:p>
        </p:txBody>
      </p:sp>
      <p:sp>
        <p:nvSpPr>
          <p:cNvPr id="4" name="TextBox 3">
            <a:extLst>
              <a:ext uri="{FF2B5EF4-FFF2-40B4-BE49-F238E27FC236}">
                <a16:creationId xmlns:a16="http://schemas.microsoft.com/office/drawing/2014/main" id="{D4235E4C-DFB1-B849-B50D-32A6FEE3DBB2}"/>
              </a:ext>
            </a:extLst>
          </p:cNvPr>
          <p:cNvSpPr txBox="1"/>
          <p:nvPr/>
        </p:nvSpPr>
        <p:spPr>
          <a:xfrm>
            <a:off x="838200" y="1907177"/>
            <a:ext cx="578031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p>
          <a:p>
            <a:pPr lvl="1"/>
            <a:r>
              <a:rPr lang="en-US" sz="1400" b="1">
                <a:solidFill>
                  <a:schemeClr val="accent2">
                    <a:lumMod val="40000"/>
                    <a:lumOff val="60000"/>
                  </a:schemeClr>
                </a:solidFill>
              </a:rPr>
              <a:t>	() =&gt; { </a:t>
            </a:r>
          </a:p>
          <a:p>
            <a:pPr lvl="1"/>
            <a:r>
              <a:rPr lang="en-US" sz="1400" b="1">
                <a:solidFill>
                  <a:schemeClr val="accent2">
                    <a:lumMod val="40000"/>
                    <a:lumOff val="60000"/>
                  </a:schemeClr>
                </a:solidFill>
              </a:rPr>
              <a:t>		var rnd =  new Random();</a:t>
            </a:r>
          </a:p>
          <a:p>
            <a:pPr lvl="1"/>
            <a:r>
              <a:rPr lang="en-US" sz="1400" b="1">
                <a:solidFill>
                  <a:schemeClr val="accent2">
                    <a:lumMod val="40000"/>
                    <a:lumOff val="60000"/>
                  </a:schemeClr>
                </a:solidFill>
              </a:rPr>
              <a:t>		return rnd.Next(100);</a:t>
            </a:r>
          </a:p>
          <a:p>
            <a:pPr lvl="1"/>
            <a:r>
              <a:rPr lang="en-US" sz="1400" b="1">
                <a:solidFill>
                  <a:schemeClr val="accent2">
                    <a:lumMod val="40000"/>
                    <a:lumOff val="60000"/>
                  </a:schemeClr>
                </a:solidFill>
              </a:rPr>
              <a:t>	};	</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6137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90E-0742-6449-9ADF-24F025118F8D}"/>
              </a:ext>
            </a:extLst>
          </p:cNvPr>
          <p:cNvSpPr>
            <a:spLocks noGrp="1"/>
          </p:cNvSpPr>
          <p:nvPr>
            <p:ph type="title"/>
          </p:nvPr>
        </p:nvSpPr>
        <p:spPr/>
        <p:txBody>
          <a:bodyPr/>
          <a:lstStyle/>
          <a:p>
            <a:r>
              <a:rPr lang="en-BO"/>
              <a:t>Expresiones body</a:t>
            </a:r>
          </a:p>
        </p:txBody>
      </p:sp>
      <p:sp>
        <p:nvSpPr>
          <p:cNvPr id="3" name="Content Placeholder 2">
            <a:extLst>
              <a:ext uri="{FF2B5EF4-FFF2-40B4-BE49-F238E27FC236}">
                <a16:creationId xmlns:a16="http://schemas.microsoft.com/office/drawing/2014/main" id="{0E8A79D4-5C30-3B4C-8009-74541289939B}"/>
              </a:ext>
            </a:extLst>
          </p:cNvPr>
          <p:cNvSpPr>
            <a:spLocks noGrp="1"/>
          </p:cNvSpPr>
          <p:nvPr>
            <p:ph idx="1"/>
          </p:nvPr>
        </p:nvSpPr>
        <p:spPr>
          <a:xfrm>
            <a:off x="6783976" y="2876999"/>
            <a:ext cx="4569823" cy="2413046"/>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a:t>
            </a:r>
            <a:r>
              <a:rPr lang="en-US" sz="2000" b="1"/>
              <a:t>expresiones lambda</a:t>
            </a:r>
            <a:r>
              <a:rPr lang="en-US" sz="2000"/>
              <a:t> proporcionan una forma alternativa abreviada de definir miembros de la clase en los casos en que el miembro consta de una sola expresión. Esto se conoce como una definición con </a:t>
            </a:r>
            <a:r>
              <a:rPr lang="en-US" sz="2000" b="1"/>
              <a:t>expresiones body</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E78E7DD7-D702-D94D-AA52-94792F1C09D2}"/>
              </a:ext>
            </a:extLst>
          </p:cNvPr>
          <p:cNvSpPr txBox="1"/>
          <p:nvPr/>
        </p:nvSpPr>
        <p:spPr>
          <a:xfrm>
            <a:off x="838201" y="1813494"/>
            <a:ext cx="5257800"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Persona</a:t>
            </a:r>
          </a:p>
          <a:p>
            <a:r>
              <a:rPr lang="en-US" sz="1400" b="1"/>
              <a:t>{</a:t>
            </a:r>
          </a:p>
          <a:p>
            <a:r>
              <a:rPr lang="en-US" sz="1400" b="1"/>
              <a:t>     // public string Nombre { get; } = " Felipe”;</a:t>
            </a:r>
          </a:p>
          <a:p>
            <a:r>
              <a:rPr lang="en-US" sz="1400" b="1"/>
              <a:t>     public string Nombre </a:t>
            </a:r>
            <a:r>
              <a:rPr lang="en-US" sz="1400" b="1">
                <a:solidFill>
                  <a:schemeClr val="accent2">
                    <a:lumMod val="40000"/>
                    <a:lumOff val="60000"/>
                  </a:schemeClr>
                </a:solidFill>
              </a:rPr>
              <a:t>=&gt; "Felipe"</a:t>
            </a:r>
            <a:r>
              <a:rPr lang="en-US" sz="1400" b="1"/>
              <a:t>; </a:t>
            </a:r>
          </a:p>
          <a:p>
            <a:r>
              <a:rPr lang="en-US" sz="1400" b="1"/>
              <a:t>     private string apellido = </a:t>
            </a:r>
            <a:r>
              <a:rPr lang="en-US" sz="1400" b="1">
                <a:solidFill>
                  <a:schemeClr val="accent2">
                    <a:lumMod val="40000"/>
                    <a:lumOff val="60000"/>
                  </a:schemeClr>
                </a:solidFill>
              </a:rPr>
              <a:t>" "</a:t>
            </a:r>
            <a:r>
              <a:rPr lang="en-US" sz="1400" b="1"/>
              <a:t>;</a:t>
            </a:r>
          </a:p>
          <a:p>
            <a:r>
              <a:rPr lang="en-US" sz="1400" b="1"/>
              <a:t>     public string Apellido { </a:t>
            </a:r>
            <a:r>
              <a:rPr lang="en-US" sz="1400" b="1">
                <a:solidFill>
                  <a:schemeClr val="accent2">
                    <a:lumMod val="40000"/>
                    <a:lumOff val="60000"/>
                  </a:schemeClr>
                </a:solidFill>
              </a:rPr>
              <a:t>get =&gt; apellido;  set =&gt; apellido = value; </a:t>
            </a:r>
            <a:r>
              <a:rPr lang="en-US" sz="1400" b="1">
                <a:solidFill>
                  <a:schemeClr val="bg1"/>
                </a:solidFill>
              </a:rPr>
              <a:t>}</a:t>
            </a:r>
            <a:endParaRPr lang="en-US" sz="1400" b="1"/>
          </a:p>
          <a:p>
            <a:r>
              <a:rPr lang="en-US" sz="1400" b="1"/>
              <a:t>     public string NombreCompleto </a:t>
            </a:r>
            <a:r>
              <a:rPr lang="en-US" sz="1400" b="1">
                <a:solidFill>
                  <a:schemeClr val="accent2">
                    <a:lumMod val="40000"/>
                    <a:lumOff val="60000"/>
                  </a:schemeClr>
                </a:solidFill>
              </a:rPr>
              <a:t>=&gt; $</a:t>
            </a:r>
            <a:r>
              <a:rPr lang="en-US" sz="1400" b="1"/>
              <a:t>"</a:t>
            </a:r>
            <a:r>
              <a:rPr lang="en-US" sz="1400" b="1">
                <a:solidFill>
                  <a:schemeClr val="accent2">
                    <a:lumMod val="40000"/>
                    <a:lumOff val="60000"/>
                  </a:schemeClr>
                </a:solidFill>
              </a:rPr>
              <a:t>{Nombre} {Apellido}</a:t>
            </a:r>
            <a:r>
              <a:rPr lang="en-US" sz="1400" b="1"/>
              <a:t>";</a:t>
            </a:r>
          </a:p>
          <a:p>
            <a:r>
              <a:rPr lang="en-US" sz="1400" b="1"/>
              <a:t>     </a:t>
            </a:r>
          </a:p>
          <a:p>
            <a:r>
              <a:rPr lang="en-US" sz="1400" b="1"/>
              <a:t>     public Persona(string apellido) =&gt;  this.Apellido  = apellido; </a:t>
            </a:r>
          </a:p>
          <a:p>
            <a:r>
              <a:rPr lang="en-US" sz="1400" b="1"/>
              <a:t>     public void Print() </a:t>
            </a:r>
            <a:r>
              <a:rPr lang="en-US" sz="1400" b="1">
                <a:solidFill>
                  <a:schemeClr val="accent2">
                    <a:lumMod val="40000"/>
                    <a:lumOff val="60000"/>
                  </a:schemeClr>
                </a:solidFill>
              </a:rPr>
              <a:t>=&gt; WriteLine(NombreCompleto)</a:t>
            </a:r>
            <a:r>
              <a:rPr lang="en-US" sz="1400" b="1"/>
              <a:t>;</a:t>
            </a:r>
          </a:p>
          <a:p>
            <a:r>
              <a:rPr lang="en-US" sz="1400" b="1"/>
              <a:t>}           </a:t>
            </a:r>
          </a:p>
          <a:p>
            <a:r>
              <a:rPr lang="en-US" sz="1400" b="1"/>
              <a:t>static class Principal {</a:t>
            </a:r>
          </a:p>
          <a:p>
            <a:pPr lvl="1"/>
            <a:r>
              <a:rPr lang="en-US" sz="1400" b="1"/>
              <a:t>static void Main() {</a:t>
            </a:r>
          </a:p>
          <a:p>
            <a:pPr lvl="2" indent="-466725"/>
            <a:r>
              <a:rPr lang="en-US" sz="1400" b="1"/>
              <a:t>	Persona elegido = new Persona("Perez");</a:t>
            </a:r>
          </a:p>
          <a:p>
            <a:pPr lvl="2" indent="-466725"/>
            <a:r>
              <a:rPr lang="en-US" sz="1400" b="1"/>
              <a:t>	elegido.Print();</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2262404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4EA-DC4E-4241-AE43-AB855CFC8ACA}"/>
              </a:ext>
            </a:extLst>
          </p:cNvPr>
          <p:cNvSpPr>
            <a:spLocks noGrp="1"/>
          </p:cNvSpPr>
          <p:nvPr>
            <p:ph type="title"/>
          </p:nvPr>
        </p:nvSpPr>
        <p:spPr/>
        <p:txBody>
          <a:bodyPr/>
          <a:lstStyle/>
          <a:p>
            <a:r>
              <a:rPr lang="en-BO"/>
              <a:t>Delegates multicast</a:t>
            </a:r>
          </a:p>
        </p:txBody>
      </p:sp>
      <p:sp>
        <p:nvSpPr>
          <p:cNvPr id="3" name="Content Placeholder 2">
            <a:extLst>
              <a:ext uri="{FF2B5EF4-FFF2-40B4-BE49-F238E27FC236}">
                <a16:creationId xmlns:a16="http://schemas.microsoft.com/office/drawing/2014/main" id="{D7A00FE0-040E-B04F-BAEA-C4A196716FEC}"/>
              </a:ext>
            </a:extLst>
          </p:cNvPr>
          <p:cNvSpPr>
            <a:spLocks noGrp="1"/>
          </p:cNvSpPr>
          <p:nvPr>
            <p:ph idx="1"/>
          </p:nvPr>
        </p:nvSpPr>
        <p:spPr>
          <a:xfrm>
            <a:off x="6522721" y="2244269"/>
            <a:ext cx="4831079" cy="3886566"/>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Es posible que un objeto </a:t>
            </a:r>
            <a:r>
              <a:rPr lang="en-US" b="1"/>
              <a:t>delegate</a:t>
            </a:r>
            <a:r>
              <a:rPr lang="en-US"/>
              <a:t> haga referencia a más de un método. Dicho objeto se conoce como </a:t>
            </a:r>
            <a:r>
              <a:rPr lang="en-US" b="1"/>
              <a:t>delegate multicast</a:t>
            </a:r>
            <a:r>
              <a:rPr lang="en-US"/>
              <a:t> y los métodos a los que referencia están contenidos en una lista de invocación. </a:t>
            </a:r>
          </a:p>
          <a:p>
            <a:pPr marL="0" indent="0">
              <a:buNone/>
            </a:pPr>
            <a:endParaRPr lang="en-US"/>
          </a:p>
          <a:p>
            <a:pPr marL="0" indent="0">
              <a:buNone/>
            </a:pPr>
            <a:r>
              <a:rPr lang="en-US"/>
              <a:t>Para agregar otro método a la lista de invocación del delegate, se puede usar el operador de suma (</a:t>
            </a:r>
            <a:r>
              <a:rPr lang="en-US" sz="3200" b="1"/>
              <a:t>+</a:t>
            </a:r>
            <a:r>
              <a:rPr lang="en-US"/>
              <a:t>) ó el operador de suma con asignación (</a:t>
            </a:r>
            <a:r>
              <a:rPr lang="en-US" sz="3200" b="1"/>
              <a:t>+=</a:t>
            </a:r>
            <a:r>
              <a:rPr lang="en-US"/>
              <a:t>).</a:t>
            </a:r>
          </a:p>
          <a:p>
            <a:pPr marL="0" indent="0">
              <a:buNone/>
            </a:pPr>
            <a:endParaRPr lang="en-US"/>
          </a:p>
          <a:p>
            <a:pPr marL="0" indent="0">
              <a:buNone/>
            </a:pPr>
            <a:r>
              <a:rPr lang="en-US"/>
              <a:t>Del mismo modo, para eliminar un método de la lista de invocación, se utilizan los operadores de resta (</a:t>
            </a:r>
            <a:r>
              <a:rPr lang="en-US" sz="3200" b="1"/>
              <a:t>-</a:t>
            </a:r>
            <a:r>
              <a:rPr lang="en-US"/>
              <a:t>) o de resta conasignación (</a:t>
            </a:r>
            <a:r>
              <a:rPr lang="en-US" sz="3200" b="1"/>
              <a:t>-=</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7B75F78E-F3A2-BE45-B78D-C99CFCE22B66}"/>
              </a:ext>
            </a:extLst>
          </p:cNvPr>
          <p:cNvSpPr txBox="1"/>
          <p:nvPr/>
        </p:nvSpPr>
        <p:spPr>
          <a:xfrm>
            <a:off x="838200" y="1857037"/>
            <a:ext cx="5327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DiceDelegate();</a:t>
            </a:r>
          </a:p>
          <a:p>
            <a:r>
              <a:rPr lang="en-US" sz="1400" b="1"/>
              <a:t>public class Grabadora</a:t>
            </a:r>
          </a:p>
          <a:p>
            <a:r>
              <a:rPr lang="en-US" sz="1400" b="1"/>
              <a:t>{</a:t>
            </a:r>
          </a:p>
          <a:p>
            <a:r>
              <a:rPr lang="en-US" sz="1400" b="1"/>
              <a:t>      public DiceDelegate Dice { get; set;}</a:t>
            </a:r>
          </a:p>
          <a:p>
            <a:r>
              <a:rPr lang="en-US" sz="1400" b="1"/>
              <a:t>}</a:t>
            </a:r>
          </a:p>
          <a:p>
            <a:r>
              <a:rPr lang="en-US" sz="1400" b="1"/>
              <a:t>static class Principal {</a:t>
            </a:r>
          </a:p>
          <a:p>
            <a:r>
              <a:rPr lang="en-US" sz="1400" b="1"/>
              <a:t>      public static void Hola() { WriteLine("Hola!"); }</a:t>
            </a:r>
          </a:p>
          <a:p>
            <a:r>
              <a:rPr lang="en-US" sz="1400" b="1"/>
              <a:t>      public static void Pregunta() { WriteLine("Cómo estás?"); }</a:t>
            </a:r>
          </a:p>
          <a:p>
            <a:r>
              <a:rPr lang="en-US" sz="1400" b="1"/>
              <a:t>      public static void Chau() { System.Console.Write("Chau!"); }</a:t>
            </a:r>
          </a:p>
          <a:p>
            <a:r>
              <a:rPr lang="en-US" sz="1400" b="1"/>
              <a:t>      public static void Adios() { System.Console.Write("Adios!"); }</a:t>
            </a:r>
          </a:p>
          <a:p>
            <a:br>
              <a:rPr lang="en-US" sz="1400" b="1"/>
            </a:br>
            <a:r>
              <a:rPr lang="en-US" sz="1400" b="1"/>
              <a:t>      static void Main() {</a:t>
            </a:r>
          </a:p>
          <a:p>
            <a:pPr lvl="1"/>
            <a:r>
              <a:rPr lang="en-US" sz="1400" b="1"/>
              <a:t>Grabadora grab = new Grabadora();</a:t>
            </a:r>
          </a:p>
          <a:p>
            <a:pPr lvl="1"/>
            <a:r>
              <a:rPr lang="en-US" sz="1400" b="1"/>
              <a:t>grab.Dice = Hola;</a:t>
            </a:r>
          </a:p>
          <a:p>
            <a:pPr lvl="1"/>
            <a:r>
              <a:rPr lang="en-US" sz="1400" b="1"/>
              <a:t>grab.Dice = grab.Dice + Pregunta;</a:t>
            </a:r>
          </a:p>
          <a:p>
            <a:pPr lvl="1"/>
            <a:r>
              <a:rPr lang="en-US" sz="1400" b="1"/>
              <a:t>grab.Dice += Chau; grab.Dice += Adios; grab.Dice -= Chau;</a:t>
            </a:r>
          </a:p>
          <a:p>
            <a:pPr lvl="1"/>
            <a:r>
              <a:rPr lang="en-US" sz="1400" b="1"/>
              <a:t>grab.Dice(); // Hola!-Cómo estás?-Adios!</a:t>
            </a:r>
          </a:p>
          <a:p>
            <a:pPr lvl="1" indent="-233363"/>
            <a:r>
              <a:rPr lang="en-US" sz="1400" b="1"/>
              <a:t>} </a:t>
            </a:r>
          </a:p>
          <a:p>
            <a:pPr lvl="1" indent="-449263"/>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892331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385-5876-8142-8871-F006038643C5}"/>
              </a:ext>
            </a:extLst>
          </p:cNvPr>
          <p:cNvSpPr>
            <a:spLocks noGrp="1"/>
          </p:cNvSpPr>
          <p:nvPr>
            <p:ph type="title"/>
          </p:nvPr>
        </p:nvSpPr>
        <p:spPr/>
        <p:txBody>
          <a:bodyPr/>
          <a:lstStyle/>
          <a:p>
            <a:r>
              <a:rPr lang="en-BO"/>
              <a:t>Covarianza y Contravarianza</a:t>
            </a:r>
          </a:p>
        </p:txBody>
      </p:sp>
      <p:sp>
        <p:nvSpPr>
          <p:cNvPr id="3" name="Content Placeholder 2">
            <a:extLst>
              <a:ext uri="{FF2B5EF4-FFF2-40B4-BE49-F238E27FC236}">
                <a16:creationId xmlns:a16="http://schemas.microsoft.com/office/drawing/2014/main" id="{076779E7-7BC5-424B-B905-FD72876BB103}"/>
              </a:ext>
            </a:extLst>
          </p:cNvPr>
          <p:cNvSpPr>
            <a:spLocks noGrp="1"/>
          </p:cNvSpPr>
          <p:nvPr>
            <p:ph idx="1"/>
          </p:nvPr>
        </p:nvSpPr>
        <p:spPr>
          <a:xfrm>
            <a:off x="6958150" y="1994097"/>
            <a:ext cx="439565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método se puede asignar a un objeto delegate si coincide su </a:t>
            </a:r>
            <a:r>
              <a:rPr lang="en-US" b="1"/>
              <a:t>signature</a:t>
            </a:r>
            <a:r>
              <a:rPr lang="en-US"/>
              <a:t> con la del delegate. </a:t>
            </a:r>
          </a:p>
          <a:p>
            <a:pPr marL="0" indent="0">
              <a:buNone/>
            </a:pPr>
            <a:endParaRPr lang="en-US"/>
          </a:p>
          <a:p>
            <a:pPr marL="0" indent="0">
              <a:buNone/>
            </a:pPr>
            <a:r>
              <a:rPr lang="en-US"/>
              <a:t>Sin embargo, la </a:t>
            </a:r>
            <a:r>
              <a:rPr lang="en-US" b="1"/>
              <a:t>signature</a:t>
            </a:r>
            <a:r>
              <a:rPr lang="en-US"/>
              <a:t> de un método no tiene que coincidir exactamente con la del </a:t>
            </a:r>
            <a:r>
              <a:rPr lang="en-US" b="1"/>
              <a:t>delegate</a:t>
            </a:r>
            <a:r>
              <a:rPr lang="en-US"/>
              <a:t>. Un método que tiene un tipo de retorno derivado del definido en el delegate (</a:t>
            </a:r>
            <a:r>
              <a:rPr lang="en-US" b="1"/>
              <a:t>covarianza</a:t>
            </a:r>
            <a:r>
              <a:rPr lang="en-US"/>
              <a:t>), ó que tiene tipos de parámetros que son </a:t>
            </a:r>
            <a:r>
              <a:rPr lang="en-US" b="1"/>
              <a:t>base</a:t>
            </a:r>
            <a:r>
              <a:rPr lang="en-US"/>
              <a:t> de los tipos de parámetros del </a:t>
            </a:r>
            <a:r>
              <a:rPr lang="en-US" b="1"/>
              <a:t>delegate </a:t>
            </a:r>
            <a:r>
              <a:rPr lang="en-US"/>
              <a:t>(</a:t>
            </a:r>
            <a:r>
              <a:rPr lang="en-US" b="1"/>
              <a:t>contravarianza</a:t>
            </a:r>
            <a:r>
              <a:rPr lang="en-US"/>
              <a:t>), pueden asignarse al objeto de tipo </a:t>
            </a:r>
            <a:r>
              <a:rPr lang="en-US" b="1"/>
              <a:t>delegate</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3A43976B-DBB3-9443-8098-F39E1C766F45}"/>
              </a:ext>
            </a:extLst>
          </p:cNvPr>
          <p:cNvSpPr txBox="1"/>
          <p:nvPr/>
        </p:nvSpPr>
        <p:spPr>
          <a:xfrm>
            <a:off x="838199" y="1661387"/>
            <a:ext cx="593707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abstract class Figura { </a:t>
            </a:r>
          </a:p>
          <a:p>
            <a:r>
              <a:rPr lang="en-US" sz="1400" b="1"/>
              <a:t>      public int X { get; set;}    public int Y { get; set;}    public abstract int Area(); </a:t>
            </a:r>
          </a:p>
          <a:p>
            <a:r>
              <a:rPr lang="en-US" sz="1400" b="1"/>
              <a:t>}</a:t>
            </a:r>
          </a:p>
          <a:p>
            <a:r>
              <a:rPr lang="en-US" sz="1400" b="1"/>
              <a:t>public class Rectangulo : Figura { public override int Area() =&gt; X * Y; }</a:t>
            </a:r>
          </a:p>
          <a:p>
            <a:r>
              <a:rPr lang="en-US" sz="1400" b="1"/>
              <a:t>public </a:t>
            </a:r>
            <a:r>
              <a:rPr lang="en-US" sz="1400" b="1">
                <a:solidFill>
                  <a:schemeClr val="accent2">
                    <a:lumMod val="40000"/>
                    <a:lumOff val="60000"/>
                  </a:schemeClr>
                </a:solidFill>
              </a:rPr>
              <a:t>delegate Figura AmpliaDelegate(Rectangulo rec, int factor)</a:t>
            </a:r>
            <a:r>
              <a:rPr lang="en-US" sz="1400" b="1"/>
              <a:t>;</a:t>
            </a:r>
          </a:p>
          <a:p>
            <a:r>
              <a:rPr lang="en-US" sz="1400" b="1"/>
              <a:t>public class Ampliadora {</a:t>
            </a:r>
          </a:p>
          <a:p>
            <a:r>
              <a:rPr lang="en-US" sz="1400" b="1"/>
              <a:t>      public static AmpliaDelegate Amplia { get; set;}</a:t>
            </a:r>
          </a:p>
          <a:p>
            <a:r>
              <a:rPr lang="en-US" sz="1400" b="1"/>
              <a:t>}</a:t>
            </a:r>
          </a:p>
          <a:p>
            <a:br>
              <a:rPr lang="en-US" sz="1400" b="1"/>
            </a:br>
            <a:r>
              <a:rPr lang="en-US" sz="1400" b="1"/>
              <a:t>static class Principal {</a:t>
            </a:r>
          </a:p>
          <a:p>
            <a:r>
              <a:rPr lang="en-US" sz="1400" b="1"/>
              <a:t>      public </a:t>
            </a:r>
            <a:r>
              <a:rPr lang="en-US" sz="1400" b="1">
                <a:solidFill>
                  <a:schemeClr val="accent2">
                    <a:lumMod val="40000"/>
                    <a:lumOff val="60000"/>
                  </a:schemeClr>
                </a:solidFill>
              </a:rPr>
              <a:t>static Rectangulo AmpliaRectangulo(Figura fig, int factor) </a:t>
            </a:r>
            <a:r>
              <a:rPr lang="en-US" sz="1400" b="1"/>
              <a:t>{</a:t>
            </a:r>
          </a:p>
          <a:p>
            <a:r>
              <a:rPr lang="en-US" sz="1400" b="1"/>
              <a:t>           fig.X *= factor; fig.Y *= factor;</a:t>
            </a:r>
          </a:p>
          <a:p>
            <a:r>
              <a:rPr lang="en-US" sz="1400" b="1"/>
              <a:t>           return fig as Rectangulo; </a:t>
            </a:r>
          </a:p>
          <a:p>
            <a:r>
              <a:rPr lang="en-US" sz="1400" b="1"/>
              <a:t>      }</a:t>
            </a:r>
          </a:p>
          <a:p>
            <a:r>
              <a:rPr lang="en-US" sz="1400" b="1"/>
              <a:t>      static void Main() {</a:t>
            </a:r>
          </a:p>
          <a:p>
            <a:r>
              <a:rPr lang="en-US" sz="1400" b="1"/>
              <a:t>            Ampliadora.Amplia = AmpliaRectangulo;</a:t>
            </a:r>
          </a:p>
          <a:p>
            <a:r>
              <a:rPr lang="en-US" sz="1400" b="1"/>
              <a:t>            Figura figura = Ampliadora.Amplia(new Rectangulo { X =20, Y = 50}, 2); </a:t>
            </a:r>
          </a:p>
          <a:p>
            <a:r>
              <a:rPr lang="en-US" sz="1400" b="1"/>
              <a:t>            WriteLine($"Area figura = {figura.Area()}"); // 4000</a:t>
            </a:r>
          </a:p>
          <a:p>
            <a:r>
              <a:rPr lang="en-US" sz="1400" b="1"/>
              <a:t>     }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12846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EA6-1963-CC4B-86E4-F41B0901A721}"/>
              </a:ext>
            </a:extLst>
          </p:cNvPr>
          <p:cNvSpPr>
            <a:spLocks noGrp="1"/>
          </p:cNvSpPr>
          <p:nvPr>
            <p:ph type="title"/>
          </p:nvPr>
        </p:nvSpPr>
        <p:spPr/>
        <p:txBody>
          <a:bodyPr/>
          <a:lstStyle/>
          <a:p>
            <a:r>
              <a:rPr lang="en-BO"/>
              <a:t>Delegates como parámetros</a:t>
            </a:r>
          </a:p>
        </p:txBody>
      </p:sp>
      <p:sp>
        <p:nvSpPr>
          <p:cNvPr id="3" name="Content Placeholder 2">
            <a:extLst>
              <a:ext uri="{FF2B5EF4-FFF2-40B4-BE49-F238E27FC236}">
                <a16:creationId xmlns:a16="http://schemas.microsoft.com/office/drawing/2014/main" id="{CD42977D-164E-A342-A97C-45594693F8D6}"/>
              </a:ext>
            </a:extLst>
          </p:cNvPr>
          <p:cNvSpPr>
            <a:spLocks noGrp="1"/>
          </p:cNvSpPr>
          <p:nvPr>
            <p:ph idx="1"/>
          </p:nvPr>
        </p:nvSpPr>
        <p:spPr>
          <a:xfrm>
            <a:off x="7698377" y="2275049"/>
            <a:ext cx="3655423" cy="371644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400"/>
              <a:t>Una propiedad importante de los delegates es que se pueden pasar como parámetros de métodos.</a:t>
            </a:r>
          </a:p>
          <a:p>
            <a:pPr marL="0" indent="0">
              <a:buNone/>
            </a:pPr>
            <a:endParaRPr lang="en-US" sz="2400"/>
          </a:p>
          <a:p>
            <a:pPr marL="0" indent="0">
              <a:buNone/>
            </a:pPr>
            <a:r>
              <a:rPr lang="en-US" sz="2400"/>
              <a:t>El beneficio de este enfoque es que se obtiene un desacople entre el método que barre una colección y el método cliente que es el que decide que hacer con los elementos de la colección.</a:t>
            </a:r>
          </a:p>
          <a:p>
            <a:pPr marL="0" indent="0">
              <a:buNone/>
            </a:pPr>
            <a:endParaRPr lang="en-US" sz="2000"/>
          </a:p>
          <a:p>
            <a:pPr marL="0" indent="0">
              <a:buNone/>
            </a:pPr>
            <a:r>
              <a:rPr lang="en-US" sz="2000"/>
              <a:t> </a:t>
            </a:r>
            <a:endParaRPr lang="en-BO" sz="2000"/>
          </a:p>
        </p:txBody>
      </p:sp>
      <p:sp>
        <p:nvSpPr>
          <p:cNvPr id="4" name="TextBox 3">
            <a:extLst>
              <a:ext uri="{FF2B5EF4-FFF2-40B4-BE49-F238E27FC236}">
                <a16:creationId xmlns:a16="http://schemas.microsoft.com/office/drawing/2014/main" id="{C6AAC332-0D51-5A44-941F-8FEE07331F72}"/>
              </a:ext>
            </a:extLst>
          </p:cNvPr>
          <p:cNvSpPr txBox="1"/>
          <p:nvPr/>
        </p:nvSpPr>
        <p:spPr>
          <a:xfrm>
            <a:off x="838200" y="1813494"/>
            <a:ext cx="6381205"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ProcesaPersonaDelegate(string nombre);</a:t>
            </a:r>
          </a:p>
          <a:p>
            <a:r>
              <a:rPr lang="en-US" sz="1400" b="1"/>
              <a:t>public class PersonaDB {</a:t>
            </a:r>
          </a:p>
          <a:p>
            <a:r>
              <a:rPr lang="en-US" sz="1400" b="1"/>
              <a:t>	string[] lista = { "Pedro", "Ricardo", "Maria" };</a:t>
            </a:r>
          </a:p>
          <a:p>
            <a:r>
              <a:rPr lang="en-US" sz="1400" b="1"/>
              <a:t>	public void ProcesaLista(ProcesaPersonaDelegate procPersona)</a:t>
            </a:r>
          </a:p>
          <a:p>
            <a:r>
              <a:rPr lang="en-US" sz="1400" b="1"/>
              <a:t>	{</a:t>
            </a:r>
          </a:p>
          <a:p>
            <a:r>
              <a:rPr lang="en-US" sz="1400" b="1"/>
              <a:t>		foreach (string nombre in lista)</a:t>
            </a:r>
          </a:p>
          <a:p>
            <a:r>
              <a:rPr lang="en-US" sz="1400" b="1"/>
              <a:t>			procPersona(nombre);</a:t>
            </a:r>
          </a:p>
          <a:p>
            <a:r>
              <a:rPr lang="en-US" sz="1400" b="1"/>
              <a:t>	}</a:t>
            </a:r>
          </a:p>
          <a:p>
            <a:r>
              <a:rPr lang="en-US" sz="1400" b="1"/>
              <a:t>}</a:t>
            </a:r>
          </a:p>
          <a:p>
            <a:r>
              <a:rPr lang="en-US" sz="1400" b="1"/>
              <a:t>static class Principal {</a:t>
            </a:r>
          </a:p>
          <a:p>
            <a:r>
              <a:rPr lang="en-US" sz="1400" b="1"/>
              <a:t>	static void Main()</a:t>
            </a:r>
          </a:p>
          <a:p>
            <a:r>
              <a:rPr lang="en-US" sz="1400" b="1"/>
              <a:t>	{</a:t>
            </a:r>
          </a:p>
          <a:p>
            <a:r>
              <a:rPr lang="en-US" sz="1400" b="1"/>
              <a:t>		var db = new PersonaDB();</a:t>
            </a:r>
          </a:p>
          <a:p>
            <a:r>
              <a:rPr lang="en-US" sz="1400" b="1"/>
              <a:t>		db.ProcesaLista(WriteNombre);</a:t>
            </a:r>
          </a:p>
          <a:p>
            <a:r>
              <a:rPr lang="en-US" sz="1400" b="1"/>
              <a:t>	}</a:t>
            </a:r>
          </a:p>
          <a:p>
            <a:r>
              <a:rPr lang="en-US" sz="1400" b="1"/>
              <a:t>	static void WriteNombre(string nombre) {</a:t>
            </a:r>
          </a:p>
          <a:p>
            <a:r>
              <a:rPr lang="en-US" sz="1400" b="1"/>
              <a:t>		System.Console.WriteLine(nombre);</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10202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6B6-12D6-0042-A01F-AD57AEE22021}"/>
              </a:ext>
            </a:extLst>
          </p:cNvPr>
          <p:cNvSpPr>
            <a:spLocks noGrp="1"/>
          </p:cNvSpPr>
          <p:nvPr>
            <p:ph type="title"/>
          </p:nvPr>
        </p:nvSpPr>
        <p:spPr/>
        <p:txBody>
          <a:bodyPr/>
          <a:lstStyle/>
          <a:p>
            <a:r>
              <a:rPr lang="en-BO"/>
              <a:t>Capítulo 17</a:t>
            </a:r>
          </a:p>
        </p:txBody>
      </p:sp>
      <p:sp>
        <p:nvSpPr>
          <p:cNvPr id="3" name="Content Placeholder 2">
            <a:extLst>
              <a:ext uri="{FF2B5EF4-FFF2-40B4-BE49-F238E27FC236}">
                <a16:creationId xmlns:a16="http://schemas.microsoft.com/office/drawing/2014/main" id="{D1984D1E-5400-0140-8CFB-0A4BDD67874F}"/>
              </a:ext>
            </a:extLst>
          </p:cNvPr>
          <p:cNvSpPr>
            <a:spLocks noGrp="1"/>
          </p:cNvSpPr>
          <p:nvPr>
            <p:ph idx="1"/>
          </p:nvPr>
        </p:nvSpPr>
        <p:spPr/>
        <p:txBody>
          <a:bodyPr>
            <a:normAutofit/>
          </a:bodyPr>
          <a:lstStyle/>
          <a:p>
            <a:pPr marL="0" indent="0">
              <a:buNone/>
            </a:pPr>
            <a:r>
              <a:rPr lang="en-BO" sz="4000" b="1"/>
              <a:t>Events</a:t>
            </a:r>
          </a:p>
        </p:txBody>
      </p:sp>
    </p:spTree>
    <p:extLst>
      <p:ext uri="{BB962C8B-B14F-4D97-AF65-F5344CB8AC3E}">
        <p14:creationId xmlns:p14="http://schemas.microsoft.com/office/powerpoint/2010/main" val="311096845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10BA-D064-1C43-B02F-A7A34DA4F921}"/>
              </a:ext>
            </a:extLst>
          </p:cNvPr>
          <p:cNvSpPr>
            <a:spLocks noGrp="1"/>
          </p:cNvSpPr>
          <p:nvPr>
            <p:ph type="title"/>
          </p:nvPr>
        </p:nvSpPr>
        <p:spPr/>
        <p:txBody>
          <a:bodyPr/>
          <a:lstStyle/>
          <a:p>
            <a:r>
              <a:rPr lang="en-BO"/>
              <a:t>Eventos</a:t>
            </a:r>
          </a:p>
        </p:txBody>
      </p:sp>
      <p:sp>
        <p:nvSpPr>
          <p:cNvPr id="3" name="Content Placeholder 2">
            <a:extLst>
              <a:ext uri="{FF2B5EF4-FFF2-40B4-BE49-F238E27FC236}">
                <a16:creationId xmlns:a16="http://schemas.microsoft.com/office/drawing/2014/main" id="{E97197C2-5FE5-2943-8D3D-C0BA311B82BD}"/>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Los eventos (events) es una aplicación de los multicast delegates.</a:t>
            </a:r>
          </a:p>
          <a:p>
            <a:pPr marL="0" indent="0">
              <a:buNone/>
            </a:pPr>
            <a:r>
              <a:rPr lang="en-US"/>
              <a:t>Los eventos permiten que un objeto notifique a otros objetos cuando ocurre algo de interés. El objeto que genera el evento se llama </a:t>
            </a:r>
            <a:r>
              <a:rPr lang="en-US" b="1"/>
              <a:t>publicador</a:t>
            </a:r>
            <a:r>
              <a:rPr lang="en-US"/>
              <a:t> y los objetos que manejan el evento se llaman </a:t>
            </a:r>
            <a:r>
              <a:rPr lang="en-US" b="1"/>
              <a:t>suscriptores</a:t>
            </a:r>
            <a:r>
              <a:rPr lang="en-US"/>
              <a:t>.</a:t>
            </a:r>
            <a:endParaRPr lang="en-BO"/>
          </a:p>
        </p:txBody>
      </p:sp>
    </p:spTree>
    <p:extLst>
      <p:ext uri="{BB962C8B-B14F-4D97-AF65-F5344CB8AC3E}">
        <p14:creationId xmlns:p14="http://schemas.microsoft.com/office/powerpoint/2010/main" val="11463804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731-7C3E-7F43-93C0-157FBCF4FE11}"/>
              </a:ext>
            </a:extLst>
          </p:cNvPr>
          <p:cNvSpPr>
            <a:spLocks noGrp="1"/>
          </p:cNvSpPr>
          <p:nvPr>
            <p:ph type="title"/>
          </p:nvPr>
        </p:nvSpPr>
        <p:spPr/>
        <p:txBody>
          <a:bodyPr/>
          <a:lstStyle/>
          <a:p>
            <a:r>
              <a:rPr lang="en-BO"/>
              <a:t>Delegate patrón para eventos</a:t>
            </a:r>
          </a:p>
        </p:txBody>
      </p:sp>
      <p:sp>
        <p:nvSpPr>
          <p:cNvPr id="3" name="Content Placeholder 2">
            <a:extLst>
              <a:ext uri="{FF2B5EF4-FFF2-40B4-BE49-F238E27FC236}">
                <a16:creationId xmlns:a16="http://schemas.microsoft.com/office/drawing/2014/main" id="{8D2F2A0F-EE04-F346-8C6E-89D5AEA8928E}"/>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endParaRPr lang="en-BO"/>
          </a:p>
          <a:p>
            <a:pPr marL="0" indent="0">
              <a:buNone/>
            </a:pPr>
            <a:r>
              <a:rPr lang="en-BO"/>
              <a:t>Para usar los eventos debe definirse primero un delegate, pues un event es un delegate multicast con un comportamiento especializado para comunicar eventos entre objetos.</a:t>
            </a:r>
          </a:p>
          <a:p>
            <a:pPr marL="0" indent="0">
              <a:buNone/>
            </a:pPr>
            <a:r>
              <a:rPr lang="en-BO"/>
              <a:t> </a:t>
            </a:r>
          </a:p>
          <a:p>
            <a:pPr marL="0" indent="0">
              <a:buNone/>
            </a:pPr>
            <a:r>
              <a:rPr lang="en-US"/>
              <a:t>El patrón de diseño estándar es usar un delegate que devuelva </a:t>
            </a:r>
            <a:r>
              <a:rPr lang="en-US" b="1"/>
              <a:t>void</a:t>
            </a:r>
            <a:r>
              <a:rPr lang="en-US"/>
              <a:t> que acepte dos parámetros. El primer parámetro especifica el objeto (de class </a:t>
            </a:r>
            <a:r>
              <a:rPr lang="en-US" b="1"/>
              <a:t>object</a:t>
            </a:r>
            <a:r>
              <a:rPr lang="en-US"/>
              <a:t>) que origina el evento, y el segundo parámetro es un </a:t>
            </a:r>
            <a:r>
              <a:rPr lang="en-US" b="1"/>
              <a:t>type</a:t>
            </a:r>
            <a:r>
              <a:rPr lang="en-US"/>
              <a:t> que es o hereda de la clase </a:t>
            </a:r>
            <a:r>
              <a:rPr lang="en-US" b="1"/>
              <a:t>System.EventArgs</a:t>
            </a:r>
            <a:r>
              <a:rPr lang="en-US"/>
              <a:t>. Este parámetro generalmente contiene los detalles del evento, pero en el caso de EventArgs no define ninguna información en especial.</a:t>
            </a:r>
          </a:p>
          <a:p>
            <a:endParaRPr lang="en-US"/>
          </a:p>
          <a:p>
            <a:pPr marL="0" indent="0">
              <a:buNone/>
            </a:pPr>
            <a:r>
              <a:rPr lang="en-US" b="1"/>
              <a:t>public delegate void EventHandlerDelegate(objeBTCct sender, EventArgs e);</a:t>
            </a:r>
          </a:p>
          <a:p>
            <a:pPr marL="0" indent="0">
              <a:buNone/>
            </a:pPr>
            <a:endParaRPr lang="en-US" b="1"/>
          </a:p>
          <a:p>
            <a:pPr marL="0" indent="0">
              <a:buNone/>
            </a:pPr>
            <a:r>
              <a:rPr lang="en-US"/>
              <a:t>Alternativamente, en lugar de este </a:t>
            </a:r>
            <a:r>
              <a:rPr lang="en-US" b="1"/>
              <a:t>delegate</a:t>
            </a:r>
            <a:r>
              <a:rPr lang="en-US"/>
              <a:t> de evento personalizado, podría haberse utilizado el delegate </a:t>
            </a:r>
            <a:r>
              <a:rPr lang="en-US" b="1"/>
              <a:t>System.EventHandler</a:t>
            </a:r>
            <a:r>
              <a:rPr lang="en-US"/>
              <a:t> predefinido. Este </a:t>
            </a:r>
            <a:r>
              <a:rPr lang="en-US" b="1"/>
              <a:t>delegate</a:t>
            </a:r>
            <a:r>
              <a:rPr lang="en-US"/>
              <a:t> es idéntico al definido anteriormente, y se usa en las bibliotecas de clases (FCL) de .NET para crear eventos que no tienen datos.</a:t>
            </a:r>
            <a:endParaRPr lang="en-BO"/>
          </a:p>
          <a:p>
            <a:pPr marL="0" indent="0">
              <a:buNone/>
            </a:pPr>
            <a:endParaRPr lang="en-US"/>
          </a:p>
          <a:p>
            <a:endParaRPr lang="en-BO"/>
          </a:p>
        </p:txBody>
      </p:sp>
    </p:spTree>
    <p:extLst>
      <p:ext uri="{BB962C8B-B14F-4D97-AF65-F5344CB8AC3E}">
        <p14:creationId xmlns:p14="http://schemas.microsoft.com/office/powerpoint/2010/main" val="28716620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F4B7-3279-9B42-A469-F619D06BE72C}"/>
              </a:ext>
            </a:extLst>
          </p:cNvPr>
          <p:cNvSpPr>
            <a:spLocks noGrp="1"/>
          </p:cNvSpPr>
          <p:nvPr>
            <p:ph type="title"/>
          </p:nvPr>
        </p:nvSpPr>
        <p:spPr/>
        <p:txBody>
          <a:bodyPr/>
          <a:lstStyle/>
          <a:p>
            <a:r>
              <a:rPr lang="en-BO"/>
              <a:t>El publicador y el miembro event</a:t>
            </a:r>
          </a:p>
        </p:txBody>
      </p:sp>
      <p:sp>
        <p:nvSpPr>
          <p:cNvPr id="3" name="Content Placeholder 2">
            <a:extLst>
              <a:ext uri="{FF2B5EF4-FFF2-40B4-BE49-F238E27FC236}">
                <a16:creationId xmlns:a16="http://schemas.microsoft.com/office/drawing/2014/main" id="{77DB1E01-2666-CD45-A8EE-451CA487FF1A}"/>
              </a:ext>
            </a:extLst>
          </p:cNvPr>
          <p:cNvSpPr>
            <a:spLocks noGrp="1"/>
          </p:cNvSpPr>
          <p:nvPr>
            <p:ph idx="1"/>
          </p:nvPr>
        </p:nvSpPr>
        <p:spPr>
          <a:xfrm>
            <a:off x="7680961" y="1813493"/>
            <a:ext cx="3672839" cy="4893647"/>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Con el delegate definido, el evento se puede declara como miembro de la clase “</a:t>
            </a:r>
            <a:r>
              <a:rPr lang="en-US" b="1"/>
              <a:t>Publicadora</a:t>
            </a:r>
            <a:r>
              <a:rPr lang="en-US"/>
              <a:t>” utilizando el keyword </a:t>
            </a:r>
            <a:r>
              <a:rPr lang="en-US" b="1"/>
              <a:t>event</a:t>
            </a:r>
            <a:r>
              <a:rPr lang="en-US"/>
              <a:t> seguida por el delegate y el nombre del evento. </a:t>
            </a:r>
          </a:p>
          <a:p>
            <a:pPr marL="0" indent="0">
              <a:buNone/>
            </a:pPr>
            <a:endParaRPr lang="en-US"/>
          </a:p>
          <a:p>
            <a:pPr marL="0" indent="0">
              <a:buNone/>
            </a:pPr>
            <a:r>
              <a:rPr lang="en-US"/>
              <a:t>El miembro </a:t>
            </a:r>
            <a:r>
              <a:rPr lang="en-US" b="1"/>
              <a:t>event</a:t>
            </a:r>
            <a:r>
              <a:rPr lang="en-US"/>
              <a:t> crea un tipo especial de delegate que solo se puede invocar desde la clase donde se lo declara.</a:t>
            </a:r>
          </a:p>
          <a:p>
            <a:pPr marL="0" indent="0">
              <a:buNone/>
            </a:pPr>
            <a:endParaRPr lang="en-US"/>
          </a:p>
          <a:p>
            <a:pPr marL="0" indent="0">
              <a:buNone/>
            </a:pPr>
            <a:r>
              <a:rPr lang="en-US"/>
              <a:t>Para </a:t>
            </a:r>
            <a:r>
              <a:rPr lang="en-US" b="1"/>
              <a:t>disparar el evento</a:t>
            </a:r>
            <a:r>
              <a:rPr lang="en-US"/>
              <a:t> y notificar a los suscriptores, se puede crear un invocador de evento. La convención de nomenclatura para este método es preceder el nombre del evento con la palabra On. Toma un argumento del tipo </a:t>
            </a:r>
            <a:r>
              <a:rPr lang="en-US" b="1"/>
              <a:t>EventArgs</a:t>
            </a:r>
            <a:r>
              <a:rPr lang="en-US"/>
              <a:t>. El método generará el evento solo si no es nulo, es decir, solo cuando el evento tenga suscriptores registrados. Para generar el evento, la referencia de esta instancia se pasa como el remitente, y el objeto EventArgs es el objeto que se pasó al método. Alternativamente se puede usar explicitamente el método </a:t>
            </a:r>
            <a:r>
              <a:rPr lang="en-US" b="1"/>
              <a:t>Invoke</a:t>
            </a:r>
            <a:r>
              <a:rPr lang="en-US"/>
              <a:t>.</a:t>
            </a:r>
            <a:endParaRPr lang="en-BO"/>
          </a:p>
        </p:txBody>
      </p:sp>
      <p:sp>
        <p:nvSpPr>
          <p:cNvPr id="4" name="TextBox 3">
            <a:extLst>
              <a:ext uri="{FF2B5EF4-FFF2-40B4-BE49-F238E27FC236}">
                <a16:creationId xmlns:a16="http://schemas.microsoft.com/office/drawing/2014/main" id="{EBDCD896-44F3-0E4E-887C-8464F30E8E56}"/>
              </a:ext>
            </a:extLst>
          </p:cNvPr>
          <p:cNvSpPr txBox="1"/>
          <p:nvPr/>
        </p:nvSpPr>
        <p:spPr>
          <a:xfrm>
            <a:off x="838200" y="1813494"/>
            <a:ext cx="6607629" cy="489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EventHandlerDelegate(object sender, EventArgs e)</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 HayOperacion</a:t>
            </a:r>
            <a:r>
              <a:rPr lang="en-US" sz="1400" b="1"/>
              <a:t>;  </a:t>
            </a:r>
          </a:p>
          <a:p>
            <a:r>
              <a:rPr lang="en-US" sz="1400" b="1"/>
              <a:t>      </a:t>
            </a:r>
          </a:p>
          <a:p>
            <a:r>
              <a:rPr lang="en-US" sz="1400" b="1"/>
              <a:t>      protected </a:t>
            </a:r>
            <a:r>
              <a:rPr lang="en-US" sz="1400" b="1">
                <a:solidFill>
                  <a:schemeClr val="accent2">
                    <a:lumMod val="40000"/>
                    <a:lumOff val="60000"/>
                  </a:schemeClr>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t>           // if(HayOperacion != null) </a:t>
            </a:r>
          </a:p>
          <a:p>
            <a:r>
              <a:rPr lang="en-US" sz="1400" b="1"/>
              <a:t>                 // HayOperacion(this, e);   			</a:t>
            </a:r>
            <a:r>
              <a:rPr lang="en-US" sz="1400" b="1">
                <a:solidFill>
                  <a:schemeClr val="accent6">
                    <a:lumMod val="40000"/>
                    <a:lumOff val="60000"/>
                  </a:schemeClr>
                </a:solidFill>
              </a:rPr>
              <a:t>// Forma tradicional</a:t>
            </a:r>
          </a:p>
          <a:p>
            <a:r>
              <a:rPr lang="en-US" sz="1400" b="1"/>
              <a:t>           </a:t>
            </a:r>
            <a:r>
              <a:rPr lang="en-US" sz="1400" b="1">
                <a:solidFill>
                  <a:schemeClr val="accent2">
                    <a:lumMod val="40000"/>
                    <a:lumOff val="60000"/>
                  </a:schemeClr>
                </a:solidFill>
              </a:rPr>
              <a:t>HayOperacion?.Invoke(this, e)</a:t>
            </a:r>
            <a:r>
              <a:rPr lang="en-US" sz="1400" b="1"/>
              <a:t>;</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accent2">
                    <a:lumMod val="40000"/>
                    <a:lumOff val="60000"/>
                  </a:schemeClr>
                </a:solidFill>
              </a:rPr>
              <a:t>OnHayOperacion(EventArgs.Empty)</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148207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CEFC-480A-0840-AA4D-69FC6ABFF8F0}"/>
              </a:ext>
            </a:extLst>
          </p:cNvPr>
          <p:cNvSpPr>
            <a:spLocks noGrp="1"/>
          </p:cNvSpPr>
          <p:nvPr>
            <p:ph type="title"/>
          </p:nvPr>
        </p:nvSpPr>
        <p:spPr/>
        <p:txBody>
          <a:bodyPr/>
          <a:lstStyle/>
          <a:p>
            <a:r>
              <a:rPr lang="en-BO"/>
              <a:t>Suscriptor y el manejador de eventos</a:t>
            </a:r>
          </a:p>
        </p:txBody>
      </p:sp>
      <p:sp>
        <p:nvSpPr>
          <p:cNvPr id="3" name="Content Placeholder 2">
            <a:extLst>
              <a:ext uri="{FF2B5EF4-FFF2-40B4-BE49-F238E27FC236}">
                <a16:creationId xmlns:a16="http://schemas.microsoft.com/office/drawing/2014/main" id="{E45C3AF2-0327-5546-8342-C2B5032C8D56}"/>
              </a:ext>
            </a:extLst>
          </p:cNvPr>
          <p:cNvSpPr>
            <a:spLocks noGrp="1"/>
          </p:cNvSpPr>
          <p:nvPr>
            <p:ph idx="1"/>
          </p:nvPr>
        </p:nvSpPr>
        <p:spPr>
          <a:xfrm>
            <a:off x="6836228" y="1985331"/>
            <a:ext cx="45175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Para invocar el </a:t>
            </a:r>
            <a:r>
              <a:rPr lang="en-US" b="1"/>
              <a:t>event</a:t>
            </a:r>
            <a:r>
              <a:rPr lang="en-US"/>
              <a:t>, se puede declarar una o varias </a:t>
            </a:r>
            <a:r>
              <a:rPr lang="en-US" b="1"/>
              <a:t>clases suscriptoras</a:t>
            </a:r>
            <a:r>
              <a:rPr lang="en-US"/>
              <a:t>. Esta clase debe declara un método </a:t>
            </a:r>
            <a:r>
              <a:rPr lang="en-US" b="1"/>
              <a:t>manejador  de eventos</a:t>
            </a:r>
            <a:r>
              <a:rPr lang="en-US"/>
              <a:t>, que es un método que debe tener la misma</a:t>
            </a:r>
            <a:r>
              <a:rPr lang="en-US" b="1"/>
              <a:t> signature</a:t>
            </a:r>
            <a:r>
              <a:rPr lang="en-US"/>
              <a:t> que el </a:t>
            </a:r>
            <a:r>
              <a:rPr lang="en-US" b="1"/>
              <a:t>delegate</a:t>
            </a:r>
            <a:r>
              <a:rPr lang="en-US"/>
              <a:t> del evento de la </a:t>
            </a:r>
            <a:r>
              <a:rPr lang="en-US" b="1"/>
              <a:t>clase publicadora</a:t>
            </a:r>
            <a:r>
              <a:rPr lang="en-US"/>
              <a:t> al que se desea suscribirse. </a:t>
            </a:r>
          </a:p>
          <a:p>
            <a:pPr marL="0" indent="0">
              <a:buNone/>
            </a:pPr>
            <a:endParaRPr lang="en-US"/>
          </a:p>
          <a:p>
            <a:pPr marL="0" indent="0">
              <a:buNone/>
            </a:pPr>
            <a:r>
              <a:rPr lang="en-US"/>
              <a:t>El nombre del método manejador suele ser el mismo que el nombre del evento seguido del sufijo </a:t>
            </a:r>
            <a:r>
              <a:rPr lang="en-US" b="1"/>
              <a:t>EventHandler </a:t>
            </a:r>
            <a:r>
              <a:rPr lang="en-US"/>
              <a:t>ó simplemente </a:t>
            </a:r>
            <a:r>
              <a:rPr lang="en-US" b="1"/>
              <a:t>Handler</a:t>
            </a:r>
            <a:r>
              <a:rPr lang="en-US"/>
              <a:t>. </a:t>
            </a:r>
            <a:endParaRPr lang="en-BO"/>
          </a:p>
        </p:txBody>
      </p:sp>
      <p:sp>
        <p:nvSpPr>
          <p:cNvPr id="4" name="TextBox 3">
            <a:extLst>
              <a:ext uri="{FF2B5EF4-FFF2-40B4-BE49-F238E27FC236}">
                <a16:creationId xmlns:a16="http://schemas.microsoft.com/office/drawing/2014/main" id="{2B67BC97-2D5D-A840-9579-44E13CACCF40}"/>
              </a:ext>
            </a:extLst>
          </p:cNvPr>
          <p:cNvSpPr txBox="1"/>
          <p:nvPr/>
        </p:nvSpPr>
        <p:spPr>
          <a:xfrm>
            <a:off x="838199" y="2760617"/>
            <a:ext cx="5640978"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6">
                    <a:lumMod val="40000"/>
                    <a:lumOff val="60000"/>
                  </a:schemeClr>
                </a:solidFill>
              </a:rPr>
              <a:t>// public delegate void EventHandlerDelegate(string nombre);</a:t>
            </a:r>
          </a:p>
          <a:p>
            <a:endParaRPr lang="en-US" sz="1000" dirty="0"/>
          </a:p>
          <a:p>
            <a:r>
              <a:rPr lang="en-US" sz="1400" b="1"/>
              <a:t>public class Reportador 		</a:t>
            </a:r>
            <a:r>
              <a:rPr lang="en-US" sz="1400" b="1">
                <a:solidFill>
                  <a:schemeClr val="accent6">
                    <a:lumMod val="40000"/>
                    <a:lumOff val="60000"/>
                  </a:schemeClr>
                </a:solidFill>
              </a:rPr>
              <a:t>// Clase Suscriptora</a:t>
            </a:r>
          </a:p>
          <a:p>
            <a:r>
              <a:rPr lang="en-US" sz="1400" b="1"/>
              <a:t>{</a:t>
            </a:r>
          </a:p>
          <a:p>
            <a:r>
              <a:rPr lang="en-US" sz="1400" b="1"/>
              <a:t>      public void </a:t>
            </a:r>
            <a:r>
              <a:rPr lang="en-US" sz="1400" b="1">
                <a:solidFill>
                  <a:schemeClr val="accent2">
                    <a:lumMod val="40000"/>
                    <a:lumOff val="60000"/>
                  </a:schemeClr>
                </a:solidFill>
              </a:rPr>
              <a:t>ReportaOperacionHandler(object sender, EventArgs e)</a:t>
            </a:r>
          </a:p>
          <a:p>
            <a:r>
              <a:rPr lang="en-US" sz="1400" b="1"/>
              <a:t>      {</a:t>
            </a:r>
          </a:p>
          <a:p>
            <a:r>
              <a:rPr lang="en-US" sz="1400" b="1"/>
              <a:t>            WriteLine("Una suma fue realizada!");</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88955320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78CA-2843-224D-AFD0-1B2D31354A5D}"/>
              </a:ext>
            </a:extLst>
          </p:cNvPr>
          <p:cNvSpPr>
            <a:spLocks noGrp="1"/>
          </p:cNvSpPr>
          <p:nvPr>
            <p:ph type="title"/>
          </p:nvPr>
        </p:nvSpPr>
        <p:spPr/>
        <p:txBody>
          <a:bodyPr/>
          <a:lstStyle/>
          <a:p>
            <a:r>
              <a:rPr lang="en-BO"/>
              <a:t>Suscribiendose a eventos</a:t>
            </a:r>
          </a:p>
        </p:txBody>
      </p:sp>
      <p:sp>
        <p:nvSpPr>
          <p:cNvPr id="3" name="Content Placeholder 2">
            <a:extLst>
              <a:ext uri="{FF2B5EF4-FFF2-40B4-BE49-F238E27FC236}">
                <a16:creationId xmlns:a16="http://schemas.microsoft.com/office/drawing/2014/main" id="{038E55F0-A117-344B-B2F4-12858827C2A2}"/>
              </a:ext>
            </a:extLst>
          </p:cNvPr>
          <p:cNvSpPr>
            <a:spLocks noGrp="1"/>
          </p:cNvSpPr>
          <p:nvPr>
            <p:ph idx="1"/>
          </p:nvPr>
        </p:nvSpPr>
        <p:spPr>
          <a:xfrm>
            <a:off x="6897189" y="1825625"/>
            <a:ext cx="4456611"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clases publicadora y suscriptora están completas. Se crean los objetos de ambas clases, en el método de la clase que controla la interacción de estos objetos. Para registrar el método manejador de eventos del suscriptor al evento del publicador, se agrega (</a:t>
            </a:r>
            <a:r>
              <a:rPr lang="en-US" sz="3200" b="1"/>
              <a:t>+=</a:t>
            </a:r>
            <a:r>
              <a:rPr lang="en-US"/>
              <a:t>) al evento como se hace a un </a:t>
            </a:r>
            <a:r>
              <a:rPr lang="en-US" b="1"/>
              <a:t>delegate multicast</a:t>
            </a:r>
            <a:r>
              <a:rPr lang="en-US"/>
              <a:t>. </a:t>
            </a:r>
          </a:p>
          <a:p>
            <a:pPr marL="0" indent="0">
              <a:buNone/>
            </a:pPr>
            <a:endParaRPr lang="en-US"/>
          </a:p>
          <a:p>
            <a:pPr marL="0" indent="0">
              <a:buNone/>
            </a:pPr>
            <a:r>
              <a:rPr lang="en-US"/>
              <a:t>Sin embargo, a diferencia de un </a:t>
            </a:r>
            <a:r>
              <a:rPr lang="en-US" b="1"/>
              <a:t>delegate</a:t>
            </a:r>
            <a:r>
              <a:rPr lang="en-US"/>
              <a:t>, el evento no se puede llamar directamente desde fuera de la clase publicadora.</a:t>
            </a:r>
          </a:p>
          <a:p>
            <a:pPr marL="0" indent="0">
              <a:buNone/>
            </a:pPr>
            <a:r>
              <a:rPr lang="en-US"/>
              <a:t> </a:t>
            </a:r>
            <a:endParaRPr lang="en-BO"/>
          </a:p>
        </p:txBody>
      </p:sp>
      <p:sp>
        <p:nvSpPr>
          <p:cNvPr id="4" name="TextBox 3">
            <a:extLst>
              <a:ext uri="{FF2B5EF4-FFF2-40B4-BE49-F238E27FC236}">
                <a16:creationId xmlns:a16="http://schemas.microsoft.com/office/drawing/2014/main" id="{1F4A7387-0591-F04A-B4E9-6B03CF006FA6}"/>
              </a:ext>
            </a:extLst>
          </p:cNvPr>
          <p:cNvSpPr txBox="1"/>
          <p:nvPr/>
        </p:nvSpPr>
        <p:spPr>
          <a:xfrm>
            <a:off x="1047204" y="2031524"/>
            <a:ext cx="539713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a:t>static void Main()</a:t>
            </a:r>
          </a:p>
          <a:p>
            <a:pPr lvl="1"/>
            <a:r>
              <a:rPr lang="en-US" sz="1400" b="1"/>
              <a:t>{</a:t>
            </a:r>
          </a:p>
          <a:p>
            <a:pPr lvl="2"/>
            <a:r>
              <a:rPr lang="en-US" sz="1400" b="1"/>
              <a:t>var p = new Calculadora();	</a:t>
            </a:r>
            <a:r>
              <a:rPr lang="en-US" sz="1400" b="1">
                <a:solidFill>
                  <a:schemeClr val="accent6">
                    <a:lumMod val="40000"/>
                    <a:lumOff val="60000"/>
                  </a:schemeClr>
                </a:solidFill>
              </a:rPr>
              <a:t>// Publicador</a:t>
            </a:r>
          </a:p>
          <a:p>
            <a:pPr lvl="2"/>
            <a:r>
              <a:rPr lang="en-US" sz="1400" b="1"/>
              <a:t>var s = new Reportador();	</a:t>
            </a:r>
            <a:r>
              <a:rPr lang="en-US" sz="1400" b="1">
                <a:solidFill>
                  <a:schemeClr val="accent6">
                    <a:lumMod val="40000"/>
                    <a:lumOff val="60000"/>
                  </a:schemeClr>
                </a:solidFill>
              </a:rPr>
              <a:t>// Suscriptor</a:t>
            </a:r>
          </a:p>
          <a:p>
            <a:pPr lvl="2"/>
            <a:endParaRPr lang="en-US" sz="1400" b="1"/>
          </a:p>
          <a:p>
            <a:pPr lvl="2"/>
            <a:r>
              <a:rPr lang="en-US" sz="1400" b="1">
                <a:solidFill>
                  <a:schemeClr val="accent6">
                    <a:lumMod val="40000"/>
                    <a:lumOff val="60000"/>
                  </a:schemeClr>
                </a:solidFill>
              </a:rPr>
              <a:t>// Suscripcion del metodo manejador de eventos</a:t>
            </a:r>
          </a:p>
          <a:p>
            <a:pPr lvl="2"/>
            <a:r>
              <a:rPr lang="en-US" sz="1400" b="1">
                <a:solidFill>
                  <a:schemeClr val="accent2">
                    <a:lumMod val="40000"/>
                    <a:lumOff val="60000"/>
                  </a:schemeClr>
                </a:solidFill>
              </a:rPr>
              <a:t>p.HayOperacion += s.ReportaOperacionHandler</a:t>
            </a:r>
            <a:r>
              <a:rPr lang="en-US" sz="1400" b="1"/>
              <a:t>;  </a:t>
            </a:r>
          </a:p>
          <a:p>
            <a:pPr lvl="2"/>
            <a:br>
              <a:rPr lang="en-US" sz="1400" b="1"/>
            </a:br>
            <a:r>
              <a:rPr lang="en-US" sz="1400" b="1"/>
              <a:t>p.Suma(34, 25);	</a:t>
            </a:r>
            <a:r>
              <a:rPr lang="en-US" sz="1400" b="1">
                <a:solidFill>
                  <a:schemeClr val="accent6">
                    <a:lumMod val="40000"/>
                    <a:lumOff val="60000"/>
                  </a:schemeClr>
                </a:solidFill>
              </a:rPr>
              <a:t>// Publica evento por cada suma</a:t>
            </a:r>
          </a:p>
          <a:p>
            <a:pPr lvl="2"/>
            <a:r>
              <a:rPr lang="en-US" sz="1400" b="1"/>
              <a:t>p.Suma(3, 5);	</a:t>
            </a:r>
            <a:r>
              <a:rPr lang="en-US" sz="1400" b="1">
                <a:solidFill>
                  <a:schemeClr val="accent6">
                    <a:lumMod val="40000"/>
                    <a:lumOff val="60000"/>
                  </a:schemeClr>
                </a:solidFill>
              </a:rPr>
              <a:t>// Una suma fue realizada!</a:t>
            </a:r>
          </a:p>
          <a:p>
            <a:pPr lvl="2"/>
            <a:r>
              <a:rPr lang="en-US" sz="1400" b="1"/>
              <a:t>p.Suma(4, 2);</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790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63EA-8E15-724B-BEED-E3DA0803F2B3}"/>
              </a:ext>
            </a:extLst>
          </p:cNvPr>
          <p:cNvSpPr>
            <a:spLocks noGrp="1"/>
          </p:cNvSpPr>
          <p:nvPr>
            <p:ph type="title"/>
          </p:nvPr>
        </p:nvSpPr>
        <p:spPr/>
        <p:txBody>
          <a:bodyPr/>
          <a:lstStyle/>
          <a:p>
            <a:r>
              <a:rPr lang="en-BO"/>
              <a:t>Capítulo 18</a:t>
            </a:r>
          </a:p>
        </p:txBody>
      </p:sp>
      <p:sp>
        <p:nvSpPr>
          <p:cNvPr id="3" name="Content Placeholder 2">
            <a:extLst>
              <a:ext uri="{FF2B5EF4-FFF2-40B4-BE49-F238E27FC236}">
                <a16:creationId xmlns:a16="http://schemas.microsoft.com/office/drawing/2014/main" id="{7768DBF7-3B60-7642-ABFA-06166D833DB1}"/>
              </a:ext>
            </a:extLst>
          </p:cNvPr>
          <p:cNvSpPr>
            <a:spLocks noGrp="1"/>
          </p:cNvSpPr>
          <p:nvPr>
            <p:ph idx="1"/>
          </p:nvPr>
        </p:nvSpPr>
        <p:spPr/>
        <p:txBody>
          <a:bodyPr>
            <a:normAutofit/>
          </a:bodyPr>
          <a:lstStyle/>
          <a:p>
            <a:pPr marL="0" indent="0">
              <a:buNone/>
            </a:pPr>
            <a:r>
              <a:rPr lang="en-BO" sz="4000" b="1"/>
              <a:t>Generics</a:t>
            </a:r>
          </a:p>
          <a:p>
            <a:pPr marL="0" indent="0">
              <a:buNone/>
            </a:pPr>
            <a:endParaRPr lang="en-BO" sz="4000" b="1"/>
          </a:p>
          <a:p>
            <a:pPr marL="0" indent="0">
              <a:buNone/>
            </a:pPr>
            <a:r>
              <a:rPr lang="en-BO"/>
              <a:t>Programando con tipos genéricos</a:t>
            </a:r>
          </a:p>
        </p:txBody>
      </p:sp>
    </p:spTree>
    <p:extLst>
      <p:ext uri="{BB962C8B-B14F-4D97-AF65-F5344CB8AC3E}">
        <p14:creationId xmlns:p14="http://schemas.microsoft.com/office/powerpoint/2010/main" val="42771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11754</TotalTime>
  <Words>40190</Words>
  <Application>Microsoft Macintosh PowerPoint</Application>
  <PresentationFormat>Widescreen</PresentationFormat>
  <Paragraphs>4395</Paragraphs>
  <Slides>230</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230</vt:i4>
      </vt:variant>
    </vt:vector>
  </HeadingPairs>
  <TitlesOfParts>
    <vt:vector size="234"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lpstr>Directivas de diagnóstico</vt:lpstr>
      <vt:lpstr>Directiva line</vt:lpstr>
      <vt:lpstr>Directiva region</vt:lpstr>
      <vt:lpstr>Capítulo 16</vt:lpstr>
      <vt:lpstr>delegate</vt:lpstr>
      <vt:lpstr>Métodos anónimos</vt:lpstr>
      <vt:lpstr>Expresiones lambda</vt:lpstr>
      <vt:lpstr>lambda para método sin parámetros</vt:lpstr>
      <vt:lpstr>Sentencia lambda</vt:lpstr>
      <vt:lpstr>Expresiones body</vt:lpstr>
      <vt:lpstr>Delegates multicast</vt:lpstr>
      <vt:lpstr>Covarianza y Contravarianza</vt:lpstr>
      <vt:lpstr>Delegates como parámetros</vt:lpstr>
      <vt:lpstr>Capítulo 17</vt:lpstr>
      <vt:lpstr>Eventos</vt:lpstr>
      <vt:lpstr>Delegate patrón para eventos</vt:lpstr>
      <vt:lpstr>El publicador y el miembro event</vt:lpstr>
      <vt:lpstr>Suscriptor y el manejador de eventos</vt:lpstr>
      <vt:lpstr>Suscribiendose a eventos</vt:lpstr>
      <vt:lpstr>Capítulo 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786</cp:revision>
  <dcterms:created xsi:type="dcterms:W3CDTF">2020-04-17T15:21:31Z</dcterms:created>
  <dcterms:modified xsi:type="dcterms:W3CDTF">2020-05-10T22:07:40Z</dcterms:modified>
</cp:coreProperties>
</file>