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7"/>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 id="492" r:id="rId232"/>
    <p:sldId id="493" r:id="rId233"/>
    <p:sldId id="494" r:id="rId234"/>
    <p:sldId id="495" r:id="rId235"/>
    <p:sldId id="496" r:id="rId236"/>
    <p:sldId id="497" r:id="rId237"/>
    <p:sldId id="498" r:id="rId238"/>
    <p:sldId id="499" r:id="rId239"/>
    <p:sldId id="500" r:id="rId240"/>
    <p:sldId id="501" r:id="rId241"/>
    <p:sldId id="503" r:id="rId242"/>
    <p:sldId id="504" r:id="rId243"/>
    <p:sldId id="505" r:id="rId244"/>
    <p:sldId id="506" r:id="rId245"/>
    <p:sldId id="502" r:id="rId246"/>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3"/>
            <p14:sldId id="504"/>
            <p14:sldId id="505"/>
            <p14:sldId id="506"/>
            <p14:sldId id="5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5/14/20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230</a:t>
            </a:fld>
            <a:endParaRPr lang="en-BO"/>
          </a:p>
        </p:txBody>
      </p:sp>
    </p:spTree>
    <p:extLst>
      <p:ext uri="{BB962C8B-B14F-4D97-AF65-F5344CB8AC3E}">
        <p14:creationId xmlns:p14="http://schemas.microsoft.com/office/powerpoint/2010/main" val="193583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232</a:t>
            </a:fld>
            <a:endParaRPr lang="en-BO"/>
          </a:p>
        </p:txBody>
      </p:sp>
    </p:spTree>
    <p:extLst>
      <p:ext uri="{BB962C8B-B14F-4D97-AF65-F5344CB8AC3E}">
        <p14:creationId xmlns:p14="http://schemas.microsoft.com/office/powerpoint/2010/main" val="98998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233</a:t>
            </a:fld>
            <a:endParaRPr lang="en-BO"/>
          </a:p>
        </p:txBody>
      </p:sp>
    </p:spTree>
    <p:extLst>
      <p:ext uri="{BB962C8B-B14F-4D97-AF65-F5344CB8AC3E}">
        <p14:creationId xmlns:p14="http://schemas.microsoft.com/office/powerpoint/2010/main" val="129433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E7A-AC4D-CD43-BEC1-0D5B75C5D633}"/>
              </a:ext>
            </a:extLst>
          </p:cNvPr>
          <p:cNvSpPr>
            <a:spLocks noGrp="1"/>
          </p:cNvSpPr>
          <p:nvPr>
            <p:ph type="title"/>
          </p:nvPr>
        </p:nvSpPr>
        <p:spPr/>
        <p:txBody>
          <a:bodyPr/>
          <a:lstStyle/>
          <a:p>
            <a:r>
              <a:rPr lang="en-BO"/>
              <a:t>Generics</a:t>
            </a:r>
          </a:p>
        </p:txBody>
      </p:sp>
      <p:sp>
        <p:nvSpPr>
          <p:cNvPr id="3" name="Content Placeholder 2">
            <a:extLst>
              <a:ext uri="{FF2B5EF4-FFF2-40B4-BE49-F238E27FC236}">
                <a16:creationId xmlns:a16="http://schemas.microsoft.com/office/drawing/2014/main" id="{79E5F2BD-C6FF-4D4E-9005-1ED3353F2995}"/>
              </a:ext>
            </a:extLst>
          </p:cNvPr>
          <p:cNvSpPr>
            <a:spLocks noGrp="1"/>
          </p:cNvSpPr>
          <p:nvPr>
            <p:ph idx="1"/>
          </p:nvPr>
        </p:nvSpPr>
        <p:spPr>
          <a:xfrm>
            <a:off x="838200" y="2670356"/>
            <a:ext cx="10515600" cy="2955381"/>
          </a:xfrm>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Generics se trata del uso de parámetros </a:t>
            </a:r>
            <a:r>
              <a:rPr lang="en-US" b="1"/>
              <a:t>type</a:t>
            </a:r>
            <a:r>
              <a:rPr lang="en-US"/>
              <a:t>, que proporcionan una forma de diseñar plantillas de código que pueden operar con diferentes tipos de objetos. Específicamente, es posible crear </a:t>
            </a:r>
            <a:r>
              <a:rPr lang="en-US" b="1"/>
              <a:t>métodos, clases, interfaces, delegates y events genéricos</a:t>
            </a:r>
            <a:r>
              <a:rPr lang="en-US"/>
              <a:t>.</a:t>
            </a:r>
          </a:p>
          <a:p>
            <a:pPr marL="0" indent="0">
              <a:buNone/>
            </a:pPr>
            <a:r>
              <a:rPr lang="en-US"/>
              <a:t> </a:t>
            </a:r>
            <a:endParaRPr lang="en-BO"/>
          </a:p>
        </p:txBody>
      </p:sp>
    </p:spTree>
    <p:extLst>
      <p:ext uri="{BB962C8B-B14F-4D97-AF65-F5344CB8AC3E}">
        <p14:creationId xmlns:p14="http://schemas.microsoft.com/office/powerpoint/2010/main" val="38643729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338-FCC8-4F4A-AF35-4CECAE309C17}"/>
              </a:ext>
            </a:extLst>
          </p:cNvPr>
          <p:cNvSpPr>
            <a:spLocks noGrp="1"/>
          </p:cNvSpPr>
          <p:nvPr>
            <p:ph type="title"/>
          </p:nvPr>
        </p:nvSpPr>
        <p:spPr/>
        <p:txBody>
          <a:bodyPr/>
          <a:lstStyle/>
          <a:p>
            <a:r>
              <a:rPr lang="en-BO"/>
              <a:t>Métodos genéricos</a:t>
            </a:r>
          </a:p>
        </p:txBody>
      </p:sp>
      <p:sp>
        <p:nvSpPr>
          <p:cNvPr id="3" name="Content Placeholder 2">
            <a:extLst>
              <a:ext uri="{FF2B5EF4-FFF2-40B4-BE49-F238E27FC236}">
                <a16:creationId xmlns:a16="http://schemas.microsoft.com/office/drawing/2014/main" id="{747DE0FA-89FE-E94E-B266-346B299B2F57}"/>
              </a:ext>
            </a:extLst>
          </p:cNvPr>
          <p:cNvSpPr>
            <a:spLocks noGrp="1"/>
          </p:cNvSpPr>
          <p:nvPr>
            <p:ph idx="1"/>
          </p:nvPr>
        </p:nvSpPr>
        <p:spPr>
          <a:xfrm>
            <a:off x="5913120" y="2462299"/>
            <a:ext cx="5440680" cy="3546615"/>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Para declarar un método genérico, que pueda funcionar con cualquier tipo de datos, se debe agregar un parámetro de tipo después del nombre del método, encerrado entre paréntesis angulares. </a:t>
            </a:r>
          </a:p>
          <a:p>
            <a:pPr marL="0" indent="0">
              <a:buNone/>
            </a:pPr>
            <a:endParaRPr lang="en-US"/>
          </a:p>
          <a:p>
            <a:pPr marL="0" indent="0">
              <a:buNone/>
            </a:pPr>
            <a:r>
              <a:rPr lang="en-US"/>
              <a:t>La convención de nomenclatura para los parámetros de tipo es que deberían comenzar con una T mayúscula y luego tener una palabra que describa el parámetro, iniciada en mayúscula. Sin embargo, en casos como este, donde un nombre descriptivo no agregaría mucho valor, es común simplemente nombrar el parámetro con una T mayúscula.</a:t>
            </a:r>
          </a:p>
          <a:p>
            <a:pPr marL="0" indent="0">
              <a:buNone/>
            </a:pPr>
            <a:r>
              <a:rPr lang="en-US"/>
              <a:t> </a:t>
            </a:r>
            <a:endParaRPr lang="en-BO"/>
          </a:p>
        </p:txBody>
      </p:sp>
      <p:sp>
        <p:nvSpPr>
          <p:cNvPr id="5" name="TextBox 4">
            <a:extLst>
              <a:ext uri="{FF2B5EF4-FFF2-40B4-BE49-F238E27FC236}">
                <a16:creationId xmlns:a16="http://schemas.microsoft.com/office/drawing/2014/main" id="{84707CE7-12F5-174F-B75B-558F2F3DA7CF}"/>
              </a:ext>
            </a:extLst>
          </p:cNvPr>
          <p:cNvSpPr txBox="1"/>
          <p:nvPr/>
        </p:nvSpPr>
        <p:spPr>
          <a:xfrm>
            <a:off x="951412" y="2031525"/>
            <a:ext cx="4543698"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void Swap(ref int a, ref int b) {</a:t>
            </a:r>
          </a:p>
          <a:p>
            <a:pPr lvl="2"/>
            <a:r>
              <a:rPr lang="en-US" sz="1400" b="1" dirty="0"/>
              <a:t>int temp = a; a = b; b = temp;</a:t>
            </a:r>
          </a:p>
          <a:p>
            <a:pPr lvl="1"/>
            <a:r>
              <a:rPr lang="en-US" sz="1400" b="1" dirty="0"/>
              <a:t>}</a:t>
            </a:r>
          </a:p>
          <a:p>
            <a:pPr lvl="1"/>
            <a:r>
              <a:rPr lang="en-US" sz="1400" b="1" dirty="0"/>
              <a:t>static void Swap&lt;T&gt;(ref T a, ref T b) {</a:t>
            </a:r>
          </a:p>
          <a:p>
            <a:pPr lvl="2"/>
            <a:r>
              <a:rPr lang="en-US" sz="1400" b="1" dirty="0"/>
              <a:t>T temp = a; a = b; b = temp;</a:t>
            </a:r>
          </a:p>
          <a:p>
            <a:pPr lvl="1"/>
            <a:r>
              <a:rPr lang="en-US" sz="1400" b="1" dirty="0"/>
              <a:t>}</a:t>
            </a:r>
          </a:p>
          <a:p>
            <a:pPr lvl="1"/>
            <a:endParaRPr lang="en-US" sz="1400" b="1" dirty="0"/>
          </a:p>
          <a:p>
            <a:pPr lvl="1"/>
            <a:r>
              <a:rPr lang="en-US" sz="1400" b="1"/>
              <a:t>static void Main() {</a:t>
            </a:r>
          </a:p>
          <a:p>
            <a:pPr lvl="2"/>
            <a:r>
              <a:rPr lang="en-US" sz="1400" b="1"/>
              <a:t>double x = 100.95; double y = 34.89;</a:t>
            </a:r>
          </a:p>
          <a:p>
            <a:pPr lvl="2"/>
            <a:r>
              <a:rPr lang="en-US" sz="1400" b="1"/>
              <a:t>WriteLine($"x = {x}, y = {y}");</a:t>
            </a:r>
          </a:p>
          <a:p>
            <a:pPr lvl="2"/>
            <a:r>
              <a:rPr lang="en-US" sz="1400" b="1"/>
              <a:t>Swap&lt;double&gt;(ref x, ref y);</a:t>
            </a:r>
          </a:p>
          <a:p>
            <a:pPr lvl="2"/>
            <a:r>
              <a:rPr lang="en-US" sz="1400" b="1"/>
              <a:t>WriteLine($"x = {x}, y = {y}");</a:t>
            </a:r>
          </a:p>
          <a:p>
            <a:pPr lvl="2"/>
            <a:r>
              <a:rPr lang="en-US" sz="1400" b="1"/>
              <a:t>Swap (ref x, ref y);</a:t>
            </a:r>
          </a:p>
          <a:p>
            <a:pPr lvl="2"/>
            <a:r>
              <a:rPr lang="en-US" sz="1400" b="1"/>
              <a:t>WriteLine($"x = {x}, y = {y}"); </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860258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028E-B0FF-C546-B77B-DC519ECA8A1A}"/>
              </a:ext>
            </a:extLst>
          </p:cNvPr>
          <p:cNvSpPr>
            <a:spLocks noGrp="1"/>
          </p:cNvSpPr>
          <p:nvPr>
            <p:ph type="title"/>
          </p:nvPr>
        </p:nvSpPr>
        <p:spPr/>
        <p:txBody>
          <a:bodyPr/>
          <a:lstStyle/>
          <a:p>
            <a:r>
              <a:rPr lang="en-BO"/>
              <a:t>Parámetros type en Generics</a:t>
            </a:r>
          </a:p>
        </p:txBody>
      </p:sp>
      <p:sp>
        <p:nvSpPr>
          <p:cNvPr id="3" name="Content Placeholder 2">
            <a:extLst>
              <a:ext uri="{FF2B5EF4-FFF2-40B4-BE49-F238E27FC236}">
                <a16:creationId xmlns:a16="http://schemas.microsoft.com/office/drawing/2014/main" id="{0B6CC1D6-AEF8-C14B-A330-35C74F22BC92}"/>
              </a:ext>
            </a:extLst>
          </p:cNvPr>
          <p:cNvSpPr>
            <a:spLocks noGrp="1"/>
          </p:cNvSpPr>
          <p:nvPr>
            <p:ph idx="1"/>
          </p:nvPr>
        </p:nvSpPr>
        <p:spPr>
          <a:xfrm>
            <a:off x="6017623" y="2316479"/>
            <a:ext cx="5336177" cy="3335383"/>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Se puede definir un </a:t>
            </a:r>
            <a:r>
              <a:rPr lang="en-US" b="1"/>
              <a:t>método generic</a:t>
            </a:r>
            <a:r>
              <a:rPr lang="en-US"/>
              <a:t> para aceptar más de un </a:t>
            </a:r>
            <a:r>
              <a:rPr lang="en-US" b="1"/>
              <a:t>parámetro type</a:t>
            </a:r>
            <a:r>
              <a:rPr lang="en-US"/>
              <a:t> simplemente listándolos entre los corchetes angulares. </a:t>
            </a:r>
          </a:p>
          <a:p>
            <a:pPr marL="0" indent="0">
              <a:buNone/>
            </a:pPr>
            <a:endParaRPr lang="en-US"/>
          </a:p>
          <a:p>
            <a:pPr marL="0" indent="0">
              <a:buNone/>
            </a:pPr>
            <a:r>
              <a:rPr lang="en-US"/>
              <a:t>Los métodos genéricos también se pueden sobrecargar (</a:t>
            </a:r>
            <a:r>
              <a:rPr lang="en-US" b="1"/>
              <a:t>overloaded</a:t>
            </a:r>
            <a:r>
              <a:rPr lang="en-US"/>
              <a:t>) en función del número de </a:t>
            </a:r>
            <a:r>
              <a:rPr lang="en-US" b="1"/>
              <a:t>parámetros type</a:t>
            </a:r>
            <a:r>
              <a:rPr lang="en-US"/>
              <a:t> que definen.</a:t>
            </a:r>
          </a:p>
          <a:p>
            <a:pPr marL="0" indent="0">
              <a:buNone/>
            </a:pPr>
            <a:r>
              <a:rPr lang="en-US"/>
              <a:t>Para asignar un valor predeterminado a una variable de uno de los </a:t>
            </a:r>
            <a:r>
              <a:rPr lang="en-US" b="1"/>
              <a:t>parámetros type</a:t>
            </a:r>
            <a:r>
              <a:rPr lang="en-US"/>
              <a:t>, se usa el keyword </a:t>
            </a:r>
            <a:r>
              <a:rPr lang="en-US" b="1"/>
              <a:t>default</a:t>
            </a:r>
            <a:r>
              <a:rPr lang="en-US"/>
              <a:t> seguida del </a:t>
            </a:r>
            <a:r>
              <a:rPr lang="en-US" b="1"/>
              <a:t>parámetro type </a:t>
            </a:r>
            <a:r>
              <a:rPr lang="en-US"/>
              <a:t>entre paréntesis. El </a:t>
            </a:r>
            <a:r>
              <a:rPr lang="en-US" b="1"/>
              <a:t>type </a:t>
            </a:r>
            <a:r>
              <a:rPr lang="en-US"/>
              <a:t>por defecto puede omitirse cuando el compilador puede inferirlo del contexto. </a:t>
            </a:r>
            <a:endParaRPr lang="en-BO"/>
          </a:p>
        </p:txBody>
      </p:sp>
      <p:sp>
        <p:nvSpPr>
          <p:cNvPr id="4" name="TextBox 3">
            <a:extLst>
              <a:ext uri="{FF2B5EF4-FFF2-40B4-BE49-F238E27FC236}">
                <a16:creationId xmlns:a16="http://schemas.microsoft.com/office/drawing/2014/main" id="{E5E4A348-0059-C649-AA09-332C2ACBDDCB}"/>
              </a:ext>
            </a:extLst>
          </p:cNvPr>
          <p:cNvSpPr txBox="1"/>
          <p:nvPr/>
        </p:nvSpPr>
        <p:spPr>
          <a:xfrm>
            <a:off x="916578" y="1825625"/>
            <a:ext cx="459595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U Swap&lt;T, U&gt;(ref T a, ref T b) {</a:t>
            </a:r>
          </a:p>
          <a:p>
            <a:pPr lvl="2"/>
            <a:r>
              <a:rPr lang="en-US" sz="1400" b="1" dirty="0"/>
              <a:t>T temp = a; </a:t>
            </a:r>
          </a:p>
          <a:p>
            <a:pPr lvl="2"/>
            <a:r>
              <a:rPr lang="en-US" sz="1400" b="1" dirty="0"/>
              <a:t>a = b; </a:t>
            </a:r>
          </a:p>
          <a:p>
            <a:pPr lvl="2"/>
            <a:r>
              <a:rPr lang="en-US" sz="1400" b="1" dirty="0"/>
              <a:t>b = temp;</a:t>
            </a:r>
          </a:p>
          <a:p>
            <a:pPr lvl="2"/>
            <a:r>
              <a:rPr lang="en-US" sz="1400" b="1" dirty="0"/>
              <a:t>U result = default;   </a:t>
            </a:r>
          </a:p>
          <a:p>
            <a:pPr lvl="2"/>
            <a:r>
              <a:rPr lang="en-US" sz="1400" b="1" dirty="0"/>
              <a:t>// var result = default(U)</a:t>
            </a:r>
          </a:p>
          <a:p>
            <a:pPr lvl="2"/>
            <a:r>
              <a:rPr lang="en-US" sz="1400" b="1" dirty="0"/>
              <a:t>return result; </a:t>
            </a:r>
          </a:p>
          <a:p>
            <a:pPr lvl="1"/>
            <a:r>
              <a:rPr lang="en-US" sz="1400" b="1" dirty="0"/>
              <a:t>}</a:t>
            </a:r>
          </a:p>
          <a:p>
            <a:pPr lvl="1"/>
            <a:endParaRPr lang="en-US" sz="1400" b="1" dirty="0"/>
          </a:p>
          <a:p>
            <a:pPr lvl="1"/>
            <a:r>
              <a:rPr lang="en-US" sz="1400" b="1"/>
              <a:t>static void Main() {</a:t>
            </a:r>
          </a:p>
          <a:p>
            <a:pPr lvl="2"/>
            <a:r>
              <a:rPr lang="en-US" sz="1400" b="1"/>
              <a:t>double x = 10.95; double y = 34.89;</a:t>
            </a:r>
          </a:p>
          <a:p>
            <a:pPr lvl="2"/>
            <a:r>
              <a:rPr lang="en-US" sz="1400" b="1"/>
              <a:t>WriteLine($"x = {x}, y = {y}");</a:t>
            </a:r>
          </a:p>
          <a:p>
            <a:pPr lvl="2"/>
            <a:r>
              <a:rPr lang="en-US" sz="1400" b="1"/>
              <a:t>bool result = Swap&lt; double, bool&gt;(ref x, ref y);</a:t>
            </a:r>
          </a:p>
          <a:p>
            <a:pPr lvl="2"/>
            <a:r>
              <a:rPr lang="en-US" sz="1400" b="1"/>
              <a:t>WriteLine($"x = {x}, y = {y} , result = {result}");</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1934577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365-1F12-FA48-9818-69225EDC52C0}"/>
              </a:ext>
            </a:extLst>
          </p:cNvPr>
          <p:cNvSpPr>
            <a:spLocks noGrp="1"/>
          </p:cNvSpPr>
          <p:nvPr>
            <p:ph type="title"/>
          </p:nvPr>
        </p:nvSpPr>
        <p:spPr/>
        <p:txBody>
          <a:bodyPr/>
          <a:lstStyle/>
          <a:p>
            <a:r>
              <a:rPr lang="en-BO"/>
              <a:t>Clases y estructuras genéricas</a:t>
            </a:r>
          </a:p>
        </p:txBody>
      </p:sp>
      <p:sp>
        <p:nvSpPr>
          <p:cNvPr id="3" name="Content Placeholder 2">
            <a:extLst>
              <a:ext uri="{FF2B5EF4-FFF2-40B4-BE49-F238E27FC236}">
                <a16:creationId xmlns:a16="http://schemas.microsoft.com/office/drawing/2014/main" id="{551EFE46-6666-9A44-A6B9-15556E1504D7}"/>
              </a:ext>
            </a:extLst>
          </p:cNvPr>
          <p:cNvSpPr>
            <a:spLocks noGrp="1"/>
          </p:cNvSpPr>
          <p:nvPr>
            <p:ph idx="1"/>
          </p:nvPr>
        </p:nvSpPr>
        <p:spPr>
          <a:xfrm>
            <a:off x="5895703" y="2050613"/>
            <a:ext cx="5379720"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clases (</a:t>
            </a:r>
            <a:r>
              <a:rPr lang="en-US" b="1"/>
              <a:t>class</a:t>
            </a:r>
            <a:r>
              <a:rPr lang="en-US"/>
              <a:t>) y estructuras (</a:t>
            </a:r>
            <a:r>
              <a:rPr lang="en-US" b="1"/>
              <a:t>struct</a:t>
            </a:r>
            <a:r>
              <a:rPr lang="en-US"/>
              <a:t>) generic permiten declarar miembros de </a:t>
            </a:r>
            <a:r>
              <a:rPr lang="en-US" b="1"/>
              <a:t>parámetros type</a:t>
            </a:r>
            <a:r>
              <a:rPr lang="en-US"/>
              <a:t>. Se definen de la misma manera que los métodos genéricos, agregando uno o varios </a:t>
            </a:r>
            <a:r>
              <a:rPr lang="en-US" b="1"/>
              <a:t>parámetros type</a:t>
            </a:r>
            <a:r>
              <a:rPr lang="en-US"/>
              <a:t> después del nombre de la clase, entre paréntesis angulares.</a:t>
            </a:r>
          </a:p>
          <a:p>
            <a:pPr marL="0" indent="0">
              <a:buNone/>
            </a:pPr>
            <a:endParaRPr lang="en-US"/>
          </a:p>
          <a:p>
            <a:pPr marL="0" indent="0">
              <a:buNone/>
            </a:pPr>
            <a:r>
              <a:rPr lang="en-US"/>
              <a:t>Para crear una instancia de un objeto de la clase genérica, se utiliza la notación estándar, pero con el </a:t>
            </a:r>
            <a:r>
              <a:rPr lang="en-US" b="1"/>
              <a:t>argumento type</a:t>
            </a:r>
            <a:r>
              <a:rPr lang="en-US"/>
              <a:t> especificado después del nombre de clase.</a:t>
            </a:r>
          </a:p>
          <a:p>
            <a:pPr marL="0" indent="0">
              <a:buNone/>
            </a:pPr>
            <a:endParaRPr lang="en-US"/>
          </a:p>
          <a:p>
            <a:pPr marL="0" indent="0">
              <a:buNone/>
            </a:pPr>
            <a:r>
              <a:rPr lang="en-US"/>
              <a:t>En contraste con los métodos genéricos, una clase genérica siempre debe ser instanciada con el </a:t>
            </a:r>
            <a:r>
              <a:rPr lang="en-US" b="1"/>
              <a:t>argumento type</a:t>
            </a:r>
            <a:r>
              <a:rPr lang="en-US"/>
              <a:t> explícitamente especificado.</a:t>
            </a:r>
          </a:p>
          <a:p>
            <a:pPr marL="0" indent="0">
              <a:buNone/>
            </a:pPr>
            <a:r>
              <a:rPr lang="en-US"/>
              <a:t> </a:t>
            </a:r>
            <a:endParaRPr lang="en-BO"/>
          </a:p>
        </p:txBody>
      </p:sp>
      <p:sp>
        <p:nvSpPr>
          <p:cNvPr id="4" name="TextBox 3">
            <a:extLst>
              <a:ext uri="{FF2B5EF4-FFF2-40B4-BE49-F238E27FC236}">
                <a16:creationId xmlns:a16="http://schemas.microsoft.com/office/drawing/2014/main" id="{FDBD366E-676C-A145-B398-39BB3B319076}"/>
              </a:ext>
            </a:extLst>
          </p:cNvPr>
          <p:cNvSpPr txBox="1"/>
          <p:nvPr/>
        </p:nvSpPr>
        <p:spPr>
          <a:xfrm>
            <a:off x="916577" y="1825625"/>
            <a:ext cx="474399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Rectangulo&lt;T&gt; {</a:t>
            </a:r>
          </a:p>
          <a:p>
            <a:r>
              <a:rPr lang="en-US" sz="1400" b="1"/>
              <a:t>      public T X { get; set; }      </a:t>
            </a:r>
          </a:p>
          <a:p>
            <a:r>
              <a:rPr lang="en-US" sz="1400" b="1"/>
              <a:t>      public T Y { get; set; }</a:t>
            </a:r>
          </a:p>
          <a:p>
            <a:r>
              <a:rPr lang="en-US" sz="1400" b="1"/>
              <a:t>      public Rectangulo(T x, T y) { X = x; Y = y; }</a:t>
            </a:r>
          </a:p>
          <a:p>
            <a:r>
              <a:rPr lang="en-US" sz="1400" b="1"/>
              <a:t>      public bool EsCuadrado() { return X.Equals(Y); }</a:t>
            </a:r>
          </a:p>
          <a:p>
            <a:r>
              <a:rPr lang="en-US" sz="1400" b="1"/>
              <a:t>}</a:t>
            </a:r>
          </a:p>
          <a:p>
            <a:r>
              <a:rPr lang="en-US" sz="1400" b="1"/>
              <a:t>public struct Cuadrado&lt;T&gt; {</a:t>
            </a:r>
          </a:p>
          <a:p>
            <a:r>
              <a:rPr lang="en-US" sz="1400" b="1"/>
              <a:t>      public T X { get; set; }</a:t>
            </a:r>
          </a:p>
          <a:p>
            <a:r>
              <a:rPr lang="en-US" sz="1400" b="1"/>
              <a:t>      public bool EsCuadrado() { return X.Equals(X); }</a:t>
            </a:r>
          </a:p>
          <a:p>
            <a:r>
              <a:rPr lang="en-US" sz="1400" b="1"/>
              <a:t>}</a:t>
            </a:r>
          </a:p>
          <a:p>
            <a:br>
              <a:rPr lang="en-US" sz="1400" b="1"/>
            </a:br>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Cuadrado&lt;int&gt; cuad = default; cuad.X = 20;</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53582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EA3E-C5A4-9A42-8163-6DC638DBAB81}"/>
              </a:ext>
            </a:extLst>
          </p:cNvPr>
          <p:cNvSpPr>
            <a:spLocks noGrp="1"/>
          </p:cNvSpPr>
          <p:nvPr>
            <p:ph type="title"/>
          </p:nvPr>
        </p:nvSpPr>
        <p:spPr/>
        <p:txBody>
          <a:bodyPr/>
          <a:lstStyle/>
          <a:p>
            <a:r>
              <a:rPr lang="en-BO"/>
              <a:t>Herencia de clases genéricas</a:t>
            </a:r>
          </a:p>
        </p:txBody>
      </p:sp>
      <p:sp>
        <p:nvSpPr>
          <p:cNvPr id="3" name="Content Placeholder 2">
            <a:extLst>
              <a:ext uri="{FF2B5EF4-FFF2-40B4-BE49-F238E27FC236}">
                <a16:creationId xmlns:a16="http://schemas.microsoft.com/office/drawing/2014/main" id="{9F9D7574-A46D-764B-B2C8-21E3C7361A9F}"/>
              </a:ext>
            </a:extLst>
          </p:cNvPr>
          <p:cNvSpPr>
            <a:spLocks noGrp="1"/>
          </p:cNvSpPr>
          <p:nvPr>
            <p:ph idx="1"/>
          </p:nvPr>
        </p:nvSpPr>
        <p:spPr>
          <a:xfrm>
            <a:off x="6670767" y="1837105"/>
            <a:ext cx="4683033" cy="4798826"/>
          </a:xfrm>
          <a:solidFill>
            <a:schemeClr val="accent5">
              <a:lumMod val="20000"/>
              <a:lumOff val="80000"/>
            </a:schemeClr>
          </a:solidFill>
          <a:ln>
            <a:solidFill>
              <a:schemeClr val="accent1"/>
            </a:solidFill>
          </a:ln>
        </p:spPr>
        <p:txBody>
          <a:bodyPr>
            <a:normAutofit lnSpcReduction="10000"/>
          </a:bodyPr>
          <a:lstStyle/>
          <a:p>
            <a:pPr marL="0" indent="0">
              <a:buNone/>
            </a:pPr>
            <a:endParaRPr lang="en-US" sz="1400"/>
          </a:p>
          <a:p>
            <a:pPr marL="0" indent="0">
              <a:buNone/>
            </a:pPr>
            <a:r>
              <a:rPr lang="en-US" sz="1400"/>
              <a:t>La herencia funciona de manera ligeramente diferente con las clases genéricas. </a:t>
            </a:r>
          </a:p>
          <a:p>
            <a:pPr marL="0" indent="0">
              <a:buNone/>
            </a:pPr>
            <a:r>
              <a:rPr lang="en-US" sz="1400"/>
              <a:t>Una clase genérica puede heredar de una clase no genérica, también llamada </a:t>
            </a:r>
            <a:r>
              <a:rPr lang="en-US" sz="1400" b="1"/>
              <a:t>clase concrete</a:t>
            </a:r>
            <a:r>
              <a:rPr lang="en-US" sz="1400"/>
              <a:t>. </a:t>
            </a:r>
          </a:p>
          <a:p>
            <a:pPr marL="0" indent="0">
              <a:buNone/>
            </a:pPr>
            <a:r>
              <a:rPr lang="en-US" sz="1400"/>
              <a:t>En segundo lugar, puede heredar de otra clase genérica que tiene su argumento de tipo especificado, llamada clase base </a:t>
            </a:r>
            <a:r>
              <a:rPr lang="en-US" sz="1400" b="1"/>
              <a:t>closed constructed</a:t>
            </a:r>
            <a:r>
              <a:rPr lang="en-US" sz="1400"/>
              <a:t> </a:t>
            </a:r>
          </a:p>
          <a:p>
            <a:pPr marL="0" indent="0">
              <a:buNone/>
            </a:pPr>
            <a:r>
              <a:rPr lang="en-US" sz="1400"/>
              <a:t>Finalmente, puede heredar de una clase base</a:t>
            </a:r>
            <a:r>
              <a:rPr lang="en-US" sz="1400" b="1"/>
              <a:t> open constructed</a:t>
            </a:r>
            <a:r>
              <a:rPr lang="en-US" sz="1400"/>
              <a:t>, que es una clase genérica que tiene su argumento de tipo sin especificar.</a:t>
            </a:r>
          </a:p>
          <a:p>
            <a:pPr marL="0" indent="0">
              <a:buNone/>
            </a:pPr>
            <a:r>
              <a:rPr lang="en-US" sz="1400"/>
              <a:t>Una clase genérica que hereda de una clase base </a:t>
            </a:r>
            <a:r>
              <a:rPr lang="en-US" sz="1400" b="1"/>
              <a:t>open constructed</a:t>
            </a:r>
            <a:r>
              <a:rPr lang="en-US" sz="1400"/>
              <a:t> debe definir todos los argumentos de tipo de la clase base, incluso si la clase genérica derivada no los necesita. Esto se debe a que solo se pueden enviar los </a:t>
            </a:r>
            <a:r>
              <a:rPr lang="en-US" sz="1400" b="1"/>
              <a:t>argumentos type</a:t>
            </a:r>
            <a:r>
              <a:rPr lang="en-US" sz="1400"/>
              <a:t> de la clase secundaria cuando se instancia la clase secundaria.</a:t>
            </a:r>
          </a:p>
          <a:p>
            <a:pPr marL="0" indent="0">
              <a:buNone/>
            </a:pPr>
            <a:r>
              <a:rPr lang="en-US" sz="1400"/>
              <a:t>Una clase no genérica solo puede heredar de una clase base closed constructed, y no de una open, porque una clase no genérica no puede especificar ningún </a:t>
            </a:r>
            <a:r>
              <a:rPr lang="en-US" sz="1400" b="1"/>
              <a:t>argumento type</a:t>
            </a:r>
            <a:r>
              <a:rPr lang="en-US" sz="1400"/>
              <a:t> cuando se instancia.</a:t>
            </a:r>
          </a:p>
          <a:p>
            <a:pPr marL="0" indent="0">
              <a:buNone/>
            </a:pPr>
            <a:endParaRPr lang="en-BO" sz="1400"/>
          </a:p>
        </p:txBody>
      </p:sp>
      <p:sp>
        <p:nvSpPr>
          <p:cNvPr id="4" name="TextBox 3">
            <a:extLst>
              <a:ext uri="{FF2B5EF4-FFF2-40B4-BE49-F238E27FC236}">
                <a16:creationId xmlns:a16="http://schemas.microsoft.com/office/drawing/2014/main" id="{7B494F1B-F216-124F-8520-B98E9203A196}"/>
              </a:ext>
            </a:extLst>
          </p:cNvPr>
          <p:cNvSpPr txBox="1"/>
          <p:nvPr/>
        </p:nvSpPr>
        <p:spPr>
          <a:xfrm>
            <a:off x="838200" y="2348297"/>
            <a:ext cx="5597434" cy="357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t>class </a:t>
            </a:r>
            <a:r>
              <a:rPr lang="en-US" b="1" dirty="0" err="1"/>
              <a:t>BaseConcrete</a:t>
            </a:r>
            <a:r>
              <a:rPr lang="en-US" b="1" dirty="0"/>
              <a:t> {}</a:t>
            </a:r>
          </a:p>
          <a:p>
            <a:r>
              <a:rPr lang="en-US" b="1" dirty="0"/>
              <a:t>class </a:t>
            </a:r>
            <a:r>
              <a:rPr lang="en-US" b="1" dirty="0" err="1"/>
              <a:t>BaseGeneric</a:t>
            </a:r>
            <a:r>
              <a:rPr lang="en-US" b="1" dirty="0"/>
              <a:t>&lt;T&gt;{}</a:t>
            </a:r>
          </a:p>
          <a:p>
            <a:endParaRPr lang="en-US" b="1" dirty="0"/>
          </a:p>
          <a:p>
            <a:r>
              <a:rPr lang="en-US" b="1" dirty="0"/>
              <a:t>class Gen1&lt;T&gt; : </a:t>
            </a:r>
            <a:r>
              <a:rPr lang="en-US" b="1" dirty="0" err="1"/>
              <a:t>BaseConcrete</a:t>
            </a:r>
            <a:r>
              <a:rPr lang="en-US" b="1" dirty="0"/>
              <a:t> {} // concrete</a:t>
            </a:r>
          </a:p>
          <a:p>
            <a:r>
              <a:rPr lang="en-US" b="1" dirty="0"/>
              <a:t>class Gen2&lt;T&gt; : </a:t>
            </a:r>
            <a:r>
              <a:rPr lang="en-US" b="1" dirty="0" err="1"/>
              <a:t>BaseGeneric</a:t>
            </a:r>
            <a:r>
              <a:rPr lang="en-US" b="1" dirty="0"/>
              <a:t>&lt;int&gt;{} // closed constructed</a:t>
            </a:r>
          </a:p>
          <a:p>
            <a:r>
              <a:rPr lang="en-US" b="1" dirty="0"/>
              <a:t>class Gen3&lt;T&gt; : </a:t>
            </a:r>
            <a:r>
              <a:rPr lang="en-US" b="1" dirty="0" err="1"/>
              <a:t>BaseGeneric</a:t>
            </a:r>
            <a:r>
              <a:rPr lang="en-US" b="1" dirty="0"/>
              <a:t>&lt;T&gt; {} // open constructed</a:t>
            </a:r>
          </a:p>
          <a:p>
            <a:endParaRPr lang="en-US" sz="1400" b="1" dirty="0"/>
          </a:p>
          <a:p>
            <a:r>
              <a:rPr lang="en-US" b="1" dirty="0"/>
              <a:t>class </a:t>
            </a:r>
            <a:r>
              <a:rPr lang="en-US" b="1" dirty="0" err="1"/>
              <a:t>BaseMultiple</a:t>
            </a:r>
            <a:r>
              <a:rPr lang="en-US" b="1" dirty="0"/>
              <a:t>&lt;T, U, V&gt; {}</a:t>
            </a:r>
          </a:p>
          <a:p>
            <a:r>
              <a:rPr lang="en-US" b="1" dirty="0"/>
              <a:t>class Gen4&lt;T, U&gt; : </a:t>
            </a:r>
            <a:r>
              <a:rPr lang="en-US" b="1" dirty="0" err="1"/>
              <a:t>BaseMultiple</a:t>
            </a:r>
            <a:r>
              <a:rPr lang="en-US" b="1" dirty="0"/>
              <a:t>&lt;T, U, int&gt; {}</a:t>
            </a:r>
          </a:p>
          <a:p>
            <a:endParaRPr lang="en-US" b="1" dirty="0"/>
          </a:p>
          <a:p>
            <a:r>
              <a:rPr lang="en-US" b="1" dirty="0"/>
              <a:t>class Con1 : </a:t>
            </a:r>
            <a:r>
              <a:rPr lang="en-US" b="1" dirty="0" err="1"/>
              <a:t>BaseGeneric</a:t>
            </a:r>
            <a:r>
              <a:rPr lang="en-US" b="1" dirty="0"/>
              <a:t>&lt;int&gt; {} // ok</a:t>
            </a:r>
          </a:p>
          <a:p>
            <a:r>
              <a:rPr lang="en-US" b="1" dirty="0"/>
              <a:t>class Con2 : </a:t>
            </a:r>
            <a:r>
              <a:rPr lang="en-US" b="1" dirty="0" err="1"/>
              <a:t>BaseGeneric</a:t>
            </a:r>
            <a:r>
              <a:rPr lang="en-US" b="1" dirty="0"/>
              <a:t>&lt;T&gt; {} // error</a:t>
            </a:r>
          </a:p>
          <a:p>
            <a:endParaRPr lang="en-US" sz="1400" b="1" dirty="0"/>
          </a:p>
        </p:txBody>
      </p:sp>
    </p:spTree>
    <p:extLst>
      <p:ext uri="{BB962C8B-B14F-4D97-AF65-F5344CB8AC3E}">
        <p14:creationId xmlns:p14="http://schemas.microsoft.com/office/powerpoint/2010/main" val="15336257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90D-5A3E-3646-A726-CA6EF16855B1}"/>
              </a:ext>
            </a:extLst>
          </p:cNvPr>
          <p:cNvSpPr>
            <a:spLocks noGrp="1"/>
          </p:cNvSpPr>
          <p:nvPr>
            <p:ph type="title"/>
          </p:nvPr>
        </p:nvSpPr>
        <p:spPr/>
        <p:txBody>
          <a:bodyPr/>
          <a:lstStyle/>
          <a:p>
            <a:r>
              <a:rPr lang="en-BO"/>
              <a:t>Interfaces genéricas</a:t>
            </a:r>
          </a:p>
        </p:txBody>
      </p:sp>
      <p:sp>
        <p:nvSpPr>
          <p:cNvPr id="3" name="Content Placeholder 2">
            <a:extLst>
              <a:ext uri="{FF2B5EF4-FFF2-40B4-BE49-F238E27FC236}">
                <a16:creationId xmlns:a16="http://schemas.microsoft.com/office/drawing/2014/main" id="{7F0C89AE-569C-D046-8388-AA49DD227B97}"/>
              </a:ext>
            </a:extLst>
          </p:cNvPr>
          <p:cNvSpPr>
            <a:spLocks noGrp="1"/>
          </p:cNvSpPr>
          <p:nvPr>
            <p:ph idx="1"/>
          </p:nvPr>
        </p:nvSpPr>
        <p:spPr>
          <a:xfrm>
            <a:off x="6522720" y="1825625"/>
            <a:ext cx="48310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interfaces que se declaran con </a:t>
            </a:r>
            <a:r>
              <a:rPr lang="en-US" b="1"/>
              <a:t>parámetros type</a:t>
            </a:r>
            <a:r>
              <a:rPr lang="en-US"/>
              <a:t> se convierten en </a:t>
            </a:r>
            <a:r>
              <a:rPr lang="en-US" b="1"/>
              <a:t>interfaces genéricas</a:t>
            </a:r>
            <a:r>
              <a:rPr lang="en-US"/>
              <a:t>. Las </a:t>
            </a:r>
            <a:r>
              <a:rPr lang="en-US" b="1"/>
              <a:t>interfaces genéricas</a:t>
            </a:r>
            <a:r>
              <a:rPr lang="en-US"/>
              <a:t> tienen los mismos dos propósitos que las interfaces normales. Se crean para exponer una funcionalidad deseada para que cuando una clase desee implementar dicha funcionalidad deba implementar todos los miembros declarados en la </a:t>
            </a:r>
            <a:r>
              <a:rPr lang="en-US" b="1"/>
              <a:t>interface</a:t>
            </a:r>
            <a:r>
              <a:rPr lang="en-US"/>
              <a:t>. </a:t>
            </a:r>
          </a:p>
          <a:p>
            <a:pPr marL="0" indent="0">
              <a:buNone/>
            </a:pPr>
            <a:r>
              <a:rPr lang="en-US"/>
              <a:t>Cuando se implementa una </a:t>
            </a:r>
            <a:r>
              <a:rPr lang="en-US" b="1"/>
              <a:t>interface generic</a:t>
            </a:r>
            <a:r>
              <a:rPr lang="en-US"/>
              <a:t>, se debe especificar el </a:t>
            </a:r>
            <a:r>
              <a:rPr lang="en-US" b="1"/>
              <a:t>argumento type</a:t>
            </a:r>
            <a:r>
              <a:rPr lang="en-US"/>
              <a:t>. La </a:t>
            </a:r>
            <a:r>
              <a:rPr lang="en-US" b="1"/>
              <a:t>interface generic</a:t>
            </a:r>
            <a:r>
              <a:rPr lang="en-US"/>
              <a:t> puede implementarse mediante clases genéricas y no genéricas.</a:t>
            </a:r>
          </a:p>
          <a:p>
            <a:pPr marL="0" indent="0">
              <a:buNone/>
            </a:pPr>
            <a:r>
              <a:rPr lang="en-US"/>
              <a:t> </a:t>
            </a:r>
            <a:endParaRPr lang="en-BO"/>
          </a:p>
        </p:txBody>
      </p:sp>
      <p:sp>
        <p:nvSpPr>
          <p:cNvPr id="4" name="TextBox 3">
            <a:extLst>
              <a:ext uri="{FF2B5EF4-FFF2-40B4-BE49-F238E27FC236}">
                <a16:creationId xmlns:a16="http://schemas.microsoft.com/office/drawing/2014/main" id="{F10246A1-4498-8E48-9880-EC2FC484F3D3}"/>
              </a:ext>
            </a:extLst>
          </p:cNvPr>
          <p:cNvSpPr txBox="1"/>
          <p:nvPr/>
        </p:nvSpPr>
        <p:spPr>
          <a:xfrm>
            <a:off x="838200" y="2007184"/>
            <a:ext cx="5597434"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 Generic functionality interface</a:t>
            </a:r>
          </a:p>
          <a:p>
            <a:r>
              <a:rPr lang="en-US" sz="1400" b="1" dirty="0"/>
              <a:t>interface </a:t>
            </a:r>
            <a:r>
              <a:rPr lang="en-US" sz="1400" b="1" dirty="0" err="1"/>
              <a:t>IGenericCollection</a:t>
            </a:r>
            <a:r>
              <a:rPr lang="en-US" sz="1400" b="1" dirty="0"/>
              <a:t>&lt;T&gt; {</a:t>
            </a:r>
          </a:p>
          <a:p>
            <a:r>
              <a:rPr lang="en-US" sz="1400" b="1" dirty="0"/>
              <a:t>	void store(T t);</a:t>
            </a:r>
          </a:p>
          <a:p>
            <a:r>
              <a:rPr lang="en-US" sz="1400" b="1" dirty="0"/>
              <a:t>}</a:t>
            </a:r>
          </a:p>
          <a:p>
            <a:endParaRPr lang="en-US" sz="1400" b="1" dirty="0"/>
          </a:p>
          <a:p>
            <a:r>
              <a:rPr lang="en-US" sz="1400" b="1" dirty="0"/>
              <a:t>// Non-generic class implementing generic interface</a:t>
            </a:r>
          </a:p>
          <a:p>
            <a:r>
              <a:rPr lang="en-US" sz="1400" b="1" dirty="0"/>
              <a:t>class Box : </a:t>
            </a:r>
            <a:r>
              <a:rPr lang="en-US" sz="1400" b="1" dirty="0" err="1"/>
              <a:t>IGenericCollection</a:t>
            </a:r>
            <a:r>
              <a:rPr lang="en-US" sz="1400" b="1" dirty="0"/>
              <a:t>&lt;int&gt;</a:t>
            </a:r>
          </a:p>
          <a:p>
            <a:r>
              <a:rPr lang="en-US" sz="1400" b="1" dirty="0"/>
              <a:t>{</a:t>
            </a:r>
          </a:p>
          <a:p>
            <a:pPr lvl="1"/>
            <a:r>
              <a:rPr lang="en-US" sz="1400" b="1" dirty="0"/>
              <a:t>public int </a:t>
            </a:r>
            <a:r>
              <a:rPr lang="en-US" sz="1400" b="1" dirty="0" err="1"/>
              <a:t>myBox</a:t>
            </a:r>
            <a:r>
              <a:rPr lang="en-US" sz="1400" b="1" dirty="0"/>
              <a:t>;</a:t>
            </a:r>
          </a:p>
          <a:p>
            <a:pPr lvl="1"/>
            <a:r>
              <a:rPr lang="en-US" sz="1400" b="1" dirty="0"/>
              <a:t>public void store(int </a:t>
            </a:r>
            <a:r>
              <a:rPr lang="en-US" sz="1400" b="1" dirty="0" err="1"/>
              <a:t>i</a:t>
            </a:r>
            <a:r>
              <a:rPr lang="en-US" sz="1400" b="1" dirty="0"/>
              <a:t>) { </a:t>
            </a:r>
            <a:r>
              <a:rPr lang="en-US" sz="1400" b="1" dirty="0" err="1"/>
              <a:t>myBox</a:t>
            </a:r>
            <a:r>
              <a:rPr lang="en-US" sz="1400" b="1" dirty="0"/>
              <a:t> = </a:t>
            </a:r>
            <a:r>
              <a:rPr lang="en-US" sz="1400" b="1" dirty="0" err="1"/>
              <a:t>i</a:t>
            </a:r>
            <a:r>
              <a:rPr lang="en-US" sz="1400" b="1" dirty="0"/>
              <a:t>; }</a:t>
            </a:r>
          </a:p>
          <a:p>
            <a:r>
              <a:rPr lang="en-US" sz="1400" b="1" dirty="0"/>
              <a:t>}</a:t>
            </a:r>
          </a:p>
          <a:p>
            <a:endParaRPr lang="en-US" sz="1400" b="1" dirty="0"/>
          </a:p>
          <a:p>
            <a:r>
              <a:rPr lang="en-US" sz="1400" b="1" dirty="0"/>
              <a:t>// Generic class implementing generic interface</a:t>
            </a:r>
          </a:p>
          <a:p>
            <a:r>
              <a:rPr lang="en-US" sz="1400" b="1" dirty="0"/>
              <a:t>class </a:t>
            </a:r>
            <a:r>
              <a:rPr lang="en-US" sz="1400" b="1" dirty="0" err="1"/>
              <a:t>GenericBox</a:t>
            </a:r>
            <a:r>
              <a:rPr lang="en-US" sz="1400" b="1" dirty="0"/>
              <a:t>&lt;T&gt; : </a:t>
            </a:r>
            <a:r>
              <a:rPr lang="en-US" sz="1400" b="1" dirty="0" err="1"/>
              <a:t>IGenericCollection</a:t>
            </a:r>
            <a:r>
              <a:rPr lang="en-US" sz="1400" b="1" dirty="0"/>
              <a:t>&lt;T&gt;</a:t>
            </a:r>
          </a:p>
          <a:p>
            <a:r>
              <a:rPr lang="en-US" sz="1400" b="1" dirty="0"/>
              <a:t>{</a:t>
            </a:r>
          </a:p>
          <a:p>
            <a:pPr lvl="1"/>
            <a:r>
              <a:rPr lang="en-US" sz="1400" b="1" dirty="0"/>
              <a:t>public T </a:t>
            </a:r>
            <a:r>
              <a:rPr lang="en-US" sz="1400" b="1" dirty="0" err="1"/>
              <a:t>myBox</a:t>
            </a:r>
            <a:r>
              <a:rPr lang="en-US" sz="1400" b="1" dirty="0"/>
              <a:t>;</a:t>
            </a:r>
          </a:p>
          <a:p>
            <a:pPr lvl="1"/>
            <a:r>
              <a:rPr lang="en-US" sz="1400" b="1" dirty="0"/>
              <a:t>public void store(T t) { </a:t>
            </a:r>
            <a:r>
              <a:rPr lang="en-US" sz="1400" b="1" dirty="0" err="1"/>
              <a:t>myBox</a:t>
            </a:r>
            <a:r>
              <a:rPr lang="en-US" sz="1400" b="1" dirty="0"/>
              <a:t> = t; }</a:t>
            </a:r>
          </a:p>
          <a:p>
            <a:r>
              <a:rPr lang="en-US" sz="1400" b="1" dirty="0"/>
              <a:t>}</a:t>
            </a:r>
          </a:p>
        </p:txBody>
      </p:sp>
    </p:spTree>
    <p:extLst>
      <p:ext uri="{BB962C8B-B14F-4D97-AF65-F5344CB8AC3E}">
        <p14:creationId xmlns:p14="http://schemas.microsoft.com/office/powerpoint/2010/main" val="427142441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D50E-F4C7-8C46-B155-12EE8DF4D67B}"/>
              </a:ext>
            </a:extLst>
          </p:cNvPr>
          <p:cNvSpPr>
            <a:spLocks noGrp="1"/>
          </p:cNvSpPr>
          <p:nvPr>
            <p:ph type="title"/>
          </p:nvPr>
        </p:nvSpPr>
        <p:spPr/>
        <p:txBody>
          <a:bodyPr/>
          <a:lstStyle/>
          <a:p>
            <a:r>
              <a:rPr lang="en-BO"/>
              <a:t>Delegates genéricos</a:t>
            </a:r>
          </a:p>
        </p:txBody>
      </p:sp>
      <p:sp>
        <p:nvSpPr>
          <p:cNvPr id="3" name="Content Placeholder 2">
            <a:extLst>
              <a:ext uri="{FF2B5EF4-FFF2-40B4-BE49-F238E27FC236}">
                <a16:creationId xmlns:a16="http://schemas.microsoft.com/office/drawing/2014/main" id="{62D6FA77-399A-EC49-B174-2B66BC493129}"/>
              </a:ext>
            </a:extLst>
          </p:cNvPr>
          <p:cNvSpPr>
            <a:spLocks noGrp="1"/>
          </p:cNvSpPr>
          <p:nvPr>
            <p:ph idx="1"/>
          </p:nvPr>
        </p:nvSpPr>
        <p:spPr>
          <a:xfrm>
            <a:off x="6705600" y="1825625"/>
            <a:ext cx="4648200"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Un </a:t>
            </a:r>
            <a:r>
              <a:rPr lang="en-US" b="1"/>
              <a:t>delegate</a:t>
            </a:r>
            <a:r>
              <a:rPr lang="en-US"/>
              <a:t> </a:t>
            </a:r>
            <a:r>
              <a:rPr lang="en-US" b="1"/>
              <a:t>generic</a:t>
            </a:r>
            <a:r>
              <a:rPr lang="en-US"/>
              <a:t> se define con </a:t>
            </a:r>
            <a:r>
              <a:rPr lang="en-US" b="1"/>
              <a:t>parámetros type</a:t>
            </a:r>
            <a:r>
              <a:rPr lang="en-US"/>
              <a:t>. </a:t>
            </a:r>
          </a:p>
          <a:p>
            <a:pPr marL="0" indent="0">
              <a:buNone/>
            </a:pPr>
            <a:endParaRPr lang="en-US"/>
          </a:p>
          <a:p>
            <a:pPr marL="0" indent="0">
              <a:buNone/>
            </a:pPr>
            <a:r>
              <a:rPr lang="en-US"/>
              <a:t>A partir de este tipo de </a:t>
            </a:r>
            <a:r>
              <a:rPr lang="en-US" b="1"/>
              <a:t>delegate</a:t>
            </a:r>
            <a:r>
              <a:rPr lang="en-US"/>
              <a:t>, se puede crear un objeto </a:t>
            </a:r>
            <a:r>
              <a:rPr lang="en-US" b="1"/>
              <a:t>delegate</a:t>
            </a:r>
            <a:r>
              <a:rPr lang="en-US"/>
              <a:t> que puede referirse a cualquier método que devuelva cualquier tipo y tenga el número de parámetros que iguale al de la declaración del </a:t>
            </a:r>
            <a:r>
              <a:rPr lang="en-US" b="1"/>
              <a:t>delegate generic</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8BA107E3-4685-0F4B-8033-B711D0FA8131}"/>
              </a:ext>
            </a:extLst>
          </p:cNvPr>
          <p:cNvSpPr txBox="1"/>
          <p:nvPr/>
        </p:nvSpPr>
        <p:spPr>
          <a:xfrm>
            <a:off x="838200" y="2007184"/>
            <a:ext cx="5597434"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public delegate TRet Funcion&lt;TRet, TPar&gt;(TPar par);</a:t>
            </a:r>
          </a:p>
          <a:p>
            <a:r>
              <a:rPr lang="en-US" sz="1400" b="1"/>
              <a:t>	static public bool Print(string s)</a:t>
            </a:r>
          </a:p>
          <a:p>
            <a:r>
              <a:rPr lang="en-US" sz="1400" b="1"/>
              <a:t>	{</a:t>
            </a:r>
          </a:p>
          <a:p>
            <a:r>
              <a:rPr lang="en-US" sz="1400" b="1"/>
              <a:t>		WriteLine(s);</a:t>
            </a:r>
          </a:p>
          <a:p>
            <a:r>
              <a:rPr lang="en-US" sz="1400" b="1"/>
              <a:t>		return true;</a:t>
            </a:r>
          </a:p>
          <a:p>
            <a:r>
              <a:rPr lang="en-US" sz="1400" b="1"/>
              <a:t>	}</a:t>
            </a:r>
          </a:p>
          <a:p>
            <a:r>
              <a:rPr lang="en-US" sz="1400" b="1"/>
              <a:t>	static void Main()</a:t>
            </a:r>
          </a:p>
          <a:p>
            <a:r>
              <a:rPr lang="en-US" sz="1400" b="1"/>
              <a:t>	{</a:t>
            </a:r>
          </a:p>
          <a:p>
            <a:r>
              <a:rPr lang="en-US" sz="1400" b="1"/>
              <a:t>		Funcion&lt;bool, string&gt; printf = Print;</a:t>
            </a:r>
          </a:p>
          <a:p>
            <a:r>
              <a:rPr lang="en-US" sz="1400" b="1"/>
              <a:t>		var ok = printf("Hola delegate genérico!");</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7448877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D68-538A-3C42-A358-8E408A468292}"/>
              </a:ext>
            </a:extLst>
          </p:cNvPr>
          <p:cNvSpPr>
            <a:spLocks noGrp="1"/>
          </p:cNvSpPr>
          <p:nvPr>
            <p:ph type="title"/>
          </p:nvPr>
        </p:nvSpPr>
        <p:spPr/>
        <p:txBody>
          <a:bodyPr/>
          <a:lstStyle/>
          <a:p>
            <a:r>
              <a:rPr lang="en-BO"/>
              <a:t>Delegates Action</a:t>
            </a:r>
          </a:p>
        </p:txBody>
      </p:sp>
      <p:sp>
        <p:nvSpPr>
          <p:cNvPr id="3" name="Content Placeholder 2">
            <a:extLst>
              <a:ext uri="{FF2B5EF4-FFF2-40B4-BE49-F238E27FC236}">
                <a16:creationId xmlns:a16="http://schemas.microsoft.com/office/drawing/2014/main" id="{5054BEB6-E98E-F740-BFCD-EF8B2DD73A6A}"/>
              </a:ext>
            </a:extLst>
          </p:cNvPr>
          <p:cNvSpPr>
            <a:spLocks noGrp="1"/>
          </p:cNvSpPr>
          <p:nvPr>
            <p:ph idx="1"/>
          </p:nvPr>
        </p:nvSpPr>
        <p:spPr>
          <a:xfrm>
            <a:off x="6705600" y="2365557"/>
            <a:ext cx="4648200" cy="2659290"/>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BO"/>
          </a:p>
          <a:p>
            <a:pPr marL="0" indent="0">
              <a:buNone/>
            </a:pPr>
            <a:r>
              <a:rPr lang="en-BO" sz="2600"/>
              <a:t>C# define para facilidad del usuario, en el namespace </a:t>
            </a:r>
            <a:r>
              <a:rPr lang="en-BO" sz="2600" b="1"/>
              <a:t>System</a:t>
            </a:r>
            <a:r>
              <a:rPr lang="en-BO" sz="2600"/>
              <a:t>, </a:t>
            </a:r>
            <a:r>
              <a:rPr lang="en-BO" sz="2600" b="1"/>
              <a:t>delegates</a:t>
            </a:r>
            <a:r>
              <a:rPr lang="en-BO" sz="2600"/>
              <a:t> llamados </a:t>
            </a:r>
            <a:r>
              <a:rPr lang="en-BO" sz="2600" b="1"/>
              <a:t>Action</a:t>
            </a:r>
            <a:r>
              <a:rPr lang="en-BO" sz="2600"/>
              <a:t>, que devuelven void y pueden tomar desde uno a dieciseis parámetros de cualquier tipo.</a:t>
            </a:r>
          </a:p>
          <a:p>
            <a:pPr marL="0" indent="0">
              <a:buNone/>
            </a:pPr>
            <a:endParaRPr lang="en-BO" sz="2600"/>
          </a:p>
          <a:p>
            <a:pPr marL="0" indent="0">
              <a:buNone/>
            </a:pPr>
            <a:r>
              <a:rPr lang="en-BO" sz="2600"/>
              <a:t>Ejemplo:</a:t>
            </a:r>
          </a:p>
          <a:p>
            <a:pPr marL="0" indent="0">
              <a:buNone/>
            </a:pPr>
            <a:r>
              <a:rPr lang="en-BO" sz="2600" b="1"/>
              <a:t>public delegate void System.Action&lt;T&gt;(T obj);</a:t>
            </a:r>
          </a:p>
          <a:p>
            <a:pPr marL="0" indent="0">
              <a:buNone/>
            </a:pPr>
            <a:r>
              <a:rPr lang="en-BO"/>
              <a:t> </a:t>
            </a:r>
          </a:p>
        </p:txBody>
      </p:sp>
      <p:sp>
        <p:nvSpPr>
          <p:cNvPr id="4" name="TextBox 3">
            <a:extLst>
              <a:ext uri="{FF2B5EF4-FFF2-40B4-BE49-F238E27FC236}">
                <a16:creationId xmlns:a16="http://schemas.microsoft.com/office/drawing/2014/main" id="{CA15B051-AA80-5E45-9A83-87D42BB4D4C6}"/>
              </a:ext>
            </a:extLst>
          </p:cNvPr>
          <p:cNvSpPr txBox="1"/>
          <p:nvPr/>
        </p:nvSpPr>
        <p:spPr>
          <a:xfrm>
            <a:off x="838200" y="2007184"/>
            <a:ext cx="5597434"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void Print2Lineas(string s1, string s2)</a:t>
            </a:r>
          </a:p>
          <a:p>
            <a:r>
              <a:rPr lang="en-US" sz="1400" b="1"/>
              <a:t>	{</a:t>
            </a:r>
          </a:p>
          <a:p>
            <a:r>
              <a:rPr lang="en-US" sz="1400" b="1"/>
              <a:t>		WriteLine(s1);</a:t>
            </a:r>
          </a:p>
          <a:p>
            <a:r>
              <a:rPr lang="en-US" sz="1400" b="1"/>
              <a:t>		WriteLine(s2);</a:t>
            </a:r>
          </a:p>
          <a:p>
            <a:r>
              <a:rPr lang="en-US" sz="1400" b="1"/>
              <a:t>	}</a:t>
            </a:r>
          </a:p>
          <a:p>
            <a:r>
              <a:rPr lang="en-US" sz="1400" b="1"/>
              <a:t>	static void Main()</a:t>
            </a:r>
          </a:p>
          <a:p>
            <a:r>
              <a:rPr lang="en-US" sz="1400" b="1"/>
              <a:t>	{</a:t>
            </a:r>
          </a:p>
          <a:p>
            <a:r>
              <a:rPr lang="en-US" sz="1400" b="1"/>
              <a:t>		Action&lt;string, string&gt; print = Print2Lineas;</a:t>
            </a:r>
          </a:p>
          <a:p>
            <a:r>
              <a:rPr lang="en-US" sz="1400" b="1"/>
              <a:t>		print("Hola delegate genérico!", </a:t>
            </a:r>
          </a:p>
          <a:p>
            <a:r>
              <a:rPr lang="en-US" sz="1400" b="1"/>
              <a:t>			"Indirección con simplicidad! ");</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6913026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677B-FC5F-C04F-9F97-AB677F711391}"/>
              </a:ext>
            </a:extLst>
          </p:cNvPr>
          <p:cNvSpPr>
            <a:spLocks noGrp="1"/>
          </p:cNvSpPr>
          <p:nvPr>
            <p:ph type="title"/>
          </p:nvPr>
        </p:nvSpPr>
        <p:spPr/>
        <p:txBody>
          <a:bodyPr/>
          <a:lstStyle/>
          <a:p>
            <a:r>
              <a:rPr lang="en-BO"/>
              <a:t>Delegates Function</a:t>
            </a:r>
          </a:p>
        </p:txBody>
      </p:sp>
      <p:sp>
        <p:nvSpPr>
          <p:cNvPr id="3" name="Content Placeholder 2">
            <a:extLst>
              <a:ext uri="{FF2B5EF4-FFF2-40B4-BE49-F238E27FC236}">
                <a16:creationId xmlns:a16="http://schemas.microsoft.com/office/drawing/2014/main" id="{F7D0B57B-BA92-2944-9138-544FCF310FFC}"/>
              </a:ext>
            </a:extLst>
          </p:cNvPr>
          <p:cNvSpPr>
            <a:spLocks noGrp="1"/>
          </p:cNvSpPr>
          <p:nvPr>
            <p:ph idx="1"/>
          </p:nvPr>
        </p:nvSpPr>
        <p:spPr>
          <a:xfrm>
            <a:off x="6897189" y="2454882"/>
            <a:ext cx="4456611" cy="354756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C# define también para facilidad del usuario, en el namespace </a:t>
            </a:r>
            <a:r>
              <a:rPr lang="en-BO" b="1"/>
              <a:t>System</a:t>
            </a:r>
            <a:r>
              <a:rPr lang="en-BO"/>
              <a:t>, </a:t>
            </a:r>
            <a:r>
              <a:rPr lang="en-BO" b="1"/>
              <a:t>delegates</a:t>
            </a:r>
            <a:r>
              <a:rPr lang="en-BO"/>
              <a:t> llamados </a:t>
            </a:r>
            <a:r>
              <a:rPr lang="en-BO" b="1"/>
              <a:t>Func</a:t>
            </a:r>
            <a:r>
              <a:rPr lang="en-BO"/>
              <a:t>, que devuelven un valor de cualquier tipo y pueden tomar desde uno a dieciseis parámetros de cualquier tipo.</a:t>
            </a:r>
          </a:p>
          <a:p>
            <a:pPr marL="0" indent="0">
              <a:buNone/>
            </a:pPr>
            <a:endParaRPr lang="en-BO"/>
          </a:p>
          <a:p>
            <a:pPr marL="0" indent="0">
              <a:buNone/>
            </a:pPr>
            <a:r>
              <a:rPr lang="en-BO"/>
              <a:t>Ejemplo:</a:t>
            </a:r>
          </a:p>
          <a:p>
            <a:pPr marL="0" indent="0">
              <a:buNone/>
            </a:pPr>
            <a:r>
              <a:rPr lang="en-BO" b="1"/>
              <a:t>public delegate TResult System.Func&lt;TResult, T&gt;(T obj);</a:t>
            </a:r>
          </a:p>
          <a:p>
            <a:pPr marL="0" indent="0">
              <a:buNone/>
            </a:pPr>
            <a:r>
              <a:rPr lang="en-BO" b="1"/>
              <a:t> </a:t>
            </a:r>
          </a:p>
          <a:p>
            <a:endParaRPr lang="en-BO"/>
          </a:p>
        </p:txBody>
      </p:sp>
      <p:sp>
        <p:nvSpPr>
          <p:cNvPr id="4" name="TextBox 3">
            <a:extLst>
              <a:ext uri="{FF2B5EF4-FFF2-40B4-BE49-F238E27FC236}">
                <a16:creationId xmlns:a16="http://schemas.microsoft.com/office/drawing/2014/main" id="{CB0DACC1-3F29-6F40-BD6A-54AFAB915DC1}"/>
              </a:ext>
            </a:extLst>
          </p:cNvPr>
          <p:cNvSpPr txBox="1"/>
          <p:nvPr/>
        </p:nvSpPr>
        <p:spPr>
          <a:xfrm>
            <a:off x="838200" y="2120395"/>
            <a:ext cx="5597434"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public bool Print(string s1, string s2)</a:t>
            </a:r>
          </a:p>
          <a:p>
            <a:r>
              <a:rPr lang="en-US" sz="1400" b="1"/>
              <a:t>	{</a:t>
            </a:r>
          </a:p>
          <a:p>
            <a:r>
              <a:rPr lang="en-US" sz="1400" b="1"/>
              <a:t>		WriteLine(s1);</a:t>
            </a:r>
          </a:p>
          <a:p>
            <a:r>
              <a:rPr lang="en-US" sz="1400" b="1"/>
              <a:t>		WriteLine(s2);</a:t>
            </a:r>
          </a:p>
          <a:p>
            <a:r>
              <a:rPr lang="en-US" sz="1400" b="1"/>
              <a:t>		return true;</a:t>
            </a:r>
          </a:p>
          <a:p>
            <a:r>
              <a:rPr lang="en-US" sz="1400" b="1"/>
              <a:t>	}</a:t>
            </a:r>
          </a:p>
          <a:p>
            <a:r>
              <a:rPr lang="en-US" sz="1400" b="1"/>
              <a:t>	static void Main()</a:t>
            </a:r>
          </a:p>
          <a:p>
            <a:r>
              <a:rPr lang="en-US" sz="1400" b="1"/>
              <a:t>	{</a:t>
            </a:r>
          </a:p>
          <a:p>
            <a:r>
              <a:rPr lang="en-US" sz="1400" b="1"/>
              <a:t>		Func&lt;string, string, bool&gt; printf = Print;</a:t>
            </a:r>
          </a:p>
          <a:p>
            <a:r>
              <a:rPr lang="en-US" sz="1400" b="1"/>
              <a:t>		var ok = printf("Hola delegate genérico! ",</a:t>
            </a:r>
          </a:p>
          <a:p>
            <a:r>
              <a:rPr lang="en-US" sz="1400" b="1"/>
              <a:t>			"Indirección con simplicidad! ");</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001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F52-B292-F944-B000-163F76D8D6A2}"/>
              </a:ext>
            </a:extLst>
          </p:cNvPr>
          <p:cNvSpPr>
            <a:spLocks noGrp="1"/>
          </p:cNvSpPr>
          <p:nvPr>
            <p:ph type="title"/>
          </p:nvPr>
        </p:nvSpPr>
        <p:spPr/>
        <p:txBody>
          <a:bodyPr/>
          <a:lstStyle/>
          <a:p>
            <a:r>
              <a:rPr lang="en-BO"/>
              <a:t>Eventos genéricos</a:t>
            </a:r>
          </a:p>
        </p:txBody>
      </p:sp>
      <p:sp>
        <p:nvSpPr>
          <p:cNvPr id="3" name="Content Placeholder 2">
            <a:extLst>
              <a:ext uri="{FF2B5EF4-FFF2-40B4-BE49-F238E27FC236}">
                <a16:creationId xmlns:a16="http://schemas.microsoft.com/office/drawing/2014/main" id="{C8644A1D-0450-A844-99F1-44B1D42D1670}"/>
              </a:ext>
            </a:extLst>
          </p:cNvPr>
          <p:cNvSpPr>
            <a:spLocks noGrp="1"/>
          </p:cNvSpPr>
          <p:nvPr>
            <p:ph idx="1"/>
          </p:nvPr>
        </p:nvSpPr>
        <p:spPr>
          <a:xfrm>
            <a:off x="7289074" y="1825625"/>
            <a:ext cx="4064725"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Los delegados genéricos se pueden usar para definir eventos genéricos. </a:t>
            </a:r>
          </a:p>
          <a:p>
            <a:pPr marL="0" indent="0">
              <a:buNone/>
            </a:pPr>
            <a:r>
              <a:rPr lang="en-US"/>
              <a:t>Por ejemplo, en lugar de utilizar el patrón de diseño típico donde el remitente del evento es del tipo </a:t>
            </a:r>
            <a:r>
              <a:rPr lang="en-US" b="1"/>
              <a:t>Object</a:t>
            </a:r>
            <a:r>
              <a:rPr lang="en-US"/>
              <a:t>, un </a:t>
            </a:r>
            <a:r>
              <a:rPr lang="en-US" b="1"/>
              <a:t>parámetro type</a:t>
            </a:r>
            <a:r>
              <a:rPr lang="en-US"/>
              <a:t> puede permitir que se especifique el </a:t>
            </a:r>
            <a:r>
              <a:rPr lang="en-US" b="1"/>
              <a:t>type</a:t>
            </a:r>
            <a:r>
              <a:rPr lang="en-US"/>
              <a:t> real del publicador. Esto hará que el argumento sea fuertemente tipeado, lo que permite al compilador exigir que se use el </a:t>
            </a:r>
            <a:r>
              <a:rPr lang="en-US" b="1"/>
              <a:t>type</a:t>
            </a:r>
            <a:r>
              <a:rPr lang="en-US"/>
              <a:t> correcto para ese argumento.</a:t>
            </a:r>
          </a:p>
          <a:p>
            <a:pPr marL="0" indent="0">
              <a:buNone/>
            </a:pPr>
            <a:r>
              <a:rPr lang="en-US"/>
              <a:t> </a:t>
            </a:r>
            <a:endParaRPr lang="en-BO"/>
          </a:p>
        </p:txBody>
      </p:sp>
      <p:sp>
        <p:nvSpPr>
          <p:cNvPr id="4" name="TextBox 3">
            <a:extLst>
              <a:ext uri="{FF2B5EF4-FFF2-40B4-BE49-F238E27FC236}">
                <a16:creationId xmlns:a16="http://schemas.microsoft.com/office/drawing/2014/main" id="{8A30779B-41D6-CC49-9110-7B9238E3E4F1}"/>
              </a:ext>
            </a:extLst>
          </p:cNvPr>
          <p:cNvSpPr txBox="1"/>
          <p:nvPr/>
        </p:nvSpPr>
        <p:spPr>
          <a:xfrm>
            <a:off x="838201" y="1813494"/>
            <a:ext cx="605028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EventHandlerDelegate&lt;T, U&gt;(T sender, U eventArgs)</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EventHandlerDelegate&lt;Calculadora, EventArgs&gt; HayOperacion</a:t>
            </a:r>
            <a:r>
              <a:rPr lang="en-US" sz="1400" b="1"/>
              <a:t>;  </a:t>
            </a:r>
          </a:p>
          <a:p>
            <a:r>
              <a:rPr lang="en-US" sz="1400" b="1"/>
              <a:t>      </a:t>
            </a:r>
          </a:p>
          <a:p>
            <a:r>
              <a:rPr lang="en-US" sz="1400" b="1"/>
              <a:t>      protected </a:t>
            </a:r>
            <a:r>
              <a:rPr lang="en-US" sz="1400" b="1">
                <a:solidFill>
                  <a:schemeClr val="bg1"/>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solidFill>
                  <a:schemeClr val="accent2">
                    <a:lumMod val="40000"/>
                    <a:lumOff val="60000"/>
                  </a:schemeClr>
                </a:solidFill>
              </a:rPr>
              <a:t>            </a:t>
            </a:r>
            <a:r>
              <a:rPr lang="en-US" sz="1400" b="1">
                <a:solidFill>
                  <a:schemeClr val="bg1"/>
                </a:solidFill>
              </a:rPr>
              <a:t>HayOperacion?.Invoke(this, e);</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bg1"/>
                </a:solidFill>
              </a:rPr>
              <a:t>OnHayOperacion(EventArgs.Empty);       </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104372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9478-6F59-714C-8467-00887A31B70E}"/>
              </a:ext>
            </a:extLst>
          </p:cNvPr>
          <p:cNvSpPr>
            <a:spLocks noGrp="1"/>
          </p:cNvSpPr>
          <p:nvPr>
            <p:ph type="title"/>
          </p:nvPr>
        </p:nvSpPr>
        <p:spPr/>
        <p:txBody>
          <a:bodyPr/>
          <a:lstStyle/>
          <a:p>
            <a:r>
              <a:rPr lang="en-BO"/>
              <a:t>Constraints</a:t>
            </a:r>
          </a:p>
        </p:txBody>
      </p:sp>
      <p:sp>
        <p:nvSpPr>
          <p:cNvPr id="3" name="Content Placeholder 2">
            <a:extLst>
              <a:ext uri="{FF2B5EF4-FFF2-40B4-BE49-F238E27FC236}">
                <a16:creationId xmlns:a16="http://schemas.microsoft.com/office/drawing/2014/main" id="{11A88559-BE5C-7F4D-BCF0-33144F0B56D9}"/>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Al definir una clase o método genérico, se puede imponer en tiempo de compilación que se apliquen ciertas restricciones a los </a:t>
            </a:r>
            <a:r>
              <a:rPr lang="en-US" b="1"/>
              <a:t>argumentos types</a:t>
            </a:r>
            <a:r>
              <a:rPr lang="en-US"/>
              <a:t> que pueden ser se utilizados cuando se instancia la clase o método. Estas restricciones se denominan </a:t>
            </a:r>
            <a:r>
              <a:rPr lang="en-US" b="1"/>
              <a:t>Constraints</a:t>
            </a:r>
            <a:r>
              <a:rPr lang="en-US"/>
              <a:t> y se especifican utilizando el keyword </a:t>
            </a:r>
            <a:r>
              <a:rPr lang="en-US" b="1"/>
              <a:t>where</a:t>
            </a:r>
            <a:r>
              <a:rPr lang="en-US"/>
              <a:t>. </a:t>
            </a:r>
          </a:p>
          <a:p>
            <a:pPr marL="0" indent="0">
              <a:buNone/>
            </a:pPr>
            <a:endParaRPr lang="en-US"/>
          </a:p>
          <a:p>
            <a:pPr marL="0" indent="0">
              <a:buNone/>
            </a:pPr>
            <a:r>
              <a:rPr lang="en-US"/>
              <a:t>Hay seis tipos de </a:t>
            </a:r>
            <a:r>
              <a:rPr lang="en-US" b="1"/>
              <a:t>Constraints</a:t>
            </a:r>
            <a:r>
              <a:rPr lang="en-US"/>
              <a:t>.</a:t>
            </a:r>
            <a:endParaRPr lang="en-BO"/>
          </a:p>
        </p:txBody>
      </p:sp>
    </p:spTree>
    <p:extLst>
      <p:ext uri="{BB962C8B-B14F-4D97-AF65-F5344CB8AC3E}">
        <p14:creationId xmlns:p14="http://schemas.microsoft.com/office/powerpoint/2010/main" val="201408927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839-539F-F147-9DE7-7D0BF7730ADA}"/>
              </a:ext>
            </a:extLst>
          </p:cNvPr>
          <p:cNvSpPr>
            <a:spLocks noGrp="1"/>
          </p:cNvSpPr>
          <p:nvPr>
            <p:ph type="title"/>
          </p:nvPr>
        </p:nvSpPr>
        <p:spPr/>
        <p:txBody>
          <a:bodyPr/>
          <a:lstStyle/>
          <a:p>
            <a:r>
              <a:rPr lang="en-BO"/>
              <a:t>Tipos de Constraints</a:t>
            </a:r>
          </a:p>
        </p:txBody>
      </p:sp>
      <p:sp>
        <p:nvSpPr>
          <p:cNvPr id="3" name="Content Placeholder 2">
            <a:extLst>
              <a:ext uri="{FF2B5EF4-FFF2-40B4-BE49-F238E27FC236}">
                <a16:creationId xmlns:a16="http://schemas.microsoft.com/office/drawing/2014/main" id="{95308227-85A4-B745-8AE6-E957BBE34D26}"/>
              </a:ext>
            </a:extLst>
          </p:cNvPr>
          <p:cNvSpPr>
            <a:spLocks noGrp="1"/>
          </p:cNvSpPr>
          <p:nvPr>
            <p:ph idx="1"/>
          </p:nvPr>
        </p:nvSpPr>
        <p:spPr>
          <a:xfrm>
            <a:off x="838200" y="1551351"/>
            <a:ext cx="5196840" cy="5167312"/>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Primero, el </a:t>
            </a:r>
            <a:r>
              <a:rPr lang="en-US" b="1"/>
              <a:t>parámetro type</a:t>
            </a:r>
            <a:r>
              <a:rPr lang="en-US"/>
              <a:t> puede restringirse a los </a:t>
            </a:r>
            <a:r>
              <a:rPr lang="en-US" b="1"/>
              <a:t>tipos valor </a:t>
            </a:r>
            <a:r>
              <a:rPr lang="en-US"/>
              <a:t>mediante el uso del keyword </a:t>
            </a:r>
            <a:r>
              <a:rPr lang="en-US" b="1"/>
              <a:t>struct</a:t>
            </a:r>
            <a:r>
              <a:rPr lang="en-US"/>
              <a:t>.</a:t>
            </a:r>
          </a:p>
          <a:p>
            <a:pPr marL="0" indent="0">
              <a:buNone/>
            </a:pPr>
            <a:endParaRPr lang="en-US"/>
          </a:p>
          <a:p>
            <a:pPr marL="0" indent="0">
              <a:buNone/>
            </a:pPr>
            <a:r>
              <a:rPr lang="en-US"/>
              <a:t>class C &lt;T&gt; </a:t>
            </a:r>
            <a:r>
              <a:rPr lang="en-US" b="1"/>
              <a:t>where T: struct {}  </a:t>
            </a:r>
            <a:r>
              <a:rPr lang="en-US"/>
              <a:t>// T restringido a </a:t>
            </a:r>
            <a:r>
              <a:rPr lang="en-US" b="1"/>
              <a:t>tipo valor</a:t>
            </a:r>
          </a:p>
          <a:p>
            <a:pPr marL="0" indent="0">
              <a:buNone/>
            </a:pPr>
            <a:endParaRPr lang="en-US"/>
          </a:p>
          <a:p>
            <a:pPr marL="0" indent="0">
              <a:buNone/>
            </a:pPr>
            <a:r>
              <a:rPr lang="en-US"/>
              <a:t>Segundo, el </a:t>
            </a:r>
            <a:r>
              <a:rPr lang="en-US" b="1"/>
              <a:t>parámetro type</a:t>
            </a:r>
            <a:r>
              <a:rPr lang="en-US"/>
              <a:t> puede restringirse a los </a:t>
            </a:r>
            <a:r>
              <a:rPr lang="en-US" b="1"/>
              <a:t>tipos referencia</a:t>
            </a:r>
            <a:r>
              <a:rPr lang="en-US"/>
              <a:t> mediante el uso del keyword </a:t>
            </a:r>
            <a:r>
              <a:rPr lang="en-US" b="1"/>
              <a:t>class</a:t>
            </a:r>
            <a:r>
              <a:rPr lang="en-US"/>
              <a:t>.</a:t>
            </a:r>
          </a:p>
          <a:p>
            <a:pPr marL="0" indent="0">
              <a:buNone/>
            </a:pPr>
            <a:endParaRPr lang="en-US"/>
          </a:p>
          <a:p>
            <a:pPr marL="0" indent="0">
              <a:buNone/>
            </a:pPr>
            <a:r>
              <a:rPr lang="en-US"/>
              <a:t>class D &lt;T&gt; </a:t>
            </a:r>
            <a:r>
              <a:rPr lang="en-US" b="1"/>
              <a:t>where T: class {}</a:t>
            </a:r>
            <a:r>
              <a:rPr lang="en-US"/>
              <a:t>  // T restringido a </a:t>
            </a:r>
            <a:r>
              <a:rPr lang="en-US" b="1"/>
              <a:t>tipo referencia</a:t>
            </a:r>
          </a:p>
          <a:p>
            <a:pPr marL="0" indent="0">
              <a:buNone/>
            </a:pPr>
            <a:endParaRPr lang="en-US"/>
          </a:p>
          <a:p>
            <a:pPr marL="0" indent="0">
              <a:buNone/>
            </a:pPr>
            <a:r>
              <a:rPr lang="en-US"/>
              <a:t>Tercero, el </a:t>
            </a:r>
            <a:r>
              <a:rPr lang="en-US" b="1"/>
              <a:t>constraint</a:t>
            </a:r>
            <a:r>
              <a:rPr lang="en-US"/>
              <a:t> puede ser una </a:t>
            </a:r>
            <a:r>
              <a:rPr lang="en-US" b="1"/>
              <a:t>clase</a:t>
            </a:r>
            <a:r>
              <a:rPr lang="en-US"/>
              <a:t>. Esto restringirá el </a:t>
            </a:r>
            <a:r>
              <a:rPr lang="en-US" b="1"/>
              <a:t>type</a:t>
            </a:r>
            <a:r>
              <a:rPr lang="en-US"/>
              <a:t> a esa clase o una de sus derivadas.</a:t>
            </a:r>
          </a:p>
          <a:p>
            <a:pPr marL="0" indent="0">
              <a:buNone/>
            </a:pPr>
            <a:endParaRPr lang="en-US"/>
          </a:p>
          <a:p>
            <a:pPr marL="0" indent="0">
              <a:buNone/>
            </a:pPr>
            <a:r>
              <a:rPr lang="en-US"/>
              <a:t>clase B {} </a:t>
            </a:r>
          </a:p>
          <a:p>
            <a:pPr marL="0" indent="0">
              <a:buNone/>
            </a:pPr>
            <a:r>
              <a:rPr lang="en-US"/>
              <a:t>clase E &lt;T&gt; </a:t>
            </a:r>
            <a:r>
              <a:rPr lang="en-US" b="1"/>
              <a:t>where T: B {}</a:t>
            </a:r>
            <a:r>
              <a:rPr lang="en-US"/>
              <a:t>  // T restingido a ser de </a:t>
            </a:r>
            <a:r>
              <a:rPr lang="en-US" b="1"/>
              <a:t>clase B</a:t>
            </a:r>
            <a:r>
              <a:rPr lang="en-US"/>
              <a:t> o alguna de sus derivadas</a:t>
            </a:r>
            <a:endParaRPr lang="en-BO"/>
          </a:p>
        </p:txBody>
      </p:sp>
      <p:sp>
        <p:nvSpPr>
          <p:cNvPr id="4" name="Content Placeholder 2">
            <a:extLst>
              <a:ext uri="{FF2B5EF4-FFF2-40B4-BE49-F238E27FC236}">
                <a16:creationId xmlns:a16="http://schemas.microsoft.com/office/drawing/2014/main" id="{72E485A9-B5C6-B74A-B7AA-E8E0A8E10510}"/>
              </a:ext>
            </a:extLst>
          </p:cNvPr>
          <p:cNvSpPr txBox="1">
            <a:spLocks/>
          </p:cNvSpPr>
          <p:nvPr/>
        </p:nvSpPr>
        <p:spPr>
          <a:xfrm>
            <a:off x="6096000" y="1551351"/>
            <a:ext cx="5259977" cy="5167312"/>
          </a:xfrm>
          <a:prstGeom prst="rect">
            <a:avLst/>
          </a:prstGeom>
          <a:solidFill>
            <a:schemeClr val="accent5">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a:p>
          <a:p>
            <a:pPr marL="0" indent="0">
              <a:buNone/>
            </a:pPr>
            <a:r>
              <a:rPr lang="en-US" sz="1500"/>
              <a:t>Cuarto, el </a:t>
            </a:r>
            <a:r>
              <a:rPr lang="en-US" sz="1500" b="1"/>
              <a:t>parámetro type</a:t>
            </a:r>
            <a:r>
              <a:rPr lang="en-US" sz="1500"/>
              <a:t> puede ser restringido a ser o derivarse de otro </a:t>
            </a:r>
            <a:r>
              <a:rPr lang="en-US" sz="1500" b="1"/>
              <a:t>parámetro type</a:t>
            </a:r>
            <a:r>
              <a:rPr lang="en-US" sz="1500"/>
              <a:t>.</a:t>
            </a:r>
          </a:p>
          <a:p>
            <a:pPr marL="0" indent="0">
              <a:buNone/>
            </a:pPr>
            <a:endParaRPr lang="en-US" sz="1500"/>
          </a:p>
          <a:p>
            <a:pPr marL="0" indent="0">
              <a:buNone/>
            </a:pPr>
            <a:r>
              <a:rPr lang="en-US" sz="1500"/>
              <a:t>class F &lt;T, U&gt; </a:t>
            </a:r>
            <a:r>
              <a:rPr lang="en-US" sz="1500" b="1"/>
              <a:t>where T: U {}</a:t>
            </a:r>
            <a:r>
              <a:rPr lang="en-US" sz="1500"/>
              <a:t>  // T restringido a derivar de U</a:t>
            </a:r>
          </a:p>
          <a:p>
            <a:pPr marL="0" indent="0">
              <a:buNone/>
            </a:pPr>
            <a:endParaRPr lang="en-US" sz="1500"/>
          </a:p>
          <a:p>
            <a:pPr marL="0" indent="0">
              <a:buNone/>
            </a:pPr>
            <a:r>
              <a:rPr lang="en-US" sz="1500"/>
              <a:t>Quinto, el constraint puede ser una </a:t>
            </a:r>
            <a:r>
              <a:rPr lang="en-US" sz="1500" b="1"/>
              <a:t>interface</a:t>
            </a:r>
            <a:r>
              <a:rPr lang="en-US" sz="1500"/>
              <a:t>. Esto restringirá el </a:t>
            </a:r>
            <a:r>
              <a:rPr lang="en-US" sz="1500" b="1"/>
              <a:t>parámetro type</a:t>
            </a:r>
            <a:r>
              <a:rPr lang="en-US" sz="1500"/>
              <a:t> solo a aquellos tipos que implementan la interface especificada, o que son del mismo tipo de la interface.</a:t>
            </a:r>
          </a:p>
          <a:p>
            <a:pPr marL="0" indent="0">
              <a:buNone/>
            </a:pPr>
            <a:endParaRPr lang="en-US" sz="1500"/>
          </a:p>
          <a:p>
            <a:pPr marL="0" indent="0">
              <a:buNone/>
            </a:pPr>
            <a:r>
              <a:rPr lang="en-US" sz="1500"/>
              <a:t>interface I {}</a:t>
            </a:r>
          </a:p>
          <a:p>
            <a:pPr marL="0" indent="0">
              <a:buNone/>
            </a:pPr>
            <a:r>
              <a:rPr lang="en-US" sz="1500"/>
              <a:t>class G &lt;T&gt; </a:t>
            </a:r>
            <a:r>
              <a:rPr lang="en-US" sz="1500" b="1"/>
              <a:t>where T: I {}</a:t>
            </a:r>
            <a:r>
              <a:rPr lang="en-US" sz="1500"/>
              <a:t>    // T restringido a la interface o tipos que la implementan</a:t>
            </a:r>
          </a:p>
          <a:p>
            <a:pPr marL="0" indent="0">
              <a:buNone/>
            </a:pPr>
            <a:endParaRPr lang="en-US" sz="1500"/>
          </a:p>
          <a:p>
            <a:pPr marL="0" indent="0">
              <a:buNone/>
            </a:pPr>
            <a:r>
              <a:rPr lang="en-US" sz="1500"/>
              <a:t>Sexto, finalmente el </a:t>
            </a:r>
            <a:r>
              <a:rPr lang="en-US" sz="1500" b="1"/>
              <a:t>parámetro type</a:t>
            </a:r>
            <a:r>
              <a:rPr lang="en-US" sz="1500"/>
              <a:t> puede limitarse solo a aquellos tipos que tienen un </a:t>
            </a:r>
            <a:r>
              <a:rPr lang="en-US" sz="1500" b="1"/>
              <a:t>constructor público sin parámetros</a:t>
            </a:r>
            <a:r>
              <a:rPr lang="en-US" sz="1500"/>
              <a:t>.</a:t>
            </a:r>
          </a:p>
          <a:p>
            <a:pPr marL="0" indent="0">
              <a:buNone/>
            </a:pPr>
            <a:r>
              <a:rPr lang="en-US" sz="1500"/>
              <a:t>class H &lt;T&gt; </a:t>
            </a:r>
            <a:r>
              <a:rPr lang="en-US" sz="1500" b="1"/>
              <a:t>where T: new ()</a:t>
            </a:r>
            <a:r>
              <a:rPr lang="en-US" sz="1500"/>
              <a:t> {}   // T restringido a tipos que tienen un constructor público sin parámetros</a:t>
            </a:r>
            <a:endParaRPr lang="en-BO" sz="1500"/>
          </a:p>
        </p:txBody>
      </p:sp>
    </p:spTree>
    <p:extLst>
      <p:ext uri="{BB962C8B-B14F-4D97-AF65-F5344CB8AC3E}">
        <p14:creationId xmlns:p14="http://schemas.microsoft.com/office/powerpoint/2010/main" val="226062568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FF2A-479A-B54E-BF76-E36CF0B782B3}"/>
              </a:ext>
            </a:extLst>
          </p:cNvPr>
          <p:cNvSpPr>
            <a:spLocks noGrp="1"/>
          </p:cNvSpPr>
          <p:nvPr>
            <p:ph type="title"/>
          </p:nvPr>
        </p:nvSpPr>
        <p:spPr/>
        <p:txBody>
          <a:bodyPr/>
          <a:lstStyle/>
          <a:p>
            <a:r>
              <a:rPr lang="en-BO"/>
              <a:t>Múltiples constraints</a:t>
            </a:r>
          </a:p>
        </p:txBody>
      </p:sp>
      <p:sp>
        <p:nvSpPr>
          <p:cNvPr id="3" name="Content Placeholder 2">
            <a:extLst>
              <a:ext uri="{FF2B5EF4-FFF2-40B4-BE49-F238E27FC236}">
                <a16:creationId xmlns:a16="http://schemas.microsoft.com/office/drawing/2014/main" id="{BE9D413C-5303-1B4C-B8F6-C50F9A07E3F2}"/>
              </a:ext>
            </a:extLst>
          </p:cNvPr>
          <p:cNvSpPr>
            <a:spLocks noGrp="1"/>
          </p:cNvSpPr>
          <p:nvPr>
            <p:ph idx="1"/>
          </p:nvPr>
        </p:nvSpPr>
        <p:spPr>
          <a:xfrm>
            <a:off x="6453051" y="1873051"/>
            <a:ext cx="4900749" cy="4351338"/>
          </a:xfrm>
          <a:solidFill>
            <a:schemeClr val="accent5">
              <a:lumMod val="20000"/>
              <a:lumOff val="80000"/>
            </a:schemeClr>
          </a:solidFill>
          <a:ln>
            <a:solidFill>
              <a:schemeClr val="accent1"/>
            </a:solidFill>
          </a:ln>
        </p:spPr>
        <p:txBody>
          <a:bodyPr>
            <a:normAutofit fontScale="40000" lnSpcReduction="20000"/>
          </a:bodyPr>
          <a:lstStyle/>
          <a:p>
            <a:pPr marL="0" indent="0">
              <a:buNone/>
            </a:pPr>
            <a:endParaRPr lang="en-US"/>
          </a:p>
          <a:p>
            <a:pPr marL="0" indent="0">
              <a:buNone/>
            </a:pPr>
            <a:r>
              <a:rPr lang="en-US" sz="4000"/>
              <a:t>Se pueden aplicar múltiples </a:t>
            </a:r>
            <a:r>
              <a:rPr lang="en-US" sz="4000" b="1"/>
              <a:t>constraints</a:t>
            </a:r>
            <a:r>
              <a:rPr lang="en-US" sz="4000"/>
              <a:t> a un </a:t>
            </a:r>
            <a:r>
              <a:rPr lang="en-US" sz="4000" b="1"/>
              <a:t>parámetro type </a:t>
            </a:r>
            <a:r>
              <a:rPr lang="en-US" sz="4000"/>
              <a:t>especificando los mismos en una lista separada por comas. </a:t>
            </a:r>
          </a:p>
          <a:p>
            <a:pPr marL="0" indent="0">
              <a:buNone/>
            </a:pPr>
            <a:endParaRPr lang="en-US" sz="4000"/>
          </a:p>
          <a:p>
            <a:pPr marL="0" indent="0">
              <a:buNone/>
            </a:pPr>
            <a:r>
              <a:rPr lang="en-US" sz="4000"/>
              <a:t>Además, para aplicar </a:t>
            </a:r>
            <a:r>
              <a:rPr lang="en-US" sz="4000" b="1"/>
              <a:t>constraints</a:t>
            </a:r>
            <a:r>
              <a:rPr lang="en-US" sz="4000"/>
              <a:t> a más de un </a:t>
            </a:r>
            <a:r>
              <a:rPr lang="en-US" sz="4000" b="1"/>
              <a:t>parámetro type</a:t>
            </a:r>
            <a:r>
              <a:rPr lang="en-US" sz="4000"/>
              <a:t>, se pueden agregar cláusulas </a:t>
            </a:r>
            <a:r>
              <a:rPr lang="en-US" sz="4000" b="1"/>
              <a:t>where</a:t>
            </a:r>
            <a:r>
              <a:rPr lang="en-US" sz="4000"/>
              <a:t> adicionales. </a:t>
            </a:r>
          </a:p>
          <a:p>
            <a:pPr marL="0" indent="0">
              <a:buNone/>
            </a:pPr>
            <a:endParaRPr lang="en-US" sz="4000"/>
          </a:p>
          <a:p>
            <a:pPr marL="0" indent="0">
              <a:buNone/>
            </a:pPr>
            <a:r>
              <a:rPr lang="en-US" sz="4000"/>
              <a:t>Los </a:t>
            </a:r>
            <a:r>
              <a:rPr lang="en-US" sz="4000" b="1"/>
              <a:t>constraints</a:t>
            </a:r>
            <a:r>
              <a:rPr lang="en-US" sz="4000"/>
              <a:t> de class o struct, debe aparecer primero en la lista.</a:t>
            </a:r>
          </a:p>
          <a:p>
            <a:pPr marL="0" indent="0">
              <a:buNone/>
            </a:pPr>
            <a:endParaRPr lang="en-US" sz="4000"/>
          </a:p>
          <a:p>
            <a:pPr marL="0" indent="0">
              <a:buNone/>
            </a:pPr>
            <a:r>
              <a:rPr lang="en-US" sz="4000"/>
              <a:t>Si se utiliza el </a:t>
            </a:r>
            <a:r>
              <a:rPr lang="en-US" sz="4000" b="1"/>
              <a:t>constraint</a:t>
            </a:r>
            <a:r>
              <a:rPr lang="en-US" sz="4000"/>
              <a:t> del </a:t>
            </a:r>
            <a:r>
              <a:rPr lang="en-US" sz="4000" b="1"/>
              <a:t>constructor sin parámetros</a:t>
            </a:r>
            <a:r>
              <a:rPr lang="en-US" sz="4000"/>
              <a:t>, debe ser el último de la lista.</a:t>
            </a:r>
          </a:p>
          <a:p>
            <a:pPr marL="0" indent="0">
              <a:buNone/>
            </a:pPr>
            <a:endParaRPr lang="en-US" sz="4000"/>
          </a:p>
          <a:p>
            <a:pPr marL="0" indent="0">
              <a:buNone/>
            </a:pPr>
            <a:r>
              <a:rPr lang="en-US" sz="4000" b="1" dirty="0"/>
              <a:t>interface I {}</a:t>
            </a:r>
          </a:p>
          <a:p>
            <a:pPr marL="0" indent="0">
              <a:buNone/>
            </a:pPr>
            <a:r>
              <a:rPr lang="en-US" sz="4000" b="1" dirty="0"/>
              <a:t>class J&lt;T, U&gt; where T : class, I where U : I, new() {}</a:t>
            </a:r>
          </a:p>
          <a:p>
            <a:pPr marL="0" indent="0">
              <a:buNone/>
            </a:pPr>
            <a:r>
              <a:rPr lang="en-US" sz="4000" b="1" dirty="0"/>
              <a:t> </a:t>
            </a:r>
            <a:endParaRPr lang="en-BO" sz="4000"/>
          </a:p>
        </p:txBody>
      </p:sp>
      <p:sp>
        <p:nvSpPr>
          <p:cNvPr id="4" name="TextBox 3">
            <a:extLst>
              <a:ext uri="{FF2B5EF4-FFF2-40B4-BE49-F238E27FC236}">
                <a16:creationId xmlns:a16="http://schemas.microsoft.com/office/drawing/2014/main" id="{28DCD47F-BD40-E94A-A214-AF60FF301672}"/>
              </a:ext>
            </a:extLst>
          </p:cNvPr>
          <p:cNvSpPr txBox="1"/>
          <p:nvPr/>
        </p:nvSpPr>
        <p:spPr>
          <a:xfrm>
            <a:off x="838200" y="1540341"/>
            <a:ext cx="514458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Valor { public int Value { get; set;} }</a:t>
            </a:r>
          </a:p>
          <a:p>
            <a:r>
              <a:rPr lang="en-US" sz="1400" b="1"/>
              <a:t>public class </a:t>
            </a:r>
            <a:r>
              <a:rPr lang="en-US" sz="1400" b="1">
                <a:solidFill>
                  <a:schemeClr val="accent2">
                    <a:lumMod val="40000"/>
                    <a:lumOff val="60000"/>
                  </a:schemeClr>
                </a:solidFill>
              </a:rPr>
              <a:t>Rectangulo&lt;T&gt; where T : struct </a:t>
            </a:r>
            <a:r>
              <a:rPr lang="en-US" sz="1400" b="1"/>
              <a:t>{</a:t>
            </a:r>
          </a:p>
          <a:p>
            <a:r>
              <a:rPr lang="en-US" sz="1400" b="1"/>
              <a:t>      public T X { get; set; }      public T Y { get; set; }</a:t>
            </a:r>
          </a:p>
          <a:p>
            <a:r>
              <a:rPr lang="en-US" sz="1400" b="1"/>
              <a:t>      public Rectangulo(T x, T y) { X = x; Y = y; }</a:t>
            </a:r>
          </a:p>
          <a:p>
            <a:r>
              <a:rPr lang="en-US" sz="1400" b="1"/>
              <a:t>      public bool EsCuadrado() { return X.Equals(Y); }</a:t>
            </a:r>
          </a:p>
          <a:p>
            <a:r>
              <a:rPr lang="en-US" sz="1400" b="1"/>
              <a:t>}</a:t>
            </a:r>
          </a:p>
          <a:p>
            <a:r>
              <a:rPr lang="en-US" sz="1400" b="1"/>
              <a:t>public struct </a:t>
            </a:r>
            <a:r>
              <a:rPr lang="en-US" sz="1400" b="1">
                <a:solidFill>
                  <a:schemeClr val="accent2">
                    <a:lumMod val="40000"/>
                    <a:lumOff val="60000"/>
                  </a:schemeClr>
                </a:solidFill>
              </a:rPr>
              <a:t>Cuadrado&lt;T&gt; where T : Valor, new() </a:t>
            </a:r>
            <a:r>
              <a:rPr lang="en-US" sz="1400" b="1"/>
              <a:t>{</a:t>
            </a:r>
          </a:p>
          <a:p>
            <a:r>
              <a:rPr lang="en-US" sz="1400" b="1"/>
              <a:t>     public T X { get; set; }</a:t>
            </a:r>
          </a:p>
          <a:p>
            <a:r>
              <a:rPr lang="en-US" sz="1400" b="1"/>
              <a:t>     public bool EsCuadrado() { return X.Value.Equals(X.Value); }</a:t>
            </a:r>
          </a:p>
          <a:p>
            <a:r>
              <a:rPr lang="en-US" sz="1400" b="1"/>
              <a:t>}</a:t>
            </a:r>
          </a:p>
          <a:p>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Valor v = new Valor(); v.Value = 10;</a:t>
            </a:r>
          </a:p>
          <a:p>
            <a:r>
              <a:rPr lang="en-US" sz="1400" b="1"/>
              <a:t>            Cuadrado&lt;Valor&gt; cuad = new Cuadrado&lt;Valor&gt;(); </a:t>
            </a:r>
          </a:p>
          <a:p>
            <a:r>
              <a:rPr lang="en-US" sz="1400" b="1"/>
              <a:t>            cuad.X = v;</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973986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1486-AA95-574F-BDEF-4C1BB1C76101}"/>
              </a:ext>
            </a:extLst>
          </p:cNvPr>
          <p:cNvSpPr>
            <a:spLocks noGrp="1"/>
          </p:cNvSpPr>
          <p:nvPr>
            <p:ph type="title"/>
          </p:nvPr>
        </p:nvSpPr>
        <p:spPr/>
        <p:txBody>
          <a:bodyPr/>
          <a:lstStyle/>
          <a:p>
            <a:r>
              <a:rPr lang="en-BO"/>
              <a:t>Por qué declarar constraints</a:t>
            </a:r>
          </a:p>
        </p:txBody>
      </p:sp>
      <p:sp>
        <p:nvSpPr>
          <p:cNvPr id="3" name="Content Placeholder 2">
            <a:extLst>
              <a:ext uri="{FF2B5EF4-FFF2-40B4-BE49-F238E27FC236}">
                <a16:creationId xmlns:a16="http://schemas.microsoft.com/office/drawing/2014/main" id="{91065934-FAAE-A141-8F58-20FD32BB34A6}"/>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Además de restringir el uso de un método o una clase genérica a solo  ciertos tipos de </a:t>
            </a:r>
            <a:r>
              <a:rPr lang="en-US" b="1"/>
              <a:t>parámetros types</a:t>
            </a:r>
            <a:r>
              <a:rPr lang="en-US"/>
              <a:t>, otra razón para aplicar restricciones es aumentar el número de operaciones permitidas y llamadas a métodos admitidas por el tipo de </a:t>
            </a:r>
            <a:r>
              <a:rPr lang="en-US" b="1"/>
              <a:t>constraint</a:t>
            </a:r>
            <a:r>
              <a:rPr lang="en-US"/>
              <a:t>. </a:t>
            </a:r>
          </a:p>
          <a:p>
            <a:pPr marL="0" indent="0">
              <a:buNone/>
            </a:pPr>
            <a:endParaRPr lang="en-US"/>
          </a:p>
          <a:p>
            <a:pPr marL="0" indent="0">
              <a:buNone/>
            </a:pPr>
            <a:r>
              <a:rPr lang="en-US"/>
              <a:t>Un </a:t>
            </a:r>
            <a:r>
              <a:rPr lang="en-US" b="1"/>
              <a:t>parámetro type</a:t>
            </a:r>
            <a:r>
              <a:rPr lang="en-US"/>
              <a:t> sin </a:t>
            </a:r>
            <a:r>
              <a:rPr lang="en-US" b="1"/>
              <a:t>constraints</a:t>
            </a:r>
            <a:r>
              <a:rPr lang="en-US"/>
              <a:t> solo puede usar los miembros de </a:t>
            </a:r>
            <a:r>
              <a:rPr lang="en-US" b="1"/>
              <a:t>System.Object</a:t>
            </a:r>
            <a:r>
              <a:rPr lang="en-US"/>
              <a:t>. Sin embargo, al aplicar un constraint de clase base, los miembros accesibles de esa clase base también estarán disponibles.</a:t>
            </a:r>
            <a:endParaRPr lang="en-BO"/>
          </a:p>
        </p:txBody>
      </p:sp>
    </p:spTree>
    <p:extLst>
      <p:ext uri="{BB962C8B-B14F-4D97-AF65-F5344CB8AC3E}">
        <p14:creationId xmlns:p14="http://schemas.microsoft.com/office/powerpoint/2010/main" val="38543817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8D-3713-6148-9FF0-5FF753D50FB3}"/>
              </a:ext>
            </a:extLst>
          </p:cNvPr>
          <p:cNvSpPr>
            <a:spLocks noGrp="1"/>
          </p:cNvSpPr>
          <p:nvPr>
            <p:ph type="title"/>
          </p:nvPr>
        </p:nvSpPr>
        <p:spPr/>
        <p:txBody>
          <a:bodyPr/>
          <a:lstStyle/>
          <a:p>
            <a:r>
              <a:rPr lang="en-BO"/>
              <a:t>Generics y Objects</a:t>
            </a:r>
          </a:p>
        </p:txBody>
      </p:sp>
      <p:sp>
        <p:nvSpPr>
          <p:cNvPr id="3" name="Content Placeholder 2">
            <a:extLst>
              <a:ext uri="{FF2B5EF4-FFF2-40B4-BE49-F238E27FC236}">
                <a16:creationId xmlns:a16="http://schemas.microsoft.com/office/drawing/2014/main" id="{9FFC8F97-58DD-314B-9BDD-4B313E4EEF46}"/>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De cierta forma la clase Object al ser la madre de todas las clases, significa que todos los objetos (de cualquier </a:t>
            </a:r>
            <a:r>
              <a:rPr lang="en-US" b="1" dirty="0"/>
              <a:t>type</a:t>
            </a:r>
            <a:r>
              <a:rPr lang="en-US" dirty="0"/>
              <a:t>) sean también de tipo </a:t>
            </a:r>
            <a:r>
              <a:rPr lang="en-US" b="1" dirty="0"/>
              <a:t>Object</a:t>
            </a:r>
            <a:r>
              <a:rPr lang="en-US" dirty="0"/>
              <a:t>. </a:t>
            </a:r>
          </a:p>
          <a:p>
            <a:pPr marL="0" indent="0">
              <a:buNone/>
            </a:pPr>
            <a:endParaRPr lang="en-US" dirty="0"/>
          </a:p>
          <a:p>
            <a:pPr marL="0" indent="0">
              <a:buNone/>
            </a:pPr>
            <a:r>
              <a:rPr lang="en-US" dirty="0"/>
              <a:t>Eso hace que muchos </a:t>
            </a:r>
            <a:r>
              <a:rPr lang="en-US" b="1" dirty="0"/>
              <a:t>types</a:t>
            </a:r>
            <a:r>
              <a:rPr lang="en-US" dirty="0"/>
              <a:t> y métodos definan parámetros de tipo </a:t>
            </a:r>
            <a:r>
              <a:rPr lang="en-US" b="1" dirty="0"/>
              <a:t>Object</a:t>
            </a:r>
            <a:r>
              <a:rPr lang="en-US" dirty="0"/>
              <a:t>, para poder trabajar genéricamente con todos los tipos de objetos.</a:t>
            </a:r>
            <a:endParaRPr lang="en-US" b="1" dirty="0"/>
          </a:p>
          <a:p>
            <a:pPr marL="0" indent="0">
              <a:buNone/>
            </a:pPr>
            <a:endParaRPr lang="en-US" dirty="0"/>
          </a:p>
          <a:p>
            <a:pPr marL="0" indent="0">
              <a:buNone/>
            </a:pPr>
            <a:r>
              <a:rPr lang="en-US" dirty="0"/>
              <a:t>En general, debe evitarse el uso del </a:t>
            </a:r>
            <a:r>
              <a:rPr lang="en-US" b="1" dirty="0"/>
              <a:t>type Object</a:t>
            </a:r>
            <a:r>
              <a:rPr lang="en-US" dirty="0"/>
              <a:t> como la variable de tipo universal. Los tipos genéricos (</a:t>
            </a:r>
            <a:r>
              <a:rPr lang="en-US" b="1" dirty="0"/>
              <a:t>Generics</a:t>
            </a:r>
            <a:r>
              <a:rPr lang="en-US" dirty="0"/>
              <a:t>) al ser cerrados (</a:t>
            </a:r>
            <a:r>
              <a:rPr lang="en-US" b="1" dirty="0"/>
              <a:t>closed</a:t>
            </a:r>
            <a:r>
              <a:rPr lang="en-US" dirty="0"/>
              <a:t>) en tiempo de compilación, no solo garantizan la seguridad del uso correcto de los tipos en tiempo de compilación, sino que también eliminan la baja de rendimiento asociada con los tipos valores y la necesidad de hacer boxing y unboxing con este tipo de objetos.</a:t>
            </a:r>
          </a:p>
          <a:p>
            <a:pPr marL="0" indent="0">
              <a:buNone/>
            </a:pPr>
            <a:r>
              <a:rPr lang="en-US" dirty="0"/>
              <a:t> </a:t>
            </a:r>
          </a:p>
          <a:p>
            <a:pPr marL="0" indent="0">
              <a:buNone/>
            </a:pPr>
            <a:endParaRPr lang="en-BO"/>
          </a:p>
        </p:txBody>
      </p:sp>
    </p:spTree>
    <p:extLst>
      <p:ext uri="{BB962C8B-B14F-4D97-AF65-F5344CB8AC3E}">
        <p14:creationId xmlns:p14="http://schemas.microsoft.com/office/powerpoint/2010/main" val="75833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12530</TotalTime>
  <Words>42883</Words>
  <Application>Microsoft Macintosh PowerPoint</Application>
  <PresentationFormat>Widescreen</PresentationFormat>
  <Paragraphs>4715</Paragraphs>
  <Slides>245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245</vt:i4>
      </vt:variant>
    </vt:vector>
  </HeadingPairs>
  <TitlesOfParts>
    <vt:vector size="249"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lpstr>Generics</vt:lpstr>
      <vt:lpstr>Métodos genéricos</vt:lpstr>
      <vt:lpstr>Parámetros type en Generics</vt:lpstr>
      <vt:lpstr>Clases y estructuras genéricas</vt:lpstr>
      <vt:lpstr>Herencia de clases genéricas</vt:lpstr>
      <vt:lpstr>Interfaces genéricas</vt:lpstr>
      <vt:lpstr>Delegates genéricos</vt:lpstr>
      <vt:lpstr>Delegates Action</vt:lpstr>
      <vt:lpstr>Delegates Function</vt:lpstr>
      <vt:lpstr>Eventos genéricos</vt:lpstr>
      <vt:lpstr>Constraints</vt:lpstr>
      <vt:lpstr>Tipos de Constraints</vt:lpstr>
      <vt:lpstr>Múltiples constraints</vt:lpstr>
      <vt:lpstr>Por qué declarar constraints</vt:lpstr>
      <vt:lpstr>Generics y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822</cp:revision>
  <dcterms:created xsi:type="dcterms:W3CDTF">2020-04-17T15:21:31Z</dcterms:created>
  <dcterms:modified xsi:type="dcterms:W3CDTF">2020-05-14T11:30:54Z</dcterms:modified>
</cp:coreProperties>
</file>