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5" r:id="rId69"/>
    <p:sldId id="326" r:id="rId70"/>
    <p:sldId id="327" r:id="rId71"/>
    <p:sldId id="328" r:id="rId72"/>
    <p:sldId id="329" r:id="rId73"/>
    <p:sldId id="330" r:id="rId74"/>
    <p:sldId id="331" r:id="rId75"/>
    <p:sldId id="333"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70" r:id="rId109"/>
    <p:sldId id="365" r:id="rId110"/>
    <p:sldId id="366" r:id="rId111"/>
    <p:sldId id="367" r:id="rId112"/>
    <p:sldId id="368" r:id="rId113"/>
    <p:sldId id="369"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89"/>
    <p:restoredTop sz="94850"/>
  </p:normalViewPr>
  <p:slideViewPr>
    <p:cSldViewPr snapToGrid="0" snapToObjects="1">
      <p:cViewPr varScale="1">
        <p:scale>
          <a:sx n="76" d="100"/>
          <a:sy n="76" d="100"/>
        </p:scale>
        <p:origin x="20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4/29/20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incluida</a:t>
            </a:r>
          </a:p>
        </p:txBody>
      </p:sp>
      <p:sp>
        <p:nvSpPr>
          <p:cNvPr id="4" name="Slide Number Placeholder 3"/>
          <p:cNvSpPr>
            <a:spLocks noGrp="1"/>
          </p:cNvSpPr>
          <p:nvPr>
            <p:ph type="sldNum" sz="quarter" idx="5"/>
          </p:nvPr>
        </p:nvSpPr>
        <p:spPr/>
        <p:txBody>
          <a:bodyPr/>
          <a:lstStyle/>
          <a:p>
            <a:fld id="{FAD96D88-260B-A048-8484-09535AC62705}" type="slidenum">
              <a:rPr lang="en-BO" smtClean="0"/>
              <a:t>8</a:t>
            </a:fld>
            <a:endParaRPr lang="en-BO"/>
          </a:p>
        </p:txBody>
      </p:sp>
    </p:spTree>
    <p:extLst>
      <p:ext uri="{BB962C8B-B14F-4D97-AF65-F5344CB8AC3E}">
        <p14:creationId xmlns:p14="http://schemas.microsoft.com/office/powerpoint/2010/main" val="254008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62</a:t>
            </a:fld>
            <a:endParaRPr lang="en-BO"/>
          </a:p>
        </p:txBody>
      </p:sp>
    </p:spTree>
    <p:extLst>
      <p:ext uri="{BB962C8B-B14F-4D97-AF65-F5344CB8AC3E}">
        <p14:creationId xmlns:p14="http://schemas.microsoft.com/office/powerpoint/2010/main" val="1906241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64</a:t>
            </a:fld>
            <a:endParaRPr lang="en-BO"/>
          </a:p>
        </p:txBody>
      </p:sp>
    </p:spTree>
    <p:extLst>
      <p:ext uri="{BB962C8B-B14F-4D97-AF65-F5344CB8AC3E}">
        <p14:creationId xmlns:p14="http://schemas.microsoft.com/office/powerpoint/2010/main" val="30574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65</a:t>
            </a:fld>
            <a:endParaRPr lang="en-BO"/>
          </a:p>
        </p:txBody>
      </p:sp>
    </p:spTree>
    <p:extLst>
      <p:ext uri="{BB962C8B-B14F-4D97-AF65-F5344CB8AC3E}">
        <p14:creationId xmlns:p14="http://schemas.microsoft.com/office/powerpoint/2010/main" val="259958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72</a:t>
            </a:fld>
            <a:endParaRPr lang="en-BO"/>
          </a:p>
        </p:txBody>
      </p:sp>
    </p:spTree>
    <p:extLst>
      <p:ext uri="{BB962C8B-B14F-4D97-AF65-F5344CB8AC3E}">
        <p14:creationId xmlns:p14="http://schemas.microsoft.com/office/powerpoint/2010/main" val="91544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73</a:t>
            </a:fld>
            <a:endParaRPr lang="en-BO"/>
          </a:p>
        </p:txBody>
      </p:sp>
    </p:spTree>
    <p:extLst>
      <p:ext uri="{BB962C8B-B14F-4D97-AF65-F5344CB8AC3E}">
        <p14:creationId xmlns:p14="http://schemas.microsoft.com/office/powerpoint/2010/main" val="298491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paa cuando se vean campos</a:t>
            </a:r>
          </a:p>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95</a:t>
            </a:fld>
            <a:endParaRPr lang="en-BO"/>
          </a:p>
        </p:txBody>
      </p:sp>
    </p:spTree>
    <p:extLst>
      <p:ext uri="{BB962C8B-B14F-4D97-AF65-F5344CB8AC3E}">
        <p14:creationId xmlns:p14="http://schemas.microsoft.com/office/powerpoint/2010/main" val="377848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105</a:t>
            </a:fld>
            <a:endParaRPr lang="en-BO"/>
          </a:p>
        </p:txBody>
      </p:sp>
    </p:spTree>
    <p:extLst>
      <p:ext uri="{BB962C8B-B14F-4D97-AF65-F5344CB8AC3E}">
        <p14:creationId xmlns:p14="http://schemas.microsoft.com/office/powerpoint/2010/main" val="354673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110</a:t>
            </a:fld>
            <a:endParaRPr lang="en-BO"/>
          </a:p>
        </p:txBody>
      </p:sp>
    </p:spTree>
    <p:extLst>
      <p:ext uri="{BB962C8B-B14F-4D97-AF65-F5344CB8AC3E}">
        <p14:creationId xmlns:p14="http://schemas.microsoft.com/office/powerpoint/2010/main" val="391408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112</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117</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10</a:t>
            </a:fld>
            <a:endParaRPr lang="en-BO"/>
          </a:p>
        </p:txBody>
      </p:sp>
    </p:spTree>
    <p:extLst>
      <p:ext uri="{BB962C8B-B14F-4D97-AF65-F5344CB8AC3E}">
        <p14:creationId xmlns:p14="http://schemas.microsoft.com/office/powerpoint/2010/main" val="16768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140</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148</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151</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198</a:t>
            </a:fld>
            <a:endParaRPr lang="en-BO"/>
          </a:p>
        </p:txBody>
      </p:sp>
    </p:spTree>
    <p:extLst>
      <p:ext uri="{BB962C8B-B14F-4D97-AF65-F5344CB8AC3E}">
        <p14:creationId xmlns:p14="http://schemas.microsoft.com/office/powerpoint/2010/main" val="41157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214</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215</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244</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275</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279</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12</a:t>
            </a:fld>
            <a:endParaRPr lang="en-BO"/>
          </a:p>
        </p:txBody>
      </p:sp>
    </p:spTree>
    <p:extLst>
      <p:ext uri="{BB962C8B-B14F-4D97-AF65-F5344CB8AC3E}">
        <p14:creationId xmlns:p14="http://schemas.microsoft.com/office/powerpoint/2010/main" val="1623913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288</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13</a:t>
            </a:fld>
            <a:endParaRPr lang="en-BO"/>
          </a:p>
        </p:txBody>
      </p:sp>
    </p:spTree>
    <p:extLst>
      <p:ext uri="{BB962C8B-B14F-4D97-AF65-F5344CB8AC3E}">
        <p14:creationId xmlns:p14="http://schemas.microsoft.com/office/powerpoint/2010/main" val="331491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18</a:t>
            </a:fld>
            <a:endParaRPr lang="en-BO"/>
          </a:p>
        </p:txBody>
      </p:sp>
    </p:spTree>
    <p:extLst>
      <p:ext uri="{BB962C8B-B14F-4D97-AF65-F5344CB8AC3E}">
        <p14:creationId xmlns:p14="http://schemas.microsoft.com/office/powerpoint/2010/main" val="40775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44</a:t>
            </a:fld>
            <a:endParaRPr lang="en-BO"/>
          </a:p>
        </p:txBody>
      </p:sp>
    </p:spTree>
    <p:extLst>
      <p:ext uri="{BB962C8B-B14F-4D97-AF65-F5344CB8AC3E}">
        <p14:creationId xmlns:p14="http://schemas.microsoft.com/office/powerpoint/2010/main" val="15741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55</a:t>
            </a:fld>
            <a:endParaRPr lang="en-BO"/>
          </a:p>
        </p:txBody>
      </p:sp>
    </p:spTree>
    <p:extLst>
      <p:ext uri="{BB962C8B-B14F-4D97-AF65-F5344CB8AC3E}">
        <p14:creationId xmlns:p14="http://schemas.microsoft.com/office/powerpoint/2010/main" val="334115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4/29/20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4/29/20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 and execution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r>
              <a:rPr lang="en-US" dirty="0"/>
              <a:t>Console Compilation</a:t>
            </a:r>
            <a:endParaRPr lang="en-BO" dirty="0"/>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C# Versions</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3"/>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Integrated Development Environment (IDE)</a:t>
            </a:r>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In there is a binary 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pic>
        <p:nvPicPr>
          <p:cNvPr id="4" name="Picture 3">
            <a:extLst>
              <a:ext uri="{FF2B5EF4-FFF2-40B4-BE49-F238E27FC236}">
                <a16:creationId xmlns:a16="http://schemas.microsoft.com/office/drawing/2014/main" id="{649ECA3F-752B-854E-9E78-B3450C723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8066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Numeric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err="1"/>
              <a:t>i</a:t>
            </a:r>
            <a:r>
              <a:rPr lang="en-BO" b="1" dirty="0"/>
              <a:t>nt million = 1_000_000;</a:t>
            </a:r>
          </a:p>
          <a:p>
            <a:pPr marL="0" indent="0">
              <a:buNone/>
            </a:pPr>
            <a:r>
              <a:rPr lang="en-US" b="1" dirty="0"/>
              <a:t>d</a:t>
            </a:r>
            <a:r>
              <a:rPr lang="en-BO" b="1" dirty="0"/>
              <a:t>ecimal monto = 1_500M;</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The precisions shown earlier refer to the total number of digits that the types can hold. For example, when attempting to assign more than seven digits to a float, the least significant ones will get rounded off.</a:t>
            </a:r>
          </a:p>
          <a:p>
            <a:pPr marL="0" indent="0">
              <a:buNone/>
            </a:pPr>
            <a:r>
              <a:rPr lang="en-US" dirty="0"/>
              <a:t>Floating-point numbers can be assigned using either decimal or exponential notation, as in the following example.</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27DFDB49-5BB5-1342-968A-E85103AD42C5}"/>
              </a:ext>
            </a:extLst>
          </p:cNvPr>
          <p:cNvSpPr txBox="1"/>
          <p:nvPr/>
        </p:nvSpPr>
        <p:spPr>
          <a:xfrm>
            <a:off x="2168434" y="3429000"/>
            <a:ext cx="8665028" cy="646331"/>
          </a:xfrm>
          <a:prstGeom prst="rect">
            <a:avLst/>
          </a:prstGeom>
          <a:noFill/>
        </p:spPr>
        <p:txBody>
          <a:bodyPr wrap="square" rtlCol="0">
            <a:spAutoFit/>
          </a:bodyPr>
          <a:lstStyle/>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Numeric types conversion</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a:xfrm>
            <a:off x="838200" y="1825625"/>
            <a:ext cx="10515600" cy="1501049"/>
          </a:xfrm>
        </p:spPr>
        <p:txBody>
          <a:bodyPr>
            <a:normAutofit lnSpcReduction="10000"/>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endParaRPr lang="en-BO" dirty="0"/>
          </a:p>
        </p:txBody>
      </p:sp>
      <p:sp>
        <p:nvSpPr>
          <p:cNvPr id="4" name="TextBox 3">
            <a:extLst>
              <a:ext uri="{FF2B5EF4-FFF2-40B4-BE49-F238E27FC236}">
                <a16:creationId xmlns:a16="http://schemas.microsoft.com/office/drawing/2014/main" id="{19FD5BBD-DCF0-9E4E-84D5-4F6C593EE3BC}"/>
              </a:ext>
            </a:extLst>
          </p:cNvPr>
          <p:cNvSpPr txBox="1"/>
          <p:nvPr/>
        </p:nvSpPr>
        <p:spPr>
          <a:xfrm>
            <a:off x="2168434" y="3429000"/>
            <a:ext cx="8665028" cy="3139321"/>
          </a:xfrm>
          <a:prstGeom prst="rect">
            <a:avLst/>
          </a:prstGeom>
          <a:noFill/>
        </p:spPr>
        <p:txBody>
          <a:bodyPr wrap="square" rtlCol="0">
            <a:spAutoFit/>
          </a:bodyPr>
          <a:lstStyle/>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normAutofit lnSpcReduction="10000"/>
          </a:bodyPr>
          <a:lstStyle/>
          <a:p>
            <a:pPr marL="0" indent="0">
              <a:buNone/>
            </a:pPr>
            <a:r>
              <a:rPr lang="en-US" dirty="0"/>
              <a:t>The char type can contain a single Unicode character delimited by single quotes. It is similar to unsigned short type numeric, but the number stored is automatic mapped to the corresponded alphabetic character.</a:t>
            </a:r>
          </a:p>
          <a:p>
            <a:pPr marL="0" indent="0">
              <a:buNone/>
            </a:pPr>
            <a:r>
              <a:rPr lang="en-US" dirty="0"/>
              <a:t>This type can be managed like a numeric value in context of conversions.</a:t>
            </a:r>
          </a:p>
          <a:p>
            <a:pPr marL="0" indent="0">
              <a:buNone/>
            </a:pPr>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false;</a:t>
            </a:r>
          </a:p>
          <a:p>
            <a:pPr marL="0" indent="0">
              <a:buNone/>
            </a:pPr>
            <a:r>
              <a:rPr lang="en-US" dirty="0"/>
              <a:t>var v = true;</a:t>
            </a:r>
          </a:p>
          <a:p>
            <a:pPr marL="0" indent="0">
              <a:buNone/>
            </a:pPr>
            <a:r>
              <a:rPr lang="en-US" dirty="0"/>
              <a:t>var n = 5;</a:t>
            </a:r>
          </a:p>
          <a:p>
            <a:pPr marL="0" indent="0">
              <a:buNone/>
            </a:pPr>
            <a:r>
              <a:rPr lang="en-US" dirty="0"/>
              <a:t>b = (n == 10);	// false </a:t>
            </a:r>
          </a:p>
          <a:p>
            <a:endParaRPr lang="en-US" dirty="0"/>
          </a:p>
          <a:p>
            <a:endParaRPr lang="en-US" dirty="0"/>
          </a:p>
          <a:p>
            <a:endParaRPr lang="en-US" dirty="0"/>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a:t>
            </a:r>
          </a:p>
          <a:p>
            <a:pPr marL="0" indent="0">
              <a:buNone/>
            </a:pPr>
            <a:r>
              <a:rPr lang="en-US" dirty="0"/>
              <a:t>The C# language has undergone a number of updates since the initial</a:t>
            </a:r>
          </a:p>
          <a:p>
            <a:pPr marL="0" indent="0">
              <a:buNone/>
            </a:pPr>
            <a:r>
              <a:rPr lang="en-US" dirty="0"/>
              <a:t>release of C# 1.0 in 2002. At the time of writing, C# 8 is the current version</a:t>
            </a:r>
          </a:p>
          <a:p>
            <a:pPr marL="0" indent="0">
              <a:buNone/>
            </a:pPr>
            <a:r>
              <a:rPr lang="en-US" dirty="0"/>
              <a:t>and was released in 2019. Each version of the language corresponds to a</a:t>
            </a:r>
          </a:p>
          <a:p>
            <a:pPr marL="0" indent="0">
              <a:buNone/>
            </a:pPr>
            <a:r>
              <a:rPr lang="en-US" dirty="0"/>
              <a:t>version of Visual Studio, so in order to use the features of C# 8 you need</a:t>
            </a:r>
          </a:p>
          <a:p>
            <a:pPr marL="0" indent="0">
              <a:buNone/>
            </a:pPr>
            <a:r>
              <a:rPr lang="en-US" dirty="0"/>
              <a:t>Visual Studio 2019.</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b="1" dirty="0"/>
              <a:t>double </a:t>
            </a:r>
            <a:r>
              <a:rPr lang="en-US" b="1" dirty="0" err="1"/>
              <a:t>monto</a:t>
            </a:r>
            <a:r>
              <a:rPr lang="en-US" b="1" dirty="0"/>
              <a:t> = 14_735.90;</a:t>
            </a:r>
          </a:p>
          <a:p>
            <a:pPr marL="0" indent="0">
              <a:buNone/>
            </a:pPr>
            <a:r>
              <a:rPr lang="en-US" b="1" dirty="0"/>
              <a:t>{</a:t>
            </a:r>
          </a:p>
          <a:p>
            <a:pPr marL="0" indent="0">
              <a:buNone/>
            </a:pPr>
            <a:r>
              <a:rPr lang="en-US" b="1" dirty="0"/>
              <a:t>      int </a:t>
            </a:r>
            <a:r>
              <a:rPr lang="en-US" b="1" dirty="0" err="1"/>
              <a:t>numero</a:t>
            </a:r>
            <a:r>
              <a:rPr lang="en-US" b="1" dirty="0"/>
              <a:t> = 305;</a:t>
            </a:r>
          </a:p>
          <a:p>
            <a:pPr marL="0" indent="0">
              <a:buNone/>
            </a:pPr>
            <a:r>
              <a:rPr lang="en-US" b="1" dirty="0"/>
              <a:t>      WriteLine(</a:t>
            </a:r>
            <a:r>
              <a:rPr lang="en-US" b="1" dirty="0" err="1"/>
              <a:t>numero</a:t>
            </a:r>
            <a:r>
              <a:rPr lang="en-US" b="1" dirty="0"/>
              <a:t>);  	// 305</a:t>
            </a:r>
          </a:p>
          <a:p>
            <a:pPr marL="0" indent="0">
              <a:buNone/>
            </a:pPr>
            <a:r>
              <a:rPr lang="en-US" b="1" dirty="0"/>
              <a:t>      WriteLine(</a:t>
            </a:r>
            <a:r>
              <a:rPr lang="en-US" b="1" dirty="0" err="1"/>
              <a:t>monto</a:t>
            </a:r>
            <a:r>
              <a:rPr lang="en-US" b="1" dirty="0"/>
              <a:t>);  	// 14735.9</a:t>
            </a:r>
          </a:p>
          <a:p>
            <a:pPr marL="0" indent="0">
              <a:buNone/>
            </a:pPr>
            <a:r>
              <a:rPr lang="en-US" b="1"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normAutofit fontScale="92500" lnSpcReduction="10000"/>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b="1" dirty="0"/>
              <a:t>int total = 14_735; </a:t>
            </a:r>
          </a:p>
          <a:p>
            <a:pPr marL="0" indent="0">
              <a:buNone/>
            </a:pPr>
            <a:r>
              <a:rPr lang="en-US" b="1" dirty="0"/>
              <a:t>double </a:t>
            </a:r>
            <a:r>
              <a:rPr lang="en-US" b="1" dirty="0" err="1"/>
              <a:t>suma</a:t>
            </a:r>
            <a:r>
              <a:rPr lang="en-US" b="1" dirty="0"/>
              <a:t> = 14_735;</a:t>
            </a:r>
          </a:p>
          <a:p>
            <a:pPr marL="0" indent="0">
              <a:buNone/>
            </a:pPr>
            <a:r>
              <a:rPr lang="en-US" b="1" dirty="0"/>
              <a:t>double </a:t>
            </a:r>
            <a:r>
              <a:rPr lang="en-US" b="1" dirty="0" err="1"/>
              <a:t>promedio</a:t>
            </a:r>
            <a:r>
              <a:rPr lang="en-US" b="1" dirty="0"/>
              <a:t> = total / </a:t>
            </a:r>
            <a:r>
              <a:rPr lang="en-US" b="1" dirty="0" err="1"/>
              <a:t>cantidad</a:t>
            </a:r>
            <a:r>
              <a:rPr lang="en-US" b="1" dirty="0"/>
              <a:t>; </a:t>
            </a:r>
          </a:p>
          <a:p>
            <a:pPr marL="0" indent="0">
              <a:buNone/>
            </a:pPr>
            <a:r>
              <a:rPr lang="en-US" b="1" dirty="0"/>
              <a:t>double media = (double) total / </a:t>
            </a:r>
            <a:r>
              <a:rPr lang="en-US" b="1" dirty="0" err="1"/>
              <a:t>cantidad</a:t>
            </a:r>
            <a:r>
              <a:rPr lang="en-US" b="1" dirty="0"/>
              <a:t>;</a:t>
            </a:r>
          </a:p>
          <a:p>
            <a:pPr marL="0" indent="0">
              <a:buNone/>
            </a:pPr>
            <a:r>
              <a:rPr lang="en-US" b="1" dirty="0"/>
              <a:t>double  prom = </a:t>
            </a:r>
            <a:r>
              <a:rPr lang="en-US" b="1" dirty="0" err="1"/>
              <a:t>suma</a:t>
            </a:r>
            <a:r>
              <a:rPr lang="en-US" b="1" dirty="0"/>
              <a:t> / </a:t>
            </a:r>
            <a:r>
              <a:rPr lang="en-US" b="1" dirty="0" err="1"/>
              <a:t>cantidad</a:t>
            </a:r>
            <a:r>
              <a:rPr lang="en-US" b="1" dirty="0"/>
              <a:t>;</a:t>
            </a:r>
          </a:p>
          <a:p>
            <a:pPr marL="0" indent="0">
              <a:buNone/>
            </a:pPr>
            <a:endParaRPr lang="en-US" dirty="0"/>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b="1" dirty="0"/>
              <a:t>var x = 0; 	WriteLine(x);		// (0)</a:t>
            </a:r>
          </a:p>
          <a:p>
            <a:pPr marL="0" indent="0">
              <a:buNone/>
            </a:pPr>
            <a:r>
              <a:rPr lang="en-US" b="1" dirty="0"/>
              <a:t>x += 50; 	WriteLine(x); 	// x = x +50 (50)</a:t>
            </a:r>
          </a:p>
          <a:p>
            <a:pPr marL="0" indent="0">
              <a:buNone/>
            </a:pPr>
            <a:r>
              <a:rPr lang="en-US" b="1" dirty="0"/>
              <a:t>x -= 5; 	WriteLine(x);			// x = x – 5 (45) </a:t>
            </a:r>
          </a:p>
          <a:p>
            <a:pPr marL="0" indent="0">
              <a:buNone/>
            </a:pPr>
            <a:r>
              <a:rPr lang="en-US" b="1" dirty="0"/>
              <a:t>x *= 5; 	WriteLine(x); 	// x = x * 5 (225)</a:t>
            </a:r>
          </a:p>
          <a:p>
            <a:pPr marL="0" indent="0">
              <a:buNone/>
            </a:pPr>
            <a:r>
              <a:rPr lang="en-US" b="1" dirty="0"/>
              <a:t>x /= 3; 	WriteLine(x); 	// x = x / 3 (75)</a:t>
            </a:r>
          </a:p>
          <a:p>
            <a:pPr marL="0" indent="0">
              <a:buNone/>
            </a:pPr>
            <a:r>
              <a:rPr lang="en-US" b="1" dirty="0"/>
              <a:t>x %= 4; 	WriteLine(x); 	// x = x % 4 (3)</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 Both of these operators can be used before or after a variable.</a:t>
            </a:r>
          </a:p>
          <a:p>
            <a:pPr marL="0" indent="0">
              <a:buNone/>
            </a:pPr>
            <a:endParaRPr lang="en-US" dirty="0"/>
          </a:p>
          <a:p>
            <a:pPr marL="0" indent="0">
              <a:buNone/>
            </a:pPr>
            <a:r>
              <a:rPr lang="en-US" b="1" dirty="0"/>
              <a:t>var x = 3; 		WriteLine(x);		// (3)</a:t>
            </a:r>
          </a:p>
          <a:p>
            <a:pPr marL="0" indent="0">
              <a:buNone/>
            </a:pPr>
            <a:r>
              <a:rPr lang="en-US" b="1" dirty="0"/>
              <a:t>x ++; 			WriteLine(x); 	// x = x + 1 (4)</a:t>
            </a:r>
          </a:p>
          <a:p>
            <a:pPr marL="0" indent="0">
              <a:buNone/>
            </a:pPr>
            <a:r>
              <a:rPr lang="en-US" b="1" dirty="0"/>
              <a:t>x --; 			WriteLine(x);		// x = x – 1 (3) </a:t>
            </a:r>
          </a:p>
          <a:p>
            <a:pPr marL="0" indent="0">
              <a:buNone/>
            </a:pPr>
            <a:r>
              <a:rPr lang="en-US" b="1" dirty="0"/>
              <a:t>++x; 			WriteLine(x); 	// x = x + 1 (4)</a:t>
            </a:r>
          </a:p>
          <a:p>
            <a:pPr marL="0" indent="0">
              <a:buNone/>
            </a:pPr>
            <a:r>
              <a:rPr lang="en-US" b="1" dirty="0"/>
              <a:t>--x; 			WriteLine(x); 	// x = x - 1 (3)</a:t>
            </a:r>
          </a:p>
          <a:p>
            <a:pPr marL="0" indent="0">
              <a:buNone/>
            </a:pPr>
            <a:r>
              <a:rPr lang="en-US" b="1" dirty="0"/>
              <a:t>var y = x++ + 20; 	WriteLine(y); 	// x = x + 20; y = x + 1 (23) </a:t>
            </a:r>
          </a:p>
          <a:p>
            <a:pPr marL="0" indent="0">
              <a:buNone/>
            </a:pPr>
            <a:r>
              <a:rPr lang="en-US" b="1" dirty="0"/>
              <a:t>y = 15 + 2 * --y; 	WriteLine(y); 	// y = y - 1; y = 15 + 2 * y (59)</a:t>
            </a:r>
            <a:endParaRPr lang="en-US" dirty="0"/>
          </a:p>
          <a:p>
            <a:endParaRPr lang="en-BO" dirty="0"/>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lnSpcReduction="10000"/>
          </a:bodyPr>
          <a:lstStyle/>
          <a:p>
            <a:pPr marL="0" indent="0">
              <a:buNone/>
            </a:pPr>
            <a:r>
              <a:rPr lang="en-US" sz="3600" dirty="0"/>
              <a:t>The numeric conversion to string is performed explicitly using the </a:t>
            </a:r>
            <a:r>
              <a:rPr lang="en-US" sz="3600" dirty="0" err="1"/>
              <a:t>ToString</a:t>
            </a:r>
            <a:r>
              <a:rPr lang="en-US" sz="3600" dirty="0"/>
              <a:t>() method. All types in C#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r>
              <a:rPr lang="en-BO" dirty="0"/>
              <a:t>Initial program</a:t>
            </a:r>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My first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The classic Hello World program</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a:t>	static void </a:t>
            </a:r>
            <a:r>
              <a:rPr lang="en-US" sz="2000" b="1" dirty="0"/>
              <a:t>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10809</TotalTime>
  <Words>29846</Words>
  <Application>Microsoft Macintosh PowerPoint</Application>
  <PresentationFormat>Widescreen</PresentationFormat>
  <Paragraphs>3123</Paragraphs>
  <Slides>299</Slides>
  <Notes>30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299</vt:i4>
      </vt:variant>
    </vt:vector>
  </HeadingPairs>
  <TitlesOfParts>
    <vt:vector size="303" baseType="lpstr">
      <vt:lpstr>Arial</vt:lpstr>
      <vt:lpstr>Calibri</vt:lpstr>
      <vt:lpstr>Calibri Light</vt:lpstr>
      <vt:lpstr>Office Theme</vt:lpstr>
      <vt:lpstr>C# Quick Reference</vt:lpstr>
      <vt:lpstr>CHAPTER 1 </vt:lpstr>
      <vt:lpstr>Choosing an IDE </vt:lpstr>
      <vt:lpstr>Creating a Project </vt:lpstr>
      <vt:lpstr>Initial program</vt:lpstr>
      <vt:lpstr>My first class</vt:lpstr>
      <vt:lpstr>The classic Hello World program </vt:lpstr>
      <vt:lpstr>Console.WriteLine</vt:lpstr>
      <vt:lpstr>IntelliSense </vt:lpstr>
      <vt:lpstr>CHAPTER 2 </vt:lpstr>
      <vt:lpstr>Visual Studio Compilation and execution </vt:lpstr>
      <vt:lpstr>Console Compilation </vt:lpstr>
      <vt:lpstr>Console Compilation</vt:lpstr>
      <vt:lpstr>C# Versions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Numeric values with digit separator </vt:lpstr>
      <vt:lpstr>Floating-Point Types </vt:lpstr>
      <vt:lpstr>Numeric precision</vt:lpstr>
      <vt:lpstr>Numeric types conversion</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392</cp:revision>
  <dcterms:created xsi:type="dcterms:W3CDTF">2020-04-09T15:46:03Z</dcterms:created>
  <dcterms:modified xsi:type="dcterms:W3CDTF">2020-04-29T21:38:42Z</dcterms:modified>
</cp:coreProperties>
</file>