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1"/>
  </p:notes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5" r:id="rId69"/>
    <p:sldId id="326" r:id="rId70"/>
    <p:sldId id="327" r:id="rId71"/>
    <p:sldId id="328" r:id="rId72"/>
    <p:sldId id="329" r:id="rId73"/>
    <p:sldId id="330" r:id="rId74"/>
    <p:sldId id="331" r:id="rId75"/>
    <p:sldId id="333" r:id="rId76"/>
    <p:sldId id="332"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70" r:id="rId109"/>
    <p:sldId id="365" r:id="rId110"/>
    <p:sldId id="366" r:id="rId111"/>
    <p:sldId id="367" r:id="rId112"/>
    <p:sldId id="368" r:id="rId113"/>
    <p:sldId id="369"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1" r:id="rId135"/>
    <p:sldId id="392" r:id="rId136"/>
    <p:sldId id="393" r:id="rId137"/>
    <p:sldId id="394" r:id="rId138"/>
    <p:sldId id="395" r:id="rId139"/>
    <p:sldId id="396" r:id="rId140"/>
    <p:sldId id="397" r:id="rId141"/>
    <p:sldId id="398" r:id="rId142"/>
    <p:sldId id="399" r:id="rId143"/>
    <p:sldId id="400" r:id="rId144"/>
    <p:sldId id="401" r:id="rId145"/>
    <p:sldId id="402" r:id="rId146"/>
    <p:sldId id="403" r:id="rId147"/>
    <p:sldId id="404" r:id="rId148"/>
    <p:sldId id="405" r:id="rId149"/>
    <p:sldId id="406" r:id="rId150"/>
    <p:sldId id="407" r:id="rId151"/>
    <p:sldId id="408" r:id="rId152"/>
    <p:sldId id="409" r:id="rId153"/>
    <p:sldId id="410" r:id="rId154"/>
    <p:sldId id="411" r:id="rId155"/>
    <p:sldId id="412" r:id="rId156"/>
    <p:sldId id="413" r:id="rId157"/>
    <p:sldId id="414" r:id="rId158"/>
    <p:sldId id="415" r:id="rId159"/>
    <p:sldId id="416" r:id="rId160"/>
    <p:sldId id="417" r:id="rId161"/>
    <p:sldId id="418" r:id="rId162"/>
    <p:sldId id="419" r:id="rId163"/>
    <p:sldId id="420" r:id="rId164"/>
    <p:sldId id="421" r:id="rId165"/>
    <p:sldId id="422" r:id="rId166"/>
    <p:sldId id="423" r:id="rId167"/>
    <p:sldId id="424" r:id="rId168"/>
    <p:sldId id="425" r:id="rId169"/>
    <p:sldId id="426" r:id="rId170"/>
    <p:sldId id="427" r:id="rId171"/>
    <p:sldId id="428" r:id="rId172"/>
    <p:sldId id="429" r:id="rId173"/>
    <p:sldId id="430" r:id="rId174"/>
    <p:sldId id="431" r:id="rId175"/>
    <p:sldId id="432" r:id="rId176"/>
    <p:sldId id="433" r:id="rId177"/>
    <p:sldId id="434" r:id="rId178"/>
    <p:sldId id="435" r:id="rId179"/>
    <p:sldId id="436" r:id="rId180"/>
    <p:sldId id="437" r:id="rId181"/>
    <p:sldId id="438" r:id="rId182"/>
    <p:sldId id="439" r:id="rId183"/>
    <p:sldId id="440" r:id="rId184"/>
    <p:sldId id="441" r:id="rId185"/>
    <p:sldId id="442" r:id="rId186"/>
    <p:sldId id="443" r:id="rId187"/>
    <p:sldId id="444" r:id="rId188"/>
    <p:sldId id="445" r:id="rId189"/>
    <p:sldId id="446" r:id="rId190"/>
    <p:sldId id="447" r:id="rId191"/>
    <p:sldId id="448" r:id="rId192"/>
    <p:sldId id="449" r:id="rId193"/>
    <p:sldId id="450" r:id="rId194"/>
    <p:sldId id="451" r:id="rId195"/>
    <p:sldId id="452" r:id="rId196"/>
    <p:sldId id="453" r:id="rId197"/>
    <p:sldId id="454" r:id="rId198"/>
    <p:sldId id="455" r:id="rId199"/>
    <p:sldId id="456" r:id="rId200"/>
    <p:sldId id="457" r:id="rId201"/>
    <p:sldId id="458" r:id="rId202"/>
    <p:sldId id="459" r:id="rId203"/>
    <p:sldId id="460" r:id="rId204"/>
    <p:sldId id="461" r:id="rId205"/>
    <p:sldId id="462" r:id="rId206"/>
    <p:sldId id="463" r:id="rId207"/>
    <p:sldId id="464" r:id="rId208"/>
    <p:sldId id="465" r:id="rId209"/>
    <p:sldId id="466" r:id="rId210"/>
    <p:sldId id="467" r:id="rId211"/>
    <p:sldId id="468" r:id="rId212"/>
    <p:sldId id="469" r:id="rId213"/>
    <p:sldId id="470" r:id="rId214"/>
    <p:sldId id="471" r:id="rId215"/>
    <p:sldId id="472" r:id="rId216"/>
    <p:sldId id="473" r:id="rId217"/>
    <p:sldId id="474" r:id="rId218"/>
    <p:sldId id="475" r:id="rId219"/>
    <p:sldId id="476" r:id="rId220"/>
    <p:sldId id="477" r:id="rId221"/>
    <p:sldId id="478" r:id="rId222"/>
    <p:sldId id="479" r:id="rId223"/>
    <p:sldId id="480" r:id="rId224"/>
    <p:sldId id="481" r:id="rId225"/>
    <p:sldId id="482" r:id="rId226"/>
    <p:sldId id="483" r:id="rId227"/>
    <p:sldId id="484" r:id="rId228"/>
    <p:sldId id="485" r:id="rId229"/>
    <p:sldId id="486" r:id="rId230"/>
    <p:sldId id="487" r:id="rId231"/>
    <p:sldId id="488" r:id="rId232"/>
    <p:sldId id="489" r:id="rId233"/>
    <p:sldId id="490" r:id="rId234"/>
    <p:sldId id="491" r:id="rId235"/>
    <p:sldId id="492" r:id="rId236"/>
    <p:sldId id="493" r:id="rId237"/>
    <p:sldId id="494" r:id="rId238"/>
    <p:sldId id="495" r:id="rId239"/>
    <p:sldId id="496" r:id="rId240"/>
    <p:sldId id="497" r:id="rId241"/>
    <p:sldId id="498" r:id="rId242"/>
    <p:sldId id="499" r:id="rId243"/>
    <p:sldId id="500" r:id="rId244"/>
    <p:sldId id="501" r:id="rId245"/>
    <p:sldId id="502" r:id="rId246"/>
    <p:sldId id="503" r:id="rId247"/>
    <p:sldId id="504" r:id="rId248"/>
    <p:sldId id="505" r:id="rId249"/>
    <p:sldId id="506" r:id="rId250"/>
    <p:sldId id="507" r:id="rId251"/>
    <p:sldId id="508" r:id="rId252"/>
    <p:sldId id="509" r:id="rId253"/>
    <p:sldId id="510" r:id="rId254"/>
    <p:sldId id="511" r:id="rId255"/>
    <p:sldId id="512" r:id="rId256"/>
    <p:sldId id="513" r:id="rId257"/>
    <p:sldId id="514" r:id="rId258"/>
    <p:sldId id="515" r:id="rId259"/>
    <p:sldId id="516" r:id="rId260"/>
    <p:sldId id="517" r:id="rId261"/>
    <p:sldId id="518" r:id="rId262"/>
    <p:sldId id="519" r:id="rId263"/>
    <p:sldId id="520" r:id="rId264"/>
    <p:sldId id="521" r:id="rId265"/>
    <p:sldId id="522" r:id="rId266"/>
    <p:sldId id="523" r:id="rId267"/>
    <p:sldId id="524" r:id="rId268"/>
    <p:sldId id="525" r:id="rId269"/>
    <p:sldId id="526" r:id="rId270"/>
    <p:sldId id="527" r:id="rId271"/>
    <p:sldId id="528" r:id="rId272"/>
    <p:sldId id="529" r:id="rId273"/>
    <p:sldId id="530" r:id="rId274"/>
    <p:sldId id="531" r:id="rId275"/>
    <p:sldId id="532" r:id="rId276"/>
    <p:sldId id="533" r:id="rId277"/>
    <p:sldId id="534" r:id="rId278"/>
    <p:sldId id="535" r:id="rId279"/>
    <p:sldId id="536" r:id="rId280"/>
    <p:sldId id="537" r:id="rId281"/>
    <p:sldId id="538" r:id="rId282"/>
    <p:sldId id="539" r:id="rId283"/>
    <p:sldId id="540" r:id="rId284"/>
    <p:sldId id="541" r:id="rId285"/>
    <p:sldId id="542" r:id="rId286"/>
    <p:sldId id="543" r:id="rId287"/>
    <p:sldId id="544" r:id="rId288"/>
    <p:sldId id="545" r:id="rId289"/>
    <p:sldId id="546" r:id="rId290"/>
    <p:sldId id="547" r:id="rId291"/>
    <p:sldId id="548" r:id="rId292"/>
    <p:sldId id="549" r:id="rId293"/>
    <p:sldId id="550" r:id="rId294"/>
    <p:sldId id="551" r:id="rId295"/>
    <p:sldId id="552" r:id="rId296"/>
    <p:sldId id="553" r:id="rId297"/>
    <p:sldId id="554" r:id="rId298"/>
    <p:sldId id="555" r:id="rId299"/>
    <p:sldId id="556" r:id="rId300"/>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67"/>
    <p:restoredTop sz="94850"/>
  </p:normalViewPr>
  <p:slideViewPr>
    <p:cSldViewPr snapToGrid="0" snapToObjects="1">
      <p:cViewPr varScale="1">
        <p:scale>
          <a:sx n="93" d="100"/>
          <a:sy n="93" d="100"/>
        </p:scale>
        <p:origin x="240"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theme" Target="theme/theme1.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tableStyles" Target="tableStyle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viewProps" Target="viewProp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87BD2-40DC-9743-8366-E85A9DE9466A}" type="datetimeFigureOut">
              <a:rPr lang="en-BO" smtClean="0"/>
              <a:t>4/26/20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D96D88-260B-A048-8484-09535AC62705}" type="slidenum">
              <a:rPr lang="en-BO" smtClean="0"/>
              <a:t>‹#›</a:t>
            </a:fld>
            <a:endParaRPr lang="en-BO"/>
          </a:p>
        </p:txBody>
      </p:sp>
    </p:spTree>
    <p:extLst>
      <p:ext uri="{BB962C8B-B14F-4D97-AF65-F5344CB8AC3E}">
        <p14:creationId xmlns:p14="http://schemas.microsoft.com/office/powerpoint/2010/main" val="414035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No incluida</a:t>
            </a:r>
          </a:p>
        </p:txBody>
      </p:sp>
      <p:sp>
        <p:nvSpPr>
          <p:cNvPr id="4" name="Slide Number Placeholder 3"/>
          <p:cNvSpPr>
            <a:spLocks noGrp="1"/>
          </p:cNvSpPr>
          <p:nvPr>
            <p:ph type="sldNum" sz="quarter" idx="5"/>
          </p:nvPr>
        </p:nvSpPr>
        <p:spPr/>
        <p:txBody>
          <a:bodyPr/>
          <a:lstStyle/>
          <a:p>
            <a:fld id="{FAD96D88-260B-A048-8484-09535AC62705}" type="slidenum">
              <a:rPr lang="en-BO" smtClean="0"/>
              <a:t>8</a:t>
            </a:fld>
            <a:endParaRPr lang="en-BO"/>
          </a:p>
        </p:txBody>
      </p:sp>
    </p:spTree>
    <p:extLst>
      <p:ext uri="{BB962C8B-B14F-4D97-AF65-F5344CB8AC3E}">
        <p14:creationId xmlns:p14="http://schemas.microsoft.com/office/powerpoint/2010/main" val="2540080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62</a:t>
            </a:fld>
            <a:endParaRPr lang="en-BO"/>
          </a:p>
        </p:txBody>
      </p:sp>
    </p:spTree>
    <p:extLst>
      <p:ext uri="{BB962C8B-B14F-4D97-AF65-F5344CB8AC3E}">
        <p14:creationId xmlns:p14="http://schemas.microsoft.com/office/powerpoint/2010/main" val="1906241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64</a:t>
            </a:fld>
            <a:endParaRPr lang="en-BO"/>
          </a:p>
        </p:txBody>
      </p:sp>
    </p:spTree>
    <p:extLst>
      <p:ext uri="{BB962C8B-B14F-4D97-AF65-F5344CB8AC3E}">
        <p14:creationId xmlns:p14="http://schemas.microsoft.com/office/powerpoint/2010/main" val="3057483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65</a:t>
            </a:fld>
            <a:endParaRPr lang="en-BO"/>
          </a:p>
        </p:txBody>
      </p:sp>
    </p:spTree>
    <p:extLst>
      <p:ext uri="{BB962C8B-B14F-4D97-AF65-F5344CB8AC3E}">
        <p14:creationId xmlns:p14="http://schemas.microsoft.com/office/powerpoint/2010/main" val="2599588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72</a:t>
            </a:fld>
            <a:endParaRPr lang="en-BO"/>
          </a:p>
        </p:txBody>
      </p:sp>
    </p:spTree>
    <p:extLst>
      <p:ext uri="{BB962C8B-B14F-4D97-AF65-F5344CB8AC3E}">
        <p14:creationId xmlns:p14="http://schemas.microsoft.com/office/powerpoint/2010/main" val="915440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73</a:t>
            </a:fld>
            <a:endParaRPr lang="en-BO"/>
          </a:p>
        </p:txBody>
      </p:sp>
    </p:spTree>
    <p:extLst>
      <p:ext uri="{BB962C8B-B14F-4D97-AF65-F5344CB8AC3E}">
        <p14:creationId xmlns:p14="http://schemas.microsoft.com/office/powerpoint/2010/main" val="2984911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112</a:t>
            </a:fld>
            <a:endParaRPr lang="en-BO"/>
          </a:p>
        </p:txBody>
      </p:sp>
    </p:spTree>
    <p:extLst>
      <p:ext uri="{BB962C8B-B14F-4D97-AF65-F5344CB8AC3E}">
        <p14:creationId xmlns:p14="http://schemas.microsoft.com/office/powerpoint/2010/main" val="1103700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117</a:t>
            </a:fld>
            <a:endParaRPr lang="en-BO"/>
          </a:p>
        </p:txBody>
      </p:sp>
    </p:spTree>
    <p:extLst>
      <p:ext uri="{BB962C8B-B14F-4D97-AF65-F5344CB8AC3E}">
        <p14:creationId xmlns:p14="http://schemas.microsoft.com/office/powerpoint/2010/main" val="781697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140</a:t>
            </a:fld>
            <a:endParaRPr lang="en-BO"/>
          </a:p>
        </p:txBody>
      </p:sp>
    </p:spTree>
    <p:extLst>
      <p:ext uri="{BB962C8B-B14F-4D97-AF65-F5344CB8AC3E}">
        <p14:creationId xmlns:p14="http://schemas.microsoft.com/office/powerpoint/2010/main" val="3022155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148</a:t>
            </a:fld>
            <a:endParaRPr lang="en-BO"/>
          </a:p>
        </p:txBody>
      </p:sp>
    </p:spTree>
    <p:extLst>
      <p:ext uri="{BB962C8B-B14F-4D97-AF65-F5344CB8AC3E}">
        <p14:creationId xmlns:p14="http://schemas.microsoft.com/office/powerpoint/2010/main" val="2053200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150</a:t>
            </a:fld>
            <a:endParaRPr lang="en-BO"/>
          </a:p>
        </p:txBody>
      </p:sp>
    </p:spTree>
    <p:extLst>
      <p:ext uri="{BB962C8B-B14F-4D97-AF65-F5344CB8AC3E}">
        <p14:creationId xmlns:p14="http://schemas.microsoft.com/office/powerpoint/2010/main" val="278337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en español</a:t>
            </a:r>
          </a:p>
        </p:txBody>
      </p:sp>
      <p:sp>
        <p:nvSpPr>
          <p:cNvPr id="4" name="Slide Number Placeholder 3"/>
          <p:cNvSpPr>
            <a:spLocks noGrp="1"/>
          </p:cNvSpPr>
          <p:nvPr>
            <p:ph type="sldNum" sz="quarter" idx="5"/>
          </p:nvPr>
        </p:nvSpPr>
        <p:spPr/>
        <p:txBody>
          <a:bodyPr/>
          <a:lstStyle/>
          <a:p>
            <a:fld id="{FAD96D88-260B-A048-8484-09535AC62705}" type="slidenum">
              <a:rPr lang="en-BO" smtClean="0"/>
              <a:t>10</a:t>
            </a:fld>
            <a:endParaRPr lang="en-BO"/>
          </a:p>
        </p:txBody>
      </p:sp>
    </p:spTree>
    <p:extLst>
      <p:ext uri="{BB962C8B-B14F-4D97-AF65-F5344CB8AC3E}">
        <p14:creationId xmlns:p14="http://schemas.microsoft.com/office/powerpoint/2010/main" val="16768420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151</a:t>
            </a:fld>
            <a:endParaRPr lang="en-BO"/>
          </a:p>
        </p:txBody>
      </p:sp>
    </p:spTree>
    <p:extLst>
      <p:ext uri="{BB962C8B-B14F-4D97-AF65-F5344CB8AC3E}">
        <p14:creationId xmlns:p14="http://schemas.microsoft.com/office/powerpoint/2010/main" val="20830427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198</a:t>
            </a:fld>
            <a:endParaRPr lang="en-BO"/>
          </a:p>
        </p:txBody>
      </p:sp>
    </p:spTree>
    <p:extLst>
      <p:ext uri="{BB962C8B-B14F-4D97-AF65-F5344CB8AC3E}">
        <p14:creationId xmlns:p14="http://schemas.microsoft.com/office/powerpoint/2010/main" val="411570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214</a:t>
            </a:fld>
            <a:endParaRPr lang="en-BO"/>
          </a:p>
        </p:txBody>
      </p:sp>
    </p:spTree>
    <p:extLst>
      <p:ext uri="{BB962C8B-B14F-4D97-AF65-F5344CB8AC3E}">
        <p14:creationId xmlns:p14="http://schemas.microsoft.com/office/powerpoint/2010/main" val="423540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215</a:t>
            </a:fld>
            <a:endParaRPr lang="en-BO"/>
          </a:p>
        </p:txBody>
      </p:sp>
    </p:spTree>
    <p:extLst>
      <p:ext uri="{BB962C8B-B14F-4D97-AF65-F5344CB8AC3E}">
        <p14:creationId xmlns:p14="http://schemas.microsoft.com/office/powerpoint/2010/main" val="26009408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244</a:t>
            </a:fld>
            <a:endParaRPr lang="en-BO"/>
          </a:p>
        </p:txBody>
      </p:sp>
    </p:spTree>
    <p:extLst>
      <p:ext uri="{BB962C8B-B14F-4D97-AF65-F5344CB8AC3E}">
        <p14:creationId xmlns:p14="http://schemas.microsoft.com/office/powerpoint/2010/main" val="31103318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a:t>
            </a:r>
            <a:r>
              <a:rPr lang="en-BO" dirty="0"/>
              <a:t>a </a:t>
            </a:r>
          </a:p>
        </p:txBody>
      </p:sp>
      <p:sp>
        <p:nvSpPr>
          <p:cNvPr id="4" name="Slide Number Placeholder 3"/>
          <p:cNvSpPr>
            <a:spLocks noGrp="1"/>
          </p:cNvSpPr>
          <p:nvPr>
            <p:ph type="sldNum" sz="quarter" idx="5"/>
          </p:nvPr>
        </p:nvSpPr>
        <p:spPr/>
        <p:txBody>
          <a:bodyPr/>
          <a:lstStyle/>
          <a:p>
            <a:fld id="{FAD96D88-260B-A048-8484-09535AC62705}" type="slidenum">
              <a:rPr lang="en-BO" smtClean="0"/>
              <a:t>275</a:t>
            </a:fld>
            <a:endParaRPr lang="en-BO"/>
          </a:p>
        </p:txBody>
      </p:sp>
    </p:spTree>
    <p:extLst>
      <p:ext uri="{BB962C8B-B14F-4D97-AF65-F5344CB8AC3E}">
        <p14:creationId xmlns:p14="http://schemas.microsoft.com/office/powerpoint/2010/main" val="5765085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279</a:t>
            </a:fld>
            <a:endParaRPr lang="en-BO"/>
          </a:p>
        </p:txBody>
      </p:sp>
    </p:spTree>
    <p:extLst>
      <p:ext uri="{BB962C8B-B14F-4D97-AF65-F5344CB8AC3E}">
        <p14:creationId xmlns:p14="http://schemas.microsoft.com/office/powerpoint/2010/main" val="35862302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288</a:t>
            </a:fld>
            <a:endParaRPr lang="en-BO"/>
          </a:p>
        </p:txBody>
      </p:sp>
    </p:spTree>
    <p:extLst>
      <p:ext uri="{BB962C8B-B14F-4D97-AF65-F5344CB8AC3E}">
        <p14:creationId xmlns:p14="http://schemas.microsoft.com/office/powerpoint/2010/main" val="1100362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en español</a:t>
            </a:r>
          </a:p>
        </p:txBody>
      </p:sp>
      <p:sp>
        <p:nvSpPr>
          <p:cNvPr id="4" name="Slide Number Placeholder 3"/>
          <p:cNvSpPr>
            <a:spLocks noGrp="1"/>
          </p:cNvSpPr>
          <p:nvPr>
            <p:ph type="sldNum" sz="quarter" idx="5"/>
          </p:nvPr>
        </p:nvSpPr>
        <p:spPr/>
        <p:txBody>
          <a:bodyPr/>
          <a:lstStyle/>
          <a:p>
            <a:fld id="{FAD96D88-260B-A048-8484-09535AC62705}" type="slidenum">
              <a:rPr lang="en-BO" smtClean="0"/>
              <a:t>12</a:t>
            </a:fld>
            <a:endParaRPr lang="en-BO"/>
          </a:p>
        </p:txBody>
      </p:sp>
    </p:spTree>
    <p:extLst>
      <p:ext uri="{BB962C8B-B14F-4D97-AF65-F5344CB8AC3E}">
        <p14:creationId xmlns:p14="http://schemas.microsoft.com/office/powerpoint/2010/main" val="1623913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No en español</a:t>
            </a:r>
          </a:p>
        </p:txBody>
      </p:sp>
      <p:sp>
        <p:nvSpPr>
          <p:cNvPr id="4" name="Slide Number Placeholder 3"/>
          <p:cNvSpPr>
            <a:spLocks noGrp="1"/>
          </p:cNvSpPr>
          <p:nvPr>
            <p:ph type="sldNum" sz="quarter" idx="5"/>
          </p:nvPr>
        </p:nvSpPr>
        <p:spPr/>
        <p:txBody>
          <a:bodyPr/>
          <a:lstStyle/>
          <a:p>
            <a:fld id="{FAD96D88-260B-A048-8484-09535AC62705}" type="slidenum">
              <a:rPr lang="en-BO" smtClean="0"/>
              <a:t>13</a:t>
            </a:fld>
            <a:endParaRPr lang="en-BO"/>
          </a:p>
        </p:txBody>
      </p:sp>
    </p:spTree>
    <p:extLst>
      <p:ext uri="{BB962C8B-B14F-4D97-AF65-F5344CB8AC3E}">
        <p14:creationId xmlns:p14="http://schemas.microsoft.com/office/powerpoint/2010/main" val="3314912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18</a:t>
            </a:fld>
            <a:endParaRPr lang="en-BO"/>
          </a:p>
        </p:txBody>
      </p:sp>
    </p:spTree>
    <p:extLst>
      <p:ext uri="{BB962C8B-B14F-4D97-AF65-F5344CB8AC3E}">
        <p14:creationId xmlns:p14="http://schemas.microsoft.com/office/powerpoint/2010/main" val="4077518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38</a:t>
            </a:fld>
            <a:endParaRPr lang="en-BO"/>
          </a:p>
        </p:txBody>
      </p:sp>
    </p:spTree>
    <p:extLst>
      <p:ext uri="{BB962C8B-B14F-4D97-AF65-F5344CB8AC3E}">
        <p14:creationId xmlns:p14="http://schemas.microsoft.com/office/powerpoint/2010/main" val="4169676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44</a:t>
            </a:fld>
            <a:endParaRPr lang="en-BO"/>
          </a:p>
        </p:txBody>
      </p:sp>
    </p:spTree>
    <p:extLst>
      <p:ext uri="{BB962C8B-B14F-4D97-AF65-F5344CB8AC3E}">
        <p14:creationId xmlns:p14="http://schemas.microsoft.com/office/powerpoint/2010/main" val="1574140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55</a:t>
            </a:fld>
            <a:endParaRPr lang="en-BO"/>
          </a:p>
        </p:txBody>
      </p:sp>
    </p:spTree>
    <p:extLst>
      <p:ext uri="{BB962C8B-B14F-4D97-AF65-F5344CB8AC3E}">
        <p14:creationId xmlns:p14="http://schemas.microsoft.com/office/powerpoint/2010/main" val="3341157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58</a:t>
            </a:fld>
            <a:endParaRPr lang="en-BO"/>
          </a:p>
        </p:txBody>
      </p:sp>
    </p:spTree>
    <p:extLst>
      <p:ext uri="{BB962C8B-B14F-4D97-AF65-F5344CB8AC3E}">
        <p14:creationId xmlns:p14="http://schemas.microsoft.com/office/powerpoint/2010/main" val="4109497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FDA34-A6C2-E346-B482-92A4199AC3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BF2E51B7-E94C-354C-90F6-D4F1F4742F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BA205F16-D182-4742-8A4E-84BB6161988E}"/>
              </a:ext>
            </a:extLst>
          </p:cNvPr>
          <p:cNvSpPr>
            <a:spLocks noGrp="1"/>
          </p:cNvSpPr>
          <p:nvPr>
            <p:ph type="dt" sz="half" idx="10"/>
          </p:nvPr>
        </p:nvSpPr>
        <p:spPr/>
        <p:txBody>
          <a:bodyPr/>
          <a:lstStyle/>
          <a:p>
            <a:fld id="{F19688CA-1A47-BA4E-9947-05849FE868A6}" type="datetimeFigureOut">
              <a:rPr lang="en-BO" smtClean="0"/>
              <a:t>4/26/20</a:t>
            </a:fld>
            <a:endParaRPr lang="en-BO"/>
          </a:p>
        </p:txBody>
      </p:sp>
      <p:sp>
        <p:nvSpPr>
          <p:cNvPr id="5" name="Footer Placeholder 4">
            <a:extLst>
              <a:ext uri="{FF2B5EF4-FFF2-40B4-BE49-F238E27FC236}">
                <a16:creationId xmlns:a16="http://schemas.microsoft.com/office/drawing/2014/main" id="{2F900FBD-2E74-FC4E-BFF5-51DE95ED296A}"/>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B82503AE-1459-C04B-AE08-CCAB855E31EA}"/>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356654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E481-C576-B245-B994-A825A7D33145}"/>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A2E3EB4A-AD4A-004C-97C2-3EEB1C52E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B5DE4965-9915-EB40-978B-B55F2A598FEC}"/>
              </a:ext>
            </a:extLst>
          </p:cNvPr>
          <p:cNvSpPr>
            <a:spLocks noGrp="1"/>
          </p:cNvSpPr>
          <p:nvPr>
            <p:ph type="dt" sz="half" idx="10"/>
          </p:nvPr>
        </p:nvSpPr>
        <p:spPr/>
        <p:txBody>
          <a:bodyPr/>
          <a:lstStyle/>
          <a:p>
            <a:fld id="{F19688CA-1A47-BA4E-9947-05849FE868A6}" type="datetimeFigureOut">
              <a:rPr lang="en-BO" smtClean="0"/>
              <a:t>4/26/20</a:t>
            </a:fld>
            <a:endParaRPr lang="en-BO"/>
          </a:p>
        </p:txBody>
      </p:sp>
      <p:sp>
        <p:nvSpPr>
          <p:cNvPr id="5" name="Footer Placeholder 4">
            <a:extLst>
              <a:ext uri="{FF2B5EF4-FFF2-40B4-BE49-F238E27FC236}">
                <a16:creationId xmlns:a16="http://schemas.microsoft.com/office/drawing/2014/main" id="{F15CE9BC-725A-FF4A-8AB0-2CE3FF1B2AED}"/>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61CB0A04-F879-8047-BE52-3F0E8329371D}"/>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881230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67317B-166E-5644-A4AC-DC07FCBFDA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96BF9217-DAA6-FD45-9B55-E9707945BB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3E00412E-22C5-B04C-B2E3-78DC10211699}"/>
              </a:ext>
            </a:extLst>
          </p:cNvPr>
          <p:cNvSpPr>
            <a:spLocks noGrp="1"/>
          </p:cNvSpPr>
          <p:nvPr>
            <p:ph type="dt" sz="half" idx="10"/>
          </p:nvPr>
        </p:nvSpPr>
        <p:spPr/>
        <p:txBody>
          <a:bodyPr/>
          <a:lstStyle/>
          <a:p>
            <a:fld id="{F19688CA-1A47-BA4E-9947-05849FE868A6}" type="datetimeFigureOut">
              <a:rPr lang="en-BO" smtClean="0"/>
              <a:t>4/26/20</a:t>
            </a:fld>
            <a:endParaRPr lang="en-BO"/>
          </a:p>
        </p:txBody>
      </p:sp>
      <p:sp>
        <p:nvSpPr>
          <p:cNvPr id="5" name="Footer Placeholder 4">
            <a:extLst>
              <a:ext uri="{FF2B5EF4-FFF2-40B4-BE49-F238E27FC236}">
                <a16:creationId xmlns:a16="http://schemas.microsoft.com/office/drawing/2014/main" id="{BC9F536B-9051-5D43-8E5E-87C0FBDE3D9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DDFD28FE-55F6-DE49-A497-1012321852B7}"/>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593255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A461-D82D-CA4C-9EDC-A4011EAE40E6}"/>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8E50CE5F-3A95-5447-923D-3F09F9CCC6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167CBB58-C28B-214E-B430-5BAEA5294850}"/>
              </a:ext>
            </a:extLst>
          </p:cNvPr>
          <p:cNvSpPr>
            <a:spLocks noGrp="1"/>
          </p:cNvSpPr>
          <p:nvPr>
            <p:ph type="dt" sz="half" idx="10"/>
          </p:nvPr>
        </p:nvSpPr>
        <p:spPr/>
        <p:txBody>
          <a:bodyPr/>
          <a:lstStyle/>
          <a:p>
            <a:fld id="{F19688CA-1A47-BA4E-9947-05849FE868A6}" type="datetimeFigureOut">
              <a:rPr lang="en-BO" smtClean="0"/>
              <a:t>4/26/20</a:t>
            </a:fld>
            <a:endParaRPr lang="en-BO"/>
          </a:p>
        </p:txBody>
      </p:sp>
      <p:sp>
        <p:nvSpPr>
          <p:cNvPr id="5" name="Footer Placeholder 4">
            <a:extLst>
              <a:ext uri="{FF2B5EF4-FFF2-40B4-BE49-F238E27FC236}">
                <a16:creationId xmlns:a16="http://schemas.microsoft.com/office/drawing/2014/main" id="{3C53F318-DA85-3240-978C-77FE7E1D1F35}"/>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3E22EE1B-0336-3144-8094-249874FCF766}"/>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038243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C31B-B24B-2840-8646-C11DE8D555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7B2F75E2-1FC9-8F4C-AE9F-B2FE1D695D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123564-86B7-E242-B0AB-E23C62748E1B}"/>
              </a:ext>
            </a:extLst>
          </p:cNvPr>
          <p:cNvSpPr>
            <a:spLocks noGrp="1"/>
          </p:cNvSpPr>
          <p:nvPr>
            <p:ph type="dt" sz="half" idx="10"/>
          </p:nvPr>
        </p:nvSpPr>
        <p:spPr/>
        <p:txBody>
          <a:bodyPr/>
          <a:lstStyle/>
          <a:p>
            <a:fld id="{F19688CA-1A47-BA4E-9947-05849FE868A6}" type="datetimeFigureOut">
              <a:rPr lang="en-BO" smtClean="0"/>
              <a:t>4/26/20</a:t>
            </a:fld>
            <a:endParaRPr lang="en-BO"/>
          </a:p>
        </p:txBody>
      </p:sp>
      <p:sp>
        <p:nvSpPr>
          <p:cNvPr id="5" name="Footer Placeholder 4">
            <a:extLst>
              <a:ext uri="{FF2B5EF4-FFF2-40B4-BE49-F238E27FC236}">
                <a16:creationId xmlns:a16="http://schemas.microsoft.com/office/drawing/2014/main" id="{E3485998-7E73-B34C-B95A-1E343777856E}"/>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43E3532E-C47D-B441-B294-E132E9825165}"/>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65135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FBE53-EA9D-4845-814D-A154F9388F3E}"/>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DD10C126-22C4-D945-8D91-70E52748AA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C04C0A6E-9504-C54A-AC0A-5C8C2D6BAE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DF88D220-3061-7C45-A1FA-03259DCD1A84}"/>
              </a:ext>
            </a:extLst>
          </p:cNvPr>
          <p:cNvSpPr>
            <a:spLocks noGrp="1"/>
          </p:cNvSpPr>
          <p:nvPr>
            <p:ph type="dt" sz="half" idx="10"/>
          </p:nvPr>
        </p:nvSpPr>
        <p:spPr/>
        <p:txBody>
          <a:bodyPr/>
          <a:lstStyle/>
          <a:p>
            <a:fld id="{F19688CA-1A47-BA4E-9947-05849FE868A6}" type="datetimeFigureOut">
              <a:rPr lang="en-BO" smtClean="0"/>
              <a:t>4/26/20</a:t>
            </a:fld>
            <a:endParaRPr lang="en-BO"/>
          </a:p>
        </p:txBody>
      </p:sp>
      <p:sp>
        <p:nvSpPr>
          <p:cNvPr id="6" name="Footer Placeholder 5">
            <a:extLst>
              <a:ext uri="{FF2B5EF4-FFF2-40B4-BE49-F238E27FC236}">
                <a16:creationId xmlns:a16="http://schemas.microsoft.com/office/drawing/2014/main" id="{6A6E2C45-4DAE-5849-AC9F-70345175B19E}"/>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66776598-626C-124C-83EF-75C61DFE1BDD}"/>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388765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0A7D-EF34-9146-A89A-986CF7937EBB}"/>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E0A3C2F6-7D4B-874A-80DA-E063FC4561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BFCB19-F4CF-6943-82F4-27EA77FF8F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A01F9252-BDB5-9047-A5E1-85B59E7B1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824B27-8D01-4749-91E4-18172B8DFE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23823A3-A286-8D4F-BB20-E9FC1BD7C06B}"/>
              </a:ext>
            </a:extLst>
          </p:cNvPr>
          <p:cNvSpPr>
            <a:spLocks noGrp="1"/>
          </p:cNvSpPr>
          <p:nvPr>
            <p:ph type="dt" sz="half" idx="10"/>
          </p:nvPr>
        </p:nvSpPr>
        <p:spPr/>
        <p:txBody>
          <a:bodyPr/>
          <a:lstStyle/>
          <a:p>
            <a:fld id="{F19688CA-1A47-BA4E-9947-05849FE868A6}" type="datetimeFigureOut">
              <a:rPr lang="en-BO" smtClean="0"/>
              <a:t>4/26/20</a:t>
            </a:fld>
            <a:endParaRPr lang="en-BO"/>
          </a:p>
        </p:txBody>
      </p:sp>
      <p:sp>
        <p:nvSpPr>
          <p:cNvPr id="8" name="Footer Placeholder 7">
            <a:extLst>
              <a:ext uri="{FF2B5EF4-FFF2-40B4-BE49-F238E27FC236}">
                <a16:creationId xmlns:a16="http://schemas.microsoft.com/office/drawing/2014/main" id="{F80CE193-7709-8348-85FC-C05A749E3062}"/>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6A1EECF8-3963-F24B-99C0-30D342D51F11}"/>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952709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0A9B8-3F26-0E47-BD7F-479F33CC6B8C}"/>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3B290C82-060C-144F-99CE-49482932444B}"/>
              </a:ext>
            </a:extLst>
          </p:cNvPr>
          <p:cNvSpPr>
            <a:spLocks noGrp="1"/>
          </p:cNvSpPr>
          <p:nvPr>
            <p:ph type="dt" sz="half" idx="10"/>
          </p:nvPr>
        </p:nvSpPr>
        <p:spPr/>
        <p:txBody>
          <a:bodyPr/>
          <a:lstStyle/>
          <a:p>
            <a:fld id="{F19688CA-1A47-BA4E-9947-05849FE868A6}" type="datetimeFigureOut">
              <a:rPr lang="en-BO" smtClean="0"/>
              <a:t>4/26/20</a:t>
            </a:fld>
            <a:endParaRPr lang="en-BO"/>
          </a:p>
        </p:txBody>
      </p:sp>
      <p:sp>
        <p:nvSpPr>
          <p:cNvPr id="4" name="Footer Placeholder 3">
            <a:extLst>
              <a:ext uri="{FF2B5EF4-FFF2-40B4-BE49-F238E27FC236}">
                <a16:creationId xmlns:a16="http://schemas.microsoft.com/office/drawing/2014/main" id="{F7AB24A3-0E0E-6348-858D-848886341E0F}"/>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524E8779-C87E-7B4F-AD15-B8605684DC2A}"/>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46876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77973B-BE8F-6D46-9ECA-A8D016A87C3E}"/>
              </a:ext>
            </a:extLst>
          </p:cNvPr>
          <p:cNvSpPr>
            <a:spLocks noGrp="1"/>
          </p:cNvSpPr>
          <p:nvPr>
            <p:ph type="dt" sz="half" idx="10"/>
          </p:nvPr>
        </p:nvSpPr>
        <p:spPr/>
        <p:txBody>
          <a:bodyPr/>
          <a:lstStyle/>
          <a:p>
            <a:fld id="{F19688CA-1A47-BA4E-9947-05849FE868A6}" type="datetimeFigureOut">
              <a:rPr lang="en-BO" smtClean="0"/>
              <a:t>4/26/20</a:t>
            </a:fld>
            <a:endParaRPr lang="en-BO"/>
          </a:p>
        </p:txBody>
      </p:sp>
      <p:sp>
        <p:nvSpPr>
          <p:cNvPr id="3" name="Footer Placeholder 2">
            <a:extLst>
              <a:ext uri="{FF2B5EF4-FFF2-40B4-BE49-F238E27FC236}">
                <a16:creationId xmlns:a16="http://schemas.microsoft.com/office/drawing/2014/main" id="{9969EAAC-1F2B-DB44-8666-9C3E21643B2F}"/>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8EB1B739-CB11-EA48-AEEC-890AECCCFFD9}"/>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3662646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4232-E854-6142-AA57-C4930682E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ED3035E9-21FE-DE41-BED0-2065045B4E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96A4C0C6-BED7-B54D-891C-EF406C4C9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443C1E-28CB-F842-9082-69A2273C8D23}"/>
              </a:ext>
            </a:extLst>
          </p:cNvPr>
          <p:cNvSpPr>
            <a:spLocks noGrp="1"/>
          </p:cNvSpPr>
          <p:nvPr>
            <p:ph type="dt" sz="half" idx="10"/>
          </p:nvPr>
        </p:nvSpPr>
        <p:spPr/>
        <p:txBody>
          <a:bodyPr/>
          <a:lstStyle/>
          <a:p>
            <a:fld id="{F19688CA-1A47-BA4E-9947-05849FE868A6}" type="datetimeFigureOut">
              <a:rPr lang="en-BO" smtClean="0"/>
              <a:t>4/26/20</a:t>
            </a:fld>
            <a:endParaRPr lang="en-BO"/>
          </a:p>
        </p:txBody>
      </p:sp>
      <p:sp>
        <p:nvSpPr>
          <p:cNvPr id="6" name="Footer Placeholder 5">
            <a:extLst>
              <a:ext uri="{FF2B5EF4-FFF2-40B4-BE49-F238E27FC236}">
                <a16:creationId xmlns:a16="http://schemas.microsoft.com/office/drawing/2014/main" id="{90254147-9F31-BF4F-BA4D-83436316C688}"/>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9FBBDE93-F6ED-044B-9B61-8AEC2A4E7C82}"/>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45454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C3DD-9A4D-4A4B-8B57-A194A0485D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09E5A458-2FA2-DA45-842F-F7DDDF717F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F1D452F4-2DA4-D341-8FC0-A961AC6BC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B5705-65A1-7240-A14C-1BB7BAC6EE88}"/>
              </a:ext>
            </a:extLst>
          </p:cNvPr>
          <p:cNvSpPr>
            <a:spLocks noGrp="1"/>
          </p:cNvSpPr>
          <p:nvPr>
            <p:ph type="dt" sz="half" idx="10"/>
          </p:nvPr>
        </p:nvSpPr>
        <p:spPr/>
        <p:txBody>
          <a:bodyPr/>
          <a:lstStyle/>
          <a:p>
            <a:fld id="{F19688CA-1A47-BA4E-9947-05849FE868A6}" type="datetimeFigureOut">
              <a:rPr lang="en-BO" smtClean="0"/>
              <a:t>4/26/20</a:t>
            </a:fld>
            <a:endParaRPr lang="en-BO"/>
          </a:p>
        </p:txBody>
      </p:sp>
      <p:sp>
        <p:nvSpPr>
          <p:cNvPr id="6" name="Footer Placeholder 5">
            <a:extLst>
              <a:ext uri="{FF2B5EF4-FFF2-40B4-BE49-F238E27FC236}">
                <a16:creationId xmlns:a16="http://schemas.microsoft.com/office/drawing/2014/main" id="{B63364AE-7F39-6448-B564-6AD3879DD3FB}"/>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5C898609-E197-2B42-A00B-4B9957E38263}"/>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1899808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73E6B6-F997-644F-AAE5-557099AD66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FFABE854-5201-1F44-BE68-5BB0D625C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42D7E77-E5C9-9740-B483-A1DE7CBD5A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688CA-1A47-BA4E-9947-05849FE868A6}" type="datetimeFigureOut">
              <a:rPr lang="en-BO" smtClean="0"/>
              <a:t>4/26/20</a:t>
            </a:fld>
            <a:endParaRPr lang="en-BO"/>
          </a:p>
        </p:txBody>
      </p:sp>
      <p:sp>
        <p:nvSpPr>
          <p:cNvPr id="5" name="Footer Placeholder 4">
            <a:extLst>
              <a:ext uri="{FF2B5EF4-FFF2-40B4-BE49-F238E27FC236}">
                <a16:creationId xmlns:a16="http://schemas.microsoft.com/office/drawing/2014/main" id="{EBA5BE67-0862-9648-9947-5CDE2DB1E5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3600F51C-4B84-844B-83B9-BEC562E62B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6EAD64-78A2-8942-B29E-17BF5097F5FB}" type="slidenum">
              <a:rPr lang="en-BO" smtClean="0"/>
              <a:t>‹#›</a:t>
            </a:fld>
            <a:endParaRPr lang="en-BO"/>
          </a:p>
        </p:txBody>
      </p:sp>
    </p:spTree>
    <p:extLst>
      <p:ext uri="{BB962C8B-B14F-4D97-AF65-F5344CB8AC3E}">
        <p14:creationId xmlns:p14="http://schemas.microsoft.com/office/powerpoint/2010/main" val="3005944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D0E3-D250-724A-AA79-96669FB7EC92}"/>
              </a:ext>
            </a:extLst>
          </p:cNvPr>
          <p:cNvSpPr>
            <a:spLocks noGrp="1"/>
          </p:cNvSpPr>
          <p:nvPr>
            <p:ph type="ctrTitle"/>
          </p:nvPr>
        </p:nvSpPr>
        <p:spPr/>
        <p:txBody>
          <a:bodyPr/>
          <a:lstStyle/>
          <a:p>
            <a:r>
              <a:rPr lang="en-BO" dirty="0"/>
              <a:t>C</a:t>
            </a:r>
            <a:r>
              <a:rPr lang="en-US" dirty="0"/>
              <a:t># Quick Reference</a:t>
            </a:r>
            <a:endParaRPr lang="en-BO" dirty="0"/>
          </a:p>
        </p:txBody>
      </p:sp>
      <p:sp>
        <p:nvSpPr>
          <p:cNvPr id="3" name="Subtitle 2">
            <a:extLst>
              <a:ext uri="{FF2B5EF4-FFF2-40B4-BE49-F238E27FC236}">
                <a16:creationId xmlns:a16="http://schemas.microsoft.com/office/drawing/2014/main" id="{3EC46238-70E8-074C-B3E5-A6B59208CEE1}"/>
              </a:ext>
            </a:extLst>
          </p:cNvPr>
          <p:cNvSpPr>
            <a:spLocks noGrp="1"/>
          </p:cNvSpPr>
          <p:nvPr>
            <p:ph type="subTitle" idx="1"/>
          </p:nvPr>
        </p:nvSpPr>
        <p:spPr/>
        <p:txBody>
          <a:bodyPr/>
          <a:lstStyle/>
          <a:p>
            <a:endParaRPr lang="en-BO" dirty="0"/>
          </a:p>
        </p:txBody>
      </p:sp>
    </p:spTree>
    <p:extLst>
      <p:ext uri="{BB962C8B-B14F-4D97-AF65-F5344CB8AC3E}">
        <p14:creationId xmlns:p14="http://schemas.microsoft.com/office/powerpoint/2010/main" val="2246499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3124-041D-D344-89AE-F74B3C3FCA8D}"/>
              </a:ext>
            </a:extLst>
          </p:cNvPr>
          <p:cNvSpPr>
            <a:spLocks noGrp="1"/>
          </p:cNvSpPr>
          <p:nvPr>
            <p:ph type="title"/>
          </p:nvPr>
        </p:nvSpPr>
        <p:spPr/>
        <p:txBody>
          <a:bodyPr/>
          <a:lstStyle/>
          <a:p>
            <a:r>
              <a:rPr lang="en-US" dirty="0"/>
              <a:t>CHAPTER 2</a:t>
            </a:r>
            <a:br>
              <a:rPr lang="en-US" dirty="0"/>
            </a:br>
            <a:endParaRPr lang="en-BO" dirty="0"/>
          </a:p>
        </p:txBody>
      </p:sp>
      <p:sp>
        <p:nvSpPr>
          <p:cNvPr id="3" name="Content Placeholder 2">
            <a:extLst>
              <a:ext uri="{FF2B5EF4-FFF2-40B4-BE49-F238E27FC236}">
                <a16:creationId xmlns:a16="http://schemas.microsoft.com/office/drawing/2014/main" id="{1E8F9248-765B-D144-823A-7EDC22D1F99F}"/>
              </a:ext>
            </a:extLst>
          </p:cNvPr>
          <p:cNvSpPr>
            <a:spLocks noGrp="1"/>
          </p:cNvSpPr>
          <p:nvPr>
            <p:ph idx="1"/>
          </p:nvPr>
        </p:nvSpPr>
        <p:spPr/>
        <p:txBody>
          <a:bodyPr/>
          <a:lstStyle/>
          <a:p>
            <a:r>
              <a:rPr lang="en-US" dirty="0"/>
              <a:t>Compile and Run</a:t>
            </a:r>
            <a:endParaRPr lang="en-BO" dirty="0"/>
          </a:p>
        </p:txBody>
      </p:sp>
    </p:spTree>
    <p:extLst>
      <p:ext uri="{BB962C8B-B14F-4D97-AF65-F5344CB8AC3E}">
        <p14:creationId xmlns:p14="http://schemas.microsoft.com/office/powerpoint/2010/main" val="41573904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95BE-9C89-5A4A-8D58-2CFDCC6F9617}"/>
              </a:ext>
            </a:extLst>
          </p:cNvPr>
          <p:cNvSpPr>
            <a:spLocks noGrp="1"/>
          </p:cNvSpPr>
          <p:nvPr>
            <p:ph type="title"/>
          </p:nvPr>
        </p:nvSpPr>
        <p:spPr/>
        <p:txBody>
          <a:bodyPr/>
          <a:lstStyle/>
          <a:p>
            <a:r>
              <a:rPr lang="en-US" dirty="0"/>
              <a:t>c</a:t>
            </a:r>
            <a:r>
              <a:rPr lang="en-BO" dirty="0"/>
              <a:t>lass and object</a:t>
            </a:r>
          </a:p>
        </p:txBody>
      </p:sp>
      <p:sp>
        <p:nvSpPr>
          <p:cNvPr id="3" name="Content Placeholder 2">
            <a:extLst>
              <a:ext uri="{FF2B5EF4-FFF2-40B4-BE49-F238E27FC236}">
                <a16:creationId xmlns:a16="http://schemas.microsoft.com/office/drawing/2014/main" id="{104DF0DC-48A1-4440-A6F4-77BB6415B6E3}"/>
              </a:ext>
            </a:extLst>
          </p:cNvPr>
          <p:cNvSpPr>
            <a:spLocks noGrp="1"/>
          </p:cNvSpPr>
          <p:nvPr>
            <p:ph idx="1"/>
          </p:nvPr>
        </p:nvSpPr>
        <p:spPr>
          <a:xfrm>
            <a:off x="838199" y="1825625"/>
            <a:ext cx="10596613" cy="1345899"/>
          </a:xfrm>
        </p:spPr>
        <p:txBody>
          <a:bodyPr>
            <a:normAutofit fontScale="92500"/>
          </a:bodyPr>
          <a:lstStyle/>
          <a:p>
            <a:pPr marL="0" indent="0">
              <a:buNone/>
            </a:pPr>
            <a:r>
              <a:rPr lang="en-US" dirty="0"/>
              <a:t>A class is a template used to create objects. They are made up of members, the main two of which are fields and methods. Fields are variables that hold the state of the object, while methods define what the object can do.</a:t>
            </a:r>
          </a:p>
          <a:p>
            <a:pPr marL="0" indent="0">
              <a:buNone/>
            </a:pPr>
            <a:endParaRPr lang="en-US" dirty="0"/>
          </a:p>
          <a:p>
            <a:endParaRPr lang="en-BO" dirty="0"/>
          </a:p>
        </p:txBody>
      </p:sp>
      <p:sp>
        <p:nvSpPr>
          <p:cNvPr id="4" name="TextBox 3">
            <a:extLst>
              <a:ext uri="{FF2B5EF4-FFF2-40B4-BE49-F238E27FC236}">
                <a16:creationId xmlns:a16="http://schemas.microsoft.com/office/drawing/2014/main" id="{5F416F2F-F1BA-F949-9BF0-7BBD7D44145A}"/>
              </a:ext>
            </a:extLst>
          </p:cNvPr>
          <p:cNvSpPr txBox="1"/>
          <p:nvPr/>
        </p:nvSpPr>
        <p:spPr>
          <a:xfrm>
            <a:off x="962527" y="3483164"/>
            <a:ext cx="3840480" cy="2862322"/>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int x, y;</a:t>
            </a:r>
          </a:p>
          <a:p>
            <a:r>
              <a:rPr lang="en-US" sz="2000" b="1" dirty="0"/>
              <a:t>	</a:t>
            </a:r>
          </a:p>
          <a:p>
            <a:r>
              <a:rPr lang="en-US" sz="2000" b="1" dirty="0"/>
              <a:t>	int </a:t>
            </a:r>
            <a:r>
              <a:rPr lang="en-US" sz="2000" b="1" dirty="0" err="1"/>
              <a:t>GetArea</a:t>
            </a:r>
            <a:r>
              <a:rPr lang="en-US" sz="2000" b="1" dirty="0"/>
              <a:t>() </a:t>
            </a:r>
          </a:p>
          <a:p>
            <a:r>
              <a:rPr lang="en-US" sz="2000" b="1" dirty="0"/>
              <a:t>	{ </a:t>
            </a:r>
          </a:p>
          <a:p>
            <a:r>
              <a:rPr lang="en-US" sz="2000" b="1" dirty="0"/>
              <a:t>		return x * y; </a:t>
            </a:r>
          </a:p>
          <a:p>
            <a:r>
              <a:rPr lang="en-US" sz="2000" b="1" dirty="0"/>
              <a:t>	}</a:t>
            </a:r>
          </a:p>
          <a:p>
            <a:r>
              <a:rPr lang="en-US" sz="2000" b="1" dirty="0"/>
              <a:t>}</a:t>
            </a:r>
            <a:endParaRPr lang="en-US" b="1" dirty="0"/>
          </a:p>
        </p:txBody>
      </p:sp>
      <p:sp>
        <p:nvSpPr>
          <p:cNvPr id="5" name="TextBox 4">
            <a:extLst>
              <a:ext uri="{FF2B5EF4-FFF2-40B4-BE49-F238E27FC236}">
                <a16:creationId xmlns:a16="http://schemas.microsoft.com/office/drawing/2014/main" id="{5C277C1E-E009-F547-B063-1B1E020A8373}"/>
              </a:ext>
            </a:extLst>
          </p:cNvPr>
          <p:cNvSpPr txBox="1"/>
          <p:nvPr/>
        </p:nvSpPr>
        <p:spPr>
          <a:xfrm>
            <a:off x="5222508" y="3171524"/>
            <a:ext cx="6131292" cy="3170099"/>
          </a:xfrm>
          <a:prstGeom prst="rect">
            <a:avLst/>
          </a:prstGeom>
          <a:noFill/>
        </p:spPr>
        <p:txBody>
          <a:bodyPr wrap="square" rtlCol="0">
            <a:spAutoFit/>
          </a:bodyPr>
          <a:lstStyle/>
          <a:p>
            <a:r>
              <a:rPr lang="en-US" sz="2000" dirty="0"/>
              <a:t>class </a:t>
            </a:r>
            <a:r>
              <a:rPr lang="en-US" sz="2000" dirty="0" err="1"/>
              <a:t>MyClass</a:t>
            </a:r>
            <a:endParaRPr lang="en-US" sz="2000" dirty="0"/>
          </a:p>
          <a:p>
            <a:r>
              <a:rPr lang="en-US" sz="2000" dirty="0"/>
              <a:t>{</a:t>
            </a:r>
          </a:p>
          <a:p>
            <a:r>
              <a:rPr lang="en-US" sz="2000" dirty="0"/>
              <a:t>	static void Main()</a:t>
            </a:r>
          </a:p>
          <a:p>
            <a:r>
              <a:rPr lang="en-US" sz="2000" dirty="0"/>
              <a:t>	{</a:t>
            </a:r>
          </a:p>
          <a:p>
            <a:r>
              <a:rPr lang="en-US" sz="2000" dirty="0"/>
              <a:t>		// Create 3 objects of </a:t>
            </a:r>
            <a:r>
              <a:rPr lang="en-US" sz="2000" dirty="0" err="1"/>
              <a:t>MyRectangle</a:t>
            </a:r>
            <a:endParaRPr lang="en-US" sz="2000" dirty="0"/>
          </a:p>
          <a:p>
            <a:r>
              <a:rPr lang="en-US" sz="2000" dirty="0"/>
              <a:t>		var r = </a:t>
            </a:r>
            <a:r>
              <a:rPr lang="en-US" sz="2000" b="1" dirty="0"/>
              <a:t>new </a:t>
            </a:r>
            <a:r>
              <a:rPr lang="en-US" sz="2000" b="1" dirty="0" err="1"/>
              <a:t>MyRectangle</a:t>
            </a:r>
            <a:r>
              <a:rPr lang="en-US" sz="2000" b="1" dirty="0"/>
              <a:t>()</a:t>
            </a:r>
            <a:r>
              <a:rPr lang="en-US" sz="2000" dirty="0"/>
              <a:t>;</a:t>
            </a:r>
          </a:p>
          <a:p>
            <a:r>
              <a:rPr lang="en-US" sz="2000" dirty="0"/>
              <a:t>		</a:t>
            </a:r>
            <a:r>
              <a:rPr lang="en-US" sz="2000" dirty="0" err="1"/>
              <a:t>MyRectangle</a:t>
            </a:r>
            <a:r>
              <a:rPr lang="en-US" sz="2000" dirty="0"/>
              <a:t> s = </a:t>
            </a:r>
            <a:r>
              <a:rPr lang="en-US" sz="2000" b="1" dirty="0"/>
              <a:t>new </a:t>
            </a:r>
            <a:r>
              <a:rPr lang="en-US" sz="2000" b="1" dirty="0" err="1"/>
              <a:t>MyRectangle</a:t>
            </a:r>
            <a:r>
              <a:rPr lang="en-US" sz="2000" b="1" dirty="0"/>
              <a:t>()</a:t>
            </a:r>
            <a:r>
              <a:rPr lang="en-US" sz="2000" dirty="0"/>
              <a:t>;</a:t>
            </a:r>
          </a:p>
          <a:p>
            <a:r>
              <a:rPr lang="en-US" sz="2000" dirty="0"/>
              <a:t>		var t = </a:t>
            </a:r>
            <a:r>
              <a:rPr lang="en-US" sz="2000" b="1" dirty="0"/>
              <a:t>new </a:t>
            </a:r>
            <a:r>
              <a:rPr lang="en-US" sz="2000" b="1" dirty="0" err="1"/>
              <a:t>MyRectangle</a:t>
            </a:r>
            <a:r>
              <a:rPr lang="en-US" sz="2000" b="1" dirty="0"/>
              <a:t>()</a:t>
            </a:r>
            <a:r>
              <a:rPr lang="en-US" sz="2000" dirty="0"/>
              <a:t>;</a:t>
            </a:r>
          </a:p>
          <a:p>
            <a:r>
              <a:rPr lang="en-US" sz="2000" dirty="0"/>
              <a:t>	}</a:t>
            </a:r>
          </a:p>
          <a:p>
            <a:r>
              <a:rPr lang="en-US" sz="2000" dirty="0"/>
              <a:t>}</a:t>
            </a:r>
            <a:endParaRPr lang="en-US" dirty="0"/>
          </a:p>
        </p:txBody>
      </p:sp>
    </p:spTree>
    <p:extLst>
      <p:ext uri="{BB962C8B-B14F-4D97-AF65-F5344CB8AC3E}">
        <p14:creationId xmlns:p14="http://schemas.microsoft.com/office/powerpoint/2010/main" val="16195467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59E8D-8F78-DC44-B7A4-C2F5E8C2FB7C}"/>
              </a:ext>
            </a:extLst>
          </p:cNvPr>
          <p:cNvSpPr>
            <a:spLocks noGrp="1"/>
          </p:cNvSpPr>
          <p:nvPr>
            <p:ph type="title"/>
          </p:nvPr>
        </p:nvSpPr>
        <p:spPr/>
        <p:txBody>
          <a:bodyPr/>
          <a:lstStyle/>
          <a:p>
            <a:r>
              <a:rPr lang="en-US" dirty="0"/>
              <a:t>Object Creation</a:t>
            </a:r>
            <a:br>
              <a:rPr lang="en-US" dirty="0"/>
            </a:br>
            <a:endParaRPr lang="en-BO" dirty="0"/>
          </a:p>
        </p:txBody>
      </p:sp>
      <p:sp>
        <p:nvSpPr>
          <p:cNvPr id="3" name="Content Placeholder 2">
            <a:extLst>
              <a:ext uri="{FF2B5EF4-FFF2-40B4-BE49-F238E27FC236}">
                <a16:creationId xmlns:a16="http://schemas.microsoft.com/office/drawing/2014/main" id="{B54E70B0-87C2-1943-B565-D5B321B62783}"/>
              </a:ext>
            </a:extLst>
          </p:cNvPr>
          <p:cNvSpPr>
            <a:spLocks noGrp="1"/>
          </p:cNvSpPr>
          <p:nvPr>
            <p:ph idx="1"/>
          </p:nvPr>
        </p:nvSpPr>
        <p:spPr>
          <a:xfrm>
            <a:off x="838200" y="1825625"/>
            <a:ext cx="10515600" cy="1716472"/>
          </a:xfrm>
        </p:spPr>
        <p:txBody>
          <a:bodyPr>
            <a:normAutofit fontScale="92500" lnSpcReduction="20000"/>
          </a:bodyPr>
          <a:lstStyle/>
          <a:p>
            <a:pPr marL="0" indent="0">
              <a:buNone/>
            </a:pPr>
            <a:r>
              <a:rPr lang="en-US" dirty="0"/>
              <a:t>To use a class’s instance members from outside the defining class, an object of the class must first be created. This is done by using the new keyword, which will create a new object in the system’s memory.</a:t>
            </a:r>
          </a:p>
          <a:p>
            <a:pPr marL="0" indent="0">
              <a:buNone/>
            </a:pPr>
            <a:r>
              <a:rPr lang="en-US" dirty="0"/>
              <a:t>In addition to creating the object, the members of the class that are to be accessible need to be declared as public in the class definition.</a:t>
            </a:r>
          </a:p>
          <a:p>
            <a:endParaRPr lang="en-BO" dirty="0"/>
          </a:p>
        </p:txBody>
      </p:sp>
      <p:sp>
        <p:nvSpPr>
          <p:cNvPr id="4" name="TextBox 3">
            <a:extLst>
              <a:ext uri="{FF2B5EF4-FFF2-40B4-BE49-F238E27FC236}">
                <a16:creationId xmlns:a16="http://schemas.microsoft.com/office/drawing/2014/main" id="{6D8512AA-5C03-824E-9560-21CB0314C31A}"/>
              </a:ext>
            </a:extLst>
          </p:cNvPr>
          <p:cNvSpPr txBox="1"/>
          <p:nvPr/>
        </p:nvSpPr>
        <p:spPr>
          <a:xfrm>
            <a:off x="1232836" y="3677034"/>
            <a:ext cx="6582878" cy="2831544"/>
          </a:xfrm>
          <a:prstGeom prst="rect">
            <a:avLst/>
          </a:prstGeom>
          <a:noFill/>
        </p:spPr>
        <p:txBody>
          <a:bodyPr wrap="square" rtlCol="0">
            <a:spAutoFit/>
          </a:bodyPr>
          <a:lstStyle/>
          <a:p>
            <a:r>
              <a:rPr lang="en-US" sz="2000" dirty="0"/>
              <a:t>class </a:t>
            </a:r>
            <a:r>
              <a:rPr lang="en-US" sz="2000" dirty="0" err="1"/>
              <a:t>MyClass</a:t>
            </a:r>
            <a:endParaRPr lang="en-US" sz="2000" dirty="0"/>
          </a:p>
          <a:p>
            <a:r>
              <a:rPr lang="en-US" sz="2000" dirty="0"/>
              <a:t>{</a:t>
            </a:r>
          </a:p>
          <a:p>
            <a:r>
              <a:rPr lang="en-US" sz="2000" dirty="0"/>
              <a:t>	static void Main()</a:t>
            </a:r>
          </a:p>
          <a:p>
            <a:r>
              <a:rPr lang="en-US" sz="2000" dirty="0"/>
              <a:t>	{</a:t>
            </a:r>
          </a:p>
          <a:p>
            <a:r>
              <a:rPr lang="en-US" sz="2000" dirty="0"/>
              <a:t>		// Create an object of </a:t>
            </a:r>
            <a:r>
              <a:rPr lang="en-US" sz="2000" dirty="0" err="1"/>
              <a:t>MyRectangle</a:t>
            </a:r>
            <a:endParaRPr lang="en-US" sz="2000" dirty="0"/>
          </a:p>
          <a:p>
            <a:r>
              <a:rPr lang="en-US" sz="2000" dirty="0"/>
              <a:t>		</a:t>
            </a:r>
            <a:r>
              <a:rPr lang="en-US" sz="2000" dirty="0" err="1"/>
              <a:t>MyRectangle</a:t>
            </a:r>
            <a:r>
              <a:rPr lang="en-US" sz="2000" dirty="0"/>
              <a:t> r = </a:t>
            </a:r>
            <a:r>
              <a:rPr lang="en-US" sz="2000" b="1" dirty="0"/>
              <a:t>new </a:t>
            </a:r>
            <a:r>
              <a:rPr lang="en-US" sz="2000" b="1" dirty="0" err="1"/>
              <a:t>MyRectangle</a:t>
            </a:r>
            <a:r>
              <a:rPr lang="en-US" sz="2000" b="1" dirty="0"/>
              <a:t>()</a:t>
            </a:r>
            <a:r>
              <a:rPr lang="en-US" sz="2000" dirty="0"/>
              <a:t>;</a:t>
            </a:r>
          </a:p>
          <a:p>
            <a:r>
              <a:rPr lang="en-US" sz="2000" dirty="0"/>
              <a:t>	}</a:t>
            </a:r>
          </a:p>
          <a:p>
            <a:r>
              <a:rPr lang="en-US" sz="2000" dirty="0"/>
              <a:t>}</a:t>
            </a:r>
          </a:p>
          <a:p>
            <a:endParaRPr lang="en-BO" dirty="0"/>
          </a:p>
        </p:txBody>
      </p:sp>
    </p:spTree>
    <p:extLst>
      <p:ext uri="{BB962C8B-B14F-4D97-AF65-F5344CB8AC3E}">
        <p14:creationId xmlns:p14="http://schemas.microsoft.com/office/powerpoint/2010/main" val="107051453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4133-BA42-394A-A614-06D96A1A6164}"/>
              </a:ext>
            </a:extLst>
          </p:cNvPr>
          <p:cNvSpPr>
            <a:spLocks noGrp="1"/>
          </p:cNvSpPr>
          <p:nvPr>
            <p:ph type="title"/>
          </p:nvPr>
        </p:nvSpPr>
        <p:spPr/>
        <p:txBody>
          <a:bodyPr/>
          <a:lstStyle/>
          <a:p>
            <a:r>
              <a:rPr lang="en-US" dirty="0"/>
              <a:t>Accessing Object Members</a:t>
            </a:r>
            <a:br>
              <a:rPr lang="en-US" dirty="0"/>
            </a:br>
            <a:endParaRPr lang="en-BO" dirty="0"/>
          </a:p>
        </p:txBody>
      </p:sp>
      <p:sp>
        <p:nvSpPr>
          <p:cNvPr id="3" name="Content Placeholder 2">
            <a:extLst>
              <a:ext uri="{FF2B5EF4-FFF2-40B4-BE49-F238E27FC236}">
                <a16:creationId xmlns:a16="http://schemas.microsoft.com/office/drawing/2014/main" id="{1BCD3152-E53B-D344-92F1-E0C72A299681}"/>
              </a:ext>
            </a:extLst>
          </p:cNvPr>
          <p:cNvSpPr>
            <a:spLocks noGrp="1"/>
          </p:cNvSpPr>
          <p:nvPr>
            <p:ph idx="1"/>
          </p:nvPr>
        </p:nvSpPr>
        <p:spPr>
          <a:xfrm>
            <a:off x="838200" y="1825625"/>
            <a:ext cx="10515600" cy="1677971"/>
          </a:xfrm>
        </p:spPr>
        <p:txBody>
          <a:bodyPr>
            <a:normAutofit fontScale="92500" lnSpcReduction="10000"/>
          </a:bodyPr>
          <a:lstStyle/>
          <a:p>
            <a:pPr marL="0" indent="0">
              <a:buNone/>
            </a:pPr>
            <a:r>
              <a:rPr lang="en-US" dirty="0"/>
              <a:t>In addition to creating the object, the members of the class that are to be accessible need to be declared as public in the class definition.</a:t>
            </a:r>
          </a:p>
          <a:p>
            <a:pPr marL="0" indent="0">
              <a:buNone/>
            </a:pPr>
            <a:r>
              <a:rPr lang="en-US" dirty="0"/>
              <a:t>The member access operator (.) is used after the object’s name to</a:t>
            </a:r>
          </a:p>
          <a:p>
            <a:pPr marL="0" indent="0">
              <a:buNone/>
            </a:pPr>
            <a:r>
              <a:rPr lang="en-US" dirty="0"/>
              <a:t>reference its accessible members.</a:t>
            </a:r>
          </a:p>
          <a:p>
            <a:endParaRPr lang="en-BO" dirty="0"/>
          </a:p>
        </p:txBody>
      </p:sp>
      <p:sp>
        <p:nvSpPr>
          <p:cNvPr id="4" name="TextBox 3">
            <a:extLst>
              <a:ext uri="{FF2B5EF4-FFF2-40B4-BE49-F238E27FC236}">
                <a16:creationId xmlns:a16="http://schemas.microsoft.com/office/drawing/2014/main" id="{B7211A0E-CFDC-574B-9E63-93963189E463}"/>
              </a:ext>
            </a:extLst>
          </p:cNvPr>
          <p:cNvSpPr txBox="1"/>
          <p:nvPr/>
        </p:nvSpPr>
        <p:spPr>
          <a:xfrm>
            <a:off x="751572" y="3859730"/>
            <a:ext cx="5582653" cy="2246769"/>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 Make members accessible for instances 	// of the class</a:t>
            </a:r>
          </a:p>
          <a:p>
            <a:r>
              <a:rPr lang="en-US" sz="2000" b="1" dirty="0"/>
              <a:t>	public int x, y;</a:t>
            </a:r>
          </a:p>
          <a:p>
            <a:r>
              <a:rPr lang="en-US" sz="2000" b="1" dirty="0"/>
              <a:t>	public int </a:t>
            </a:r>
            <a:r>
              <a:rPr lang="en-US" sz="2000" b="1" dirty="0" err="1"/>
              <a:t>GetArea</a:t>
            </a:r>
            <a:r>
              <a:rPr lang="en-US" sz="2000" b="1" dirty="0"/>
              <a:t>() { return x * y; }</a:t>
            </a:r>
          </a:p>
          <a:p>
            <a:r>
              <a:rPr lang="en-US" sz="2000" b="1" dirty="0"/>
              <a:t>}</a:t>
            </a:r>
          </a:p>
        </p:txBody>
      </p:sp>
      <p:sp>
        <p:nvSpPr>
          <p:cNvPr id="5" name="TextBox 4">
            <a:extLst>
              <a:ext uri="{FF2B5EF4-FFF2-40B4-BE49-F238E27FC236}">
                <a16:creationId xmlns:a16="http://schemas.microsoft.com/office/drawing/2014/main" id="{FB024537-F605-EA40-B02D-48F3C8E97F36}"/>
              </a:ext>
            </a:extLst>
          </p:cNvPr>
          <p:cNvSpPr txBox="1"/>
          <p:nvPr/>
        </p:nvSpPr>
        <p:spPr>
          <a:xfrm>
            <a:off x="6708809" y="3503596"/>
            <a:ext cx="5184006" cy="3170099"/>
          </a:xfrm>
          <a:prstGeom prst="rect">
            <a:avLst/>
          </a:prstGeom>
          <a:noFill/>
        </p:spPr>
        <p:txBody>
          <a:bodyPr wrap="square" rtlCol="0">
            <a:spAutoFit/>
          </a:bodyPr>
          <a:lstStyle/>
          <a:p>
            <a:r>
              <a:rPr lang="en-US" sz="2000" b="1" dirty="0"/>
              <a:t>c</a:t>
            </a:r>
            <a:r>
              <a:rPr lang="en-BO" sz="2000" b="1" dirty="0"/>
              <a:t>lass Program</a:t>
            </a:r>
          </a:p>
          <a:p>
            <a:r>
              <a:rPr lang="en-BO" sz="2000" b="1" dirty="0"/>
              <a:t>{</a:t>
            </a:r>
          </a:p>
          <a:p>
            <a:r>
              <a:rPr lang="en-US" sz="2000" b="1" dirty="0"/>
              <a:t>	static void Main()</a:t>
            </a:r>
          </a:p>
          <a:p>
            <a:r>
              <a:rPr lang="en-US" sz="2000" b="1" dirty="0"/>
              <a:t>	{</a:t>
            </a:r>
          </a:p>
          <a:p>
            <a:r>
              <a:rPr lang="en-US" sz="2000" b="1" dirty="0"/>
              <a:t>		var r = new </a:t>
            </a:r>
            <a:r>
              <a:rPr lang="en-US" sz="2000" b="1" dirty="0" err="1"/>
              <a:t>MyRectangle</a:t>
            </a:r>
            <a:r>
              <a:rPr lang="en-US" sz="2000" b="1" dirty="0"/>
              <a:t>();</a:t>
            </a:r>
          </a:p>
          <a:p>
            <a:r>
              <a:rPr lang="en-US" sz="2000" b="1" dirty="0"/>
              <a:t>		</a:t>
            </a:r>
            <a:r>
              <a:rPr lang="en-US" sz="2000" b="1" dirty="0" err="1"/>
              <a:t>r.x</a:t>
            </a:r>
            <a:r>
              <a:rPr lang="en-US" sz="2000" b="1" dirty="0"/>
              <a:t> = 10;</a:t>
            </a:r>
          </a:p>
          <a:p>
            <a:r>
              <a:rPr lang="en-US" sz="2000" b="1" dirty="0"/>
              <a:t>		</a:t>
            </a:r>
            <a:r>
              <a:rPr lang="en-US" sz="2000" b="1" dirty="0" err="1"/>
              <a:t>r.y</a:t>
            </a:r>
            <a:r>
              <a:rPr lang="en-US" sz="2000" b="1" dirty="0"/>
              <a:t> = 5;</a:t>
            </a:r>
          </a:p>
          <a:p>
            <a:r>
              <a:rPr lang="en-US" sz="2000" b="1" dirty="0"/>
              <a:t>		int a = </a:t>
            </a:r>
            <a:r>
              <a:rPr lang="en-US" sz="2000" b="1" dirty="0" err="1"/>
              <a:t>r.GetArea</a:t>
            </a:r>
            <a:r>
              <a:rPr lang="en-US" sz="2000" b="1" dirty="0"/>
              <a:t>(); // 50</a:t>
            </a:r>
          </a:p>
          <a:p>
            <a:r>
              <a:rPr lang="en-US" sz="2000" b="1" dirty="0"/>
              <a:t>	}</a:t>
            </a:r>
          </a:p>
          <a:p>
            <a:r>
              <a:rPr lang="en-BO" sz="2000" b="1" dirty="0"/>
              <a:t>}  </a:t>
            </a:r>
            <a:endParaRPr lang="en-BO" b="1" dirty="0"/>
          </a:p>
        </p:txBody>
      </p:sp>
    </p:spTree>
    <p:extLst>
      <p:ext uri="{BB962C8B-B14F-4D97-AF65-F5344CB8AC3E}">
        <p14:creationId xmlns:p14="http://schemas.microsoft.com/office/powerpoint/2010/main" val="29242935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0EB6D-2BFD-164A-B4C6-8098C750A0FE}"/>
              </a:ext>
            </a:extLst>
          </p:cNvPr>
          <p:cNvSpPr>
            <a:spLocks noGrp="1"/>
          </p:cNvSpPr>
          <p:nvPr>
            <p:ph type="title"/>
          </p:nvPr>
        </p:nvSpPr>
        <p:spPr/>
        <p:txBody>
          <a:bodyPr/>
          <a:lstStyle/>
          <a:p>
            <a:r>
              <a:rPr lang="en-US" dirty="0"/>
              <a:t>Constructor</a:t>
            </a:r>
            <a:br>
              <a:rPr lang="en-US" dirty="0"/>
            </a:br>
            <a:endParaRPr lang="en-BO" dirty="0"/>
          </a:p>
        </p:txBody>
      </p:sp>
      <p:sp>
        <p:nvSpPr>
          <p:cNvPr id="3" name="Content Placeholder 2">
            <a:extLst>
              <a:ext uri="{FF2B5EF4-FFF2-40B4-BE49-F238E27FC236}">
                <a16:creationId xmlns:a16="http://schemas.microsoft.com/office/drawing/2014/main" id="{83A94637-456F-AE47-8FC7-086AFD567924}"/>
              </a:ext>
            </a:extLst>
          </p:cNvPr>
          <p:cNvSpPr>
            <a:spLocks noGrp="1"/>
          </p:cNvSpPr>
          <p:nvPr>
            <p:ph idx="1"/>
          </p:nvPr>
        </p:nvSpPr>
        <p:spPr>
          <a:xfrm>
            <a:off x="838200" y="1825625"/>
            <a:ext cx="10515600" cy="1528779"/>
          </a:xfrm>
        </p:spPr>
        <p:txBody>
          <a:bodyPr>
            <a:normAutofit fontScale="85000" lnSpcReduction="20000"/>
          </a:bodyPr>
          <a:lstStyle/>
          <a:p>
            <a:pPr marL="0" indent="0">
              <a:buNone/>
            </a:pPr>
            <a:r>
              <a:rPr lang="en-US" dirty="0"/>
              <a:t>The class can have a constructor. This is a special kind of method used to instantiate (construct) the object. It always has the same name as the class and does not have a return type, because it implicitly returns a new instance of the class. To be accessible from another class it needs to be declared with the public access modifier.</a:t>
            </a:r>
          </a:p>
          <a:p>
            <a:endParaRPr lang="en-BO" dirty="0"/>
          </a:p>
        </p:txBody>
      </p:sp>
      <p:sp>
        <p:nvSpPr>
          <p:cNvPr id="5" name="TextBox 4">
            <a:extLst>
              <a:ext uri="{FF2B5EF4-FFF2-40B4-BE49-F238E27FC236}">
                <a16:creationId xmlns:a16="http://schemas.microsoft.com/office/drawing/2014/main" id="{2A971FB1-A17F-6444-8EC7-97C39021813F}"/>
              </a:ext>
            </a:extLst>
          </p:cNvPr>
          <p:cNvSpPr txBox="1"/>
          <p:nvPr/>
        </p:nvSpPr>
        <p:spPr>
          <a:xfrm>
            <a:off x="751572" y="3859730"/>
            <a:ext cx="5582653" cy="2246769"/>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private int x, y;</a:t>
            </a:r>
          </a:p>
          <a:p>
            <a:endParaRPr lang="en-US" sz="2000" b="1" dirty="0"/>
          </a:p>
          <a:p>
            <a:r>
              <a:rPr lang="en-US" sz="2000" b="1" dirty="0"/>
              <a:t>	public </a:t>
            </a:r>
            <a:r>
              <a:rPr lang="en-US" sz="2000" b="1" dirty="0" err="1"/>
              <a:t>MyRectangle</a:t>
            </a:r>
            <a:r>
              <a:rPr lang="en-US" sz="2000" b="1" dirty="0"/>
              <a:t>() { x = 10; y = 15; }</a:t>
            </a:r>
          </a:p>
          <a:p>
            <a:r>
              <a:rPr lang="en-US" sz="2000" b="1" dirty="0"/>
              <a:t>	public int </a:t>
            </a:r>
            <a:r>
              <a:rPr lang="en-US" sz="2000" b="1" dirty="0" err="1"/>
              <a:t>GetArea</a:t>
            </a:r>
            <a:r>
              <a:rPr lang="en-US" sz="2000" b="1" dirty="0"/>
              <a:t>() { return x * y; }</a:t>
            </a:r>
          </a:p>
          <a:p>
            <a:r>
              <a:rPr lang="en-US" sz="2000" b="1" dirty="0"/>
              <a:t>}</a:t>
            </a:r>
          </a:p>
        </p:txBody>
      </p:sp>
      <p:sp>
        <p:nvSpPr>
          <p:cNvPr id="6" name="TextBox 5">
            <a:extLst>
              <a:ext uri="{FF2B5EF4-FFF2-40B4-BE49-F238E27FC236}">
                <a16:creationId xmlns:a16="http://schemas.microsoft.com/office/drawing/2014/main" id="{B292325C-7723-924F-B035-1F74CD0048C4}"/>
              </a:ext>
            </a:extLst>
          </p:cNvPr>
          <p:cNvSpPr txBox="1"/>
          <p:nvPr/>
        </p:nvSpPr>
        <p:spPr>
          <a:xfrm>
            <a:off x="6708809" y="3503596"/>
            <a:ext cx="5184006" cy="2862322"/>
          </a:xfrm>
          <a:prstGeom prst="rect">
            <a:avLst/>
          </a:prstGeom>
          <a:noFill/>
        </p:spPr>
        <p:txBody>
          <a:bodyPr wrap="square" rtlCol="0">
            <a:spAutoFit/>
          </a:bodyPr>
          <a:lstStyle/>
          <a:p>
            <a:r>
              <a:rPr lang="en-US" sz="2000" b="1" dirty="0"/>
              <a:t>c</a:t>
            </a:r>
            <a:r>
              <a:rPr lang="en-BO" sz="2000" b="1" dirty="0"/>
              <a:t>lass Program</a:t>
            </a:r>
          </a:p>
          <a:p>
            <a:r>
              <a:rPr lang="en-BO" sz="2000" b="1" dirty="0"/>
              <a:t>{</a:t>
            </a:r>
          </a:p>
          <a:p>
            <a:r>
              <a:rPr lang="en-US" sz="2000" b="1" dirty="0"/>
              <a:t>	static void Main()</a:t>
            </a:r>
          </a:p>
          <a:p>
            <a:r>
              <a:rPr lang="en-US" sz="2000" b="1" dirty="0"/>
              <a:t>	{</a:t>
            </a:r>
          </a:p>
          <a:p>
            <a:r>
              <a:rPr lang="en-US" sz="2000" b="1" dirty="0"/>
              <a:t>		// Calls constructor</a:t>
            </a:r>
          </a:p>
          <a:p>
            <a:r>
              <a:rPr lang="en-US" sz="2000" b="1" dirty="0"/>
              <a:t>		var r = new </a:t>
            </a:r>
            <a:r>
              <a:rPr lang="en-US" sz="2000" b="1" dirty="0" err="1"/>
              <a:t>MyRectangle</a:t>
            </a:r>
            <a:r>
              <a:rPr lang="en-US" sz="2000" b="1" dirty="0"/>
              <a:t>();</a:t>
            </a:r>
          </a:p>
          <a:p>
            <a:r>
              <a:rPr lang="en-US" sz="2000" b="1" dirty="0"/>
              <a:t>		int a = </a:t>
            </a:r>
            <a:r>
              <a:rPr lang="en-US" sz="2000" b="1" dirty="0" err="1"/>
              <a:t>r.GetArea</a:t>
            </a:r>
            <a:r>
              <a:rPr lang="en-US" sz="2000" b="1" dirty="0"/>
              <a:t>();    // 150</a:t>
            </a:r>
          </a:p>
          <a:p>
            <a:r>
              <a:rPr lang="en-US" sz="2000" b="1" dirty="0"/>
              <a:t>	}</a:t>
            </a:r>
          </a:p>
          <a:p>
            <a:r>
              <a:rPr lang="en-BO" sz="2000" b="1" dirty="0"/>
              <a:t>}  </a:t>
            </a:r>
            <a:endParaRPr lang="en-BO" b="1" dirty="0"/>
          </a:p>
        </p:txBody>
      </p:sp>
    </p:spTree>
    <p:extLst>
      <p:ext uri="{BB962C8B-B14F-4D97-AF65-F5344CB8AC3E}">
        <p14:creationId xmlns:p14="http://schemas.microsoft.com/office/powerpoint/2010/main" val="5358796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AA26-221A-9E4D-851F-E321012F26D8}"/>
              </a:ext>
            </a:extLst>
          </p:cNvPr>
          <p:cNvSpPr>
            <a:spLocks noGrp="1"/>
          </p:cNvSpPr>
          <p:nvPr>
            <p:ph type="title"/>
          </p:nvPr>
        </p:nvSpPr>
        <p:spPr/>
        <p:txBody>
          <a:bodyPr/>
          <a:lstStyle/>
          <a:p>
            <a:r>
              <a:rPr lang="en-BO" dirty="0"/>
              <a:t>Constructor with parameters</a:t>
            </a:r>
          </a:p>
        </p:txBody>
      </p:sp>
      <p:sp>
        <p:nvSpPr>
          <p:cNvPr id="3" name="Content Placeholder 2">
            <a:extLst>
              <a:ext uri="{FF2B5EF4-FFF2-40B4-BE49-F238E27FC236}">
                <a16:creationId xmlns:a16="http://schemas.microsoft.com/office/drawing/2014/main" id="{8899063E-BE5A-A740-B43F-EE17E72F878D}"/>
              </a:ext>
            </a:extLst>
          </p:cNvPr>
          <p:cNvSpPr>
            <a:spLocks noGrp="1"/>
          </p:cNvSpPr>
          <p:nvPr>
            <p:ph idx="1"/>
          </p:nvPr>
        </p:nvSpPr>
        <p:spPr>
          <a:xfrm>
            <a:off x="7806087" y="1825625"/>
            <a:ext cx="3734603" cy="4351338"/>
          </a:xfrm>
        </p:spPr>
        <p:txBody>
          <a:bodyPr>
            <a:normAutofit lnSpcReduction="10000"/>
          </a:bodyPr>
          <a:lstStyle/>
          <a:p>
            <a:pPr marL="0" indent="0">
              <a:buNone/>
            </a:pPr>
            <a:r>
              <a:rPr lang="en-US" dirty="0"/>
              <a:t>The constructor can have a parameter list, just as any other method.</a:t>
            </a:r>
          </a:p>
          <a:p>
            <a:pPr marL="0" indent="0">
              <a:buNone/>
            </a:pPr>
            <a:r>
              <a:rPr lang="en-US" dirty="0"/>
              <a:t>As seen in the following example, this can be used to make the fields’</a:t>
            </a:r>
          </a:p>
          <a:p>
            <a:pPr marL="0" indent="0">
              <a:buNone/>
            </a:pPr>
            <a:r>
              <a:rPr lang="en-US" dirty="0"/>
              <a:t>initial values depend on the parameters passed when the object is created.</a:t>
            </a:r>
          </a:p>
          <a:p>
            <a:endParaRPr lang="en-BO" dirty="0"/>
          </a:p>
        </p:txBody>
      </p:sp>
      <p:sp>
        <p:nvSpPr>
          <p:cNvPr id="4" name="TextBox 3">
            <a:extLst>
              <a:ext uri="{FF2B5EF4-FFF2-40B4-BE49-F238E27FC236}">
                <a16:creationId xmlns:a16="http://schemas.microsoft.com/office/drawing/2014/main" id="{3B1A32BE-CCAE-4441-AFC0-7E38CE2CE74A}"/>
              </a:ext>
            </a:extLst>
          </p:cNvPr>
          <p:cNvSpPr txBox="1"/>
          <p:nvPr/>
        </p:nvSpPr>
        <p:spPr>
          <a:xfrm>
            <a:off x="741145" y="1803199"/>
            <a:ext cx="6959066" cy="4801314"/>
          </a:xfrm>
          <a:prstGeom prst="rect">
            <a:avLst/>
          </a:prstGeom>
          <a:noFill/>
        </p:spPr>
        <p:txBody>
          <a:bodyPr wrap="square" rtlCol="0">
            <a:spAutoFit/>
          </a:bodyPr>
          <a:lstStyle/>
          <a:p>
            <a:r>
              <a:rPr lang="en-US" b="1" dirty="0"/>
              <a:t>using System;  </a:t>
            </a:r>
          </a:p>
          <a:p>
            <a:r>
              <a:rPr lang="en-US" b="1" dirty="0"/>
              <a:t>class </a:t>
            </a:r>
            <a:r>
              <a:rPr lang="en-US" b="1" dirty="0" err="1"/>
              <a:t>MyRectangle</a:t>
            </a:r>
            <a:endParaRPr lang="en-US" b="1" dirty="0"/>
          </a:p>
          <a:p>
            <a:r>
              <a:rPr lang="en-US" b="1" dirty="0"/>
              <a:t>{</a:t>
            </a:r>
          </a:p>
          <a:p>
            <a:r>
              <a:rPr lang="en-US" b="1" dirty="0"/>
              <a:t>	private int x,	// width </a:t>
            </a:r>
          </a:p>
          <a:p>
            <a:r>
              <a:rPr lang="en-US" b="1" dirty="0"/>
              <a:t>	private int y;	// height</a:t>
            </a:r>
          </a:p>
          <a:p>
            <a:r>
              <a:rPr lang="en-US" b="1" dirty="0"/>
              <a:t>	public </a:t>
            </a:r>
            <a:r>
              <a:rPr lang="en-US" b="1" dirty="0" err="1"/>
              <a:t>MyRectangle</a:t>
            </a:r>
            <a:r>
              <a:rPr lang="en-US" b="1" dirty="0"/>
              <a:t>(int width, int height)</a:t>
            </a:r>
          </a:p>
          <a:p>
            <a:r>
              <a:rPr lang="en-US" b="1" dirty="0"/>
              <a:t>	{</a:t>
            </a:r>
          </a:p>
          <a:p>
            <a:r>
              <a:rPr lang="en-US" b="1" dirty="0"/>
              <a:t>		x = width; y = height;</a:t>
            </a:r>
          </a:p>
          <a:p>
            <a:r>
              <a:rPr lang="en-US" b="1" dirty="0"/>
              <a:t>	}</a:t>
            </a:r>
          </a:p>
          <a:p>
            <a:r>
              <a:rPr lang="en-US" b="1" dirty="0"/>
              <a:t>	public int </a:t>
            </a:r>
            <a:r>
              <a:rPr lang="en-US" b="1" dirty="0" err="1"/>
              <a:t>GetArea</a:t>
            </a:r>
            <a:r>
              <a:rPr lang="en-US" b="1" dirty="0"/>
              <a:t>() { return x * y; }</a:t>
            </a:r>
          </a:p>
          <a:p>
            <a:endParaRPr lang="en-US" b="1" dirty="0"/>
          </a:p>
          <a:p>
            <a:r>
              <a:rPr lang="en-US" b="1" dirty="0"/>
              <a:t>	static void Main()</a:t>
            </a:r>
          </a:p>
          <a:p>
            <a:r>
              <a:rPr lang="en-US" b="1" dirty="0"/>
              <a:t>	{</a:t>
            </a:r>
          </a:p>
          <a:p>
            <a:r>
              <a:rPr lang="en-US" b="1" dirty="0"/>
              <a:t>		var r = new </a:t>
            </a:r>
            <a:r>
              <a:rPr lang="en-US" b="1" dirty="0" err="1"/>
              <a:t>MyRectangle</a:t>
            </a:r>
            <a:r>
              <a:rPr lang="en-US" b="1" dirty="0"/>
              <a:t>(20, 15);</a:t>
            </a:r>
          </a:p>
          <a:p>
            <a:r>
              <a:rPr lang="en-US" b="1" dirty="0"/>
              <a:t>		</a:t>
            </a:r>
            <a:r>
              <a:rPr lang="en-US" b="1" dirty="0" err="1"/>
              <a:t>Console.WriteLine</a:t>
            </a:r>
            <a:r>
              <a:rPr lang="en-US" b="1" dirty="0"/>
              <a:t>($“Area = {</a:t>
            </a:r>
            <a:r>
              <a:rPr lang="en-US" b="1" dirty="0" err="1"/>
              <a:t>r.GetArea</a:t>
            </a:r>
            <a:r>
              <a:rPr lang="en-US" b="1" dirty="0"/>
              <a:t>()}”); // 300	}</a:t>
            </a:r>
          </a:p>
          <a:p>
            <a:r>
              <a:rPr lang="en-US" b="1" dirty="0"/>
              <a:t>}</a:t>
            </a:r>
          </a:p>
        </p:txBody>
      </p:sp>
    </p:spTree>
    <p:extLst>
      <p:ext uri="{BB962C8B-B14F-4D97-AF65-F5344CB8AC3E}">
        <p14:creationId xmlns:p14="http://schemas.microsoft.com/office/powerpoint/2010/main" val="149121161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A4A0-2A32-BD49-92E2-A69D8F7476D8}"/>
              </a:ext>
            </a:extLst>
          </p:cNvPr>
          <p:cNvSpPr>
            <a:spLocks noGrp="1"/>
          </p:cNvSpPr>
          <p:nvPr>
            <p:ph type="title"/>
          </p:nvPr>
        </p:nvSpPr>
        <p:spPr/>
        <p:txBody>
          <a:bodyPr/>
          <a:lstStyle/>
          <a:p>
            <a:r>
              <a:rPr lang="en-US" dirty="0"/>
              <a:t>This Keyword</a:t>
            </a:r>
            <a:br>
              <a:rPr lang="en-US" dirty="0"/>
            </a:br>
            <a:endParaRPr lang="en-BO" dirty="0"/>
          </a:p>
        </p:txBody>
      </p:sp>
      <p:sp>
        <p:nvSpPr>
          <p:cNvPr id="3" name="Content Placeholder 2">
            <a:extLst>
              <a:ext uri="{FF2B5EF4-FFF2-40B4-BE49-F238E27FC236}">
                <a16:creationId xmlns:a16="http://schemas.microsoft.com/office/drawing/2014/main" id="{78352549-7A81-E841-AE1E-B0105E6BACEC}"/>
              </a:ext>
            </a:extLst>
          </p:cNvPr>
          <p:cNvSpPr>
            <a:spLocks noGrp="1"/>
          </p:cNvSpPr>
          <p:nvPr>
            <p:ph idx="1"/>
          </p:nvPr>
        </p:nvSpPr>
        <p:spPr>
          <a:xfrm>
            <a:off x="838200" y="1825625"/>
            <a:ext cx="10515600" cy="1485466"/>
          </a:xfrm>
        </p:spPr>
        <p:txBody>
          <a:bodyPr>
            <a:normAutofit fontScale="85000" lnSpcReduction="20000"/>
          </a:bodyPr>
          <a:lstStyle/>
          <a:p>
            <a:pPr marL="0" indent="0">
              <a:buNone/>
            </a:pPr>
            <a:r>
              <a:rPr lang="en-US" dirty="0"/>
              <a:t>Inside the constructor, as well as in other methods belonging to the object, a special keyword called this can be used. This keyword is a reference to the current instance of the class. Suppose, for example, that the constructor’s parameters have the same names as the corresponding fields. The fields could then still be accessed by using the this keyword, even though they are overshadowed by the parameters.</a:t>
            </a:r>
          </a:p>
          <a:p>
            <a:endParaRPr lang="en-BO" dirty="0"/>
          </a:p>
        </p:txBody>
      </p:sp>
      <p:sp>
        <p:nvSpPr>
          <p:cNvPr id="4" name="TextBox 3">
            <a:extLst>
              <a:ext uri="{FF2B5EF4-FFF2-40B4-BE49-F238E27FC236}">
                <a16:creationId xmlns:a16="http://schemas.microsoft.com/office/drawing/2014/main" id="{4C5507B9-0B2D-CC4E-8035-2693AE973BD9}"/>
              </a:ext>
            </a:extLst>
          </p:cNvPr>
          <p:cNvSpPr txBox="1"/>
          <p:nvPr/>
        </p:nvSpPr>
        <p:spPr>
          <a:xfrm>
            <a:off x="1222408" y="3344433"/>
            <a:ext cx="6035040" cy="2862322"/>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public int x, y;</a:t>
            </a:r>
          </a:p>
          <a:p>
            <a:r>
              <a:rPr lang="en-US" sz="2000" b="1" dirty="0"/>
              <a:t>	public </a:t>
            </a:r>
            <a:r>
              <a:rPr lang="en-US" sz="2000" b="1" dirty="0" err="1"/>
              <a:t>MyRectangle</a:t>
            </a:r>
            <a:r>
              <a:rPr lang="en-US" sz="2000" b="1" dirty="0"/>
              <a:t>(int x, int y)</a:t>
            </a:r>
          </a:p>
          <a:p>
            <a:r>
              <a:rPr lang="en-US" sz="2000" b="1" dirty="0"/>
              <a:t>	{</a:t>
            </a:r>
          </a:p>
          <a:p>
            <a:r>
              <a:rPr lang="en-US" sz="2000" b="1" dirty="0"/>
              <a:t>		</a:t>
            </a:r>
            <a:r>
              <a:rPr lang="en-US" sz="2000" b="1" dirty="0" err="1"/>
              <a:t>this.x</a:t>
            </a:r>
            <a:r>
              <a:rPr lang="en-US" sz="2000" b="1" dirty="0"/>
              <a:t> = x; // set field x to parameter x</a:t>
            </a:r>
          </a:p>
          <a:p>
            <a:r>
              <a:rPr lang="en-US" sz="2000" b="1" dirty="0"/>
              <a:t>		</a:t>
            </a:r>
            <a:r>
              <a:rPr lang="en-US" sz="2000" b="1" dirty="0" err="1"/>
              <a:t>this.y</a:t>
            </a:r>
            <a:r>
              <a:rPr lang="en-US" sz="2000" b="1" dirty="0"/>
              <a:t> = y;</a:t>
            </a:r>
          </a:p>
          <a:p>
            <a:r>
              <a:rPr lang="en-US" sz="2000" b="1" dirty="0"/>
              <a:t>	}</a:t>
            </a:r>
          </a:p>
          <a:p>
            <a:r>
              <a:rPr lang="en-US" sz="2000" b="1" dirty="0"/>
              <a:t>}</a:t>
            </a:r>
          </a:p>
        </p:txBody>
      </p:sp>
    </p:spTree>
    <p:extLst>
      <p:ext uri="{BB962C8B-B14F-4D97-AF65-F5344CB8AC3E}">
        <p14:creationId xmlns:p14="http://schemas.microsoft.com/office/powerpoint/2010/main" val="19684298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306B-8EF2-1B44-BD47-CD14C3BAD930}"/>
              </a:ext>
            </a:extLst>
          </p:cNvPr>
          <p:cNvSpPr>
            <a:spLocks noGrp="1"/>
          </p:cNvSpPr>
          <p:nvPr>
            <p:ph type="title"/>
          </p:nvPr>
        </p:nvSpPr>
        <p:spPr/>
        <p:txBody>
          <a:bodyPr/>
          <a:lstStyle/>
          <a:p>
            <a:r>
              <a:rPr lang="en-US" dirty="0"/>
              <a:t>Constructor Overloading</a:t>
            </a:r>
            <a:br>
              <a:rPr lang="en-US" dirty="0"/>
            </a:br>
            <a:endParaRPr lang="en-BO" dirty="0"/>
          </a:p>
        </p:txBody>
      </p:sp>
      <p:sp>
        <p:nvSpPr>
          <p:cNvPr id="3" name="Content Placeholder 2">
            <a:extLst>
              <a:ext uri="{FF2B5EF4-FFF2-40B4-BE49-F238E27FC236}">
                <a16:creationId xmlns:a16="http://schemas.microsoft.com/office/drawing/2014/main" id="{0133CBAC-16F8-7340-BDCA-04B60095B423}"/>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To support different parameter lists, the constructor can be overloaded. In the next example, the fields will be assigned default values if the class is instantiated without any arguments. With one argument both fields will be set to the specified value, and with two arguments each field will be assigned a separate value. Attempting to create an object with the wrong number of arguments, or with incorrect data types, will result in a compile-time error, just as with any other method.</a:t>
            </a:r>
          </a:p>
          <a:p>
            <a:endParaRPr lang="en-BO" dirty="0"/>
          </a:p>
        </p:txBody>
      </p:sp>
      <p:sp>
        <p:nvSpPr>
          <p:cNvPr id="4" name="TextBox 3">
            <a:extLst>
              <a:ext uri="{FF2B5EF4-FFF2-40B4-BE49-F238E27FC236}">
                <a16:creationId xmlns:a16="http://schemas.microsoft.com/office/drawing/2014/main" id="{4F307DA5-D092-C54C-9811-75ED88AA6123}"/>
              </a:ext>
            </a:extLst>
          </p:cNvPr>
          <p:cNvSpPr txBox="1"/>
          <p:nvPr/>
        </p:nvSpPr>
        <p:spPr>
          <a:xfrm>
            <a:off x="1040674" y="3286125"/>
            <a:ext cx="10493829" cy="3108543"/>
          </a:xfrm>
          <a:prstGeom prst="rect">
            <a:avLst/>
          </a:prstGeom>
          <a:noFill/>
        </p:spPr>
        <p:txBody>
          <a:bodyPr wrap="square" rtlCol="0">
            <a:spAutoFit/>
          </a:bodyPr>
          <a:lstStyle/>
          <a:p>
            <a:r>
              <a:rPr lang="en-US" sz="2800" b="1" dirty="0"/>
              <a:t>class </a:t>
            </a:r>
            <a:r>
              <a:rPr lang="en-US" sz="2800" b="1" dirty="0" err="1"/>
              <a:t>MyRectangle</a:t>
            </a:r>
            <a:endParaRPr lang="en-US" sz="2800" b="1" dirty="0"/>
          </a:p>
          <a:p>
            <a:r>
              <a:rPr lang="en-US" sz="2800" b="1" dirty="0"/>
              <a:t>{</a:t>
            </a:r>
          </a:p>
          <a:p>
            <a:r>
              <a:rPr lang="en-US" sz="2800" b="1" dirty="0"/>
              <a:t>	public int x, y;</a:t>
            </a:r>
          </a:p>
          <a:p>
            <a:r>
              <a:rPr lang="en-US" sz="2800" b="1" dirty="0"/>
              <a:t>	public </a:t>
            </a:r>
            <a:r>
              <a:rPr lang="en-US" sz="2800" b="1" dirty="0" err="1"/>
              <a:t>MyRectangle</a:t>
            </a:r>
            <a:r>
              <a:rPr lang="en-US" sz="2800" b="1" dirty="0"/>
              <a:t>() { x = 10; y = 5; }</a:t>
            </a:r>
          </a:p>
          <a:p>
            <a:r>
              <a:rPr lang="en-US" sz="2800" b="1" dirty="0"/>
              <a:t>	public </a:t>
            </a:r>
            <a:r>
              <a:rPr lang="en-US" sz="2800" b="1" dirty="0" err="1"/>
              <a:t>MyRectangle</a:t>
            </a:r>
            <a:r>
              <a:rPr lang="en-US" sz="2800" b="1" dirty="0"/>
              <a:t>(int a) { x = a; y = a; }</a:t>
            </a:r>
          </a:p>
          <a:p>
            <a:r>
              <a:rPr lang="en-US" sz="2800" b="1" dirty="0"/>
              <a:t>	public </a:t>
            </a:r>
            <a:r>
              <a:rPr lang="en-US" sz="2800" b="1" dirty="0" err="1"/>
              <a:t>MyRectangle</a:t>
            </a:r>
            <a:r>
              <a:rPr lang="en-US" sz="2800" b="1" dirty="0"/>
              <a:t>(int a, int b) { x = a; y = b; }</a:t>
            </a:r>
          </a:p>
          <a:p>
            <a:r>
              <a:rPr lang="en-US" sz="2800" b="1" dirty="0"/>
              <a:t>}</a:t>
            </a:r>
            <a:endParaRPr lang="en-US" sz="2400" b="1" dirty="0"/>
          </a:p>
        </p:txBody>
      </p:sp>
    </p:spTree>
    <p:extLst>
      <p:ext uri="{BB962C8B-B14F-4D97-AF65-F5344CB8AC3E}">
        <p14:creationId xmlns:p14="http://schemas.microsoft.com/office/powerpoint/2010/main" val="34706384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EDEA-F85E-2F4B-9618-C496E34F37A5}"/>
              </a:ext>
            </a:extLst>
          </p:cNvPr>
          <p:cNvSpPr>
            <a:spLocks noGrp="1"/>
          </p:cNvSpPr>
          <p:nvPr>
            <p:ph type="title"/>
          </p:nvPr>
        </p:nvSpPr>
        <p:spPr/>
        <p:txBody>
          <a:bodyPr/>
          <a:lstStyle/>
          <a:p>
            <a:r>
              <a:rPr lang="en-US" dirty="0"/>
              <a:t>Constructor Chaining</a:t>
            </a:r>
            <a:br>
              <a:rPr lang="en-US" dirty="0"/>
            </a:br>
            <a:endParaRPr lang="en-BO" dirty="0"/>
          </a:p>
        </p:txBody>
      </p:sp>
      <p:sp>
        <p:nvSpPr>
          <p:cNvPr id="3" name="Content Placeholder 2">
            <a:extLst>
              <a:ext uri="{FF2B5EF4-FFF2-40B4-BE49-F238E27FC236}">
                <a16:creationId xmlns:a16="http://schemas.microsoft.com/office/drawing/2014/main" id="{7361F59D-3955-F949-871D-E3CB673B646A}"/>
              </a:ext>
            </a:extLst>
          </p:cNvPr>
          <p:cNvSpPr>
            <a:spLocks noGrp="1"/>
          </p:cNvSpPr>
          <p:nvPr>
            <p:ph idx="1"/>
          </p:nvPr>
        </p:nvSpPr>
        <p:spPr>
          <a:xfrm>
            <a:off x="838200" y="1825625"/>
            <a:ext cx="10515600" cy="1325563"/>
          </a:xfrm>
        </p:spPr>
        <p:txBody>
          <a:bodyPr>
            <a:normAutofit fontScale="85000" lnSpcReduction="20000"/>
          </a:bodyPr>
          <a:lstStyle/>
          <a:p>
            <a:pPr marL="0" indent="0">
              <a:buNone/>
            </a:pPr>
            <a:r>
              <a:rPr lang="en-US" dirty="0"/>
              <a:t>The this keyword can also be used to call one constructor from another.</a:t>
            </a:r>
          </a:p>
          <a:p>
            <a:pPr marL="0" indent="0">
              <a:buNone/>
            </a:pPr>
            <a:r>
              <a:rPr lang="en-US" dirty="0"/>
              <a:t>This is known as constructor chaining and allows for greater code reuse. Note that the keyword appears as a method call before the constructor body and after a colon.</a:t>
            </a:r>
          </a:p>
          <a:p>
            <a:endParaRPr lang="en-BO" dirty="0"/>
          </a:p>
        </p:txBody>
      </p:sp>
      <p:sp>
        <p:nvSpPr>
          <p:cNvPr id="4" name="TextBox 3">
            <a:extLst>
              <a:ext uri="{FF2B5EF4-FFF2-40B4-BE49-F238E27FC236}">
                <a16:creationId xmlns:a16="http://schemas.microsoft.com/office/drawing/2014/main" id="{BC876ACE-ABAC-CC41-A856-2835550A6A12}"/>
              </a:ext>
            </a:extLst>
          </p:cNvPr>
          <p:cNvSpPr txBox="1"/>
          <p:nvPr/>
        </p:nvSpPr>
        <p:spPr>
          <a:xfrm>
            <a:off x="975360" y="3283131"/>
            <a:ext cx="9710057" cy="3108543"/>
          </a:xfrm>
          <a:prstGeom prst="rect">
            <a:avLst/>
          </a:prstGeom>
          <a:noFill/>
        </p:spPr>
        <p:txBody>
          <a:bodyPr wrap="square" rtlCol="0">
            <a:spAutoFit/>
          </a:bodyPr>
          <a:lstStyle/>
          <a:p>
            <a:r>
              <a:rPr lang="en-US" sz="2800" b="1" dirty="0"/>
              <a:t>class </a:t>
            </a:r>
            <a:r>
              <a:rPr lang="en-US" sz="2800" b="1" dirty="0" err="1"/>
              <a:t>MyRectangle</a:t>
            </a:r>
            <a:endParaRPr lang="en-US" sz="2800" b="1" dirty="0"/>
          </a:p>
          <a:p>
            <a:r>
              <a:rPr lang="en-US" sz="2800" b="1" dirty="0"/>
              <a:t>{</a:t>
            </a:r>
          </a:p>
          <a:p>
            <a:pPr lvl="1"/>
            <a:r>
              <a:rPr lang="en-US" sz="2800" b="1" dirty="0"/>
              <a:t>public int x, y;</a:t>
            </a:r>
          </a:p>
          <a:p>
            <a:pPr lvl="1"/>
            <a:r>
              <a:rPr lang="en-US" sz="2800" b="1" dirty="0"/>
              <a:t>public </a:t>
            </a:r>
            <a:r>
              <a:rPr lang="en-US" sz="2800" b="1" dirty="0" err="1"/>
              <a:t>MyRectangle</a:t>
            </a:r>
            <a:r>
              <a:rPr lang="en-US" sz="2800" b="1" dirty="0"/>
              <a:t>() : this(10,5) {}</a:t>
            </a:r>
          </a:p>
          <a:p>
            <a:pPr lvl="1"/>
            <a:r>
              <a:rPr lang="en-US" sz="2800" b="1" dirty="0"/>
              <a:t>public </a:t>
            </a:r>
            <a:r>
              <a:rPr lang="en-US" sz="2800" b="1" dirty="0" err="1"/>
              <a:t>MyRectangle</a:t>
            </a:r>
            <a:r>
              <a:rPr lang="en-US" sz="2800" b="1" dirty="0"/>
              <a:t>(int a) : this(</a:t>
            </a:r>
            <a:r>
              <a:rPr lang="en-US" sz="2800" b="1" dirty="0" err="1"/>
              <a:t>a,a</a:t>
            </a:r>
            <a:r>
              <a:rPr lang="en-US" sz="2800" b="1" dirty="0"/>
              <a:t>) {}</a:t>
            </a:r>
          </a:p>
          <a:p>
            <a:pPr lvl="1"/>
            <a:r>
              <a:rPr lang="en-US" sz="2800" b="1" dirty="0"/>
              <a:t>public </a:t>
            </a:r>
            <a:r>
              <a:rPr lang="en-US" sz="2800" b="1" dirty="0" err="1"/>
              <a:t>MyRectangle</a:t>
            </a:r>
            <a:r>
              <a:rPr lang="en-US" sz="2800" b="1" dirty="0"/>
              <a:t>(int a, int b) { x = a; y = b; }</a:t>
            </a:r>
          </a:p>
          <a:p>
            <a:r>
              <a:rPr lang="en-US" sz="2800" b="1" dirty="0"/>
              <a:t>}</a:t>
            </a:r>
          </a:p>
        </p:txBody>
      </p:sp>
    </p:spTree>
    <p:extLst>
      <p:ext uri="{BB962C8B-B14F-4D97-AF65-F5344CB8AC3E}">
        <p14:creationId xmlns:p14="http://schemas.microsoft.com/office/powerpoint/2010/main" val="104830787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3D7F-E19B-834B-8571-BC20EC70CEB4}"/>
              </a:ext>
            </a:extLst>
          </p:cNvPr>
          <p:cNvSpPr>
            <a:spLocks noGrp="1"/>
          </p:cNvSpPr>
          <p:nvPr>
            <p:ph type="title"/>
          </p:nvPr>
        </p:nvSpPr>
        <p:spPr/>
        <p:txBody>
          <a:bodyPr/>
          <a:lstStyle/>
          <a:p>
            <a:r>
              <a:rPr lang="en-BO" dirty="0"/>
              <a:t>Constructor with optional parameters</a:t>
            </a:r>
          </a:p>
        </p:txBody>
      </p:sp>
      <p:sp>
        <p:nvSpPr>
          <p:cNvPr id="3" name="Content Placeholder 2">
            <a:extLst>
              <a:ext uri="{FF2B5EF4-FFF2-40B4-BE49-F238E27FC236}">
                <a16:creationId xmlns:a16="http://schemas.microsoft.com/office/drawing/2014/main" id="{33840244-72FB-1349-962E-ED2A41B10DCD}"/>
              </a:ext>
            </a:extLst>
          </p:cNvPr>
          <p:cNvSpPr>
            <a:spLocks noGrp="1"/>
          </p:cNvSpPr>
          <p:nvPr>
            <p:ph idx="1"/>
          </p:nvPr>
        </p:nvSpPr>
        <p:spPr>
          <a:xfrm>
            <a:off x="838200" y="1825625"/>
            <a:ext cx="10515600" cy="943701"/>
          </a:xfrm>
        </p:spPr>
        <p:txBody>
          <a:bodyPr/>
          <a:lstStyle/>
          <a:p>
            <a:pPr marL="0" indent="0">
              <a:buNone/>
            </a:pPr>
            <a:r>
              <a:rPr lang="en-BO" dirty="0"/>
              <a:t>Like other methods constructor can define optional parameters in its definition.</a:t>
            </a:r>
          </a:p>
        </p:txBody>
      </p:sp>
      <p:sp>
        <p:nvSpPr>
          <p:cNvPr id="5" name="Rectangle 4">
            <a:extLst>
              <a:ext uri="{FF2B5EF4-FFF2-40B4-BE49-F238E27FC236}">
                <a16:creationId xmlns:a16="http://schemas.microsoft.com/office/drawing/2014/main" id="{723458FA-D2DD-6944-8F0F-38DFDA8395C0}"/>
              </a:ext>
            </a:extLst>
          </p:cNvPr>
          <p:cNvSpPr/>
          <p:nvPr/>
        </p:nvSpPr>
        <p:spPr>
          <a:xfrm>
            <a:off x="1741713" y="3073012"/>
            <a:ext cx="8151224" cy="3416320"/>
          </a:xfrm>
          <a:prstGeom prst="rect">
            <a:avLst/>
          </a:prstGeom>
        </p:spPr>
        <p:txBody>
          <a:bodyPr wrap="square">
            <a:spAutoFit/>
          </a:bodyPr>
          <a:lstStyle/>
          <a:p>
            <a:r>
              <a:rPr lang="en-US" sz="2400" b="1" dirty="0"/>
              <a:t>class </a:t>
            </a:r>
            <a:r>
              <a:rPr lang="en-US" sz="2400" b="1" dirty="0" err="1"/>
              <a:t>MyRectangle</a:t>
            </a:r>
            <a:endParaRPr lang="en-US" sz="2400" b="1" dirty="0"/>
          </a:p>
          <a:p>
            <a:r>
              <a:rPr lang="en-US" sz="2400" b="1" dirty="0"/>
              <a:t>{</a:t>
            </a:r>
          </a:p>
          <a:p>
            <a:r>
              <a:rPr lang="en-US" sz="2400" b="1" dirty="0"/>
              <a:t>	int x, y;</a:t>
            </a:r>
          </a:p>
          <a:p>
            <a:r>
              <a:rPr lang="en-US" sz="2400" b="1" dirty="0"/>
              <a:t>	string h = “”;</a:t>
            </a:r>
          </a:p>
          <a:p>
            <a:endParaRPr lang="en-US" sz="2400" b="1" dirty="0"/>
          </a:p>
          <a:p>
            <a:r>
              <a:rPr lang="en-US" sz="2400" b="1" dirty="0"/>
              <a:t>	public </a:t>
            </a:r>
            <a:r>
              <a:rPr lang="en-US" sz="2400" b="1" dirty="0" err="1"/>
              <a:t>MyRectangle</a:t>
            </a:r>
            <a:r>
              <a:rPr lang="en-US" sz="2400" b="1" dirty="0"/>
              <a:t>(x = 10, y = 5) {</a:t>
            </a:r>
            <a:r>
              <a:rPr lang="en-US" sz="2400" b="1" dirty="0" err="1"/>
              <a:t>this.x</a:t>
            </a:r>
            <a:r>
              <a:rPr lang="en-US" sz="2400" b="1" dirty="0"/>
              <a:t> = x; </a:t>
            </a:r>
            <a:r>
              <a:rPr lang="en-US" sz="2400" b="1" dirty="0" err="1"/>
              <a:t>this.y</a:t>
            </a:r>
            <a:r>
              <a:rPr lang="en-US" sz="2400" b="1" dirty="0"/>
              <a:t> = y}</a:t>
            </a:r>
          </a:p>
          <a:p>
            <a:r>
              <a:rPr lang="en-US" sz="2400" b="1" dirty="0"/>
              <a:t>	public </a:t>
            </a:r>
            <a:r>
              <a:rPr lang="en-US" sz="2400" b="1" dirty="0" err="1"/>
              <a:t>MyRectangle</a:t>
            </a:r>
            <a:r>
              <a:rPr lang="en-US" sz="2400" b="1" dirty="0"/>
              <a:t>(int a, string s = “hey”) { x = a; h = s}</a:t>
            </a:r>
          </a:p>
          <a:p>
            <a:r>
              <a:rPr lang="en-US" sz="2400" b="1" dirty="0"/>
              <a:t>	public </a:t>
            </a:r>
            <a:r>
              <a:rPr lang="en-US" sz="2400" b="1" dirty="0" err="1"/>
              <a:t>MyRectangle</a:t>
            </a:r>
            <a:r>
              <a:rPr lang="en-US" sz="2400" b="1" dirty="0"/>
              <a:t>(int a, int b = 0) { x = a; y = b; }</a:t>
            </a:r>
          </a:p>
          <a:p>
            <a:r>
              <a:rPr lang="en-US" sz="2400" b="1" dirty="0"/>
              <a:t>}</a:t>
            </a:r>
            <a:endParaRPr lang="en-BO" b="1" dirty="0"/>
          </a:p>
        </p:txBody>
      </p:sp>
    </p:spTree>
    <p:extLst>
      <p:ext uri="{BB962C8B-B14F-4D97-AF65-F5344CB8AC3E}">
        <p14:creationId xmlns:p14="http://schemas.microsoft.com/office/powerpoint/2010/main" val="18286756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5206-B22F-B647-8CB1-6AE7AFE711E5}"/>
              </a:ext>
            </a:extLst>
          </p:cNvPr>
          <p:cNvSpPr>
            <a:spLocks noGrp="1"/>
          </p:cNvSpPr>
          <p:nvPr>
            <p:ph type="title"/>
          </p:nvPr>
        </p:nvSpPr>
        <p:spPr/>
        <p:txBody>
          <a:bodyPr/>
          <a:lstStyle/>
          <a:p>
            <a:r>
              <a:rPr lang="en-US" dirty="0"/>
              <a:t>Initial Field Values</a:t>
            </a:r>
            <a:br>
              <a:rPr lang="en-US" dirty="0"/>
            </a:br>
            <a:endParaRPr lang="en-BO" dirty="0"/>
          </a:p>
        </p:txBody>
      </p:sp>
      <p:sp>
        <p:nvSpPr>
          <p:cNvPr id="3" name="Content Placeholder 2">
            <a:extLst>
              <a:ext uri="{FF2B5EF4-FFF2-40B4-BE49-F238E27FC236}">
                <a16:creationId xmlns:a16="http://schemas.microsoft.com/office/drawing/2014/main" id="{09DE2AA4-3419-6C43-A125-ADE717195DF9}"/>
              </a:ext>
            </a:extLst>
          </p:cNvPr>
          <p:cNvSpPr>
            <a:spLocks noGrp="1"/>
          </p:cNvSpPr>
          <p:nvPr>
            <p:ph idx="1"/>
          </p:nvPr>
        </p:nvSpPr>
        <p:spPr>
          <a:xfrm>
            <a:off x="838200" y="1825624"/>
            <a:ext cx="10515600" cy="2249987"/>
          </a:xfrm>
        </p:spPr>
        <p:txBody>
          <a:bodyPr>
            <a:normAutofit fontScale="92500" lnSpcReduction="10000"/>
          </a:bodyPr>
          <a:lstStyle/>
          <a:p>
            <a:pPr marL="0" indent="0">
              <a:buNone/>
            </a:pPr>
            <a:r>
              <a:rPr lang="en-US" dirty="0"/>
              <a:t>If there are fields in a class that need to be assigned initial values, such as in the previous example, the fields can simply be initialized at the same time as they are declared. This can make the code a bit cleaner. The initial values will be assigned when the object is created, before the constructor is called.</a:t>
            </a:r>
          </a:p>
          <a:p>
            <a:pPr marL="0" indent="0">
              <a:buNone/>
            </a:pPr>
            <a:r>
              <a:rPr lang="en-US" dirty="0"/>
              <a:t>An assignment of this type is called a field initializer. Such an assignment cannot refer to another instance field.</a:t>
            </a:r>
          </a:p>
          <a:p>
            <a:pPr marL="0" indent="0">
              <a:buNone/>
            </a:pPr>
            <a:endParaRPr lang="en-US" dirty="0"/>
          </a:p>
          <a:p>
            <a:endParaRPr lang="en-BO" dirty="0"/>
          </a:p>
        </p:txBody>
      </p:sp>
      <p:sp>
        <p:nvSpPr>
          <p:cNvPr id="4" name="TextBox 3">
            <a:extLst>
              <a:ext uri="{FF2B5EF4-FFF2-40B4-BE49-F238E27FC236}">
                <a16:creationId xmlns:a16="http://schemas.microsoft.com/office/drawing/2014/main" id="{36FD0EC4-48E4-5047-A622-6854666A22B4}"/>
              </a:ext>
            </a:extLst>
          </p:cNvPr>
          <p:cNvSpPr txBox="1"/>
          <p:nvPr/>
        </p:nvSpPr>
        <p:spPr>
          <a:xfrm>
            <a:off x="1062445" y="4210547"/>
            <a:ext cx="8342812" cy="2215991"/>
          </a:xfrm>
          <a:prstGeom prst="rect">
            <a:avLst/>
          </a:prstGeom>
          <a:noFill/>
        </p:spPr>
        <p:txBody>
          <a:bodyPr wrap="square" rtlCol="0">
            <a:spAutoFit/>
          </a:bodyPr>
          <a:lstStyle/>
          <a:p>
            <a:r>
              <a:rPr lang="en-US" sz="2400" b="1" dirty="0"/>
              <a:t>class </a:t>
            </a:r>
            <a:r>
              <a:rPr lang="en-US" sz="2400" b="1" dirty="0" err="1"/>
              <a:t>MyRectangle</a:t>
            </a:r>
            <a:endParaRPr lang="en-US" sz="2400" b="1" dirty="0"/>
          </a:p>
          <a:p>
            <a:r>
              <a:rPr lang="en-US" sz="2400" b="1" dirty="0"/>
              <a:t>{</a:t>
            </a:r>
          </a:p>
          <a:p>
            <a:r>
              <a:rPr lang="en-US" sz="2400" b="1" dirty="0"/>
              <a:t>	public int x = 10, </a:t>
            </a:r>
          </a:p>
          <a:p>
            <a:r>
              <a:rPr lang="en-US" sz="2400" b="1" dirty="0"/>
              <a:t>	public int y = 20;</a:t>
            </a:r>
          </a:p>
          <a:p>
            <a:r>
              <a:rPr lang="en-US" sz="2400" b="1" dirty="0"/>
              <a:t>}</a:t>
            </a:r>
          </a:p>
          <a:p>
            <a:endParaRPr lang="en-BO" dirty="0"/>
          </a:p>
        </p:txBody>
      </p:sp>
    </p:spTree>
    <p:extLst>
      <p:ext uri="{BB962C8B-B14F-4D97-AF65-F5344CB8AC3E}">
        <p14:creationId xmlns:p14="http://schemas.microsoft.com/office/powerpoint/2010/main" val="2202043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F121-C89E-F343-8431-2B5EF92E007F}"/>
              </a:ext>
            </a:extLst>
          </p:cNvPr>
          <p:cNvSpPr>
            <a:spLocks noGrp="1"/>
          </p:cNvSpPr>
          <p:nvPr>
            <p:ph type="title"/>
          </p:nvPr>
        </p:nvSpPr>
        <p:spPr/>
        <p:txBody>
          <a:bodyPr/>
          <a:lstStyle/>
          <a:p>
            <a:r>
              <a:rPr lang="en-US" dirty="0"/>
              <a:t>Visual Studio Compilation and execution</a:t>
            </a:r>
            <a:br>
              <a:rPr lang="en-US" dirty="0"/>
            </a:br>
            <a:endParaRPr lang="en-BO" dirty="0"/>
          </a:p>
        </p:txBody>
      </p:sp>
      <p:sp>
        <p:nvSpPr>
          <p:cNvPr id="3" name="Content Placeholder 2">
            <a:extLst>
              <a:ext uri="{FF2B5EF4-FFF2-40B4-BE49-F238E27FC236}">
                <a16:creationId xmlns:a16="http://schemas.microsoft.com/office/drawing/2014/main" id="{C825C792-CA59-5F45-A932-67F6F317C983}"/>
              </a:ext>
            </a:extLst>
          </p:cNvPr>
          <p:cNvSpPr>
            <a:spLocks noGrp="1"/>
          </p:cNvSpPr>
          <p:nvPr>
            <p:ph idx="1"/>
          </p:nvPr>
        </p:nvSpPr>
        <p:spPr/>
        <p:txBody>
          <a:bodyPr>
            <a:normAutofit/>
          </a:bodyPr>
          <a:lstStyle/>
          <a:p>
            <a:pPr marL="0" indent="0">
              <a:buNone/>
            </a:pPr>
            <a:r>
              <a:rPr lang="en-US" dirty="0"/>
              <a:t>With the Hello World program completed, the next step is to compile and run it. To do so, open the Debug menu and select Start Without Debugging, or simply press Ctrl+F5. Visual Studio will then compile and run the application, which displays the string in a console window.</a:t>
            </a:r>
          </a:p>
          <a:p>
            <a:pPr marL="0" indent="0">
              <a:buNone/>
            </a:pPr>
            <a:r>
              <a:rPr lang="en-US" dirty="0"/>
              <a:t>The reason why you do not want to choose the Start Debugging</a:t>
            </a:r>
          </a:p>
          <a:p>
            <a:pPr marL="0" indent="0">
              <a:buNone/>
            </a:pPr>
            <a:r>
              <a:rPr lang="en-US" dirty="0"/>
              <a:t>command (F5) here is because the console window will then close as soon as the program has finished executing.</a:t>
            </a:r>
          </a:p>
          <a:p>
            <a:endParaRPr lang="en-BO" dirty="0"/>
          </a:p>
        </p:txBody>
      </p:sp>
    </p:spTree>
    <p:extLst>
      <p:ext uri="{BB962C8B-B14F-4D97-AF65-F5344CB8AC3E}">
        <p14:creationId xmlns:p14="http://schemas.microsoft.com/office/powerpoint/2010/main" val="211187165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1C4D-8144-3249-843A-AAD9FABDFF82}"/>
              </a:ext>
            </a:extLst>
          </p:cNvPr>
          <p:cNvSpPr>
            <a:spLocks noGrp="1"/>
          </p:cNvSpPr>
          <p:nvPr>
            <p:ph type="title"/>
          </p:nvPr>
        </p:nvSpPr>
        <p:spPr/>
        <p:txBody>
          <a:bodyPr/>
          <a:lstStyle/>
          <a:p>
            <a:r>
              <a:rPr lang="en-US" dirty="0"/>
              <a:t>Default Constructor</a:t>
            </a:r>
            <a:br>
              <a:rPr lang="en-US" dirty="0"/>
            </a:br>
            <a:endParaRPr lang="en-BO" dirty="0"/>
          </a:p>
        </p:txBody>
      </p:sp>
      <p:sp>
        <p:nvSpPr>
          <p:cNvPr id="3" name="Content Placeholder 2">
            <a:extLst>
              <a:ext uri="{FF2B5EF4-FFF2-40B4-BE49-F238E27FC236}">
                <a16:creationId xmlns:a16="http://schemas.microsoft.com/office/drawing/2014/main" id="{0FF300FB-C4C5-B14A-AB59-BD392E039FB9}"/>
              </a:ext>
            </a:extLst>
          </p:cNvPr>
          <p:cNvSpPr>
            <a:spLocks noGrp="1"/>
          </p:cNvSpPr>
          <p:nvPr>
            <p:ph idx="1"/>
          </p:nvPr>
        </p:nvSpPr>
        <p:spPr>
          <a:xfrm>
            <a:off x="838200" y="1825625"/>
            <a:ext cx="10515600" cy="1135289"/>
          </a:xfrm>
        </p:spPr>
        <p:txBody>
          <a:bodyPr>
            <a:normAutofit fontScale="85000" lnSpcReduction="20000"/>
          </a:bodyPr>
          <a:lstStyle/>
          <a:p>
            <a:pPr marL="0" indent="0">
              <a:buNone/>
            </a:pPr>
            <a:r>
              <a:rPr lang="en-US" dirty="0"/>
              <a:t>It is possible to create a class even if no constructors are defined. This is because the compiler will automatically add a default </a:t>
            </a:r>
            <a:r>
              <a:rPr lang="en-US" dirty="0" err="1"/>
              <a:t>parameterless</a:t>
            </a:r>
            <a:r>
              <a:rPr lang="en-US" dirty="0"/>
              <a:t> constructor to such a class. The default constructor will instantiate the object and set each field to its default value.</a:t>
            </a:r>
          </a:p>
          <a:p>
            <a:endParaRPr lang="en-BO" dirty="0"/>
          </a:p>
        </p:txBody>
      </p:sp>
      <p:sp>
        <p:nvSpPr>
          <p:cNvPr id="4" name="TextBox 3">
            <a:extLst>
              <a:ext uri="{FF2B5EF4-FFF2-40B4-BE49-F238E27FC236}">
                <a16:creationId xmlns:a16="http://schemas.microsoft.com/office/drawing/2014/main" id="{5A16ED13-7B8D-E647-B1E0-D0E5745EB4D9}"/>
              </a:ext>
            </a:extLst>
          </p:cNvPr>
          <p:cNvSpPr txBox="1"/>
          <p:nvPr/>
        </p:nvSpPr>
        <p:spPr>
          <a:xfrm>
            <a:off x="1018902" y="2965222"/>
            <a:ext cx="9292046" cy="3785652"/>
          </a:xfrm>
          <a:prstGeom prst="rect">
            <a:avLst/>
          </a:prstGeom>
          <a:noFill/>
        </p:spPr>
        <p:txBody>
          <a:bodyPr wrap="square" rtlCol="0">
            <a:spAutoFit/>
          </a:bodyPr>
          <a:lstStyle/>
          <a:p>
            <a:r>
              <a:rPr lang="en-US" sz="2400" b="1" dirty="0"/>
              <a:t>class </a:t>
            </a:r>
            <a:r>
              <a:rPr lang="en-US" sz="2400" b="1" dirty="0" err="1"/>
              <a:t>MyRectangle</a:t>
            </a:r>
            <a:r>
              <a:rPr lang="en-US" sz="2400" b="1" dirty="0"/>
              <a:t> {}</a:t>
            </a:r>
          </a:p>
          <a:p>
            <a:endParaRPr lang="en-US" sz="2400" b="1" dirty="0"/>
          </a:p>
          <a:p>
            <a:r>
              <a:rPr lang="en-US" sz="2400" b="1" dirty="0"/>
              <a:t>class </a:t>
            </a:r>
            <a:r>
              <a:rPr lang="en-US" sz="2400" b="1" dirty="0" err="1"/>
              <a:t>MyApp</a:t>
            </a:r>
            <a:endParaRPr lang="en-US" sz="2400" b="1" dirty="0"/>
          </a:p>
          <a:p>
            <a:r>
              <a:rPr lang="en-US" sz="2400" b="1" dirty="0"/>
              <a:t>{</a:t>
            </a:r>
          </a:p>
          <a:p>
            <a:r>
              <a:rPr lang="en-US" sz="2400" b="1" dirty="0"/>
              <a:t>	static void Main()</a:t>
            </a:r>
          </a:p>
          <a:p>
            <a:r>
              <a:rPr lang="en-US" sz="2400" b="1" dirty="0"/>
              <a:t>	{</a:t>
            </a:r>
          </a:p>
          <a:p>
            <a:r>
              <a:rPr lang="en-US" sz="2400" b="1" dirty="0"/>
              <a:t>		// Calls default constructor</a:t>
            </a:r>
          </a:p>
          <a:p>
            <a:r>
              <a:rPr lang="en-US" sz="2400" b="1" dirty="0"/>
              <a:t>		</a:t>
            </a:r>
            <a:r>
              <a:rPr lang="en-US" sz="2400" b="1" dirty="0" err="1"/>
              <a:t>MyRectangle</a:t>
            </a:r>
            <a:r>
              <a:rPr lang="en-US" sz="2400" b="1" dirty="0"/>
              <a:t> r = new </a:t>
            </a:r>
            <a:r>
              <a:rPr lang="en-US" sz="2400" b="1" dirty="0" err="1"/>
              <a:t>MyRectangle</a:t>
            </a:r>
            <a:r>
              <a:rPr lang="en-US" sz="2400" b="1" dirty="0"/>
              <a:t>();</a:t>
            </a:r>
          </a:p>
          <a:p>
            <a:r>
              <a:rPr lang="en-US" sz="2400" b="1" dirty="0"/>
              <a:t>	}</a:t>
            </a:r>
          </a:p>
          <a:p>
            <a:r>
              <a:rPr lang="en-US" sz="2400" b="1" dirty="0"/>
              <a:t>}</a:t>
            </a:r>
            <a:endParaRPr lang="en-BO" dirty="0"/>
          </a:p>
        </p:txBody>
      </p:sp>
    </p:spTree>
    <p:extLst>
      <p:ext uri="{BB962C8B-B14F-4D97-AF65-F5344CB8AC3E}">
        <p14:creationId xmlns:p14="http://schemas.microsoft.com/office/powerpoint/2010/main" val="275070180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78B7-E9CA-D34B-9E21-5AD26B4846CE}"/>
              </a:ext>
            </a:extLst>
          </p:cNvPr>
          <p:cNvSpPr>
            <a:spLocks noGrp="1"/>
          </p:cNvSpPr>
          <p:nvPr>
            <p:ph type="title"/>
          </p:nvPr>
        </p:nvSpPr>
        <p:spPr/>
        <p:txBody>
          <a:bodyPr/>
          <a:lstStyle/>
          <a:p>
            <a:r>
              <a:rPr lang="en-US" dirty="0"/>
              <a:t>Object Initializers</a:t>
            </a:r>
            <a:br>
              <a:rPr lang="en-US" dirty="0"/>
            </a:br>
            <a:endParaRPr lang="en-BO" dirty="0"/>
          </a:p>
        </p:txBody>
      </p:sp>
      <p:sp>
        <p:nvSpPr>
          <p:cNvPr id="3" name="Content Placeholder 2">
            <a:extLst>
              <a:ext uri="{FF2B5EF4-FFF2-40B4-BE49-F238E27FC236}">
                <a16:creationId xmlns:a16="http://schemas.microsoft.com/office/drawing/2014/main" id="{6A54DA21-996B-B040-9CC8-7D7B24E10CE8}"/>
              </a:ext>
            </a:extLst>
          </p:cNvPr>
          <p:cNvSpPr>
            <a:spLocks noGrp="1"/>
          </p:cNvSpPr>
          <p:nvPr>
            <p:ph idx="1"/>
          </p:nvPr>
        </p:nvSpPr>
        <p:spPr>
          <a:xfrm>
            <a:off x="838200" y="1825624"/>
            <a:ext cx="10515600" cy="1727473"/>
          </a:xfrm>
        </p:spPr>
        <p:txBody>
          <a:bodyPr>
            <a:normAutofit fontScale="85000" lnSpcReduction="10000"/>
          </a:bodyPr>
          <a:lstStyle/>
          <a:p>
            <a:pPr marL="0" indent="0">
              <a:buNone/>
            </a:pPr>
            <a:r>
              <a:rPr lang="en-US" dirty="0"/>
              <a:t>When creating an object, it is possible to initialize the object’s public fields within the instantiation statement. A code block is then added, containing a comma-separated list of field assignments. This object initializer block will be processed after the constructor has been called.</a:t>
            </a:r>
          </a:p>
          <a:p>
            <a:pPr marL="0" indent="0">
              <a:buNone/>
            </a:pPr>
            <a:r>
              <a:rPr lang="en-US" dirty="0"/>
              <a:t>If there are no arguments for the constructor, the parentheses may be removed.</a:t>
            </a:r>
          </a:p>
          <a:p>
            <a:pPr marL="0" indent="0">
              <a:buNone/>
            </a:pPr>
            <a:endParaRPr lang="en-US" dirty="0"/>
          </a:p>
          <a:p>
            <a:endParaRPr lang="en-BO" dirty="0"/>
          </a:p>
        </p:txBody>
      </p:sp>
      <p:sp>
        <p:nvSpPr>
          <p:cNvPr id="4" name="TextBox 3">
            <a:extLst>
              <a:ext uri="{FF2B5EF4-FFF2-40B4-BE49-F238E27FC236}">
                <a16:creationId xmlns:a16="http://schemas.microsoft.com/office/drawing/2014/main" id="{B08DE6B7-6234-DE44-900E-DA98FC42ADBA}"/>
              </a:ext>
            </a:extLst>
          </p:cNvPr>
          <p:cNvSpPr txBox="1"/>
          <p:nvPr/>
        </p:nvSpPr>
        <p:spPr>
          <a:xfrm>
            <a:off x="838200" y="3653200"/>
            <a:ext cx="2976154" cy="1938992"/>
          </a:xfrm>
          <a:prstGeom prst="rect">
            <a:avLst/>
          </a:prstGeom>
          <a:noFill/>
        </p:spPr>
        <p:txBody>
          <a:bodyPr wrap="square" rtlCol="0">
            <a:spAutoFit/>
          </a:bodyPr>
          <a:lstStyle/>
          <a:p>
            <a:r>
              <a:rPr lang="en-US" sz="2400" b="1" dirty="0"/>
              <a:t>class </a:t>
            </a:r>
            <a:r>
              <a:rPr lang="en-US" sz="2400" b="1" dirty="0" err="1"/>
              <a:t>MyRectangle</a:t>
            </a:r>
            <a:endParaRPr lang="en-US" sz="2400" b="1" dirty="0"/>
          </a:p>
          <a:p>
            <a:r>
              <a:rPr lang="en-US" sz="2400" b="1" dirty="0"/>
              <a:t>{</a:t>
            </a:r>
          </a:p>
          <a:p>
            <a:r>
              <a:rPr lang="en-US" sz="2400" b="1" dirty="0"/>
              <a:t>	public int x, </a:t>
            </a:r>
          </a:p>
          <a:p>
            <a:r>
              <a:rPr lang="en-US" sz="2400" b="1" dirty="0"/>
              <a:t>	public int y;</a:t>
            </a:r>
          </a:p>
          <a:p>
            <a:r>
              <a:rPr lang="en-US" sz="2400" b="1" dirty="0"/>
              <a:t>}</a:t>
            </a:r>
            <a:endParaRPr lang="en-US" b="1" dirty="0"/>
          </a:p>
        </p:txBody>
      </p:sp>
      <p:sp>
        <p:nvSpPr>
          <p:cNvPr id="5" name="TextBox 4">
            <a:extLst>
              <a:ext uri="{FF2B5EF4-FFF2-40B4-BE49-F238E27FC236}">
                <a16:creationId xmlns:a16="http://schemas.microsoft.com/office/drawing/2014/main" id="{935B951C-64F5-C448-8F58-E8EA3159E991}"/>
              </a:ext>
            </a:extLst>
          </p:cNvPr>
          <p:cNvSpPr txBox="1"/>
          <p:nvPr/>
        </p:nvSpPr>
        <p:spPr>
          <a:xfrm>
            <a:off x="3997234" y="3653200"/>
            <a:ext cx="7698376" cy="2862322"/>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r>
              <a:rPr lang="en-US" sz="2000" b="1" dirty="0"/>
              <a:t>	static void Main()</a:t>
            </a:r>
          </a:p>
          <a:p>
            <a:r>
              <a:rPr lang="en-US" sz="2000" b="1" dirty="0"/>
              <a:t>	{</a:t>
            </a:r>
          </a:p>
          <a:p>
            <a:r>
              <a:rPr lang="en-US" sz="2000" b="1" dirty="0"/>
              <a:t>		// Use object initializer</a:t>
            </a:r>
          </a:p>
          <a:p>
            <a:r>
              <a:rPr lang="en-US" sz="2000" b="1" dirty="0"/>
              <a:t>		var r = new </a:t>
            </a:r>
            <a:r>
              <a:rPr lang="en-US" sz="2000" b="1" dirty="0" err="1"/>
              <a:t>MyRectangle</a:t>
            </a:r>
            <a:r>
              <a:rPr lang="en-US" sz="2000" b="1" dirty="0"/>
              <a:t>() { x = 10, y = 5 };</a:t>
            </a:r>
          </a:p>
          <a:p>
            <a:r>
              <a:rPr lang="en-US" sz="1600" dirty="0"/>
              <a:t>		</a:t>
            </a:r>
            <a:r>
              <a:rPr lang="en-US" sz="2000" b="1" dirty="0"/>
              <a:t>var s = new </a:t>
            </a:r>
            <a:r>
              <a:rPr lang="en-US" sz="2000" b="1" dirty="0" err="1"/>
              <a:t>MyRectangle</a:t>
            </a:r>
            <a:r>
              <a:rPr lang="en-US" sz="2000" b="1" dirty="0"/>
              <a:t> { x = 10, y = 5 };</a:t>
            </a:r>
            <a:endParaRPr lang="en-US" sz="1600" b="1" dirty="0"/>
          </a:p>
          <a:p>
            <a:r>
              <a:rPr lang="en-US" sz="2000" b="1" dirty="0"/>
              <a:t>	}</a:t>
            </a:r>
          </a:p>
          <a:p>
            <a:r>
              <a:rPr lang="en-US" sz="2000" b="1" dirty="0"/>
              <a:t>}</a:t>
            </a:r>
          </a:p>
        </p:txBody>
      </p:sp>
    </p:spTree>
    <p:extLst>
      <p:ext uri="{BB962C8B-B14F-4D97-AF65-F5344CB8AC3E}">
        <p14:creationId xmlns:p14="http://schemas.microsoft.com/office/powerpoint/2010/main" val="35760561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0EA8E-3B27-0143-B451-36489DCFD2C2}"/>
              </a:ext>
            </a:extLst>
          </p:cNvPr>
          <p:cNvSpPr>
            <a:spLocks noGrp="1"/>
          </p:cNvSpPr>
          <p:nvPr>
            <p:ph type="title"/>
          </p:nvPr>
        </p:nvSpPr>
        <p:spPr/>
        <p:txBody>
          <a:bodyPr/>
          <a:lstStyle/>
          <a:p>
            <a:r>
              <a:rPr lang="en-US" dirty="0"/>
              <a:t>Partial Class</a:t>
            </a:r>
            <a:br>
              <a:rPr lang="en-US" dirty="0"/>
            </a:br>
            <a:endParaRPr lang="en-BO" dirty="0"/>
          </a:p>
        </p:txBody>
      </p:sp>
      <p:sp>
        <p:nvSpPr>
          <p:cNvPr id="3" name="Content Placeholder 2">
            <a:extLst>
              <a:ext uri="{FF2B5EF4-FFF2-40B4-BE49-F238E27FC236}">
                <a16:creationId xmlns:a16="http://schemas.microsoft.com/office/drawing/2014/main" id="{D8E67055-8600-4D47-913E-940EE096B72E}"/>
              </a:ext>
            </a:extLst>
          </p:cNvPr>
          <p:cNvSpPr>
            <a:spLocks noGrp="1"/>
          </p:cNvSpPr>
          <p:nvPr>
            <p:ph idx="1"/>
          </p:nvPr>
        </p:nvSpPr>
        <p:spPr>
          <a:xfrm>
            <a:off x="838200" y="1825625"/>
            <a:ext cx="10515600" cy="1248501"/>
          </a:xfrm>
        </p:spPr>
        <p:txBody>
          <a:bodyPr>
            <a:normAutofit fontScale="85000" lnSpcReduction="20000"/>
          </a:bodyPr>
          <a:lstStyle/>
          <a:p>
            <a:pPr marL="0" indent="0">
              <a:buNone/>
            </a:pPr>
            <a:r>
              <a:rPr lang="en-US" dirty="0"/>
              <a:t>A class definition can be split up into separate source files by using the</a:t>
            </a:r>
          </a:p>
          <a:p>
            <a:pPr marL="0" indent="0">
              <a:buNone/>
            </a:pPr>
            <a:r>
              <a:rPr lang="en-US" dirty="0"/>
              <a:t>partial type modifier. These partial classes will be combined into the final type by the compiler. All parts of a partial class must have the partial keyword and share the same access level.</a:t>
            </a:r>
          </a:p>
          <a:p>
            <a:endParaRPr lang="en-BO" dirty="0"/>
          </a:p>
        </p:txBody>
      </p:sp>
      <p:sp>
        <p:nvSpPr>
          <p:cNvPr id="4" name="TextBox 3">
            <a:extLst>
              <a:ext uri="{FF2B5EF4-FFF2-40B4-BE49-F238E27FC236}">
                <a16:creationId xmlns:a16="http://schemas.microsoft.com/office/drawing/2014/main" id="{03AE0CB7-30F3-5342-B665-C799788AAD85}"/>
              </a:ext>
            </a:extLst>
          </p:cNvPr>
          <p:cNvSpPr txBox="1"/>
          <p:nvPr/>
        </p:nvSpPr>
        <p:spPr>
          <a:xfrm>
            <a:off x="1158241" y="3509554"/>
            <a:ext cx="4180114" cy="1323439"/>
          </a:xfrm>
          <a:prstGeom prst="rect">
            <a:avLst/>
          </a:prstGeom>
          <a:noFill/>
        </p:spPr>
        <p:txBody>
          <a:bodyPr wrap="square" rtlCol="0">
            <a:spAutoFit/>
          </a:bodyPr>
          <a:lstStyle/>
          <a:p>
            <a:r>
              <a:rPr lang="en-US" sz="2000" b="1" dirty="0"/>
              <a:t>// File1.cs</a:t>
            </a:r>
          </a:p>
          <a:p>
            <a:r>
              <a:rPr lang="en-US" sz="2000" b="1" dirty="0"/>
              <a:t>public partial class </a:t>
            </a:r>
            <a:r>
              <a:rPr lang="en-US" sz="2000" b="1" dirty="0" err="1"/>
              <a:t>MyPartialClass</a:t>
            </a:r>
            <a:r>
              <a:rPr lang="en-US" sz="2000" b="1" dirty="0"/>
              <a:t> {}</a:t>
            </a:r>
          </a:p>
          <a:p>
            <a:r>
              <a:rPr lang="en-US" sz="2000" b="1" dirty="0"/>
              <a:t>// File2.cs</a:t>
            </a:r>
          </a:p>
          <a:p>
            <a:r>
              <a:rPr lang="en-US" sz="2000" b="1" dirty="0"/>
              <a:t>public partial class </a:t>
            </a:r>
            <a:r>
              <a:rPr lang="en-US" sz="2000" b="1" dirty="0" err="1"/>
              <a:t>MyPartialClass</a:t>
            </a:r>
            <a:r>
              <a:rPr lang="en-US" sz="2000" b="1" dirty="0"/>
              <a:t> {}</a:t>
            </a:r>
          </a:p>
        </p:txBody>
      </p:sp>
      <p:sp>
        <p:nvSpPr>
          <p:cNvPr id="5" name="TextBox 4">
            <a:extLst>
              <a:ext uri="{FF2B5EF4-FFF2-40B4-BE49-F238E27FC236}">
                <a16:creationId xmlns:a16="http://schemas.microsoft.com/office/drawing/2014/main" id="{D067655B-0132-0E4C-ABE2-873253EEB624}"/>
              </a:ext>
            </a:extLst>
          </p:cNvPr>
          <p:cNvSpPr txBox="1"/>
          <p:nvPr/>
        </p:nvSpPr>
        <p:spPr>
          <a:xfrm>
            <a:off x="5704114" y="3209063"/>
            <a:ext cx="5545183" cy="2554545"/>
          </a:xfrm>
          <a:prstGeom prst="rect">
            <a:avLst/>
          </a:prstGeom>
          <a:noFill/>
        </p:spPr>
        <p:txBody>
          <a:bodyPr wrap="square" rtlCol="0">
            <a:spAutoFit/>
          </a:bodyPr>
          <a:lstStyle/>
          <a:p>
            <a:r>
              <a:rPr lang="en-US" sz="2000" dirty="0"/>
              <a:t>Splitting classes across multiple source files is primarily useful when part of a class is generated automatically. For example, this feature is used by Visual Studio’s graphical user interface builder to separate automatically generated code from user-defined code. Partial classes can also make it easier for multiple programmers to work on the same class simultaneously.</a:t>
            </a:r>
          </a:p>
        </p:txBody>
      </p:sp>
    </p:spTree>
    <p:extLst>
      <p:ext uri="{BB962C8B-B14F-4D97-AF65-F5344CB8AC3E}">
        <p14:creationId xmlns:p14="http://schemas.microsoft.com/office/powerpoint/2010/main" val="377276254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04E68-D62A-0244-9A26-576117FCE0C0}"/>
              </a:ext>
            </a:extLst>
          </p:cNvPr>
          <p:cNvSpPr>
            <a:spLocks noGrp="1"/>
          </p:cNvSpPr>
          <p:nvPr>
            <p:ph type="title"/>
          </p:nvPr>
        </p:nvSpPr>
        <p:spPr/>
        <p:txBody>
          <a:bodyPr/>
          <a:lstStyle/>
          <a:p>
            <a:r>
              <a:rPr lang="en-US" dirty="0"/>
              <a:t>Garbage Collector</a:t>
            </a:r>
            <a:br>
              <a:rPr lang="en-US" dirty="0"/>
            </a:br>
            <a:endParaRPr lang="en-BO" dirty="0"/>
          </a:p>
        </p:txBody>
      </p:sp>
      <p:sp>
        <p:nvSpPr>
          <p:cNvPr id="3" name="Content Placeholder 2">
            <a:extLst>
              <a:ext uri="{FF2B5EF4-FFF2-40B4-BE49-F238E27FC236}">
                <a16:creationId xmlns:a16="http://schemas.microsoft.com/office/drawing/2014/main" id="{C5B14600-7C8A-6F4D-95EB-74D47CD6C8D0}"/>
              </a:ext>
            </a:extLst>
          </p:cNvPr>
          <p:cNvSpPr>
            <a:spLocks noGrp="1"/>
          </p:cNvSpPr>
          <p:nvPr>
            <p:ph idx="1"/>
          </p:nvPr>
        </p:nvSpPr>
        <p:spPr>
          <a:xfrm>
            <a:off x="838200" y="1825625"/>
            <a:ext cx="10515600" cy="1603375"/>
          </a:xfrm>
        </p:spPr>
        <p:txBody>
          <a:bodyPr>
            <a:normAutofit fontScale="77500" lnSpcReduction="20000"/>
          </a:bodyPr>
          <a:lstStyle/>
          <a:p>
            <a:pPr marL="0" indent="0">
              <a:buNone/>
            </a:pPr>
            <a:r>
              <a:rPr lang="en-US" dirty="0"/>
              <a:t>The .NET Framework has a garbage collector that periodically releases memory used by objects when they are no longer accessible. This frees the programmer from the often tedious and error-prone task of manual memory management. An object will be eligible for destruction when there are no more references to it. This occurs, for example, when a local object variable goes out of scope. Bear in mind that an object cannot be explicitly deallocated in C#.</a:t>
            </a:r>
          </a:p>
          <a:p>
            <a:endParaRPr lang="en-BO" dirty="0"/>
          </a:p>
        </p:txBody>
      </p:sp>
      <p:sp>
        <p:nvSpPr>
          <p:cNvPr id="4" name="TextBox 3">
            <a:extLst>
              <a:ext uri="{FF2B5EF4-FFF2-40B4-BE49-F238E27FC236}">
                <a16:creationId xmlns:a16="http://schemas.microsoft.com/office/drawing/2014/main" id="{4FA69B1E-7092-DD4F-9A25-95A84012B02C}"/>
              </a:ext>
            </a:extLst>
          </p:cNvPr>
          <p:cNvSpPr txBox="1"/>
          <p:nvPr/>
        </p:nvSpPr>
        <p:spPr>
          <a:xfrm>
            <a:off x="1088572" y="3744685"/>
            <a:ext cx="9022079" cy="2246769"/>
          </a:xfrm>
          <a:prstGeom prst="rect">
            <a:avLst/>
          </a:prstGeom>
          <a:noFill/>
        </p:spPr>
        <p:txBody>
          <a:bodyPr wrap="square" rtlCol="0">
            <a:spAutoFit/>
          </a:bodyPr>
          <a:lstStyle/>
          <a:p>
            <a:r>
              <a:rPr lang="en-US" sz="2000" b="1" dirty="0"/>
              <a:t>static void Main()</a:t>
            </a:r>
          </a:p>
          <a:p>
            <a:r>
              <a:rPr lang="en-US" sz="2000" b="1" dirty="0"/>
              <a:t>{</a:t>
            </a:r>
          </a:p>
          <a:p>
            <a:r>
              <a:rPr lang="en-US" sz="2000" b="1" dirty="0"/>
              <a:t>	if (true) {</a:t>
            </a:r>
          </a:p>
          <a:p>
            <a:r>
              <a:rPr lang="en-US" sz="2000" b="1" dirty="0"/>
              <a:t>		string s = "";</a:t>
            </a:r>
          </a:p>
          <a:p>
            <a:r>
              <a:rPr lang="en-US" sz="2000" b="1" dirty="0"/>
              <a:t>	}</a:t>
            </a:r>
          </a:p>
          <a:p>
            <a:r>
              <a:rPr lang="en-US" sz="2000" b="1" dirty="0"/>
              <a:t>	// String object s becomes inaccessible here and will be destroyed</a:t>
            </a:r>
          </a:p>
          <a:p>
            <a:r>
              <a:rPr lang="en-US" sz="2000" b="1" dirty="0"/>
              <a:t>}</a:t>
            </a:r>
            <a:endParaRPr lang="en-US" b="1" dirty="0"/>
          </a:p>
        </p:txBody>
      </p:sp>
    </p:spTree>
    <p:extLst>
      <p:ext uri="{BB962C8B-B14F-4D97-AF65-F5344CB8AC3E}">
        <p14:creationId xmlns:p14="http://schemas.microsoft.com/office/powerpoint/2010/main" val="428547682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38CE-57F2-C941-9743-D80D86429B22}"/>
              </a:ext>
            </a:extLst>
          </p:cNvPr>
          <p:cNvSpPr>
            <a:spLocks noGrp="1"/>
          </p:cNvSpPr>
          <p:nvPr>
            <p:ph type="title"/>
          </p:nvPr>
        </p:nvSpPr>
        <p:spPr/>
        <p:txBody>
          <a:bodyPr/>
          <a:lstStyle/>
          <a:p>
            <a:r>
              <a:rPr lang="en-US" dirty="0"/>
              <a:t>Destructor</a:t>
            </a:r>
            <a:br>
              <a:rPr lang="en-US" dirty="0"/>
            </a:br>
            <a:endParaRPr lang="en-BO" dirty="0"/>
          </a:p>
        </p:txBody>
      </p:sp>
      <p:sp>
        <p:nvSpPr>
          <p:cNvPr id="3" name="Content Placeholder 2">
            <a:extLst>
              <a:ext uri="{FF2B5EF4-FFF2-40B4-BE49-F238E27FC236}">
                <a16:creationId xmlns:a16="http://schemas.microsoft.com/office/drawing/2014/main" id="{12949EB8-E240-5248-A4BB-A4F1674D7822}"/>
              </a:ext>
            </a:extLst>
          </p:cNvPr>
          <p:cNvSpPr>
            <a:spLocks noGrp="1"/>
          </p:cNvSpPr>
          <p:nvPr>
            <p:ph idx="1"/>
          </p:nvPr>
        </p:nvSpPr>
        <p:spPr>
          <a:xfrm>
            <a:off x="838200" y="1825626"/>
            <a:ext cx="10515600" cy="1056912"/>
          </a:xfrm>
        </p:spPr>
        <p:txBody>
          <a:bodyPr>
            <a:normAutofit fontScale="62500" lnSpcReduction="20000"/>
          </a:bodyPr>
          <a:lstStyle/>
          <a:p>
            <a:pPr marL="0" indent="0">
              <a:buNone/>
            </a:pPr>
            <a:r>
              <a:rPr lang="en-US" dirty="0"/>
              <a:t>In addition to constructors, a class can also have a destructor. The destructor is used to release any unmanaged resources allocated by the object. It is called automatically before an object is destroyed and cannot be called explicitly. The name of the destructor is the same as the class name, but preceded by a tilde (~). A class may only have one destructor and it does not take any parameters or return any value.</a:t>
            </a:r>
          </a:p>
          <a:p>
            <a:endParaRPr lang="en-US" dirty="0"/>
          </a:p>
          <a:p>
            <a:endParaRPr lang="en-BO" dirty="0"/>
          </a:p>
        </p:txBody>
      </p:sp>
      <p:sp>
        <p:nvSpPr>
          <p:cNvPr id="4" name="TextBox 3">
            <a:extLst>
              <a:ext uri="{FF2B5EF4-FFF2-40B4-BE49-F238E27FC236}">
                <a16:creationId xmlns:a16="http://schemas.microsoft.com/office/drawing/2014/main" id="{530ABC6E-EAFE-8D49-AE58-F9C8B6F2E931}"/>
              </a:ext>
            </a:extLst>
          </p:cNvPr>
          <p:cNvSpPr txBox="1"/>
          <p:nvPr/>
        </p:nvSpPr>
        <p:spPr>
          <a:xfrm>
            <a:off x="1010194" y="2882538"/>
            <a:ext cx="7741920" cy="3718559"/>
          </a:xfrm>
          <a:prstGeom prst="rect">
            <a:avLst/>
          </a:prstGeom>
          <a:noFill/>
        </p:spPr>
        <p:txBody>
          <a:bodyPr wrap="square" rtlCol="0">
            <a:spAutoFit/>
          </a:bodyPr>
          <a:lstStyle/>
          <a:p>
            <a:r>
              <a:rPr lang="en-US" b="1" dirty="0"/>
              <a:t>class </a:t>
            </a:r>
            <a:r>
              <a:rPr lang="en-US" b="1" dirty="0" err="1"/>
              <a:t>MyComponent</a:t>
            </a:r>
            <a:endParaRPr lang="en-US" b="1" dirty="0"/>
          </a:p>
          <a:p>
            <a:r>
              <a:rPr lang="en-US" b="1" dirty="0"/>
              <a:t>{</a:t>
            </a:r>
          </a:p>
          <a:p>
            <a:r>
              <a:rPr lang="en-US" b="1" dirty="0"/>
              <a:t>	private </a:t>
            </a:r>
            <a:r>
              <a:rPr lang="en-US" b="1" dirty="0" err="1"/>
              <a:t>System.ComponentModel.Component</a:t>
            </a:r>
            <a:r>
              <a:rPr lang="en-US" b="1" dirty="0"/>
              <a:t> comp;</a:t>
            </a:r>
          </a:p>
          <a:p>
            <a:r>
              <a:rPr lang="en-US" b="1" dirty="0"/>
              <a:t>	public </a:t>
            </a:r>
            <a:r>
              <a:rPr lang="en-US" b="1" dirty="0" err="1"/>
              <a:t>MyComponent</a:t>
            </a:r>
            <a:r>
              <a:rPr lang="en-US" b="1" dirty="0"/>
              <a:t>()</a:t>
            </a:r>
          </a:p>
          <a:p>
            <a:r>
              <a:rPr lang="en-US" b="1" dirty="0"/>
              <a:t>	{</a:t>
            </a:r>
          </a:p>
          <a:p>
            <a:r>
              <a:rPr lang="en-US" b="1" dirty="0"/>
              <a:t>		comp = new </a:t>
            </a:r>
            <a:r>
              <a:rPr lang="en-US" b="1" dirty="0" err="1"/>
              <a:t>System.ComponentModel.Component</a:t>
            </a:r>
            <a:r>
              <a:rPr lang="en-US" b="1" dirty="0"/>
              <a:t>();</a:t>
            </a:r>
          </a:p>
          <a:p>
            <a:r>
              <a:rPr lang="en-US" b="1" dirty="0"/>
              <a:t>	}</a:t>
            </a:r>
          </a:p>
          <a:p>
            <a:r>
              <a:rPr lang="en-US" b="1" dirty="0"/>
              <a:t>	</a:t>
            </a:r>
          </a:p>
          <a:p>
            <a:r>
              <a:rPr lang="en-US" b="1" dirty="0"/>
              <a:t>	~</a:t>
            </a:r>
            <a:r>
              <a:rPr lang="en-US" b="1" dirty="0" err="1"/>
              <a:t>MyComponent</a:t>
            </a:r>
            <a:r>
              <a:rPr lang="en-US" b="1" dirty="0"/>
              <a:t>()</a:t>
            </a:r>
          </a:p>
          <a:p>
            <a:r>
              <a:rPr lang="en-US" b="1" dirty="0"/>
              <a:t>	{</a:t>
            </a:r>
          </a:p>
          <a:p>
            <a:r>
              <a:rPr lang="en-US" b="1" dirty="0"/>
              <a:t>		</a:t>
            </a:r>
            <a:r>
              <a:rPr lang="en-US" b="1" dirty="0" err="1"/>
              <a:t>comp.Dispose</a:t>
            </a:r>
            <a:r>
              <a:rPr lang="en-US" b="1" dirty="0"/>
              <a:t>();</a:t>
            </a:r>
          </a:p>
          <a:p>
            <a:r>
              <a:rPr lang="en-US" b="1" dirty="0"/>
              <a:t>	}</a:t>
            </a:r>
          </a:p>
          <a:p>
            <a:r>
              <a:rPr lang="en-US" b="1" dirty="0"/>
              <a:t>}</a:t>
            </a:r>
          </a:p>
        </p:txBody>
      </p:sp>
      <p:sp>
        <p:nvSpPr>
          <p:cNvPr id="5" name="TextBox 4">
            <a:extLst>
              <a:ext uri="{FF2B5EF4-FFF2-40B4-BE49-F238E27FC236}">
                <a16:creationId xmlns:a16="http://schemas.microsoft.com/office/drawing/2014/main" id="{64CEEA05-38E6-A843-B1A8-A5D64FC2C759}"/>
              </a:ext>
            </a:extLst>
          </p:cNvPr>
          <p:cNvSpPr txBox="1"/>
          <p:nvPr/>
        </p:nvSpPr>
        <p:spPr>
          <a:xfrm>
            <a:off x="8390708" y="2869918"/>
            <a:ext cx="3135086" cy="3416320"/>
          </a:xfrm>
          <a:prstGeom prst="rect">
            <a:avLst/>
          </a:prstGeom>
          <a:noFill/>
        </p:spPr>
        <p:txBody>
          <a:bodyPr wrap="square" rtlCol="0">
            <a:spAutoFit/>
          </a:bodyPr>
          <a:lstStyle/>
          <a:p>
            <a:r>
              <a:rPr lang="en-US" dirty="0"/>
              <a:t>In general, the .NET Framework garbage collector automatically</a:t>
            </a:r>
          </a:p>
          <a:p>
            <a:r>
              <a:rPr lang="en-US" dirty="0"/>
              <a:t>manages the allocation and release of memory for objects. However, when a class uses unmanaged resources—such as files, network connections,</a:t>
            </a:r>
          </a:p>
          <a:p>
            <a:r>
              <a:rPr lang="en-US" dirty="0"/>
              <a:t>and user interface components—a destructor should be used to free up</a:t>
            </a:r>
          </a:p>
          <a:p>
            <a:r>
              <a:rPr lang="en-US" dirty="0"/>
              <a:t>those resources when they are no longer needed.</a:t>
            </a:r>
          </a:p>
        </p:txBody>
      </p:sp>
    </p:spTree>
    <p:extLst>
      <p:ext uri="{BB962C8B-B14F-4D97-AF65-F5344CB8AC3E}">
        <p14:creationId xmlns:p14="http://schemas.microsoft.com/office/powerpoint/2010/main" val="129202460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AB7A-DAC9-D649-8434-98F822E6BA7F}"/>
              </a:ext>
            </a:extLst>
          </p:cNvPr>
          <p:cNvSpPr>
            <a:spLocks noGrp="1"/>
          </p:cNvSpPr>
          <p:nvPr>
            <p:ph type="title"/>
          </p:nvPr>
        </p:nvSpPr>
        <p:spPr/>
        <p:txBody>
          <a:bodyPr/>
          <a:lstStyle/>
          <a:p>
            <a:r>
              <a:rPr lang="en-US" dirty="0"/>
              <a:t>null Keyword</a:t>
            </a:r>
            <a:br>
              <a:rPr lang="en-US" dirty="0"/>
            </a:br>
            <a:endParaRPr lang="en-BO" dirty="0"/>
          </a:p>
        </p:txBody>
      </p:sp>
      <p:sp>
        <p:nvSpPr>
          <p:cNvPr id="3" name="Content Placeholder 2">
            <a:extLst>
              <a:ext uri="{FF2B5EF4-FFF2-40B4-BE49-F238E27FC236}">
                <a16:creationId xmlns:a16="http://schemas.microsoft.com/office/drawing/2014/main" id="{7E78B219-9FAE-4244-AA28-C9E4849E3914}"/>
              </a:ext>
            </a:extLst>
          </p:cNvPr>
          <p:cNvSpPr>
            <a:spLocks noGrp="1"/>
          </p:cNvSpPr>
          <p:nvPr>
            <p:ph idx="1"/>
          </p:nvPr>
        </p:nvSpPr>
        <p:spPr>
          <a:xfrm>
            <a:off x="838200" y="1825625"/>
            <a:ext cx="10515600" cy="2136775"/>
          </a:xfrm>
        </p:spPr>
        <p:txBody>
          <a:bodyPr>
            <a:normAutofit fontScale="92500" lnSpcReduction="20000"/>
          </a:bodyPr>
          <a:lstStyle/>
          <a:p>
            <a:pPr marL="0" indent="0">
              <a:buNone/>
            </a:pPr>
            <a:r>
              <a:rPr lang="en-US" dirty="0"/>
              <a:t>The null keyword is used to represent a null reference, which is a</a:t>
            </a:r>
          </a:p>
          <a:p>
            <a:pPr marL="0" indent="0">
              <a:buNone/>
            </a:pPr>
            <a:r>
              <a:rPr lang="en-US" dirty="0"/>
              <a:t>reference that does not refer to any object. It can only be assigned to</a:t>
            </a:r>
          </a:p>
          <a:p>
            <a:pPr marL="0" indent="0">
              <a:buNone/>
            </a:pPr>
            <a:r>
              <a:rPr lang="en-US" dirty="0"/>
              <a:t>variables of reference type, and not to value type variables.</a:t>
            </a:r>
          </a:p>
          <a:p>
            <a:pPr marL="0" indent="0">
              <a:buNone/>
            </a:pPr>
            <a:endParaRPr lang="en-US" dirty="0"/>
          </a:p>
          <a:p>
            <a:pPr marL="0" indent="0">
              <a:buNone/>
            </a:pPr>
            <a:r>
              <a:rPr lang="en-US" b="1" dirty="0"/>
              <a:t>string s = null;</a:t>
            </a:r>
          </a:p>
          <a:p>
            <a:endParaRPr lang="en-BO" dirty="0"/>
          </a:p>
        </p:txBody>
      </p:sp>
      <p:sp>
        <p:nvSpPr>
          <p:cNvPr id="4" name="TextBox 3">
            <a:extLst>
              <a:ext uri="{FF2B5EF4-FFF2-40B4-BE49-F238E27FC236}">
                <a16:creationId xmlns:a16="http://schemas.microsoft.com/office/drawing/2014/main" id="{C3A29BB5-BDB3-5746-BFD4-94A8F4972C22}"/>
              </a:ext>
            </a:extLst>
          </p:cNvPr>
          <p:cNvSpPr txBox="1"/>
          <p:nvPr/>
        </p:nvSpPr>
        <p:spPr>
          <a:xfrm>
            <a:off x="931817" y="4084320"/>
            <a:ext cx="9448800" cy="1569660"/>
          </a:xfrm>
          <a:prstGeom prst="rect">
            <a:avLst/>
          </a:prstGeom>
          <a:noFill/>
        </p:spPr>
        <p:txBody>
          <a:bodyPr wrap="square" rtlCol="0">
            <a:spAutoFit/>
          </a:bodyPr>
          <a:lstStyle/>
          <a:p>
            <a:r>
              <a:rPr lang="en-US" sz="2400" dirty="0"/>
              <a:t>Trying to access members of an object referring to null will cause an</a:t>
            </a:r>
          </a:p>
          <a:p>
            <a:r>
              <a:rPr lang="en-US" sz="2400" dirty="0"/>
              <a:t>exception, because there is no valid instance to dereference.</a:t>
            </a:r>
          </a:p>
          <a:p>
            <a:endParaRPr lang="en-US" sz="2400" dirty="0"/>
          </a:p>
          <a:p>
            <a:r>
              <a:rPr lang="en-US" sz="2400" b="1" dirty="0"/>
              <a:t>int length = </a:t>
            </a:r>
            <a:r>
              <a:rPr lang="en-US" sz="2400" b="1" dirty="0" err="1"/>
              <a:t>s.Length</a:t>
            </a:r>
            <a:r>
              <a:rPr lang="en-US" sz="2400" b="1" dirty="0"/>
              <a:t>; 	// error: </a:t>
            </a:r>
            <a:r>
              <a:rPr lang="en-US" sz="2400" b="1" dirty="0" err="1"/>
              <a:t>NullReferenceException</a:t>
            </a:r>
            <a:endParaRPr lang="en-US" sz="2400" b="1" dirty="0"/>
          </a:p>
        </p:txBody>
      </p:sp>
    </p:spTree>
    <p:extLst>
      <p:ext uri="{BB962C8B-B14F-4D97-AF65-F5344CB8AC3E}">
        <p14:creationId xmlns:p14="http://schemas.microsoft.com/office/powerpoint/2010/main" val="170465981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68F8C-0C83-B64E-B218-9F052E1F6B6A}"/>
              </a:ext>
            </a:extLst>
          </p:cNvPr>
          <p:cNvSpPr>
            <a:spLocks noGrp="1"/>
          </p:cNvSpPr>
          <p:nvPr>
            <p:ph type="title"/>
          </p:nvPr>
        </p:nvSpPr>
        <p:spPr/>
        <p:txBody>
          <a:bodyPr/>
          <a:lstStyle/>
          <a:p>
            <a:r>
              <a:rPr lang="en-US" dirty="0"/>
              <a:t>Checking for a null reference</a:t>
            </a:r>
            <a:br>
              <a:rPr lang="en-US" dirty="0"/>
            </a:br>
            <a:endParaRPr lang="en-BO" dirty="0"/>
          </a:p>
        </p:txBody>
      </p:sp>
      <p:sp>
        <p:nvSpPr>
          <p:cNvPr id="3" name="Content Placeholder 2">
            <a:extLst>
              <a:ext uri="{FF2B5EF4-FFF2-40B4-BE49-F238E27FC236}">
                <a16:creationId xmlns:a16="http://schemas.microsoft.com/office/drawing/2014/main" id="{6DA17123-D10B-5941-A493-0152E7944994}"/>
              </a:ext>
            </a:extLst>
          </p:cNvPr>
          <p:cNvSpPr>
            <a:spLocks noGrp="1"/>
          </p:cNvSpPr>
          <p:nvPr>
            <p:ph idx="1"/>
          </p:nvPr>
        </p:nvSpPr>
        <p:spPr>
          <a:xfrm>
            <a:off x="838200" y="1825625"/>
            <a:ext cx="10515600" cy="952409"/>
          </a:xfrm>
        </p:spPr>
        <p:txBody>
          <a:bodyPr>
            <a:normAutofit fontScale="85000" lnSpcReduction="20000"/>
          </a:bodyPr>
          <a:lstStyle/>
          <a:p>
            <a:pPr marL="0" indent="0">
              <a:buNone/>
            </a:pPr>
            <a:r>
              <a:rPr lang="en-US" dirty="0"/>
              <a:t>In order to safely access instance members of an object that may be null, a check for a null reference should first be carried out. This test can be done for instance using the equal to operator (==).</a:t>
            </a:r>
          </a:p>
          <a:p>
            <a:endParaRPr lang="en-BO" dirty="0"/>
          </a:p>
        </p:txBody>
      </p:sp>
      <p:sp>
        <p:nvSpPr>
          <p:cNvPr id="4" name="TextBox 3">
            <a:extLst>
              <a:ext uri="{FF2B5EF4-FFF2-40B4-BE49-F238E27FC236}">
                <a16:creationId xmlns:a16="http://schemas.microsoft.com/office/drawing/2014/main" id="{42E558C8-82F4-5941-87D2-A8D000319C18}"/>
              </a:ext>
            </a:extLst>
          </p:cNvPr>
          <p:cNvSpPr txBox="1"/>
          <p:nvPr/>
        </p:nvSpPr>
        <p:spPr>
          <a:xfrm>
            <a:off x="1219201" y="3156811"/>
            <a:ext cx="9074331" cy="3170099"/>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public string s; 			// null by default</a:t>
            </a:r>
          </a:p>
          <a:p>
            <a:pPr lvl="1"/>
            <a:r>
              <a:rPr lang="en-US" sz="2000" b="1" dirty="0"/>
              <a:t>static void Main()</a:t>
            </a:r>
          </a:p>
          <a:p>
            <a:pPr lvl="1"/>
            <a:r>
              <a:rPr lang="en-US" sz="2000" b="1" dirty="0"/>
              <a:t>{</a:t>
            </a:r>
          </a:p>
          <a:p>
            <a:pPr lvl="1"/>
            <a:r>
              <a:rPr lang="en-US" sz="2000" b="1" dirty="0"/>
              <a:t>	</a:t>
            </a:r>
            <a:r>
              <a:rPr lang="en-US" sz="2000" b="1" dirty="0" err="1"/>
              <a:t>MyApp</a:t>
            </a:r>
            <a:r>
              <a:rPr lang="en-US" sz="2000" b="1" dirty="0"/>
              <a:t> </a:t>
            </a:r>
            <a:r>
              <a:rPr lang="en-US" sz="2000" b="1" dirty="0" err="1"/>
              <a:t>mapp</a:t>
            </a:r>
            <a:r>
              <a:rPr lang="en-US" sz="2000" b="1" dirty="0"/>
              <a:t> = new </a:t>
            </a:r>
            <a:r>
              <a:rPr lang="en-US" sz="2000" b="1" dirty="0" err="1"/>
              <a:t>MyApp</a:t>
            </a:r>
            <a:r>
              <a:rPr lang="en-US" sz="2000" b="1" dirty="0"/>
              <a:t>();</a:t>
            </a:r>
          </a:p>
          <a:p>
            <a:pPr lvl="1"/>
            <a:r>
              <a:rPr lang="en-US" sz="2000" b="1" dirty="0"/>
              <a:t>	if (</a:t>
            </a:r>
            <a:r>
              <a:rPr lang="en-US" sz="2000" b="1" dirty="0" err="1"/>
              <a:t>mapp.s</a:t>
            </a:r>
            <a:r>
              <a:rPr lang="en-US" sz="2000" b="1" dirty="0"/>
              <a:t> == null) { </a:t>
            </a:r>
            <a:r>
              <a:rPr lang="en-US" sz="2000" b="1" dirty="0" err="1"/>
              <a:t>mapp.s</a:t>
            </a:r>
            <a:r>
              <a:rPr lang="en-US" sz="2000" b="1" dirty="0"/>
              <a:t> = ""; } 	// create a valid object (empty string)</a:t>
            </a:r>
          </a:p>
          <a:p>
            <a:pPr lvl="1"/>
            <a:r>
              <a:rPr lang="en-US" sz="2000" b="1" dirty="0"/>
              <a:t>	int length = </a:t>
            </a:r>
            <a:r>
              <a:rPr lang="en-US" sz="2000" b="1" dirty="0" err="1"/>
              <a:t>mapp.s.Length</a:t>
            </a:r>
            <a:r>
              <a:rPr lang="en-US" sz="2000" b="1" dirty="0"/>
              <a:t>; 		// 0</a:t>
            </a:r>
          </a:p>
          <a:p>
            <a:pPr lvl="1"/>
            <a:r>
              <a:rPr lang="en-US" sz="2000" b="1" dirty="0"/>
              <a:t>}</a:t>
            </a:r>
          </a:p>
          <a:p>
            <a:r>
              <a:rPr lang="en-US" sz="2000" b="1" dirty="0"/>
              <a:t>}</a:t>
            </a:r>
          </a:p>
        </p:txBody>
      </p:sp>
    </p:spTree>
    <p:extLst>
      <p:ext uri="{BB962C8B-B14F-4D97-AF65-F5344CB8AC3E}">
        <p14:creationId xmlns:p14="http://schemas.microsoft.com/office/powerpoint/2010/main" val="321301812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2051B-CA77-3540-A96B-3A6EBD5F929B}"/>
              </a:ext>
            </a:extLst>
          </p:cNvPr>
          <p:cNvSpPr>
            <a:spLocks noGrp="1"/>
          </p:cNvSpPr>
          <p:nvPr>
            <p:ph type="title"/>
          </p:nvPr>
        </p:nvSpPr>
        <p:spPr/>
        <p:txBody>
          <a:bodyPr/>
          <a:lstStyle/>
          <a:p>
            <a:r>
              <a:rPr lang="en-BO" dirty="0"/>
              <a:t>Using ternary operator for null comparation</a:t>
            </a:r>
          </a:p>
        </p:txBody>
      </p:sp>
      <p:sp>
        <p:nvSpPr>
          <p:cNvPr id="3" name="Content Placeholder 2">
            <a:extLst>
              <a:ext uri="{FF2B5EF4-FFF2-40B4-BE49-F238E27FC236}">
                <a16:creationId xmlns:a16="http://schemas.microsoft.com/office/drawing/2014/main" id="{495E9038-07C7-2C4A-BE30-1FE94C99C2C0}"/>
              </a:ext>
            </a:extLst>
          </p:cNvPr>
          <p:cNvSpPr>
            <a:spLocks noGrp="1"/>
          </p:cNvSpPr>
          <p:nvPr>
            <p:ph idx="1"/>
          </p:nvPr>
        </p:nvSpPr>
        <p:spPr/>
        <p:txBody>
          <a:bodyPr/>
          <a:lstStyle/>
          <a:p>
            <a:pPr marL="0" indent="0">
              <a:buNone/>
            </a:pPr>
            <a:r>
              <a:rPr lang="en-US" dirty="0"/>
              <a:t>Another option is to use the ternary operator to assign a suitable value</a:t>
            </a:r>
          </a:p>
          <a:p>
            <a:pPr marL="0" indent="0">
              <a:buNone/>
            </a:pPr>
            <a:r>
              <a:rPr lang="en-US" dirty="0"/>
              <a:t>in case a null string is encountered.</a:t>
            </a:r>
          </a:p>
          <a:p>
            <a:pPr marL="0" indent="0">
              <a:buNone/>
            </a:pPr>
            <a:endParaRPr lang="en-US" dirty="0"/>
          </a:p>
          <a:p>
            <a:pPr marL="0" indent="0">
              <a:buNone/>
            </a:pPr>
            <a:r>
              <a:rPr lang="en-US" b="1" dirty="0"/>
              <a:t>int length = (s != null) ? </a:t>
            </a:r>
            <a:r>
              <a:rPr lang="en-US" b="1" dirty="0" err="1"/>
              <a:t>s.Length</a:t>
            </a:r>
            <a:r>
              <a:rPr lang="en-US" b="1" dirty="0"/>
              <a:t> : 0; 	// 0</a:t>
            </a:r>
          </a:p>
          <a:p>
            <a:endParaRPr lang="en-BO" dirty="0"/>
          </a:p>
        </p:txBody>
      </p:sp>
    </p:spTree>
    <p:extLst>
      <p:ext uri="{BB962C8B-B14F-4D97-AF65-F5344CB8AC3E}">
        <p14:creationId xmlns:p14="http://schemas.microsoft.com/office/powerpoint/2010/main" val="30133000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4E127-769B-0B40-98D8-9A930188053F}"/>
              </a:ext>
            </a:extLst>
          </p:cNvPr>
          <p:cNvSpPr>
            <a:spLocks noGrp="1"/>
          </p:cNvSpPr>
          <p:nvPr>
            <p:ph type="title"/>
          </p:nvPr>
        </p:nvSpPr>
        <p:spPr/>
        <p:txBody>
          <a:bodyPr/>
          <a:lstStyle/>
          <a:p>
            <a:r>
              <a:rPr lang="en-US" dirty="0"/>
              <a:t>Nullable Types</a:t>
            </a:r>
            <a:br>
              <a:rPr lang="en-US" dirty="0"/>
            </a:br>
            <a:endParaRPr lang="en-BO" dirty="0"/>
          </a:p>
        </p:txBody>
      </p:sp>
      <p:sp>
        <p:nvSpPr>
          <p:cNvPr id="3" name="Content Placeholder 2">
            <a:extLst>
              <a:ext uri="{FF2B5EF4-FFF2-40B4-BE49-F238E27FC236}">
                <a16:creationId xmlns:a16="http://schemas.microsoft.com/office/drawing/2014/main" id="{2056FD21-3431-8E4D-AC08-C2038D5D9A89}"/>
              </a:ext>
            </a:extLst>
          </p:cNvPr>
          <p:cNvSpPr>
            <a:spLocks noGrp="1"/>
          </p:cNvSpPr>
          <p:nvPr>
            <p:ph idx="1"/>
          </p:nvPr>
        </p:nvSpPr>
        <p:spPr/>
        <p:txBody>
          <a:bodyPr/>
          <a:lstStyle/>
          <a:p>
            <a:pPr marL="0" indent="0">
              <a:buNone/>
            </a:pPr>
            <a:r>
              <a:rPr lang="en-US" dirty="0"/>
              <a:t>A value type can be made to hold the value null in addition to its normal range of values by appending a question mark (?) to its underlying type.</a:t>
            </a:r>
          </a:p>
          <a:p>
            <a:pPr marL="0" indent="0">
              <a:buNone/>
            </a:pPr>
            <a:r>
              <a:rPr lang="en-US" dirty="0"/>
              <a:t>This is called a nullable type and allows the simple types, as well as other struct types, to indicate an undefined value. For example, bool? is a nullable type that can hold the values true, false, and null.</a:t>
            </a:r>
          </a:p>
          <a:p>
            <a:pPr marL="0" indent="0">
              <a:buNone/>
            </a:pPr>
            <a:endParaRPr lang="en-US" dirty="0"/>
          </a:p>
          <a:p>
            <a:pPr marL="0" indent="0">
              <a:buNone/>
            </a:pPr>
            <a:r>
              <a:rPr lang="en-US" sz="3200" b="1" dirty="0"/>
              <a:t>bool? b = null; 		// nullable bool type</a:t>
            </a:r>
          </a:p>
          <a:p>
            <a:pPr marL="0" indent="0">
              <a:buNone/>
            </a:pPr>
            <a:r>
              <a:rPr lang="en-US" sz="3200" b="1" dirty="0"/>
              <a:t>Int? length = null	// nullable int type</a:t>
            </a:r>
          </a:p>
          <a:p>
            <a:endParaRPr lang="en-BO" dirty="0"/>
          </a:p>
        </p:txBody>
      </p:sp>
    </p:spTree>
    <p:extLst>
      <p:ext uri="{BB962C8B-B14F-4D97-AF65-F5344CB8AC3E}">
        <p14:creationId xmlns:p14="http://schemas.microsoft.com/office/powerpoint/2010/main" val="25096685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D613-DE78-7D41-B60C-A7A15B367CCA}"/>
              </a:ext>
            </a:extLst>
          </p:cNvPr>
          <p:cNvSpPr>
            <a:spLocks noGrp="1"/>
          </p:cNvSpPr>
          <p:nvPr>
            <p:ph type="title"/>
          </p:nvPr>
        </p:nvSpPr>
        <p:spPr/>
        <p:txBody>
          <a:bodyPr/>
          <a:lstStyle/>
          <a:p>
            <a:r>
              <a:rPr lang="en-US" dirty="0"/>
              <a:t>Null-Coalescing Operator</a:t>
            </a:r>
            <a:br>
              <a:rPr lang="en-US" dirty="0"/>
            </a:br>
            <a:endParaRPr lang="en-BO" dirty="0"/>
          </a:p>
        </p:txBody>
      </p:sp>
      <p:sp>
        <p:nvSpPr>
          <p:cNvPr id="3" name="Content Placeholder 2">
            <a:extLst>
              <a:ext uri="{FF2B5EF4-FFF2-40B4-BE49-F238E27FC236}">
                <a16:creationId xmlns:a16="http://schemas.microsoft.com/office/drawing/2014/main" id="{35D0751B-AF32-8645-8ABD-1A70FC3E0EAF}"/>
              </a:ext>
            </a:extLst>
          </p:cNvPr>
          <p:cNvSpPr>
            <a:spLocks noGrp="1"/>
          </p:cNvSpPr>
          <p:nvPr>
            <p:ph idx="1"/>
          </p:nvPr>
        </p:nvSpPr>
        <p:spPr>
          <a:xfrm>
            <a:off x="838200" y="1825625"/>
            <a:ext cx="10515600" cy="2032272"/>
          </a:xfrm>
        </p:spPr>
        <p:txBody>
          <a:bodyPr>
            <a:normAutofit fontScale="92500"/>
          </a:bodyPr>
          <a:lstStyle/>
          <a:p>
            <a:pPr marL="0" indent="0">
              <a:buNone/>
            </a:pPr>
            <a:r>
              <a:rPr lang="en-US" dirty="0"/>
              <a:t>The null-coalescing operator (??) returns the left-hand operand if it is not null and otherwise returns the right-hand operand. This conditional operator provides an easy syntax for assigning a nullable type to a non-nullable type.</a:t>
            </a:r>
          </a:p>
          <a:p>
            <a:pPr marL="0" indent="0">
              <a:buNone/>
            </a:pPr>
            <a:r>
              <a:rPr lang="en-US" dirty="0"/>
              <a:t>A variable of a nullable type should not be explicitly cast to a non-nullable type. Doing so will cause a runtime error if the variable has null as its value.</a:t>
            </a:r>
          </a:p>
          <a:p>
            <a:endParaRPr lang="en-BO" dirty="0"/>
          </a:p>
        </p:txBody>
      </p:sp>
      <p:sp>
        <p:nvSpPr>
          <p:cNvPr id="4" name="TextBox 3">
            <a:extLst>
              <a:ext uri="{FF2B5EF4-FFF2-40B4-BE49-F238E27FC236}">
                <a16:creationId xmlns:a16="http://schemas.microsoft.com/office/drawing/2014/main" id="{96D47B74-A191-E14A-9CE6-803588E98C40}"/>
              </a:ext>
            </a:extLst>
          </p:cNvPr>
          <p:cNvSpPr txBox="1"/>
          <p:nvPr/>
        </p:nvSpPr>
        <p:spPr>
          <a:xfrm>
            <a:off x="1654629" y="4145280"/>
            <a:ext cx="7437120" cy="2215991"/>
          </a:xfrm>
          <a:prstGeom prst="rect">
            <a:avLst/>
          </a:prstGeom>
          <a:noFill/>
        </p:spPr>
        <p:txBody>
          <a:bodyPr wrap="square" rtlCol="0">
            <a:spAutoFit/>
          </a:bodyPr>
          <a:lstStyle/>
          <a:p>
            <a:r>
              <a:rPr lang="en-US" sz="2400" b="1" dirty="0"/>
              <a:t>int? </a:t>
            </a:r>
            <a:r>
              <a:rPr lang="en-US" sz="2400" b="1" dirty="0" err="1"/>
              <a:t>i</a:t>
            </a:r>
            <a:r>
              <a:rPr lang="en-US" sz="2400" b="1" dirty="0"/>
              <a:t> = null;</a:t>
            </a:r>
          </a:p>
          <a:p>
            <a:r>
              <a:rPr lang="en-US" sz="2400" b="1" dirty="0"/>
              <a:t>int j = </a:t>
            </a:r>
            <a:r>
              <a:rPr lang="en-US" sz="2400" b="1" dirty="0" err="1"/>
              <a:t>i</a:t>
            </a:r>
            <a:r>
              <a:rPr lang="en-US" sz="2400" b="1" dirty="0"/>
              <a:t> ?? 0; // 0</a:t>
            </a:r>
          </a:p>
          <a:p>
            <a:endParaRPr lang="en-US" sz="2400" b="1" dirty="0"/>
          </a:p>
          <a:p>
            <a:r>
              <a:rPr lang="en-US" sz="2400" b="1" dirty="0"/>
              <a:t>int? </a:t>
            </a:r>
            <a:r>
              <a:rPr lang="en-US" sz="2400" b="1" dirty="0" err="1"/>
              <a:t>i</a:t>
            </a:r>
            <a:r>
              <a:rPr lang="en-US" sz="2400" b="1" dirty="0"/>
              <a:t> = null;</a:t>
            </a:r>
          </a:p>
          <a:p>
            <a:r>
              <a:rPr lang="en-US" sz="2400" b="1" dirty="0"/>
              <a:t>int j = (int)</a:t>
            </a:r>
            <a:r>
              <a:rPr lang="en-US" sz="2400" b="1" dirty="0" err="1"/>
              <a:t>i</a:t>
            </a:r>
            <a:r>
              <a:rPr lang="en-US" sz="2400" b="1" dirty="0"/>
              <a:t>; // error: nullable object must have a value</a:t>
            </a:r>
          </a:p>
          <a:p>
            <a:endParaRPr lang="en-US" dirty="0"/>
          </a:p>
        </p:txBody>
      </p:sp>
    </p:spTree>
    <p:extLst>
      <p:ext uri="{BB962C8B-B14F-4D97-AF65-F5344CB8AC3E}">
        <p14:creationId xmlns:p14="http://schemas.microsoft.com/office/powerpoint/2010/main" val="4133059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E176-9E53-424A-9FAB-02C63823A3E2}"/>
              </a:ext>
            </a:extLst>
          </p:cNvPr>
          <p:cNvSpPr>
            <a:spLocks noGrp="1"/>
          </p:cNvSpPr>
          <p:nvPr>
            <p:ph type="title"/>
          </p:nvPr>
        </p:nvSpPr>
        <p:spPr/>
        <p:txBody>
          <a:bodyPr/>
          <a:lstStyle/>
          <a:p>
            <a:r>
              <a:rPr lang="en-US" dirty="0"/>
              <a:t>Console Compilation</a:t>
            </a:r>
            <a:br>
              <a:rPr lang="en-US" dirty="0"/>
            </a:br>
            <a:endParaRPr lang="en-BO" dirty="0"/>
          </a:p>
        </p:txBody>
      </p:sp>
      <p:sp>
        <p:nvSpPr>
          <p:cNvPr id="3" name="Content Placeholder 2">
            <a:extLst>
              <a:ext uri="{FF2B5EF4-FFF2-40B4-BE49-F238E27FC236}">
                <a16:creationId xmlns:a16="http://schemas.microsoft.com/office/drawing/2014/main" id="{D77A7ACA-0F19-A548-B18D-5EE2DE5EA1DC}"/>
              </a:ext>
            </a:extLst>
          </p:cNvPr>
          <p:cNvSpPr>
            <a:spLocks noGrp="1"/>
          </p:cNvSpPr>
          <p:nvPr>
            <p:ph idx="1"/>
          </p:nvPr>
        </p:nvSpPr>
        <p:spPr>
          <a:xfrm>
            <a:off x="838200" y="1825625"/>
            <a:ext cx="10515600" cy="3227638"/>
          </a:xfrm>
        </p:spPr>
        <p:txBody>
          <a:bodyPr>
            <a:normAutofit/>
          </a:bodyPr>
          <a:lstStyle/>
          <a:p>
            <a:pPr marL="0" indent="0">
              <a:buNone/>
            </a:pPr>
            <a:r>
              <a:rPr lang="en-US" sz="2400" dirty="0"/>
              <a:t>If you did not have an IDE such as Visual Studio, you could still compile</a:t>
            </a:r>
          </a:p>
          <a:p>
            <a:pPr marL="0" indent="0">
              <a:buNone/>
            </a:pPr>
            <a:r>
              <a:rPr lang="en-US" sz="2400" dirty="0"/>
              <a:t>the program as long as you have the .NET Framework installed. To try this,</a:t>
            </a:r>
          </a:p>
          <a:p>
            <a:pPr marL="0" indent="0">
              <a:buNone/>
            </a:pPr>
            <a:r>
              <a:rPr lang="en-US" sz="2400" dirty="0"/>
              <a:t>open a console window (C:\Windows\System32\</a:t>
            </a:r>
            <a:r>
              <a:rPr lang="en-US" sz="2400" dirty="0" err="1"/>
              <a:t>cmd.exe</a:t>
            </a:r>
            <a:r>
              <a:rPr lang="en-US" sz="2400" dirty="0"/>
              <a:t>) and navigate to</a:t>
            </a:r>
          </a:p>
          <a:p>
            <a:pPr marL="0" indent="0">
              <a:buNone/>
            </a:pPr>
            <a:r>
              <a:rPr lang="en-US" sz="2400" dirty="0"/>
              <a:t>the project folder where the source file is located. You then need to find the</a:t>
            </a:r>
          </a:p>
          <a:p>
            <a:pPr marL="0" indent="0">
              <a:buNone/>
            </a:pPr>
            <a:r>
              <a:rPr lang="en-US" sz="2400" dirty="0"/>
              <a:t>C# compiler called </a:t>
            </a:r>
            <a:r>
              <a:rPr lang="en-US" sz="2400" dirty="0" err="1"/>
              <a:t>csc.exe</a:t>
            </a:r>
            <a:r>
              <a:rPr lang="en-US" sz="2400" dirty="0"/>
              <a:t>, which is located in a path similar to the one</a:t>
            </a:r>
          </a:p>
          <a:p>
            <a:pPr marL="0" indent="0">
              <a:buNone/>
            </a:pPr>
            <a:r>
              <a:rPr lang="en-US" sz="2400" dirty="0"/>
              <a:t>shown here. Run the compiler with the source filename as an argument</a:t>
            </a:r>
          </a:p>
          <a:p>
            <a:pPr marL="0" indent="0">
              <a:buNone/>
            </a:pPr>
            <a:r>
              <a:rPr lang="en-US" sz="2400" dirty="0"/>
              <a:t>and it will produce an executable in the current folder.</a:t>
            </a:r>
          </a:p>
          <a:p>
            <a:endParaRPr lang="en-BO" dirty="0"/>
          </a:p>
        </p:txBody>
      </p:sp>
      <p:sp>
        <p:nvSpPr>
          <p:cNvPr id="4" name="TextBox 3">
            <a:extLst>
              <a:ext uri="{FF2B5EF4-FFF2-40B4-BE49-F238E27FC236}">
                <a16:creationId xmlns:a16="http://schemas.microsoft.com/office/drawing/2014/main" id="{B4DCFD30-1F79-7F40-A265-5AD55EB98585}"/>
              </a:ext>
            </a:extLst>
          </p:cNvPr>
          <p:cNvSpPr txBox="1"/>
          <p:nvPr/>
        </p:nvSpPr>
        <p:spPr>
          <a:xfrm>
            <a:off x="838200" y="5313145"/>
            <a:ext cx="10596613" cy="830997"/>
          </a:xfrm>
          <a:prstGeom prst="rect">
            <a:avLst/>
          </a:prstGeom>
          <a:noFill/>
        </p:spPr>
        <p:txBody>
          <a:bodyPr wrap="square" rtlCol="0">
            <a:spAutoFit/>
          </a:bodyPr>
          <a:lstStyle/>
          <a:p>
            <a:r>
              <a:rPr lang="en-US" sz="2400" dirty="0"/>
              <a:t>C:\</a:t>
            </a:r>
            <a:r>
              <a:rPr lang="en-US" sz="2400" dirty="0" err="1"/>
              <a:t>MySolution</a:t>
            </a:r>
            <a:r>
              <a:rPr lang="en-US" sz="2400" dirty="0"/>
              <a:t>\</a:t>
            </a:r>
            <a:r>
              <a:rPr lang="en-US" sz="2400" dirty="0" err="1"/>
              <a:t>MyProject</a:t>
            </a:r>
            <a:r>
              <a:rPr lang="en-US" sz="2400" dirty="0"/>
              <a:t>&gt;</a:t>
            </a:r>
          </a:p>
          <a:p>
            <a:r>
              <a:rPr lang="en-US" sz="2400" dirty="0"/>
              <a:t>\Windows\</a:t>
            </a:r>
            <a:r>
              <a:rPr lang="en-US" sz="2400" dirty="0" err="1"/>
              <a:t>Microsoft.NET</a:t>
            </a:r>
            <a:r>
              <a:rPr lang="en-US" sz="2400" dirty="0"/>
              <a:t>\Framework64\v2.0.50727\</a:t>
            </a:r>
            <a:r>
              <a:rPr lang="en-US" sz="2400" dirty="0" err="1"/>
              <a:t>csc.exe</a:t>
            </a:r>
            <a:r>
              <a:rPr lang="en-US" sz="2400" dirty="0"/>
              <a:t> </a:t>
            </a:r>
            <a:r>
              <a:rPr lang="en-US" sz="2400" dirty="0" err="1"/>
              <a:t>Program.cs</a:t>
            </a:r>
            <a:endParaRPr lang="en-US" sz="2400" dirty="0"/>
          </a:p>
        </p:txBody>
      </p:sp>
    </p:spTree>
    <p:extLst>
      <p:ext uri="{BB962C8B-B14F-4D97-AF65-F5344CB8AC3E}">
        <p14:creationId xmlns:p14="http://schemas.microsoft.com/office/powerpoint/2010/main" val="410249443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99D1-EFEF-6643-B1B5-6E8B5EC9C859}"/>
              </a:ext>
            </a:extLst>
          </p:cNvPr>
          <p:cNvSpPr>
            <a:spLocks noGrp="1"/>
          </p:cNvSpPr>
          <p:nvPr>
            <p:ph type="title"/>
          </p:nvPr>
        </p:nvSpPr>
        <p:spPr/>
        <p:txBody>
          <a:bodyPr/>
          <a:lstStyle/>
          <a:p>
            <a:r>
              <a:rPr lang="en-US" dirty="0"/>
              <a:t>Null-Conditional Operator</a:t>
            </a:r>
            <a:br>
              <a:rPr lang="en-US" dirty="0"/>
            </a:br>
            <a:endParaRPr lang="en-BO" dirty="0"/>
          </a:p>
        </p:txBody>
      </p:sp>
      <p:sp>
        <p:nvSpPr>
          <p:cNvPr id="3" name="Content Placeholder 2">
            <a:extLst>
              <a:ext uri="{FF2B5EF4-FFF2-40B4-BE49-F238E27FC236}">
                <a16:creationId xmlns:a16="http://schemas.microsoft.com/office/drawing/2014/main" id="{85D1FDCF-49E3-734A-A7CA-6AAAAE3E68BD}"/>
              </a:ext>
            </a:extLst>
          </p:cNvPr>
          <p:cNvSpPr>
            <a:spLocks noGrp="1"/>
          </p:cNvSpPr>
          <p:nvPr>
            <p:ph idx="1"/>
          </p:nvPr>
        </p:nvSpPr>
        <p:spPr>
          <a:xfrm>
            <a:off x="838200" y="1825625"/>
            <a:ext cx="10515600" cy="2546078"/>
          </a:xfrm>
        </p:spPr>
        <p:txBody>
          <a:bodyPr>
            <a:normAutofit fontScale="62500" lnSpcReduction="20000"/>
          </a:bodyPr>
          <a:lstStyle/>
          <a:p>
            <a:pPr marL="0" indent="0">
              <a:buNone/>
            </a:pPr>
            <a:r>
              <a:rPr lang="en-US" dirty="0"/>
              <a:t>The null-conditional operator (?.) provides a concise way to perform null checks when accessing object members. It works like the regular member access operator (.), except that if a null reference is encountered, the value null is returned instead of causing an exception to occur.</a:t>
            </a:r>
          </a:p>
          <a:p>
            <a:pPr marL="0" indent="0">
              <a:buNone/>
            </a:pPr>
            <a:endParaRPr lang="en-US" dirty="0"/>
          </a:p>
          <a:p>
            <a:pPr marL="0" indent="0">
              <a:buNone/>
            </a:pPr>
            <a:r>
              <a:rPr lang="en-US" dirty="0"/>
              <a:t>Combining this operator with the null-coalescing operator is useful for assigning a default value whenever a null reference appears.</a:t>
            </a:r>
          </a:p>
          <a:p>
            <a:pPr marL="0" indent="0">
              <a:buNone/>
            </a:pPr>
            <a:endParaRPr lang="en-US" dirty="0"/>
          </a:p>
          <a:p>
            <a:pPr marL="0" indent="0">
              <a:buNone/>
            </a:pPr>
            <a:r>
              <a:rPr lang="en-US" dirty="0"/>
              <a:t>Another use for the null-conditional operator is together with arrays. The question mark can be placed before the square brackets of the array and the expression will then evaluate to null if the array is uninitialized. Note that this will not check if the array index referenced is out of range.</a:t>
            </a:r>
          </a:p>
          <a:p>
            <a:endParaRPr lang="en-BO" dirty="0"/>
          </a:p>
        </p:txBody>
      </p:sp>
      <p:sp>
        <p:nvSpPr>
          <p:cNvPr id="4" name="TextBox 3">
            <a:extLst>
              <a:ext uri="{FF2B5EF4-FFF2-40B4-BE49-F238E27FC236}">
                <a16:creationId xmlns:a16="http://schemas.microsoft.com/office/drawing/2014/main" id="{B1B4FB7A-A38D-BF40-947D-F967B09650C2}"/>
              </a:ext>
            </a:extLst>
          </p:cNvPr>
          <p:cNvSpPr txBox="1"/>
          <p:nvPr/>
        </p:nvSpPr>
        <p:spPr>
          <a:xfrm>
            <a:off x="905691" y="4824549"/>
            <a:ext cx="3405052" cy="707886"/>
          </a:xfrm>
          <a:prstGeom prst="rect">
            <a:avLst/>
          </a:prstGeom>
          <a:noFill/>
        </p:spPr>
        <p:txBody>
          <a:bodyPr wrap="square" rtlCol="0">
            <a:spAutoFit/>
          </a:bodyPr>
          <a:lstStyle/>
          <a:p>
            <a:r>
              <a:rPr lang="en-US" sz="2000" b="1" dirty="0"/>
              <a:t>string s = null;</a:t>
            </a:r>
          </a:p>
          <a:p>
            <a:r>
              <a:rPr lang="en-US" sz="2000" b="1" dirty="0"/>
              <a:t>int? length = </a:t>
            </a:r>
            <a:r>
              <a:rPr lang="en-US" sz="2000" b="1" dirty="0" err="1"/>
              <a:t>s?.Length</a:t>
            </a:r>
            <a:r>
              <a:rPr lang="en-US" sz="2000" b="1" dirty="0"/>
              <a:t>; // null</a:t>
            </a:r>
          </a:p>
        </p:txBody>
      </p:sp>
      <p:sp>
        <p:nvSpPr>
          <p:cNvPr id="5" name="TextBox 4">
            <a:extLst>
              <a:ext uri="{FF2B5EF4-FFF2-40B4-BE49-F238E27FC236}">
                <a16:creationId xmlns:a16="http://schemas.microsoft.com/office/drawing/2014/main" id="{053A072A-A68C-E842-A986-6FC68800C4C4}"/>
              </a:ext>
            </a:extLst>
          </p:cNvPr>
          <p:cNvSpPr txBox="1"/>
          <p:nvPr/>
        </p:nvSpPr>
        <p:spPr>
          <a:xfrm>
            <a:off x="4618809" y="4824549"/>
            <a:ext cx="3516086" cy="707886"/>
          </a:xfrm>
          <a:prstGeom prst="rect">
            <a:avLst/>
          </a:prstGeom>
          <a:noFill/>
        </p:spPr>
        <p:txBody>
          <a:bodyPr wrap="square" rtlCol="0">
            <a:spAutoFit/>
          </a:bodyPr>
          <a:lstStyle/>
          <a:p>
            <a:r>
              <a:rPr lang="en-US" sz="2000" b="1" dirty="0"/>
              <a:t>string s = null;</a:t>
            </a:r>
          </a:p>
          <a:p>
            <a:r>
              <a:rPr lang="en-US" sz="2000" b="1" dirty="0"/>
              <a:t>int length = </a:t>
            </a:r>
            <a:r>
              <a:rPr lang="en-US" sz="2000" b="1" dirty="0" err="1"/>
              <a:t>s?.Length</a:t>
            </a:r>
            <a:r>
              <a:rPr lang="en-US" sz="2000" b="1" dirty="0"/>
              <a:t> ?? 0; // 0</a:t>
            </a:r>
          </a:p>
        </p:txBody>
      </p:sp>
      <p:sp>
        <p:nvSpPr>
          <p:cNvPr id="7" name="TextBox 6">
            <a:extLst>
              <a:ext uri="{FF2B5EF4-FFF2-40B4-BE49-F238E27FC236}">
                <a16:creationId xmlns:a16="http://schemas.microsoft.com/office/drawing/2014/main" id="{02EFEE43-B1FA-AA4F-AD51-AE2F0ADD4E22}"/>
              </a:ext>
            </a:extLst>
          </p:cNvPr>
          <p:cNvSpPr txBox="1"/>
          <p:nvPr/>
        </p:nvSpPr>
        <p:spPr>
          <a:xfrm>
            <a:off x="8702040" y="4824549"/>
            <a:ext cx="2651760" cy="707886"/>
          </a:xfrm>
          <a:prstGeom prst="rect">
            <a:avLst/>
          </a:prstGeom>
          <a:noFill/>
        </p:spPr>
        <p:txBody>
          <a:bodyPr wrap="square" rtlCol="0">
            <a:spAutoFit/>
          </a:bodyPr>
          <a:lstStyle/>
          <a:p>
            <a:r>
              <a:rPr lang="en-US" sz="2000" b="1" dirty="0"/>
              <a:t>string[] s = null;</a:t>
            </a:r>
          </a:p>
          <a:p>
            <a:r>
              <a:rPr lang="en-US" sz="2000" b="1" dirty="0"/>
              <a:t>string s3 = s?[3]; // null</a:t>
            </a:r>
          </a:p>
        </p:txBody>
      </p:sp>
    </p:spTree>
    <p:extLst>
      <p:ext uri="{BB962C8B-B14F-4D97-AF65-F5344CB8AC3E}">
        <p14:creationId xmlns:p14="http://schemas.microsoft.com/office/powerpoint/2010/main" val="38257528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78030-91D3-6B47-BBB6-C36B146D19D0}"/>
              </a:ext>
            </a:extLst>
          </p:cNvPr>
          <p:cNvSpPr>
            <a:spLocks noGrp="1"/>
          </p:cNvSpPr>
          <p:nvPr>
            <p:ph type="title"/>
          </p:nvPr>
        </p:nvSpPr>
        <p:spPr/>
        <p:txBody>
          <a:bodyPr/>
          <a:lstStyle/>
          <a:p>
            <a:r>
              <a:rPr lang="en-US" dirty="0"/>
              <a:t>Default Values</a:t>
            </a:r>
            <a:br>
              <a:rPr lang="en-US" dirty="0"/>
            </a:br>
            <a:endParaRPr lang="en-BO" dirty="0"/>
          </a:p>
        </p:txBody>
      </p:sp>
      <p:sp>
        <p:nvSpPr>
          <p:cNvPr id="3" name="Content Placeholder 2">
            <a:extLst>
              <a:ext uri="{FF2B5EF4-FFF2-40B4-BE49-F238E27FC236}">
                <a16:creationId xmlns:a16="http://schemas.microsoft.com/office/drawing/2014/main" id="{381AEE68-FE58-9E40-9A7F-672C13240363}"/>
              </a:ext>
            </a:extLst>
          </p:cNvPr>
          <p:cNvSpPr>
            <a:spLocks noGrp="1"/>
          </p:cNvSpPr>
          <p:nvPr>
            <p:ph idx="1"/>
          </p:nvPr>
        </p:nvSpPr>
        <p:spPr>
          <a:xfrm>
            <a:off x="838200" y="1825625"/>
            <a:ext cx="10515600" cy="2267404"/>
          </a:xfrm>
        </p:spPr>
        <p:txBody>
          <a:bodyPr>
            <a:normAutofit fontScale="85000" lnSpcReduction="20000"/>
          </a:bodyPr>
          <a:lstStyle/>
          <a:p>
            <a:pPr marL="0" indent="0">
              <a:buNone/>
            </a:pPr>
            <a:r>
              <a:rPr lang="en-US" dirty="0"/>
              <a:t>The default value of a reference type is null. For the simple data types the default values are as follows: numerical types become 0, a char has the Unicode character for zero (\0000), and a bool is false. Default values will be assigned automatically by the compiler for fields. However, explicitly specifying the default value for fields is considered good programming since it makes the code easier to understand. For local variables the default values will not be set by the compiler. Instead, the compiler forces the programmer to assign values to any local variables that are used, so as to avoid problems associated with using unassigned variables.</a:t>
            </a:r>
          </a:p>
          <a:p>
            <a:endParaRPr lang="en-BO" dirty="0"/>
          </a:p>
        </p:txBody>
      </p:sp>
      <p:sp>
        <p:nvSpPr>
          <p:cNvPr id="4" name="TextBox 3">
            <a:extLst>
              <a:ext uri="{FF2B5EF4-FFF2-40B4-BE49-F238E27FC236}">
                <a16:creationId xmlns:a16="http://schemas.microsoft.com/office/drawing/2014/main" id="{D181F204-33DB-524B-99E2-2537AEB11EA7}"/>
              </a:ext>
            </a:extLst>
          </p:cNvPr>
          <p:cNvSpPr txBox="1"/>
          <p:nvPr/>
        </p:nvSpPr>
        <p:spPr>
          <a:xfrm>
            <a:off x="1105989" y="4162697"/>
            <a:ext cx="8551817" cy="2554545"/>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r>
              <a:rPr lang="en-US" sz="2000" b="1" dirty="0"/>
              <a:t>	int x; 		// field is assigned default value 0</a:t>
            </a:r>
          </a:p>
          <a:p>
            <a:r>
              <a:rPr lang="en-US" sz="2000" b="1" dirty="0"/>
              <a:t>	void test()</a:t>
            </a:r>
          </a:p>
          <a:p>
            <a:r>
              <a:rPr lang="en-US" sz="2000" b="1" dirty="0"/>
              <a:t>	{</a:t>
            </a:r>
          </a:p>
          <a:p>
            <a:r>
              <a:rPr lang="en-US" sz="2000" b="1" dirty="0"/>
              <a:t>		int x; 	// local variable must be assigned if used</a:t>
            </a:r>
          </a:p>
          <a:p>
            <a:r>
              <a:rPr lang="en-US" sz="2000" b="1" dirty="0"/>
              <a:t>	}</a:t>
            </a:r>
          </a:p>
          <a:p>
            <a:r>
              <a:rPr lang="en-US" sz="2000" b="1" dirty="0"/>
              <a:t>}</a:t>
            </a:r>
            <a:endParaRPr lang="en-US" b="1" dirty="0"/>
          </a:p>
        </p:txBody>
      </p:sp>
    </p:spTree>
    <p:extLst>
      <p:ext uri="{BB962C8B-B14F-4D97-AF65-F5344CB8AC3E}">
        <p14:creationId xmlns:p14="http://schemas.microsoft.com/office/powerpoint/2010/main" val="129045443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CE6A-4600-3347-AA98-3D6C2AB907B4}"/>
              </a:ext>
            </a:extLst>
          </p:cNvPr>
          <p:cNvSpPr>
            <a:spLocks noGrp="1"/>
          </p:cNvSpPr>
          <p:nvPr>
            <p:ph type="title"/>
          </p:nvPr>
        </p:nvSpPr>
        <p:spPr/>
        <p:txBody>
          <a:bodyPr/>
          <a:lstStyle/>
          <a:p>
            <a:r>
              <a:rPr lang="en-US" dirty="0"/>
              <a:t>default keyword</a:t>
            </a:r>
            <a:endParaRPr lang="en-BO" dirty="0"/>
          </a:p>
        </p:txBody>
      </p:sp>
      <p:sp>
        <p:nvSpPr>
          <p:cNvPr id="3" name="Content Placeholder 2">
            <a:extLst>
              <a:ext uri="{FF2B5EF4-FFF2-40B4-BE49-F238E27FC236}">
                <a16:creationId xmlns:a16="http://schemas.microsoft.com/office/drawing/2014/main" id="{6790F254-5B61-F547-95E2-B874803DBD7E}"/>
              </a:ext>
            </a:extLst>
          </p:cNvPr>
          <p:cNvSpPr>
            <a:spLocks noGrp="1"/>
          </p:cNvSpPr>
          <p:nvPr>
            <p:ph idx="1"/>
          </p:nvPr>
        </p:nvSpPr>
        <p:spPr>
          <a:xfrm>
            <a:off x="838200" y="1825625"/>
            <a:ext cx="10515600" cy="908866"/>
          </a:xfrm>
        </p:spPr>
        <p:txBody>
          <a:bodyPr/>
          <a:lstStyle/>
          <a:p>
            <a:pPr marL="0" indent="0">
              <a:buNone/>
            </a:pPr>
            <a:r>
              <a:rPr lang="en-US" dirty="0"/>
              <a:t>T</a:t>
            </a:r>
            <a:r>
              <a:rPr lang="en-BO" dirty="0"/>
              <a:t>he default keyword can be used for highlight when one variable is with the defalult value</a:t>
            </a:r>
          </a:p>
        </p:txBody>
      </p:sp>
      <p:sp>
        <p:nvSpPr>
          <p:cNvPr id="4" name="TextBox 3">
            <a:extLst>
              <a:ext uri="{FF2B5EF4-FFF2-40B4-BE49-F238E27FC236}">
                <a16:creationId xmlns:a16="http://schemas.microsoft.com/office/drawing/2014/main" id="{220CBF19-FAFD-F945-85AF-7284F89884CD}"/>
              </a:ext>
            </a:extLst>
          </p:cNvPr>
          <p:cNvSpPr txBox="1"/>
          <p:nvPr/>
        </p:nvSpPr>
        <p:spPr>
          <a:xfrm>
            <a:off x="2865120" y="3135086"/>
            <a:ext cx="5068389" cy="2246769"/>
          </a:xfrm>
          <a:prstGeom prst="rect">
            <a:avLst/>
          </a:prstGeom>
          <a:noFill/>
        </p:spPr>
        <p:txBody>
          <a:bodyPr wrap="square" rtlCol="0">
            <a:spAutoFit/>
          </a:bodyPr>
          <a:lstStyle/>
          <a:p>
            <a:r>
              <a:rPr lang="en-US" sz="2800" b="1" dirty="0"/>
              <a:t>int x = default;		// 0</a:t>
            </a:r>
          </a:p>
          <a:p>
            <a:r>
              <a:rPr lang="en-US" sz="2800" b="1" dirty="0"/>
              <a:t>bool b = default;		// false</a:t>
            </a:r>
          </a:p>
          <a:p>
            <a:r>
              <a:rPr lang="en-US" sz="2800" b="1" dirty="0"/>
              <a:t>decimal d = default;	// 0M</a:t>
            </a:r>
          </a:p>
          <a:p>
            <a:r>
              <a:rPr lang="en-US" sz="2800" b="1" dirty="0"/>
              <a:t>string s = default;		// null</a:t>
            </a:r>
          </a:p>
          <a:p>
            <a:r>
              <a:rPr lang="en-US" sz="2800" b="1" dirty="0"/>
              <a:t>char c = default;		// 0</a:t>
            </a:r>
          </a:p>
        </p:txBody>
      </p:sp>
    </p:spTree>
    <p:extLst>
      <p:ext uri="{BB962C8B-B14F-4D97-AF65-F5344CB8AC3E}">
        <p14:creationId xmlns:p14="http://schemas.microsoft.com/office/powerpoint/2010/main" val="265746840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907E-8903-DE4D-96D3-E069DA49EE75}"/>
              </a:ext>
            </a:extLst>
          </p:cNvPr>
          <p:cNvSpPr>
            <a:spLocks noGrp="1"/>
          </p:cNvSpPr>
          <p:nvPr>
            <p:ph type="title"/>
          </p:nvPr>
        </p:nvSpPr>
        <p:spPr/>
        <p:txBody>
          <a:bodyPr/>
          <a:lstStyle/>
          <a:p>
            <a:r>
              <a:rPr lang="en-US" dirty="0"/>
              <a:t>CHAPTER 11</a:t>
            </a:r>
            <a:br>
              <a:rPr lang="en-US" dirty="0"/>
            </a:br>
            <a:endParaRPr lang="en-BO" dirty="0"/>
          </a:p>
        </p:txBody>
      </p:sp>
      <p:sp>
        <p:nvSpPr>
          <p:cNvPr id="3" name="Content Placeholder 2">
            <a:extLst>
              <a:ext uri="{FF2B5EF4-FFF2-40B4-BE49-F238E27FC236}">
                <a16:creationId xmlns:a16="http://schemas.microsoft.com/office/drawing/2014/main" id="{DC623990-3DBF-294D-A8E2-BAAF4CF93E73}"/>
              </a:ext>
            </a:extLst>
          </p:cNvPr>
          <p:cNvSpPr>
            <a:spLocks noGrp="1"/>
          </p:cNvSpPr>
          <p:nvPr>
            <p:ph idx="1"/>
          </p:nvPr>
        </p:nvSpPr>
        <p:spPr/>
        <p:txBody>
          <a:bodyPr/>
          <a:lstStyle/>
          <a:p>
            <a:pPr marL="0" indent="0">
              <a:buNone/>
            </a:pPr>
            <a:r>
              <a:rPr lang="en-US" sz="4000" b="1" dirty="0"/>
              <a:t>Inheritance</a:t>
            </a:r>
          </a:p>
          <a:p>
            <a:endParaRPr lang="en-BO" dirty="0"/>
          </a:p>
        </p:txBody>
      </p:sp>
    </p:spTree>
    <p:extLst>
      <p:ext uri="{BB962C8B-B14F-4D97-AF65-F5344CB8AC3E}">
        <p14:creationId xmlns:p14="http://schemas.microsoft.com/office/powerpoint/2010/main" val="32169584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8811-8A4E-9A4C-BA0A-85407E8CB3B4}"/>
              </a:ext>
            </a:extLst>
          </p:cNvPr>
          <p:cNvSpPr>
            <a:spLocks noGrp="1"/>
          </p:cNvSpPr>
          <p:nvPr>
            <p:ph type="title"/>
          </p:nvPr>
        </p:nvSpPr>
        <p:spPr/>
        <p:txBody>
          <a:bodyPr/>
          <a:lstStyle/>
          <a:p>
            <a:r>
              <a:rPr lang="en-US" dirty="0"/>
              <a:t>Inheritance</a:t>
            </a:r>
            <a:br>
              <a:rPr lang="en-US" dirty="0"/>
            </a:br>
            <a:endParaRPr lang="en-BO" dirty="0"/>
          </a:p>
        </p:txBody>
      </p:sp>
      <p:sp>
        <p:nvSpPr>
          <p:cNvPr id="3" name="Content Placeholder 2">
            <a:extLst>
              <a:ext uri="{FF2B5EF4-FFF2-40B4-BE49-F238E27FC236}">
                <a16:creationId xmlns:a16="http://schemas.microsoft.com/office/drawing/2014/main" id="{D71D1370-75A9-DD48-A970-FA4EDC5DCFB9}"/>
              </a:ext>
            </a:extLst>
          </p:cNvPr>
          <p:cNvSpPr>
            <a:spLocks noGrp="1"/>
          </p:cNvSpPr>
          <p:nvPr>
            <p:ph idx="1"/>
          </p:nvPr>
        </p:nvSpPr>
        <p:spPr>
          <a:xfrm>
            <a:off x="838200" y="1825625"/>
            <a:ext cx="10515600" cy="1866809"/>
          </a:xfrm>
        </p:spPr>
        <p:txBody>
          <a:bodyPr>
            <a:normAutofit fontScale="92500" lnSpcReduction="20000"/>
          </a:bodyPr>
          <a:lstStyle/>
          <a:p>
            <a:pPr marL="0" indent="0">
              <a:buNone/>
            </a:pPr>
            <a:r>
              <a:rPr lang="en-US" dirty="0"/>
              <a:t>Inheritance allows a class to acquire the members of another class. In the following example, the class Square inherits from Rectangle, specified by a colon. Rectangle then becomes the base class of Square, which in turn becomes a derived class of Rectangle. In addition to its own members, Square gains all accessible members in Rectangle, except for any constructors or destructors.</a:t>
            </a:r>
          </a:p>
          <a:p>
            <a:endParaRPr lang="en-BO" dirty="0"/>
          </a:p>
        </p:txBody>
      </p:sp>
      <p:sp>
        <p:nvSpPr>
          <p:cNvPr id="4" name="TextBox 3">
            <a:extLst>
              <a:ext uri="{FF2B5EF4-FFF2-40B4-BE49-F238E27FC236}">
                <a16:creationId xmlns:a16="http://schemas.microsoft.com/office/drawing/2014/main" id="{86BDE5B7-7DBB-1848-B300-6439A05E2231}"/>
              </a:ext>
            </a:extLst>
          </p:cNvPr>
          <p:cNvSpPr txBox="1"/>
          <p:nvPr/>
        </p:nvSpPr>
        <p:spPr>
          <a:xfrm>
            <a:off x="2057400" y="3696742"/>
            <a:ext cx="7269480" cy="2862322"/>
          </a:xfrm>
          <a:prstGeom prst="rect">
            <a:avLst/>
          </a:prstGeom>
          <a:noFill/>
        </p:spPr>
        <p:txBody>
          <a:bodyPr wrap="square" rtlCol="0">
            <a:spAutoFit/>
          </a:bodyPr>
          <a:lstStyle/>
          <a:p>
            <a:r>
              <a:rPr lang="en-US" sz="2000" b="1" dirty="0"/>
              <a:t>// Base class (parent class)</a:t>
            </a:r>
          </a:p>
          <a:p>
            <a:r>
              <a:rPr lang="en-US" sz="2000" b="1" dirty="0"/>
              <a:t>class Rectangle</a:t>
            </a:r>
          </a:p>
          <a:p>
            <a:r>
              <a:rPr lang="en-US" sz="2000" b="1" dirty="0"/>
              <a:t>{</a:t>
            </a:r>
          </a:p>
          <a:p>
            <a:pPr lvl="1"/>
            <a:r>
              <a:rPr lang="en-US" sz="2000" b="1" dirty="0"/>
              <a:t>public int x = 10, y = 10;</a:t>
            </a:r>
          </a:p>
          <a:p>
            <a:pPr lvl="1"/>
            <a:r>
              <a:rPr lang="en-US" sz="2000" b="1" dirty="0"/>
              <a:t>public int </a:t>
            </a:r>
            <a:r>
              <a:rPr lang="en-US" sz="2000" b="1" dirty="0" err="1"/>
              <a:t>GetArea</a:t>
            </a:r>
            <a:r>
              <a:rPr lang="en-US" sz="2000" b="1" dirty="0"/>
              <a:t>() { return x * y; }</a:t>
            </a:r>
          </a:p>
          <a:p>
            <a:r>
              <a:rPr lang="en-US" sz="2000" b="1" dirty="0"/>
              <a:t>}</a:t>
            </a:r>
          </a:p>
          <a:p>
            <a:endParaRPr lang="en-US" sz="2000" b="1" dirty="0"/>
          </a:p>
          <a:p>
            <a:r>
              <a:rPr lang="en-US" sz="2000" b="1" dirty="0"/>
              <a:t>// Derived class (child class)</a:t>
            </a:r>
          </a:p>
          <a:p>
            <a:r>
              <a:rPr lang="en-US" sz="2000" b="1" dirty="0"/>
              <a:t>class Square : Rectangle {}</a:t>
            </a:r>
            <a:endParaRPr lang="en-US" sz="1600" b="1" dirty="0"/>
          </a:p>
        </p:txBody>
      </p:sp>
    </p:spTree>
    <p:extLst>
      <p:ext uri="{BB962C8B-B14F-4D97-AF65-F5344CB8AC3E}">
        <p14:creationId xmlns:p14="http://schemas.microsoft.com/office/powerpoint/2010/main" val="191253957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68E19-CA8D-9F40-9C79-3C4F53F5736C}"/>
              </a:ext>
            </a:extLst>
          </p:cNvPr>
          <p:cNvSpPr>
            <a:spLocks noGrp="1"/>
          </p:cNvSpPr>
          <p:nvPr>
            <p:ph type="title"/>
          </p:nvPr>
        </p:nvSpPr>
        <p:spPr/>
        <p:txBody>
          <a:bodyPr/>
          <a:lstStyle/>
          <a:p>
            <a:r>
              <a:rPr lang="en-US" dirty="0"/>
              <a:t>Object Class</a:t>
            </a:r>
            <a:br>
              <a:rPr lang="en-US" dirty="0"/>
            </a:br>
            <a:endParaRPr lang="en-BO" dirty="0"/>
          </a:p>
        </p:txBody>
      </p:sp>
      <p:sp>
        <p:nvSpPr>
          <p:cNvPr id="3" name="Content Placeholder 2">
            <a:extLst>
              <a:ext uri="{FF2B5EF4-FFF2-40B4-BE49-F238E27FC236}">
                <a16:creationId xmlns:a16="http://schemas.microsoft.com/office/drawing/2014/main" id="{61773F7F-AA05-D942-9B42-267FDA288B05}"/>
              </a:ext>
            </a:extLst>
          </p:cNvPr>
          <p:cNvSpPr>
            <a:spLocks noGrp="1"/>
          </p:cNvSpPr>
          <p:nvPr>
            <p:ph idx="1"/>
          </p:nvPr>
        </p:nvSpPr>
        <p:spPr/>
        <p:txBody>
          <a:bodyPr/>
          <a:lstStyle/>
          <a:p>
            <a:pPr marL="0" indent="0">
              <a:buNone/>
            </a:pPr>
            <a:r>
              <a:rPr lang="en-US" dirty="0"/>
              <a:t>A class in C# may only inherit from one base class. If no base class is</a:t>
            </a:r>
          </a:p>
          <a:p>
            <a:pPr marL="0" indent="0">
              <a:buNone/>
            </a:pPr>
            <a:r>
              <a:rPr lang="en-US" dirty="0"/>
              <a:t>specified, the class will implicitly inherit from </a:t>
            </a:r>
            <a:r>
              <a:rPr lang="en-US" dirty="0" err="1"/>
              <a:t>System.Object</a:t>
            </a:r>
            <a:r>
              <a:rPr lang="en-US" dirty="0"/>
              <a:t>. This is</a:t>
            </a:r>
          </a:p>
          <a:p>
            <a:pPr marL="0" indent="0">
              <a:buNone/>
            </a:pPr>
            <a:r>
              <a:rPr lang="en-US" dirty="0"/>
              <a:t>therefore the root class of all other classes.</a:t>
            </a:r>
          </a:p>
          <a:p>
            <a:endParaRPr lang="en-BO" dirty="0"/>
          </a:p>
          <a:p>
            <a:pPr marL="0" indent="0">
              <a:buNone/>
            </a:pPr>
            <a:r>
              <a:rPr lang="en-US" b="1" dirty="0"/>
              <a:t>class Rectangle : </a:t>
            </a:r>
            <a:r>
              <a:rPr lang="en-US" b="1" dirty="0" err="1"/>
              <a:t>System.Object</a:t>
            </a:r>
            <a:r>
              <a:rPr lang="en-US" b="1" dirty="0"/>
              <a:t> {}</a:t>
            </a:r>
          </a:p>
          <a:p>
            <a:endParaRPr lang="en-BO" dirty="0"/>
          </a:p>
        </p:txBody>
      </p:sp>
    </p:spTree>
    <p:extLst>
      <p:ext uri="{BB962C8B-B14F-4D97-AF65-F5344CB8AC3E}">
        <p14:creationId xmlns:p14="http://schemas.microsoft.com/office/powerpoint/2010/main" val="246036955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B246-2AEA-554F-A8F5-936EFC6C9CC1}"/>
              </a:ext>
            </a:extLst>
          </p:cNvPr>
          <p:cNvSpPr>
            <a:spLocks noGrp="1"/>
          </p:cNvSpPr>
          <p:nvPr>
            <p:ph type="title"/>
          </p:nvPr>
        </p:nvSpPr>
        <p:spPr/>
        <p:txBody>
          <a:bodyPr/>
          <a:lstStyle/>
          <a:p>
            <a:r>
              <a:rPr lang="en-US" dirty="0"/>
              <a:t>o</a:t>
            </a:r>
            <a:r>
              <a:rPr lang="en-BO" dirty="0"/>
              <a:t>bjects of class System.Object</a:t>
            </a:r>
          </a:p>
        </p:txBody>
      </p:sp>
      <p:sp>
        <p:nvSpPr>
          <p:cNvPr id="3" name="Content Placeholder 2">
            <a:extLst>
              <a:ext uri="{FF2B5EF4-FFF2-40B4-BE49-F238E27FC236}">
                <a16:creationId xmlns:a16="http://schemas.microsoft.com/office/drawing/2014/main" id="{E27F6593-B655-944F-BE22-4C807F9F7625}"/>
              </a:ext>
            </a:extLst>
          </p:cNvPr>
          <p:cNvSpPr>
            <a:spLocks noGrp="1"/>
          </p:cNvSpPr>
          <p:nvPr>
            <p:ph idx="1"/>
          </p:nvPr>
        </p:nvSpPr>
        <p:spPr>
          <a:xfrm>
            <a:off x="838200" y="1825625"/>
            <a:ext cx="10515600" cy="1196249"/>
          </a:xfrm>
        </p:spPr>
        <p:txBody>
          <a:bodyPr>
            <a:normAutofit fontScale="85000" lnSpcReduction="20000"/>
          </a:bodyPr>
          <a:lstStyle/>
          <a:p>
            <a:pPr marL="0" indent="0">
              <a:buNone/>
            </a:pPr>
            <a:r>
              <a:rPr lang="en-US" dirty="0"/>
              <a:t>C# has a unified type system in that all data types, directly or indirectly, inherit from Object. This does not only apply to classes, but also to other data types, such as arrays and simple types. For example, the int keyword is only an alias for the System.Int32 struct type. Likewise, object is an alias for the </a:t>
            </a:r>
            <a:r>
              <a:rPr lang="en-US" dirty="0" err="1"/>
              <a:t>System.Object</a:t>
            </a:r>
            <a:r>
              <a:rPr lang="en-US" dirty="0"/>
              <a:t> class.</a:t>
            </a:r>
          </a:p>
          <a:p>
            <a:endParaRPr lang="en-BO" dirty="0"/>
          </a:p>
        </p:txBody>
      </p:sp>
      <p:sp>
        <p:nvSpPr>
          <p:cNvPr id="4" name="TextBox 3">
            <a:extLst>
              <a:ext uri="{FF2B5EF4-FFF2-40B4-BE49-F238E27FC236}">
                <a16:creationId xmlns:a16="http://schemas.microsoft.com/office/drawing/2014/main" id="{24842D13-9367-3C41-ACB5-21D301A16552}"/>
              </a:ext>
            </a:extLst>
          </p:cNvPr>
          <p:cNvSpPr txBox="1"/>
          <p:nvPr/>
        </p:nvSpPr>
        <p:spPr>
          <a:xfrm>
            <a:off x="3030583" y="3198167"/>
            <a:ext cx="4371703" cy="461665"/>
          </a:xfrm>
          <a:prstGeom prst="rect">
            <a:avLst/>
          </a:prstGeom>
          <a:noFill/>
        </p:spPr>
        <p:txBody>
          <a:bodyPr wrap="square" rtlCol="0">
            <a:spAutoFit/>
          </a:bodyPr>
          <a:lstStyle/>
          <a:p>
            <a:r>
              <a:rPr lang="en-US" sz="2400" b="1" dirty="0" err="1"/>
              <a:t>System.Object</a:t>
            </a:r>
            <a:r>
              <a:rPr lang="en-US" sz="2400" b="1" dirty="0"/>
              <a:t> o = new object();</a:t>
            </a:r>
          </a:p>
        </p:txBody>
      </p:sp>
      <p:sp>
        <p:nvSpPr>
          <p:cNvPr id="5" name="TextBox 4">
            <a:extLst>
              <a:ext uri="{FF2B5EF4-FFF2-40B4-BE49-F238E27FC236}">
                <a16:creationId xmlns:a16="http://schemas.microsoft.com/office/drawing/2014/main" id="{7CAD0092-C14F-3641-AFDA-637817D471EC}"/>
              </a:ext>
            </a:extLst>
          </p:cNvPr>
          <p:cNvSpPr txBox="1"/>
          <p:nvPr/>
        </p:nvSpPr>
        <p:spPr>
          <a:xfrm>
            <a:off x="957943" y="3910149"/>
            <a:ext cx="10276114" cy="923330"/>
          </a:xfrm>
          <a:prstGeom prst="rect">
            <a:avLst/>
          </a:prstGeom>
          <a:noFill/>
        </p:spPr>
        <p:txBody>
          <a:bodyPr wrap="square" rtlCol="0">
            <a:spAutoFit/>
          </a:bodyPr>
          <a:lstStyle/>
          <a:p>
            <a:r>
              <a:rPr lang="en-US" dirty="0"/>
              <a:t>Because all types inherit from Object, they all share a common set of methods. One such method is </a:t>
            </a:r>
            <a:r>
              <a:rPr lang="en-US" dirty="0" err="1"/>
              <a:t>ToString</a:t>
            </a:r>
            <a:r>
              <a:rPr lang="en-US" dirty="0"/>
              <a:t>, which returns a string representation of the current object. The method often returns the name of the type, which can be useful for debugging purposes.</a:t>
            </a:r>
          </a:p>
        </p:txBody>
      </p:sp>
      <p:sp>
        <p:nvSpPr>
          <p:cNvPr id="6" name="TextBox 5">
            <a:extLst>
              <a:ext uri="{FF2B5EF4-FFF2-40B4-BE49-F238E27FC236}">
                <a16:creationId xmlns:a16="http://schemas.microsoft.com/office/drawing/2014/main" id="{B8EE4AA4-9400-BD40-A2C1-A296EE0C4E63}"/>
              </a:ext>
            </a:extLst>
          </p:cNvPr>
          <p:cNvSpPr txBox="1"/>
          <p:nvPr/>
        </p:nvSpPr>
        <p:spPr>
          <a:xfrm>
            <a:off x="1706881" y="5190309"/>
            <a:ext cx="8212182" cy="461665"/>
          </a:xfrm>
          <a:prstGeom prst="rect">
            <a:avLst/>
          </a:prstGeom>
          <a:noFill/>
        </p:spPr>
        <p:txBody>
          <a:bodyPr wrap="square" rtlCol="0">
            <a:spAutoFit/>
          </a:bodyPr>
          <a:lstStyle/>
          <a:p>
            <a:r>
              <a:rPr lang="en-US" sz="2400" b="1" dirty="0" err="1"/>
              <a:t>System.Console.WriteLine</a:t>
            </a:r>
            <a:r>
              <a:rPr lang="en-US" sz="2400" b="1" dirty="0"/>
              <a:t>( </a:t>
            </a:r>
            <a:r>
              <a:rPr lang="en-US" sz="2400" b="1" dirty="0" err="1"/>
              <a:t>o.ToString</a:t>
            </a:r>
            <a:r>
              <a:rPr lang="en-US" sz="2400" b="1" dirty="0"/>
              <a:t>() ); 	// "</a:t>
            </a:r>
            <a:r>
              <a:rPr lang="en-US" sz="2400" b="1" dirty="0" err="1"/>
              <a:t>System.Object</a:t>
            </a:r>
            <a:r>
              <a:rPr lang="en-US" sz="2400" b="1" dirty="0"/>
              <a:t>"</a:t>
            </a:r>
          </a:p>
        </p:txBody>
      </p:sp>
    </p:spTree>
    <p:extLst>
      <p:ext uri="{BB962C8B-B14F-4D97-AF65-F5344CB8AC3E}">
        <p14:creationId xmlns:p14="http://schemas.microsoft.com/office/powerpoint/2010/main" val="407354594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C94D7-37E4-404B-8BFD-49E1DADF1E9E}"/>
              </a:ext>
            </a:extLst>
          </p:cNvPr>
          <p:cNvSpPr>
            <a:spLocks noGrp="1"/>
          </p:cNvSpPr>
          <p:nvPr>
            <p:ph type="title"/>
          </p:nvPr>
        </p:nvSpPr>
        <p:spPr/>
        <p:txBody>
          <a:bodyPr/>
          <a:lstStyle/>
          <a:p>
            <a:r>
              <a:rPr lang="en-US" dirty="0"/>
              <a:t>Downcast and </a:t>
            </a:r>
            <a:r>
              <a:rPr lang="en-US" dirty="0" err="1"/>
              <a:t>Upcast</a:t>
            </a:r>
            <a:br>
              <a:rPr lang="en-US" dirty="0"/>
            </a:br>
            <a:endParaRPr lang="en-BO" dirty="0"/>
          </a:p>
        </p:txBody>
      </p:sp>
      <p:sp>
        <p:nvSpPr>
          <p:cNvPr id="3" name="Content Placeholder 2">
            <a:extLst>
              <a:ext uri="{FF2B5EF4-FFF2-40B4-BE49-F238E27FC236}">
                <a16:creationId xmlns:a16="http://schemas.microsoft.com/office/drawing/2014/main" id="{409E37BB-0639-144F-AEAC-3895B73D8C66}"/>
              </a:ext>
            </a:extLst>
          </p:cNvPr>
          <p:cNvSpPr>
            <a:spLocks noGrp="1"/>
          </p:cNvSpPr>
          <p:nvPr>
            <p:ph idx="1"/>
          </p:nvPr>
        </p:nvSpPr>
        <p:spPr>
          <a:xfrm>
            <a:off x="838200" y="1825626"/>
            <a:ext cx="10515600" cy="1387838"/>
          </a:xfrm>
        </p:spPr>
        <p:txBody>
          <a:bodyPr>
            <a:normAutofit fontScale="92500"/>
          </a:bodyPr>
          <a:lstStyle/>
          <a:p>
            <a:pPr marL="0" indent="0">
              <a:buNone/>
            </a:pPr>
            <a:r>
              <a:rPr lang="en-US" sz="2400" dirty="0"/>
              <a:t>Conceptually, a derived class is a specialization of its base class. This means that Square is a kind of Rectangle as well as an Object, and it can therefore be used anywhere a Rectangle or Object is expected. If an instance of Square is created, it can be </a:t>
            </a:r>
            <a:r>
              <a:rPr lang="en-US" sz="2400" dirty="0" err="1"/>
              <a:t>upcast</a:t>
            </a:r>
            <a:r>
              <a:rPr lang="en-US" sz="2400" dirty="0"/>
              <a:t> to Rectangle since the derived class contains everything in the base class.</a:t>
            </a:r>
          </a:p>
          <a:p>
            <a:endParaRPr lang="en-BO" dirty="0"/>
          </a:p>
        </p:txBody>
      </p:sp>
      <p:sp>
        <p:nvSpPr>
          <p:cNvPr id="4" name="TextBox 3">
            <a:extLst>
              <a:ext uri="{FF2B5EF4-FFF2-40B4-BE49-F238E27FC236}">
                <a16:creationId xmlns:a16="http://schemas.microsoft.com/office/drawing/2014/main" id="{D1970B3B-BBF5-0746-931D-918642DE2CEA}"/>
              </a:ext>
            </a:extLst>
          </p:cNvPr>
          <p:cNvSpPr txBox="1"/>
          <p:nvPr/>
        </p:nvSpPr>
        <p:spPr>
          <a:xfrm>
            <a:off x="1702525" y="3298216"/>
            <a:ext cx="8351520" cy="830997"/>
          </a:xfrm>
          <a:prstGeom prst="rect">
            <a:avLst/>
          </a:prstGeom>
          <a:noFill/>
        </p:spPr>
        <p:txBody>
          <a:bodyPr wrap="square" rtlCol="0">
            <a:spAutoFit/>
          </a:bodyPr>
          <a:lstStyle/>
          <a:p>
            <a:r>
              <a:rPr lang="en-US" sz="2400" b="1" dirty="0"/>
              <a:t>Square s = new Square();</a:t>
            </a:r>
          </a:p>
          <a:p>
            <a:r>
              <a:rPr lang="en-US" sz="2400" b="1" dirty="0"/>
              <a:t>Rectangle r = s; 		// </a:t>
            </a:r>
            <a:r>
              <a:rPr lang="en-US" sz="2400" b="1" dirty="0" err="1"/>
              <a:t>upcast</a:t>
            </a:r>
            <a:endParaRPr lang="en-US" sz="2400" b="1" dirty="0"/>
          </a:p>
        </p:txBody>
      </p:sp>
      <p:sp>
        <p:nvSpPr>
          <p:cNvPr id="6" name="TextBox 5">
            <a:extLst>
              <a:ext uri="{FF2B5EF4-FFF2-40B4-BE49-F238E27FC236}">
                <a16:creationId xmlns:a16="http://schemas.microsoft.com/office/drawing/2014/main" id="{FEF31522-9DB2-5A46-B01F-7C6BB8DE4171}"/>
              </a:ext>
            </a:extLst>
          </p:cNvPr>
          <p:cNvSpPr txBox="1"/>
          <p:nvPr/>
        </p:nvSpPr>
        <p:spPr>
          <a:xfrm>
            <a:off x="992777" y="4290867"/>
            <a:ext cx="9771017" cy="1323439"/>
          </a:xfrm>
          <a:prstGeom prst="rect">
            <a:avLst/>
          </a:prstGeom>
          <a:noFill/>
        </p:spPr>
        <p:txBody>
          <a:bodyPr wrap="square" rtlCol="0">
            <a:spAutoFit/>
          </a:bodyPr>
          <a:lstStyle/>
          <a:p>
            <a:r>
              <a:rPr lang="en-US" sz="2000" dirty="0"/>
              <a:t>The object is now viewed as a Rectangle, so only Rectangle’s members can be accessed. When the object is downcast back into a Square, everything specific to the Square class will still be preserved. This is because the Rectangle only contained the Square; it did not change the Square object in any way.</a:t>
            </a:r>
          </a:p>
        </p:txBody>
      </p:sp>
      <p:sp>
        <p:nvSpPr>
          <p:cNvPr id="7" name="TextBox 6">
            <a:extLst>
              <a:ext uri="{FF2B5EF4-FFF2-40B4-BE49-F238E27FC236}">
                <a16:creationId xmlns:a16="http://schemas.microsoft.com/office/drawing/2014/main" id="{FC2237BA-4446-C343-802F-43208B096D4C}"/>
              </a:ext>
            </a:extLst>
          </p:cNvPr>
          <p:cNvSpPr txBox="1"/>
          <p:nvPr/>
        </p:nvSpPr>
        <p:spPr>
          <a:xfrm>
            <a:off x="1702525" y="5778137"/>
            <a:ext cx="5473338" cy="461665"/>
          </a:xfrm>
          <a:prstGeom prst="rect">
            <a:avLst/>
          </a:prstGeom>
          <a:noFill/>
        </p:spPr>
        <p:txBody>
          <a:bodyPr wrap="square" rtlCol="0">
            <a:spAutoFit/>
          </a:bodyPr>
          <a:lstStyle/>
          <a:p>
            <a:r>
              <a:rPr lang="en-US" sz="2400" b="1" dirty="0"/>
              <a:t>Square s2 = (Square)r; 	// downcast</a:t>
            </a:r>
          </a:p>
        </p:txBody>
      </p:sp>
    </p:spTree>
    <p:extLst>
      <p:ext uri="{BB962C8B-B14F-4D97-AF65-F5344CB8AC3E}">
        <p14:creationId xmlns:p14="http://schemas.microsoft.com/office/powerpoint/2010/main" val="255954078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0391-A54E-4341-8C49-39B51D612C30}"/>
              </a:ext>
            </a:extLst>
          </p:cNvPr>
          <p:cNvSpPr>
            <a:spLocks noGrp="1"/>
          </p:cNvSpPr>
          <p:nvPr>
            <p:ph type="title"/>
          </p:nvPr>
        </p:nvSpPr>
        <p:spPr/>
        <p:txBody>
          <a:bodyPr/>
          <a:lstStyle/>
          <a:p>
            <a:r>
              <a:rPr lang="en-BO" dirty="0"/>
              <a:t>Downcast must be explicit</a:t>
            </a:r>
          </a:p>
        </p:txBody>
      </p:sp>
      <p:sp>
        <p:nvSpPr>
          <p:cNvPr id="3" name="Content Placeholder 2">
            <a:extLst>
              <a:ext uri="{FF2B5EF4-FFF2-40B4-BE49-F238E27FC236}">
                <a16:creationId xmlns:a16="http://schemas.microsoft.com/office/drawing/2014/main" id="{A533E76F-5DB1-FE4B-B3C4-A0EE34DE084F}"/>
              </a:ext>
            </a:extLst>
          </p:cNvPr>
          <p:cNvSpPr>
            <a:spLocks noGrp="1"/>
          </p:cNvSpPr>
          <p:nvPr>
            <p:ph idx="1"/>
          </p:nvPr>
        </p:nvSpPr>
        <p:spPr>
          <a:xfrm>
            <a:off x="838200" y="1825625"/>
            <a:ext cx="10515600" cy="1325563"/>
          </a:xfrm>
        </p:spPr>
        <p:txBody>
          <a:bodyPr/>
          <a:lstStyle/>
          <a:p>
            <a:pPr marL="0" indent="0">
              <a:buNone/>
            </a:pPr>
            <a:r>
              <a:rPr lang="en-US" dirty="0"/>
              <a:t>The downcast has to be made explicit since </a:t>
            </a:r>
            <a:r>
              <a:rPr lang="en-US" dirty="0" err="1"/>
              <a:t>downcasting</a:t>
            </a:r>
            <a:r>
              <a:rPr lang="en-US" dirty="0"/>
              <a:t> an actual</a:t>
            </a:r>
          </a:p>
          <a:p>
            <a:pPr marL="0" indent="0">
              <a:buNone/>
            </a:pPr>
            <a:r>
              <a:rPr lang="en-US" dirty="0"/>
              <a:t>Rectangle into a Square is not allowed.</a:t>
            </a:r>
          </a:p>
          <a:p>
            <a:endParaRPr lang="en-BO" dirty="0"/>
          </a:p>
        </p:txBody>
      </p:sp>
      <p:sp>
        <p:nvSpPr>
          <p:cNvPr id="4" name="TextBox 3">
            <a:extLst>
              <a:ext uri="{FF2B5EF4-FFF2-40B4-BE49-F238E27FC236}">
                <a16:creationId xmlns:a16="http://schemas.microsoft.com/office/drawing/2014/main" id="{BCB055BE-F6CB-C04C-93B8-8992486E3B9F}"/>
              </a:ext>
            </a:extLst>
          </p:cNvPr>
          <p:cNvSpPr txBox="1"/>
          <p:nvPr/>
        </p:nvSpPr>
        <p:spPr>
          <a:xfrm>
            <a:off x="2778034" y="3516086"/>
            <a:ext cx="5921829" cy="830997"/>
          </a:xfrm>
          <a:prstGeom prst="rect">
            <a:avLst/>
          </a:prstGeom>
          <a:noFill/>
        </p:spPr>
        <p:txBody>
          <a:bodyPr wrap="square" rtlCol="0">
            <a:spAutoFit/>
          </a:bodyPr>
          <a:lstStyle/>
          <a:p>
            <a:r>
              <a:rPr lang="en-US" sz="2400" b="1" dirty="0"/>
              <a:t>Rectangle r2 = new Rectangle();</a:t>
            </a:r>
          </a:p>
          <a:p>
            <a:r>
              <a:rPr lang="en-US" sz="2400" b="1" dirty="0"/>
              <a:t>Square s3 = (Square)r2; 		// error</a:t>
            </a:r>
          </a:p>
        </p:txBody>
      </p:sp>
    </p:spTree>
    <p:extLst>
      <p:ext uri="{BB962C8B-B14F-4D97-AF65-F5344CB8AC3E}">
        <p14:creationId xmlns:p14="http://schemas.microsoft.com/office/powerpoint/2010/main" val="91159212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9061F-5C4D-3C4C-AFFC-369823372CC4}"/>
              </a:ext>
            </a:extLst>
          </p:cNvPr>
          <p:cNvSpPr>
            <a:spLocks noGrp="1"/>
          </p:cNvSpPr>
          <p:nvPr>
            <p:ph type="title"/>
          </p:nvPr>
        </p:nvSpPr>
        <p:spPr/>
        <p:txBody>
          <a:bodyPr/>
          <a:lstStyle/>
          <a:p>
            <a:r>
              <a:rPr lang="en-US" dirty="0"/>
              <a:t>The is and as Keywords</a:t>
            </a:r>
            <a:br>
              <a:rPr lang="en-US" dirty="0"/>
            </a:br>
            <a:endParaRPr lang="en-BO" dirty="0"/>
          </a:p>
        </p:txBody>
      </p:sp>
      <p:sp>
        <p:nvSpPr>
          <p:cNvPr id="3" name="Content Placeholder 2">
            <a:extLst>
              <a:ext uri="{FF2B5EF4-FFF2-40B4-BE49-F238E27FC236}">
                <a16:creationId xmlns:a16="http://schemas.microsoft.com/office/drawing/2014/main" id="{BAEF6D83-32DB-FE47-916C-AFE0B2CC42F9}"/>
              </a:ext>
            </a:extLst>
          </p:cNvPr>
          <p:cNvSpPr>
            <a:spLocks noGrp="1"/>
          </p:cNvSpPr>
          <p:nvPr>
            <p:ph idx="1"/>
          </p:nvPr>
        </p:nvSpPr>
        <p:spPr>
          <a:xfrm>
            <a:off x="838200" y="1825625"/>
            <a:ext cx="10515600" cy="1448798"/>
          </a:xfrm>
        </p:spPr>
        <p:txBody>
          <a:bodyPr>
            <a:normAutofit fontScale="92500"/>
          </a:bodyPr>
          <a:lstStyle/>
          <a:p>
            <a:pPr marL="0" indent="0">
              <a:buNone/>
            </a:pPr>
            <a:r>
              <a:rPr lang="en-US" dirty="0"/>
              <a:t>There are two operators that can be used to avoid exceptions when casting objects: is and as. First, the is operator returns true if the left side object can be cast to the right side type without causing an exception.</a:t>
            </a:r>
          </a:p>
          <a:p>
            <a:endParaRPr lang="en-BO" dirty="0"/>
          </a:p>
        </p:txBody>
      </p:sp>
      <p:sp>
        <p:nvSpPr>
          <p:cNvPr id="4" name="TextBox 3">
            <a:extLst>
              <a:ext uri="{FF2B5EF4-FFF2-40B4-BE49-F238E27FC236}">
                <a16:creationId xmlns:a16="http://schemas.microsoft.com/office/drawing/2014/main" id="{DE3C3245-E5C6-3641-9821-1BA4F532DDEF}"/>
              </a:ext>
            </a:extLst>
          </p:cNvPr>
          <p:cNvSpPr txBox="1"/>
          <p:nvPr/>
        </p:nvSpPr>
        <p:spPr>
          <a:xfrm>
            <a:off x="1985554" y="3168079"/>
            <a:ext cx="9231085" cy="830997"/>
          </a:xfrm>
          <a:prstGeom prst="rect">
            <a:avLst/>
          </a:prstGeom>
          <a:noFill/>
        </p:spPr>
        <p:txBody>
          <a:bodyPr wrap="square" rtlCol="0">
            <a:spAutoFit/>
          </a:bodyPr>
          <a:lstStyle/>
          <a:p>
            <a:r>
              <a:rPr lang="en-US" sz="2400" b="1" dirty="0"/>
              <a:t>Rectangle q = new Square();</a:t>
            </a:r>
          </a:p>
          <a:p>
            <a:r>
              <a:rPr lang="en-US" sz="2400" b="1" dirty="0"/>
              <a:t>if (q is Square) { Square o = q; } 	</a:t>
            </a:r>
            <a:r>
              <a:rPr lang="en-US" sz="2400" dirty="0"/>
              <a:t>// condition is true</a:t>
            </a:r>
          </a:p>
        </p:txBody>
      </p:sp>
      <p:sp>
        <p:nvSpPr>
          <p:cNvPr id="5" name="TextBox 4">
            <a:extLst>
              <a:ext uri="{FF2B5EF4-FFF2-40B4-BE49-F238E27FC236}">
                <a16:creationId xmlns:a16="http://schemas.microsoft.com/office/drawing/2014/main" id="{C4FCE5A7-15E6-B84A-9B83-D5C2B1FBD3E9}"/>
              </a:ext>
            </a:extLst>
          </p:cNvPr>
          <p:cNvSpPr txBox="1"/>
          <p:nvPr/>
        </p:nvSpPr>
        <p:spPr>
          <a:xfrm>
            <a:off x="1053737" y="4249783"/>
            <a:ext cx="9875520" cy="1200329"/>
          </a:xfrm>
          <a:prstGeom prst="rect">
            <a:avLst/>
          </a:prstGeom>
          <a:noFill/>
        </p:spPr>
        <p:txBody>
          <a:bodyPr wrap="square" rtlCol="0">
            <a:spAutoFit/>
          </a:bodyPr>
          <a:lstStyle/>
          <a:p>
            <a:r>
              <a:rPr lang="en-US" sz="2400" dirty="0"/>
              <a:t>The second operator used to avoid object casting exceptions is the as operator. This operator provides an alternative way of writing an explicit cast, with the difference that if it fails, the reference will be set to null.</a:t>
            </a:r>
          </a:p>
        </p:txBody>
      </p:sp>
      <p:sp>
        <p:nvSpPr>
          <p:cNvPr id="6" name="TextBox 5">
            <a:extLst>
              <a:ext uri="{FF2B5EF4-FFF2-40B4-BE49-F238E27FC236}">
                <a16:creationId xmlns:a16="http://schemas.microsoft.com/office/drawing/2014/main" id="{02BFAEC5-2D08-9948-A34C-BEA5F5CCC003}"/>
              </a:ext>
            </a:extLst>
          </p:cNvPr>
          <p:cNvSpPr txBox="1"/>
          <p:nvPr/>
        </p:nvSpPr>
        <p:spPr>
          <a:xfrm>
            <a:off x="1985554" y="5594475"/>
            <a:ext cx="8194766" cy="830997"/>
          </a:xfrm>
          <a:prstGeom prst="rect">
            <a:avLst/>
          </a:prstGeom>
          <a:noFill/>
        </p:spPr>
        <p:txBody>
          <a:bodyPr wrap="square" rtlCol="0">
            <a:spAutoFit/>
          </a:bodyPr>
          <a:lstStyle/>
          <a:p>
            <a:r>
              <a:rPr lang="en-US" sz="2400" b="1" dirty="0"/>
              <a:t>Rectangle r = new Rectangle();</a:t>
            </a:r>
          </a:p>
          <a:p>
            <a:r>
              <a:rPr lang="en-US" sz="2400" b="1" dirty="0"/>
              <a:t>Square o = r as Square; 		</a:t>
            </a:r>
            <a:r>
              <a:rPr lang="en-US" sz="2400" dirty="0"/>
              <a:t>// invalid cast, returns null</a:t>
            </a:r>
          </a:p>
        </p:txBody>
      </p:sp>
    </p:spTree>
    <p:extLst>
      <p:ext uri="{BB962C8B-B14F-4D97-AF65-F5344CB8AC3E}">
        <p14:creationId xmlns:p14="http://schemas.microsoft.com/office/powerpoint/2010/main" val="1648294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5086-660F-5540-8EE9-0323235404DB}"/>
              </a:ext>
            </a:extLst>
          </p:cNvPr>
          <p:cNvSpPr>
            <a:spLocks noGrp="1"/>
          </p:cNvSpPr>
          <p:nvPr>
            <p:ph type="title"/>
          </p:nvPr>
        </p:nvSpPr>
        <p:spPr/>
        <p:txBody>
          <a:bodyPr/>
          <a:lstStyle/>
          <a:p>
            <a:r>
              <a:rPr lang="en-US" dirty="0"/>
              <a:t>Console Compilation</a:t>
            </a:r>
            <a:endParaRPr lang="en-BO" dirty="0"/>
          </a:p>
        </p:txBody>
      </p:sp>
      <p:sp>
        <p:nvSpPr>
          <p:cNvPr id="3" name="Content Placeholder 2">
            <a:extLst>
              <a:ext uri="{FF2B5EF4-FFF2-40B4-BE49-F238E27FC236}">
                <a16:creationId xmlns:a16="http://schemas.microsoft.com/office/drawing/2014/main" id="{F3CDEC71-0482-454A-93F6-37949BE58C0C}"/>
              </a:ext>
            </a:extLst>
          </p:cNvPr>
          <p:cNvSpPr>
            <a:spLocks noGrp="1"/>
          </p:cNvSpPr>
          <p:nvPr>
            <p:ph idx="1"/>
          </p:nvPr>
        </p:nvSpPr>
        <p:spPr/>
        <p:txBody>
          <a:bodyPr/>
          <a:lstStyle/>
          <a:p>
            <a:pPr marL="0" indent="0">
              <a:buNone/>
            </a:pPr>
            <a:r>
              <a:rPr lang="en-US" dirty="0"/>
              <a:t>If you try running the compiled program it will show the same output</a:t>
            </a:r>
          </a:p>
          <a:p>
            <a:pPr marL="0" indent="0">
              <a:buNone/>
            </a:pPr>
            <a:r>
              <a:rPr lang="en-US" dirty="0"/>
              <a:t>as the one created by Visual Studio.</a:t>
            </a:r>
          </a:p>
          <a:p>
            <a:pPr marL="0" indent="0">
              <a:buNone/>
            </a:pPr>
            <a:endParaRPr lang="en-US" dirty="0"/>
          </a:p>
          <a:p>
            <a:pPr marL="0" indent="0">
              <a:buNone/>
            </a:pPr>
            <a:r>
              <a:rPr lang="en-US" dirty="0"/>
              <a:t>C:\</a:t>
            </a:r>
            <a:r>
              <a:rPr lang="en-US" dirty="0" err="1"/>
              <a:t>MySolution</a:t>
            </a:r>
            <a:r>
              <a:rPr lang="en-US" dirty="0"/>
              <a:t>\</a:t>
            </a:r>
            <a:r>
              <a:rPr lang="en-US" dirty="0" err="1"/>
              <a:t>MyProject</a:t>
            </a:r>
            <a:r>
              <a:rPr lang="en-US" dirty="0"/>
              <a:t>&gt; </a:t>
            </a:r>
            <a:r>
              <a:rPr lang="en-US" dirty="0" err="1"/>
              <a:t>Program.exe</a:t>
            </a:r>
            <a:endParaRPr lang="en-US" dirty="0"/>
          </a:p>
          <a:p>
            <a:pPr marL="0" indent="0">
              <a:buNone/>
            </a:pPr>
            <a:r>
              <a:rPr lang="en-US" dirty="0"/>
              <a:t>Hello World</a:t>
            </a:r>
          </a:p>
          <a:p>
            <a:endParaRPr lang="en-BO" dirty="0"/>
          </a:p>
        </p:txBody>
      </p:sp>
    </p:spTree>
    <p:extLst>
      <p:ext uri="{BB962C8B-B14F-4D97-AF65-F5344CB8AC3E}">
        <p14:creationId xmlns:p14="http://schemas.microsoft.com/office/powerpoint/2010/main" val="220118200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258C-A88F-E040-93BB-A205A2D0EE74}"/>
              </a:ext>
            </a:extLst>
          </p:cNvPr>
          <p:cNvSpPr>
            <a:spLocks noGrp="1"/>
          </p:cNvSpPr>
          <p:nvPr>
            <p:ph type="title"/>
          </p:nvPr>
        </p:nvSpPr>
        <p:spPr/>
        <p:txBody>
          <a:bodyPr/>
          <a:lstStyle/>
          <a:p>
            <a:r>
              <a:rPr lang="en-US" dirty="0"/>
              <a:t>Pattern Matching</a:t>
            </a:r>
            <a:br>
              <a:rPr lang="en-US" dirty="0"/>
            </a:br>
            <a:endParaRPr lang="en-BO" dirty="0"/>
          </a:p>
        </p:txBody>
      </p:sp>
      <p:sp>
        <p:nvSpPr>
          <p:cNvPr id="3" name="Content Placeholder 2">
            <a:extLst>
              <a:ext uri="{FF2B5EF4-FFF2-40B4-BE49-F238E27FC236}">
                <a16:creationId xmlns:a16="http://schemas.microsoft.com/office/drawing/2014/main" id="{E23491A8-EAD5-6842-9BC0-8DCE11B4F976}"/>
              </a:ext>
            </a:extLst>
          </p:cNvPr>
          <p:cNvSpPr>
            <a:spLocks noGrp="1"/>
          </p:cNvSpPr>
          <p:nvPr>
            <p:ph idx="1"/>
          </p:nvPr>
        </p:nvSpPr>
        <p:spPr>
          <a:xfrm>
            <a:off x="838200" y="1825625"/>
            <a:ext cx="10515600" cy="1919061"/>
          </a:xfrm>
        </p:spPr>
        <p:txBody>
          <a:bodyPr>
            <a:normAutofit fontScale="85000" lnSpcReduction="20000"/>
          </a:bodyPr>
          <a:lstStyle/>
          <a:p>
            <a:pPr marL="0" indent="0">
              <a:buNone/>
            </a:pPr>
            <a:r>
              <a:rPr lang="en-US" dirty="0"/>
              <a:t>When using the as operator, there is no distinction between a null value and the wrong type. Furthermore, this operator only works with reference type variables. Pattern matching provides a way to overcome these restrictions, extending the use of the is operator to both testing a variable’s type and, upon validation, assigning it to a new variable of that type. This provides a new method for safely casting variables between types, and also largely replaces the use of the as operator with the following, more convenient syntax.</a:t>
            </a:r>
          </a:p>
          <a:p>
            <a:endParaRPr lang="en-BO" dirty="0"/>
          </a:p>
        </p:txBody>
      </p:sp>
      <p:sp>
        <p:nvSpPr>
          <p:cNvPr id="4" name="TextBox 3">
            <a:extLst>
              <a:ext uri="{FF2B5EF4-FFF2-40B4-BE49-F238E27FC236}">
                <a16:creationId xmlns:a16="http://schemas.microsoft.com/office/drawing/2014/main" id="{E17E3F9A-9C0F-F54C-8955-C7F527D5DB68}"/>
              </a:ext>
            </a:extLst>
          </p:cNvPr>
          <p:cNvSpPr txBox="1"/>
          <p:nvPr/>
        </p:nvSpPr>
        <p:spPr>
          <a:xfrm>
            <a:off x="1297578" y="3879623"/>
            <a:ext cx="6627223" cy="707886"/>
          </a:xfrm>
          <a:prstGeom prst="rect">
            <a:avLst/>
          </a:prstGeom>
          <a:noFill/>
        </p:spPr>
        <p:txBody>
          <a:bodyPr wrap="square" rtlCol="0">
            <a:spAutoFit/>
          </a:bodyPr>
          <a:lstStyle/>
          <a:p>
            <a:r>
              <a:rPr lang="en-US" sz="2000" b="1" dirty="0"/>
              <a:t>Rectangle q = new Square();</a:t>
            </a:r>
          </a:p>
          <a:p>
            <a:r>
              <a:rPr lang="en-US" sz="2000" b="1" dirty="0"/>
              <a:t>if (q is Square </a:t>
            </a:r>
            <a:r>
              <a:rPr lang="en-US" sz="2000" b="1" dirty="0" err="1"/>
              <a:t>mySquare</a:t>
            </a:r>
            <a:r>
              <a:rPr lang="en-US" sz="2000" b="1" dirty="0"/>
              <a:t>) { /* use </a:t>
            </a:r>
            <a:r>
              <a:rPr lang="en-US" sz="2000" b="1" dirty="0" err="1"/>
              <a:t>mySquare</a:t>
            </a:r>
            <a:r>
              <a:rPr lang="en-US" sz="2000" b="1" dirty="0"/>
              <a:t> here */ }</a:t>
            </a:r>
          </a:p>
        </p:txBody>
      </p:sp>
      <p:sp>
        <p:nvSpPr>
          <p:cNvPr id="5" name="TextBox 4">
            <a:extLst>
              <a:ext uri="{FF2B5EF4-FFF2-40B4-BE49-F238E27FC236}">
                <a16:creationId xmlns:a16="http://schemas.microsoft.com/office/drawing/2014/main" id="{AF1AF8D3-473A-D840-A93F-A15A86F56197}"/>
              </a:ext>
            </a:extLst>
          </p:cNvPr>
          <p:cNvSpPr txBox="1"/>
          <p:nvPr/>
        </p:nvSpPr>
        <p:spPr>
          <a:xfrm>
            <a:off x="1297578" y="4920344"/>
            <a:ext cx="6966857" cy="1015663"/>
          </a:xfrm>
          <a:prstGeom prst="rect">
            <a:avLst/>
          </a:prstGeom>
          <a:noFill/>
        </p:spPr>
        <p:txBody>
          <a:bodyPr wrap="square" rtlCol="0">
            <a:spAutoFit/>
          </a:bodyPr>
          <a:lstStyle/>
          <a:p>
            <a:r>
              <a:rPr lang="en-US" sz="2000" b="1" dirty="0"/>
              <a:t>object obj = "Hello";</a:t>
            </a:r>
          </a:p>
          <a:p>
            <a:r>
              <a:rPr lang="en-US" sz="2000" b="1" dirty="0"/>
              <a:t>if (!(obj is string text)) { return; } 	// exit if obj is not a string</a:t>
            </a:r>
          </a:p>
          <a:p>
            <a:r>
              <a:rPr lang="en-US" sz="2000" b="1" dirty="0" err="1"/>
              <a:t>System.Console.WriteLine</a:t>
            </a:r>
            <a:r>
              <a:rPr lang="en-US" sz="2000" b="1" dirty="0"/>
              <a:t>(text); 	// "Hello"</a:t>
            </a:r>
          </a:p>
        </p:txBody>
      </p:sp>
      <p:sp>
        <p:nvSpPr>
          <p:cNvPr id="6" name="TextBox 5">
            <a:extLst>
              <a:ext uri="{FF2B5EF4-FFF2-40B4-BE49-F238E27FC236}">
                <a16:creationId xmlns:a16="http://schemas.microsoft.com/office/drawing/2014/main" id="{4F2A0295-F8FD-0444-BA8F-FA757B4A95B6}"/>
              </a:ext>
            </a:extLst>
          </p:cNvPr>
          <p:cNvSpPr txBox="1"/>
          <p:nvPr/>
        </p:nvSpPr>
        <p:spPr>
          <a:xfrm>
            <a:off x="8421189" y="3630553"/>
            <a:ext cx="3161212" cy="2862322"/>
          </a:xfrm>
          <a:prstGeom prst="rect">
            <a:avLst/>
          </a:prstGeom>
          <a:noFill/>
        </p:spPr>
        <p:txBody>
          <a:bodyPr wrap="square" rtlCol="0">
            <a:spAutoFit/>
          </a:bodyPr>
          <a:lstStyle/>
          <a:p>
            <a:r>
              <a:rPr lang="en-US" dirty="0"/>
              <a:t>When a pattern variable like </a:t>
            </a:r>
            <a:r>
              <a:rPr lang="en-US" dirty="0" err="1"/>
              <a:t>mySquare</a:t>
            </a:r>
            <a:r>
              <a:rPr lang="en-US" dirty="0"/>
              <a:t> is introduced in an if</a:t>
            </a:r>
          </a:p>
          <a:p>
            <a:r>
              <a:rPr lang="en-US" dirty="0"/>
              <a:t>statement, it also becomes available in the enclosing block’s scope. Hence the variable can be used even after the end of the if statement. This is not the case for other conditional or looping statements.</a:t>
            </a:r>
          </a:p>
        </p:txBody>
      </p:sp>
    </p:spTree>
    <p:extLst>
      <p:ext uri="{BB962C8B-B14F-4D97-AF65-F5344CB8AC3E}">
        <p14:creationId xmlns:p14="http://schemas.microsoft.com/office/powerpoint/2010/main" val="356500207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6089-0ABF-2045-A38E-8D7FB23E3D47}"/>
              </a:ext>
            </a:extLst>
          </p:cNvPr>
          <p:cNvSpPr>
            <a:spLocks noGrp="1"/>
          </p:cNvSpPr>
          <p:nvPr>
            <p:ph type="title"/>
          </p:nvPr>
        </p:nvSpPr>
        <p:spPr/>
        <p:txBody>
          <a:bodyPr/>
          <a:lstStyle/>
          <a:p>
            <a:r>
              <a:rPr lang="en-US" dirty="0"/>
              <a:t>Extended is expression with if</a:t>
            </a:r>
            <a:br>
              <a:rPr lang="en-US" dirty="0"/>
            </a:br>
            <a:endParaRPr lang="en-BO" dirty="0"/>
          </a:p>
        </p:txBody>
      </p:sp>
      <p:sp>
        <p:nvSpPr>
          <p:cNvPr id="3" name="Content Placeholder 2">
            <a:extLst>
              <a:ext uri="{FF2B5EF4-FFF2-40B4-BE49-F238E27FC236}">
                <a16:creationId xmlns:a16="http://schemas.microsoft.com/office/drawing/2014/main" id="{ACE9BB4C-ED0E-8149-96C7-481DB2D6A3C1}"/>
              </a:ext>
            </a:extLst>
          </p:cNvPr>
          <p:cNvSpPr>
            <a:spLocks noGrp="1"/>
          </p:cNvSpPr>
          <p:nvPr>
            <p:ph idx="1"/>
          </p:nvPr>
        </p:nvSpPr>
        <p:spPr>
          <a:xfrm>
            <a:off x="838200" y="1825626"/>
            <a:ext cx="10515600" cy="900158"/>
          </a:xfrm>
        </p:spPr>
        <p:txBody>
          <a:bodyPr>
            <a:normAutofit fontScale="85000" lnSpcReduction="20000"/>
          </a:bodyPr>
          <a:lstStyle/>
          <a:p>
            <a:pPr marL="0" indent="0">
              <a:buNone/>
            </a:pPr>
            <a:r>
              <a:rPr lang="en-US" dirty="0"/>
              <a:t>The extended is expression works not just with reference types, but also with value types. In addition to types, any constant may also be used, as seen in the following example.</a:t>
            </a:r>
          </a:p>
          <a:p>
            <a:endParaRPr lang="en-BO" dirty="0"/>
          </a:p>
        </p:txBody>
      </p:sp>
      <p:sp>
        <p:nvSpPr>
          <p:cNvPr id="4" name="TextBox 3">
            <a:extLst>
              <a:ext uri="{FF2B5EF4-FFF2-40B4-BE49-F238E27FC236}">
                <a16:creationId xmlns:a16="http://schemas.microsoft.com/office/drawing/2014/main" id="{F36CD77E-27C3-C749-90FF-DA183510A858}"/>
              </a:ext>
            </a:extLst>
          </p:cNvPr>
          <p:cNvSpPr txBox="1"/>
          <p:nvPr/>
        </p:nvSpPr>
        <p:spPr>
          <a:xfrm>
            <a:off x="2333896" y="2708368"/>
            <a:ext cx="8403773" cy="3970318"/>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void Test(object o) 	{</a:t>
            </a:r>
          </a:p>
          <a:p>
            <a:r>
              <a:rPr lang="en-US" b="1" dirty="0"/>
              <a:t>		if (o is 5) </a:t>
            </a:r>
            <a:r>
              <a:rPr lang="en-US" b="1" dirty="0" err="1"/>
              <a:t>System.Console.WriteLine</a:t>
            </a:r>
            <a:r>
              <a:rPr lang="en-US" b="1" dirty="0"/>
              <a:t>("5");</a:t>
            </a:r>
          </a:p>
          <a:p>
            <a:r>
              <a:rPr lang="en-US" b="1" dirty="0"/>
              <a:t>		else if (o is int </a:t>
            </a:r>
            <a:r>
              <a:rPr lang="en-US" b="1" dirty="0" err="1"/>
              <a:t>i</a:t>
            </a:r>
            <a:r>
              <a:rPr lang="en-US" b="1" dirty="0"/>
              <a:t>) </a:t>
            </a:r>
            <a:r>
              <a:rPr lang="en-US" b="1" dirty="0" err="1"/>
              <a:t>System.Console.WriteLine</a:t>
            </a:r>
            <a:r>
              <a:rPr lang="en-US" b="1" dirty="0"/>
              <a:t>("int:" + </a:t>
            </a:r>
            <a:r>
              <a:rPr lang="en-US" b="1" dirty="0" err="1"/>
              <a:t>i</a:t>
            </a:r>
            <a:r>
              <a:rPr lang="en-US" b="1" dirty="0"/>
              <a:t>);</a:t>
            </a:r>
          </a:p>
          <a:p>
            <a:r>
              <a:rPr lang="en-US" b="1" dirty="0"/>
              <a:t>		else if (o is null) </a:t>
            </a:r>
            <a:r>
              <a:rPr lang="en-US" b="1" dirty="0" err="1"/>
              <a:t>System.Console.WriteLine</a:t>
            </a:r>
            <a:r>
              <a:rPr lang="en-US" b="1" dirty="0"/>
              <a:t>("null");</a:t>
            </a:r>
          </a:p>
          <a:p>
            <a:r>
              <a:rPr lang="en-US" b="1" dirty="0"/>
              <a:t>	}</a:t>
            </a:r>
          </a:p>
          <a:p>
            <a:r>
              <a:rPr lang="en-US" b="1" dirty="0"/>
              <a:t>	static void Main() {</a:t>
            </a:r>
          </a:p>
          <a:p>
            <a:r>
              <a:rPr lang="en-US" b="1" dirty="0"/>
              <a:t>		</a:t>
            </a:r>
            <a:r>
              <a:rPr lang="en-US" b="1" dirty="0" err="1"/>
              <a:t>MyApp</a:t>
            </a:r>
            <a:r>
              <a:rPr lang="en-US" b="1" dirty="0"/>
              <a:t> c = new </a:t>
            </a:r>
            <a:r>
              <a:rPr lang="en-US" b="1" dirty="0" err="1"/>
              <a:t>MyApp</a:t>
            </a:r>
            <a:r>
              <a:rPr lang="en-US" b="1" dirty="0"/>
              <a:t>();</a:t>
            </a:r>
          </a:p>
          <a:p>
            <a:r>
              <a:rPr lang="en-US" b="1" dirty="0"/>
              <a:t>		</a:t>
            </a:r>
            <a:r>
              <a:rPr lang="en-US" b="1" dirty="0" err="1"/>
              <a:t>c.Test</a:t>
            </a:r>
            <a:r>
              <a:rPr lang="en-US" b="1" dirty="0"/>
              <a:t>(5); 		</a:t>
            </a:r>
            <a:r>
              <a:rPr lang="en-US" dirty="0"/>
              <a:t>// "5"</a:t>
            </a:r>
          </a:p>
          <a:p>
            <a:r>
              <a:rPr lang="en-US" b="1" dirty="0"/>
              <a:t>		</a:t>
            </a:r>
            <a:r>
              <a:rPr lang="en-US" b="1" dirty="0" err="1"/>
              <a:t>c.Test</a:t>
            </a:r>
            <a:r>
              <a:rPr lang="en-US" b="1" dirty="0"/>
              <a:t>(1); 		</a:t>
            </a:r>
            <a:r>
              <a:rPr lang="en-US" dirty="0"/>
              <a:t>// "int:1"</a:t>
            </a:r>
          </a:p>
          <a:p>
            <a:r>
              <a:rPr lang="en-US" b="1" dirty="0"/>
              <a:t>		</a:t>
            </a:r>
            <a:r>
              <a:rPr lang="en-US" b="1" dirty="0" err="1"/>
              <a:t>c.Test</a:t>
            </a:r>
            <a:r>
              <a:rPr lang="en-US" b="1" dirty="0"/>
              <a:t>(null); 	</a:t>
            </a:r>
            <a:r>
              <a:rPr lang="en-US" dirty="0"/>
              <a:t>// "null"</a:t>
            </a:r>
          </a:p>
          <a:p>
            <a:r>
              <a:rPr lang="en-US" b="1" dirty="0"/>
              <a:t>	}</a:t>
            </a:r>
          </a:p>
          <a:p>
            <a:r>
              <a:rPr lang="en-US" b="1" dirty="0"/>
              <a:t>}</a:t>
            </a:r>
          </a:p>
        </p:txBody>
      </p:sp>
    </p:spTree>
    <p:extLst>
      <p:ext uri="{BB962C8B-B14F-4D97-AF65-F5344CB8AC3E}">
        <p14:creationId xmlns:p14="http://schemas.microsoft.com/office/powerpoint/2010/main" val="370338439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8B95-61D5-2149-A60B-FCD324CBD65E}"/>
              </a:ext>
            </a:extLst>
          </p:cNvPr>
          <p:cNvSpPr>
            <a:spLocks noGrp="1"/>
          </p:cNvSpPr>
          <p:nvPr>
            <p:ph type="title"/>
          </p:nvPr>
        </p:nvSpPr>
        <p:spPr/>
        <p:txBody>
          <a:bodyPr/>
          <a:lstStyle/>
          <a:p>
            <a:r>
              <a:rPr lang="en-US" dirty="0"/>
              <a:t>Extended is expression with switch</a:t>
            </a:r>
            <a:endParaRPr lang="en-BO" dirty="0"/>
          </a:p>
        </p:txBody>
      </p:sp>
      <p:sp>
        <p:nvSpPr>
          <p:cNvPr id="3" name="Content Placeholder 2">
            <a:extLst>
              <a:ext uri="{FF2B5EF4-FFF2-40B4-BE49-F238E27FC236}">
                <a16:creationId xmlns:a16="http://schemas.microsoft.com/office/drawing/2014/main" id="{F0A812E9-5B7F-134E-84DA-CAFFF658A944}"/>
              </a:ext>
            </a:extLst>
          </p:cNvPr>
          <p:cNvSpPr>
            <a:spLocks noGrp="1"/>
          </p:cNvSpPr>
          <p:nvPr>
            <p:ph idx="1"/>
          </p:nvPr>
        </p:nvSpPr>
        <p:spPr>
          <a:xfrm>
            <a:off x="838200" y="1825625"/>
            <a:ext cx="10515600" cy="1980021"/>
          </a:xfrm>
        </p:spPr>
        <p:txBody>
          <a:bodyPr>
            <a:normAutofit fontScale="70000" lnSpcReduction="20000"/>
          </a:bodyPr>
          <a:lstStyle/>
          <a:p>
            <a:pPr marL="0" indent="0">
              <a:buNone/>
            </a:pPr>
            <a:r>
              <a:rPr lang="en-US" dirty="0"/>
              <a:t>Pattern matching works not only with if statements but also with switch statements, using a slightly different syntax. The type to be matched and any variable to be assigned is placed after the case keyword. The previous example method can be rewritten as follows.</a:t>
            </a:r>
          </a:p>
          <a:p>
            <a:endParaRPr lang="en-US" dirty="0"/>
          </a:p>
          <a:p>
            <a:pPr marL="0" indent="0">
              <a:buNone/>
            </a:pPr>
            <a:r>
              <a:rPr lang="en-US" dirty="0"/>
              <a:t>Note that the order of the case expressions matter when performing pattern matching. The first case matching the number 5 must appear before the more general int case in order for it to be matched.</a:t>
            </a:r>
          </a:p>
          <a:p>
            <a:pPr marL="0" indent="0">
              <a:buNone/>
            </a:pPr>
            <a:endParaRPr lang="en-US" dirty="0"/>
          </a:p>
          <a:p>
            <a:endParaRPr lang="en-BO" dirty="0"/>
          </a:p>
        </p:txBody>
      </p:sp>
      <p:sp>
        <p:nvSpPr>
          <p:cNvPr id="4" name="TextBox 3">
            <a:extLst>
              <a:ext uri="{FF2B5EF4-FFF2-40B4-BE49-F238E27FC236}">
                <a16:creationId xmlns:a16="http://schemas.microsoft.com/office/drawing/2014/main" id="{3E81FC31-2D50-B14E-A460-F125E00125CF}"/>
              </a:ext>
            </a:extLst>
          </p:cNvPr>
          <p:cNvSpPr txBox="1"/>
          <p:nvPr/>
        </p:nvSpPr>
        <p:spPr>
          <a:xfrm>
            <a:off x="2377441" y="3757703"/>
            <a:ext cx="7027817" cy="2862322"/>
          </a:xfrm>
          <a:prstGeom prst="rect">
            <a:avLst/>
          </a:prstGeom>
          <a:noFill/>
        </p:spPr>
        <p:txBody>
          <a:bodyPr wrap="square" rtlCol="0">
            <a:spAutoFit/>
          </a:bodyPr>
          <a:lstStyle/>
          <a:p>
            <a:r>
              <a:rPr lang="en-US" sz="2000" b="1" dirty="0"/>
              <a:t>void Test(object o)</a:t>
            </a:r>
          </a:p>
          <a:p>
            <a:r>
              <a:rPr lang="en-US" sz="2000" b="1" dirty="0"/>
              <a:t>{</a:t>
            </a:r>
          </a:p>
          <a:p>
            <a:pPr lvl="1"/>
            <a:r>
              <a:rPr lang="en-US" sz="2000" b="1" dirty="0"/>
              <a:t>switch(o)</a:t>
            </a:r>
          </a:p>
          <a:p>
            <a:pPr lvl="1"/>
            <a:r>
              <a:rPr lang="en-US" sz="2000" b="1" dirty="0"/>
              <a:t>{</a:t>
            </a:r>
          </a:p>
          <a:p>
            <a:pPr lvl="2"/>
            <a:r>
              <a:rPr lang="en-US" sz="2000" b="1" dirty="0"/>
              <a:t>case 5: </a:t>
            </a:r>
            <a:r>
              <a:rPr lang="en-US" sz="2000" b="1" dirty="0" err="1"/>
              <a:t>System.Console.WriteLine</a:t>
            </a:r>
            <a:r>
              <a:rPr lang="en-US" sz="2000" b="1" dirty="0"/>
              <a:t>("5"); break;</a:t>
            </a:r>
          </a:p>
          <a:p>
            <a:pPr lvl="2"/>
            <a:r>
              <a:rPr lang="en-US" sz="2000" b="1" dirty="0"/>
              <a:t>case int </a:t>
            </a:r>
            <a:r>
              <a:rPr lang="en-US" sz="2000" b="1" dirty="0" err="1"/>
              <a:t>i</a:t>
            </a:r>
            <a:r>
              <a:rPr lang="en-US" sz="2000" b="1" dirty="0"/>
              <a:t>: </a:t>
            </a:r>
            <a:r>
              <a:rPr lang="en-US" sz="2000" b="1" dirty="0" err="1"/>
              <a:t>System.Console.WriteLine</a:t>
            </a:r>
            <a:r>
              <a:rPr lang="en-US" sz="2000" b="1" dirty="0"/>
              <a:t>("int:" + </a:t>
            </a:r>
            <a:r>
              <a:rPr lang="en-US" sz="2000" b="1" dirty="0" err="1"/>
              <a:t>i</a:t>
            </a:r>
            <a:r>
              <a:rPr lang="en-US" sz="2000" b="1" dirty="0"/>
              <a:t>); break;</a:t>
            </a:r>
          </a:p>
          <a:p>
            <a:pPr lvl="2"/>
            <a:r>
              <a:rPr lang="en-US" sz="2000" b="1" dirty="0"/>
              <a:t>case null: </a:t>
            </a:r>
            <a:r>
              <a:rPr lang="en-US" sz="2000" b="1" dirty="0" err="1"/>
              <a:t>System.Console.WriteLine</a:t>
            </a:r>
            <a:r>
              <a:rPr lang="en-US" sz="2000" b="1" dirty="0"/>
              <a:t>("null"); break;</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4447495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9564-0FC9-B444-A172-BD86CD8C530C}"/>
              </a:ext>
            </a:extLst>
          </p:cNvPr>
          <p:cNvSpPr>
            <a:spLocks noGrp="1"/>
          </p:cNvSpPr>
          <p:nvPr>
            <p:ph type="title"/>
          </p:nvPr>
        </p:nvSpPr>
        <p:spPr/>
        <p:txBody>
          <a:bodyPr/>
          <a:lstStyle/>
          <a:p>
            <a:r>
              <a:rPr lang="en-US" dirty="0"/>
              <a:t>Boxing</a:t>
            </a:r>
            <a:br>
              <a:rPr lang="en-US" dirty="0"/>
            </a:br>
            <a:endParaRPr lang="en-BO" dirty="0"/>
          </a:p>
        </p:txBody>
      </p:sp>
      <p:sp>
        <p:nvSpPr>
          <p:cNvPr id="3" name="Content Placeholder 2">
            <a:extLst>
              <a:ext uri="{FF2B5EF4-FFF2-40B4-BE49-F238E27FC236}">
                <a16:creationId xmlns:a16="http://schemas.microsoft.com/office/drawing/2014/main" id="{6455DBE3-04D4-F14B-A5E9-035FB70B447E}"/>
              </a:ext>
            </a:extLst>
          </p:cNvPr>
          <p:cNvSpPr>
            <a:spLocks noGrp="1"/>
          </p:cNvSpPr>
          <p:nvPr>
            <p:ph idx="1"/>
          </p:nvPr>
        </p:nvSpPr>
        <p:spPr>
          <a:xfrm>
            <a:off x="838200" y="1825625"/>
            <a:ext cx="10515600" cy="2189026"/>
          </a:xfrm>
        </p:spPr>
        <p:txBody>
          <a:bodyPr/>
          <a:lstStyle/>
          <a:p>
            <a:pPr marL="0" indent="0">
              <a:buNone/>
            </a:pPr>
            <a:r>
              <a:rPr lang="en-US" dirty="0"/>
              <a:t>The unified type system of C# allows for a variable of value type to</a:t>
            </a:r>
          </a:p>
          <a:p>
            <a:pPr marL="0" indent="0">
              <a:buNone/>
            </a:pPr>
            <a:r>
              <a:rPr lang="en-US" dirty="0"/>
              <a:t>be implicitly converted into a reference type of the Object class. This</a:t>
            </a:r>
          </a:p>
          <a:p>
            <a:pPr marL="0" indent="0">
              <a:buNone/>
            </a:pPr>
            <a:r>
              <a:rPr lang="en-US" dirty="0"/>
              <a:t>operation is known as boxing and once the value has been copied into the object, it is seen as a reference type.</a:t>
            </a:r>
          </a:p>
          <a:p>
            <a:endParaRPr lang="en-BO" dirty="0"/>
          </a:p>
        </p:txBody>
      </p:sp>
      <p:sp>
        <p:nvSpPr>
          <p:cNvPr id="4" name="TextBox 3">
            <a:extLst>
              <a:ext uri="{FF2B5EF4-FFF2-40B4-BE49-F238E27FC236}">
                <a16:creationId xmlns:a16="http://schemas.microsoft.com/office/drawing/2014/main" id="{DD3A6205-FE39-6E46-8354-C65A032B708B}"/>
              </a:ext>
            </a:extLst>
          </p:cNvPr>
          <p:cNvSpPr txBox="1"/>
          <p:nvPr/>
        </p:nvSpPr>
        <p:spPr>
          <a:xfrm>
            <a:off x="3135085" y="4336868"/>
            <a:ext cx="5608320" cy="954107"/>
          </a:xfrm>
          <a:prstGeom prst="rect">
            <a:avLst/>
          </a:prstGeom>
          <a:noFill/>
        </p:spPr>
        <p:txBody>
          <a:bodyPr wrap="square" rtlCol="0">
            <a:spAutoFit/>
          </a:bodyPr>
          <a:lstStyle/>
          <a:p>
            <a:r>
              <a:rPr lang="en-US" sz="2800" b="1" dirty="0"/>
              <a:t>int </a:t>
            </a:r>
            <a:r>
              <a:rPr lang="en-US" sz="2800" b="1" dirty="0" err="1"/>
              <a:t>myInt</a:t>
            </a:r>
            <a:r>
              <a:rPr lang="en-US" sz="2800" b="1" dirty="0"/>
              <a:t> = 5;</a:t>
            </a:r>
          </a:p>
          <a:p>
            <a:r>
              <a:rPr lang="en-US" sz="2800" b="1" dirty="0"/>
              <a:t>object </a:t>
            </a:r>
            <a:r>
              <a:rPr lang="en-US" sz="2800" b="1" dirty="0" err="1"/>
              <a:t>myObj</a:t>
            </a:r>
            <a:r>
              <a:rPr lang="en-US" sz="2800" b="1" dirty="0"/>
              <a:t> = </a:t>
            </a:r>
            <a:r>
              <a:rPr lang="en-US" sz="2800" b="1" dirty="0" err="1"/>
              <a:t>myInt</a:t>
            </a:r>
            <a:r>
              <a:rPr lang="en-US" sz="2800" b="1" dirty="0"/>
              <a:t>; 	// boxing</a:t>
            </a:r>
            <a:endParaRPr lang="en-US" sz="2000" b="1" dirty="0"/>
          </a:p>
        </p:txBody>
      </p:sp>
    </p:spTree>
    <p:extLst>
      <p:ext uri="{BB962C8B-B14F-4D97-AF65-F5344CB8AC3E}">
        <p14:creationId xmlns:p14="http://schemas.microsoft.com/office/powerpoint/2010/main" val="8217170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DE6D-B08C-A648-B1A9-0465973131EB}"/>
              </a:ext>
            </a:extLst>
          </p:cNvPr>
          <p:cNvSpPr>
            <a:spLocks noGrp="1"/>
          </p:cNvSpPr>
          <p:nvPr>
            <p:ph type="title"/>
          </p:nvPr>
        </p:nvSpPr>
        <p:spPr/>
        <p:txBody>
          <a:bodyPr/>
          <a:lstStyle/>
          <a:p>
            <a:r>
              <a:rPr lang="en-US" dirty="0"/>
              <a:t>Unboxing</a:t>
            </a:r>
            <a:br>
              <a:rPr lang="en-US" dirty="0"/>
            </a:br>
            <a:endParaRPr lang="en-BO" dirty="0"/>
          </a:p>
        </p:txBody>
      </p:sp>
      <p:sp>
        <p:nvSpPr>
          <p:cNvPr id="3" name="Content Placeholder 2">
            <a:extLst>
              <a:ext uri="{FF2B5EF4-FFF2-40B4-BE49-F238E27FC236}">
                <a16:creationId xmlns:a16="http://schemas.microsoft.com/office/drawing/2014/main" id="{72CD80A8-5EC3-7F4D-889D-32FFED16EE10}"/>
              </a:ext>
            </a:extLst>
          </p:cNvPr>
          <p:cNvSpPr>
            <a:spLocks noGrp="1"/>
          </p:cNvSpPr>
          <p:nvPr>
            <p:ph idx="1"/>
          </p:nvPr>
        </p:nvSpPr>
        <p:spPr>
          <a:xfrm>
            <a:off x="838200" y="1825625"/>
            <a:ext cx="10515600" cy="1840684"/>
          </a:xfrm>
        </p:spPr>
        <p:txBody>
          <a:bodyPr/>
          <a:lstStyle/>
          <a:p>
            <a:pPr marL="0" indent="0">
              <a:buNone/>
            </a:pPr>
            <a:r>
              <a:rPr lang="en-US" dirty="0"/>
              <a:t>The opposite of boxing is unboxing. This converts the boxed value back</a:t>
            </a:r>
          </a:p>
          <a:p>
            <a:pPr marL="0" indent="0">
              <a:buNone/>
            </a:pPr>
            <a:r>
              <a:rPr lang="en-US" dirty="0"/>
              <a:t>into a variable of its value type. The unboxing operation must be explicit. If the object is not unboxed into the correct type, a runtime error will occur.</a:t>
            </a:r>
          </a:p>
          <a:p>
            <a:endParaRPr lang="en-BO" dirty="0"/>
          </a:p>
        </p:txBody>
      </p:sp>
      <p:sp>
        <p:nvSpPr>
          <p:cNvPr id="4" name="TextBox 3">
            <a:extLst>
              <a:ext uri="{FF2B5EF4-FFF2-40B4-BE49-F238E27FC236}">
                <a16:creationId xmlns:a16="http://schemas.microsoft.com/office/drawing/2014/main" id="{32D39450-461C-6D46-9E77-8D30CF209F4E}"/>
              </a:ext>
            </a:extLst>
          </p:cNvPr>
          <p:cNvSpPr txBox="1"/>
          <p:nvPr/>
        </p:nvSpPr>
        <p:spPr>
          <a:xfrm>
            <a:off x="2873828" y="4328160"/>
            <a:ext cx="6000206" cy="584775"/>
          </a:xfrm>
          <a:prstGeom prst="rect">
            <a:avLst/>
          </a:prstGeom>
          <a:noFill/>
        </p:spPr>
        <p:txBody>
          <a:bodyPr wrap="square" rtlCol="0">
            <a:spAutoFit/>
          </a:bodyPr>
          <a:lstStyle/>
          <a:p>
            <a:r>
              <a:rPr lang="en-US" sz="3200" b="1" dirty="0" err="1"/>
              <a:t>myInt</a:t>
            </a:r>
            <a:r>
              <a:rPr lang="en-US" sz="3200" b="1" dirty="0"/>
              <a:t> = (int)</a:t>
            </a:r>
            <a:r>
              <a:rPr lang="en-US" sz="3200" b="1" dirty="0" err="1"/>
              <a:t>myObj</a:t>
            </a:r>
            <a:r>
              <a:rPr lang="en-US" sz="3200" b="1" dirty="0"/>
              <a:t>; // unboxing</a:t>
            </a:r>
          </a:p>
        </p:txBody>
      </p:sp>
    </p:spTree>
    <p:extLst>
      <p:ext uri="{BB962C8B-B14F-4D97-AF65-F5344CB8AC3E}">
        <p14:creationId xmlns:p14="http://schemas.microsoft.com/office/powerpoint/2010/main" val="199755514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8D56-8F5F-B948-A376-0A63D93C6379}"/>
              </a:ext>
            </a:extLst>
          </p:cNvPr>
          <p:cNvSpPr>
            <a:spLocks noGrp="1"/>
          </p:cNvSpPr>
          <p:nvPr>
            <p:ph type="title"/>
          </p:nvPr>
        </p:nvSpPr>
        <p:spPr/>
        <p:txBody>
          <a:bodyPr/>
          <a:lstStyle/>
          <a:p>
            <a:r>
              <a:rPr lang="en-US" dirty="0"/>
              <a:t>CHAPTER 12</a:t>
            </a:r>
            <a:br>
              <a:rPr lang="en-US" dirty="0"/>
            </a:br>
            <a:endParaRPr lang="en-BO" dirty="0"/>
          </a:p>
        </p:txBody>
      </p:sp>
      <p:sp>
        <p:nvSpPr>
          <p:cNvPr id="3" name="Content Placeholder 2">
            <a:extLst>
              <a:ext uri="{FF2B5EF4-FFF2-40B4-BE49-F238E27FC236}">
                <a16:creationId xmlns:a16="http://schemas.microsoft.com/office/drawing/2014/main" id="{C520BE1F-9D82-5740-AC3D-7AAA34727A2A}"/>
              </a:ext>
            </a:extLst>
          </p:cNvPr>
          <p:cNvSpPr>
            <a:spLocks noGrp="1"/>
          </p:cNvSpPr>
          <p:nvPr>
            <p:ph idx="1"/>
          </p:nvPr>
        </p:nvSpPr>
        <p:spPr/>
        <p:txBody>
          <a:bodyPr/>
          <a:lstStyle/>
          <a:p>
            <a:pPr marL="0" indent="0">
              <a:buNone/>
            </a:pPr>
            <a:r>
              <a:rPr lang="en-US" sz="4000" b="1" dirty="0"/>
              <a:t>Members in </a:t>
            </a:r>
            <a:r>
              <a:rPr lang="en-US" sz="4000" b="1" dirty="0" err="1"/>
              <a:t>derivated</a:t>
            </a:r>
            <a:r>
              <a:rPr lang="en-US" sz="4000" b="1" dirty="0"/>
              <a:t> classes</a:t>
            </a:r>
          </a:p>
          <a:p>
            <a:endParaRPr lang="en-BO" dirty="0"/>
          </a:p>
        </p:txBody>
      </p:sp>
    </p:spTree>
    <p:extLst>
      <p:ext uri="{BB962C8B-B14F-4D97-AF65-F5344CB8AC3E}">
        <p14:creationId xmlns:p14="http://schemas.microsoft.com/office/powerpoint/2010/main" val="318319838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94D84-2607-AB45-BF52-B385C0A04C1D}"/>
              </a:ext>
            </a:extLst>
          </p:cNvPr>
          <p:cNvSpPr>
            <a:spLocks noGrp="1"/>
          </p:cNvSpPr>
          <p:nvPr>
            <p:ph type="title"/>
          </p:nvPr>
        </p:nvSpPr>
        <p:spPr/>
        <p:txBody>
          <a:bodyPr/>
          <a:lstStyle/>
          <a:p>
            <a:r>
              <a:rPr lang="en-US" dirty="0"/>
              <a:t>Redefining Members</a:t>
            </a:r>
            <a:br>
              <a:rPr lang="en-US" dirty="0"/>
            </a:br>
            <a:endParaRPr lang="en-BO" dirty="0"/>
          </a:p>
        </p:txBody>
      </p:sp>
      <p:sp>
        <p:nvSpPr>
          <p:cNvPr id="3" name="Content Placeholder 2">
            <a:extLst>
              <a:ext uri="{FF2B5EF4-FFF2-40B4-BE49-F238E27FC236}">
                <a16:creationId xmlns:a16="http://schemas.microsoft.com/office/drawing/2014/main" id="{35F33D65-327C-284B-9E13-91592F603DEF}"/>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A member in a derived class can redefine a member in its base class. This can be done for all kinds of inherited members, but it is most often used to give instance methods new implementations. To give a method a new implementation, the method is redefined in the child class with the same signature as it has in the base class. The signature includes the name, parameters, and return type of the method.</a:t>
            </a:r>
          </a:p>
          <a:p>
            <a:endParaRPr lang="en-BO" dirty="0"/>
          </a:p>
        </p:txBody>
      </p:sp>
      <p:sp>
        <p:nvSpPr>
          <p:cNvPr id="4" name="TextBox 3">
            <a:extLst>
              <a:ext uri="{FF2B5EF4-FFF2-40B4-BE49-F238E27FC236}">
                <a16:creationId xmlns:a16="http://schemas.microsoft.com/office/drawing/2014/main" id="{E947A6CB-D894-BA43-99AC-3324CD32F1AD}"/>
              </a:ext>
            </a:extLst>
          </p:cNvPr>
          <p:cNvSpPr txBox="1"/>
          <p:nvPr/>
        </p:nvSpPr>
        <p:spPr>
          <a:xfrm>
            <a:off x="1968137" y="3300549"/>
            <a:ext cx="8482148" cy="3416320"/>
          </a:xfrm>
          <a:prstGeom prst="rect">
            <a:avLst/>
          </a:prstGeom>
          <a:noFill/>
        </p:spPr>
        <p:txBody>
          <a:bodyPr wrap="square" rtlCol="0">
            <a:spAutoFit/>
          </a:bodyPr>
          <a:lstStyle/>
          <a:p>
            <a:r>
              <a:rPr lang="en-US" sz="2400" b="1" dirty="0"/>
              <a:t>class Rectangle</a:t>
            </a:r>
          </a:p>
          <a:p>
            <a:r>
              <a:rPr lang="en-US" sz="2400" b="1" dirty="0"/>
              <a:t>{</a:t>
            </a:r>
          </a:p>
          <a:p>
            <a:r>
              <a:rPr lang="en-US" sz="2400" b="1" dirty="0"/>
              <a:t>	public int x = 1, y = 10;</a:t>
            </a:r>
          </a:p>
          <a:p>
            <a:r>
              <a:rPr lang="en-US" sz="2400" b="1" dirty="0"/>
              <a:t>	public int </a:t>
            </a:r>
            <a:r>
              <a:rPr lang="en-US" sz="2400" b="1" dirty="0" err="1"/>
              <a:t>GetArea</a:t>
            </a:r>
            <a:r>
              <a:rPr lang="en-US" sz="2400" b="1" dirty="0"/>
              <a:t>() { return x * y; }</a:t>
            </a:r>
          </a:p>
          <a:p>
            <a:r>
              <a:rPr lang="en-US" sz="2400" b="1" dirty="0"/>
              <a:t>}</a:t>
            </a:r>
          </a:p>
          <a:p>
            <a:r>
              <a:rPr lang="en-US" sz="2400" b="1" dirty="0"/>
              <a:t>class Square : Rectangle</a:t>
            </a:r>
          </a:p>
          <a:p>
            <a:r>
              <a:rPr lang="en-US" sz="2400" b="1" dirty="0"/>
              <a:t>{</a:t>
            </a:r>
          </a:p>
          <a:p>
            <a:r>
              <a:rPr lang="en-US" sz="2400" b="1" dirty="0"/>
              <a:t>	public int </a:t>
            </a:r>
            <a:r>
              <a:rPr lang="en-US" sz="2400" b="1" dirty="0" err="1"/>
              <a:t>GetArea</a:t>
            </a:r>
            <a:r>
              <a:rPr lang="en-US" sz="2400" b="1" dirty="0"/>
              <a:t>() { return 2 * x; }</a:t>
            </a:r>
          </a:p>
          <a:p>
            <a:r>
              <a:rPr lang="en-US" sz="2400" b="1" dirty="0"/>
              <a:t>}</a:t>
            </a:r>
          </a:p>
        </p:txBody>
      </p:sp>
    </p:spTree>
    <p:extLst>
      <p:ext uri="{BB962C8B-B14F-4D97-AF65-F5344CB8AC3E}">
        <p14:creationId xmlns:p14="http://schemas.microsoft.com/office/powerpoint/2010/main" val="16852701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D94F3-061F-C744-BB7E-E25117E0BB2B}"/>
              </a:ext>
            </a:extLst>
          </p:cNvPr>
          <p:cNvSpPr>
            <a:spLocks noGrp="1"/>
          </p:cNvSpPr>
          <p:nvPr>
            <p:ph type="title"/>
          </p:nvPr>
        </p:nvSpPr>
        <p:spPr/>
        <p:txBody>
          <a:bodyPr/>
          <a:lstStyle/>
          <a:p>
            <a:r>
              <a:rPr lang="en-US" dirty="0"/>
              <a:t>Hiding Members</a:t>
            </a:r>
            <a:br>
              <a:rPr lang="en-US" dirty="0"/>
            </a:br>
            <a:endParaRPr lang="en-BO" dirty="0"/>
          </a:p>
        </p:txBody>
      </p:sp>
      <p:sp>
        <p:nvSpPr>
          <p:cNvPr id="3" name="Content Placeholder 2">
            <a:extLst>
              <a:ext uri="{FF2B5EF4-FFF2-40B4-BE49-F238E27FC236}">
                <a16:creationId xmlns:a16="http://schemas.microsoft.com/office/drawing/2014/main" id="{045B52DB-85B5-184F-952C-E9293B87CD37}"/>
              </a:ext>
            </a:extLst>
          </p:cNvPr>
          <p:cNvSpPr>
            <a:spLocks noGrp="1"/>
          </p:cNvSpPr>
          <p:nvPr>
            <p:ph idx="1"/>
          </p:nvPr>
        </p:nvSpPr>
        <p:spPr>
          <a:xfrm>
            <a:off x="838200" y="1825625"/>
            <a:ext cx="10515600" cy="2197735"/>
          </a:xfrm>
        </p:spPr>
        <p:txBody>
          <a:bodyPr>
            <a:normAutofit fontScale="85000" lnSpcReduction="20000"/>
          </a:bodyPr>
          <a:lstStyle/>
          <a:p>
            <a:pPr marL="0" indent="0">
              <a:buNone/>
            </a:pPr>
            <a:r>
              <a:rPr lang="en-US" dirty="0"/>
              <a:t>It must be specified whether the method is intended to hide or override the inherited method. By default, the new method will hide it, but the compiler will give a warning that the behavior should be explicitly specified.</a:t>
            </a:r>
          </a:p>
          <a:p>
            <a:pPr marL="0" indent="0">
              <a:buNone/>
            </a:pPr>
            <a:endParaRPr lang="en-US" dirty="0"/>
          </a:p>
          <a:p>
            <a:pPr marL="0" indent="0">
              <a:buNone/>
            </a:pPr>
            <a:r>
              <a:rPr lang="en-US" dirty="0"/>
              <a:t>To remove the warning, the new modifier needs to be used. This specifies that the intention was to hide the inherited method and to replace it with a new implementation.</a:t>
            </a:r>
          </a:p>
          <a:p>
            <a:pPr marL="0" indent="0">
              <a:buNone/>
            </a:pPr>
            <a:endParaRPr lang="en-US" dirty="0"/>
          </a:p>
          <a:p>
            <a:endParaRPr lang="en-BO" dirty="0"/>
          </a:p>
        </p:txBody>
      </p:sp>
      <p:sp>
        <p:nvSpPr>
          <p:cNvPr id="4" name="TextBox 3">
            <a:extLst>
              <a:ext uri="{FF2B5EF4-FFF2-40B4-BE49-F238E27FC236}">
                <a16:creationId xmlns:a16="http://schemas.microsoft.com/office/drawing/2014/main" id="{4BE44154-9902-4C43-96F9-9A7BDC99BA46}"/>
              </a:ext>
            </a:extLst>
          </p:cNvPr>
          <p:cNvSpPr txBox="1"/>
          <p:nvPr/>
        </p:nvSpPr>
        <p:spPr>
          <a:xfrm>
            <a:off x="2536371" y="4358594"/>
            <a:ext cx="7731034" cy="1815882"/>
          </a:xfrm>
          <a:prstGeom prst="rect">
            <a:avLst/>
          </a:prstGeom>
          <a:noFill/>
        </p:spPr>
        <p:txBody>
          <a:bodyPr wrap="square" rtlCol="0">
            <a:spAutoFit/>
          </a:bodyPr>
          <a:lstStyle/>
          <a:p>
            <a:r>
              <a:rPr lang="en-US" sz="2800" b="1" dirty="0"/>
              <a:t>class Square : Rectangle</a:t>
            </a:r>
          </a:p>
          <a:p>
            <a:r>
              <a:rPr lang="en-US" sz="2800" b="1" dirty="0"/>
              <a:t>{</a:t>
            </a:r>
          </a:p>
          <a:p>
            <a:r>
              <a:rPr lang="en-US" sz="2800" b="1" dirty="0"/>
              <a:t>	public new int </a:t>
            </a:r>
            <a:r>
              <a:rPr lang="en-US" sz="2800" b="1" dirty="0" err="1"/>
              <a:t>GetArea</a:t>
            </a:r>
            <a:r>
              <a:rPr lang="en-US" sz="2800" b="1" dirty="0"/>
              <a:t>() { return 2 * x; }</a:t>
            </a:r>
          </a:p>
          <a:p>
            <a:r>
              <a:rPr lang="en-US" sz="2800" b="1" dirty="0"/>
              <a:t>}</a:t>
            </a:r>
          </a:p>
        </p:txBody>
      </p:sp>
    </p:spTree>
    <p:extLst>
      <p:ext uri="{BB962C8B-B14F-4D97-AF65-F5344CB8AC3E}">
        <p14:creationId xmlns:p14="http://schemas.microsoft.com/office/powerpoint/2010/main" val="138870000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8FD6-9E15-4142-A539-E0ED45215B22}"/>
              </a:ext>
            </a:extLst>
          </p:cNvPr>
          <p:cNvSpPr>
            <a:spLocks noGrp="1"/>
          </p:cNvSpPr>
          <p:nvPr>
            <p:ph type="title"/>
          </p:nvPr>
        </p:nvSpPr>
        <p:spPr/>
        <p:txBody>
          <a:bodyPr/>
          <a:lstStyle/>
          <a:p>
            <a:r>
              <a:rPr lang="en-US" dirty="0"/>
              <a:t>Overriding Members</a:t>
            </a:r>
            <a:br>
              <a:rPr lang="en-US" dirty="0"/>
            </a:br>
            <a:endParaRPr lang="en-BO" dirty="0"/>
          </a:p>
        </p:txBody>
      </p:sp>
      <p:sp>
        <p:nvSpPr>
          <p:cNvPr id="3" name="Content Placeholder 2">
            <a:extLst>
              <a:ext uri="{FF2B5EF4-FFF2-40B4-BE49-F238E27FC236}">
                <a16:creationId xmlns:a16="http://schemas.microsoft.com/office/drawing/2014/main" id="{DC87EB69-0E91-B048-8D60-AEF752414493}"/>
              </a:ext>
            </a:extLst>
          </p:cNvPr>
          <p:cNvSpPr>
            <a:spLocks noGrp="1"/>
          </p:cNvSpPr>
          <p:nvPr>
            <p:ph idx="1"/>
          </p:nvPr>
        </p:nvSpPr>
        <p:spPr>
          <a:xfrm>
            <a:off x="838200" y="1825625"/>
            <a:ext cx="10515600" cy="1675221"/>
          </a:xfrm>
        </p:spPr>
        <p:txBody>
          <a:bodyPr>
            <a:normAutofit fontScale="85000" lnSpcReduction="20000"/>
          </a:bodyPr>
          <a:lstStyle/>
          <a:p>
            <a:pPr marL="0" indent="0">
              <a:buNone/>
            </a:pPr>
            <a:r>
              <a:rPr lang="en-US" dirty="0"/>
              <a:t>Before a method can be overridden, the virtual modifier must first be added to the method in the base class. This modifier allows the method to be overridden in a derived class.</a:t>
            </a:r>
          </a:p>
          <a:p>
            <a:pPr marL="0" indent="0">
              <a:buNone/>
            </a:pPr>
            <a:r>
              <a:rPr lang="en-US" dirty="0"/>
              <a:t>The override modifier can then be used to change the implementation of the inherited method.</a:t>
            </a:r>
          </a:p>
          <a:p>
            <a:pPr marL="0" indent="0">
              <a:buNone/>
            </a:pPr>
            <a:endParaRPr lang="en-US" dirty="0"/>
          </a:p>
          <a:p>
            <a:endParaRPr lang="en-BO" dirty="0"/>
          </a:p>
        </p:txBody>
      </p:sp>
      <p:sp>
        <p:nvSpPr>
          <p:cNvPr id="4" name="TextBox 3">
            <a:extLst>
              <a:ext uri="{FF2B5EF4-FFF2-40B4-BE49-F238E27FC236}">
                <a16:creationId xmlns:a16="http://schemas.microsoft.com/office/drawing/2014/main" id="{05035CFF-5D1F-4C46-963B-21D3D950B81C}"/>
              </a:ext>
            </a:extLst>
          </p:cNvPr>
          <p:cNvSpPr txBox="1"/>
          <p:nvPr/>
        </p:nvSpPr>
        <p:spPr>
          <a:xfrm>
            <a:off x="2420982" y="3500846"/>
            <a:ext cx="6026332" cy="3416320"/>
          </a:xfrm>
          <a:prstGeom prst="rect">
            <a:avLst/>
          </a:prstGeom>
          <a:noFill/>
        </p:spPr>
        <p:txBody>
          <a:bodyPr wrap="square" rtlCol="0">
            <a:spAutoFit/>
          </a:bodyPr>
          <a:lstStyle/>
          <a:p>
            <a:r>
              <a:rPr lang="en-US" sz="2000" b="1" dirty="0"/>
              <a:t>class Rectangle</a:t>
            </a:r>
          </a:p>
          <a:p>
            <a:r>
              <a:rPr lang="en-US" sz="2000" b="1" dirty="0"/>
              <a:t>{</a:t>
            </a:r>
          </a:p>
          <a:p>
            <a:r>
              <a:rPr lang="en-US" sz="2000" b="1" dirty="0"/>
              <a:t>	public int x = 1, y = 10;</a:t>
            </a:r>
          </a:p>
          <a:p>
            <a:r>
              <a:rPr lang="en-US" sz="2000" b="1" dirty="0"/>
              <a:t>	public virtual int </a:t>
            </a:r>
            <a:r>
              <a:rPr lang="en-US" sz="2000" b="1" dirty="0" err="1"/>
              <a:t>GetArea</a:t>
            </a:r>
            <a:r>
              <a:rPr lang="en-US" sz="2000" b="1" dirty="0"/>
              <a:t>() { return x * y; }</a:t>
            </a:r>
          </a:p>
          <a:p>
            <a:r>
              <a:rPr lang="en-US" sz="2000" b="1" dirty="0"/>
              <a:t>}</a:t>
            </a:r>
          </a:p>
          <a:p>
            <a:endParaRPr lang="en-US" sz="2000" b="1" dirty="0"/>
          </a:p>
          <a:p>
            <a:r>
              <a:rPr lang="en-US" sz="2000" b="1" dirty="0"/>
              <a:t>class Square : Rectangle</a:t>
            </a:r>
          </a:p>
          <a:p>
            <a:r>
              <a:rPr lang="en-US" sz="2000" b="1" dirty="0"/>
              <a:t>{</a:t>
            </a:r>
          </a:p>
          <a:p>
            <a:r>
              <a:rPr lang="en-US" sz="2000" b="1" dirty="0"/>
              <a:t>	public override int </a:t>
            </a:r>
            <a:r>
              <a:rPr lang="en-US" sz="2000" b="1" dirty="0" err="1"/>
              <a:t>GetArea</a:t>
            </a:r>
            <a:r>
              <a:rPr lang="en-US" sz="2000" b="1" dirty="0"/>
              <a:t>() { return 2 * x; }</a:t>
            </a:r>
          </a:p>
          <a:p>
            <a:r>
              <a:rPr lang="en-US" sz="2000" b="1" dirty="0"/>
              <a:t>}</a:t>
            </a:r>
          </a:p>
          <a:p>
            <a:endParaRPr lang="en-US" dirty="0"/>
          </a:p>
        </p:txBody>
      </p:sp>
    </p:spTree>
    <p:extLst>
      <p:ext uri="{BB962C8B-B14F-4D97-AF65-F5344CB8AC3E}">
        <p14:creationId xmlns:p14="http://schemas.microsoft.com/office/powerpoint/2010/main" val="182520699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255A0-7C83-334F-AD7F-A3CB41B81520}"/>
              </a:ext>
            </a:extLst>
          </p:cNvPr>
          <p:cNvSpPr>
            <a:spLocks noGrp="1"/>
          </p:cNvSpPr>
          <p:nvPr>
            <p:ph type="title"/>
          </p:nvPr>
        </p:nvSpPr>
        <p:spPr/>
        <p:txBody>
          <a:bodyPr/>
          <a:lstStyle/>
          <a:p>
            <a:r>
              <a:rPr lang="en-US" dirty="0"/>
              <a:t>Hiding and Overriding</a:t>
            </a:r>
            <a:br>
              <a:rPr lang="en-US" dirty="0"/>
            </a:br>
            <a:endParaRPr lang="en-BO" dirty="0"/>
          </a:p>
        </p:txBody>
      </p:sp>
      <p:sp>
        <p:nvSpPr>
          <p:cNvPr id="3" name="Content Placeholder 2">
            <a:extLst>
              <a:ext uri="{FF2B5EF4-FFF2-40B4-BE49-F238E27FC236}">
                <a16:creationId xmlns:a16="http://schemas.microsoft.com/office/drawing/2014/main" id="{64AA8F79-BA6B-2B42-ABB3-7201F11F0007}"/>
              </a:ext>
            </a:extLst>
          </p:cNvPr>
          <p:cNvSpPr>
            <a:spLocks noGrp="1"/>
          </p:cNvSpPr>
          <p:nvPr>
            <p:ph idx="1"/>
          </p:nvPr>
        </p:nvSpPr>
        <p:spPr/>
        <p:txBody>
          <a:bodyPr>
            <a:normAutofit fontScale="92500"/>
          </a:bodyPr>
          <a:lstStyle/>
          <a:p>
            <a:pPr marL="0" indent="0">
              <a:buNone/>
            </a:pPr>
            <a:r>
              <a:rPr lang="en-US" dirty="0"/>
              <a:t>The difference between override and new is shown when a Square is </a:t>
            </a:r>
            <a:r>
              <a:rPr lang="en-US" dirty="0" err="1"/>
              <a:t>upcast</a:t>
            </a:r>
            <a:endParaRPr lang="en-US" dirty="0"/>
          </a:p>
          <a:p>
            <a:pPr marL="0" indent="0">
              <a:buNone/>
            </a:pPr>
            <a:r>
              <a:rPr lang="en-US" dirty="0"/>
              <a:t>to a Rectangle. If the method is redefined with the new modifier then this</a:t>
            </a:r>
          </a:p>
          <a:p>
            <a:pPr marL="0" indent="0">
              <a:buNone/>
            </a:pPr>
            <a:r>
              <a:rPr lang="en-US" dirty="0"/>
              <a:t>allows access to the previously hidden method defined in Rectangle. On the</a:t>
            </a:r>
          </a:p>
          <a:p>
            <a:pPr marL="0" indent="0">
              <a:buNone/>
            </a:pPr>
            <a:r>
              <a:rPr lang="en-US" dirty="0"/>
              <a:t>other hand, if the method is redefined using the override modifier, then the</a:t>
            </a:r>
          </a:p>
          <a:p>
            <a:pPr marL="0" indent="0">
              <a:buNone/>
            </a:pPr>
            <a:r>
              <a:rPr lang="en-US" dirty="0" err="1"/>
              <a:t>upcast</a:t>
            </a:r>
            <a:r>
              <a:rPr lang="en-US" dirty="0"/>
              <a:t> will still call the version defined in Square. In short, the new modifier</a:t>
            </a:r>
          </a:p>
          <a:p>
            <a:pPr marL="0" indent="0">
              <a:buNone/>
            </a:pPr>
            <a:r>
              <a:rPr lang="en-US" dirty="0"/>
              <a:t>redefines the method down the class hierarchy, while override redefines</a:t>
            </a:r>
          </a:p>
          <a:p>
            <a:pPr marL="0" indent="0">
              <a:buNone/>
            </a:pPr>
            <a:r>
              <a:rPr lang="en-US" dirty="0"/>
              <a:t>the method both up and down in the hierarchy.</a:t>
            </a:r>
          </a:p>
          <a:p>
            <a:endParaRPr lang="en-BO" dirty="0"/>
          </a:p>
        </p:txBody>
      </p:sp>
    </p:spTree>
    <p:extLst>
      <p:ext uri="{BB962C8B-B14F-4D97-AF65-F5344CB8AC3E}">
        <p14:creationId xmlns:p14="http://schemas.microsoft.com/office/powerpoint/2010/main" val="1343167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9C3F-F004-3842-835C-4C4396C9A488}"/>
              </a:ext>
            </a:extLst>
          </p:cNvPr>
          <p:cNvSpPr>
            <a:spLocks noGrp="1"/>
          </p:cNvSpPr>
          <p:nvPr>
            <p:ph type="title"/>
          </p:nvPr>
        </p:nvSpPr>
        <p:spPr/>
        <p:txBody>
          <a:bodyPr/>
          <a:lstStyle/>
          <a:p>
            <a:r>
              <a:rPr lang="en-US" dirty="0"/>
              <a:t>C# Versions</a:t>
            </a:r>
            <a:br>
              <a:rPr lang="en-US" dirty="0"/>
            </a:br>
            <a:endParaRPr lang="en-BO" dirty="0"/>
          </a:p>
        </p:txBody>
      </p:sp>
      <p:sp>
        <p:nvSpPr>
          <p:cNvPr id="3" name="Content Placeholder 2">
            <a:extLst>
              <a:ext uri="{FF2B5EF4-FFF2-40B4-BE49-F238E27FC236}">
                <a16:creationId xmlns:a16="http://schemas.microsoft.com/office/drawing/2014/main" id="{51A979D6-CEA7-DC49-AF7D-3B65887FA71A}"/>
              </a:ext>
            </a:extLst>
          </p:cNvPr>
          <p:cNvSpPr>
            <a:spLocks noGrp="1"/>
          </p:cNvSpPr>
          <p:nvPr>
            <p:ph idx="1"/>
          </p:nvPr>
        </p:nvSpPr>
        <p:spPr/>
        <p:txBody>
          <a:bodyPr>
            <a:normAutofit fontScale="92500" lnSpcReduction="10000"/>
          </a:bodyPr>
          <a:lstStyle/>
          <a:p>
            <a:pPr marL="0" indent="0">
              <a:buNone/>
            </a:pPr>
            <a:r>
              <a:rPr lang="en-US" dirty="0"/>
              <a:t>A project in Visual Studio will by default compile using the latest major</a:t>
            </a:r>
          </a:p>
          <a:p>
            <a:pPr marL="0" indent="0">
              <a:buNone/>
            </a:pPr>
            <a:r>
              <a:rPr lang="en-US" dirty="0"/>
              <a:t>version of the language, which is currently C# 7.0. To use the latest features</a:t>
            </a:r>
          </a:p>
          <a:p>
            <a:pPr marL="0" indent="0">
              <a:buNone/>
            </a:pPr>
            <a:r>
              <a:rPr lang="en-US" dirty="0"/>
              <a:t>from minor language updates (C# 7.1, 7.2, and 7.3), you need to update</a:t>
            </a:r>
          </a:p>
          <a:p>
            <a:pPr marL="0" indent="0">
              <a:buNone/>
            </a:pPr>
            <a:r>
              <a:rPr lang="en-US" dirty="0"/>
              <a:t>the settings for your project. To do so first right-click the project node in</a:t>
            </a:r>
          </a:p>
          <a:p>
            <a:pPr marL="0" indent="0">
              <a:buNone/>
            </a:pPr>
            <a:r>
              <a:rPr lang="en-US" dirty="0"/>
              <a:t>the Solution Explorer and select Properties. From there, click on the Build</a:t>
            </a:r>
          </a:p>
          <a:p>
            <a:pPr marL="0" indent="0">
              <a:buNone/>
            </a:pPr>
            <a:r>
              <a:rPr lang="en-US" dirty="0"/>
              <a:t>tab on the left and then the Advanced button in the bottom right. A new</a:t>
            </a:r>
          </a:p>
          <a:p>
            <a:pPr marL="0" indent="0">
              <a:buNone/>
            </a:pPr>
            <a:r>
              <a:rPr lang="en-US" dirty="0"/>
              <a:t>window appears where you can change the language version from a drop-down list. Change the selection to C# Latest Minor Version (Latest). Click</a:t>
            </a:r>
          </a:p>
          <a:p>
            <a:pPr marL="0" indent="0">
              <a:buNone/>
            </a:pPr>
            <a:r>
              <a:rPr lang="en-US" dirty="0"/>
              <a:t>OK and then close the Properties tab and you will have enabled the most</a:t>
            </a:r>
          </a:p>
          <a:p>
            <a:pPr marL="0" indent="0">
              <a:buNone/>
            </a:pPr>
            <a:r>
              <a:rPr lang="en-US" dirty="0"/>
              <a:t>recent features of C#.</a:t>
            </a:r>
          </a:p>
          <a:p>
            <a:endParaRPr lang="en-BO" dirty="0"/>
          </a:p>
        </p:txBody>
      </p:sp>
    </p:spTree>
    <p:extLst>
      <p:ext uri="{BB962C8B-B14F-4D97-AF65-F5344CB8AC3E}">
        <p14:creationId xmlns:p14="http://schemas.microsoft.com/office/powerpoint/2010/main" val="17766175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9AEA-DC2C-1C40-976A-8F1733D2292D}"/>
              </a:ext>
            </a:extLst>
          </p:cNvPr>
          <p:cNvSpPr>
            <a:spLocks noGrp="1"/>
          </p:cNvSpPr>
          <p:nvPr>
            <p:ph type="title"/>
          </p:nvPr>
        </p:nvSpPr>
        <p:spPr/>
        <p:txBody>
          <a:bodyPr/>
          <a:lstStyle/>
          <a:p>
            <a:r>
              <a:rPr lang="en-US" dirty="0"/>
              <a:t>Sealed Keyword</a:t>
            </a:r>
            <a:br>
              <a:rPr lang="en-US" dirty="0"/>
            </a:br>
            <a:endParaRPr lang="en-BO" dirty="0"/>
          </a:p>
        </p:txBody>
      </p:sp>
      <p:sp>
        <p:nvSpPr>
          <p:cNvPr id="3" name="Content Placeholder 2">
            <a:extLst>
              <a:ext uri="{FF2B5EF4-FFF2-40B4-BE49-F238E27FC236}">
                <a16:creationId xmlns:a16="http://schemas.microsoft.com/office/drawing/2014/main" id="{3B0F386D-88E4-0841-9D45-85827258D805}"/>
              </a:ext>
            </a:extLst>
          </p:cNvPr>
          <p:cNvSpPr>
            <a:spLocks noGrp="1"/>
          </p:cNvSpPr>
          <p:nvPr>
            <p:ph idx="1"/>
          </p:nvPr>
        </p:nvSpPr>
        <p:spPr>
          <a:xfrm>
            <a:off x="838200" y="1825625"/>
            <a:ext cx="10515600" cy="1022078"/>
          </a:xfrm>
        </p:spPr>
        <p:txBody>
          <a:bodyPr>
            <a:normAutofit fontScale="85000" lnSpcReduction="20000"/>
          </a:bodyPr>
          <a:lstStyle/>
          <a:p>
            <a:pPr marL="0" indent="0">
              <a:buNone/>
            </a:pPr>
            <a:r>
              <a:rPr lang="en-US" dirty="0"/>
              <a:t>To stop an overridden method from being further overridden in classes</a:t>
            </a:r>
          </a:p>
          <a:p>
            <a:pPr marL="0" indent="0">
              <a:buNone/>
            </a:pPr>
            <a:r>
              <a:rPr lang="en-US" dirty="0"/>
              <a:t>that inherit from the derived class, the method can be declared as sealed to negate the virtual modifier.</a:t>
            </a:r>
          </a:p>
          <a:p>
            <a:endParaRPr lang="en-BO" dirty="0"/>
          </a:p>
        </p:txBody>
      </p:sp>
      <p:sp>
        <p:nvSpPr>
          <p:cNvPr id="4" name="TextBox 3">
            <a:extLst>
              <a:ext uri="{FF2B5EF4-FFF2-40B4-BE49-F238E27FC236}">
                <a16:creationId xmlns:a16="http://schemas.microsoft.com/office/drawing/2014/main" id="{DEE31EBD-EE0B-3843-81E3-E609FA90DA2A}"/>
              </a:ext>
            </a:extLst>
          </p:cNvPr>
          <p:cNvSpPr txBox="1"/>
          <p:nvPr/>
        </p:nvSpPr>
        <p:spPr>
          <a:xfrm>
            <a:off x="2033451" y="2982640"/>
            <a:ext cx="8316685" cy="1569660"/>
          </a:xfrm>
          <a:prstGeom prst="rect">
            <a:avLst/>
          </a:prstGeom>
          <a:noFill/>
        </p:spPr>
        <p:txBody>
          <a:bodyPr wrap="square" rtlCol="0">
            <a:spAutoFit/>
          </a:bodyPr>
          <a:lstStyle/>
          <a:p>
            <a:r>
              <a:rPr lang="en-US" sz="2400" b="1" dirty="0"/>
              <a:t>class </a:t>
            </a:r>
            <a:r>
              <a:rPr lang="en-US" sz="2400" b="1" dirty="0" err="1"/>
              <a:t>MyClass</a:t>
            </a:r>
            <a:endParaRPr lang="en-US" sz="2400" b="1" dirty="0"/>
          </a:p>
          <a:p>
            <a:r>
              <a:rPr lang="en-US" sz="2400" b="1" dirty="0"/>
              <a:t>{</a:t>
            </a:r>
          </a:p>
          <a:p>
            <a:r>
              <a:rPr lang="en-US" sz="2400" b="1" dirty="0"/>
              <a:t>	public sealed override int </a:t>
            </a:r>
            <a:r>
              <a:rPr lang="en-US" sz="2400" b="1" dirty="0" err="1"/>
              <a:t>NonOverridable</a:t>
            </a:r>
            <a:r>
              <a:rPr lang="en-US" sz="2400" b="1" dirty="0"/>
              <a:t>() {}</a:t>
            </a:r>
          </a:p>
          <a:p>
            <a:r>
              <a:rPr lang="en-US" sz="2400" b="1" dirty="0"/>
              <a:t>}</a:t>
            </a:r>
            <a:endParaRPr lang="en-US" sz="2800" b="1" dirty="0"/>
          </a:p>
        </p:txBody>
      </p:sp>
      <p:sp>
        <p:nvSpPr>
          <p:cNvPr id="5" name="TextBox 4">
            <a:extLst>
              <a:ext uri="{FF2B5EF4-FFF2-40B4-BE49-F238E27FC236}">
                <a16:creationId xmlns:a16="http://schemas.microsoft.com/office/drawing/2014/main" id="{5E500906-0AB4-E94F-A9D6-7A5C087522ED}"/>
              </a:ext>
            </a:extLst>
          </p:cNvPr>
          <p:cNvSpPr txBox="1"/>
          <p:nvPr/>
        </p:nvSpPr>
        <p:spPr>
          <a:xfrm>
            <a:off x="975360" y="4841966"/>
            <a:ext cx="9797143" cy="461665"/>
          </a:xfrm>
          <a:prstGeom prst="rect">
            <a:avLst/>
          </a:prstGeom>
          <a:noFill/>
        </p:spPr>
        <p:txBody>
          <a:bodyPr wrap="square" rtlCol="0">
            <a:spAutoFit/>
          </a:bodyPr>
          <a:lstStyle/>
          <a:p>
            <a:r>
              <a:rPr lang="en-US" sz="2400" dirty="0"/>
              <a:t>A class can also be declared as sealed to prevent any class from inheriting it.</a:t>
            </a:r>
          </a:p>
        </p:txBody>
      </p:sp>
      <p:sp>
        <p:nvSpPr>
          <p:cNvPr id="6" name="TextBox 5">
            <a:extLst>
              <a:ext uri="{FF2B5EF4-FFF2-40B4-BE49-F238E27FC236}">
                <a16:creationId xmlns:a16="http://schemas.microsoft.com/office/drawing/2014/main" id="{D2FB4B7F-1A88-D24D-ADA0-057F391B11C9}"/>
              </a:ext>
            </a:extLst>
          </p:cNvPr>
          <p:cNvSpPr txBox="1"/>
          <p:nvPr/>
        </p:nvSpPr>
        <p:spPr>
          <a:xfrm>
            <a:off x="2098766" y="5582194"/>
            <a:ext cx="6696891" cy="461665"/>
          </a:xfrm>
          <a:prstGeom prst="rect">
            <a:avLst/>
          </a:prstGeom>
          <a:noFill/>
        </p:spPr>
        <p:txBody>
          <a:bodyPr wrap="square" rtlCol="0">
            <a:spAutoFit/>
          </a:bodyPr>
          <a:lstStyle/>
          <a:p>
            <a:r>
              <a:rPr lang="en-US" sz="2400" b="1" dirty="0"/>
              <a:t>sealed class </a:t>
            </a:r>
            <a:r>
              <a:rPr lang="en-US" sz="2400" b="1" dirty="0" err="1"/>
              <a:t>NonInheritable</a:t>
            </a:r>
            <a:r>
              <a:rPr lang="en-US" sz="2400" b="1" dirty="0"/>
              <a:t> {}</a:t>
            </a:r>
          </a:p>
        </p:txBody>
      </p:sp>
    </p:spTree>
    <p:extLst>
      <p:ext uri="{BB962C8B-B14F-4D97-AF65-F5344CB8AC3E}">
        <p14:creationId xmlns:p14="http://schemas.microsoft.com/office/powerpoint/2010/main" val="269060183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8BAD-BE6D-2A4B-9085-258697EF5C80}"/>
              </a:ext>
            </a:extLst>
          </p:cNvPr>
          <p:cNvSpPr>
            <a:spLocks noGrp="1"/>
          </p:cNvSpPr>
          <p:nvPr>
            <p:ph type="title"/>
          </p:nvPr>
        </p:nvSpPr>
        <p:spPr/>
        <p:txBody>
          <a:bodyPr/>
          <a:lstStyle/>
          <a:p>
            <a:r>
              <a:rPr lang="en-US" dirty="0"/>
              <a:t>Base Keyword</a:t>
            </a:r>
            <a:br>
              <a:rPr lang="en-US" dirty="0"/>
            </a:br>
            <a:endParaRPr lang="en-BO" dirty="0"/>
          </a:p>
        </p:txBody>
      </p:sp>
      <p:sp>
        <p:nvSpPr>
          <p:cNvPr id="3" name="Content Placeholder 2">
            <a:extLst>
              <a:ext uri="{FF2B5EF4-FFF2-40B4-BE49-F238E27FC236}">
                <a16:creationId xmlns:a16="http://schemas.microsoft.com/office/drawing/2014/main" id="{23BB10FA-3295-4148-A659-889EDB218DF6}"/>
              </a:ext>
            </a:extLst>
          </p:cNvPr>
          <p:cNvSpPr>
            <a:spLocks noGrp="1"/>
          </p:cNvSpPr>
          <p:nvPr>
            <p:ph idx="1"/>
          </p:nvPr>
        </p:nvSpPr>
        <p:spPr>
          <a:xfrm>
            <a:off x="838200" y="1825625"/>
            <a:ext cx="10515600" cy="1603375"/>
          </a:xfrm>
        </p:spPr>
        <p:txBody>
          <a:bodyPr>
            <a:normAutofit lnSpcReduction="10000"/>
          </a:bodyPr>
          <a:lstStyle/>
          <a:p>
            <a:pPr marL="0" indent="0">
              <a:buNone/>
            </a:pPr>
            <a:r>
              <a:rPr lang="en-US" dirty="0"/>
              <a:t>There is a way to access a parent’s method even if it has been redefined. This is done by using the base keyword to reference the base class instance. Whether the method is hidden or overridden, it can still be reached by using this keyword.</a:t>
            </a:r>
          </a:p>
          <a:p>
            <a:endParaRPr lang="en-BO" dirty="0"/>
          </a:p>
        </p:txBody>
      </p:sp>
      <p:sp>
        <p:nvSpPr>
          <p:cNvPr id="4" name="TextBox 3">
            <a:extLst>
              <a:ext uri="{FF2B5EF4-FFF2-40B4-BE49-F238E27FC236}">
                <a16:creationId xmlns:a16="http://schemas.microsoft.com/office/drawing/2014/main" id="{ECF378FC-4D7B-3940-8276-E8277352D924}"/>
              </a:ext>
            </a:extLst>
          </p:cNvPr>
          <p:cNvSpPr txBox="1"/>
          <p:nvPr/>
        </p:nvSpPr>
        <p:spPr>
          <a:xfrm>
            <a:off x="1441268" y="3814355"/>
            <a:ext cx="9309463" cy="1815882"/>
          </a:xfrm>
          <a:prstGeom prst="rect">
            <a:avLst/>
          </a:prstGeom>
          <a:noFill/>
        </p:spPr>
        <p:txBody>
          <a:bodyPr wrap="square" rtlCol="0">
            <a:spAutoFit/>
          </a:bodyPr>
          <a:lstStyle/>
          <a:p>
            <a:r>
              <a:rPr lang="en-US" sz="2800" b="1" dirty="0"/>
              <a:t>class Triangle : Rectangle</a:t>
            </a:r>
          </a:p>
          <a:p>
            <a:r>
              <a:rPr lang="en-US" sz="2800" b="1" dirty="0"/>
              <a:t>{</a:t>
            </a:r>
          </a:p>
          <a:p>
            <a:r>
              <a:rPr lang="en-US" sz="2800" b="1" dirty="0"/>
              <a:t>	public override </a:t>
            </a:r>
            <a:r>
              <a:rPr lang="en-US" sz="2800" b="1" dirty="0" err="1"/>
              <a:t>GetArea</a:t>
            </a:r>
            <a:r>
              <a:rPr lang="en-US" sz="2800" b="1" dirty="0"/>
              <a:t>() { return </a:t>
            </a:r>
            <a:r>
              <a:rPr lang="en-US" sz="2800" b="1" dirty="0" err="1"/>
              <a:t>base.GetArea</a:t>
            </a:r>
            <a:r>
              <a:rPr lang="en-US" sz="2800" b="1" dirty="0"/>
              <a:t>()/2; }</a:t>
            </a:r>
          </a:p>
          <a:p>
            <a:r>
              <a:rPr lang="en-US" sz="2800" b="1" dirty="0"/>
              <a:t>}</a:t>
            </a:r>
            <a:endParaRPr lang="en-US" b="1" dirty="0"/>
          </a:p>
        </p:txBody>
      </p:sp>
    </p:spTree>
    <p:extLst>
      <p:ext uri="{BB962C8B-B14F-4D97-AF65-F5344CB8AC3E}">
        <p14:creationId xmlns:p14="http://schemas.microsoft.com/office/powerpoint/2010/main" val="334992308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785A-C64F-7B45-82AA-B2D3B5A9602A}"/>
              </a:ext>
            </a:extLst>
          </p:cNvPr>
          <p:cNvSpPr>
            <a:spLocks noGrp="1"/>
          </p:cNvSpPr>
          <p:nvPr>
            <p:ph type="title"/>
          </p:nvPr>
        </p:nvSpPr>
        <p:spPr/>
        <p:txBody>
          <a:bodyPr/>
          <a:lstStyle/>
          <a:p>
            <a:r>
              <a:rPr lang="en-BO" dirty="0"/>
              <a:t>Calling a base class constructor</a:t>
            </a:r>
          </a:p>
        </p:txBody>
      </p:sp>
      <p:sp>
        <p:nvSpPr>
          <p:cNvPr id="3" name="Content Placeholder 2">
            <a:extLst>
              <a:ext uri="{FF2B5EF4-FFF2-40B4-BE49-F238E27FC236}">
                <a16:creationId xmlns:a16="http://schemas.microsoft.com/office/drawing/2014/main" id="{D069FD0F-469A-F24A-90DF-059E52E21397}"/>
              </a:ext>
            </a:extLst>
          </p:cNvPr>
          <p:cNvSpPr>
            <a:spLocks noGrp="1"/>
          </p:cNvSpPr>
          <p:nvPr>
            <p:ph idx="1"/>
          </p:nvPr>
        </p:nvSpPr>
        <p:spPr>
          <a:xfrm>
            <a:off x="838200" y="1825625"/>
            <a:ext cx="10515600" cy="1325563"/>
          </a:xfrm>
        </p:spPr>
        <p:txBody>
          <a:bodyPr>
            <a:normAutofit fontScale="77500" lnSpcReduction="20000"/>
          </a:bodyPr>
          <a:lstStyle/>
          <a:p>
            <a:pPr marL="0" indent="0">
              <a:buNone/>
            </a:pPr>
            <a:r>
              <a:rPr lang="en-US" dirty="0"/>
              <a:t>The base keyword can also be used to call a base class constructor from a derived class constructor. The keyword is then used as a method call before the constructor’s body, prefixed by a colon. When a derived class constructor does not have an explicit call to the base class constructor, the compiler will automatically insert a call to the </a:t>
            </a:r>
            <a:r>
              <a:rPr lang="en-US" dirty="0" err="1"/>
              <a:t>parameterless</a:t>
            </a:r>
            <a:r>
              <a:rPr lang="en-US" dirty="0"/>
              <a:t> base class constructor in order to ensure that the base class is properly constructed.</a:t>
            </a:r>
          </a:p>
          <a:p>
            <a:pPr marL="0" indent="0">
              <a:buNone/>
            </a:pPr>
            <a:endParaRPr lang="en-US" dirty="0"/>
          </a:p>
          <a:p>
            <a:endParaRPr lang="en-BO" dirty="0"/>
          </a:p>
        </p:txBody>
      </p:sp>
      <p:sp>
        <p:nvSpPr>
          <p:cNvPr id="4" name="TextBox 3">
            <a:extLst>
              <a:ext uri="{FF2B5EF4-FFF2-40B4-BE49-F238E27FC236}">
                <a16:creationId xmlns:a16="http://schemas.microsoft.com/office/drawing/2014/main" id="{842EB7E5-4EDB-EB4A-8E86-C13DA06610D1}"/>
              </a:ext>
            </a:extLst>
          </p:cNvPr>
          <p:cNvSpPr txBox="1"/>
          <p:nvPr/>
        </p:nvSpPr>
        <p:spPr>
          <a:xfrm>
            <a:off x="2673531" y="3286125"/>
            <a:ext cx="6305006" cy="3416320"/>
          </a:xfrm>
          <a:prstGeom prst="rect">
            <a:avLst/>
          </a:prstGeom>
          <a:noFill/>
        </p:spPr>
        <p:txBody>
          <a:bodyPr wrap="square" rtlCol="0">
            <a:spAutoFit/>
          </a:bodyPr>
          <a:lstStyle/>
          <a:p>
            <a:r>
              <a:rPr lang="en-US" sz="2400" b="1" dirty="0"/>
              <a:t>class Rectangle</a:t>
            </a:r>
          </a:p>
          <a:p>
            <a:r>
              <a:rPr lang="en-US" sz="2400" b="1" dirty="0"/>
              <a:t>{</a:t>
            </a:r>
          </a:p>
          <a:p>
            <a:pPr lvl="1"/>
            <a:r>
              <a:rPr lang="en-US" sz="2400" b="1" dirty="0"/>
              <a:t>public int x = 1, y = 10;</a:t>
            </a:r>
          </a:p>
          <a:p>
            <a:pPr lvl="1"/>
            <a:r>
              <a:rPr lang="en-US" sz="2400" b="1" dirty="0"/>
              <a:t>public Rectangle(int a, int b) { x = a; y = b; }</a:t>
            </a:r>
          </a:p>
          <a:p>
            <a:r>
              <a:rPr lang="en-US" sz="2400" b="1" dirty="0"/>
              <a:t>}</a:t>
            </a:r>
          </a:p>
          <a:p>
            <a:r>
              <a:rPr lang="en-US" sz="2400" b="1" dirty="0"/>
              <a:t>class Square : Rectangle</a:t>
            </a:r>
          </a:p>
          <a:p>
            <a:r>
              <a:rPr lang="en-US" sz="2400" b="1" dirty="0"/>
              <a:t>{</a:t>
            </a:r>
          </a:p>
          <a:p>
            <a:r>
              <a:rPr lang="en-US" sz="2400" b="1" dirty="0"/>
              <a:t>	public Square(int a) : base(</a:t>
            </a:r>
            <a:r>
              <a:rPr lang="en-US" sz="2400" b="1" dirty="0" err="1"/>
              <a:t>a,a</a:t>
            </a:r>
            <a:r>
              <a:rPr lang="en-US" sz="2400" b="1" dirty="0"/>
              <a:t>) {}</a:t>
            </a:r>
          </a:p>
          <a:p>
            <a:r>
              <a:rPr lang="en-US" sz="2400" b="1" dirty="0"/>
              <a:t>}</a:t>
            </a:r>
          </a:p>
        </p:txBody>
      </p:sp>
    </p:spTree>
    <p:extLst>
      <p:ext uri="{BB962C8B-B14F-4D97-AF65-F5344CB8AC3E}">
        <p14:creationId xmlns:p14="http://schemas.microsoft.com/office/powerpoint/2010/main" val="7317412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A581-A1CF-B64F-8662-EA8D0FD362AB}"/>
              </a:ext>
            </a:extLst>
          </p:cNvPr>
          <p:cNvSpPr>
            <a:spLocks noGrp="1"/>
          </p:cNvSpPr>
          <p:nvPr>
            <p:ph type="title"/>
          </p:nvPr>
        </p:nvSpPr>
        <p:spPr/>
        <p:txBody>
          <a:bodyPr/>
          <a:lstStyle/>
          <a:p>
            <a:endParaRPr lang="en-BO" dirty="0"/>
          </a:p>
        </p:txBody>
      </p:sp>
      <p:sp>
        <p:nvSpPr>
          <p:cNvPr id="3" name="Content Placeholder 2">
            <a:extLst>
              <a:ext uri="{FF2B5EF4-FFF2-40B4-BE49-F238E27FC236}">
                <a16:creationId xmlns:a16="http://schemas.microsoft.com/office/drawing/2014/main" id="{A8C66AD5-62BC-424B-8C7F-FF3A5B4A9C36}"/>
              </a:ext>
            </a:extLst>
          </p:cNvPr>
          <p:cNvSpPr>
            <a:spLocks noGrp="1"/>
          </p:cNvSpPr>
          <p:nvPr>
            <p:ph idx="1"/>
          </p:nvPr>
        </p:nvSpPr>
        <p:spPr/>
        <p:txBody>
          <a:bodyPr/>
          <a:lstStyle/>
          <a:p>
            <a:pPr marL="0" indent="0">
              <a:buNone/>
            </a:pPr>
            <a:r>
              <a:rPr lang="en-US" dirty="0"/>
              <a:t>Note that if the base class has a constructor defined that is not</a:t>
            </a:r>
          </a:p>
          <a:p>
            <a:pPr marL="0" indent="0">
              <a:buNone/>
            </a:pPr>
            <a:r>
              <a:rPr lang="en-US" dirty="0" err="1"/>
              <a:t>parameterless</a:t>
            </a:r>
            <a:r>
              <a:rPr lang="en-US" dirty="0"/>
              <a:t>, the compiler will not create a default </a:t>
            </a:r>
            <a:r>
              <a:rPr lang="en-US" dirty="0" err="1"/>
              <a:t>parameterless</a:t>
            </a:r>
            <a:endParaRPr lang="en-US" dirty="0"/>
          </a:p>
          <a:p>
            <a:pPr marL="0" indent="0">
              <a:buNone/>
            </a:pPr>
            <a:r>
              <a:rPr lang="en-US" dirty="0"/>
              <a:t>constructor. Therefore, defining a constructor in the derived class, without an explicit call to a defined base class constructor, will cause a compile-time error.</a:t>
            </a:r>
          </a:p>
          <a:p>
            <a:pPr marL="0" indent="0">
              <a:buNone/>
            </a:pPr>
            <a:endParaRPr lang="en-US" dirty="0"/>
          </a:p>
          <a:p>
            <a:pPr marL="457200" lvl="1" indent="0">
              <a:buNone/>
            </a:pPr>
            <a:r>
              <a:rPr lang="en-US" sz="3200" b="1" dirty="0"/>
              <a:t>class Base { public Base(int a) {} }</a:t>
            </a:r>
          </a:p>
          <a:p>
            <a:pPr marL="457200" lvl="1" indent="0">
              <a:buNone/>
            </a:pPr>
            <a:r>
              <a:rPr lang="en-US" sz="3200" b="1" dirty="0"/>
              <a:t>class Derived : Base {} 	// compile-time error</a:t>
            </a:r>
          </a:p>
          <a:p>
            <a:endParaRPr lang="en-BO" dirty="0"/>
          </a:p>
        </p:txBody>
      </p:sp>
    </p:spTree>
    <p:extLst>
      <p:ext uri="{BB962C8B-B14F-4D97-AF65-F5344CB8AC3E}">
        <p14:creationId xmlns:p14="http://schemas.microsoft.com/office/powerpoint/2010/main" val="146221397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FB118-B647-7644-AE3E-49ED3D44FDB5}"/>
              </a:ext>
            </a:extLst>
          </p:cNvPr>
          <p:cNvSpPr>
            <a:spLocks noGrp="1"/>
          </p:cNvSpPr>
          <p:nvPr>
            <p:ph type="title"/>
          </p:nvPr>
        </p:nvSpPr>
        <p:spPr/>
        <p:txBody>
          <a:bodyPr/>
          <a:lstStyle/>
          <a:p>
            <a:r>
              <a:rPr lang="en-US" dirty="0"/>
              <a:t>CHAPTER 13</a:t>
            </a:r>
            <a:br>
              <a:rPr lang="en-US" dirty="0"/>
            </a:br>
            <a:endParaRPr lang="en-BO" dirty="0"/>
          </a:p>
        </p:txBody>
      </p:sp>
      <p:sp>
        <p:nvSpPr>
          <p:cNvPr id="3" name="Content Placeholder 2">
            <a:extLst>
              <a:ext uri="{FF2B5EF4-FFF2-40B4-BE49-F238E27FC236}">
                <a16:creationId xmlns:a16="http://schemas.microsoft.com/office/drawing/2014/main" id="{D6F39D4E-BF7F-EB40-ACD7-3AD03D8B91B4}"/>
              </a:ext>
            </a:extLst>
          </p:cNvPr>
          <p:cNvSpPr>
            <a:spLocks noGrp="1"/>
          </p:cNvSpPr>
          <p:nvPr>
            <p:ph idx="1"/>
          </p:nvPr>
        </p:nvSpPr>
        <p:spPr/>
        <p:txBody>
          <a:bodyPr/>
          <a:lstStyle/>
          <a:p>
            <a:pPr marL="0" indent="0">
              <a:buNone/>
            </a:pPr>
            <a:r>
              <a:rPr lang="en-US" sz="4000" b="1" dirty="0"/>
              <a:t>Access Levels</a:t>
            </a:r>
          </a:p>
          <a:p>
            <a:pPr marL="0" indent="0">
              <a:buNone/>
            </a:pPr>
            <a:endParaRPr lang="en-US" sz="4000" b="1" dirty="0"/>
          </a:p>
          <a:p>
            <a:pPr marL="0" indent="0">
              <a:buNone/>
            </a:pPr>
            <a:r>
              <a:rPr lang="en-US" dirty="0"/>
              <a:t>Every class member has an accessibility level that determines where the member will be visible.</a:t>
            </a:r>
          </a:p>
          <a:p>
            <a:endParaRPr lang="en-BO" dirty="0"/>
          </a:p>
        </p:txBody>
      </p:sp>
    </p:spTree>
    <p:extLst>
      <p:ext uri="{BB962C8B-B14F-4D97-AF65-F5344CB8AC3E}">
        <p14:creationId xmlns:p14="http://schemas.microsoft.com/office/powerpoint/2010/main" val="1495011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C8F06-7709-734D-B000-57BE523AB8F4}"/>
              </a:ext>
            </a:extLst>
          </p:cNvPr>
          <p:cNvSpPr>
            <a:spLocks noGrp="1"/>
          </p:cNvSpPr>
          <p:nvPr>
            <p:ph type="title"/>
          </p:nvPr>
        </p:nvSpPr>
        <p:spPr/>
        <p:txBody>
          <a:bodyPr/>
          <a:lstStyle/>
          <a:p>
            <a:r>
              <a:rPr lang="en-US" dirty="0"/>
              <a:t>modifiers of access levels</a:t>
            </a:r>
            <a:endParaRPr lang="en-BO" dirty="0"/>
          </a:p>
        </p:txBody>
      </p:sp>
      <p:sp>
        <p:nvSpPr>
          <p:cNvPr id="3" name="Content Placeholder 2">
            <a:extLst>
              <a:ext uri="{FF2B5EF4-FFF2-40B4-BE49-F238E27FC236}">
                <a16:creationId xmlns:a16="http://schemas.microsoft.com/office/drawing/2014/main" id="{B118FDA0-5B7B-214D-8C26-62D67002BC49}"/>
              </a:ext>
            </a:extLst>
          </p:cNvPr>
          <p:cNvSpPr>
            <a:spLocks noGrp="1"/>
          </p:cNvSpPr>
          <p:nvPr>
            <p:ph idx="1"/>
          </p:nvPr>
        </p:nvSpPr>
        <p:spPr/>
        <p:txBody>
          <a:bodyPr/>
          <a:lstStyle/>
          <a:p>
            <a:pPr marL="0" indent="0">
              <a:buNone/>
            </a:pPr>
            <a:r>
              <a:rPr lang="en-US" dirty="0"/>
              <a:t>There are six of them available in C#: </a:t>
            </a:r>
          </a:p>
          <a:p>
            <a:r>
              <a:rPr lang="en-US" dirty="0"/>
              <a:t>public </a:t>
            </a:r>
          </a:p>
          <a:p>
            <a:r>
              <a:rPr lang="en-US" dirty="0"/>
              <a:t>protected </a:t>
            </a:r>
          </a:p>
          <a:p>
            <a:r>
              <a:rPr lang="en-US" dirty="0"/>
              <a:t>internal </a:t>
            </a:r>
          </a:p>
          <a:p>
            <a:r>
              <a:rPr lang="en-US" dirty="0"/>
              <a:t>protected internal </a:t>
            </a:r>
          </a:p>
          <a:p>
            <a:r>
              <a:rPr lang="en-US" dirty="0"/>
              <a:t>private </a:t>
            </a:r>
          </a:p>
          <a:p>
            <a:r>
              <a:rPr lang="en-US" dirty="0"/>
              <a:t>private protected </a:t>
            </a:r>
          </a:p>
          <a:p>
            <a:pPr marL="0" indent="0">
              <a:buNone/>
            </a:pPr>
            <a:r>
              <a:rPr lang="en-US" dirty="0"/>
              <a:t>The default access level for members of a class is private.</a:t>
            </a:r>
          </a:p>
          <a:p>
            <a:endParaRPr lang="en-BO" dirty="0"/>
          </a:p>
        </p:txBody>
      </p:sp>
    </p:spTree>
    <p:extLst>
      <p:ext uri="{BB962C8B-B14F-4D97-AF65-F5344CB8AC3E}">
        <p14:creationId xmlns:p14="http://schemas.microsoft.com/office/powerpoint/2010/main" val="38339478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E085-86BA-544A-B5DC-ED05924F605A}"/>
              </a:ext>
            </a:extLst>
          </p:cNvPr>
          <p:cNvSpPr>
            <a:spLocks noGrp="1"/>
          </p:cNvSpPr>
          <p:nvPr>
            <p:ph type="title"/>
          </p:nvPr>
        </p:nvSpPr>
        <p:spPr/>
        <p:txBody>
          <a:bodyPr/>
          <a:lstStyle/>
          <a:p>
            <a:r>
              <a:rPr lang="en-US" dirty="0"/>
              <a:t>Private Access</a:t>
            </a:r>
            <a:br>
              <a:rPr lang="en-US" dirty="0"/>
            </a:br>
            <a:endParaRPr lang="en-BO" dirty="0"/>
          </a:p>
        </p:txBody>
      </p:sp>
      <p:sp>
        <p:nvSpPr>
          <p:cNvPr id="3" name="Content Placeholder 2">
            <a:extLst>
              <a:ext uri="{FF2B5EF4-FFF2-40B4-BE49-F238E27FC236}">
                <a16:creationId xmlns:a16="http://schemas.microsoft.com/office/drawing/2014/main" id="{4454C8AF-FB79-5B4A-9431-7545D0533F93}"/>
              </a:ext>
            </a:extLst>
          </p:cNvPr>
          <p:cNvSpPr>
            <a:spLocks noGrp="1"/>
          </p:cNvSpPr>
          <p:nvPr>
            <p:ph idx="1"/>
          </p:nvPr>
        </p:nvSpPr>
        <p:spPr>
          <a:xfrm>
            <a:off x="838200" y="1825625"/>
            <a:ext cx="10515600" cy="1603375"/>
          </a:xfrm>
        </p:spPr>
        <p:txBody>
          <a:bodyPr/>
          <a:lstStyle/>
          <a:p>
            <a:pPr marL="0" indent="0">
              <a:buNone/>
            </a:pPr>
            <a:r>
              <a:rPr lang="en-US" dirty="0"/>
              <a:t>All members regardless of access level are accessible in the class in which they are declared, the defining class. This is the only place where a private member can be accessed.</a:t>
            </a:r>
          </a:p>
          <a:p>
            <a:endParaRPr lang="en-BO" dirty="0"/>
          </a:p>
        </p:txBody>
      </p:sp>
      <p:sp>
        <p:nvSpPr>
          <p:cNvPr id="4" name="TextBox 3">
            <a:extLst>
              <a:ext uri="{FF2B5EF4-FFF2-40B4-BE49-F238E27FC236}">
                <a16:creationId xmlns:a16="http://schemas.microsoft.com/office/drawing/2014/main" id="{550F88A0-B76C-F243-A5D8-B5651B950B83}"/>
              </a:ext>
            </a:extLst>
          </p:cNvPr>
          <p:cNvSpPr txBox="1"/>
          <p:nvPr/>
        </p:nvSpPr>
        <p:spPr>
          <a:xfrm>
            <a:off x="984071" y="3230880"/>
            <a:ext cx="4972594" cy="3416320"/>
          </a:xfrm>
          <a:prstGeom prst="rect">
            <a:avLst/>
          </a:prstGeom>
          <a:noFill/>
        </p:spPr>
        <p:txBody>
          <a:bodyPr wrap="square" rtlCol="0">
            <a:spAutoFit/>
          </a:bodyPr>
          <a:lstStyle/>
          <a:p>
            <a:r>
              <a:rPr lang="en-US" b="1" dirty="0"/>
              <a:t>class </a:t>
            </a:r>
            <a:r>
              <a:rPr lang="en-US" b="1" dirty="0" err="1"/>
              <a:t>MyBase</a:t>
            </a:r>
            <a:endParaRPr lang="en-US" b="1" dirty="0"/>
          </a:p>
          <a:p>
            <a:r>
              <a:rPr lang="en-US" b="1" dirty="0"/>
              <a:t>{</a:t>
            </a:r>
          </a:p>
          <a:p>
            <a:r>
              <a:rPr lang="en-US" b="1" dirty="0"/>
              <a:t>	// Defining class only</a:t>
            </a:r>
          </a:p>
          <a:p>
            <a:r>
              <a:rPr lang="en-US" b="1" dirty="0"/>
              <a:t>	private int </a:t>
            </a:r>
            <a:r>
              <a:rPr lang="en-US" b="1" dirty="0" err="1"/>
              <a:t>myPrivate</a:t>
            </a:r>
            <a:r>
              <a:rPr lang="en-US" b="1" dirty="0"/>
              <a:t>;</a:t>
            </a:r>
          </a:p>
          <a:p>
            <a:r>
              <a:rPr lang="en-US" b="1" dirty="0"/>
              <a:t>	int </a:t>
            </a:r>
            <a:r>
              <a:rPr lang="en-US" b="1" dirty="0" err="1"/>
              <a:t>privatetoo</a:t>
            </a:r>
            <a:r>
              <a:rPr lang="en-US" b="1" dirty="0"/>
              <a:t>;</a:t>
            </a:r>
          </a:p>
          <a:p>
            <a:endParaRPr lang="en-US" b="1" dirty="0"/>
          </a:p>
          <a:p>
            <a:r>
              <a:rPr lang="en-US" b="1" dirty="0"/>
              <a:t>	void Test()</a:t>
            </a:r>
          </a:p>
          <a:p>
            <a:r>
              <a:rPr lang="en-US" b="1" dirty="0"/>
              <a:t>	{</a:t>
            </a:r>
          </a:p>
          <a:p>
            <a:r>
              <a:rPr lang="en-US" b="1" dirty="0"/>
              <a:t>		</a:t>
            </a:r>
            <a:r>
              <a:rPr lang="en-US" b="1" dirty="0" err="1"/>
              <a:t>myPrivate</a:t>
            </a:r>
            <a:r>
              <a:rPr lang="en-US" b="1" dirty="0"/>
              <a:t> = 0; 	// allowed</a:t>
            </a:r>
          </a:p>
          <a:p>
            <a:r>
              <a:rPr lang="en-US" b="1" dirty="0"/>
              <a:t>		</a:t>
            </a:r>
            <a:r>
              <a:rPr lang="en-US" b="1" dirty="0" err="1"/>
              <a:t>privatetoo</a:t>
            </a:r>
            <a:r>
              <a:rPr lang="en-US" b="1" dirty="0"/>
              <a:t> = 0;	// allowed</a:t>
            </a:r>
          </a:p>
          <a:p>
            <a:r>
              <a:rPr lang="en-US" b="1" dirty="0"/>
              <a:t>	}</a:t>
            </a:r>
          </a:p>
          <a:p>
            <a:r>
              <a:rPr lang="en-US" b="1" dirty="0"/>
              <a:t>}</a:t>
            </a:r>
            <a:endParaRPr lang="en-US" dirty="0"/>
          </a:p>
        </p:txBody>
      </p:sp>
      <p:sp>
        <p:nvSpPr>
          <p:cNvPr id="5" name="TextBox 4">
            <a:extLst>
              <a:ext uri="{FF2B5EF4-FFF2-40B4-BE49-F238E27FC236}">
                <a16:creationId xmlns:a16="http://schemas.microsoft.com/office/drawing/2014/main" id="{D98B1881-DD21-804A-B783-CE36ACACBBE1}"/>
              </a:ext>
            </a:extLst>
          </p:cNvPr>
          <p:cNvSpPr txBox="1"/>
          <p:nvPr/>
        </p:nvSpPr>
        <p:spPr>
          <a:xfrm>
            <a:off x="6444342" y="3230880"/>
            <a:ext cx="5425439" cy="3139321"/>
          </a:xfrm>
          <a:prstGeom prst="rect">
            <a:avLst/>
          </a:prstGeom>
          <a:noFill/>
        </p:spPr>
        <p:txBody>
          <a:bodyPr wrap="square" rtlCol="0">
            <a:spAutoFit/>
          </a:bodyPr>
          <a:lstStyle/>
          <a:p>
            <a:r>
              <a:rPr lang="en-US" dirty="0"/>
              <a:t>c</a:t>
            </a:r>
            <a:r>
              <a:rPr lang="en-BO" dirty="0"/>
              <a:t>lass MyApp</a:t>
            </a:r>
          </a:p>
          <a:p>
            <a:r>
              <a:rPr lang="en-BO" dirty="0"/>
              <a:t>{</a:t>
            </a:r>
          </a:p>
          <a:p>
            <a:r>
              <a:rPr lang="en-BO" dirty="0"/>
              <a:t>	static void Main()</a:t>
            </a:r>
          </a:p>
          <a:p>
            <a:r>
              <a:rPr lang="en-BO" dirty="0"/>
              <a:t>	{</a:t>
            </a:r>
          </a:p>
          <a:p>
            <a:r>
              <a:rPr lang="en-BO" dirty="0"/>
              <a:t>		var m = new MyApp();</a:t>
            </a:r>
          </a:p>
          <a:p>
            <a:endParaRPr lang="en-BO" dirty="0"/>
          </a:p>
          <a:p>
            <a:r>
              <a:rPr lang="en-BO" dirty="0"/>
              <a:t>		</a:t>
            </a:r>
            <a:r>
              <a:rPr lang="en-BO" b="1" dirty="0"/>
              <a:t>m.myprivate = 10; // not allowed</a:t>
            </a:r>
          </a:p>
          <a:p>
            <a:r>
              <a:rPr lang="en-BO" b="1" dirty="0"/>
              <a:t>		m.privatetoo = 10; // not allowed</a:t>
            </a:r>
          </a:p>
          <a:p>
            <a:r>
              <a:rPr lang="en-BO" b="1" dirty="0"/>
              <a:t>		m.Test(); // not allowed</a:t>
            </a:r>
          </a:p>
          <a:p>
            <a:r>
              <a:rPr lang="en-BO" dirty="0"/>
              <a:t>	}</a:t>
            </a:r>
          </a:p>
          <a:p>
            <a:r>
              <a:rPr lang="en-BO" dirty="0"/>
              <a:t>}</a:t>
            </a:r>
          </a:p>
        </p:txBody>
      </p:sp>
    </p:spTree>
    <p:extLst>
      <p:ext uri="{BB962C8B-B14F-4D97-AF65-F5344CB8AC3E}">
        <p14:creationId xmlns:p14="http://schemas.microsoft.com/office/powerpoint/2010/main" val="40029228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3215-7788-9C4D-899D-8FBD968F3A9D}"/>
              </a:ext>
            </a:extLst>
          </p:cNvPr>
          <p:cNvSpPr>
            <a:spLocks noGrp="1"/>
          </p:cNvSpPr>
          <p:nvPr>
            <p:ph type="title"/>
          </p:nvPr>
        </p:nvSpPr>
        <p:spPr/>
        <p:txBody>
          <a:bodyPr/>
          <a:lstStyle/>
          <a:p>
            <a:r>
              <a:rPr lang="en-US" dirty="0"/>
              <a:t>Protected Access</a:t>
            </a:r>
            <a:br>
              <a:rPr lang="en-US" dirty="0"/>
            </a:br>
            <a:endParaRPr lang="en-BO" dirty="0"/>
          </a:p>
        </p:txBody>
      </p:sp>
      <p:sp>
        <p:nvSpPr>
          <p:cNvPr id="3" name="Content Placeholder 2">
            <a:extLst>
              <a:ext uri="{FF2B5EF4-FFF2-40B4-BE49-F238E27FC236}">
                <a16:creationId xmlns:a16="http://schemas.microsoft.com/office/drawing/2014/main" id="{A1E624EF-9BDA-3C48-9804-31EBE8F0D94F}"/>
              </a:ext>
            </a:extLst>
          </p:cNvPr>
          <p:cNvSpPr>
            <a:spLocks noGrp="1"/>
          </p:cNvSpPr>
          <p:nvPr>
            <p:ph idx="1"/>
          </p:nvPr>
        </p:nvSpPr>
        <p:spPr>
          <a:xfrm>
            <a:off x="838200" y="1825625"/>
            <a:ext cx="10515600" cy="1325563"/>
          </a:xfrm>
        </p:spPr>
        <p:txBody>
          <a:bodyPr/>
          <a:lstStyle/>
          <a:p>
            <a:pPr marL="0" indent="0">
              <a:buNone/>
            </a:pPr>
            <a:r>
              <a:rPr lang="en-US" dirty="0"/>
              <a:t>A protected member can be accessed in the class in which they are declared and  from within a derived class, but it is inaccessible from any other classes.</a:t>
            </a:r>
          </a:p>
          <a:p>
            <a:endParaRPr lang="en-BO" dirty="0"/>
          </a:p>
        </p:txBody>
      </p:sp>
      <p:sp>
        <p:nvSpPr>
          <p:cNvPr id="5" name="TextBox 4">
            <a:extLst>
              <a:ext uri="{FF2B5EF4-FFF2-40B4-BE49-F238E27FC236}">
                <a16:creationId xmlns:a16="http://schemas.microsoft.com/office/drawing/2014/main" id="{8502E416-948A-6C46-87FF-CA170231D78A}"/>
              </a:ext>
            </a:extLst>
          </p:cNvPr>
          <p:cNvSpPr txBox="1"/>
          <p:nvPr/>
        </p:nvSpPr>
        <p:spPr>
          <a:xfrm>
            <a:off x="984071" y="3230880"/>
            <a:ext cx="4972594" cy="2862322"/>
          </a:xfrm>
          <a:prstGeom prst="rect">
            <a:avLst/>
          </a:prstGeom>
          <a:noFill/>
        </p:spPr>
        <p:txBody>
          <a:bodyPr wrap="square" rtlCol="0">
            <a:spAutoFit/>
          </a:bodyPr>
          <a:lstStyle/>
          <a:p>
            <a:r>
              <a:rPr lang="en-US" b="1" dirty="0"/>
              <a:t>class </a:t>
            </a:r>
            <a:r>
              <a:rPr lang="en-US" b="1" dirty="0" err="1"/>
              <a:t>MyBase</a:t>
            </a:r>
            <a:endParaRPr lang="en-US" b="1" dirty="0"/>
          </a:p>
          <a:p>
            <a:r>
              <a:rPr lang="en-US" b="1" dirty="0"/>
              <a:t>{</a:t>
            </a:r>
          </a:p>
          <a:p>
            <a:r>
              <a:rPr lang="en-US" b="1" dirty="0"/>
              <a:t>	// Defining class only</a:t>
            </a:r>
          </a:p>
          <a:p>
            <a:r>
              <a:rPr lang="en-US" b="1" dirty="0"/>
              <a:t>	protected int </a:t>
            </a:r>
            <a:r>
              <a:rPr lang="en-US" b="1" dirty="0" err="1"/>
              <a:t>myPotected</a:t>
            </a:r>
            <a:r>
              <a:rPr lang="en-US" b="1" dirty="0"/>
              <a:t>;</a:t>
            </a:r>
          </a:p>
          <a:p>
            <a:r>
              <a:rPr lang="en-US" b="1" dirty="0"/>
              <a:t>	</a:t>
            </a:r>
          </a:p>
          <a:p>
            <a:r>
              <a:rPr lang="en-US" b="1" dirty="0"/>
              <a:t>	void Test()</a:t>
            </a:r>
          </a:p>
          <a:p>
            <a:r>
              <a:rPr lang="en-US" b="1" dirty="0"/>
              <a:t>	{</a:t>
            </a:r>
          </a:p>
          <a:p>
            <a:r>
              <a:rPr lang="en-US" b="1" dirty="0"/>
              <a:t>		</a:t>
            </a:r>
            <a:r>
              <a:rPr lang="en-US" b="1" dirty="0" err="1"/>
              <a:t>myProtected</a:t>
            </a:r>
            <a:r>
              <a:rPr lang="en-US" b="1" dirty="0"/>
              <a:t> = 0; 	// allowed</a:t>
            </a:r>
          </a:p>
          <a:p>
            <a:r>
              <a:rPr lang="en-US" b="1" dirty="0"/>
              <a:t>	}</a:t>
            </a:r>
          </a:p>
          <a:p>
            <a:r>
              <a:rPr lang="en-US" b="1" dirty="0"/>
              <a:t>}</a:t>
            </a:r>
            <a:endParaRPr lang="en-US" dirty="0"/>
          </a:p>
        </p:txBody>
      </p:sp>
      <p:sp>
        <p:nvSpPr>
          <p:cNvPr id="6" name="TextBox 5">
            <a:extLst>
              <a:ext uri="{FF2B5EF4-FFF2-40B4-BE49-F238E27FC236}">
                <a16:creationId xmlns:a16="http://schemas.microsoft.com/office/drawing/2014/main" id="{4AE3E867-272D-9C4D-A4A1-20E081165D7F}"/>
              </a:ext>
            </a:extLst>
          </p:cNvPr>
          <p:cNvSpPr txBox="1"/>
          <p:nvPr/>
        </p:nvSpPr>
        <p:spPr>
          <a:xfrm>
            <a:off x="6235338" y="2953881"/>
            <a:ext cx="5538650" cy="2862322"/>
          </a:xfrm>
          <a:prstGeom prst="rect">
            <a:avLst/>
          </a:prstGeom>
          <a:noFill/>
        </p:spPr>
        <p:txBody>
          <a:bodyPr wrap="square" rtlCol="0">
            <a:spAutoFit/>
          </a:bodyPr>
          <a:lstStyle/>
          <a:p>
            <a:r>
              <a:rPr lang="en-US" dirty="0"/>
              <a:t>c</a:t>
            </a:r>
            <a:r>
              <a:rPr lang="en-BO" dirty="0"/>
              <a:t>lass MyDervate : MyBase</a:t>
            </a:r>
          </a:p>
          <a:p>
            <a:r>
              <a:rPr lang="en-BO" dirty="0"/>
              <a:t>{</a:t>
            </a:r>
          </a:p>
          <a:p>
            <a:r>
              <a:rPr lang="en-BO" dirty="0"/>
              <a:t>	static void Main()</a:t>
            </a:r>
          </a:p>
          <a:p>
            <a:r>
              <a:rPr lang="en-BO" dirty="0"/>
              <a:t>	{</a:t>
            </a:r>
          </a:p>
          <a:p>
            <a:r>
              <a:rPr lang="en-BO" dirty="0"/>
              <a:t>		var m = new MyDerivaate();</a:t>
            </a:r>
          </a:p>
          <a:p>
            <a:endParaRPr lang="en-BO" dirty="0"/>
          </a:p>
          <a:p>
            <a:r>
              <a:rPr lang="en-BO" dirty="0"/>
              <a:t>		</a:t>
            </a:r>
            <a:r>
              <a:rPr lang="en-BO" b="1" dirty="0"/>
              <a:t>m.myprotected = 10; // allowed</a:t>
            </a:r>
          </a:p>
          <a:p>
            <a:r>
              <a:rPr lang="en-BO" b="1" dirty="0"/>
              <a:t>		m.Test(); // not allowed</a:t>
            </a:r>
          </a:p>
          <a:p>
            <a:r>
              <a:rPr lang="en-BO" dirty="0"/>
              <a:t>	}</a:t>
            </a:r>
          </a:p>
          <a:p>
            <a:r>
              <a:rPr lang="en-BO" dirty="0"/>
              <a:t>}</a:t>
            </a:r>
          </a:p>
        </p:txBody>
      </p:sp>
    </p:spTree>
    <p:extLst>
      <p:ext uri="{BB962C8B-B14F-4D97-AF65-F5344CB8AC3E}">
        <p14:creationId xmlns:p14="http://schemas.microsoft.com/office/powerpoint/2010/main" val="113226272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38890-ABD6-9647-9032-AF87280E4364}"/>
              </a:ext>
            </a:extLst>
          </p:cNvPr>
          <p:cNvSpPr>
            <a:spLocks noGrp="1"/>
          </p:cNvSpPr>
          <p:nvPr>
            <p:ph type="title"/>
          </p:nvPr>
        </p:nvSpPr>
        <p:spPr/>
        <p:txBody>
          <a:bodyPr/>
          <a:lstStyle/>
          <a:p>
            <a:r>
              <a:rPr lang="en-US" dirty="0"/>
              <a:t>Internal Access</a:t>
            </a:r>
            <a:br>
              <a:rPr lang="en-US" dirty="0"/>
            </a:br>
            <a:endParaRPr lang="en-BO" dirty="0"/>
          </a:p>
        </p:txBody>
      </p:sp>
      <p:sp>
        <p:nvSpPr>
          <p:cNvPr id="3" name="Content Placeholder 2">
            <a:extLst>
              <a:ext uri="{FF2B5EF4-FFF2-40B4-BE49-F238E27FC236}">
                <a16:creationId xmlns:a16="http://schemas.microsoft.com/office/drawing/2014/main" id="{E48A6795-E0AC-AA41-A9F6-CA486A962A1F}"/>
              </a:ext>
            </a:extLst>
          </p:cNvPr>
          <p:cNvSpPr>
            <a:spLocks noGrp="1"/>
          </p:cNvSpPr>
          <p:nvPr>
            <p:ph idx="1"/>
          </p:nvPr>
        </p:nvSpPr>
        <p:spPr>
          <a:xfrm>
            <a:off x="838200" y="1506771"/>
            <a:ext cx="10515600" cy="1252331"/>
          </a:xfrm>
          <a:ln>
            <a:solidFill>
              <a:schemeClr val="tx1"/>
            </a:solidFill>
          </a:ln>
        </p:spPr>
        <p:txBody>
          <a:bodyPr>
            <a:normAutofit fontScale="85000" lnSpcReduction="20000"/>
          </a:bodyPr>
          <a:lstStyle/>
          <a:p>
            <a:pPr marL="0" indent="0">
              <a:buNone/>
            </a:pPr>
            <a:r>
              <a:rPr lang="en-US" dirty="0"/>
              <a:t>An internal member can be accessed anywhere within the local assembly, but not from another assembly. An assembly is the compilation unit of a .NET project, either an executable program (.exe) or a library (.</a:t>
            </a:r>
            <a:r>
              <a:rPr lang="en-US" dirty="0" err="1"/>
              <a:t>dll</a:t>
            </a:r>
            <a:r>
              <a:rPr lang="en-US" dirty="0"/>
              <a:t>).</a:t>
            </a:r>
          </a:p>
          <a:p>
            <a:pPr marL="0" indent="0">
              <a:buNone/>
            </a:pPr>
            <a:r>
              <a:rPr lang="en-US" dirty="0"/>
              <a:t>In Visual Studio each projects is an separated assembly.</a:t>
            </a:r>
          </a:p>
          <a:p>
            <a:pPr marL="0" indent="0">
              <a:buNone/>
            </a:pPr>
            <a:endParaRPr lang="en-US" dirty="0"/>
          </a:p>
          <a:p>
            <a:endParaRPr lang="en-BO" dirty="0"/>
          </a:p>
        </p:txBody>
      </p:sp>
      <p:grpSp>
        <p:nvGrpSpPr>
          <p:cNvPr id="10" name="Group 9">
            <a:extLst>
              <a:ext uri="{FF2B5EF4-FFF2-40B4-BE49-F238E27FC236}">
                <a16:creationId xmlns:a16="http://schemas.microsoft.com/office/drawing/2014/main" id="{E1E84BD1-786E-784A-953B-C5DAB32A53B0}"/>
              </a:ext>
            </a:extLst>
          </p:cNvPr>
          <p:cNvGrpSpPr/>
          <p:nvPr/>
        </p:nvGrpSpPr>
        <p:grpSpPr>
          <a:xfrm>
            <a:off x="672737" y="3127368"/>
            <a:ext cx="10846526" cy="2868386"/>
            <a:chOff x="734833" y="2904261"/>
            <a:chExt cx="10846526" cy="2868386"/>
          </a:xfrm>
        </p:grpSpPr>
        <p:sp>
          <p:nvSpPr>
            <p:cNvPr id="4" name="Rectangle 3">
              <a:extLst>
                <a:ext uri="{FF2B5EF4-FFF2-40B4-BE49-F238E27FC236}">
                  <a16:creationId xmlns:a16="http://schemas.microsoft.com/office/drawing/2014/main" id="{7A28A569-EA61-2B46-BCC4-E21CAF10968A}"/>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internal int </a:t>
              </a:r>
              <a:r>
                <a:rPr lang="en-US" sz="1600" dirty="0" err="1"/>
                <a:t>myInternal</a:t>
              </a:r>
              <a:r>
                <a:rPr lang="en-US" sz="1600" dirty="0"/>
                <a:t>;</a:t>
              </a:r>
            </a:p>
            <a:p>
              <a:r>
                <a:rPr lang="en-US" sz="1600" dirty="0"/>
                <a:t>	</a:t>
              </a:r>
            </a:p>
            <a:p>
              <a:r>
                <a:rPr lang="en-US" sz="1600" dirty="0"/>
                <a:t>	void Test()</a:t>
              </a:r>
            </a:p>
            <a:p>
              <a:r>
                <a:rPr lang="en-US" sz="1600" dirty="0"/>
                <a:t>	{</a:t>
              </a:r>
            </a:p>
            <a:p>
              <a:r>
                <a:rPr lang="en-US" sz="1600" dirty="0"/>
                <a:t>		</a:t>
              </a:r>
              <a:r>
                <a:rPr lang="en-US" sz="1600" dirty="0" err="1"/>
                <a:t>myInternal</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8" name="Rectangle 7">
              <a:extLst>
                <a:ext uri="{FF2B5EF4-FFF2-40B4-BE49-F238E27FC236}">
                  <a16:creationId xmlns:a16="http://schemas.microsoft.com/office/drawing/2014/main" id="{6DD8FFFC-C144-2E4F-82A9-5253F89E3A3E}"/>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600" dirty="0"/>
                <a:t>{</a:t>
              </a:r>
            </a:p>
            <a:p>
              <a:r>
                <a:rPr lang="en-US" sz="1600" dirty="0"/>
                <a:t>	int </a:t>
              </a:r>
              <a:r>
                <a:rPr lang="en-US" sz="1600" dirty="0" err="1"/>
                <a:t>myprivate</a:t>
              </a:r>
              <a:r>
                <a:rPr lang="en-US" sz="1600" dirty="0"/>
                <a:t> = 0;</a:t>
              </a:r>
            </a:p>
            <a:p>
              <a:r>
                <a:rPr lang="en-US" sz="1600" dirty="0"/>
                <a:t>	static public </a:t>
              </a:r>
              <a:r>
                <a:rPr lang="en-US" sz="1600" dirty="0" err="1"/>
                <a:t>mypublic</a:t>
              </a:r>
              <a:r>
                <a:rPr lang="en-US" sz="1600" dirty="0"/>
                <a:t> = 0;	</a:t>
              </a:r>
            </a:p>
            <a:p>
              <a:r>
                <a:rPr lang="en-US" sz="1600" dirty="0"/>
                <a:t>	void </a:t>
              </a:r>
              <a:r>
                <a:rPr lang="en-US" sz="1600" dirty="0" err="1"/>
                <a:t>MyMethod</a:t>
              </a:r>
              <a:r>
                <a:rPr lang="en-US" sz="1600" dirty="0"/>
                <a:t>()</a:t>
              </a:r>
            </a:p>
            <a:p>
              <a:r>
                <a:rPr lang="en-US" sz="1600" dirty="0"/>
                <a:t>	{</a:t>
              </a:r>
            </a:p>
            <a:p>
              <a:r>
                <a:rPr lang="en-US" sz="1600" dirty="0"/>
                <a:t>		</a:t>
              </a:r>
              <a:r>
                <a:rPr lang="en-US" sz="1600" dirty="0" err="1"/>
                <a:t>myprivate</a:t>
              </a:r>
              <a:r>
                <a:rPr lang="en-US" sz="1600" dirty="0"/>
                <a:t> = 0; 	// allowed</a:t>
              </a:r>
            </a:p>
            <a:p>
              <a:r>
                <a:rPr lang="en-US" sz="1600" dirty="0"/>
                <a:t>		</a:t>
              </a:r>
              <a:r>
                <a:rPr lang="en-US" sz="1600" dirty="0" err="1"/>
                <a:t>mypublic</a:t>
              </a:r>
              <a:r>
                <a:rPr lang="en-US" sz="1600" dirty="0"/>
                <a:t> = 5;	// allowed</a:t>
              </a:r>
            </a:p>
            <a:p>
              <a:r>
                <a:rPr lang="en-US" sz="1600" dirty="0"/>
                <a:t>		</a:t>
              </a:r>
              <a:r>
                <a:rPr lang="en-US" sz="1600" dirty="0" err="1"/>
                <a:t>myinternal</a:t>
              </a:r>
              <a:r>
                <a:rPr lang="en-US" sz="1600" dirty="0"/>
                <a:t> = 10;	// allowed</a:t>
              </a:r>
            </a:p>
            <a:p>
              <a:r>
                <a:rPr lang="en-US" sz="1600" dirty="0"/>
                <a:t>	}</a:t>
              </a:r>
            </a:p>
            <a:p>
              <a:r>
                <a:rPr lang="en-US" sz="1600" dirty="0"/>
                <a:t>}</a:t>
              </a:r>
            </a:p>
            <a:p>
              <a:r>
                <a:rPr lang="en-US" sz="1600" b="1" dirty="0"/>
                <a:t>				</a:t>
              </a:r>
              <a:r>
                <a:rPr lang="en-US" sz="1600" b="1" dirty="0" err="1"/>
                <a:t>myassembly.dll</a:t>
              </a:r>
              <a:endParaRPr lang="en-US" sz="1600" b="1" dirty="0"/>
            </a:p>
            <a:p>
              <a:r>
                <a:rPr lang="en-BO" sz="1600" dirty="0"/>
                <a:t>			</a:t>
              </a:r>
            </a:p>
          </p:txBody>
        </p:sp>
      </p:grpSp>
      <p:cxnSp>
        <p:nvCxnSpPr>
          <p:cNvPr id="13" name="Straight Connector 12">
            <a:extLst>
              <a:ext uri="{FF2B5EF4-FFF2-40B4-BE49-F238E27FC236}">
                <a16:creationId xmlns:a16="http://schemas.microsoft.com/office/drawing/2014/main" id="{87908B28-E325-5C4C-81FC-97C4C9D2D0B0}"/>
              </a:ext>
            </a:extLst>
          </p:cNvPr>
          <p:cNvCxnSpPr/>
          <p:nvPr/>
        </p:nvCxnSpPr>
        <p:spPr>
          <a:xfrm>
            <a:off x="6035040" y="3127368"/>
            <a:ext cx="0" cy="2868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18101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931-A8DC-B44B-AABC-EFD21EBCAD47}"/>
              </a:ext>
            </a:extLst>
          </p:cNvPr>
          <p:cNvSpPr>
            <a:spLocks noGrp="1"/>
          </p:cNvSpPr>
          <p:nvPr>
            <p:ph type="title"/>
          </p:nvPr>
        </p:nvSpPr>
        <p:spPr/>
        <p:txBody>
          <a:bodyPr/>
          <a:lstStyle/>
          <a:p>
            <a:r>
              <a:rPr lang="en-US" dirty="0"/>
              <a:t>Protected Internal Access</a:t>
            </a:r>
            <a:br>
              <a:rPr lang="en-US" dirty="0"/>
            </a:br>
            <a:endParaRPr lang="en-BO" dirty="0"/>
          </a:p>
        </p:txBody>
      </p:sp>
      <p:sp>
        <p:nvSpPr>
          <p:cNvPr id="3" name="Content Placeholder 2">
            <a:extLst>
              <a:ext uri="{FF2B5EF4-FFF2-40B4-BE49-F238E27FC236}">
                <a16:creationId xmlns:a16="http://schemas.microsoft.com/office/drawing/2014/main" id="{ADF44CF4-B5D9-2244-B8B3-EE2285DAE3B9}"/>
              </a:ext>
            </a:extLst>
          </p:cNvPr>
          <p:cNvSpPr>
            <a:spLocks noGrp="1"/>
          </p:cNvSpPr>
          <p:nvPr>
            <p:ph idx="1"/>
          </p:nvPr>
        </p:nvSpPr>
        <p:spPr>
          <a:xfrm>
            <a:off x="838200" y="1825625"/>
            <a:ext cx="10515600" cy="1394653"/>
          </a:xfrm>
        </p:spPr>
        <p:txBody>
          <a:bodyPr>
            <a:normAutofit fontScale="92500" lnSpcReduction="10000"/>
          </a:bodyPr>
          <a:lstStyle/>
          <a:p>
            <a:pPr marL="0" indent="0">
              <a:buNone/>
            </a:pPr>
            <a:r>
              <a:rPr lang="en-US" dirty="0"/>
              <a:t>Protected internal access means either protected or internal. A protected internal member can therefore be accessed anywhere within the current assembly, or in classes outside the assembly that are derived from the enclosing class.</a:t>
            </a:r>
          </a:p>
          <a:p>
            <a:endParaRPr lang="en-BO" dirty="0"/>
          </a:p>
        </p:txBody>
      </p:sp>
    </p:spTree>
    <p:extLst>
      <p:ext uri="{BB962C8B-B14F-4D97-AF65-F5344CB8AC3E}">
        <p14:creationId xmlns:p14="http://schemas.microsoft.com/office/powerpoint/2010/main" val="2459290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38D4-63F7-024C-BFA4-F946F1289B06}"/>
              </a:ext>
            </a:extLst>
          </p:cNvPr>
          <p:cNvSpPr>
            <a:spLocks noGrp="1"/>
          </p:cNvSpPr>
          <p:nvPr>
            <p:ph type="title"/>
          </p:nvPr>
        </p:nvSpPr>
        <p:spPr/>
        <p:txBody>
          <a:bodyPr/>
          <a:lstStyle/>
          <a:p>
            <a:r>
              <a:rPr lang="en-US" dirty="0"/>
              <a:t>Comments</a:t>
            </a:r>
            <a:br>
              <a:rPr lang="en-US" dirty="0"/>
            </a:br>
            <a:endParaRPr lang="en-BO" dirty="0"/>
          </a:p>
        </p:txBody>
      </p:sp>
      <p:sp>
        <p:nvSpPr>
          <p:cNvPr id="3" name="Content Placeholder 2">
            <a:extLst>
              <a:ext uri="{FF2B5EF4-FFF2-40B4-BE49-F238E27FC236}">
                <a16:creationId xmlns:a16="http://schemas.microsoft.com/office/drawing/2014/main" id="{19999AEC-D120-4A4D-83D3-D61123959470}"/>
              </a:ext>
            </a:extLst>
          </p:cNvPr>
          <p:cNvSpPr>
            <a:spLocks noGrp="1"/>
          </p:cNvSpPr>
          <p:nvPr>
            <p:ph idx="1"/>
          </p:nvPr>
        </p:nvSpPr>
        <p:spPr/>
        <p:txBody>
          <a:bodyPr>
            <a:normAutofit fontScale="92500" lnSpcReduction="20000"/>
          </a:bodyPr>
          <a:lstStyle/>
          <a:p>
            <a:pPr marL="0" indent="0">
              <a:buNone/>
            </a:pPr>
            <a:r>
              <a:rPr lang="en-US" dirty="0"/>
              <a:t>Comments are used to insert notes into the source code. C# uses the</a:t>
            </a:r>
          </a:p>
          <a:p>
            <a:pPr marL="0" indent="0">
              <a:buNone/>
            </a:pPr>
            <a:r>
              <a:rPr lang="en-US" dirty="0"/>
              <a:t>standard C++ comment notations, with both single-line and multi-line</a:t>
            </a:r>
          </a:p>
          <a:p>
            <a:pPr marL="0" indent="0">
              <a:buNone/>
            </a:pPr>
            <a:r>
              <a:rPr lang="en-US" dirty="0"/>
              <a:t>comments. They are meant only to enhance the readability of the source</a:t>
            </a:r>
          </a:p>
          <a:p>
            <a:pPr marL="0" indent="0">
              <a:buNone/>
            </a:pPr>
            <a:r>
              <a:rPr lang="en-US" dirty="0"/>
              <a:t>code and have no effect on the end program. The single-line comment</a:t>
            </a:r>
          </a:p>
          <a:p>
            <a:pPr marL="0" indent="0">
              <a:buNone/>
            </a:pPr>
            <a:r>
              <a:rPr lang="en-US" dirty="0"/>
              <a:t>begins with // and extends to the end of the line. The multi-line comment</a:t>
            </a:r>
          </a:p>
          <a:p>
            <a:pPr marL="0" indent="0">
              <a:buNone/>
            </a:pPr>
            <a:r>
              <a:rPr lang="en-US" dirty="0"/>
              <a:t>may span multiple lines and is delimited by /* and */.</a:t>
            </a:r>
          </a:p>
          <a:p>
            <a:pPr marL="0" indent="0">
              <a:buNone/>
            </a:pPr>
            <a:endParaRPr lang="en-US" dirty="0"/>
          </a:p>
          <a:p>
            <a:pPr marL="0" indent="0">
              <a:buNone/>
            </a:pPr>
            <a:r>
              <a:rPr lang="en-US" dirty="0"/>
              <a:t>// single-line comment</a:t>
            </a:r>
          </a:p>
          <a:p>
            <a:pPr marL="0" indent="0">
              <a:buNone/>
            </a:pPr>
            <a:r>
              <a:rPr lang="en-US" dirty="0"/>
              <a:t>/* multi-line</a:t>
            </a:r>
          </a:p>
          <a:p>
            <a:pPr marL="0" indent="0">
              <a:buNone/>
            </a:pPr>
            <a:r>
              <a:rPr lang="en-US" dirty="0"/>
              <a:t>comment */</a:t>
            </a:r>
          </a:p>
          <a:p>
            <a:endParaRPr lang="en-BO" dirty="0"/>
          </a:p>
        </p:txBody>
      </p:sp>
    </p:spTree>
    <p:extLst>
      <p:ext uri="{BB962C8B-B14F-4D97-AF65-F5344CB8AC3E}">
        <p14:creationId xmlns:p14="http://schemas.microsoft.com/office/powerpoint/2010/main" val="111354979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931-A8DC-B44B-AABC-EFD21EBCAD47}"/>
              </a:ext>
            </a:extLst>
          </p:cNvPr>
          <p:cNvSpPr>
            <a:spLocks noGrp="1"/>
          </p:cNvSpPr>
          <p:nvPr>
            <p:ph type="title"/>
          </p:nvPr>
        </p:nvSpPr>
        <p:spPr/>
        <p:txBody>
          <a:bodyPr/>
          <a:lstStyle/>
          <a:p>
            <a:r>
              <a:rPr lang="en-US" dirty="0"/>
              <a:t>Protected Internal Access</a:t>
            </a:r>
            <a:br>
              <a:rPr lang="en-US" dirty="0"/>
            </a:br>
            <a:endParaRPr lang="en-BO" dirty="0"/>
          </a:p>
        </p:txBody>
      </p:sp>
      <p:sp>
        <p:nvSpPr>
          <p:cNvPr id="3" name="Content Placeholder 2">
            <a:extLst>
              <a:ext uri="{FF2B5EF4-FFF2-40B4-BE49-F238E27FC236}">
                <a16:creationId xmlns:a16="http://schemas.microsoft.com/office/drawing/2014/main" id="{ADF44CF4-B5D9-2244-B8B3-EE2285DAE3B9}"/>
              </a:ext>
            </a:extLst>
          </p:cNvPr>
          <p:cNvSpPr>
            <a:spLocks noGrp="1"/>
          </p:cNvSpPr>
          <p:nvPr>
            <p:ph idx="1"/>
          </p:nvPr>
        </p:nvSpPr>
        <p:spPr>
          <a:xfrm>
            <a:off x="838200" y="1825625"/>
            <a:ext cx="10515600" cy="623377"/>
          </a:xfrm>
        </p:spPr>
        <p:txBody>
          <a:bodyPr>
            <a:normAutofit fontScale="55000" lnSpcReduction="20000"/>
          </a:bodyPr>
          <a:lstStyle/>
          <a:p>
            <a:pPr marL="0" indent="0">
              <a:buNone/>
            </a:pPr>
            <a:r>
              <a:rPr lang="en-US" dirty="0"/>
              <a:t>Protected internal access means either protected or internal. A protected internal member can therefore be accessed anywhere within the current assembly, or in classes outside the assembly that are derived from the enclosing class.</a:t>
            </a:r>
          </a:p>
          <a:p>
            <a:endParaRPr lang="en-BO" dirty="0"/>
          </a:p>
        </p:txBody>
      </p:sp>
      <p:grpSp>
        <p:nvGrpSpPr>
          <p:cNvPr id="4" name="Group 3">
            <a:extLst>
              <a:ext uri="{FF2B5EF4-FFF2-40B4-BE49-F238E27FC236}">
                <a16:creationId xmlns:a16="http://schemas.microsoft.com/office/drawing/2014/main" id="{0A6D1001-EA70-7B46-B709-9EE61DA54AD1}"/>
              </a:ext>
            </a:extLst>
          </p:cNvPr>
          <p:cNvGrpSpPr/>
          <p:nvPr/>
        </p:nvGrpSpPr>
        <p:grpSpPr>
          <a:xfrm>
            <a:off x="672737" y="2385392"/>
            <a:ext cx="10846526" cy="2868386"/>
            <a:chOff x="734833" y="2904261"/>
            <a:chExt cx="10846526" cy="2868386"/>
          </a:xfrm>
        </p:grpSpPr>
        <p:sp>
          <p:nvSpPr>
            <p:cNvPr id="5" name="Rectangle 4">
              <a:extLst>
                <a:ext uri="{FF2B5EF4-FFF2-40B4-BE49-F238E27FC236}">
                  <a16:creationId xmlns:a16="http://schemas.microsoft.com/office/drawing/2014/main" id="{27CBF826-E1CF-8648-82F0-346E391F889C}"/>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static protected internal int </a:t>
              </a:r>
              <a:r>
                <a:rPr lang="en-US" sz="1600" dirty="0" err="1"/>
                <a:t>myProInternal</a:t>
              </a:r>
              <a:r>
                <a:rPr lang="en-US" sz="1600" dirty="0"/>
                <a:t>;</a:t>
              </a:r>
            </a:p>
            <a:p>
              <a:r>
                <a:rPr lang="en-US" sz="1600" dirty="0"/>
                <a:t>	</a:t>
              </a:r>
            </a:p>
            <a:p>
              <a:r>
                <a:rPr lang="en-US" sz="1600" dirty="0"/>
                <a:t>	void Test()</a:t>
              </a:r>
            </a:p>
            <a:p>
              <a:r>
                <a:rPr lang="en-US" sz="1600" dirty="0"/>
                <a:t>	{</a:t>
              </a:r>
            </a:p>
            <a:p>
              <a:r>
                <a:rPr lang="en-US" sz="1600" dirty="0"/>
                <a:t>		</a:t>
              </a:r>
              <a:r>
                <a:rPr lang="en-US" sz="1600" dirty="0" err="1"/>
                <a:t>myProInternal</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6" name="Rectangle 5">
              <a:extLst>
                <a:ext uri="{FF2B5EF4-FFF2-40B4-BE49-F238E27FC236}">
                  <a16:creationId xmlns:a16="http://schemas.microsoft.com/office/drawing/2014/main" id="{DF628CDE-3C79-8745-BF03-9E9A1CA6BF81}"/>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400" dirty="0"/>
                <a:t>{</a:t>
              </a:r>
            </a:p>
            <a:p>
              <a:r>
                <a:rPr lang="en-US" sz="1400" dirty="0"/>
                <a:t>	int </a:t>
              </a:r>
              <a:r>
                <a:rPr lang="en-US" sz="1400" dirty="0" err="1"/>
                <a:t>myprivate</a:t>
              </a:r>
              <a:r>
                <a:rPr lang="en-US" sz="1400" dirty="0"/>
                <a:t> = 0;</a:t>
              </a:r>
            </a:p>
            <a:p>
              <a:r>
                <a:rPr lang="en-US" sz="1400" dirty="0"/>
                <a:t>	static public </a:t>
              </a:r>
              <a:r>
                <a:rPr lang="en-US" sz="1400" dirty="0" err="1"/>
                <a:t>mypublic</a:t>
              </a:r>
              <a:r>
                <a:rPr lang="en-US" sz="1400" dirty="0"/>
                <a:t> = 0;	</a:t>
              </a:r>
            </a:p>
            <a:p>
              <a:r>
                <a:rPr lang="en-US" sz="1400" dirty="0"/>
                <a:t>	void </a:t>
              </a:r>
              <a:r>
                <a:rPr lang="en-US" sz="1400" dirty="0" err="1"/>
                <a:t>MyMethod</a:t>
              </a:r>
              <a:r>
                <a:rPr lang="en-US" sz="1400" dirty="0"/>
                <a:t>()</a:t>
              </a:r>
            </a:p>
            <a:p>
              <a:r>
                <a:rPr lang="en-US" sz="1400" dirty="0"/>
                <a:t>	{</a:t>
              </a:r>
            </a:p>
            <a:p>
              <a:r>
                <a:rPr lang="en-US" sz="1400" dirty="0"/>
                <a:t>		</a:t>
              </a:r>
              <a:r>
                <a:rPr lang="en-US" sz="1400" dirty="0" err="1"/>
                <a:t>myprivate</a:t>
              </a:r>
              <a:r>
                <a:rPr lang="en-US" sz="1400" dirty="0"/>
                <a:t> = 0; 	// allowed</a:t>
              </a:r>
            </a:p>
            <a:p>
              <a:r>
                <a:rPr lang="en-US" sz="1400" dirty="0"/>
                <a:t>		</a:t>
              </a:r>
              <a:r>
                <a:rPr lang="en-US" sz="1400" dirty="0" err="1"/>
                <a:t>mypublic</a:t>
              </a:r>
              <a:r>
                <a:rPr lang="en-US" sz="1400" dirty="0"/>
                <a:t> = 5;	// allowed</a:t>
              </a:r>
            </a:p>
            <a:p>
              <a:r>
                <a:rPr lang="en-US" sz="1400" dirty="0"/>
                <a:t>		</a:t>
              </a:r>
              <a:r>
                <a:rPr lang="en-US" sz="1400" dirty="0" err="1"/>
                <a:t>MyClass.myProInternal</a:t>
              </a:r>
              <a:r>
                <a:rPr lang="en-US" sz="1400" dirty="0"/>
                <a:t> = 10; // allowed</a:t>
              </a:r>
            </a:p>
            <a:p>
              <a:r>
                <a:rPr lang="en-US" sz="1400" dirty="0"/>
                <a:t>	}</a:t>
              </a:r>
            </a:p>
            <a:p>
              <a:r>
                <a:rPr lang="en-US" sz="1400" dirty="0"/>
                <a:t>}</a:t>
              </a:r>
            </a:p>
            <a:p>
              <a:r>
                <a:rPr lang="en-US" sz="1600" b="1" dirty="0"/>
                <a:t>				</a:t>
              </a:r>
              <a:r>
                <a:rPr lang="en-US" sz="1600" b="1" dirty="0" err="1"/>
                <a:t>myassembly.dll</a:t>
              </a:r>
              <a:endParaRPr lang="en-US" sz="1600" b="1" dirty="0"/>
            </a:p>
            <a:p>
              <a:r>
                <a:rPr lang="en-BO" sz="1600" dirty="0"/>
                <a:t>			</a:t>
              </a:r>
            </a:p>
          </p:txBody>
        </p:sp>
      </p:grpSp>
      <p:sp>
        <p:nvSpPr>
          <p:cNvPr id="8" name="TextBox 7">
            <a:extLst>
              <a:ext uri="{FF2B5EF4-FFF2-40B4-BE49-F238E27FC236}">
                <a16:creationId xmlns:a16="http://schemas.microsoft.com/office/drawing/2014/main" id="{4684AEA7-FEB7-DB46-B1C3-A17C4C364561}"/>
              </a:ext>
            </a:extLst>
          </p:cNvPr>
          <p:cNvSpPr txBox="1"/>
          <p:nvPr/>
        </p:nvSpPr>
        <p:spPr>
          <a:xfrm>
            <a:off x="2080117" y="5313183"/>
            <a:ext cx="7588668" cy="1477328"/>
          </a:xfrm>
          <a:prstGeom prst="rect">
            <a:avLst/>
          </a:prstGeom>
          <a:solidFill>
            <a:schemeClr val="accent4"/>
          </a:solidFill>
        </p:spPr>
        <p:txBody>
          <a:bodyPr wrap="square" rtlCol="0">
            <a:spAutoFit/>
          </a:bodyPr>
          <a:lstStyle/>
          <a:p>
            <a:r>
              <a:rPr lang="en-US" dirty="0"/>
              <a:t>c</a:t>
            </a:r>
            <a:r>
              <a:rPr lang="en-BO" dirty="0"/>
              <a:t>lass MyApp : MyClass</a:t>
            </a:r>
          </a:p>
          <a:p>
            <a:r>
              <a:rPr lang="en-BO" dirty="0"/>
              <a:t>{</a:t>
            </a:r>
          </a:p>
          <a:p>
            <a:r>
              <a:rPr lang="en-BO" dirty="0"/>
              <a:t>	void Main() { System.Console.Write(MyClass.myProInternal); // allowed</a:t>
            </a:r>
          </a:p>
          <a:p>
            <a:r>
              <a:rPr lang="en-BO" dirty="0"/>
              <a:t>} 						otherAssembly.exe</a:t>
            </a:r>
          </a:p>
        </p:txBody>
      </p:sp>
    </p:spTree>
    <p:extLst>
      <p:ext uri="{BB962C8B-B14F-4D97-AF65-F5344CB8AC3E}">
        <p14:creationId xmlns:p14="http://schemas.microsoft.com/office/powerpoint/2010/main" val="40696926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931-A8DC-B44B-AABC-EFD21EBCAD47}"/>
              </a:ext>
            </a:extLst>
          </p:cNvPr>
          <p:cNvSpPr>
            <a:spLocks noGrp="1"/>
          </p:cNvSpPr>
          <p:nvPr>
            <p:ph type="title"/>
          </p:nvPr>
        </p:nvSpPr>
        <p:spPr/>
        <p:txBody>
          <a:bodyPr/>
          <a:lstStyle/>
          <a:p>
            <a:r>
              <a:rPr lang="en-US" dirty="0"/>
              <a:t>Private protected Access</a:t>
            </a:r>
            <a:br>
              <a:rPr lang="en-US" dirty="0"/>
            </a:br>
            <a:endParaRPr lang="en-BO" dirty="0"/>
          </a:p>
        </p:txBody>
      </p:sp>
      <p:sp>
        <p:nvSpPr>
          <p:cNvPr id="3" name="Content Placeholder 2">
            <a:extLst>
              <a:ext uri="{FF2B5EF4-FFF2-40B4-BE49-F238E27FC236}">
                <a16:creationId xmlns:a16="http://schemas.microsoft.com/office/drawing/2014/main" id="{ADF44CF4-B5D9-2244-B8B3-EE2285DAE3B9}"/>
              </a:ext>
            </a:extLst>
          </p:cNvPr>
          <p:cNvSpPr>
            <a:spLocks noGrp="1"/>
          </p:cNvSpPr>
          <p:nvPr>
            <p:ph idx="1"/>
          </p:nvPr>
        </p:nvSpPr>
        <p:spPr>
          <a:xfrm>
            <a:off x="838200" y="1825625"/>
            <a:ext cx="10515600" cy="623377"/>
          </a:xfrm>
        </p:spPr>
        <p:txBody>
          <a:bodyPr>
            <a:normAutofit fontScale="62500" lnSpcReduction="20000"/>
          </a:bodyPr>
          <a:lstStyle/>
          <a:p>
            <a:pPr marL="0" indent="0">
              <a:buNone/>
            </a:pPr>
            <a:r>
              <a:rPr lang="en-US" dirty="0"/>
              <a:t>A private protected member is accessible only within the defining assembly in types that define or derive from it. Put another way, this access level restricts the member’s visibility to being both protected and internal.</a:t>
            </a:r>
          </a:p>
          <a:p>
            <a:pPr marL="0" indent="0">
              <a:buNone/>
            </a:pPr>
            <a:endParaRPr lang="en-US" dirty="0"/>
          </a:p>
          <a:p>
            <a:endParaRPr lang="en-BO" dirty="0"/>
          </a:p>
        </p:txBody>
      </p:sp>
      <p:grpSp>
        <p:nvGrpSpPr>
          <p:cNvPr id="4" name="Group 3">
            <a:extLst>
              <a:ext uri="{FF2B5EF4-FFF2-40B4-BE49-F238E27FC236}">
                <a16:creationId xmlns:a16="http://schemas.microsoft.com/office/drawing/2014/main" id="{0A6D1001-EA70-7B46-B709-9EE61DA54AD1}"/>
              </a:ext>
            </a:extLst>
          </p:cNvPr>
          <p:cNvGrpSpPr/>
          <p:nvPr/>
        </p:nvGrpSpPr>
        <p:grpSpPr>
          <a:xfrm>
            <a:off x="672737" y="2449002"/>
            <a:ext cx="10846526" cy="2868386"/>
            <a:chOff x="734833" y="2904261"/>
            <a:chExt cx="10846526" cy="2868386"/>
          </a:xfrm>
        </p:grpSpPr>
        <p:sp>
          <p:nvSpPr>
            <p:cNvPr id="5" name="Rectangle 4">
              <a:extLst>
                <a:ext uri="{FF2B5EF4-FFF2-40B4-BE49-F238E27FC236}">
                  <a16:creationId xmlns:a16="http://schemas.microsoft.com/office/drawing/2014/main" id="{27CBF826-E1CF-8648-82F0-346E391F889C}"/>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static protected internal int </a:t>
              </a:r>
              <a:r>
                <a:rPr lang="en-US" sz="1600" dirty="0" err="1"/>
                <a:t>myPriProtectedl</a:t>
              </a:r>
              <a:r>
                <a:rPr lang="en-US" sz="1600" dirty="0"/>
                <a:t>;</a:t>
              </a:r>
            </a:p>
            <a:p>
              <a:r>
                <a:rPr lang="en-US" sz="1600" dirty="0"/>
                <a:t>	</a:t>
              </a:r>
            </a:p>
            <a:p>
              <a:r>
                <a:rPr lang="en-US" sz="1600" dirty="0"/>
                <a:t>	void Test()</a:t>
              </a:r>
            </a:p>
            <a:p>
              <a:r>
                <a:rPr lang="en-US" sz="1600" dirty="0"/>
                <a:t>	{</a:t>
              </a:r>
            </a:p>
            <a:p>
              <a:r>
                <a:rPr lang="en-US" sz="1600" dirty="0"/>
                <a:t>		</a:t>
              </a:r>
              <a:r>
                <a:rPr lang="en-US" sz="1600" dirty="0" err="1"/>
                <a:t>miPriProtected</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6" name="Rectangle 5">
              <a:extLst>
                <a:ext uri="{FF2B5EF4-FFF2-40B4-BE49-F238E27FC236}">
                  <a16:creationId xmlns:a16="http://schemas.microsoft.com/office/drawing/2014/main" id="{DF628CDE-3C79-8745-BF03-9E9A1CA6BF81}"/>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400" dirty="0"/>
                <a:t>{</a:t>
              </a:r>
            </a:p>
            <a:p>
              <a:r>
                <a:rPr lang="en-US" sz="1400" dirty="0"/>
                <a:t>	int </a:t>
              </a:r>
              <a:r>
                <a:rPr lang="en-US" sz="1400" dirty="0" err="1"/>
                <a:t>myprivate</a:t>
              </a:r>
              <a:r>
                <a:rPr lang="en-US" sz="1400" dirty="0"/>
                <a:t> = 0;</a:t>
              </a:r>
            </a:p>
            <a:p>
              <a:r>
                <a:rPr lang="en-US" sz="1400" dirty="0"/>
                <a:t>	static public </a:t>
              </a:r>
              <a:r>
                <a:rPr lang="en-US" sz="1400" dirty="0" err="1"/>
                <a:t>mypublic</a:t>
              </a:r>
              <a:r>
                <a:rPr lang="en-US" sz="1400" dirty="0"/>
                <a:t> = 0;	</a:t>
              </a:r>
            </a:p>
            <a:p>
              <a:r>
                <a:rPr lang="en-US" sz="1400" dirty="0"/>
                <a:t>	void </a:t>
              </a:r>
              <a:r>
                <a:rPr lang="en-US" sz="1400" dirty="0" err="1"/>
                <a:t>MyMethod</a:t>
              </a:r>
              <a:r>
                <a:rPr lang="en-US" sz="1400" dirty="0"/>
                <a:t>()</a:t>
              </a:r>
            </a:p>
            <a:p>
              <a:r>
                <a:rPr lang="en-US" sz="1400" dirty="0"/>
                <a:t>	{</a:t>
              </a:r>
            </a:p>
            <a:p>
              <a:r>
                <a:rPr lang="en-US" sz="1400" dirty="0"/>
                <a:t>		</a:t>
              </a:r>
              <a:r>
                <a:rPr lang="en-US" sz="1400" dirty="0" err="1"/>
                <a:t>myprivate</a:t>
              </a:r>
              <a:r>
                <a:rPr lang="en-US" sz="1400" dirty="0"/>
                <a:t> = 0; 	// allowed</a:t>
              </a:r>
            </a:p>
            <a:p>
              <a:r>
                <a:rPr lang="en-US" sz="1400" dirty="0"/>
                <a:t>		</a:t>
              </a:r>
              <a:r>
                <a:rPr lang="en-US" sz="1400" dirty="0" err="1"/>
                <a:t>mypublic</a:t>
              </a:r>
              <a:r>
                <a:rPr lang="en-US" sz="1400" dirty="0"/>
                <a:t> = 5;	// allowed</a:t>
              </a:r>
            </a:p>
            <a:p>
              <a:r>
                <a:rPr lang="en-US" sz="1400" dirty="0"/>
                <a:t>		</a:t>
              </a:r>
              <a:r>
                <a:rPr lang="en-US" sz="1400" dirty="0" err="1"/>
                <a:t>MyClass.myPriProtected</a:t>
              </a:r>
              <a:r>
                <a:rPr lang="en-US" sz="1400" dirty="0"/>
                <a:t> = 10; // not allowed</a:t>
              </a:r>
            </a:p>
            <a:p>
              <a:r>
                <a:rPr lang="en-US" sz="1400" dirty="0"/>
                <a:t>	}</a:t>
              </a:r>
            </a:p>
            <a:p>
              <a:r>
                <a:rPr lang="en-US" sz="1400" dirty="0"/>
                <a:t>}</a:t>
              </a:r>
            </a:p>
            <a:p>
              <a:r>
                <a:rPr lang="en-US" sz="1600" b="1" dirty="0"/>
                <a:t>				</a:t>
              </a:r>
              <a:r>
                <a:rPr lang="en-US" sz="1600" b="1" dirty="0" err="1"/>
                <a:t>myassembly.exe</a:t>
              </a:r>
              <a:endParaRPr lang="en-US" sz="1600" b="1" dirty="0"/>
            </a:p>
            <a:p>
              <a:r>
                <a:rPr lang="en-BO" sz="1600" dirty="0"/>
                <a:t>			</a:t>
              </a:r>
            </a:p>
          </p:txBody>
        </p:sp>
      </p:grpSp>
      <p:sp>
        <p:nvSpPr>
          <p:cNvPr id="8" name="TextBox 7">
            <a:extLst>
              <a:ext uri="{FF2B5EF4-FFF2-40B4-BE49-F238E27FC236}">
                <a16:creationId xmlns:a16="http://schemas.microsoft.com/office/drawing/2014/main" id="{4684AEA7-FEB7-DB46-B1C3-A17C4C364561}"/>
              </a:ext>
            </a:extLst>
          </p:cNvPr>
          <p:cNvSpPr txBox="1"/>
          <p:nvPr/>
        </p:nvSpPr>
        <p:spPr>
          <a:xfrm>
            <a:off x="672737" y="5317387"/>
            <a:ext cx="10846526" cy="1200329"/>
          </a:xfrm>
          <a:prstGeom prst="rect">
            <a:avLst/>
          </a:prstGeom>
          <a:solidFill>
            <a:schemeClr val="accent1"/>
          </a:solidFill>
        </p:spPr>
        <p:txBody>
          <a:bodyPr wrap="square" rtlCol="0">
            <a:spAutoFit/>
          </a:bodyPr>
          <a:lstStyle/>
          <a:p>
            <a:r>
              <a:rPr lang="en-US" dirty="0">
                <a:solidFill>
                  <a:schemeClr val="bg1"/>
                </a:solidFill>
              </a:rPr>
              <a:t>c</a:t>
            </a:r>
            <a:r>
              <a:rPr lang="en-BO" dirty="0">
                <a:solidFill>
                  <a:schemeClr val="bg1"/>
                </a:solidFill>
              </a:rPr>
              <a:t>lass MyApp : MyClass : MyClass</a:t>
            </a:r>
          </a:p>
          <a:p>
            <a:r>
              <a:rPr lang="en-BO" dirty="0">
                <a:solidFill>
                  <a:schemeClr val="bg1"/>
                </a:solidFill>
              </a:rPr>
              <a:t>{</a:t>
            </a:r>
          </a:p>
          <a:p>
            <a:r>
              <a:rPr lang="en-BO" dirty="0">
                <a:solidFill>
                  <a:schemeClr val="bg1"/>
                </a:solidFill>
              </a:rPr>
              <a:t>	void Main() { System.Console.Write(MyProInternal);</a:t>
            </a:r>
          </a:p>
          <a:p>
            <a:r>
              <a:rPr lang="en-BO" dirty="0">
                <a:solidFill>
                  <a:schemeClr val="bg1"/>
                </a:solidFill>
              </a:rPr>
              <a:t>} </a:t>
            </a:r>
          </a:p>
        </p:txBody>
      </p:sp>
    </p:spTree>
    <p:extLst>
      <p:ext uri="{BB962C8B-B14F-4D97-AF65-F5344CB8AC3E}">
        <p14:creationId xmlns:p14="http://schemas.microsoft.com/office/powerpoint/2010/main" val="304948766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F74AC-9541-CC40-8871-F80CADF8A1E2}"/>
              </a:ext>
            </a:extLst>
          </p:cNvPr>
          <p:cNvSpPr>
            <a:spLocks noGrp="1"/>
          </p:cNvSpPr>
          <p:nvPr>
            <p:ph type="title"/>
          </p:nvPr>
        </p:nvSpPr>
        <p:spPr/>
        <p:txBody>
          <a:bodyPr/>
          <a:lstStyle/>
          <a:p>
            <a:r>
              <a:rPr lang="en-US" dirty="0"/>
              <a:t>Public Access</a:t>
            </a:r>
            <a:br>
              <a:rPr lang="en-US" dirty="0"/>
            </a:br>
            <a:endParaRPr lang="en-BO" dirty="0"/>
          </a:p>
        </p:txBody>
      </p:sp>
      <p:sp>
        <p:nvSpPr>
          <p:cNvPr id="3" name="Content Placeholder 2">
            <a:extLst>
              <a:ext uri="{FF2B5EF4-FFF2-40B4-BE49-F238E27FC236}">
                <a16:creationId xmlns:a16="http://schemas.microsoft.com/office/drawing/2014/main" id="{9E6D2F1B-8D44-994C-80F2-05D1D35C587C}"/>
              </a:ext>
            </a:extLst>
          </p:cNvPr>
          <p:cNvSpPr>
            <a:spLocks noGrp="1"/>
          </p:cNvSpPr>
          <p:nvPr>
            <p:ph idx="1"/>
          </p:nvPr>
        </p:nvSpPr>
        <p:spPr>
          <a:xfrm>
            <a:off x="838200" y="1690688"/>
            <a:ext cx="10515600" cy="668815"/>
          </a:xfrm>
        </p:spPr>
        <p:txBody>
          <a:bodyPr>
            <a:normAutofit fontScale="70000" lnSpcReduction="20000"/>
          </a:bodyPr>
          <a:lstStyle/>
          <a:p>
            <a:pPr marL="0" indent="0">
              <a:buNone/>
            </a:pPr>
            <a:r>
              <a:rPr lang="en-US" dirty="0"/>
              <a:t>The public modifier gives unrestricted access from anywhere that a</a:t>
            </a:r>
          </a:p>
          <a:p>
            <a:pPr marL="0" indent="0">
              <a:buNone/>
            </a:pPr>
            <a:r>
              <a:rPr lang="en-US" dirty="0"/>
              <a:t>member can be referenced.</a:t>
            </a:r>
          </a:p>
          <a:p>
            <a:endParaRPr lang="en-BO" dirty="0"/>
          </a:p>
        </p:txBody>
      </p:sp>
      <p:grpSp>
        <p:nvGrpSpPr>
          <p:cNvPr id="4" name="Group 3">
            <a:extLst>
              <a:ext uri="{FF2B5EF4-FFF2-40B4-BE49-F238E27FC236}">
                <a16:creationId xmlns:a16="http://schemas.microsoft.com/office/drawing/2014/main" id="{4E7C88F7-5A75-C544-919D-A2EC810AE301}"/>
              </a:ext>
            </a:extLst>
          </p:cNvPr>
          <p:cNvGrpSpPr/>
          <p:nvPr/>
        </p:nvGrpSpPr>
        <p:grpSpPr>
          <a:xfrm>
            <a:off x="672737" y="2449002"/>
            <a:ext cx="10846526" cy="2868386"/>
            <a:chOff x="734833" y="2904261"/>
            <a:chExt cx="10846526" cy="2868386"/>
          </a:xfrm>
        </p:grpSpPr>
        <p:sp>
          <p:nvSpPr>
            <p:cNvPr id="5" name="Rectangle 4">
              <a:extLst>
                <a:ext uri="{FF2B5EF4-FFF2-40B4-BE49-F238E27FC236}">
                  <a16:creationId xmlns:a16="http://schemas.microsoft.com/office/drawing/2014/main" id="{2A624428-942D-0F4E-97FA-5B510BA1A1DB}"/>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static public int </a:t>
              </a:r>
              <a:r>
                <a:rPr lang="en-US" sz="1600" dirty="0" err="1"/>
                <a:t>myPublicl</a:t>
              </a:r>
              <a:r>
                <a:rPr lang="en-US" sz="1600" dirty="0"/>
                <a:t>;</a:t>
              </a:r>
            </a:p>
            <a:p>
              <a:r>
                <a:rPr lang="en-US" sz="1600" dirty="0"/>
                <a:t>	</a:t>
              </a:r>
            </a:p>
            <a:p>
              <a:r>
                <a:rPr lang="en-US" sz="1600" dirty="0"/>
                <a:t>	void Test()</a:t>
              </a:r>
            </a:p>
            <a:p>
              <a:r>
                <a:rPr lang="en-US" sz="1600" dirty="0"/>
                <a:t>	{</a:t>
              </a:r>
            </a:p>
            <a:p>
              <a:r>
                <a:rPr lang="en-US" sz="1600" dirty="0"/>
                <a:t>		</a:t>
              </a:r>
              <a:r>
                <a:rPr lang="en-US" sz="1600" dirty="0" err="1"/>
                <a:t>myPublic</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6" name="Rectangle 5">
              <a:extLst>
                <a:ext uri="{FF2B5EF4-FFF2-40B4-BE49-F238E27FC236}">
                  <a16:creationId xmlns:a16="http://schemas.microsoft.com/office/drawing/2014/main" id="{D588A258-CC6D-DF48-86CA-836706FDC9F8}"/>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400" dirty="0"/>
                <a:t>{</a:t>
              </a:r>
            </a:p>
            <a:p>
              <a:r>
                <a:rPr lang="en-US" sz="1400" dirty="0"/>
                <a:t>	void </a:t>
              </a:r>
              <a:r>
                <a:rPr lang="en-US" sz="1400" dirty="0" err="1"/>
                <a:t>MyMethod</a:t>
              </a:r>
              <a:r>
                <a:rPr lang="en-US" sz="1400" dirty="0"/>
                <a:t>()</a:t>
              </a:r>
            </a:p>
            <a:p>
              <a:r>
                <a:rPr lang="en-US" sz="1400" dirty="0"/>
                <a:t>	{</a:t>
              </a:r>
            </a:p>
            <a:p>
              <a:r>
                <a:rPr lang="en-US" sz="1400" dirty="0"/>
                <a:t>		</a:t>
              </a:r>
              <a:r>
                <a:rPr lang="en-US" sz="1400" dirty="0" err="1"/>
                <a:t>MyClass.myPublic</a:t>
              </a:r>
              <a:r>
                <a:rPr lang="en-US" sz="1400" dirty="0"/>
                <a:t> = 10; // allowed</a:t>
              </a:r>
            </a:p>
            <a:p>
              <a:r>
                <a:rPr lang="en-US" sz="1400" dirty="0"/>
                <a:t>	}</a:t>
              </a:r>
            </a:p>
            <a:p>
              <a:r>
                <a:rPr lang="en-US" sz="1400" dirty="0"/>
                <a:t>}</a:t>
              </a:r>
            </a:p>
            <a:p>
              <a:r>
                <a:rPr lang="en-US" sz="1600" b="1" dirty="0"/>
                <a:t>				</a:t>
              </a:r>
            </a:p>
            <a:p>
              <a:endParaRPr lang="en-US" sz="1600" b="1" dirty="0"/>
            </a:p>
            <a:p>
              <a:r>
                <a:rPr lang="en-US" sz="1600" b="1" dirty="0"/>
                <a:t>				</a:t>
              </a:r>
              <a:r>
                <a:rPr lang="en-US" sz="1600" b="1" dirty="0" err="1"/>
                <a:t>myassembly.dll</a:t>
              </a:r>
              <a:endParaRPr lang="en-US" sz="1600" b="1" dirty="0"/>
            </a:p>
            <a:p>
              <a:r>
                <a:rPr lang="en-BO" sz="1600" dirty="0"/>
                <a:t>			</a:t>
              </a:r>
            </a:p>
          </p:txBody>
        </p:sp>
      </p:grpSp>
      <p:sp>
        <p:nvSpPr>
          <p:cNvPr id="7" name="TextBox 6">
            <a:extLst>
              <a:ext uri="{FF2B5EF4-FFF2-40B4-BE49-F238E27FC236}">
                <a16:creationId xmlns:a16="http://schemas.microsoft.com/office/drawing/2014/main" id="{9D7D538A-CDDC-5D4B-A03C-A4CD8C81DC66}"/>
              </a:ext>
            </a:extLst>
          </p:cNvPr>
          <p:cNvSpPr txBox="1"/>
          <p:nvPr/>
        </p:nvSpPr>
        <p:spPr>
          <a:xfrm>
            <a:off x="1976749" y="5406886"/>
            <a:ext cx="8383799" cy="1200329"/>
          </a:xfrm>
          <a:prstGeom prst="rect">
            <a:avLst/>
          </a:prstGeom>
          <a:solidFill>
            <a:schemeClr val="accent4"/>
          </a:solidFill>
        </p:spPr>
        <p:txBody>
          <a:bodyPr wrap="square" rtlCol="0">
            <a:spAutoFit/>
          </a:bodyPr>
          <a:lstStyle/>
          <a:p>
            <a:r>
              <a:rPr lang="en-US" dirty="0"/>
              <a:t>c</a:t>
            </a:r>
            <a:r>
              <a:rPr lang="en-BO" dirty="0"/>
              <a:t>lass MyApp : MyClass</a:t>
            </a:r>
          </a:p>
          <a:p>
            <a:r>
              <a:rPr lang="en-BO" dirty="0"/>
              <a:t>{</a:t>
            </a:r>
          </a:p>
          <a:p>
            <a:r>
              <a:rPr lang="en-BO" dirty="0"/>
              <a:t>	void Main() { System.Console.Write(MyClass.myPublic); // allowed</a:t>
            </a:r>
          </a:p>
          <a:p>
            <a:r>
              <a:rPr lang="en-BO" dirty="0"/>
              <a:t>} 							otherAssembly.exe</a:t>
            </a:r>
          </a:p>
        </p:txBody>
      </p:sp>
    </p:spTree>
    <p:extLst>
      <p:ext uri="{BB962C8B-B14F-4D97-AF65-F5344CB8AC3E}">
        <p14:creationId xmlns:p14="http://schemas.microsoft.com/office/powerpoint/2010/main" val="18763296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A19C-F8AC-0C48-BE5B-4FC220CF0ECC}"/>
              </a:ext>
            </a:extLst>
          </p:cNvPr>
          <p:cNvSpPr>
            <a:spLocks noGrp="1"/>
          </p:cNvSpPr>
          <p:nvPr>
            <p:ph type="title"/>
          </p:nvPr>
        </p:nvSpPr>
        <p:spPr/>
        <p:txBody>
          <a:bodyPr/>
          <a:lstStyle/>
          <a:p>
            <a:r>
              <a:rPr lang="en-US" dirty="0"/>
              <a:t>Top-Level Access Levels</a:t>
            </a:r>
            <a:br>
              <a:rPr lang="en-US" dirty="0"/>
            </a:br>
            <a:endParaRPr lang="en-BO" dirty="0"/>
          </a:p>
        </p:txBody>
      </p:sp>
      <p:sp>
        <p:nvSpPr>
          <p:cNvPr id="3" name="Content Placeholder 2">
            <a:extLst>
              <a:ext uri="{FF2B5EF4-FFF2-40B4-BE49-F238E27FC236}">
                <a16:creationId xmlns:a16="http://schemas.microsoft.com/office/drawing/2014/main" id="{E29E19DD-71DE-1F47-A0D4-C4237AADAE39}"/>
              </a:ext>
            </a:extLst>
          </p:cNvPr>
          <p:cNvSpPr>
            <a:spLocks noGrp="1"/>
          </p:cNvSpPr>
          <p:nvPr>
            <p:ph idx="1"/>
          </p:nvPr>
        </p:nvSpPr>
        <p:spPr>
          <a:xfrm>
            <a:off x="838200" y="1825625"/>
            <a:ext cx="10515600" cy="2070514"/>
          </a:xfrm>
        </p:spPr>
        <p:txBody>
          <a:bodyPr>
            <a:normAutofit fontScale="92500" lnSpcReduction="10000"/>
          </a:bodyPr>
          <a:lstStyle/>
          <a:p>
            <a:pPr marL="0" indent="0">
              <a:buNone/>
            </a:pPr>
            <a:r>
              <a:rPr lang="en-US" dirty="0"/>
              <a:t>A top-level member is a type that is declared outside of any other types. In C#, the following types can be declared on the top-level: class, interface, struct, </a:t>
            </a:r>
            <a:r>
              <a:rPr lang="en-US" dirty="0" err="1"/>
              <a:t>enum</a:t>
            </a:r>
            <a:r>
              <a:rPr lang="en-US" dirty="0"/>
              <a:t>, and delegate. By default, these uncontained members are given internal access. To be able to use a top-level member from another assembly, that member has to be marked as  public. This is the only other access level allowed for top-level members.</a:t>
            </a:r>
          </a:p>
          <a:p>
            <a:endParaRPr lang="en-BO" dirty="0"/>
          </a:p>
        </p:txBody>
      </p:sp>
      <p:sp>
        <p:nvSpPr>
          <p:cNvPr id="4" name="TextBox 3">
            <a:extLst>
              <a:ext uri="{FF2B5EF4-FFF2-40B4-BE49-F238E27FC236}">
                <a16:creationId xmlns:a16="http://schemas.microsoft.com/office/drawing/2014/main" id="{CA956D03-459E-834B-A630-EB18719F3687}"/>
              </a:ext>
            </a:extLst>
          </p:cNvPr>
          <p:cNvSpPr txBox="1"/>
          <p:nvPr/>
        </p:nvSpPr>
        <p:spPr>
          <a:xfrm>
            <a:off x="2001078" y="3896139"/>
            <a:ext cx="8189844" cy="1384995"/>
          </a:xfrm>
          <a:prstGeom prst="rect">
            <a:avLst/>
          </a:prstGeom>
          <a:solidFill>
            <a:schemeClr val="accent1"/>
          </a:solidFill>
        </p:spPr>
        <p:txBody>
          <a:bodyPr wrap="square" rtlCol="0">
            <a:spAutoFit/>
          </a:bodyPr>
          <a:lstStyle/>
          <a:p>
            <a:r>
              <a:rPr lang="en-US" sz="2800" b="1" dirty="0">
                <a:solidFill>
                  <a:schemeClr val="bg1"/>
                </a:solidFill>
              </a:rPr>
              <a:t>Class </a:t>
            </a:r>
            <a:r>
              <a:rPr lang="en-US" sz="2800" b="1" dirty="0" err="1">
                <a:solidFill>
                  <a:schemeClr val="bg1"/>
                </a:solidFill>
              </a:rPr>
              <a:t>MyClass</a:t>
            </a:r>
            <a:r>
              <a:rPr lang="en-US" sz="2800" b="1" dirty="0">
                <a:solidFill>
                  <a:schemeClr val="bg1"/>
                </a:solidFill>
              </a:rPr>
              <a:t> {}</a:t>
            </a:r>
          </a:p>
          <a:p>
            <a:r>
              <a:rPr lang="en-US" sz="2800" b="1" dirty="0">
                <a:solidFill>
                  <a:schemeClr val="bg1"/>
                </a:solidFill>
              </a:rPr>
              <a:t>internal class </a:t>
            </a:r>
            <a:r>
              <a:rPr lang="en-US" sz="2800" b="1" dirty="0" err="1">
                <a:solidFill>
                  <a:schemeClr val="bg1"/>
                </a:solidFill>
              </a:rPr>
              <a:t>MyInternalClass</a:t>
            </a:r>
            <a:r>
              <a:rPr lang="en-US" sz="2800" b="1" dirty="0">
                <a:solidFill>
                  <a:schemeClr val="bg1"/>
                </a:solidFill>
              </a:rPr>
              <a:t> {}</a:t>
            </a:r>
          </a:p>
          <a:p>
            <a:r>
              <a:rPr lang="en-US" sz="2800" b="1" dirty="0">
                <a:solidFill>
                  <a:schemeClr val="bg1"/>
                </a:solidFill>
              </a:rPr>
              <a:t>public class </a:t>
            </a:r>
            <a:r>
              <a:rPr lang="en-US" sz="2800" b="1" dirty="0" err="1">
                <a:solidFill>
                  <a:schemeClr val="bg1"/>
                </a:solidFill>
              </a:rPr>
              <a:t>MyPublicClass</a:t>
            </a:r>
            <a:r>
              <a:rPr lang="en-US" sz="2800" b="1" dirty="0">
                <a:solidFill>
                  <a:schemeClr val="bg1"/>
                </a:solidFill>
              </a:rPr>
              <a:t> {}		</a:t>
            </a:r>
            <a:r>
              <a:rPr lang="en-US" sz="2800" b="1" dirty="0" err="1">
                <a:solidFill>
                  <a:schemeClr val="bg1"/>
                </a:solidFill>
              </a:rPr>
              <a:t>myAssembly.dll</a:t>
            </a:r>
            <a:endParaRPr lang="en-US" sz="2800" b="1" dirty="0">
              <a:solidFill>
                <a:schemeClr val="bg1"/>
              </a:solidFill>
            </a:endParaRPr>
          </a:p>
        </p:txBody>
      </p:sp>
      <p:sp>
        <p:nvSpPr>
          <p:cNvPr id="5" name="TextBox 4">
            <a:extLst>
              <a:ext uri="{FF2B5EF4-FFF2-40B4-BE49-F238E27FC236}">
                <a16:creationId xmlns:a16="http://schemas.microsoft.com/office/drawing/2014/main" id="{A1804D55-DEAA-7E43-A7B2-C7F1F4987847}"/>
              </a:ext>
            </a:extLst>
          </p:cNvPr>
          <p:cNvSpPr txBox="1"/>
          <p:nvPr/>
        </p:nvSpPr>
        <p:spPr>
          <a:xfrm>
            <a:off x="2001078" y="5504988"/>
            <a:ext cx="8189844" cy="923330"/>
          </a:xfrm>
          <a:prstGeom prst="rect">
            <a:avLst/>
          </a:prstGeom>
          <a:solidFill>
            <a:schemeClr val="accent4"/>
          </a:solidFill>
        </p:spPr>
        <p:txBody>
          <a:bodyPr wrap="square" rtlCol="0">
            <a:spAutoFit/>
          </a:bodyPr>
          <a:lstStyle/>
          <a:p>
            <a:r>
              <a:rPr lang="en-BO" dirty="0"/>
              <a:t>MyClass 		// not allowed</a:t>
            </a:r>
          </a:p>
          <a:p>
            <a:r>
              <a:rPr lang="en-BO" dirty="0"/>
              <a:t>MyInternalClass 	// not allowed</a:t>
            </a:r>
          </a:p>
          <a:p>
            <a:r>
              <a:rPr lang="en-BO" dirty="0"/>
              <a:t>MyPublicClass 	// allowed		otherAssembly.dll	 </a:t>
            </a:r>
          </a:p>
        </p:txBody>
      </p:sp>
    </p:spTree>
    <p:extLst>
      <p:ext uri="{BB962C8B-B14F-4D97-AF65-F5344CB8AC3E}">
        <p14:creationId xmlns:p14="http://schemas.microsoft.com/office/powerpoint/2010/main" val="119607540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6231-27EA-1841-97F4-736CE9210E8F}"/>
              </a:ext>
            </a:extLst>
          </p:cNvPr>
          <p:cNvSpPr>
            <a:spLocks noGrp="1"/>
          </p:cNvSpPr>
          <p:nvPr>
            <p:ph type="title"/>
          </p:nvPr>
        </p:nvSpPr>
        <p:spPr/>
        <p:txBody>
          <a:bodyPr/>
          <a:lstStyle/>
          <a:p>
            <a:r>
              <a:rPr lang="en-US" dirty="0"/>
              <a:t>Inner Classes</a:t>
            </a:r>
            <a:br>
              <a:rPr lang="en-US" dirty="0"/>
            </a:br>
            <a:endParaRPr lang="en-BO" dirty="0"/>
          </a:p>
        </p:txBody>
      </p:sp>
      <p:sp>
        <p:nvSpPr>
          <p:cNvPr id="3" name="Content Placeholder 2">
            <a:extLst>
              <a:ext uri="{FF2B5EF4-FFF2-40B4-BE49-F238E27FC236}">
                <a16:creationId xmlns:a16="http://schemas.microsoft.com/office/drawing/2014/main" id="{C0E9D3DC-9395-1F4D-B05E-C586390ED217}"/>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Classes may contain inner classes, which can be set to any one of the six access levels. The access levels have the same effect on inner classes as they do on other members. If the class is inaccessible, it cannot be instantiated or inherited. By default, inner classes are private, which means that they can only be used within the class where they are defined.</a:t>
            </a:r>
          </a:p>
          <a:p>
            <a:endParaRPr lang="en-BO" dirty="0"/>
          </a:p>
        </p:txBody>
      </p:sp>
      <p:sp>
        <p:nvSpPr>
          <p:cNvPr id="4" name="TextBox 3">
            <a:extLst>
              <a:ext uri="{FF2B5EF4-FFF2-40B4-BE49-F238E27FC236}">
                <a16:creationId xmlns:a16="http://schemas.microsoft.com/office/drawing/2014/main" id="{F2FA1686-ECD6-3E4C-90BF-57F0DFC12A72}"/>
              </a:ext>
            </a:extLst>
          </p:cNvPr>
          <p:cNvSpPr txBox="1"/>
          <p:nvPr/>
        </p:nvSpPr>
        <p:spPr>
          <a:xfrm>
            <a:off x="1224501" y="3045349"/>
            <a:ext cx="9247367" cy="3693319"/>
          </a:xfrm>
          <a:prstGeom prst="rect">
            <a:avLst/>
          </a:prstGeom>
          <a:noFill/>
        </p:spPr>
        <p:txBody>
          <a:bodyPr wrap="square" rtlCol="0">
            <a:spAutoFit/>
          </a:bodyPr>
          <a:lstStyle/>
          <a:p>
            <a:r>
              <a:rPr lang="en-US" dirty="0"/>
              <a:t>class </a:t>
            </a:r>
            <a:r>
              <a:rPr lang="en-US" dirty="0" err="1"/>
              <a:t>MyBase</a:t>
            </a:r>
            <a:endParaRPr lang="en-US" dirty="0"/>
          </a:p>
          <a:p>
            <a:r>
              <a:rPr lang="en-US" dirty="0"/>
              <a:t>{</a:t>
            </a:r>
          </a:p>
          <a:p>
            <a:pPr lvl="1"/>
            <a:r>
              <a:rPr lang="en-US" dirty="0"/>
              <a:t>// Inner classes (nested classes)</a:t>
            </a:r>
          </a:p>
          <a:p>
            <a:pPr lvl="1"/>
            <a:r>
              <a:rPr lang="en-US" b="1" dirty="0"/>
              <a:t>class </a:t>
            </a:r>
            <a:r>
              <a:rPr lang="en-US" b="1" dirty="0" err="1"/>
              <a:t>MyInnerClass</a:t>
            </a:r>
            <a:r>
              <a:rPr lang="en-US" b="1" dirty="0"/>
              <a:t> {} </a:t>
            </a:r>
          </a:p>
          <a:p>
            <a:pPr lvl="1"/>
            <a:r>
              <a:rPr lang="en-US" b="1" dirty="0"/>
              <a:t>private class </a:t>
            </a:r>
            <a:r>
              <a:rPr lang="en-US" b="1" dirty="0" err="1"/>
              <a:t>MyPrivate</a:t>
            </a:r>
            <a:r>
              <a:rPr lang="en-US" b="1" dirty="0"/>
              <a:t> {}</a:t>
            </a:r>
          </a:p>
          <a:p>
            <a:pPr lvl="1"/>
            <a:endParaRPr lang="en-US" dirty="0"/>
          </a:p>
          <a:p>
            <a:pPr lvl="1"/>
            <a:r>
              <a:rPr lang="en-US" dirty="0"/>
              <a:t>public class </a:t>
            </a:r>
            <a:r>
              <a:rPr lang="en-US" dirty="0" err="1"/>
              <a:t>MyPublic</a:t>
            </a:r>
            <a:r>
              <a:rPr lang="en-US" dirty="0"/>
              <a:t> {}</a:t>
            </a:r>
          </a:p>
          <a:p>
            <a:pPr lvl="1"/>
            <a:r>
              <a:rPr lang="en-US" dirty="0"/>
              <a:t>protected internal class </a:t>
            </a:r>
            <a:r>
              <a:rPr lang="en-US" dirty="0" err="1"/>
              <a:t>MyProtInt</a:t>
            </a:r>
            <a:r>
              <a:rPr lang="en-US" dirty="0"/>
              <a:t> {}</a:t>
            </a:r>
          </a:p>
          <a:p>
            <a:pPr lvl="1"/>
            <a:r>
              <a:rPr lang="en-US" dirty="0"/>
              <a:t>private protected class </a:t>
            </a:r>
            <a:r>
              <a:rPr lang="en-US" dirty="0" err="1"/>
              <a:t>MyPrivProt</a:t>
            </a:r>
            <a:r>
              <a:rPr lang="en-US" dirty="0"/>
              <a:t> {}</a:t>
            </a:r>
          </a:p>
          <a:p>
            <a:pPr lvl="1"/>
            <a:r>
              <a:rPr lang="en-US" dirty="0"/>
              <a:t>internal class </a:t>
            </a:r>
            <a:r>
              <a:rPr lang="en-US" dirty="0" err="1"/>
              <a:t>MyInternal</a:t>
            </a:r>
            <a:r>
              <a:rPr lang="en-US" dirty="0"/>
              <a:t> {}</a:t>
            </a:r>
          </a:p>
          <a:p>
            <a:pPr lvl="1"/>
            <a:r>
              <a:rPr lang="en-US" dirty="0"/>
              <a:t>protected class </a:t>
            </a:r>
            <a:r>
              <a:rPr lang="en-US" dirty="0" err="1"/>
              <a:t>MyProtected</a:t>
            </a:r>
            <a:r>
              <a:rPr lang="en-US" dirty="0"/>
              <a:t> {}</a:t>
            </a:r>
          </a:p>
          <a:p>
            <a:pPr lvl="1"/>
            <a:r>
              <a:rPr lang="en-US" dirty="0"/>
              <a:t>private class </a:t>
            </a:r>
            <a:r>
              <a:rPr lang="en-US" dirty="0" err="1"/>
              <a:t>MyPrivate</a:t>
            </a:r>
            <a:r>
              <a:rPr lang="en-US" dirty="0"/>
              <a:t> {}</a:t>
            </a:r>
          </a:p>
          <a:p>
            <a:r>
              <a:rPr lang="en-US" dirty="0"/>
              <a:t>}</a:t>
            </a:r>
          </a:p>
        </p:txBody>
      </p:sp>
    </p:spTree>
    <p:extLst>
      <p:ext uri="{BB962C8B-B14F-4D97-AF65-F5344CB8AC3E}">
        <p14:creationId xmlns:p14="http://schemas.microsoft.com/office/powerpoint/2010/main" val="82654220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C589-9A04-9C47-9F0F-6D597D3C0F14}"/>
              </a:ext>
            </a:extLst>
          </p:cNvPr>
          <p:cNvSpPr>
            <a:spLocks noGrp="1"/>
          </p:cNvSpPr>
          <p:nvPr>
            <p:ph type="title"/>
          </p:nvPr>
        </p:nvSpPr>
        <p:spPr/>
        <p:txBody>
          <a:bodyPr/>
          <a:lstStyle/>
          <a:p>
            <a:r>
              <a:rPr lang="en-US" dirty="0"/>
              <a:t>Access Level Guideline</a:t>
            </a:r>
            <a:br>
              <a:rPr lang="en-US" dirty="0"/>
            </a:br>
            <a:endParaRPr lang="en-BO" dirty="0"/>
          </a:p>
        </p:txBody>
      </p:sp>
      <p:sp>
        <p:nvSpPr>
          <p:cNvPr id="3" name="Content Placeholder 2">
            <a:extLst>
              <a:ext uri="{FF2B5EF4-FFF2-40B4-BE49-F238E27FC236}">
                <a16:creationId xmlns:a16="http://schemas.microsoft.com/office/drawing/2014/main" id="{3088A18F-AF17-8F4F-9A32-5BAC025FAF1B}"/>
              </a:ext>
            </a:extLst>
          </p:cNvPr>
          <p:cNvSpPr>
            <a:spLocks noGrp="1"/>
          </p:cNvSpPr>
          <p:nvPr>
            <p:ph idx="1"/>
          </p:nvPr>
        </p:nvSpPr>
        <p:spPr/>
        <p:txBody>
          <a:bodyPr>
            <a:normAutofit/>
          </a:bodyPr>
          <a:lstStyle/>
          <a:p>
            <a:pPr marL="0" indent="0">
              <a:buNone/>
            </a:pPr>
            <a:r>
              <a:rPr lang="en-US" dirty="0"/>
              <a:t>As a guideline, when choosing an access level it is generally best to use the most restrictive level possible. This is because the more places a member can be accessed, the more places it can be accessed incorrectly, which makes the code harder to debug. Using restrictive access levels will also make it easier to modify a class without breaking the code for any other programmers using that class.</a:t>
            </a:r>
          </a:p>
          <a:p>
            <a:endParaRPr lang="en-BO" dirty="0"/>
          </a:p>
        </p:txBody>
      </p:sp>
    </p:spTree>
    <p:extLst>
      <p:ext uri="{BB962C8B-B14F-4D97-AF65-F5344CB8AC3E}">
        <p14:creationId xmlns:p14="http://schemas.microsoft.com/office/powerpoint/2010/main" val="262777448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420A-7142-9542-84F1-D0D0284F53FD}"/>
              </a:ext>
            </a:extLst>
          </p:cNvPr>
          <p:cNvSpPr>
            <a:spLocks noGrp="1"/>
          </p:cNvSpPr>
          <p:nvPr>
            <p:ph type="title"/>
          </p:nvPr>
        </p:nvSpPr>
        <p:spPr/>
        <p:txBody>
          <a:bodyPr/>
          <a:lstStyle/>
          <a:p>
            <a:r>
              <a:rPr lang="en-US" dirty="0"/>
              <a:t>CHAPTER 14</a:t>
            </a:r>
            <a:br>
              <a:rPr lang="en-US" dirty="0"/>
            </a:br>
            <a:endParaRPr lang="en-BO" dirty="0"/>
          </a:p>
        </p:txBody>
      </p:sp>
      <p:sp>
        <p:nvSpPr>
          <p:cNvPr id="3" name="Content Placeholder 2">
            <a:extLst>
              <a:ext uri="{FF2B5EF4-FFF2-40B4-BE49-F238E27FC236}">
                <a16:creationId xmlns:a16="http://schemas.microsoft.com/office/drawing/2014/main" id="{6E817E38-5E48-D343-8A65-49F931246AD6}"/>
              </a:ext>
            </a:extLst>
          </p:cNvPr>
          <p:cNvSpPr>
            <a:spLocks noGrp="1"/>
          </p:cNvSpPr>
          <p:nvPr>
            <p:ph idx="1"/>
          </p:nvPr>
        </p:nvSpPr>
        <p:spPr/>
        <p:txBody>
          <a:bodyPr/>
          <a:lstStyle/>
          <a:p>
            <a:pPr marL="0" indent="0">
              <a:buNone/>
            </a:pPr>
            <a:r>
              <a:rPr lang="en-US" sz="4000" b="1" dirty="0"/>
              <a:t>Static</a:t>
            </a:r>
          </a:p>
          <a:p>
            <a:pPr marL="0" indent="0">
              <a:buNone/>
            </a:pPr>
            <a:r>
              <a:rPr lang="en-US" dirty="0"/>
              <a:t>The static keyword can be used to declare fields and methods that can</a:t>
            </a:r>
          </a:p>
          <a:p>
            <a:pPr marL="0" indent="0">
              <a:buNone/>
            </a:pPr>
            <a:r>
              <a:rPr lang="en-US" dirty="0"/>
              <a:t>be accessed without having to create an instance of the class.</a:t>
            </a:r>
          </a:p>
          <a:p>
            <a:endParaRPr lang="en-BO" dirty="0"/>
          </a:p>
        </p:txBody>
      </p:sp>
    </p:spTree>
    <p:extLst>
      <p:ext uri="{BB962C8B-B14F-4D97-AF65-F5344CB8AC3E}">
        <p14:creationId xmlns:p14="http://schemas.microsoft.com/office/powerpoint/2010/main" val="278232765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72DD-1741-B94E-91A5-7BA41345369A}"/>
              </a:ext>
            </a:extLst>
          </p:cNvPr>
          <p:cNvSpPr>
            <a:spLocks noGrp="1"/>
          </p:cNvSpPr>
          <p:nvPr>
            <p:ph type="title"/>
          </p:nvPr>
        </p:nvSpPr>
        <p:spPr/>
        <p:txBody>
          <a:bodyPr/>
          <a:lstStyle/>
          <a:p>
            <a:r>
              <a:rPr lang="en-BO" dirty="0"/>
              <a:t>Static members</a:t>
            </a:r>
          </a:p>
        </p:txBody>
      </p:sp>
      <p:sp>
        <p:nvSpPr>
          <p:cNvPr id="3" name="Content Placeholder 2">
            <a:extLst>
              <a:ext uri="{FF2B5EF4-FFF2-40B4-BE49-F238E27FC236}">
                <a16:creationId xmlns:a16="http://schemas.microsoft.com/office/drawing/2014/main" id="{0FB62B67-E2BB-9248-AC12-D95B39554779}"/>
              </a:ext>
            </a:extLst>
          </p:cNvPr>
          <p:cNvSpPr>
            <a:spLocks noGrp="1"/>
          </p:cNvSpPr>
          <p:nvPr>
            <p:ph idx="1"/>
          </p:nvPr>
        </p:nvSpPr>
        <p:spPr/>
        <p:txBody>
          <a:bodyPr>
            <a:normAutofit/>
          </a:bodyPr>
          <a:lstStyle/>
          <a:p>
            <a:pPr marL="0" indent="0">
              <a:buNone/>
            </a:pPr>
            <a:r>
              <a:rPr lang="en-US" dirty="0"/>
              <a:t>Static (class) members only exist in one copy, which belongs to the class itself, whereas instance (non-static) members are created as new copies for each new object. This means that static methods cannot use instance members since these methods are not part of an instance. On the other hand, instance methods can use both static and instance members.</a:t>
            </a:r>
          </a:p>
          <a:p>
            <a:endParaRPr lang="en-BO" dirty="0"/>
          </a:p>
        </p:txBody>
      </p:sp>
    </p:spTree>
    <p:extLst>
      <p:ext uri="{BB962C8B-B14F-4D97-AF65-F5344CB8AC3E}">
        <p14:creationId xmlns:p14="http://schemas.microsoft.com/office/powerpoint/2010/main" val="381981757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6FC1B-AB6F-874B-A21B-52E1AD2E60D1}"/>
              </a:ext>
            </a:extLst>
          </p:cNvPr>
          <p:cNvSpPr>
            <a:spLocks noGrp="1"/>
          </p:cNvSpPr>
          <p:nvPr>
            <p:ph type="title"/>
          </p:nvPr>
        </p:nvSpPr>
        <p:spPr/>
        <p:txBody>
          <a:bodyPr/>
          <a:lstStyle/>
          <a:p>
            <a:r>
              <a:rPr lang="en-US" dirty="0"/>
              <a:t>Accessing Static Members</a:t>
            </a:r>
            <a:br>
              <a:rPr lang="en-US" dirty="0"/>
            </a:br>
            <a:endParaRPr lang="en-BO" dirty="0"/>
          </a:p>
        </p:txBody>
      </p:sp>
      <p:sp>
        <p:nvSpPr>
          <p:cNvPr id="3" name="Content Placeholder 2">
            <a:extLst>
              <a:ext uri="{FF2B5EF4-FFF2-40B4-BE49-F238E27FC236}">
                <a16:creationId xmlns:a16="http://schemas.microsoft.com/office/drawing/2014/main" id="{A9807B04-B2F0-1C45-898C-511C6E6264D5}"/>
              </a:ext>
            </a:extLst>
          </p:cNvPr>
          <p:cNvSpPr>
            <a:spLocks noGrp="1"/>
          </p:cNvSpPr>
          <p:nvPr>
            <p:ph idx="1"/>
          </p:nvPr>
        </p:nvSpPr>
        <p:spPr>
          <a:xfrm>
            <a:off x="838200" y="1690688"/>
            <a:ext cx="10515600" cy="941429"/>
          </a:xfrm>
        </p:spPr>
        <p:txBody>
          <a:bodyPr>
            <a:normAutofit fontScale="70000" lnSpcReduction="20000"/>
          </a:bodyPr>
          <a:lstStyle/>
          <a:p>
            <a:pPr marL="0" indent="0">
              <a:buNone/>
            </a:pPr>
            <a:r>
              <a:rPr lang="en-US" dirty="0"/>
              <a:t>To access a static member from outside the class, the class name is used followed by the dot operator. This operator is the same as the one used to access instance members, but to reach them an object reference is required. An object reference cannot be used to access a static member.</a:t>
            </a:r>
          </a:p>
          <a:p>
            <a:endParaRPr lang="en-BO" dirty="0"/>
          </a:p>
        </p:txBody>
      </p:sp>
      <p:sp>
        <p:nvSpPr>
          <p:cNvPr id="4" name="TextBox 3">
            <a:extLst>
              <a:ext uri="{FF2B5EF4-FFF2-40B4-BE49-F238E27FC236}">
                <a16:creationId xmlns:a16="http://schemas.microsoft.com/office/drawing/2014/main" id="{9FF672BD-84C3-8D4D-8DC8-09681A9FC238}"/>
              </a:ext>
            </a:extLst>
          </p:cNvPr>
          <p:cNvSpPr txBox="1"/>
          <p:nvPr/>
        </p:nvSpPr>
        <p:spPr>
          <a:xfrm>
            <a:off x="2488758" y="2808804"/>
            <a:ext cx="9764202" cy="3970318"/>
          </a:xfrm>
          <a:prstGeom prst="rect">
            <a:avLst/>
          </a:prstGeom>
          <a:noFill/>
        </p:spPr>
        <p:txBody>
          <a:bodyPr wrap="square" rtlCol="0">
            <a:spAutoFit/>
          </a:bodyPr>
          <a:lstStyle/>
          <a:p>
            <a:r>
              <a:rPr lang="en-US" sz="1600" dirty="0"/>
              <a:t>class </a:t>
            </a:r>
            <a:r>
              <a:rPr lang="en-US" sz="1600" b="1" dirty="0" err="1"/>
              <a:t>MyCircle</a:t>
            </a:r>
            <a:endParaRPr lang="en-US" sz="1600" b="1" dirty="0"/>
          </a:p>
          <a:p>
            <a:r>
              <a:rPr lang="en-US" sz="1600" dirty="0"/>
              <a:t>{</a:t>
            </a:r>
          </a:p>
          <a:p>
            <a:pPr lvl="1"/>
            <a:r>
              <a:rPr lang="en-US" sz="1600" dirty="0"/>
              <a:t>public static float pi = 3.14F; // Static/class variable (only one per class)</a:t>
            </a:r>
          </a:p>
          <a:p>
            <a:pPr lvl="1"/>
            <a:endParaRPr lang="en-US" sz="1600" dirty="0"/>
          </a:p>
          <a:p>
            <a:pPr lvl="1"/>
            <a:r>
              <a:rPr lang="en-US" sz="1600" b="1" dirty="0"/>
              <a:t>public static float </a:t>
            </a:r>
            <a:r>
              <a:rPr lang="en-US" sz="1600" b="1" dirty="0" err="1"/>
              <a:t>ComputeArea</a:t>
            </a:r>
            <a:r>
              <a:rPr lang="en-US" sz="1600" dirty="0"/>
              <a:t>(float a) // Static/class method</a:t>
            </a:r>
          </a:p>
          <a:p>
            <a:pPr lvl="1"/>
            <a:r>
              <a:rPr lang="en-US" sz="1600" dirty="0"/>
              <a:t>{</a:t>
            </a:r>
          </a:p>
          <a:p>
            <a:pPr lvl="1"/>
            <a:r>
              <a:rPr lang="en-US" sz="1600" dirty="0"/>
              <a:t>	return pi*a*a;</a:t>
            </a:r>
          </a:p>
          <a:p>
            <a:pPr lvl="1"/>
            <a:r>
              <a:rPr lang="en-US" sz="1600" dirty="0"/>
              <a:t>}</a:t>
            </a:r>
          </a:p>
          <a:p>
            <a:r>
              <a:rPr lang="en-US" sz="1600" dirty="0"/>
              <a:t>}</a:t>
            </a:r>
          </a:p>
          <a:p>
            <a:r>
              <a:rPr lang="en-US" dirty="0"/>
              <a:t>class </a:t>
            </a:r>
            <a:r>
              <a:rPr lang="en-US" dirty="0" err="1"/>
              <a:t>MyApp</a:t>
            </a:r>
            <a:endParaRPr lang="en-US" dirty="0"/>
          </a:p>
          <a:p>
            <a:r>
              <a:rPr lang="en-US" dirty="0"/>
              <a:t>{</a:t>
            </a:r>
          </a:p>
          <a:p>
            <a:r>
              <a:rPr lang="en-US" dirty="0"/>
              <a:t>	static void Main() 	{</a:t>
            </a:r>
          </a:p>
          <a:p>
            <a:r>
              <a:rPr lang="en-US" dirty="0"/>
              <a:t>		float f = </a:t>
            </a:r>
            <a:r>
              <a:rPr lang="en-US" b="1" dirty="0" err="1"/>
              <a:t>MyCircle.ComputeArea</a:t>
            </a:r>
            <a:r>
              <a:rPr lang="en-US" b="1" dirty="0"/>
              <a:t>(100);</a:t>
            </a:r>
          </a:p>
          <a:p>
            <a:r>
              <a:rPr lang="en-US" dirty="0"/>
              <a:t>	}</a:t>
            </a:r>
          </a:p>
          <a:p>
            <a:r>
              <a:rPr lang="en-US" dirty="0"/>
              <a:t>}</a:t>
            </a:r>
          </a:p>
        </p:txBody>
      </p:sp>
    </p:spTree>
    <p:extLst>
      <p:ext uri="{BB962C8B-B14F-4D97-AF65-F5344CB8AC3E}">
        <p14:creationId xmlns:p14="http://schemas.microsoft.com/office/powerpoint/2010/main" val="165418544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4CAC-2E96-C249-8CE1-45B8CFCB82E1}"/>
              </a:ext>
            </a:extLst>
          </p:cNvPr>
          <p:cNvSpPr>
            <a:spLocks noGrp="1"/>
          </p:cNvSpPr>
          <p:nvPr>
            <p:ph type="title"/>
          </p:nvPr>
        </p:nvSpPr>
        <p:spPr/>
        <p:txBody>
          <a:bodyPr/>
          <a:lstStyle/>
          <a:p>
            <a:r>
              <a:rPr lang="en-US" dirty="0"/>
              <a:t>Static Methods</a:t>
            </a:r>
            <a:br>
              <a:rPr lang="en-US" dirty="0"/>
            </a:br>
            <a:endParaRPr lang="en-BO" dirty="0"/>
          </a:p>
        </p:txBody>
      </p:sp>
      <p:sp>
        <p:nvSpPr>
          <p:cNvPr id="3" name="Content Placeholder 2">
            <a:extLst>
              <a:ext uri="{FF2B5EF4-FFF2-40B4-BE49-F238E27FC236}">
                <a16:creationId xmlns:a16="http://schemas.microsoft.com/office/drawing/2014/main" id="{E920CC12-3533-194A-8658-611772CE3DE5}"/>
              </a:ext>
            </a:extLst>
          </p:cNvPr>
          <p:cNvSpPr>
            <a:spLocks noGrp="1"/>
          </p:cNvSpPr>
          <p:nvPr>
            <p:ph idx="1"/>
          </p:nvPr>
        </p:nvSpPr>
        <p:spPr>
          <a:xfrm>
            <a:off x="838200" y="1825626"/>
            <a:ext cx="10515600" cy="2643008"/>
          </a:xfrm>
        </p:spPr>
        <p:txBody>
          <a:bodyPr>
            <a:normAutofit fontScale="92500" lnSpcReduction="20000"/>
          </a:bodyPr>
          <a:lstStyle/>
          <a:p>
            <a:pPr marL="0" indent="0">
              <a:buNone/>
            </a:pPr>
            <a:r>
              <a:rPr lang="en-US" dirty="0"/>
              <a:t>The advantage of static members is that they can be used by other classes without having to create an instance of the class. Fields should therefore be declared static when only a single instance of the variable is needed.</a:t>
            </a:r>
          </a:p>
          <a:p>
            <a:pPr marL="0" indent="0">
              <a:buNone/>
            </a:pPr>
            <a:r>
              <a:rPr lang="en-US" dirty="0"/>
              <a:t>Methods should be declared static if they perform a generic function that is independent of any instance variables. A good example of this is the</a:t>
            </a:r>
          </a:p>
          <a:p>
            <a:pPr marL="0" indent="0">
              <a:buNone/>
            </a:pPr>
            <a:r>
              <a:rPr lang="en-US" dirty="0" err="1"/>
              <a:t>System.Math</a:t>
            </a:r>
            <a:r>
              <a:rPr lang="en-US" dirty="0"/>
              <a:t> class, which provides a multitude of mathematical methods.</a:t>
            </a:r>
          </a:p>
          <a:p>
            <a:pPr marL="0" indent="0">
              <a:buNone/>
            </a:pPr>
            <a:r>
              <a:rPr lang="en-US" dirty="0"/>
              <a:t>This class contains only static members and constants.</a:t>
            </a:r>
          </a:p>
          <a:p>
            <a:endParaRPr lang="en-BO" dirty="0"/>
          </a:p>
        </p:txBody>
      </p:sp>
      <p:sp>
        <p:nvSpPr>
          <p:cNvPr id="4" name="TextBox 3">
            <a:extLst>
              <a:ext uri="{FF2B5EF4-FFF2-40B4-BE49-F238E27FC236}">
                <a16:creationId xmlns:a16="http://schemas.microsoft.com/office/drawing/2014/main" id="{126D92CD-A038-4848-9197-59ADD4C4D987}"/>
              </a:ext>
            </a:extLst>
          </p:cNvPr>
          <p:cNvSpPr txBox="1"/>
          <p:nvPr/>
        </p:nvSpPr>
        <p:spPr>
          <a:xfrm>
            <a:off x="2775006" y="4476586"/>
            <a:ext cx="6170212" cy="1631216"/>
          </a:xfrm>
          <a:prstGeom prst="rect">
            <a:avLst/>
          </a:prstGeom>
          <a:noFill/>
        </p:spPr>
        <p:txBody>
          <a:bodyPr wrap="square" rtlCol="0">
            <a:spAutoFit/>
          </a:bodyPr>
          <a:lstStyle/>
          <a:p>
            <a:r>
              <a:rPr lang="en-US" sz="2000" b="1" dirty="0"/>
              <a:t>static void Main()</a:t>
            </a:r>
          </a:p>
          <a:p>
            <a:r>
              <a:rPr lang="en-US" sz="2000" b="1" dirty="0"/>
              <a:t>{</a:t>
            </a:r>
          </a:p>
          <a:p>
            <a:r>
              <a:rPr lang="en-US" sz="2000" b="1" dirty="0"/>
              <a:t>	double pi = </a:t>
            </a:r>
            <a:r>
              <a:rPr lang="en-US" sz="2000" b="1" dirty="0" err="1"/>
              <a:t>System.Math.PI</a:t>
            </a:r>
            <a:r>
              <a:rPr lang="en-US" sz="2000" b="1" dirty="0"/>
              <a:t>;</a:t>
            </a:r>
          </a:p>
          <a:p>
            <a:r>
              <a:rPr lang="en-US" sz="2000" b="1" dirty="0"/>
              <a:t>	</a:t>
            </a:r>
            <a:r>
              <a:rPr lang="en-US" sz="2000" b="1" dirty="0" err="1"/>
              <a:t>System.Console.WriteLine</a:t>
            </a:r>
            <a:r>
              <a:rPr lang="en-US" sz="2000" b="1" dirty="0"/>
              <a:t>($”Valor de PI: {pi}”);</a:t>
            </a:r>
          </a:p>
          <a:p>
            <a:r>
              <a:rPr lang="en-US" sz="2000" b="1" dirty="0"/>
              <a:t>}</a:t>
            </a:r>
            <a:endParaRPr lang="en-US" b="1" dirty="0"/>
          </a:p>
        </p:txBody>
      </p:sp>
    </p:spTree>
    <p:extLst>
      <p:ext uri="{BB962C8B-B14F-4D97-AF65-F5344CB8AC3E}">
        <p14:creationId xmlns:p14="http://schemas.microsoft.com/office/powerpoint/2010/main" val="674688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FF09-92F3-FF44-96C7-3B46102E0032}"/>
              </a:ext>
            </a:extLst>
          </p:cNvPr>
          <p:cNvSpPr>
            <a:spLocks noGrp="1"/>
          </p:cNvSpPr>
          <p:nvPr>
            <p:ph type="title"/>
          </p:nvPr>
        </p:nvSpPr>
        <p:spPr/>
        <p:txBody>
          <a:bodyPr/>
          <a:lstStyle/>
          <a:p>
            <a:r>
              <a:rPr lang="en-BO" dirty="0"/>
              <a:t>Comments for documentation</a:t>
            </a:r>
          </a:p>
        </p:txBody>
      </p:sp>
      <p:sp>
        <p:nvSpPr>
          <p:cNvPr id="3" name="Content Placeholder 2">
            <a:extLst>
              <a:ext uri="{FF2B5EF4-FFF2-40B4-BE49-F238E27FC236}">
                <a16:creationId xmlns:a16="http://schemas.microsoft.com/office/drawing/2014/main" id="{9FBD3ACD-9E07-184B-B556-B82A9ADE5758}"/>
              </a:ext>
            </a:extLst>
          </p:cNvPr>
          <p:cNvSpPr>
            <a:spLocks noGrp="1"/>
          </p:cNvSpPr>
          <p:nvPr>
            <p:ph idx="1"/>
          </p:nvPr>
        </p:nvSpPr>
        <p:spPr>
          <a:xfrm>
            <a:off x="838200" y="1758156"/>
            <a:ext cx="10515600" cy="1966729"/>
          </a:xfrm>
        </p:spPr>
        <p:txBody>
          <a:bodyPr/>
          <a:lstStyle/>
          <a:p>
            <a:pPr marL="0" indent="0">
              <a:buNone/>
            </a:pPr>
            <a:r>
              <a:rPr lang="en-US" dirty="0"/>
              <a:t>In addition to these, there are two documentation comments. There</a:t>
            </a:r>
          </a:p>
          <a:p>
            <a:pPr marL="0" indent="0">
              <a:buNone/>
            </a:pPr>
            <a:r>
              <a:rPr lang="en-US" dirty="0"/>
              <a:t>is one single-line documentation comment that starts with ///, and one</a:t>
            </a:r>
          </a:p>
          <a:p>
            <a:pPr marL="0" indent="0">
              <a:buNone/>
            </a:pPr>
            <a:r>
              <a:rPr lang="en-US" dirty="0"/>
              <a:t>multi-line documentation comment that is delimited by /** and */. These comments are used when producing class documentation.</a:t>
            </a:r>
          </a:p>
          <a:p>
            <a:endParaRPr lang="en-BO" dirty="0"/>
          </a:p>
        </p:txBody>
      </p:sp>
      <p:sp>
        <p:nvSpPr>
          <p:cNvPr id="4" name="TextBox 3">
            <a:extLst>
              <a:ext uri="{FF2B5EF4-FFF2-40B4-BE49-F238E27FC236}">
                <a16:creationId xmlns:a16="http://schemas.microsoft.com/office/drawing/2014/main" id="{0FC56B2B-C181-7E48-8DDC-061B9F0B9DE9}"/>
              </a:ext>
            </a:extLst>
          </p:cNvPr>
          <p:cNvSpPr txBox="1"/>
          <p:nvPr/>
        </p:nvSpPr>
        <p:spPr>
          <a:xfrm>
            <a:off x="838200" y="3703120"/>
            <a:ext cx="10515600" cy="3139321"/>
          </a:xfrm>
          <a:prstGeom prst="rect">
            <a:avLst/>
          </a:prstGeom>
          <a:noFill/>
        </p:spPr>
        <p:txBody>
          <a:bodyPr wrap="square" rtlCol="0">
            <a:spAutoFit/>
          </a:bodyPr>
          <a:lstStyle/>
          <a:p>
            <a:r>
              <a:rPr lang="en-US" dirty="0"/>
              <a:t>/// &lt;summary&gt;Class level documentation.&lt;/summary&gt;</a:t>
            </a:r>
          </a:p>
          <a:p>
            <a:r>
              <a:rPr lang="en-US" dirty="0"/>
              <a:t>class </a:t>
            </a:r>
            <a:r>
              <a:rPr lang="en-US" dirty="0" err="1"/>
              <a:t>MyApp</a:t>
            </a:r>
            <a:endParaRPr lang="en-US" dirty="0"/>
          </a:p>
          <a:p>
            <a:r>
              <a:rPr lang="en-US" dirty="0"/>
              <a:t>{</a:t>
            </a:r>
          </a:p>
          <a:p>
            <a:r>
              <a:rPr lang="en-US" dirty="0"/>
              <a:t>	/** &lt;summary&gt;Program entry point.&lt;/summary&gt;</a:t>
            </a:r>
          </a:p>
          <a:p>
            <a:r>
              <a:rPr lang="en-US" dirty="0"/>
              <a:t>		&lt;param name="</a:t>
            </a:r>
            <a:r>
              <a:rPr lang="en-US" dirty="0" err="1"/>
              <a:t>args</a:t>
            </a:r>
            <a:r>
              <a:rPr lang="en-US" dirty="0"/>
              <a:t>"&gt;Command line arguments.&lt;/param&gt;</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System.Console.WriteLine</a:t>
            </a:r>
            <a:r>
              <a:rPr lang="en-US" dirty="0"/>
              <a:t>("Hello World");</a:t>
            </a:r>
          </a:p>
          <a:p>
            <a:r>
              <a:rPr lang="en-US" dirty="0"/>
              <a:t>	}</a:t>
            </a:r>
          </a:p>
          <a:p>
            <a:r>
              <a:rPr lang="en-US" dirty="0"/>
              <a:t>}</a:t>
            </a:r>
          </a:p>
        </p:txBody>
      </p:sp>
    </p:spTree>
    <p:extLst>
      <p:ext uri="{BB962C8B-B14F-4D97-AF65-F5344CB8AC3E}">
        <p14:creationId xmlns:p14="http://schemas.microsoft.com/office/powerpoint/2010/main" val="69349283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E4EB9-A7A4-A340-B4E0-2274D61E020F}"/>
              </a:ext>
            </a:extLst>
          </p:cNvPr>
          <p:cNvSpPr>
            <a:spLocks noGrp="1"/>
          </p:cNvSpPr>
          <p:nvPr>
            <p:ph type="title"/>
          </p:nvPr>
        </p:nvSpPr>
        <p:spPr/>
        <p:txBody>
          <a:bodyPr/>
          <a:lstStyle/>
          <a:p>
            <a:r>
              <a:rPr lang="en-US" dirty="0"/>
              <a:t>Static Fields</a:t>
            </a:r>
            <a:br>
              <a:rPr lang="en-US" dirty="0"/>
            </a:br>
            <a:endParaRPr lang="en-BO" dirty="0"/>
          </a:p>
        </p:txBody>
      </p:sp>
      <p:sp>
        <p:nvSpPr>
          <p:cNvPr id="3" name="Content Placeholder 2">
            <a:extLst>
              <a:ext uri="{FF2B5EF4-FFF2-40B4-BE49-F238E27FC236}">
                <a16:creationId xmlns:a16="http://schemas.microsoft.com/office/drawing/2014/main" id="{AD9C31CD-E1AA-384C-9650-A241750FB28B}"/>
              </a:ext>
            </a:extLst>
          </p:cNvPr>
          <p:cNvSpPr>
            <a:spLocks noGrp="1"/>
          </p:cNvSpPr>
          <p:nvPr>
            <p:ph idx="1"/>
          </p:nvPr>
        </p:nvSpPr>
        <p:spPr>
          <a:xfrm>
            <a:off x="838200" y="1825625"/>
            <a:ext cx="10515600" cy="2006904"/>
          </a:xfrm>
        </p:spPr>
        <p:txBody>
          <a:bodyPr>
            <a:normAutofit fontScale="92500" lnSpcReduction="10000"/>
          </a:bodyPr>
          <a:lstStyle/>
          <a:p>
            <a:pPr marL="0" indent="0">
              <a:buNone/>
            </a:pPr>
            <a:r>
              <a:rPr lang="en-US" dirty="0"/>
              <a:t>Static fields have the advantage that they persist throughout the life of the application. A static variable can therefore be used, for example, to record the number of times that a method has been called.</a:t>
            </a:r>
          </a:p>
          <a:p>
            <a:pPr marL="0" indent="0">
              <a:buNone/>
            </a:pPr>
            <a:r>
              <a:rPr lang="en-US" dirty="0"/>
              <a:t>The default value for a static field will be set only once before it is first</a:t>
            </a:r>
          </a:p>
          <a:p>
            <a:pPr marL="0" indent="0">
              <a:buNone/>
            </a:pPr>
            <a:r>
              <a:rPr lang="en-US" dirty="0"/>
              <a:t>used.</a:t>
            </a:r>
          </a:p>
          <a:p>
            <a:endParaRPr lang="en-BO" dirty="0"/>
          </a:p>
        </p:txBody>
      </p:sp>
      <p:sp>
        <p:nvSpPr>
          <p:cNvPr id="4" name="TextBox 3">
            <a:extLst>
              <a:ext uri="{FF2B5EF4-FFF2-40B4-BE49-F238E27FC236}">
                <a16:creationId xmlns:a16="http://schemas.microsoft.com/office/drawing/2014/main" id="{37DA3627-8CCF-424B-A509-4EEE463B7C29}"/>
              </a:ext>
            </a:extLst>
          </p:cNvPr>
          <p:cNvSpPr txBox="1"/>
          <p:nvPr/>
        </p:nvSpPr>
        <p:spPr>
          <a:xfrm>
            <a:off x="3617845" y="3705308"/>
            <a:ext cx="4428876" cy="3046988"/>
          </a:xfrm>
          <a:prstGeom prst="rect">
            <a:avLst/>
          </a:prstGeom>
          <a:noFill/>
        </p:spPr>
        <p:txBody>
          <a:bodyPr wrap="square" rtlCol="0">
            <a:spAutoFit/>
          </a:bodyPr>
          <a:lstStyle/>
          <a:p>
            <a:r>
              <a:rPr lang="en-US" sz="2400" b="1" dirty="0"/>
              <a:t>c</a:t>
            </a:r>
            <a:r>
              <a:rPr lang="en-BO" sz="2400" b="1" dirty="0"/>
              <a:t>lass MyClass</a:t>
            </a:r>
          </a:p>
          <a:p>
            <a:r>
              <a:rPr lang="en-BO" sz="2400" b="1" dirty="0"/>
              <a:t>{</a:t>
            </a:r>
          </a:p>
          <a:p>
            <a:pPr lvl="1"/>
            <a:r>
              <a:rPr lang="en-US" sz="2400" b="1" dirty="0"/>
              <a:t>static int count = 0;</a:t>
            </a:r>
          </a:p>
          <a:p>
            <a:pPr lvl="1"/>
            <a:r>
              <a:rPr lang="en-US" sz="2400" b="1" dirty="0"/>
              <a:t>public static void Dummy()</a:t>
            </a:r>
          </a:p>
          <a:p>
            <a:pPr lvl="1"/>
            <a:r>
              <a:rPr lang="en-US" sz="2400" b="1" dirty="0"/>
              <a:t>{</a:t>
            </a:r>
          </a:p>
          <a:p>
            <a:pPr lvl="1"/>
            <a:r>
              <a:rPr lang="en-US" sz="2400" b="1" dirty="0"/>
              <a:t>	count++;</a:t>
            </a:r>
          </a:p>
          <a:p>
            <a:pPr lvl="1"/>
            <a:r>
              <a:rPr lang="en-US" sz="2400" b="1" dirty="0"/>
              <a:t>}</a:t>
            </a:r>
          </a:p>
          <a:p>
            <a:r>
              <a:rPr lang="en-BO" sz="2400" b="1" dirty="0"/>
              <a:t>}</a:t>
            </a:r>
            <a:endParaRPr lang="en-BO" b="1" dirty="0"/>
          </a:p>
        </p:txBody>
      </p:sp>
    </p:spTree>
    <p:extLst>
      <p:ext uri="{BB962C8B-B14F-4D97-AF65-F5344CB8AC3E}">
        <p14:creationId xmlns:p14="http://schemas.microsoft.com/office/powerpoint/2010/main" val="211067718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506B-3329-EA44-885A-A874CEB18376}"/>
              </a:ext>
            </a:extLst>
          </p:cNvPr>
          <p:cNvSpPr>
            <a:spLocks noGrp="1"/>
          </p:cNvSpPr>
          <p:nvPr>
            <p:ph type="title"/>
          </p:nvPr>
        </p:nvSpPr>
        <p:spPr/>
        <p:txBody>
          <a:bodyPr/>
          <a:lstStyle/>
          <a:p>
            <a:r>
              <a:rPr lang="en-US" dirty="0"/>
              <a:t>Static Classes</a:t>
            </a:r>
            <a:br>
              <a:rPr lang="en-US" dirty="0"/>
            </a:br>
            <a:endParaRPr lang="en-BO" dirty="0"/>
          </a:p>
        </p:txBody>
      </p:sp>
      <p:sp>
        <p:nvSpPr>
          <p:cNvPr id="3" name="Content Placeholder 2">
            <a:extLst>
              <a:ext uri="{FF2B5EF4-FFF2-40B4-BE49-F238E27FC236}">
                <a16:creationId xmlns:a16="http://schemas.microsoft.com/office/drawing/2014/main" id="{2CB2AF2A-67C3-0947-9753-05A25F08598D}"/>
              </a:ext>
            </a:extLst>
          </p:cNvPr>
          <p:cNvSpPr>
            <a:spLocks noGrp="1"/>
          </p:cNvSpPr>
          <p:nvPr>
            <p:ph idx="1"/>
          </p:nvPr>
        </p:nvSpPr>
        <p:spPr>
          <a:xfrm>
            <a:off x="838200" y="1825625"/>
            <a:ext cx="10515600" cy="1863780"/>
          </a:xfrm>
        </p:spPr>
        <p:txBody>
          <a:bodyPr/>
          <a:lstStyle/>
          <a:p>
            <a:pPr marL="0" indent="0">
              <a:buNone/>
            </a:pPr>
            <a:r>
              <a:rPr lang="en-US" dirty="0"/>
              <a:t>A class can also be marked static if it only contains static members and</a:t>
            </a:r>
          </a:p>
          <a:p>
            <a:pPr marL="0" indent="0">
              <a:buNone/>
            </a:pPr>
            <a:r>
              <a:rPr lang="en-US" dirty="0"/>
              <a:t>constant fields. A static class cannot be inherited or instantiated into an</a:t>
            </a:r>
          </a:p>
          <a:p>
            <a:pPr marL="0" indent="0">
              <a:buNone/>
            </a:pPr>
            <a:r>
              <a:rPr lang="en-US" dirty="0"/>
              <a:t>object. Attempting to do so will cause a compile-time error.</a:t>
            </a:r>
          </a:p>
          <a:p>
            <a:endParaRPr lang="en-BO" dirty="0"/>
          </a:p>
        </p:txBody>
      </p:sp>
      <p:sp>
        <p:nvSpPr>
          <p:cNvPr id="5" name="TextBox 4">
            <a:extLst>
              <a:ext uri="{FF2B5EF4-FFF2-40B4-BE49-F238E27FC236}">
                <a16:creationId xmlns:a16="http://schemas.microsoft.com/office/drawing/2014/main" id="{28EE782F-20DC-B84A-B9A2-9BD732CD9D42}"/>
              </a:ext>
            </a:extLst>
          </p:cNvPr>
          <p:cNvSpPr txBox="1"/>
          <p:nvPr/>
        </p:nvSpPr>
        <p:spPr>
          <a:xfrm>
            <a:off x="2903551" y="3624590"/>
            <a:ext cx="6384897" cy="2862322"/>
          </a:xfrm>
          <a:prstGeom prst="rect">
            <a:avLst/>
          </a:prstGeom>
          <a:noFill/>
        </p:spPr>
        <p:txBody>
          <a:bodyPr wrap="square" rtlCol="0">
            <a:spAutoFit/>
          </a:bodyPr>
          <a:lstStyle/>
          <a:p>
            <a:r>
              <a:rPr lang="en-US" sz="2000" b="1" dirty="0"/>
              <a:t>static c</a:t>
            </a:r>
            <a:r>
              <a:rPr lang="en-BO" sz="2000" b="1" dirty="0"/>
              <a:t>lass MyClass</a:t>
            </a:r>
          </a:p>
          <a:p>
            <a:r>
              <a:rPr lang="en-BO" sz="2000" b="1" dirty="0"/>
              <a:t>{</a:t>
            </a:r>
          </a:p>
          <a:p>
            <a:pPr lvl="1"/>
            <a:r>
              <a:rPr lang="en-US" sz="2000" b="1" dirty="0"/>
              <a:t>static int count = 0;</a:t>
            </a:r>
          </a:p>
          <a:p>
            <a:pPr lvl="1"/>
            <a:r>
              <a:rPr lang="en-US" sz="2000" b="1" dirty="0"/>
              <a:t>public static void Dummy()</a:t>
            </a:r>
          </a:p>
          <a:p>
            <a:pPr lvl="1"/>
            <a:r>
              <a:rPr lang="en-US" sz="2000" b="1" dirty="0"/>
              <a:t>{</a:t>
            </a:r>
          </a:p>
          <a:p>
            <a:pPr lvl="1"/>
            <a:r>
              <a:rPr lang="en-US" sz="2000" b="1" dirty="0"/>
              <a:t>	count++;</a:t>
            </a:r>
          </a:p>
          <a:p>
            <a:pPr lvl="1"/>
            <a:r>
              <a:rPr lang="en-US" sz="2000" b="1" dirty="0"/>
              <a:t>}</a:t>
            </a:r>
          </a:p>
          <a:p>
            <a:pPr lvl="1"/>
            <a:r>
              <a:rPr lang="en-US" sz="2000" b="1" dirty="0"/>
              <a:t>public void Count() { return count;}	// not allowed  </a:t>
            </a:r>
          </a:p>
          <a:p>
            <a:r>
              <a:rPr lang="en-BO" sz="2000" b="1" dirty="0"/>
              <a:t>}</a:t>
            </a:r>
            <a:endParaRPr lang="en-BO" sz="1600" b="1" dirty="0"/>
          </a:p>
        </p:txBody>
      </p:sp>
    </p:spTree>
    <p:extLst>
      <p:ext uri="{BB962C8B-B14F-4D97-AF65-F5344CB8AC3E}">
        <p14:creationId xmlns:p14="http://schemas.microsoft.com/office/powerpoint/2010/main" val="386861293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1306-01E2-1648-8AD8-E36286D5806A}"/>
              </a:ext>
            </a:extLst>
          </p:cNvPr>
          <p:cNvSpPr>
            <a:spLocks noGrp="1"/>
          </p:cNvSpPr>
          <p:nvPr>
            <p:ph type="title"/>
          </p:nvPr>
        </p:nvSpPr>
        <p:spPr/>
        <p:txBody>
          <a:bodyPr/>
          <a:lstStyle/>
          <a:p>
            <a:r>
              <a:rPr lang="en-US" dirty="0"/>
              <a:t>Static Constructor</a:t>
            </a:r>
            <a:br>
              <a:rPr lang="en-US" dirty="0"/>
            </a:br>
            <a:endParaRPr lang="en-BO" dirty="0"/>
          </a:p>
        </p:txBody>
      </p:sp>
      <p:sp>
        <p:nvSpPr>
          <p:cNvPr id="3" name="Content Placeholder 2">
            <a:extLst>
              <a:ext uri="{FF2B5EF4-FFF2-40B4-BE49-F238E27FC236}">
                <a16:creationId xmlns:a16="http://schemas.microsoft.com/office/drawing/2014/main" id="{C09CB43C-1645-6940-82FC-C6F8E257E91E}"/>
              </a:ext>
            </a:extLst>
          </p:cNvPr>
          <p:cNvSpPr>
            <a:spLocks noGrp="1"/>
          </p:cNvSpPr>
          <p:nvPr>
            <p:ph idx="1"/>
          </p:nvPr>
        </p:nvSpPr>
        <p:spPr>
          <a:xfrm>
            <a:off x="838200" y="1825625"/>
            <a:ext cx="10515600" cy="1887634"/>
          </a:xfrm>
        </p:spPr>
        <p:txBody>
          <a:bodyPr>
            <a:normAutofit fontScale="92500"/>
          </a:bodyPr>
          <a:lstStyle/>
          <a:p>
            <a:pPr marL="0" indent="0">
              <a:buNone/>
            </a:pPr>
            <a:r>
              <a:rPr lang="en-US" dirty="0"/>
              <a:t>A static constructor can perform any actions needed to initialize a class.</a:t>
            </a:r>
          </a:p>
          <a:p>
            <a:pPr marL="0" indent="0">
              <a:buNone/>
            </a:pPr>
            <a:r>
              <a:rPr lang="en-US" dirty="0"/>
              <a:t>Typically, these actions involve initializing static fields that cannot be</a:t>
            </a:r>
          </a:p>
          <a:p>
            <a:pPr marL="0" indent="0">
              <a:buNone/>
            </a:pPr>
            <a:r>
              <a:rPr lang="en-US" dirty="0"/>
              <a:t>initialized as they are declared. This can be necessary if their initialization requires more than one line, or some other logic, to be initialized.</a:t>
            </a:r>
          </a:p>
          <a:p>
            <a:endParaRPr lang="en-BO" dirty="0"/>
          </a:p>
        </p:txBody>
      </p:sp>
      <p:sp>
        <p:nvSpPr>
          <p:cNvPr id="4" name="TextBox 3">
            <a:extLst>
              <a:ext uri="{FF2B5EF4-FFF2-40B4-BE49-F238E27FC236}">
                <a16:creationId xmlns:a16="http://schemas.microsoft.com/office/drawing/2014/main" id="{93E8D154-CD4A-6041-A135-A0CD98BD890F}"/>
              </a:ext>
            </a:extLst>
          </p:cNvPr>
          <p:cNvSpPr txBox="1"/>
          <p:nvPr/>
        </p:nvSpPr>
        <p:spPr>
          <a:xfrm>
            <a:off x="1448463" y="3697356"/>
            <a:ext cx="4556096" cy="2862322"/>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a:t>static int[] array = new int[5];</a:t>
            </a:r>
          </a:p>
          <a:p>
            <a:pPr lvl="1"/>
            <a:r>
              <a:rPr lang="en-US" sz="2000" b="1" dirty="0"/>
              <a:t>static </a:t>
            </a:r>
            <a:r>
              <a:rPr lang="en-US" sz="2000" b="1" dirty="0" err="1"/>
              <a:t>MyClass</a:t>
            </a:r>
            <a:r>
              <a:rPr lang="en-US" sz="2000" b="1" dirty="0"/>
              <a:t>()</a:t>
            </a:r>
          </a:p>
          <a:p>
            <a:pPr lvl="1"/>
            <a:r>
              <a:rPr lang="en-US" sz="2000" b="1" dirty="0"/>
              <a:t>{</a:t>
            </a:r>
          </a:p>
          <a:p>
            <a:pPr lvl="2"/>
            <a:r>
              <a:rPr lang="en-US" sz="2000" b="1" dirty="0"/>
              <a:t>for(int </a:t>
            </a:r>
            <a:r>
              <a:rPr lang="en-US" sz="2000" b="1" dirty="0" err="1"/>
              <a:t>i</a:t>
            </a:r>
            <a:r>
              <a:rPr lang="en-US" sz="2000" b="1" dirty="0"/>
              <a:t> = 0; </a:t>
            </a:r>
            <a:r>
              <a:rPr lang="en-US" sz="2000" b="1" dirty="0" err="1"/>
              <a:t>i</a:t>
            </a:r>
            <a:r>
              <a:rPr lang="en-US" sz="2000" b="1" dirty="0"/>
              <a:t> &lt; </a:t>
            </a:r>
            <a:r>
              <a:rPr lang="en-US" sz="2000" b="1" dirty="0" err="1"/>
              <a:t>array.Length</a:t>
            </a:r>
            <a:r>
              <a:rPr lang="en-US" sz="2000" b="1" dirty="0"/>
              <a:t>; </a:t>
            </a:r>
            <a:r>
              <a:rPr lang="en-US" sz="2000" b="1" dirty="0" err="1"/>
              <a:t>i</a:t>
            </a:r>
            <a:r>
              <a:rPr lang="en-US" sz="2000" b="1" dirty="0"/>
              <a:t>++)</a:t>
            </a:r>
          </a:p>
          <a:p>
            <a:pPr lvl="2"/>
            <a:r>
              <a:rPr lang="en-US" sz="2000" b="1" dirty="0"/>
              <a:t>	array[</a:t>
            </a:r>
            <a:r>
              <a:rPr lang="en-US" sz="2000" b="1" dirty="0" err="1"/>
              <a:t>i</a:t>
            </a:r>
            <a:r>
              <a:rPr lang="en-US" sz="2000" b="1" dirty="0"/>
              <a:t>] = </a:t>
            </a:r>
            <a:r>
              <a:rPr lang="en-US" sz="2000" b="1" dirty="0" err="1"/>
              <a:t>i</a:t>
            </a:r>
            <a:r>
              <a:rPr lang="en-US" sz="2000" b="1" dirty="0"/>
              <a:t>;</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D7C06CAB-5C46-4E4F-8D1F-0C7F35490579}"/>
              </a:ext>
            </a:extLst>
          </p:cNvPr>
          <p:cNvSpPr txBox="1"/>
          <p:nvPr/>
        </p:nvSpPr>
        <p:spPr>
          <a:xfrm>
            <a:off x="6432604" y="3843807"/>
            <a:ext cx="4826441" cy="2585323"/>
          </a:xfrm>
          <a:prstGeom prst="rect">
            <a:avLst/>
          </a:prstGeom>
          <a:noFill/>
        </p:spPr>
        <p:txBody>
          <a:bodyPr wrap="square" rtlCol="0">
            <a:spAutoFit/>
          </a:bodyPr>
          <a:lstStyle/>
          <a:p>
            <a:r>
              <a:rPr lang="en-US" dirty="0"/>
              <a:t>The static constructor, in contrast to the regular instance constructor, will only be run once. This occurs automatically, either when an instance</a:t>
            </a:r>
          </a:p>
          <a:p>
            <a:r>
              <a:rPr lang="en-US" dirty="0"/>
              <a:t>of the class is created or when a static member of the class is referenced.</a:t>
            </a:r>
          </a:p>
          <a:p>
            <a:r>
              <a:rPr lang="en-US" dirty="0"/>
              <a:t>Static constructors cannot be called directly and are not inherited. In case the static fields also have initializers, those initial values will be assigned before the static constructor is run.</a:t>
            </a:r>
          </a:p>
        </p:txBody>
      </p:sp>
    </p:spTree>
    <p:extLst>
      <p:ext uri="{BB962C8B-B14F-4D97-AF65-F5344CB8AC3E}">
        <p14:creationId xmlns:p14="http://schemas.microsoft.com/office/powerpoint/2010/main" val="167431229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8E45B-2A8E-4D4D-AAC9-51C06FB43EE9}"/>
              </a:ext>
            </a:extLst>
          </p:cNvPr>
          <p:cNvSpPr>
            <a:spLocks noGrp="1"/>
          </p:cNvSpPr>
          <p:nvPr>
            <p:ph type="title"/>
          </p:nvPr>
        </p:nvSpPr>
        <p:spPr/>
        <p:txBody>
          <a:bodyPr/>
          <a:lstStyle/>
          <a:p>
            <a:r>
              <a:rPr lang="en-US" dirty="0"/>
              <a:t>Extension Methods</a:t>
            </a:r>
            <a:br>
              <a:rPr lang="en-US" dirty="0"/>
            </a:br>
            <a:endParaRPr lang="en-BO" dirty="0"/>
          </a:p>
        </p:txBody>
      </p:sp>
      <p:sp>
        <p:nvSpPr>
          <p:cNvPr id="3" name="Content Placeholder 2">
            <a:extLst>
              <a:ext uri="{FF2B5EF4-FFF2-40B4-BE49-F238E27FC236}">
                <a16:creationId xmlns:a16="http://schemas.microsoft.com/office/drawing/2014/main" id="{32E8B9A5-D816-0141-AE33-AFD97FD411BD}"/>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A new feature in C# 3.0 is extension methods, which provide a way to seemingly add new instance methods to an existing class outside its definition. An extension method must be defined as static in a static class and the keyword this is used on the first parameter to designate which class to extend.</a:t>
            </a:r>
          </a:p>
          <a:p>
            <a:pPr marL="0" indent="0">
              <a:buNone/>
            </a:pPr>
            <a:r>
              <a:rPr lang="en-US" dirty="0"/>
              <a:t>The extension method is callable for objects of its first parameter type, in this case string, as if it were an instance method of that class. No reference to the static class is needed.</a:t>
            </a:r>
          </a:p>
          <a:p>
            <a:endParaRPr lang="en-BO" dirty="0"/>
          </a:p>
        </p:txBody>
      </p:sp>
      <p:sp>
        <p:nvSpPr>
          <p:cNvPr id="4" name="TextBox 3">
            <a:extLst>
              <a:ext uri="{FF2B5EF4-FFF2-40B4-BE49-F238E27FC236}">
                <a16:creationId xmlns:a16="http://schemas.microsoft.com/office/drawing/2014/main" id="{C9279A95-A619-1B49-AC25-5397EEDF2F63}"/>
              </a:ext>
            </a:extLst>
          </p:cNvPr>
          <p:cNvSpPr txBox="1"/>
          <p:nvPr/>
        </p:nvSpPr>
        <p:spPr>
          <a:xfrm>
            <a:off x="1017769" y="3286125"/>
            <a:ext cx="5200152" cy="3046988"/>
          </a:xfrm>
          <a:prstGeom prst="rect">
            <a:avLst/>
          </a:prstGeom>
          <a:noFill/>
        </p:spPr>
        <p:txBody>
          <a:bodyPr wrap="square" rtlCol="0">
            <a:spAutoFit/>
          </a:bodyPr>
          <a:lstStyle/>
          <a:p>
            <a:r>
              <a:rPr lang="en-US" sz="2400" b="1" dirty="0"/>
              <a:t>static class </a:t>
            </a:r>
            <a:r>
              <a:rPr lang="en-US" sz="2400" b="1" dirty="0" err="1"/>
              <a:t>MyExtensions</a:t>
            </a:r>
            <a:endParaRPr lang="en-US" sz="2400" b="1" dirty="0"/>
          </a:p>
          <a:p>
            <a:r>
              <a:rPr lang="en-US" sz="2400" b="1" dirty="0"/>
              <a:t>{</a:t>
            </a:r>
          </a:p>
          <a:p>
            <a:pPr lvl="1"/>
            <a:r>
              <a:rPr lang="en-US" sz="2400" b="1" dirty="0"/>
              <a:t>// Extension method</a:t>
            </a:r>
          </a:p>
          <a:p>
            <a:pPr lvl="1"/>
            <a:r>
              <a:rPr lang="en-US" sz="2400" b="1" dirty="0"/>
              <a:t>public static int </a:t>
            </a:r>
            <a:r>
              <a:rPr lang="en-US" sz="2400" b="1" dirty="0" err="1"/>
              <a:t>ToInt</a:t>
            </a:r>
            <a:r>
              <a:rPr lang="en-US" sz="2400" b="1" dirty="0"/>
              <a:t>(this string s) </a:t>
            </a:r>
          </a:p>
          <a:p>
            <a:pPr lvl="1"/>
            <a:r>
              <a:rPr lang="en-US" sz="2400" b="1" dirty="0"/>
              <a:t>{</a:t>
            </a:r>
          </a:p>
          <a:p>
            <a:pPr lvl="1"/>
            <a:r>
              <a:rPr lang="en-US" sz="2400" b="1" dirty="0"/>
              <a:t>	return Int32.Parse(s);</a:t>
            </a:r>
          </a:p>
          <a:p>
            <a:pPr lvl="1"/>
            <a:r>
              <a:rPr lang="en-US" sz="2400" b="1" dirty="0"/>
              <a:t>}</a:t>
            </a:r>
          </a:p>
          <a:p>
            <a:r>
              <a:rPr lang="en-US" sz="2400" b="1" dirty="0"/>
              <a:t>}</a:t>
            </a:r>
            <a:endParaRPr lang="en-US" b="1" dirty="0"/>
          </a:p>
        </p:txBody>
      </p:sp>
      <p:sp>
        <p:nvSpPr>
          <p:cNvPr id="5" name="TextBox 4">
            <a:extLst>
              <a:ext uri="{FF2B5EF4-FFF2-40B4-BE49-F238E27FC236}">
                <a16:creationId xmlns:a16="http://schemas.microsoft.com/office/drawing/2014/main" id="{257065F5-0B76-D941-9D6F-32E78B7E5049}"/>
              </a:ext>
            </a:extLst>
          </p:cNvPr>
          <p:cNvSpPr txBox="1"/>
          <p:nvPr/>
        </p:nvSpPr>
        <p:spPr>
          <a:xfrm>
            <a:off x="6416703" y="3286125"/>
            <a:ext cx="3888188" cy="2554545"/>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static void Main() </a:t>
            </a:r>
          </a:p>
          <a:p>
            <a:r>
              <a:rPr lang="en-US" sz="2000" b="1" dirty="0"/>
              <a:t>	{</a:t>
            </a:r>
          </a:p>
          <a:p>
            <a:pPr lvl="2"/>
            <a:r>
              <a:rPr lang="en-US" sz="2000" b="1" dirty="0"/>
              <a:t>	string s = "10";</a:t>
            </a:r>
          </a:p>
          <a:p>
            <a:pPr lvl="2"/>
            <a:r>
              <a:rPr lang="en-US" sz="2000" b="1" dirty="0"/>
              <a:t>	int </a:t>
            </a:r>
            <a:r>
              <a:rPr lang="en-US" sz="2000" b="1" dirty="0" err="1"/>
              <a:t>i</a:t>
            </a:r>
            <a:r>
              <a:rPr lang="en-US" sz="2000" b="1" dirty="0"/>
              <a:t> = </a:t>
            </a:r>
            <a:r>
              <a:rPr lang="en-US" sz="2000" b="1" dirty="0" err="1"/>
              <a:t>s.ToInt</a:t>
            </a:r>
            <a:r>
              <a:rPr lang="en-US" sz="2000" b="1" dirty="0"/>
              <a:t>();</a:t>
            </a:r>
          </a:p>
          <a:p>
            <a:pPr lvl="2"/>
            <a:r>
              <a:rPr lang="en-US" sz="2000" b="1" dirty="0"/>
              <a:t>}</a:t>
            </a:r>
          </a:p>
          <a:p>
            <a:r>
              <a:rPr lang="en-US" sz="2000" b="1" dirty="0"/>
              <a:t>}</a:t>
            </a:r>
            <a:endParaRPr lang="en-US" b="1" dirty="0"/>
          </a:p>
        </p:txBody>
      </p:sp>
    </p:spTree>
    <p:extLst>
      <p:ext uri="{BB962C8B-B14F-4D97-AF65-F5344CB8AC3E}">
        <p14:creationId xmlns:p14="http://schemas.microsoft.com/office/powerpoint/2010/main" val="244082447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D695-177F-D94B-97B9-F5408969686A}"/>
              </a:ext>
            </a:extLst>
          </p:cNvPr>
          <p:cNvSpPr>
            <a:spLocks noGrp="1"/>
          </p:cNvSpPr>
          <p:nvPr>
            <p:ph type="title"/>
          </p:nvPr>
        </p:nvSpPr>
        <p:spPr/>
        <p:txBody>
          <a:bodyPr/>
          <a:lstStyle/>
          <a:p>
            <a:r>
              <a:rPr lang="en-BO" dirty="0"/>
              <a:t>Extensions Methods extends libraries</a:t>
            </a:r>
          </a:p>
        </p:txBody>
      </p:sp>
      <p:sp>
        <p:nvSpPr>
          <p:cNvPr id="3" name="Content Placeholder 2">
            <a:extLst>
              <a:ext uri="{FF2B5EF4-FFF2-40B4-BE49-F238E27FC236}">
                <a16:creationId xmlns:a16="http://schemas.microsoft.com/office/drawing/2014/main" id="{3F3AC38C-9FC9-E24E-9B07-80BEB99AA6F3}"/>
              </a:ext>
            </a:extLst>
          </p:cNvPr>
          <p:cNvSpPr>
            <a:spLocks noGrp="1"/>
          </p:cNvSpPr>
          <p:nvPr>
            <p:ph idx="1"/>
          </p:nvPr>
        </p:nvSpPr>
        <p:spPr>
          <a:xfrm>
            <a:off x="838200" y="1825625"/>
            <a:ext cx="10515600" cy="2412420"/>
          </a:xfrm>
        </p:spPr>
        <p:txBody>
          <a:bodyPr/>
          <a:lstStyle/>
          <a:p>
            <a:pPr marL="0" indent="0">
              <a:buNone/>
            </a:pPr>
            <a:r>
              <a:rPr lang="en-US" dirty="0"/>
              <a:t>Because the extension method has an object reference, it can use</a:t>
            </a:r>
          </a:p>
          <a:p>
            <a:pPr marL="0" indent="0">
              <a:buNone/>
            </a:pPr>
            <a:r>
              <a:rPr lang="en-US" dirty="0"/>
              <a:t>instance members of the class it is extending. However, it cannot use</a:t>
            </a:r>
          </a:p>
          <a:p>
            <a:pPr marL="0" indent="0">
              <a:buNone/>
            </a:pPr>
            <a:r>
              <a:rPr lang="en-US" dirty="0"/>
              <a:t>members of any class that is inaccessible due to its access level. The</a:t>
            </a:r>
          </a:p>
          <a:p>
            <a:pPr marL="0" indent="0">
              <a:buNone/>
            </a:pPr>
            <a:r>
              <a:rPr lang="en-US" dirty="0"/>
              <a:t>benefit of extension methods is that they enable you to “add” methods to a class without having to modify or derive the original type.</a:t>
            </a:r>
          </a:p>
          <a:p>
            <a:endParaRPr lang="en-BO" dirty="0"/>
          </a:p>
        </p:txBody>
      </p:sp>
    </p:spTree>
    <p:extLst>
      <p:ext uri="{BB962C8B-B14F-4D97-AF65-F5344CB8AC3E}">
        <p14:creationId xmlns:p14="http://schemas.microsoft.com/office/powerpoint/2010/main" val="107669733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E451F-CEE1-F047-BCC6-EFD94BFADE1B}"/>
              </a:ext>
            </a:extLst>
          </p:cNvPr>
          <p:cNvSpPr>
            <a:spLocks noGrp="1"/>
          </p:cNvSpPr>
          <p:nvPr>
            <p:ph type="title"/>
          </p:nvPr>
        </p:nvSpPr>
        <p:spPr/>
        <p:txBody>
          <a:bodyPr>
            <a:normAutofit/>
          </a:bodyPr>
          <a:lstStyle/>
          <a:p>
            <a:r>
              <a:rPr lang="en-US" dirty="0"/>
              <a:t>CHAPTER 15</a:t>
            </a:r>
            <a:br>
              <a:rPr lang="en-US" dirty="0"/>
            </a:br>
            <a:endParaRPr lang="en-BO" dirty="0"/>
          </a:p>
        </p:txBody>
      </p:sp>
      <p:sp>
        <p:nvSpPr>
          <p:cNvPr id="3" name="Content Placeholder 2">
            <a:extLst>
              <a:ext uri="{FF2B5EF4-FFF2-40B4-BE49-F238E27FC236}">
                <a16:creationId xmlns:a16="http://schemas.microsoft.com/office/drawing/2014/main" id="{093BD187-4D66-E749-82BD-B73272C33670}"/>
              </a:ext>
            </a:extLst>
          </p:cNvPr>
          <p:cNvSpPr>
            <a:spLocks noGrp="1"/>
          </p:cNvSpPr>
          <p:nvPr>
            <p:ph idx="1"/>
          </p:nvPr>
        </p:nvSpPr>
        <p:spPr/>
        <p:txBody>
          <a:bodyPr>
            <a:normAutofit/>
          </a:bodyPr>
          <a:lstStyle/>
          <a:p>
            <a:pPr marL="0" indent="0">
              <a:buNone/>
            </a:pPr>
            <a:r>
              <a:rPr lang="en-US" sz="4000" b="1" dirty="0"/>
              <a:t>Properties</a:t>
            </a:r>
            <a:endParaRPr lang="en-BO" sz="4000" b="1" dirty="0"/>
          </a:p>
        </p:txBody>
      </p:sp>
    </p:spTree>
    <p:extLst>
      <p:ext uri="{BB962C8B-B14F-4D97-AF65-F5344CB8AC3E}">
        <p14:creationId xmlns:p14="http://schemas.microsoft.com/office/powerpoint/2010/main" val="29313418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BE933-78CA-B64A-8583-0489BB4A2672}"/>
              </a:ext>
            </a:extLst>
          </p:cNvPr>
          <p:cNvSpPr>
            <a:spLocks noGrp="1"/>
          </p:cNvSpPr>
          <p:nvPr>
            <p:ph type="title"/>
          </p:nvPr>
        </p:nvSpPr>
        <p:spPr/>
        <p:txBody>
          <a:bodyPr/>
          <a:lstStyle/>
          <a:p>
            <a:r>
              <a:rPr lang="en-US" dirty="0"/>
              <a:t>Properties</a:t>
            </a:r>
            <a:br>
              <a:rPr lang="en-US" dirty="0"/>
            </a:br>
            <a:endParaRPr lang="en-BO" dirty="0"/>
          </a:p>
        </p:txBody>
      </p:sp>
      <p:sp>
        <p:nvSpPr>
          <p:cNvPr id="3" name="Content Placeholder 2">
            <a:extLst>
              <a:ext uri="{FF2B5EF4-FFF2-40B4-BE49-F238E27FC236}">
                <a16:creationId xmlns:a16="http://schemas.microsoft.com/office/drawing/2014/main" id="{21DA00A1-239F-504C-9945-9090779A2C9E}"/>
              </a:ext>
            </a:extLst>
          </p:cNvPr>
          <p:cNvSpPr>
            <a:spLocks noGrp="1"/>
          </p:cNvSpPr>
          <p:nvPr>
            <p:ph idx="1"/>
          </p:nvPr>
        </p:nvSpPr>
        <p:spPr>
          <a:xfrm>
            <a:off x="838200" y="1825625"/>
            <a:ext cx="10515600" cy="1847878"/>
          </a:xfrm>
        </p:spPr>
        <p:txBody>
          <a:bodyPr>
            <a:normAutofit fontScale="77500" lnSpcReduction="20000"/>
          </a:bodyPr>
          <a:lstStyle/>
          <a:p>
            <a:pPr marL="0" indent="0">
              <a:buNone/>
            </a:pPr>
            <a:r>
              <a:rPr lang="en-US" dirty="0"/>
              <a:t>Properties in C# provide the ability to protect a field by reading and writing to it through special methods called accessors. They are generally declared as public with the same data type as the field they are going to protect, followed by the name of the property and a code block that defines the get and set accessors.</a:t>
            </a:r>
          </a:p>
          <a:p>
            <a:pPr marL="0" indent="0">
              <a:buNone/>
            </a:pPr>
            <a:r>
              <a:rPr lang="en-US" dirty="0"/>
              <a:t>Note that the contextual value keyword corresponds to the value assigned to the property. Properties are implemented as methods, but used as though they are fields.</a:t>
            </a:r>
          </a:p>
          <a:p>
            <a:endParaRPr lang="en-BO" dirty="0"/>
          </a:p>
        </p:txBody>
      </p:sp>
      <p:sp>
        <p:nvSpPr>
          <p:cNvPr id="4" name="Rectangle 3">
            <a:extLst>
              <a:ext uri="{FF2B5EF4-FFF2-40B4-BE49-F238E27FC236}">
                <a16:creationId xmlns:a16="http://schemas.microsoft.com/office/drawing/2014/main" id="{F7A3067A-1430-5E40-AC63-53212A1201AB}"/>
              </a:ext>
            </a:extLst>
          </p:cNvPr>
          <p:cNvSpPr/>
          <p:nvPr/>
        </p:nvSpPr>
        <p:spPr>
          <a:xfrm>
            <a:off x="1179444" y="3673268"/>
            <a:ext cx="4322860" cy="2585323"/>
          </a:xfrm>
          <a:prstGeom prst="rect">
            <a:avLst/>
          </a:prstGeom>
        </p:spPr>
        <p:txBody>
          <a:bodyPr wrap="square">
            <a:spAutoFit/>
          </a:bodyPr>
          <a:lstStyle/>
          <a:p>
            <a:r>
              <a:rPr lang="en-US" b="1" dirty="0"/>
              <a:t>class Time</a:t>
            </a:r>
          </a:p>
          <a:p>
            <a:r>
              <a:rPr lang="en-US" b="1" dirty="0"/>
              <a:t>{</a:t>
            </a:r>
          </a:p>
          <a:p>
            <a:r>
              <a:rPr lang="en-US" b="1" dirty="0"/>
              <a:t>	private int seconds;</a:t>
            </a:r>
          </a:p>
          <a:p>
            <a:pPr lvl="2"/>
            <a:r>
              <a:rPr lang="en-US" b="1" dirty="0"/>
              <a:t>public int sec</a:t>
            </a:r>
          </a:p>
          <a:p>
            <a:pPr lvl="2"/>
            <a:r>
              <a:rPr lang="en-US" b="1" dirty="0"/>
              <a:t>{</a:t>
            </a:r>
          </a:p>
          <a:p>
            <a:pPr lvl="2"/>
            <a:r>
              <a:rPr lang="en-US" b="1" dirty="0"/>
              <a:t>	get { return seconds; }</a:t>
            </a:r>
          </a:p>
          <a:p>
            <a:pPr lvl="2"/>
            <a:r>
              <a:rPr lang="en-US" b="1" dirty="0"/>
              <a:t>	set { seconds = </a:t>
            </a:r>
            <a:r>
              <a:rPr lang="en-US" b="1" u="sng" dirty="0"/>
              <a:t>value</a:t>
            </a:r>
            <a:r>
              <a:rPr lang="en-US" b="1" dirty="0"/>
              <a:t>; }</a:t>
            </a:r>
          </a:p>
          <a:p>
            <a:pPr lvl="2"/>
            <a:r>
              <a:rPr lang="en-US" b="1" dirty="0"/>
              <a:t>}</a:t>
            </a:r>
          </a:p>
          <a:p>
            <a:r>
              <a:rPr lang="en-US" b="1" dirty="0"/>
              <a:t>}</a:t>
            </a:r>
            <a:endParaRPr lang="en-US" b="1" dirty="0">
              <a:effectLst/>
            </a:endParaRPr>
          </a:p>
        </p:txBody>
      </p:sp>
      <p:sp>
        <p:nvSpPr>
          <p:cNvPr id="5" name="TextBox 4">
            <a:extLst>
              <a:ext uri="{FF2B5EF4-FFF2-40B4-BE49-F238E27FC236}">
                <a16:creationId xmlns:a16="http://schemas.microsoft.com/office/drawing/2014/main" id="{FA5194F4-26F7-DE48-9342-74C5A8AA907F}"/>
              </a:ext>
            </a:extLst>
          </p:cNvPr>
          <p:cNvSpPr txBox="1"/>
          <p:nvPr/>
        </p:nvSpPr>
        <p:spPr>
          <a:xfrm>
            <a:off x="6445857" y="3673268"/>
            <a:ext cx="3358101" cy="2585323"/>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a:t>
            </a:r>
          </a:p>
          <a:p>
            <a:pPr lvl="1"/>
            <a:r>
              <a:rPr lang="en-US" b="1" dirty="0"/>
              <a:t>{</a:t>
            </a:r>
          </a:p>
          <a:p>
            <a:pPr lvl="1"/>
            <a:r>
              <a:rPr lang="en-US" b="1" dirty="0"/>
              <a:t>	Time t = new Time();</a:t>
            </a:r>
          </a:p>
          <a:p>
            <a:pPr lvl="1"/>
            <a:r>
              <a:rPr lang="en-US" b="1" dirty="0"/>
              <a:t>	</a:t>
            </a:r>
            <a:r>
              <a:rPr lang="en-US" b="1" dirty="0" err="1"/>
              <a:t>t.sec</a:t>
            </a:r>
            <a:r>
              <a:rPr lang="en-US" b="1" dirty="0"/>
              <a:t> = 5;</a:t>
            </a:r>
          </a:p>
          <a:p>
            <a:pPr lvl="1"/>
            <a:r>
              <a:rPr lang="en-US" b="1" dirty="0"/>
              <a:t>	int s = </a:t>
            </a:r>
            <a:r>
              <a:rPr lang="en-US" b="1" dirty="0" err="1"/>
              <a:t>t.sec</a:t>
            </a:r>
            <a:r>
              <a:rPr lang="en-US" b="1" dirty="0"/>
              <a:t>; 	// 5</a:t>
            </a:r>
          </a:p>
          <a:p>
            <a:pPr lvl="1"/>
            <a:r>
              <a:rPr lang="en-US" b="1" dirty="0"/>
              <a:t>}</a:t>
            </a:r>
          </a:p>
          <a:p>
            <a:r>
              <a:rPr lang="en-US" b="1" dirty="0"/>
              <a:t>}</a:t>
            </a:r>
          </a:p>
        </p:txBody>
      </p:sp>
    </p:spTree>
    <p:extLst>
      <p:ext uri="{BB962C8B-B14F-4D97-AF65-F5344CB8AC3E}">
        <p14:creationId xmlns:p14="http://schemas.microsoft.com/office/powerpoint/2010/main" val="265055156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BA4AA-6355-D04A-9C15-88B2EC58C438}"/>
              </a:ext>
            </a:extLst>
          </p:cNvPr>
          <p:cNvSpPr>
            <a:spLocks noGrp="1"/>
          </p:cNvSpPr>
          <p:nvPr>
            <p:ph type="title"/>
          </p:nvPr>
        </p:nvSpPr>
        <p:spPr/>
        <p:txBody>
          <a:bodyPr/>
          <a:lstStyle/>
          <a:p>
            <a:r>
              <a:rPr lang="en-US" dirty="0"/>
              <a:t>Property Advantages</a:t>
            </a:r>
            <a:br>
              <a:rPr lang="en-US" dirty="0"/>
            </a:br>
            <a:endParaRPr lang="en-BO" dirty="0"/>
          </a:p>
        </p:txBody>
      </p:sp>
      <p:sp>
        <p:nvSpPr>
          <p:cNvPr id="3" name="Content Placeholder 2">
            <a:extLst>
              <a:ext uri="{FF2B5EF4-FFF2-40B4-BE49-F238E27FC236}">
                <a16:creationId xmlns:a16="http://schemas.microsoft.com/office/drawing/2014/main" id="{79AF822B-CC12-DF46-93AE-C991628F953A}"/>
              </a:ext>
            </a:extLst>
          </p:cNvPr>
          <p:cNvSpPr>
            <a:spLocks noGrp="1"/>
          </p:cNvSpPr>
          <p:nvPr>
            <p:ph idx="1"/>
          </p:nvPr>
        </p:nvSpPr>
        <p:spPr/>
        <p:txBody>
          <a:bodyPr>
            <a:normAutofit fontScale="92500" lnSpcReduction="10000"/>
          </a:bodyPr>
          <a:lstStyle/>
          <a:p>
            <a:pPr marL="0" indent="0">
              <a:buNone/>
            </a:pPr>
            <a:r>
              <a:rPr lang="en-US" dirty="0"/>
              <a:t>Since there is no special logic in the previously defined property, it is functionally the same as if it had been a public field. However, as a general rule, public fields should never be used in real world programming because of the many advantages that properties bring.</a:t>
            </a:r>
          </a:p>
          <a:p>
            <a:pPr marL="0" indent="0">
              <a:buNone/>
            </a:pPr>
            <a:r>
              <a:rPr lang="en-US" dirty="0"/>
              <a:t>First of all, properties allow developers to change the internal implementation of the property without breaking any programs that are using it. This is of particular importance for published classes, which may be in use by other developers. </a:t>
            </a:r>
          </a:p>
          <a:p>
            <a:pPr marL="0" indent="0">
              <a:buNone/>
            </a:pPr>
            <a:r>
              <a:rPr lang="en-US" dirty="0"/>
              <a:t>In the Time class, for example, the field’s data type could need to be changed from int to byte. With properties, this conversion could be handled in the background. With a public field, however, changing the underlying data type for a published class will likely break any programs that are using the class.</a:t>
            </a:r>
          </a:p>
          <a:p>
            <a:endParaRPr lang="en-BO" dirty="0"/>
          </a:p>
        </p:txBody>
      </p:sp>
    </p:spTree>
    <p:extLst>
      <p:ext uri="{BB962C8B-B14F-4D97-AF65-F5344CB8AC3E}">
        <p14:creationId xmlns:p14="http://schemas.microsoft.com/office/powerpoint/2010/main" val="393756421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82D5-9BDB-7C47-BFC9-C844A892F46F}"/>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0E879C77-0B10-5848-A645-1F1D7DE7C07F}"/>
              </a:ext>
            </a:extLst>
          </p:cNvPr>
          <p:cNvSpPr>
            <a:spLocks noGrp="1"/>
          </p:cNvSpPr>
          <p:nvPr>
            <p:ph idx="1"/>
          </p:nvPr>
        </p:nvSpPr>
        <p:spPr>
          <a:xfrm>
            <a:off x="3493936" y="1976700"/>
            <a:ext cx="5403574" cy="4351338"/>
          </a:xfrm>
        </p:spPr>
        <p:txBody>
          <a:bodyPr>
            <a:normAutofit fontScale="85000" lnSpcReduction="20000"/>
          </a:bodyPr>
          <a:lstStyle/>
          <a:p>
            <a:pPr marL="0" indent="0">
              <a:buNone/>
            </a:pPr>
            <a:r>
              <a:rPr lang="en-US" sz="2400" b="1" dirty="0"/>
              <a:t>class Time</a:t>
            </a:r>
          </a:p>
          <a:p>
            <a:pPr marL="0" indent="0">
              <a:buNone/>
            </a:pPr>
            <a:r>
              <a:rPr lang="en-US" sz="2400" b="1" dirty="0"/>
              <a:t>{</a:t>
            </a:r>
          </a:p>
          <a:p>
            <a:pPr marL="914400" lvl="2" indent="0">
              <a:buNone/>
            </a:pPr>
            <a:r>
              <a:rPr lang="en-US" sz="2400" b="1" dirty="0"/>
              <a:t>private byte seconds;</a:t>
            </a:r>
          </a:p>
          <a:p>
            <a:pPr marL="914400" lvl="2" indent="0">
              <a:buNone/>
            </a:pPr>
            <a:r>
              <a:rPr lang="en-US" sz="2400" b="1" dirty="0"/>
              <a:t>public int sec</a:t>
            </a:r>
          </a:p>
          <a:p>
            <a:pPr marL="914400" lvl="2" indent="0">
              <a:buNone/>
            </a:pPr>
            <a:r>
              <a:rPr lang="en-US" sz="2400" b="1" dirty="0"/>
              <a:t>{</a:t>
            </a:r>
          </a:p>
          <a:p>
            <a:pPr marL="1371600" lvl="3" indent="0">
              <a:buNone/>
            </a:pPr>
            <a:r>
              <a:rPr lang="en-US" sz="2400" b="1" dirty="0"/>
              <a:t>get</a:t>
            </a:r>
          </a:p>
          <a:p>
            <a:pPr marL="1371600" lvl="3" indent="0">
              <a:buNone/>
            </a:pPr>
            <a:r>
              <a:rPr lang="en-US" sz="2400" b="1" dirty="0"/>
              <a:t>{</a:t>
            </a:r>
          </a:p>
          <a:p>
            <a:pPr marL="1371600" lvl="3" indent="0">
              <a:buNone/>
            </a:pPr>
            <a:r>
              <a:rPr lang="en-US" sz="2400" b="1" dirty="0"/>
              <a:t>	return (int)seconds;</a:t>
            </a:r>
          </a:p>
          <a:p>
            <a:pPr marL="1371600" lvl="3" indent="0">
              <a:buNone/>
            </a:pPr>
            <a:r>
              <a:rPr lang="en-US" sz="2400" b="1" dirty="0"/>
              <a:t>}</a:t>
            </a:r>
          </a:p>
          <a:p>
            <a:pPr marL="1371600" lvl="3" indent="0">
              <a:buNone/>
            </a:pPr>
            <a:r>
              <a:rPr lang="en-US" sz="2400" b="1" dirty="0"/>
              <a:t>set</a:t>
            </a:r>
          </a:p>
          <a:p>
            <a:pPr marL="1371600" lvl="3" indent="0">
              <a:buNone/>
            </a:pPr>
            <a:r>
              <a:rPr lang="en-US" sz="2400" b="1" dirty="0"/>
              <a:t>{</a:t>
            </a:r>
          </a:p>
          <a:p>
            <a:pPr marL="1371600" lvl="3" indent="0">
              <a:buNone/>
            </a:pPr>
            <a:r>
              <a:rPr lang="en-US" sz="2400" b="1" dirty="0"/>
              <a:t>	seconds = (byte)value;</a:t>
            </a:r>
          </a:p>
          <a:p>
            <a:pPr marL="1371600" lvl="3" indent="0">
              <a:buNone/>
            </a:pPr>
            <a:r>
              <a:rPr lang="en-US" sz="2400" b="1" dirty="0"/>
              <a:t>}</a:t>
            </a:r>
          </a:p>
          <a:p>
            <a:pPr marL="457200" lvl="1" indent="0">
              <a:buNone/>
            </a:pPr>
            <a:r>
              <a:rPr lang="en-US" b="1" dirty="0"/>
              <a:t>	}</a:t>
            </a:r>
          </a:p>
          <a:p>
            <a:pPr marL="0" indent="0">
              <a:buNone/>
            </a:pPr>
            <a:r>
              <a:rPr lang="en-US" sz="2400" b="1" dirty="0"/>
              <a:t>}</a:t>
            </a:r>
          </a:p>
          <a:p>
            <a:endParaRPr lang="en-BO" dirty="0"/>
          </a:p>
        </p:txBody>
      </p:sp>
    </p:spTree>
    <p:extLst>
      <p:ext uri="{BB962C8B-B14F-4D97-AF65-F5344CB8AC3E}">
        <p14:creationId xmlns:p14="http://schemas.microsoft.com/office/powerpoint/2010/main" val="52606555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5EA8-45D3-F344-96CB-3B8C4B7D38F7}"/>
              </a:ext>
            </a:extLst>
          </p:cNvPr>
          <p:cNvSpPr>
            <a:spLocks noGrp="1"/>
          </p:cNvSpPr>
          <p:nvPr>
            <p:ph type="title"/>
          </p:nvPr>
        </p:nvSpPr>
        <p:spPr/>
        <p:txBody>
          <a:bodyPr/>
          <a:lstStyle/>
          <a:p>
            <a:r>
              <a:rPr lang="en-BO" dirty="0"/>
              <a:t>Coding with Properties</a:t>
            </a:r>
          </a:p>
        </p:txBody>
      </p:sp>
      <p:sp>
        <p:nvSpPr>
          <p:cNvPr id="3" name="Content Placeholder 2">
            <a:extLst>
              <a:ext uri="{FF2B5EF4-FFF2-40B4-BE49-F238E27FC236}">
                <a16:creationId xmlns:a16="http://schemas.microsoft.com/office/drawing/2014/main" id="{0C110B2A-B750-3B45-A418-55A0A27C31C8}"/>
              </a:ext>
            </a:extLst>
          </p:cNvPr>
          <p:cNvSpPr>
            <a:spLocks noGrp="1"/>
          </p:cNvSpPr>
          <p:nvPr>
            <p:ph idx="1"/>
          </p:nvPr>
        </p:nvSpPr>
        <p:spPr>
          <a:xfrm>
            <a:off x="838200" y="1825625"/>
            <a:ext cx="10515600" cy="1100455"/>
          </a:xfrm>
        </p:spPr>
        <p:txBody>
          <a:bodyPr>
            <a:normAutofit fontScale="55000" lnSpcReduction="20000"/>
          </a:bodyPr>
          <a:lstStyle/>
          <a:p>
            <a:pPr marL="0" indent="0">
              <a:buNone/>
            </a:pPr>
            <a:r>
              <a:rPr lang="en-US" dirty="0"/>
              <a:t>A second advantage of properties is that they allow the data to be validated before permitting a change. </a:t>
            </a:r>
          </a:p>
          <a:p>
            <a:pPr marL="0" indent="0">
              <a:buNone/>
            </a:pPr>
            <a:r>
              <a:rPr lang="en-US" dirty="0"/>
              <a:t>For example, the seconds field can be prevented from being assigned a negative value in the following way. Properties do not have to correspond to an actual field. The data could even come from outside the class, such as from a database. </a:t>
            </a:r>
          </a:p>
          <a:p>
            <a:pPr marL="0" indent="0">
              <a:buNone/>
            </a:pPr>
            <a:r>
              <a:rPr lang="en-US" dirty="0"/>
              <a:t>There is also nothing that prevents the programmer from doing other things in the accessors, such as keeping an update counter.</a:t>
            </a:r>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42ED6E41-FE87-3E45-9D6A-BFB248E6A3F1}"/>
              </a:ext>
            </a:extLst>
          </p:cNvPr>
          <p:cNvSpPr txBox="1"/>
          <p:nvPr/>
        </p:nvSpPr>
        <p:spPr>
          <a:xfrm>
            <a:off x="962108" y="3021495"/>
            <a:ext cx="5009322" cy="3416320"/>
          </a:xfrm>
          <a:prstGeom prst="rect">
            <a:avLst/>
          </a:prstGeom>
          <a:noFill/>
        </p:spPr>
        <p:txBody>
          <a:bodyPr wrap="square" rtlCol="0">
            <a:spAutoFit/>
          </a:bodyPr>
          <a:lstStyle/>
          <a:p>
            <a:r>
              <a:rPr lang="en-US" b="1" dirty="0"/>
              <a:t>class Time</a:t>
            </a:r>
          </a:p>
          <a:p>
            <a:r>
              <a:rPr lang="en-US" b="1" dirty="0"/>
              <a:t>{</a:t>
            </a:r>
          </a:p>
          <a:p>
            <a:pPr lvl="1"/>
            <a:r>
              <a:rPr lang="en-US" b="1" dirty="0"/>
              <a:t>private int seconds;</a:t>
            </a:r>
          </a:p>
          <a:p>
            <a:pPr lvl="1"/>
            <a:r>
              <a:rPr lang="en-US" b="1" dirty="0"/>
              <a:t>public Seconds</a:t>
            </a:r>
          </a:p>
          <a:p>
            <a:pPr lvl="1"/>
            <a:r>
              <a:rPr lang="en-US" b="1" dirty="0"/>
              <a:t>{</a:t>
            </a:r>
          </a:p>
          <a:p>
            <a:pPr lvl="2"/>
            <a:r>
              <a:rPr lang="en-US" b="1" dirty="0"/>
              <a:t>get { return seconds; }</a:t>
            </a:r>
          </a:p>
          <a:p>
            <a:pPr lvl="2"/>
            <a:r>
              <a:rPr lang="en-US" b="1" dirty="0"/>
              <a:t>set</a:t>
            </a:r>
          </a:p>
          <a:p>
            <a:pPr lvl="2"/>
            <a:r>
              <a:rPr lang="en-US" b="1" dirty="0"/>
              <a:t>{</a:t>
            </a:r>
          </a:p>
          <a:p>
            <a:pPr lvl="2"/>
            <a:r>
              <a:rPr lang="en-US" b="1" dirty="0"/>
              <a:t>	seconds = value &gt; 0 ? value : 0;</a:t>
            </a:r>
          </a:p>
          <a:p>
            <a:pPr lvl="2"/>
            <a:r>
              <a:rPr lang="en-US" b="1" dirty="0"/>
              <a:t>}</a:t>
            </a:r>
          </a:p>
          <a:p>
            <a:pPr lvl="1"/>
            <a:r>
              <a:rPr lang="en-US" b="1" dirty="0"/>
              <a:t>}</a:t>
            </a:r>
          </a:p>
          <a:p>
            <a:r>
              <a:rPr lang="en-US" b="1" dirty="0"/>
              <a:t>}</a:t>
            </a:r>
          </a:p>
        </p:txBody>
      </p:sp>
      <p:sp>
        <p:nvSpPr>
          <p:cNvPr id="5" name="TextBox 4">
            <a:extLst>
              <a:ext uri="{FF2B5EF4-FFF2-40B4-BE49-F238E27FC236}">
                <a16:creationId xmlns:a16="http://schemas.microsoft.com/office/drawing/2014/main" id="{8EE5D02E-EC43-CE40-978D-AF50A83B9232}"/>
              </a:ext>
            </a:extLst>
          </p:cNvPr>
          <p:cNvSpPr txBox="1"/>
          <p:nvPr/>
        </p:nvSpPr>
        <p:spPr>
          <a:xfrm>
            <a:off x="6559825" y="3021495"/>
            <a:ext cx="4793975" cy="3139321"/>
          </a:xfrm>
          <a:prstGeom prst="rect">
            <a:avLst/>
          </a:prstGeom>
          <a:noFill/>
        </p:spPr>
        <p:txBody>
          <a:bodyPr wrap="square" rtlCol="0">
            <a:spAutoFit/>
          </a:bodyPr>
          <a:lstStyle/>
          <a:p>
            <a:r>
              <a:rPr lang="en-US" b="1" dirty="0"/>
              <a:t>c</a:t>
            </a:r>
            <a:r>
              <a:rPr lang="en-BO" b="1" dirty="0"/>
              <a:t>lass MyMath</a:t>
            </a:r>
          </a:p>
          <a:p>
            <a:r>
              <a:rPr lang="en-BO" b="1" dirty="0"/>
              <a:t>{</a:t>
            </a:r>
          </a:p>
          <a:p>
            <a:r>
              <a:rPr lang="en-BO" b="1" dirty="0"/>
              <a:t>	private int _count;</a:t>
            </a:r>
          </a:p>
          <a:p>
            <a:pPr lvl="2"/>
            <a:r>
              <a:rPr lang="en-BO" b="1" dirty="0"/>
              <a:t>public PI { get System.Math.PI;</a:t>
            </a:r>
            <a:r>
              <a:rPr lang="en-US" b="1" dirty="0"/>
              <a:t> }</a:t>
            </a:r>
          </a:p>
          <a:p>
            <a:pPr lvl="2"/>
            <a:r>
              <a:rPr lang="en-US" b="1" dirty="0"/>
              <a:t>public int hour</a:t>
            </a:r>
          </a:p>
          <a:p>
            <a:pPr lvl="2"/>
            <a:r>
              <a:rPr lang="en-US" b="1" dirty="0"/>
              <a:t>{</a:t>
            </a:r>
          </a:p>
          <a:p>
            <a:pPr lvl="2"/>
            <a:r>
              <a:rPr lang="en-US" b="1" dirty="0"/>
              <a:t>	get { return seconds / 3600;</a:t>
            </a:r>
          </a:p>
          <a:p>
            <a:pPr lvl="2"/>
            <a:r>
              <a:rPr lang="en-US" b="1" dirty="0"/>
              <a:t>	set { seconds = value * 3600;</a:t>
            </a:r>
          </a:p>
          <a:p>
            <a:pPr lvl="2"/>
            <a:r>
              <a:rPr lang="en-US" b="1" dirty="0"/>
              <a:t>	_count++;</a:t>
            </a:r>
          </a:p>
          <a:p>
            <a:pPr lvl="2"/>
            <a:r>
              <a:rPr lang="en-US" b="1" dirty="0"/>
              <a:t> }</a:t>
            </a:r>
          </a:p>
          <a:p>
            <a:r>
              <a:rPr lang="en-BO" b="1" dirty="0"/>
              <a:t>}  </a:t>
            </a:r>
          </a:p>
        </p:txBody>
      </p:sp>
    </p:spTree>
    <p:extLst>
      <p:ext uri="{BB962C8B-B14F-4D97-AF65-F5344CB8AC3E}">
        <p14:creationId xmlns:p14="http://schemas.microsoft.com/office/powerpoint/2010/main" val="2384869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15ED1-F506-B142-AE6C-B41D39F923C0}"/>
              </a:ext>
            </a:extLst>
          </p:cNvPr>
          <p:cNvSpPr>
            <a:spLocks noGrp="1"/>
          </p:cNvSpPr>
          <p:nvPr>
            <p:ph type="title"/>
          </p:nvPr>
        </p:nvSpPr>
        <p:spPr/>
        <p:txBody>
          <a:bodyPr/>
          <a:lstStyle/>
          <a:p>
            <a:r>
              <a:rPr lang="en-US" dirty="0"/>
              <a:t>CHAPTER 3</a:t>
            </a:r>
            <a:br>
              <a:rPr lang="en-US" dirty="0"/>
            </a:br>
            <a:endParaRPr lang="en-BO" dirty="0"/>
          </a:p>
        </p:txBody>
      </p:sp>
      <p:sp>
        <p:nvSpPr>
          <p:cNvPr id="3" name="Content Placeholder 2">
            <a:extLst>
              <a:ext uri="{FF2B5EF4-FFF2-40B4-BE49-F238E27FC236}">
                <a16:creationId xmlns:a16="http://schemas.microsoft.com/office/drawing/2014/main" id="{91659D61-6B34-1643-AF08-01DF57417434}"/>
              </a:ext>
            </a:extLst>
          </p:cNvPr>
          <p:cNvSpPr>
            <a:spLocks noGrp="1"/>
          </p:cNvSpPr>
          <p:nvPr>
            <p:ph idx="1"/>
          </p:nvPr>
        </p:nvSpPr>
        <p:spPr/>
        <p:txBody>
          <a:bodyPr/>
          <a:lstStyle/>
          <a:p>
            <a:pPr marL="0" indent="0">
              <a:buNone/>
            </a:pPr>
            <a:r>
              <a:rPr lang="en-US" sz="4000" dirty="0"/>
              <a:t>Variables</a:t>
            </a:r>
          </a:p>
          <a:p>
            <a:pPr marL="0" indent="0">
              <a:buNone/>
            </a:pPr>
            <a:endParaRPr lang="en-US" dirty="0"/>
          </a:p>
          <a:p>
            <a:pPr marL="0" indent="0">
              <a:buNone/>
            </a:pPr>
            <a:r>
              <a:rPr lang="en-US" dirty="0"/>
              <a:t>Variables are used for storing data in memory during program execution.</a:t>
            </a:r>
          </a:p>
          <a:p>
            <a:pPr marL="0" indent="0">
              <a:buNone/>
            </a:pPr>
            <a:endParaRPr lang="en-US" dirty="0"/>
          </a:p>
          <a:p>
            <a:endParaRPr lang="en-BO" dirty="0"/>
          </a:p>
        </p:txBody>
      </p:sp>
    </p:spTree>
    <p:extLst>
      <p:ext uri="{BB962C8B-B14F-4D97-AF65-F5344CB8AC3E}">
        <p14:creationId xmlns:p14="http://schemas.microsoft.com/office/powerpoint/2010/main" val="293265371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C05B-212D-8947-A2A7-AC3477B279B3}"/>
              </a:ext>
            </a:extLst>
          </p:cNvPr>
          <p:cNvSpPr>
            <a:spLocks noGrp="1"/>
          </p:cNvSpPr>
          <p:nvPr>
            <p:ph type="title"/>
          </p:nvPr>
        </p:nvSpPr>
        <p:spPr/>
        <p:txBody>
          <a:bodyPr/>
          <a:lstStyle/>
          <a:p>
            <a:r>
              <a:rPr lang="en-US" dirty="0"/>
              <a:t>Read-Only and Write-Only Properties</a:t>
            </a:r>
            <a:br>
              <a:rPr lang="en-US" dirty="0"/>
            </a:br>
            <a:endParaRPr lang="en-BO" dirty="0"/>
          </a:p>
        </p:txBody>
      </p:sp>
      <p:sp>
        <p:nvSpPr>
          <p:cNvPr id="3" name="Content Placeholder 2">
            <a:extLst>
              <a:ext uri="{FF2B5EF4-FFF2-40B4-BE49-F238E27FC236}">
                <a16:creationId xmlns:a16="http://schemas.microsoft.com/office/drawing/2014/main" id="{68CC9F73-00B2-CF48-B648-853CB10F9EB3}"/>
              </a:ext>
            </a:extLst>
          </p:cNvPr>
          <p:cNvSpPr>
            <a:spLocks noGrp="1"/>
          </p:cNvSpPr>
          <p:nvPr>
            <p:ph idx="1"/>
          </p:nvPr>
        </p:nvSpPr>
        <p:spPr>
          <a:xfrm>
            <a:off x="838200" y="1825625"/>
            <a:ext cx="10515600" cy="1036845"/>
          </a:xfrm>
        </p:spPr>
        <p:txBody>
          <a:bodyPr>
            <a:normAutofit fontScale="92500" lnSpcReduction="20000"/>
          </a:bodyPr>
          <a:lstStyle/>
          <a:p>
            <a:pPr marL="0" indent="0">
              <a:buNone/>
            </a:pPr>
            <a:r>
              <a:rPr lang="en-US" dirty="0"/>
              <a:t>Either one of the accessors can be left out. Without the set accessor, the property becomes read-only, and by leaving out the get accessor instead, the property is made write-only.</a:t>
            </a:r>
          </a:p>
          <a:p>
            <a:endParaRPr lang="en-BO" dirty="0"/>
          </a:p>
        </p:txBody>
      </p:sp>
      <p:sp>
        <p:nvSpPr>
          <p:cNvPr id="4" name="TextBox 3">
            <a:extLst>
              <a:ext uri="{FF2B5EF4-FFF2-40B4-BE49-F238E27FC236}">
                <a16:creationId xmlns:a16="http://schemas.microsoft.com/office/drawing/2014/main" id="{8B7E08D1-DB7D-D841-B062-FFA279A241FA}"/>
              </a:ext>
            </a:extLst>
          </p:cNvPr>
          <p:cNvSpPr txBox="1"/>
          <p:nvPr/>
        </p:nvSpPr>
        <p:spPr>
          <a:xfrm>
            <a:off x="2258172" y="3021026"/>
            <a:ext cx="7283395" cy="3477875"/>
          </a:xfrm>
          <a:prstGeom prst="rect">
            <a:avLst/>
          </a:prstGeom>
          <a:noFill/>
        </p:spPr>
        <p:txBody>
          <a:bodyPr wrap="square" rtlCol="0">
            <a:spAutoFit/>
          </a:bodyPr>
          <a:lstStyle/>
          <a:p>
            <a:r>
              <a:rPr lang="en-US" sz="2000" b="1" dirty="0"/>
              <a:t>c</a:t>
            </a:r>
            <a:r>
              <a:rPr lang="en-BO" sz="2000" b="1" dirty="0"/>
              <a:t>lass MyMath</a:t>
            </a:r>
          </a:p>
          <a:p>
            <a:r>
              <a:rPr lang="en-BO" sz="2000" b="1" dirty="0"/>
              <a:t>{</a:t>
            </a:r>
          </a:p>
          <a:p>
            <a:r>
              <a:rPr lang="en-BO" sz="2000" b="1" dirty="0"/>
              <a:t>         private int _minutes; private int _seconds;	</a:t>
            </a:r>
          </a:p>
          <a:p>
            <a:pPr lvl="1"/>
            <a:endParaRPr lang="en-US" sz="2000" b="1" dirty="0"/>
          </a:p>
          <a:p>
            <a:pPr lvl="1"/>
            <a:r>
              <a:rPr lang="en-US" sz="2000" b="1" dirty="0"/>
              <a:t>// Read-only property</a:t>
            </a:r>
          </a:p>
          <a:p>
            <a:pPr lvl="1"/>
            <a:r>
              <a:rPr lang="en-US" sz="2000" b="1" dirty="0"/>
              <a:t>public int Minutes { public get { return _minutes; } }</a:t>
            </a:r>
          </a:p>
          <a:p>
            <a:pPr lvl="1"/>
            <a:endParaRPr lang="en-US" sz="2000" b="1" dirty="0"/>
          </a:p>
          <a:p>
            <a:pPr lvl="1"/>
            <a:r>
              <a:rPr lang="en-US" sz="2000" b="1" dirty="0"/>
              <a:t>// Write-only property</a:t>
            </a:r>
          </a:p>
          <a:p>
            <a:pPr lvl="1"/>
            <a:r>
              <a:rPr lang="en-US" sz="2000" b="1" dirty="0"/>
              <a:t>public int Seconds { public set { _seconds = value; } }</a:t>
            </a:r>
          </a:p>
          <a:p>
            <a:pPr lvl="1"/>
            <a:endParaRPr lang="en-US" sz="2000" b="1" dirty="0"/>
          </a:p>
          <a:p>
            <a:r>
              <a:rPr lang="en-BO" sz="2000" b="1" dirty="0"/>
              <a:t>}</a:t>
            </a:r>
          </a:p>
        </p:txBody>
      </p:sp>
    </p:spTree>
    <p:extLst>
      <p:ext uri="{BB962C8B-B14F-4D97-AF65-F5344CB8AC3E}">
        <p14:creationId xmlns:p14="http://schemas.microsoft.com/office/powerpoint/2010/main" val="243633673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59AE-EF65-BE4B-A07E-8C64A5CFE3C4}"/>
              </a:ext>
            </a:extLst>
          </p:cNvPr>
          <p:cNvSpPr>
            <a:spLocks noGrp="1"/>
          </p:cNvSpPr>
          <p:nvPr>
            <p:ph type="title"/>
          </p:nvPr>
        </p:nvSpPr>
        <p:spPr/>
        <p:txBody>
          <a:bodyPr/>
          <a:lstStyle/>
          <a:p>
            <a:r>
              <a:rPr lang="en-US" dirty="0"/>
              <a:t>Property Access Levels</a:t>
            </a:r>
            <a:br>
              <a:rPr lang="en-US" dirty="0"/>
            </a:br>
            <a:endParaRPr lang="en-BO" dirty="0"/>
          </a:p>
        </p:txBody>
      </p:sp>
      <p:sp>
        <p:nvSpPr>
          <p:cNvPr id="3" name="Content Placeholder 2">
            <a:extLst>
              <a:ext uri="{FF2B5EF4-FFF2-40B4-BE49-F238E27FC236}">
                <a16:creationId xmlns:a16="http://schemas.microsoft.com/office/drawing/2014/main" id="{053B0682-B228-AB4A-90BD-F777AB4F0D5B}"/>
              </a:ext>
            </a:extLst>
          </p:cNvPr>
          <p:cNvSpPr>
            <a:spLocks noGrp="1"/>
          </p:cNvSpPr>
          <p:nvPr>
            <p:ph idx="1"/>
          </p:nvPr>
        </p:nvSpPr>
        <p:spPr>
          <a:xfrm>
            <a:off x="838200" y="1825625"/>
            <a:ext cx="10515600" cy="2332907"/>
          </a:xfrm>
        </p:spPr>
        <p:txBody>
          <a:bodyPr>
            <a:normAutofit fontScale="92500" lnSpcReduction="20000"/>
          </a:bodyPr>
          <a:lstStyle/>
          <a:p>
            <a:pPr marL="0" indent="0">
              <a:buNone/>
            </a:pPr>
            <a:r>
              <a:rPr lang="en-US" dirty="0"/>
              <a:t>The accessor’s access levels can be restricted. For instance, to prevent a</a:t>
            </a:r>
          </a:p>
          <a:p>
            <a:pPr marL="0" indent="0">
              <a:buNone/>
            </a:pPr>
            <a:r>
              <a:rPr lang="en-US" dirty="0"/>
              <a:t>property from being modified from outside the class, the set accessor can be made private.</a:t>
            </a:r>
          </a:p>
          <a:p>
            <a:pPr marL="0" indent="0">
              <a:buNone/>
            </a:pPr>
            <a:r>
              <a:rPr lang="en-US" dirty="0"/>
              <a:t>The access level of the property itself can also be changed to restrict</a:t>
            </a:r>
          </a:p>
          <a:p>
            <a:pPr marL="0" indent="0">
              <a:buNone/>
            </a:pPr>
            <a:r>
              <a:rPr lang="en-US" dirty="0"/>
              <a:t>both accessors. By default, the accessors are public and the property itself is private.</a:t>
            </a:r>
          </a:p>
          <a:p>
            <a:endParaRPr lang="en-BO" dirty="0"/>
          </a:p>
        </p:txBody>
      </p:sp>
      <p:sp>
        <p:nvSpPr>
          <p:cNvPr id="4" name="TextBox 3">
            <a:extLst>
              <a:ext uri="{FF2B5EF4-FFF2-40B4-BE49-F238E27FC236}">
                <a16:creationId xmlns:a16="http://schemas.microsoft.com/office/drawing/2014/main" id="{0EC9A295-0B56-9546-869C-A9FFE665DAF0}"/>
              </a:ext>
            </a:extLst>
          </p:cNvPr>
          <p:cNvSpPr txBox="1"/>
          <p:nvPr/>
        </p:nvSpPr>
        <p:spPr>
          <a:xfrm>
            <a:off x="1884458" y="4276884"/>
            <a:ext cx="8197795" cy="2215991"/>
          </a:xfrm>
          <a:prstGeom prst="rect">
            <a:avLst/>
          </a:prstGeom>
          <a:noFill/>
        </p:spPr>
        <p:txBody>
          <a:bodyPr wrap="square" rtlCol="0">
            <a:spAutoFit/>
          </a:bodyPr>
          <a:lstStyle/>
          <a:p>
            <a:r>
              <a:rPr lang="en-US" sz="2000" b="1" dirty="0"/>
              <a:t>class </a:t>
            </a:r>
            <a:r>
              <a:rPr lang="en-US" sz="2000" b="1" dirty="0" err="1"/>
              <a:t>MyMath</a:t>
            </a:r>
            <a:endParaRPr lang="en-US" sz="2000" b="1" dirty="0"/>
          </a:p>
          <a:p>
            <a:r>
              <a:rPr lang="en-US" sz="2000" b="1" dirty="0"/>
              <a:t>{</a:t>
            </a:r>
          </a:p>
          <a:p>
            <a:pPr lvl="1"/>
            <a:r>
              <a:rPr lang="en-US" sz="2000" b="1" dirty="0"/>
              <a:t>public Seconds { get { return _seconds;}  private set { _seconds = value; }</a:t>
            </a:r>
          </a:p>
          <a:p>
            <a:pPr lvl="1"/>
            <a:r>
              <a:rPr lang="en-US" sz="2000" b="1" dirty="0"/>
              <a:t>private int Minutes { get { return _minutes;}  set { _minutes = value; } }</a:t>
            </a:r>
          </a:p>
          <a:p>
            <a:r>
              <a:rPr lang="en-US" sz="2000" b="1" dirty="0"/>
              <a:t>}</a:t>
            </a:r>
          </a:p>
          <a:p>
            <a:endParaRPr lang="en-US" dirty="0"/>
          </a:p>
        </p:txBody>
      </p:sp>
    </p:spTree>
    <p:extLst>
      <p:ext uri="{BB962C8B-B14F-4D97-AF65-F5344CB8AC3E}">
        <p14:creationId xmlns:p14="http://schemas.microsoft.com/office/powerpoint/2010/main" val="97979852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4905-EB43-1F48-A5D9-32C134E4D990}"/>
              </a:ext>
            </a:extLst>
          </p:cNvPr>
          <p:cNvSpPr>
            <a:spLocks noGrp="1"/>
          </p:cNvSpPr>
          <p:nvPr>
            <p:ph type="title"/>
          </p:nvPr>
        </p:nvSpPr>
        <p:spPr/>
        <p:txBody>
          <a:bodyPr/>
          <a:lstStyle/>
          <a:p>
            <a:r>
              <a:rPr lang="en-US" dirty="0"/>
              <a:t>Auto-Implemented Properties</a:t>
            </a:r>
            <a:br>
              <a:rPr lang="en-US" dirty="0"/>
            </a:br>
            <a:endParaRPr lang="en-BO" dirty="0"/>
          </a:p>
        </p:txBody>
      </p:sp>
      <p:sp>
        <p:nvSpPr>
          <p:cNvPr id="3" name="Content Placeholder 2">
            <a:extLst>
              <a:ext uri="{FF2B5EF4-FFF2-40B4-BE49-F238E27FC236}">
                <a16:creationId xmlns:a16="http://schemas.microsoft.com/office/drawing/2014/main" id="{2D198595-02EA-1D45-9939-9D617B1D2848}"/>
              </a:ext>
            </a:extLst>
          </p:cNvPr>
          <p:cNvSpPr>
            <a:spLocks noGrp="1"/>
          </p:cNvSpPr>
          <p:nvPr>
            <p:ph idx="1"/>
          </p:nvPr>
        </p:nvSpPr>
        <p:spPr>
          <a:xfrm>
            <a:off x="838200" y="1825625"/>
            <a:ext cx="10515600" cy="1672949"/>
          </a:xfrm>
        </p:spPr>
        <p:txBody>
          <a:bodyPr>
            <a:normAutofit fontScale="92500"/>
          </a:bodyPr>
          <a:lstStyle/>
          <a:p>
            <a:pPr marL="0" indent="0">
              <a:buNone/>
            </a:pPr>
            <a:r>
              <a:rPr lang="en-US" dirty="0"/>
              <a:t>The kind of property where the get and set accessors directly correspond to a field is very common. Because of this, there is a shorthand way of writing such a property, by leaving out the accessor code blocks and the private field. This syntax is called an auto-implemented property.</a:t>
            </a:r>
          </a:p>
          <a:p>
            <a:endParaRPr lang="en-BO" dirty="0"/>
          </a:p>
        </p:txBody>
      </p:sp>
      <p:sp>
        <p:nvSpPr>
          <p:cNvPr id="4" name="TextBox 3">
            <a:extLst>
              <a:ext uri="{FF2B5EF4-FFF2-40B4-BE49-F238E27FC236}">
                <a16:creationId xmlns:a16="http://schemas.microsoft.com/office/drawing/2014/main" id="{3DD59445-7C4F-CC43-B008-653616F5F67B}"/>
              </a:ext>
            </a:extLst>
          </p:cNvPr>
          <p:cNvSpPr txBox="1"/>
          <p:nvPr/>
        </p:nvSpPr>
        <p:spPr>
          <a:xfrm>
            <a:off x="2973789" y="3633511"/>
            <a:ext cx="5064980" cy="1569660"/>
          </a:xfrm>
          <a:prstGeom prst="rect">
            <a:avLst/>
          </a:prstGeom>
          <a:noFill/>
        </p:spPr>
        <p:txBody>
          <a:bodyPr wrap="square" rtlCol="0">
            <a:spAutoFit/>
          </a:bodyPr>
          <a:lstStyle/>
          <a:p>
            <a:r>
              <a:rPr lang="en-US" sz="2400" b="1" dirty="0"/>
              <a:t>class Time</a:t>
            </a:r>
          </a:p>
          <a:p>
            <a:r>
              <a:rPr lang="en-US" sz="2400" b="1" dirty="0"/>
              <a:t>{</a:t>
            </a:r>
          </a:p>
          <a:p>
            <a:r>
              <a:rPr lang="en-US" sz="2400" b="1" dirty="0"/>
              <a:t>	public int Seconds { get; set; }</a:t>
            </a:r>
          </a:p>
          <a:p>
            <a:r>
              <a:rPr lang="en-US" sz="2400" b="1" dirty="0"/>
              <a:t>}</a:t>
            </a:r>
            <a:endParaRPr lang="en-US" b="1" dirty="0"/>
          </a:p>
        </p:txBody>
      </p:sp>
    </p:spTree>
    <p:extLst>
      <p:ext uri="{BB962C8B-B14F-4D97-AF65-F5344CB8AC3E}">
        <p14:creationId xmlns:p14="http://schemas.microsoft.com/office/powerpoint/2010/main" val="407361129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246C-4E56-884D-82B7-2E865EC1C6E0}"/>
              </a:ext>
            </a:extLst>
          </p:cNvPr>
          <p:cNvSpPr>
            <a:spLocks noGrp="1"/>
          </p:cNvSpPr>
          <p:nvPr>
            <p:ph type="title"/>
          </p:nvPr>
        </p:nvSpPr>
        <p:spPr/>
        <p:txBody>
          <a:bodyPr/>
          <a:lstStyle/>
          <a:p>
            <a:r>
              <a:rPr lang="en-US" dirty="0"/>
              <a:t>Read-only auto-property with initializer</a:t>
            </a:r>
            <a:br>
              <a:rPr lang="en-US" dirty="0"/>
            </a:br>
            <a:endParaRPr lang="en-BO" dirty="0"/>
          </a:p>
        </p:txBody>
      </p:sp>
      <p:sp>
        <p:nvSpPr>
          <p:cNvPr id="3" name="Content Placeholder 2">
            <a:extLst>
              <a:ext uri="{FF2B5EF4-FFF2-40B4-BE49-F238E27FC236}">
                <a16:creationId xmlns:a16="http://schemas.microsoft.com/office/drawing/2014/main" id="{33760A55-C703-2642-BE27-7B86F3CC2CF8}"/>
              </a:ext>
            </a:extLst>
          </p:cNvPr>
          <p:cNvSpPr>
            <a:spLocks noGrp="1"/>
          </p:cNvSpPr>
          <p:nvPr>
            <p:ph idx="1"/>
          </p:nvPr>
        </p:nvSpPr>
        <p:spPr>
          <a:xfrm>
            <a:off x="838200" y="1825625"/>
            <a:ext cx="10515600" cy="1887634"/>
          </a:xfrm>
        </p:spPr>
        <p:txBody>
          <a:bodyPr>
            <a:normAutofit fontScale="92500" lnSpcReduction="20000"/>
          </a:bodyPr>
          <a:lstStyle/>
          <a:p>
            <a:pPr marL="0" indent="0">
              <a:buNone/>
            </a:pPr>
            <a:r>
              <a:rPr lang="en-US" dirty="0"/>
              <a:t>Two additional capabilities were added to auto-properties.</a:t>
            </a:r>
          </a:p>
          <a:p>
            <a:pPr marL="0" indent="0">
              <a:buNone/>
            </a:pPr>
            <a:r>
              <a:rPr lang="en-US" dirty="0"/>
              <a:t>First, an initial value can be set as part of the declaration. </a:t>
            </a:r>
          </a:p>
          <a:p>
            <a:pPr marL="0" indent="0">
              <a:buNone/>
            </a:pPr>
            <a:r>
              <a:rPr lang="en-US" dirty="0"/>
              <a:t>Second, an auto-property can be made read-only by leaving out the set accessor. Such a property can only be set in the constructor, or as part of the declaration, as shown here.</a:t>
            </a:r>
          </a:p>
          <a:p>
            <a:endParaRPr lang="en-BO" dirty="0"/>
          </a:p>
        </p:txBody>
      </p:sp>
      <p:sp>
        <p:nvSpPr>
          <p:cNvPr id="4" name="TextBox 3">
            <a:extLst>
              <a:ext uri="{FF2B5EF4-FFF2-40B4-BE49-F238E27FC236}">
                <a16:creationId xmlns:a16="http://schemas.microsoft.com/office/drawing/2014/main" id="{792829FE-985A-D04A-B373-2BF536908D0C}"/>
              </a:ext>
            </a:extLst>
          </p:cNvPr>
          <p:cNvSpPr txBox="1"/>
          <p:nvPr/>
        </p:nvSpPr>
        <p:spPr>
          <a:xfrm>
            <a:off x="1977224" y="3919993"/>
            <a:ext cx="8237551" cy="1631216"/>
          </a:xfrm>
          <a:prstGeom prst="rect">
            <a:avLst/>
          </a:prstGeom>
          <a:noFill/>
        </p:spPr>
        <p:txBody>
          <a:bodyPr wrap="square" rtlCol="0">
            <a:spAutoFit/>
          </a:bodyPr>
          <a:lstStyle/>
          <a:p>
            <a:r>
              <a:rPr lang="en-US" sz="2000" b="1" dirty="0"/>
              <a:t>class Time</a:t>
            </a:r>
          </a:p>
          <a:p>
            <a:r>
              <a:rPr lang="en-US" sz="2000" b="1" dirty="0"/>
              <a:t>{</a:t>
            </a:r>
          </a:p>
          <a:p>
            <a:r>
              <a:rPr lang="en-US" sz="2000" b="1" dirty="0"/>
              <a:t>	// Read-only auto-property with initializer</a:t>
            </a:r>
          </a:p>
          <a:p>
            <a:r>
              <a:rPr lang="en-US" sz="2000" b="1" dirty="0"/>
              <a:t>	public </a:t>
            </a:r>
            <a:r>
              <a:rPr lang="en-US" sz="2000" b="1" dirty="0" err="1"/>
              <a:t>System.DateTime</a:t>
            </a:r>
            <a:r>
              <a:rPr lang="en-US" sz="2000" b="1" dirty="0"/>
              <a:t> Created { get; } = </a:t>
            </a:r>
            <a:r>
              <a:rPr lang="en-US" sz="2000" b="1" dirty="0" err="1"/>
              <a:t>System.DateTime.Now</a:t>
            </a:r>
            <a:r>
              <a:rPr lang="en-US" sz="2000" b="1" dirty="0"/>
              <a:t>;</a:t>
            </a:r>
          </a:p>
          <a:p>
            <a:r>
              <a:rPr lang="en-US" sz="2000" b="1" dirty="0"/>
              <a:t>}</a:t>
            </a:r>
            <a:endParaRPr lang="en-US" b="1" dirty="0"/>
          </a:p>
        </p:txBody>
      </p:sp>
    </p:spTree>
    <p:extLst>
      <p:ext uri="{BB962C8B-B14F-4D97-AF65-F5344CB8AC3E}">
        <p14:creationId xmlns:p14="http://schemas.microsoft.com/office/powerpoint/2010/main" val="54796696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DFEA-B4FB-524D-9C33-2D918198CDE2}"/>
              </a:ext>
            </a:extLst>
          </p:cNvPr>
          <p:cNvSpPr>
            <a:spLocks noGrp="1"/>
          </p:cNvSpPr>
          <p:nvPr>
            <p:ph type="title"/>
          </p:nvPr>
        </p:nvSpPr>
        <p:spPr/>
        <p:txBody>
          <a:bodyPr/>
          <a:lstStyle/>
          <a:p>
            <a:r>
              <a:rPr lang="en-US" dirty="0"/>
              <a:t>CHAPTER 16</a:t>
            </a:r>
            <a:br>
              <a:rPr lang="en-US" dirty="0"/>
            </a:br>
            <a:endParaRPr lang="en-BO" dirty="0"/>
          </a:p>
        </p:txBody>
      </p:sp>
      <p:sp>
        <p:nvSpPr>
          <p:cNvPr id="3" name="Content Placeholder 2">
            <a:extLst>
              <a:ext uri="{FF2B5EF4-FFF2-40B4-BE49-F238E27FC236}">
                <a16:creationId xmlns:a16="http://schemas.microsoft.com/office/drawing/2014/main" id="{82B8D815-67D6-FA4D-8CC9-AD72E77AC000}"/>
              </a:ext>
            </a:extLst>
          </p:cNvPr>
          <p:cNvSpPr>
            <a:spLocks noGrp="1"/>
          </p:cNvSpPr>
          <p:nvPr>
            <p:ph idx="1"/>
          </p:nvPr>
        </p:nvSpPr>
        <p:spPr/>
        <p:txBody>
          <a:bodyPr/>
          <a:lstStyle/>
          <a:p>
            <a:pPr marL="0" indent="0">
              <a:buNone/>
            </a:pPr>
            <a:r>
              <a:rPr lang="en-US" sz="4000" b="1" dirty="0"/>
              <a:t>Indexers</a:t>
            </a:r>
          </a:p>
          <a:p>
            <a:pPr marL="0" indent="0">
              <a:buNone/>
            </a:pPr>
            <a:endParaRPr lang="en-US" dirty="0"/>
          </a:p>
          <a:p>
            <a:pPr marL="0" indent="0">
              <a:buNone/>
            </a:pPr>
            <a:r>
              <a:rPr lang="en-US" dirty="0"/>
              <a:t>Allow an object to be treated as an array.</a:t>
            </a:r>
          </a:p>
          <a:p>
            <a:pPr marL="0" indent="0">
              <a:buNone/>
            </a:pPr>
            <a:endParaRPr lang="en-BO" dirty="0"/>
          </a:p>
        </p:txBody>
      </p:sp>
    </p:spTree>
    <p:extLst>
      <p:ext uri="{BB962C8B-B14F-4D97-AF65-F5344CB8AC3E}">
        <p14:creationId xmlns:p14="http://schemas.microsoft.com/office/powerpoint/2010/main" val="126984531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0B75-36BB-B94A-BF55-0BC12BF3785D}"/>
              </a:ext>
            </a:extLst>
          </p:cNvPr>
          <p:cNvSpPr>
            <a:spLocks noGrp="1"/>
          </p:cNvSpPr>
          <p:nvPr>
            <p:ph type="title"/>
          </p:nvPr>
        </p:nvSpPr>
        <p:spPr/>
        <p:txBody>
          <a:bodyPr/>
          <a:lstStyle/>
          <a:p>
            <a:r>
              <a:rPr lang="en-US" dirty="0"/>
              <a:t>Indexers</a:t>
            </a:r>
            <a:br>
              <a:rPr lang="en-US" dirty="0"/>
            </a:br>
            <a:endParaRPr lang="en-BO" dirty="0"/>
          </a:p>
        </p:txBody>
      </p:sp>
      <p:sp>
        <p:nvSpPr>
          <p:cNvPr id="3" name="Content Placeholder 2">
            <a:extLst>
              <a:ext uri="{FF2B5EF4-FFF2-40B4-BE49-F238E27FC236}">
                <a16:creationId xmlns:a16="http://schemas.microsoft.com/office/drawing/2014/main" id="{FC0AF1AA-DF9E-864E-87AE-D7B8CE2D748E}"/>
              </a:ext>
            </a:extLst>
          </p:cNvPr>
          <p:cNvSpPr>
            <a:spLocks noGrp="1"/>
          </p:cNvSpPr>
          <p:nvPr>
            <p:ph idx="1"/>
          </p:nvPr>
        </p:nvSpPr>
        <p:spPr>
          <a:xfrm>
            <a:off x="838200" y="1825625"/>
            <a:ext cx="10515600" cy="1446337"/>
          </a:xfrm>
        </p:spPr>
        <p:txBody>
          <a:bodyPr>
            <a:normAutofit fontScale="77500" lnSpcReduction="20000"/>
          </a:bodyPr>
          <a:lstStyle/>
          <a:p>
            <a:pPr marL="0" indent="0">
              <a:buNone/>
            </a:pPr>
            <a:r>
              <a:rPr lang="en-US" dirty="0"/>
              <a:t>Indexers allow an object to be treated as an array. They are declared in</a:t>
            </a:r>
          </a:p>
          <a:p>
            <a:pPr marL="0" indent="0">
              <a:buNone/>
            </a:pPr>
            <a:r>
              <a:rPr lang="en-US" dirty="0"/>
              <a:t>the same way as properties, except that the this keyword is used instead of a name and their accessors take parameters. In the following example, the indexer corresponds to an object array called data, so the type of the indexer is set to object.</a:t>
            </a:r>
          </a:p>
          <a:p>
            <a:endParaRPr lang="en-BO" dirty="0"/>
          </a:p>
        </p:txBody>
      </p:sp>
      <p:sp>
        <p:nvSpPr>
          <p:cNvPr id="4" name="TextBox 3">
            <a:extLst>
              <a:ext uri="{FF2B5EF4-FFF2-40B4-BE49-F238E27FC236}">
                <a16:creationId xmlns:a16="http://schemas.microsoft.com/office/drawing/2014/main" id="{D3395616-16C2-444D-B931-3A8CB1802720}"/>
              </a:ext>
            </a:extLst>
          </p:cNvPr>
          <p:cNvSpPr txBox="1"/>
          <p:nvPr/>
        </p:nvSpPr>
        <p:spPr>
          <a:xfrm>
            <a:off x="1335819" y="3152001"/>
            <a:ext cx="4124077" cy="2862322"/>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a:t>
            </a:r>
          </a:p>
          <a:p>
            <a:pPr lvl="1"/>
            <a:r>
              <a:rPr lang="en-US" sz="2000" b="1" dirty="0"/>
              <a:t>public object this[int </a:t>
            </a:r>
            <a:r>
              <a:rPr lang="en-US" sz="2000" b="1" dirty="0" err="1"/>
              <a:t>i</a:t>
            </a:r>
            <a:r>
              <a:rPr lang="en-US" sz="2000" b="1" dirty="0"/>
              <a:t>]</a:t>
            </a:r>
          </a:p>
          <a:p>
            <a:pPr lvl="1"/>
            <a:r>
              <a:rPr lang="en-US" sz="2000" b="1" dirty="0"/>
              <a:t>{</a:t>
            </a:r>
          </a:p>
          <a:p>
            <a:pPr lvl="2"/>
            <a:r>
              <a:rPr lang="en-US" sz="2000" b="1" dirty="0"/>
              <a:t>get { return data[</a:t>
            </a:r>
            <a:r>
              <a:rPr lang="en-US" sz="2000" b="1" dirty="0" err="1"/>
              <a:t>i</a:t>
            </a:r>
            <a:r>
              <a:rPr lang="en-US" sz="2000" b="1" dirty="0"/>
              <a:t>]; }</a:t>
            </a:r>
          </a:p>
          <a:p>
            <a:pPr lvl="2"/>
            <a:r>
              <a:rPr lang="en-US" sz="2000" b="1" dirty="0"/>
              <a:t>set { data[</a:t>
            </a:r>
            <a:r>
              <a:rPr lang="en-US" sz="2000" b="1" dirty="0" err="1"/>
              <a:t>i</a:t>
            </a:r>
            <a:r>
              <a:rPr lang="en-US" sz="2000" b="1" dirty="0"/>
              <a:t>] = value; }</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07BF101C-DB54-BC4E-BA13-3D7A19A6EB63}"/>
              </a:ext>
            </a:extLst>
          </p:cNvPr>
          <p:cNvSpPr txBox="1"/>
          <p:nvPr/>
        </p:nvSpPr>
        <p:spPr>
          <a:xfrm>
            <a:off x="5846528" y="3267751"/>
            <a:ext cx="5120640" cy="2862322"/>
          </a:xfrm>
          <a:prstGeom prst="rect">
            <a:avLst/>
          </a:prstGeom>
          <a:noFill/>
        </p:spPr>
        <p:txBody>
          <a:bodyPr wrap="square" rtlCol="0">
            <a:spAutoFit/>
          </a:bodyPr>
          <a:lstStyle/>
          <a:p>
            <a:r>
              <a:rPr lang="en-US" sz="2000" b="1" dirty="0"/>
              <a:t>c</a:t>
            </a:r>
            <a:r>
              <a:rPr lang="en-BO" sz="2000" b="1" dirty="0"/>
              <a:t>lass MyApp</a:t>
            </a:r>
          </a:p>
          <a:p>
            <a:r>
              <a:rPr lang="en-BO" sz="2000" b="1" dirty="0"/>
              <a:t>{</a:t>
            </a:r>
          </a:p>
          <a:p>
            <a:pPr lvl="1"/>
            <a:r>
              <a:rPr lang="en-US" sz="2000" b="1" dirty="0"/>
              <a:t>static void Main()</a:t>
            </a:r>
          </a:p>
          <a:p>
            <a:pPr lvl="1"/>
            <a:r>
              <a:rPr lang="en-US" sz="2000" b="1" dirty="0"/>
              <a:t>{</a:t>
            </a:r>
          </a:p>
          <a:p>
            <a:pPr lvl="2"/>
            <a:r>
              <a:rPr lang="en-US" sz="2000" b="1" dirty="0" err="1"/>
              <a:t>MyArray</a:t>
            </a:r>
            <a:r>
              <a:rPr lang="en-US" sz="2000" b="1" dirty="0"/>
              <a:t> a = new </a:t>
            </a:r>
            <a:r>
              <a:rPr lang="en-US" sz="2000" b="1" dirty="0" err="1"/>
              <a:t>MyArray</a:t>
            </a:r>
            <a:r>
              <a:rPr lang="en-US" sz="2000" b="1" dirty="0"/>
              <a:t>();</a:t>
            </a:r>
          </a:p>
          <a:p>
            <a:pPr lvl="2"/>
            <a:r>
              <a:rPr lang="en-US" sz="2000" b="1" dirty="0"/>
              <a:t>a[5] = "Hello World";</a:t>
            </a:r>
          </a:p>
          <a:p>
            <a:pPr lvl="2"/>
            <a:r>
              <a:rPr lang="en-US" sz="2000" b="1" dirty="0"/>
              <a:t>object o = a[5]; // Hello World</a:t>
            </a:r>
          </a:p>
          <a:p>
            <a:pPr lvl="1"/>
            <a:r>
              <a:rPr lang="en-US" sz="2000" b="1" dirty="0"/>
              <a:t>}</a:t>
            </a:r>
          </a:p>
          <a:p>
            <a:r>
              <a:rPr lang="en-BO" sz="2000" b="1" dirty="0"/>
              <a:t>}</a:t>
            </a:r>
            <a:endParaRPr lang="en-BO" b="1" dirty="0"/>
          </a:p>
        </p:txBody>
      </p:sp>
    </p:spTree>
    <p:extLst>
      <p:ext uri="{BB962C8B-B14F-4D97-AF65-F5344CB8AC3E}">
        <p14:creationId xmlns:p14="http://schemas.microsoft.com/office/powerpoint/2010/main" val="54478007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0187-CBAE-7F41-AE58-3BE54CBF1C97}"/>
              </a:ext>
            </a:extLst>
          </p:cNvPr>
          <p:cNvSpPr>
            <a:spLocks noGrp="1"/>
          </p:cNvSpPr>
          <p:nvPr>
            <p:ph type="title"/>
          </p:nvPr>
        </p:nvSpPr>
        <p:spPr/>
        <p:txBody>
          <a:bodyPr/>
          <a:lstStyle/>
          <a:p>
            <a:r>
              <a:rPr lang="en-US" dirty="0"/>
              <a:t>Indexer Parameters</a:t>
            </a:r>
            <a:br>
              <a:rPr lang="en-US" dirty="0"/>
            </a:br>
            <a:endParaRPr lang="en-BO" dirty="0"/>
          </a:p>
        </p:txBody>
      </p:sp>
      <p:sp>
        <p:nvSpPr>
          <p:cNvPr id="3" name="Content Placeholder 2">
            <a:extLst>
              <a:ext uri="{FF2B5EF4-FFF2-40B4-BE49-F238E27FC236}">
                <a16:creationId xmlns:a16="http://schemas.microsoft.com/office/drawing/2014/main" id="{513BE177-DF46-8B4F-BE87-9C7D3B58647D}"/>
              </a:ext>
            </a:extLst>
          </p:cNvPr>
          <p:cNvSpPr>
            <a:spLocks noGrp="1"/>
          </p:cNvSpPr>
          <p:nvPr>
            <p:ph idx="1"/>
          </p:nvPr>
        </p:nvSpPr>
        <p:spPr>
          <a:xfrm>
            <a:off x="838200" y="1825625"/>
            <a:ext cx="10515600" cy="1603375"/>
          </a:xfrm>
        </p:spPr>
        <p:txBody>
          <a:bodyPr>
            <a:normAutofit fontScale="70000" lnSpcReduction="20000"/>
          </a:bodyPr>
          <a:lstStyle/>
          <a:p>
            <a:pPr marL="0" indent="0">
              <a:buNone/>
            </a:pPr>
            <a:r>
              <a:rPr lang="en-US" dirty="0"/>
              <a:t>The parameter list of an indexer is similar to that of a method, except that it must have at least one parameter and the ref or out modifiers are not allowed. For example, if there is a two-dimensional array, the column and row indexes can be passed as separate parameters.</a:t>
            </a:r>
          </a:p>
          <a:p>
            <a:pPr marL="0" indent="0">
              <a:buNone/>
            </a:pPr>
            <a:r>
              <a:rPr lang="en-US" dirty="0"/>
              <a:t>The index parameter does not have to be of an integer type. An object can just as well be passed as the index parameter. The get accessor can then be used to return the index position where the passed object is located.</a:t>
            </a:r>
          </a:p>
          <a:p>
            <a:endParaRPr lang="en-BO" dirty="0"/>
          </a:p>
        </p:txBody>
      </p:sp>
      <p:sp>
        <p:nvSpPr>
          <p:cNvPr id="4" name="TextBox 3">
            <a:extLst>
              <a:ext uri="{FF2B5EF4-FFF2-40B4-BE49-F238E27FC236}">
                <a16:creationId xmlns:a16="http://schemas.microsoft.com/office/drawing/2014/main" id="{DE2BAD6B-69A1-AE40-9D7B-22B4203716F5}"/>
              </a:ext>
            </a:extLst>
          </p:cNvPr>
          <p:cNvSpPr txBox="1"/>
          <p:nvPr/>
        </p:nvSpPr>
        <p:spPr>
          <a:xfrm>
            <a:off x="1391479" y="3429000"/>
            <a:ext cx="4460681" cy="2862322"/>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object[10,10];</a:t>
            </a:r>
          </a:p>
          <a:p>
            <a:pPr lvl="1"/>
            <a:r>
              <a:rPr lang="en-US" sz="2000" b="1" dirty="0"/>
              <a:t>public object this[int </a:t>
            </a:r>
            <a:r>
              <a:rPr lang="en-US" sz="2000" b="1" dirty="0" err="1"/>
              <a:t>i</a:t>
            </a:r>
            <a:r>
              <a:rPr lang="en-US" sz="2000" b="1" dirty="0"/>
              <a:t>, int j]</a:t>
            </a:r>
          </a:p>
          <a:p>
            <a:pPr lvl="1"/>
            <a:r>
              <a:rPr lang="en-US" sz="2000" b="1" dirty="0"/>
              <a:t>{</a:t>
            </a:r>
          </a:p>
          <a:p>
            <a:pPr lvl="2"/>
            <a:r>
              <a:rPr lang="en-US" sz="2000" b="1" dirty="0"/>
              <a:t>get { return data[</a:t>
            </a:r>
            <a:r>
              <a:rPr lang="en-US" sz="2000" b="1" dirty="0" err="1"/>
              <a:t>i,j</a:t>
            </a:r>
            <a:r>
              <a:rPr lang="en-US" sz="2000" b="1" dirty="0"/>
              <a:t>]; }</a:t>
            </a:r>
          </a:p>
          <a:p>
            <a:pPr lvl="2"/>
            <a:r>
              <a:rPr lang="en-US" sz="2000" b="1" dirty="0"/>
              <a:t>set { data[</a:t>
            </a:r>
            <a:r>
              <a:rPr lang="en-US" sz="2000" b="1" dirty="0" err="1"/>
              <a:t>i,j</a:t>
            </a:r>
            <a:r>
              <a:rPr lang="en-US" sz="2000" b="1" dirty="0"/>
              <a:t>] = value; }</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17760038-A434-1644-BBF9-3CA4D9923DA4}"/>
              </a:ext>
            </a:extLst>
          </p:cNvPr>
          <p:cNvSpPr txBox="1"/>
          <p:nvPr/>
        </p:nvSpPr>
        <p:spPr>
          <a:xfrm>
            <a:off x="5852160" y="3429000"/>
            <a:ext cx="5663979" cy="2862322"/>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a:t>
            </a:r>
          </a:p>
          <a:p>
            <a:pPr lvl="1"/>
            <a:r>
              <a:rPr lang="en-US" sz="2000" b="1" dirty="0"/>
              <a:t>public int this[object o]</a:t>
            </a:r>
          </a:p>
          <a:p>
            <a:pPr lvl="1"/>
            <a:r>
              <a:rPr lang="en-US" sz="2000" b="1" dirty="0"/>
              <a:t>{</a:t>
            </a:r>
          </a:p>
          <a:p>
            <a:pPr lvl="1"/>
            <a:r>
              <a:rPr lang="en-US" sz="2000" b="1" dirty="0"/>
              <a:t>	get { return </a:t>
            </a:r>
            <a:r>
              <a:rPr lang="en-US" sz="2000" b="1" dirty="0" err="1"/>
              <a:t>System.Array.IndexOf</a:t>
            </a:r>
            <a:r>
              <a:rPr lang="en-US" sz="2000" b="1" dirty="0"/>
              <a:t>(data, o); }</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113700539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9B18-1CEC-7043-B750-69DCEED28790}"/>
              </a:ext>
            </a:extLst>
          </p:cNvPr>
          <p:cNvSpPr>
            <a:spLocks noGrp="1"/>
          </p:cNvSpPr>
          <p:nvPr>
            <p:ph type="title"/>
          </p:nvPr>
        </p:nvSpPr>
        <p:spPr/>
        <p:txBody>
          <a:bodyPr/>
          <a:lstStyle/>
          <a:p>
            <a:r>
              <a:rPr lang="en-US" dirty="0"/>
              <a:t>Indexer Overloading</a:t>
            </a:r>
            <a:br>
              <a:rPr lang="en-US" dirty="0"/>
            </a:br>
            <a:endParaRPr lang="en-BO" dirty="0"/>
          </a:p>
        </p:txBody>
      </p:sp>
      <p:sp>
        <p:nvSpPr>
          <p:cNvPr id="3" name="Content Placeholder 2">
            <a:extLst>
              <a:ext uri="{FF2B5EF4-FFF2-40B4-BE49-F238E27FC236}">
                <a16:creationId xmlns:a16="http://schemas.microsoft.com/office/drawing/2014/main" id="{8A691FC1-49ED-C144-89E3-1708BFDF995A}"/>
              </a:ext>
            </a:extLst>
          </p:cNvPr>
          <p:cNvSpPr>
            <a:spLocks noGrp="1"/>
          </p:cNvSpPr>
          <p:nvPr>
            <p:ph idx="1"/>
          </p:nvPr>
        </p:nvSpPr>
        <p:spPr>
          <a:xfrm>
            <a:off x="838200" y="1692240"/>
            <a:ext cx="10515600" cy="1011203"/>
          </a:xfrm>
        </p:spPr>
        <p:txBody>
          <a:bodyPr>
            <a:normAutofit fontScale="62500" lnSpcReduction="20000"/>
          </a:bodyPr>
          <a:lstStyle/>
          <a:p>
            <a:pPr marL="0" indent="0">
              <a:buNone/>
            </a:pPr>
            <a:r>
              <a:rPr lang="en-US" dirty="0"/>
              <a:t>Both of these functionalities can be provided by overloading the indexer. The type and number of arguments will then determine which indexer gets called.</a:t>
            </a:r>
          </a:p>
          <a:p>
            <a:pPr marL="0" indent="0">
              <a:buNone/>
            </a:pPr>
            <a:r>
              <a:rPr lang="en-US" dirty="0"/>
              <a:t>Keep in mind that in a real program a range check should be included in the accessors, so as to avoid exceptions caused by trying to go beyond the length of the array.</a:t>
            </a:r>
            <a:endParaRPr lang="en-BO" dirty="0"/>
          </a:p>
        </p:txBody>
      </p:sp>
      <p:sp>
        <p:nvSpPr>
          <p:cNvPr id="5" name="TextBox 4">
            <a:extLst>
              <a:ext uri="{FF2B5EF4-FFF2-40B4-BE49-F238E27FC236}">
                <a16:creationId xmlns:a16="http://schemas.microsoft.com/office/drawing/2014/main" id="{ABCBF720-AA69-534B-8C88-D9674E285A6B}"/>
              </a:ext>
            </a:extLst>
          </p:cNvPr>
          <p:cNvSpPr txBox="1"/>
          <p:nvPr/>
        </p:nvSpPr>
        <p:spPr>
          <a:xfrm>
            <a:off x="978010" y="2926080"/>
            <a:ext cx="6050944" cy="3477875"/>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a:t>
            </a:r>
          </a:p>
          <a:p>
            <a:pPr lvl="1"/>
            <a:r>
              <a:rPr lang="en-US" sz="2000" b="1" dirty="0"/>
              <a:t>public int this[object o] {</a:t>
            </a:r>
          </a:p>
          <a:p>
            <a:pPr lvl="1"/>
            <a:r>
              <a:rPr lang="en-US" sz="2000" b="1" dirty="0"/>
              <a:t>	get { return </a:t>
            </a:r>
            <a:r>
              <a:rPr lang="en-US" sz="2000" b="1" dirty="0" err="1"/>
              <a:t>System.Array.IndexOf</a:t>
            </a:r>
            <a:r>
              <a:rPr lang="en-US" sz="2000" b="1" dirty="0"/>
              <a:t>(data, o); }</a:t>
            </a:r>
          </a:p>
          <a:p>
            <a:pPr lvl="1"/>
            <a:r>
              <a:rPr lang="en-US" sz="2000" b="1" dirty="0"/>
              <a:t>}</a:t>
            </a:r>
          </a:p>
          <a:p>
            <a:pPr lvl="1"/>
            <a:r>
              <a:rPr lang="en-US" sz="2000" b="1" dirty="0"/>
              <a:t>public object this[int </a:t>
            </a:r>
            <a:r>
              <a:rPr lang="en-US" sz="2000" b="1" dirty="0" err="1"/>
              <a:t>i</a:t>
            </a:r>
            <a:r>
              <a:rPr lang="en-US" sz="2000" b="1" dirty="0"/>
              <a:t>] {</a:t>
            </a:r>
          </a:p>
          <a:p>
            <a:pPr lvl="2"/>
            <a:r>
              <a:rPr lang="en-US" sz="2000" b="1" dirty="0"/>
              <a:t>get { return data[</a:t>
            </a:r>
            <a:r>
              <a:rPr lang="en-US" sz="2000" b="1" dirty="0" err="1"/>
              <a:t>i</a:t>
            </a:r>
            <a:r>
              <a:rPr lang="en-US" sz="2000" b="1" dirty="0"/>
              <a:t>]; }</a:t>
            </a:r>
          </a:p>
          <a:p>
            <a:pPr lvl="2"/>
            <a:r>
              <a:rPr lang="en-US" sz="2000" b="1" dirty="0"/>
              <a:t>set { data[</a:t>
            </a:r>
            <a:r>
              <a:rPr lang="en-US" sz="2000" b="1" dirty="0" err="1"/>
              <a:t>i</a:t>
            </a:r>
            <a:r>
              <a:rPr lang="en-US" sz="2000" b="1" dirty="0"/>
              <a:t>] = value; }</a:t>
            </a:r>
          </a:p>
          <a:p>
            <a:pPr lvl="1"/>
            <a:r>
              <a:rPr lang="en-US" sz="2000" b="1" dirty="0"/>
              <a:t>}</a:t>
            </a:r>
          </a:p>
          <a:p>
            <a:r>
              <a:rPr lang="en-US" sz="2000" b="1" dirty="0"/>
              <a:t>}</a:t>
            </a:r>
            <a:endParaRPr lang="en-US" b="1" dirty="0"/>
          </a:p>
        </p:txBody>
      </p:sp>
      <p:sp>
        <p:nvSpPr>
          <p:cNvPr id="6" name="TextBox 5">
            <a:extLst>
              <a:ext uri="{FF2B5EF4-FFF2-40B4-BE49-F238E27FC236}">
                <a16:creationId xmlns:a16="http://schemas.microsoft.com/office/drawing/2014/main" id="{C43388F2-824C-5948-910F-FB377F39F7A5}"/>
              </a:ext>
            </a:extLst>
          </p:cNvPr>
          <p:cNvSpPr txBox="1"/>
          <p:nvPr/>
        </p:nvSpPr>
        <p:spPr>
          <a:xfrm>
            <a:off x="7028954" y="2926080"/>
            <a:ext cx="4874149" cy="3785652"/>
          </a:xfrm>
          <a:prstGeom prst="rect">
            <a:avLst/>
          </a:prstGeom>
          <a:noFill/>
        </p:spPr>
        <p:txBody>
          <a:bodyPr wrap="square" rtlCol="0">
            <a:spAutoFit/>
          </a:bodyPr>
          <a:lstStyle/>
          <a:p>
            <a:r>
              <a:rPr lang="en-US" sz="2000" b="1" dirty="0"/>
              <a:t>public object this[int </a:t>
            </a:r>
            <a:r>
              <a:rPr lang="en-US" sz="2000" b="1" dirty="0" err="1"/>
              <a:t>i</a:t>
            </a:r>
            <a:r>
              <a:rPr lang="en-US" sz="2000" b="1" dirty="0"/>
              <a:t>]</a:t>
            </a:r>
          </a:p>
          <a:p>
            <a:r>
              <a:rPr lang="en-US" sz="2000" b="1" dirty="0"/>
              <a:t>{</a:t>
            </a:r>
          </a:p>
          <a:p>
            <a:pPr lvl="1"/>
            <a:r>
              <a:rPr lang="en-US" sz="2000" b="1" dirty="0"/>
              <a:t>get {</a:t>
            </a:r>
          </a:p>
          <a:p>
            <a:pPr lvl="1"/>
            <a:r>
              <a:rPr lang="en-US" sz="2000" b="1" dirty="0"/>
              <a:t>	return (</a:t>
            </a:r>
            <a:r>
              <a:rPr lang="en-US" sz="2000" b="1" dirty="0" err="1"/>
              <a:t>i</a:t>
            </a:r>
            <a:r>
              <a:rPr lang="en-US" sz="2000" b="1" dirty="0"/>
              <a:t> &gt;= 0 &amp;&amp; </a:t>
            </a:r>
            <a:r>
              <a:rPr lang="en-US" sz="2000" b="1" dirty="0" err="1"/>
              <a:t>i</a:t>
            </a:r>
            <a:r>
              <a:rPr lang="en-US" sz="2000" b="1" dirty="0"/>
              <a:t> &lt; </a:t>
            </a:r>
            <a:r>
              <a:rPr lang="en-US" sz="2000" b="1" dirty="0" err="1"/>
              <a:t>data.Length</a:t>
            </a:r>
            <a:r>
              <a:rPr lang="en-US" sz="2000" b="1" dirty="0"/>
              <a:t>) ? 		data[</a:t>
            </a:r>
            <a:r>
              <a:rPr lang="en-US" sz="2000" b="1" dirty="0" err="1"/>
              <a:t>i</a:t>
            </a:r>
            <a:r>
              <a:rPr lang="en-US" sz="2000" b="1" dirty="0"/>
              <a:t>] : null;</a:t>
            </a:r>
          </a:p>
          <a:p>
            <a:pPr lvl="1"/>
            <a:r>
              <a:rPr lang="en-US" sz="2000" b="1" dirty="0"/>
              <a:t>}</a:t>
            </a:r>
          </a:p>
          <a:p>
            <a:pPr lvl="1"/>
            <a:r>
              <a:rPr lang="en-US" sz="2000" b="1" dirty="0"/>
              <a:t>set</a:t>
            </a:r>
          </a:p>
          <a:p>
            <a:pPr lvl="1"/>
            <a:r>
              <a:rPr lang="en-US" sz="2000" b="1" dirty="0"/>
              <a:t>{</a:t>
            </a:r>
          </a:p>
          <a:p>
            <a:pPr lvl="1"/>
            <a:r>
              <a:rPr lang="en-US" sz="2000" b="1" dirty="0"/>
              <a:t>	if (</a:t>
            </a:r>
            <a:r>
              <a:rPr lang="en-US" sz="2000" b="1" dirty="0" err="1"/>
              <a:t>i</a:t>
            </a:r>
            <a:r>
              <a:rPr lang="en-US" sz="2000" b="1" dirty="0"/>
              <a:t> &gt;= 0 &amp;&amp; </a:t>
            </a:r>
            <a:r>
              <a:rPr lang="en-US" sz="2000" b="1" dirty="0" err="1"/>
              <a:t>i</a:t>
            </a:r>
            <a:r>
              <a:rPr lang="en-US" sz="2000" b="1" dirty="0"/>
              <a:t> &lt; </a:t>
            </a:r>
            <a:r>
              <a:rPr lang="en-US" sz="2000" b="1" dirty="0" err="1"/>
              <a:t>data.Length</a:t>
            </a:r>
            <a:r>
              <a:rPr lang="en-US" sz="2000" b="1" dirty="0"/>
              <a:t>)</a:t>
            </a:r>
          </a:p>
          <a:p>
            <a:pPr lvl="1"/>
            <a:r>
              <a:rPr lang="en-US" sz="2000" b="1" dirty="0"/>
              <a:t>		data[</a:t>
            </a:r>
            <a:r>
              <a:rPr lang="en-US" sz="2000" b="1" dirty="0" err="1"/>
              <a:t>i</a:t>
            </a:r>
            <a:r>
              <a:rPr lang="en-US" sz="2000" b="1" dirty="0"/>
              <a:t>] = value;</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57075788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BD01-82F1-0547-88F5-D05220CA80D0}"/>
              </a:ext>
            </a:extLst>
          </p:cNvPr>
          <p:cNvSpPr>
            <a:spLocks noGrp="1"/>
          </p:cNvSpPr>
          <p:nvPr>
            <p:ph type="title"/>
          </p:nvPr>
        </p:nvSpPr>
        <p:spPr/>
        <p:txBody>
          <a:bodyPr/>
          <a:lstStyle/>
          <a:p>
            <a:r>
              <a:rPr lang="en-US" dirty="0"/>
              <a:t>CHAPTER 17</a:t>
            </a:r>
            <a:br>
              <a:rPr lang="en-US" dirty="0"/>
            </a:br>
            <a:endParaRPr lang="en-BO" dirty="0"/>
          </a:p>
        </p:txBody>
      </p:sp>
      <p:sp>
        <p:nvSpPr>
          <p:cNvPr id="3" name="Content Placeholder 2">
            <a:extLst>
              <a:ext uri="{FF2B5EF4-FFF2-40B4-BE49-F238E27FC236}">
                <a16:creationId xmlns:a16="http://schemas.microsoft.com/office/drawing/2014/main" id="{B7884770-7A00-C14B-B2A6-84B41755029F}"/>
              </a:ext>
            </a:extLst>
          </p:cNvPr>
          <p:cNvSpPr>
            <a:spLocks noGrp="1"/>
          </p:cNvSpPr>
          <p:nvPr>
            <p:ph idx="1"/>
          </p:nvPr>
        </p:nvSpPr>
        <p:spPr/>
        <p:txBody>
          <a:bodyPr/>
          <a:lstStyle/>
          <a:p>
            <a:pPr marL="0" indent="0">
              <a:buNone/>
            </a:pPr>
            <a:r>
              <a:rPr lang="en-US" sz="4000" b="1" dirty="0"/>
              <a:t>Interfaces</a:t>
            </a:r>
          </a:p>
          <a:p>
            <a:endParaRPr lang="en-BO" dirty="0"/>
          </a:p>
        </p:txBody>
      </p:sp>
    </p:spTree>
    <p:extLst>
      <p:ext uri="{BB962C8B-B14F-4D97-AF65-F5344CB8AC3E}">
        <p14:creationId xmlns:p14="http://schemas.microsoft.com/office/powerpoint/2010/main" val="34514840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16D2-DF85-E248-861E-AFA1CC6CC65A}"/>
              </a:ext>
            </a:extLst>
          </p:cNvPr>
          <p:cNvSpPr>
            <a:spLocks noGrp="1"/>
          </p:cNvSpPr>
          <p:nvPr>
            <p:ph type="title"/>
          </p:nvPr>
        </p:nvSpPr>
        <p:spPr/>
        <p:txBody>
          <a:bodyPr/>
          <a:lstStyle/>
          <a:p>
            <a:r>
              <a:rPr lang="en-US" dirty="0"/>
              <a:t>Interface another reference type</a:t>
            </a:r>
            <a:br>
              <a:rPr lang="en-US" dirty="0"/>
            </a:br>
            <a:endParaRPr lang="en-BO" dirty="0"/>
          </a:p>
        </p:txBody>
      </p:sp>
      <p:sp>
        <p:nvSpPr>
          <p:cNvPr id="3" name="Content Placeholder 2">
            <a:extLst>
              <a:ext uri="{FF2B5EF4-FFF2-40B4-BE49-F238E27FC236}">
                <a16:creationId xmlns:a16="http://schemas.microsoft.com/office/drawing/2014/main" id="{547C588C-AA32-164D-A66C-13EDAFD5DA96}"/>
              </a:ext>
            </a:extLst>
          </p:cNvPr>
          <p:cNvSpPr>
            <a:spLocks noGrp="1"/>
          </p:cNvSpPr>
          <p:nvPr>
            <p:ph idx="1"/>
          </p:nvPr>
        </p:nvSpPr>
        <p:spPr/>
        <p:txBody>
          <a:bodyPr/>
          <a:lstStyle/>
          <a:p>
            <a:pPr marL="0" indent="0">
              <a:buNone/>
            </a:pPr>
            <a:r>
              <a:rPr lang="en-US" dirty="0"/>
              <a:t>An interface is used to specify members that another classes must</a:t>
            </a:r>
          </a:p>
          <a:p>
            <a:pPr marL="0" indent="0">
              <a:buNone/>
            </a:pPr>
            <a:r>
              <a:rPr lang="en-US" dirty="0"/>
              <a:t>implement. They are defined with the interface keyword followed by a</a:t>
            </a:r>
          </a:p>
          <a:p>
            <a:pPr marL="0" indent="0">
              <a:buNone/>
            </a:pPr>
            <a:r>
              <a:rPr lang="en-US" dirty="0"/>
              <a:t>name and a code block. Their naming convention is to start with a capital I and then to have each word initially capitalized.</a:t>
            </a:r>
          </a:p>
          <a:p>
            <a:pPr marL="0" indent="0">
              <a:buNone/>
            </a:pPr>
            <a:endParaRPr lang="en-US" dirty="0"/>
          </a:p>
          <a:p>
            <a:pPr marL="0" indent="0">
              <a:buNone/>
            </a:pPr>
            <a:r>
              <a:rPr lang="en-US" sz="3600" b="1" dirty="0"/>
              <a:t>		interface </a:t>
            </a:r>
            <a:r>
              <a:rPr lang="en-US" sz="3600" b="1" dirty="0" err="1"/>
              <a:t>IMyInterface</a:t>
            </a:r>
            <a:r>
              <a:rPr lang="en-US" sz="3600" b="1" dirty="0"/>
              <a:t> {}</a:t>
            </a:r>
          </a:p>
          <a:p>
            <a:endParaRPr lang="en-BO" dirty="0"/>
          </a:p>
        </p:txBody>
      </p:sp>
    </p:spTree>
    <p:extLst>
      <p:ext uri="{BB962C8B-B14F-4D97-AF65-F5344CB8AC3E}">
        <p14:creationId xmlns:p14="http://schemas.microsoft.com/office/powerpoint/2010/main" val="154970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EF1F-7B7B-344F-9391-C68932430107}"/>
              </a:ext>
            </a:extLst>
          </p:cNvPr>
          <p:cNvSpPr>
            <a:spLocks noGrp="1"/>
          </p:cNvSpPr>
          <p:nvPr>
            <p:ph type="title"/>
          </p:nvPr>
        </p:nvSpPr>
        <p:spPr/>
        <p:txBody>
          <a:bodyPr/>
          <a:lstStyle/>
          <a:p>
            <a:r>
              <a:rPr lang="en-US" dirty="0"/>
              <a:t>Data Types</a:t>
            </a:r>
            <a:br>
              <a:rPr lang="en-US" dirty="0"/>
            </a:br>
            <a:endParaRPr lang="en-BO" dirty="0"/>
          </a:p>
        </p:txBody>
      </p:sp>
      <p:pic>
        <p:nvPicPr>
          <p:cNvPr id="6" name="Content Placeholder 5" descr="A screenshot of a cell phone&#10;&#10;Description automatically generated">
            <a:extLst>
              <a:ext uri="{FF2B5EF4-FFF2-40B4-BE49-F238E27FC236}">
                <a16:creationId xmlns:a16="http://schemas.microsoft.com/office/drawing/2014/main" id="{6A2C1B39-9EAA-D847-BCED-8FB3757EBC28}"/>
              </a:ext>
            </a:extLst>
          </p:cNvPr>
          <p:cNvPicPr>
            <a:picLocks noGrp="1" noChangeAspect="1"/>
          </p:cNvPicPr>
          <p:nvPr>
            <p:ph idx="1"/>
          </p:nvPr>
        </p:nvPicPr>
        <p:blipFill>
          <a:blip r:embed="rId3"/>
          <a:stretch>
            <a:fillRect/>
          </a:stretch>
        </p:blipFill>
        <p:spPr>
          <a:xfrm>
            <a:off x="1278045" y="1085123"/>
            <a:ext cx="5054093" cy="5553672"/>
          </a:xfrm>
        </p:spPr>
      </p:pic>
      <p:sp>
        <p:nvSpPr>
          <p:cNvPr id="7" name="TextBox 6">
            <a:extLst>
              <a:ext uri="{FF2B5EF4-FFF2-40B4-BE49-F238E27FC236}">
                <a16:creationId xmlns:a16="http://schemas.microsoft.com/office/drawing/2014/main" id="{CC6C9ACE-2579-7440-9F15-1D4913CA4F90}"/>
              </a:ext>
            </a:extLst>
          </p:cNvPr>
          <p:cNvSpPr txBox="1"/>
          <p:nvPr/>
        </p:nvSpPr>
        <p:spPr>
          <a:xfrm>
            <a:off x="7227517" y="1353580"/>
            <a:ext cx="4351751" cy="5016758"/>
          </a:xfrm>
          <a:prstGeom prst="rect">
            <a:avLst/>
          </a:prstGeom>
          <a:noFill/>
        </p:spPr>
        <p:txBody>
          <a:bodyPr wrap="square" rtlCol="0">
            <a:spAutoFit/>
          </a:bodyPr>
          <a:lstStyle/>
          <a:p>
            <a:r>
              <a:rPr lang="en-US" sz="3200" dirty="0"/>
              <a:t>Depending on what data you need to store, there are several different kinds</a:t>
            </a:r>
          </a:p>
          <a:p>
            <a:r>
              <a:rPr lang="en-US" sz="3200" dirty="0"/>
              <a:t>of data types. The simple types in C# consist of four signed integer types</a:t>
            </a:r>
          </a:p>
          <a:p>
            <a:r>
              <a:rPr lang="en-US" sz="3200" dirty="0"/>
              <a:t>and four unsigned, three floating-point types, as well as char and bool.</a:t>
            </a:r>
          </a:p>
        </p:txBody>
      </p:sp>
    </p:spTree>
    <p:extLst>
      <p:ext uri="{BB962C8B-B14F-4D97-AF65-F5344CB8AC3E}">
        <p14:creationId xmlns:p14="http://schemas.microsoft.com/office/powerpoint/2010/main" val="76040840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FE2F-4527-6141-9A2B-BF1E0EABEBCD}"/>
              </a:ext>
            </a:extLst>
          </p:cNvPr>
          <p:cNvSpPr>
            <a:spLocks noGrp="1"/>
          </p:cNvSpPr>
          <p:nvPr>
            <p:ph type="title"/>
          </p:nvPr>
        </p:nvSpPr>
        <p:spPr/>
        <p:txBody>
          <a:bodyPr/>
          <a:lstStyle/>
          <a:p>
            <a:r>
              <a:rPr lang="en-US" dirty="0"/>
              <a:t>Interface Signatures</a:t>
            </a:r>
            <a:br>
              <a:rPr lang="en-US" dirty="0"/>
            </a:br>
            <a:endParaRPr lang="en-BO" dirty="0"/>
          </a:p>
        </p:txBody>
      </p:sp>
      <p:sp>
        <p:nvSpPr>
          <p:cNvPr id="3" name="Content Placeholder 2">
            <a:extLst>
              <a:ext uri="{FF2B5EF4-FFF2-40B4-BE49-F238E27FC236}">
                <a16:creationId xmlns:a16="http://schemas.microsoft.com/office/drawing/2014/main" id="{55A99743-EFA9-2B46-8C35-96AC5796FED4}"/>
              </a:ext>
            </a:extLst>
          </p:cNvPr>
          <p:cNvSpPr>
            <a:spLocks noGrp="1"/>
          </p:cNvSpPr>
          <p:nvPr>
            <p:ph idx="1"/>
          </p:nvPr>
        </p:nvSpPr>
        <p:spPr>
          <a:xfrm>
            <a:off x="838200" y="1825625"/>
            <a:ext cx="10515600" cy="1768365"/>
          </a:xfrm>
        </p:spPr>
        <p:txBody>
          <a:bodyPr>
            <a:normAutofit fontScale="70000" lnSpcReduction="20000"/>
          </a:bodyPr>
          <a:lstStyle/>
          <a:p>
            <a:pPr marL="0" indent="0">
              <a:buNone/>
            </a:pPr>
            <a:r>
              <a:rPr lang="en-US" dirty="0"/>
              <a:t>The interface code block can only contain signatures, and only those</a:t>
            </a:r>
          </a:p>
          <a:p>
            <a:pPr marL="0" indent="0">
              <a:buNone/>
            </a:pPr>
            <a:r>
              <a:rPr lang="en-US" dirty="0"/>
              <a:t>of methods, properties, indexers, and events. The interface members</a:t>
            </a:r>
          </a:p>
          <a:p>
            <a:pPr marL="0" indent="0">
              <a:buNone/>
            </a:pPr>
            <a:r>
              <a:rPr lang="en-US" dirty="0"/>
              <a:t>cannot have any implementations. Instead, their bodies are replaced by</a:t>
            </a:r>
          </a:p>
          <a:p>
            <a:pPr marL="0" indent="0">
              <a:buNone/>
            </a:pPr>
            <a:r>
              <a:rPr lang="en-US" dirty="0"/>
              <a:t>semicolons. They also cannot have any access modifiers since interface</a:t>
            </a:r>
          </a:p>
          <a:p>
            <a:pPr marL="0" indent="0">
              <a:buNone/>
            </a:pPr>
            <a:r>
              <a:rPr lang="en-US" dirty="0"/>
              <a:t>members are always public.</a:t>
            </a:r>
          </a:p>
          <a:p>
            <a:endParaRPr lang="en-BO" dirty="0"/>
          </a:p>
        </p:txBody>
      </p:sp>
      <p:sp>
        <p:nvSpPr>
          <p:cNvPr id="4" name="TextBox 3">
            <a:extLst>
              <a:ext uri="{FF2B5EF4-FFF2-40B4-BE49-F238E27FC236}">
                <a16:creationId xmlns:a16="http://schemas.microsoft.com/office/drawing/2014/main" id="{F8B5720D-143A-B043-A3FB-0252540372D5}"/>
              </a:ext>
            </a:extLst>
          </p:cNvPr>
          <p:cNvSpPr txBox="1"/>
          <p:nvPr/>
        </p:nvSpPr>
        <p:spPr>
          <a:xfrm>
            <a:off x="2234316" y="3951563"/>
            <a:ext cx="7545789" cy="2246769"/>
          </a:xfrm>
          <a:prstGeom prst="rect">
            <a:avLst/>
          </a:prstGeom>
          <a:noFill/>
        </p:spPr>
        <p:txBody>
          <a:bodyPr wrap="square" rtlCol="0">
            <a:spAutoFit/>
          </a:bodyPr>
          <a:lstStyle/>
          <a:p>
            <a:r>
              <a:rPr lang="en-US" sz="2000" b="1" dirty="0"/>
              <a:t>interface </a:t>
            </a:r>
            <a:r>
              <a:rPr lang="en-US" sz="2000" b="1" dirty="0" err="1"/>
              <a:t>IMyInterface</a:t>
            </a:r>
            <a:endParaRPr lang="en-US" sz="2000" b="1" dirty="0"/>
          </a:p>
          <a:p>
            <a:r>
              <a:rPr lang="en-US" sz="2000" b="1" dirty="0"/>
              <a:t>{</a:t>
            </a:r>
          </a:p>
          <a:p>
            <a:pPr lvl="1"/>
            <a:r>
              <a:rPr lang="en-US" sz="2000" b="1" dirty="0"/>
              <a:t>int </a:t>
            </a:r>
            <a:r>
              <a:rPr lang="en-US" sz="2000" b="1" dirty="0" err="1"/>
              <a:t>GetArea</a:t>
            </a:r>
            <a:r>
              <a:rPr lang="en-US" sz="2000" b="1" dirty="0"/>
              <a:t>(); 			// Interface method</a:t>
            </a:r>
          </a:p>
          <a:p>
            <a:pPr lvl="1"/>
            <a:r>
              <a:rPr lang="en-US" sz="2000" b="1" dirty="0"/>
              <a:t>int Area { get; set; } 			// Interface property</a:t>
            </a:r>
          </a:p>
          <a:p>
            <a:pPr lvl="1"/>
            <a:r>
              <a:rPr lang="en-US" sz="2000" b="1" dirty="0"/>
              <a:t>int this[int index] { get; set; } 		// Interface indexer</a:t>
            </a:r>
          </a:p>
          <a:p>
            <a:pPr lvl="1"/>
            <a:r>
              <a:rPr lang="en-US" sz="2000" b="1" dirty="0"/>
              <a:t>event </a:t>
            </a:r>
            <a:r>
              <a:rPr lang="en-US" sz="2000" b="1" dirty="0" err="1"/>
              <a:t>System.EventHandler</a:t>
            </a:r>
            <a:r>
              <a:rPr lang="en-US" sz="2000" b="1" dirty="0"/>
              <a:t> </a:t>
            </a:r>
            <a:r>
              <a:rPr lang="en-US" sz="2000" b="1" dirty="0" err="1"/>
              <a:t>MyEvent</a:t>
            </a:r>
            <a:r>
              <a:rPr lang="en-US" sz="2000" b="1" dirty="0"/>
              <a:t>; 	// Interface event</a:t>
            </a:r>
          </a:p>
          <a:p>
            <a:r>
              <a:rPr lang="en-US" sz="2000" b="1" dirty="0"/>
              <a:t>}</a:t>
            </a:r>
          </a:p>
        </p:txBody>
      </p:sp>
    </p:spTree>
    <p:extLst>
      <p:ext uri="{BB962C8B-B14F-4D97-AF65-F5344CB8AC3E}">
        <p14:creationId xmlns:p14="http://schemas.microsoft.com/office/powerpoint/2010/main" val="6123460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FC02-50C2-F646-8EC0-EC9860E01004}"/>
              </a:ext>
            </a:extLst>
          </p:cNvPr>
          <p:cNvSpPr>
            <a:spLocks noGrp="1"/>
          </p:cNvSpPr>
          <p:nvPr>
            <p:ph type="title"/>
          </p:nvPr>
        </p:nvSpPr>
        <p:spPr/>
        <p:txBody>
          <a:bodyPr/>
          <a:lstStyle/>
          <a:p>
            <a:r>
              <a:rPr lang="en-US" dirty="0"/>
              <a:t>Interface implementation</a:t>
            </a:r>
            <a:br>
              <a:rPr lang="en-US" dirty="0"/>
            </a:br>
            <a:endParaRPr lang="en-BO" dirty="0"/>
          </a:p>
        </p:txBody>
      </p:sp>
      <p:sp>
        <p:nvSpPr>
          <p:cNvPr id="3" name="Content Placeholder 2">
            <a:extLst>
              <a:ext uri="{FF2B5EF4-FFF2-40B4-BE49-F238E27FC236}">
                <a16:creationId xmlns:a16="http://schemas.microsoft.com/office/drawing/2014/main" id="{8EB3E5C1-4696-F14F-8E77-1533B309C954}"/>
              </a:ext>
            </a:extLst>
          </p:cNvPr>
          <p:cNvSpPr>
            <a:spLocks noGrp="1"/>
          </p:cNvSpPr>
          <p:nvPr>
            <p:ph idx="1"/>
          </p:nvPr>
        </p:nvSpPr>
        <p:spPr>
          <a:xfrm>
            <a:off x="838200" y="1863393"/>
            <a:ext cx="10515600" cy="1492058"/>
          </a:xfrm>
        </p:spPr>
        <p:txBody>
          <a:bodyPr>
            <a:normAutofit fontScale="55000" lnSpcReduction="20000"/>
          </a:bodyPr>
          <a:lstStyle/>
          <a:p>
            <a:pPr marL="0" indent="0">
              <a:buNone/>
            </a:pPr>
            <a:r>
              <a:rPr lang="en-US" dirty="0"/>
              <a:t>In the following example, an interface called </a:t>
            </a:r>
            <a:r>
              <a:rPr lang="en-US" dirty="0" err="1"/>
              <a:t>IComparable</a:t>
            </a:r>
            <a:r>
              <a:rPr lang="en-US" dirty="0"/>
              <a:t> is defined with a single method named Compare.</a:t>
            </a:r>
          </a:p>
          <a:p>
            <a:pPr marL="0" indent="0">
              <a:buNone/>
            </a:pPr>
            <a:r>
              <a:rPr lang="en-US" dirty="0"/>
              <a:t>The class Circle defined next implements this interface, by using the same notation as is used for inheritance. The Circle class must then define the Compare method, which for this class will return the difference between the circle radiuses. The implemented member must be public, in addition to having the same signature as the one defined in the interface.</a:t>
            </a:r>
          </a:p>
          <a:p>
            <a:pPr marL="0" indent="0">
              <a:buNone/>
            </a:pPr>
            <a:r>
              <a:rPr lang="en-US" dirty="0"/>
              <a:t>Although a class can only inherit from one base class, it may implement any number of interfaces. It does so by specifying the interfaces in a comma-separated list after the base class.</a:t>
            </a:r>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CF48E348-FBB2-934C-956F-8F2657054DDA}"/>
              </a:ext>
            </a:extLst>
          </p:cNvPr>
          <p:cNvSpPr txBox="1"/>
          <p:nvPr/>
        </p:nvSpPr>
        <p:spPr>
          <a:xfrm>
            <a:off x="631466" y="3601705"/>
            <a:ext cx="3336235" cy="1200329"/>
          </a:xfrm>
          <a:prstGeom prst="rect">
            <a:avLst/>
          </a:prstGeom>
          <a:noFill/>
        </p:spPr>
        <p:txBody>
          <a:bodyPr wrap="square" rtlCol="0">
            <a:spAutoFit/>
          </a:bodyPr>
          <a:lstStyle/>
          <a:p>
            <a:r>
              <a:rPr lang="en-US" b="1" dirty="0"/>
              <a:t>interface </a:t>
            </a:r>
            <a:r>
              <a:rPr lang="en-US" b="1" dirty="0" err="1"/>
              <a:t>IComparable</a:t>
            </a:r>
            <a:endParaRPr lang="en-US" b="1" dirty="0"/>
          </a:p>
          <a:p>
            <a:r>
              <a:rPr lang="en-US" b="1" dirty="0"/>
              <a:t>{</a:t>
            </a:r>
          </a:p>
          <a:p>
            <a:r>
              <a:rPr lang="en-US" b="1" dirty="0"/>
              <a:t>	int Compare(object o);</a:t>
            </a:r>
          </a:p>
          <a:p>
            <a:r>
              <a:rPr lang="en-US" b="1" dirty="0"/>
              <a:t>}</a:t>
            </a:r>
            <a:endParaRPr lang="en-US" sz="2000" b="1" dirty="0"/>
          </a:p>
        </p:txBody>
      </p:sp>
      <p:sp>
        <p:nvSpPr>
          <p:cNvPr id="5" name="TextBox 4">
            <a:extLst>
              <a:ext uri="{FF2B5EF4-FFF2-40B4-BE49-F238E27FC236}">
                <a16:creationId xmlns:a16="http://schemas.microsoft.com/office/drawing/2014/main" id="{A80F7298-5A2B-1A43-8E56-56402E298357}"/>
              </a:ext>
            </a:extLst>
          </p:cNvPr>
          <p:cNvSpPr txBox="1"/>
          <p:nvPr/>
        </p:nvSpPr>
        <p:spPr>
          <a:xfrm>
            <a:off x="4090284" y="3601705"/>
            <a:ext cx="3558872" cy="2308324"/>
          </a:xfrm>
          <a:prstGeom prst="rect">
            <a:avLst/>
          </a:prstGeom>
          <a:noFill/>
        </p:spPr>
        <p:txBody>
          <a:bodyPr wrap="square" rtlCol="0">
            <a:spAutoFit/>
          </a:bodyPr>
          <a:lstStyle/>
          <a:p>
            <a:r>
              <a:rPr lang="en-US" b="1" dirty="0"/>
              <a:t>class Circle : </a:t>
            </a:r>
            <a:r>
              <a:rPr lang="en-US" b="1" dirty="0" err="1"/>
              <a:t>IComparable</a:t>
            </a:r>
            <a:endParaRPr lang="en-US" b="1" dirty="0"/>
          </a:p>
          <a:p>
            <a:r>
              <a:rPr lang="en-US" b="1" dirty="0"/>
              <a:t>{</a:t>
            </a:r>
          </a:p>
          <a:p>
            <a:pPr lvl="1"/>
            <a:r>
              <a:rPr lang="en-US" b="1" dirty="0"/>
              <a:t>int r;</a:t>
            </a:r>
          </a:p>
          <a:p>
            <a:pPr lvl="1"/>
            <a:r>
              <a:rPr lang="en-US" b="1" dirty="0"/>
              <a:t>public int Compare(object o)</a:t>
            </a:r>
          </a:p>
          <a:p>
            <a:pPr lvl="1"/>
            <a:r>
              <a:rPr lang="en-US" b="1" dirty="0"/>
              <a:t>{</a:t>
            </a:r>
          </a:p>
          <a:p>
            <a:pPr lvl="1"/>
            <a:r>
              <a:rPr lang="en-US" b="1" dirty="0"/>
              <a:t>	return r - (o as Circle).r;</a:t>
            </a:r>
          </a:p>
          <a:p>
            <a:pPr lvl="1"/>
            <a:r>
              <a:rPr lang="en-US" b="1" dirty="0"/>
              <a:t>}</a:t>
            </a:r>
          </a:p>
          <a:p>
            <a:r>
              <a:rPr lang="en-US" b="1" dirty="0"/>
              <a:t>}</a:t>
            </a:r>
          </a:p>
        </p:txBody>
      </p:sp>
      <p:sp>
        <p:nvSpPr>
          <p:cNvPr id="6" name="TextBox 5">
            <a:extLst>
              <a:ext uri="{FF2B5EF4-FFF2-40B4-BE49-F238E27FC236}">
                <a16:creationId xmlns:a16="http://schemas.microsoft.com/office/drawing/2014/main" id="{13742446-A683-8E4D-942D-A46086D7475E}"/>
              </a:ext>
            </a:extLst>
          </p:cNvPr>
          <p:cNvSpPr txBox="1"/>
          <p:nvPr/>
        </p:nvSpPr>
        <p:spPr>
          <a:xfrm>
            <a:off x="7585547" y="3429000"/>
            <a:ext cx="4102872" cy="2862322"/>
          </a:xfrm>
          <a:prstGeom prst="rect">
            <a:avLst/>
          </a:prstGeom>
          <a:noFill/>
        </p:spPr>
        <p:txBody>
          <a:bodyPr wrap="square" rtlCol="0">
            <a:spAutoFit/>
          </a:bodyPr>
          <a:lstStyle/>
          <a:p>
            <a:r>
              <a:rPr lang="en-US" dirty="0"/>
              <a:t>The class Circle defined next implements this interface, by using the same notation as is used for inheritance. The Circle class must then define the Compare method, which for this class will return the difference between the circle radiuses. The implemented member must be public, in addition to having the same signature as the one defined in the interface.</a:t>
            </a:r>
          </a:p>
        </p:txBody>
      </p:sp>
    </p:spTree>
    <p:extLst>
      <p:ext uri="{BB962C8B-B14F-4D97-AF65-F5344CB8AC3E}">
        <p14:creationId xmlns:p14="http://schemas.microsoft.com/office/powerpoint/2010/main" val="116229808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92BD-E629-BB47-A291-AF4BED36D36C}"/>
              </a:ext>
            </a:extLst>
          </p:cNvPr>
          <p:cNvSpPr>
            <a:spLocks noGrp="1"/>
          </p:cNvSpPr>
          <p:nvPr>
            <p:ph type="title"/>
          </p:nvPr>
        </p:nvSpPr>
        <p:spPr/>
        <p:txBody>
          <a:bodyPr/>
          <a:lstStyle/>
          <a:p>
            <a:r>
              <a:rPr lang="en-US" dirty="0"/>
              <a:t>Functionality Interface</a:t>
            </a:r>
            <a:br>
              <a:rPr lang="en-US" dirty="0"/>
            </a:br>
            <a:endParaRPr lang="en-BO" dirty="0"/>
          </a:p>
        </p:txBody>
      </p:sp>
      <p:sp>
        <p:nvSpPr>
          <p:cNvPr id="3" name="Content Placeholder 2">
            <a:extLst>
              <a:ext uri="{FF2B5EF4-FFF2-40B4-BE49-F238E27FC236}">
                <a16:creationId xmlns:a16="http://schemas.microsoft.com/office/drawing/2014/main" id="{CA0C9404-8C59-044B-9B54-EC00BA68E846}"/>
              </a:ext>
            </a:extLst>
          </p:cNvPr>
          <p:cNvSpPr>
            <a:spLocks noGrp="1"/>
          </p:cNvSpPr>
          <p:nvPr>
            <p:ph idx="1"/>
          </p:nvPr>
        </p:nvSpPr>
        <p:spPr>
          <a:xfrm>
            <a:off x="838200" y="1825625"/>
            <a:ext cx="10515600" cy="2038709"/>
          </a:xfrm>
        </p:spPr>
        <p:txBody>
          <a:bodyPr>
            <a:normAutofit fontScale="85000" lnSpcReduction="20000"/>
          </a:bodyPr>
          <a:lstStyle/>
          <a:p>
            <a:pPr marL="0" indent="0">
              <a:buNone/>
            </a:pPr>
            <a:r>
              <a:rPr lang="en-US" dirty="0" err="1"/>
              <a:t>IComparable</a:t>
            </a:r>
            <a:r>
              <a:rPr lang="en-US" dirty="0"/>
              <a:t> demonstrates the first use of interfaces, which is to define a specific functionality that classes can share. It allows programmers to use the interface members without having to know the actual type of a class. To illustrate, the following method takes two </a:t>
            </a:r>
            <a:r>
              <a:rPr lang="en-US" dirty="0" err="1"/>
              <a:t>IComparable</a:t>
            </a:r>
            <a:r>
              <a:rPr lang="en-US" dirty="0"/>
              <a:t> objects and returns</a:t>
            </a:r>
          </a:p>
          <a:p>
            <a:pPr marL="0" indent="0">
              <a:buNone/>
            </a:pPr>
            <a:r>
              <a:rPr lang="en-US" dirty="0"/>
              <a:t>the largest one. This method will work for any two objects of the same class that implement the </a:t>
            </a:r>
            <a:r>
              <a:rPr lang="en-US" dirty="0" err="1"/>
              <a:t>IComparable</a:t>
            </a:r>
            <a:r>
              <a:rPr lang="en-US" dirty="0"/>
              <a:t> interface, because the method only uses the functionality exposed through that interface.</a:t>
            </a:r>
          </a:p>
          <a:p>
            <a:endParaRPr lang="en-BO" dirty="0"/>
          </a:p>
        </p:txBody>
      </p:sp>
      <p:sp>
        <p:nvSpPr>
          <p:cNvPr id="4" name="TextBox 3">
            <a:extLst>
              <a:ext uri="{FF2B5EF4-FFF2-40B4-BE49-F238E27FC236}">
                <a16:creationId xmlns:a16="http://schemas.microsoft.com/office/drawing/2014/main" id="{A7274FC1-5B56-5C4E-9058-8A4DDEFCCFA5}"/>
              </a:ext>
            </a:extLst>
          </p:cNvPr>
          <p:cNvSpPr txBox="1"/>
          <p:nvPr/>
        </p:nvSpPr>
        <p:spPr>
          <a:xfrm>
            <a:off x="2162754" y="4190338"/>
            <a:ext cx="6973293" cy="1569660"/>
          </a:xfrm>
          <a:prstGeom prst="rect">
            <a:avLst/>
          </a:prstGeom>
          <a:noFill/>
        </p:spPr>
        <p:txBody>
          <a:bodyPr wrap="square" rtlCol="0">
            <a:spAutoFit/>
          </a:bodyPr>
          <a:lstStyle/>
          <a:p>
            <a:r>
              <a:rPr lang="en-US" sz="2400" b="1" dirty="0"/>
              <a:t>static object Largest(</a:t>
            </a:r>
            <a:r>
              <a:rPr lang="en-US" sz="2400" b="1" dirty="0" err="1"/>
              <a:t>IComparable</a:t>
            </a:r>
            <a:r>
              <a:rPr lang="en-US" sz="2400" b="1" dirty="0"/>
              <a:t> a, </a:t>
            </a:r>
            <a:r>
              <a:rPr lang="en-US" sz="2400" b="1" dirty="0" err="1"/>
              <a:t>IComparable</a:t>
            </a:r>
            <a:r>
              <a:rPr lang="en-US" sz="2400" b="1" dirty="0"/>
              <a:t> b)</a:t>
            </a:r>
          </a:p>
          <a:p>
            <a:r>
              <a:rPr lang="en-US" sz="2400" b="1" dirty="0"/>
              <a:t>{</a:t>
            </a:r>
          </a:p>
          <a:p>
            <a:r>
              <a:rPr lang="en-US" sz="2400" b="1" dirty="0"/>
              <a:t>	return (</a:t>
            </a:r>
            <a:r>
              <a:rPr lang="en-US" sz="2400" b="1" dirty="0" err="1"/>
              <a:t>a.Compare</a:t>
            </a:r>
            <a:r>
              <a:rPr lang="en-US" sz="2400" b="1" dirty="0"/>
              <a:t>(b) &gt; 0) ? a : b;</a:t>
            </a:r>
          </a:p>
          <a:p>
            <a:r>
              <a:rPr lang="en-US" sz="2400" b="1" dirty="0"/>
              <a:t>}</a:t>
            </a:r>
          </a:p>
        </p:txBody>
      </p:sp>
    </p:spTree>
    <p:extLst>
      <p:ext uri="{BB962C8B-B14F-4D97-AF65-F5344CB8AC3E}">
        <p14:creationId xmlns:p14="http://schemas.microsoft.com/office/powerpoint/2010/main" val="238756460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6C35-0E5E-3940-BE51-A3408BD618F4}"/>
              </a:ext>
            </a:extLst>
          </p:cNvPr>
          <p:cNvSpPr>
            <a:spLocks noGrp="1"/>
          </p:cNvSpPr>
          <p:nvPr>
            <p:ph type="title"/>
          </p:nvPr>
        </p:nvSpPr>
        <p:spPr/>
        <p:txBody>
          <a:bodyPr/>
          <a:lstStyle/>
          <a:p>
            <a:r>
              <a:rPr lang="en-US" dirty="0"/>
              <a:t>Class Interface</a:t>
            </a:r>
            <a:br>
              <a:rPr lang="en-US" dirty="0"/>
            </a:br>
            <a:endParaRPr lang="en-BO" dirty="0"/>
          </a:p>
        </p:txBody>
      </p:sp>
      <p:sp>
        <p:nvSpPr>
          <p:cNvPr id="3" name="Content Placeholder 2">
            <a:extLst>
              <a:ext uri="{FF2B5EF4-FFF2-40B4-BE49-F238E27FC236}">
                <a16:creationId xmlns:a16="http://schemas.microsoft.com/office/drawing/2014/main" id="{583362C9-A470-AA47-B6AA-F193CE24EEAB}"/>
              </a:ext>
            </a:extLst>
          </p:cNvPr>
          <p:cNvSpPr>
            <a:spLocks noGrp="1"/>
          </p:cNvSpPr>
          <p:nvPr>
            <p:ph idx="1"/>
          </p:nvPr>
        </p:nvSpPr>
        <p:spPr>
          <a:xfrm>
            <a:off x="838200" y="1825625"/>
            <a:ext cx="10515600" cy="1919439"/>
          </a:xfrm>
        </p:spPr>
        <p:txBody>
          <a:bodyPr>
            <a:normAutofit fontScale="62500" lnSpcReduction="20000"/>
          </a:bodyPr>
          <a:lstStyle/>
          <a:p>
            <a:pPr marL="0" indent="0">
              <a:buNone/>
            </a:pPr>
            <a:r>
              <a:rPr lang="en-US" sz="2900" dirty="0"/>
              <a:t>A second way to use an interface is to provide an actual interface for a class, through which the class can be used. Such an interface defines the functionality that programmers using the class will need.</a:t>
            </a:r>
          </a:p>
          <a:p>
            <a:pPr marL="0" indent="0">
              <a:buNone/>
            </a:pPr>
            <a:r>
              <a:rPr lang="en-US" sz="2900" dirty="0"/>
              <a:t>The programmers can then view instances of the class through this interface, by enclosing the objects in variables of the interface type.</a:t>
            </a:r>
          </a:p>
          <a:p>
            <a:pPr marL="0" indent="0">
              <a:buNone/>
            </a:pPr>
            <a:r>
              <a:rPr lang="en-US" sz="2900" dirty="0"/>
              <a:t>This abstraction provides two benefits. First, it makes it easier for other programmers to use the class since they now only have access to the members that are relevant to them. Second, it makes the class more flexible since its implementation can change without being noticeable by other programmers using the class, as long as the interface is followed.</a:t>
            </a:r>
          </a:p>
          <a:p>
            <a:pPr marL="0" indent="0">
              <a:buNone/>
            </a:pPr>
            <a:endParaRPr lang="en-US" sz="2900" dirty="0"/>
          </a:p>
          <a:p>
            <a:endParaRPr lang="en-BO" dirty="0"/>
          </a:p>
        </p:txBody>
      </p:sp>
      <p:sp>
        <p:nvSpPr>
          <p:cNvPr id="4" name="TextBox 3">
            <a:extLst>
              <a:ext uri="{FF2B5EF4-FFF2-40B4-BE49-F238E27FC236}">
                <a16:creationId xmlns:a16="http://schemas.microsoft.com/office/drawing/2014/main" id="{44A2B0F2-D5EE-C34C-BFD5-5BE836D6E597}"/>
              </a:ext>
            </a:extLst>
          </p:cNvPr>
          <p:cNvSpPr txBox="1"/>
          <p:nvPr/>
        </p:nvSpPr>
        <p:spPr>
          <a:xfrm>
            <a:off x="4508390" y="4334269"/>
            <a:ext cx="2687541" cy="1200329"/>
          </a:xfrm>
          <a:prstGeom prst="rect">
            <a:avLst/>
          </a:prstGeom>
          <a:noFill/>
        </p:spPr>
        <p:txBody>
          <a:bodyPr wrap="square" rtlCol="0">
            <a:spAutoFit/>
          </a:bodyPr>
          <a:lstStyle/>
          <a:p>
            <a:r>
              <a:rPr lang="en-US" b="1" dirty="0"/>
              <a:t>interface </a:t>
            </a:r>
            <a:r>
              <a:rPr lang="en-US" b="1" dirty="0" err="1"/>
              <a:t>IMyInterface</a:t>
            </a:r>
            <a:endParaRPr lang="en-US" b="1" dirty="0"/>
          </a:p>
          <a:p>
            <a:r>
              <a:rPr lang="en-US" b="1" dirty="0"/>
              <a:t>{</a:t>
            </a:r>
          </a:p>
          <a:p>
            <a:r>
              <a:rPr lang="en-US" b="1" dirty="0"/>
              <a:t>	void Exposed();</a:t>
            </a:r>
          </a:p>
          <a:p>
            <a:r>
              <a:rPr lang="en-US" b="1" dirty="0"/>
              <a:t>}</a:t>
            </a:r>
          </a:p>
        </p:txBody>
      </p:sp>
      <p:sp>
        <p:nvSpPr>
          <p:cNvPr id="5" name="TextBox 4">
            <a:extLst>
              <a:ext uri="{FF2B5EF4-FFF2-40B4-BE49-F238E27FC236}">
                <a16:creationId xmlns:a16="http://schemas.microsoft.com/office/drawing/2014/main" id="{0D5C289C-F669-884D-BDBC-E8D1FD2E563A}"/>
              </a:ext>
            </a:extLst>
          </p:cNvPr>
          <p:cNvSpPr txBox="1"/>
          <p:nvPr/>
        </p:nvSpPr>
        <p:spPr>
          <a:xfrm>
            <a:off x="985962" y="4334269"/>
            <a:ext cx="2981740" cy="1477328"/>
          </a:xfrm>
          <a:prstGeom prst="rect">
            <a:avLst/>
          </a:prstGeom>
          <a:noFill/>
        </p:spPr>
        <p:txBody>
          <a:bodyPr wrap="square" rtlCol="0">
            <a:spAutoFit/>
          </a:bodyPr>
          <a:lstStyle/>
          <a:p>
            <a:r>
              <a:rPr lang="en-US" b="1" dirty="0"/>
              <a:t>class </a:t>
            </a:r>
            <a:r>
              <a:rPr lang="en-US" b="1" dirty="0" err="1"/>
              <a:t>MyClass</a:t>
            </a:r>
            <a:r>
              <a:rPr lang="en-US" b="1" dirty="0"/>
              <a:t> : </a:t>
            </a:r>
            <a:r>
              <a:rPr lang="en-US" b="1" dirty="0" err="1"/>
              <a:t>IMyInterface</a:t>
            </a:r>
            <a:endParaRPr lang="en-US" b="1" dirty="0"/>
          </a:p>
          <a:p>
            <a:r>
              <a:rPr lang="en-US" b="1" dirty="0"/>
              <a:t>{</a:t>
            </a:r>
          </a:p>
          <a:p>
            <a:pPr lvl="1"/>
            <a:r>
              <a:rPr lang="en-US" b="1" dirty="0"/>
              <a:t>public void Exposed() {}</a:t>
            </a:r>
          </a:p>
          <a:p>
            <a:pPr lvl="1"/>
            <a:r>
              <a:rPr lang="en-US" b="1" dirty="0"/>
              <a:t>public void Hidden() {}</a:t>
            </a:r>
          </a:p>
          <a:p>
            <a:r>
              <a:rPr lang="en-US" b="1" dirty="0"/>
              <a:t>}</a:t>
            </a:r>
          </a:p>
        </p:txBody>
      </p:sp>
      <p:sp>
        <p:nvSpPr>
          <p:cNvPr id="6" name="TextBox 5">
            <a:extLst>
              <a:ext uri="{FF2B5EF4-FFF2-40B4-BE49-F238E27FC236}">
                <a16:creationId xmlns:a16="http://schemas.microsoft.com/office/drawing/2014/main" id="{34333E6B-524C-9B4F-8C33-4B6C30D3D291}"/>
              </a:ext>
            </a:extLst>
          </p:cNvPr>
          <p:cNvSpPr txBox="1"/>
          <p:nvPr/>
        </p:nvSpPr>
        <p:spPr>
          <a:xfrm>
            <a:off x="7736619" y="4472768"/>
            <a:ext cx="3839817" cy="923330"/>
          </a:xfrm>
          <a:prstGeom prst="rect">
            <a:avLst/>
          </a:prstGeom>
          <a:noFill/>
        </p:spPr>
        <p:txBody>
          <a:bodyPr wrap="square" rtlCol="0">
            <a:spAutoFit/>
          </a:bodyPr>
          <a:lstStyle/>
          <a:p>
            <a:r>
              <a:rPr lang="en-US" b="1" dirty="0" err="1"/>
              <a:t>IMyInterface</a:t>
            </a:r>
            <a:r>
              <a:rPr lang="en-US" b="1" dirty="0"/>
              <a:t> m = new </a:t>
            </a:r>
            <a:r>
              <a:rPr lang="en-US" b="1" dirty="0" err="1"/>
              <a:t>MyClass</a:t>
            </a:r>
            <a:r>
              <a:rPr lang="en-US" b="1" dirty="0"/>
              <a:t>();</a:t>
            </a:r>
          </a:p>
          <a:p>
            <a:r>
              <a:rPr lang="en-US" b="1" dirty="0" err="1"/>
              <a:t>m.Exposed</a:t>
            </a:r>
            <a:r>
              <a:rPr lang="en-US" b="1" dirty="0"/>
              <a:t>(); 	// allowed</a:t>
            </a:r>
          </a:p>
          <a:p>
            <a:r>
              <a:rPr lang="en-US" b="1" dirty="0" err="1"/>
              <a:t>m.Hidden</a:t>
            </a:r>
            <a:r>
              <a:rPr lang="en-US" b="1" dirty="0"/>
              <a:t>();	// not allowed</a:t>
            </a:r>
          </a:p>
        </p:txBody>
      </p:sp>
    </p:spTree>
    <p:extLst>
      <p:ext uri="{BB962C8B-B14F-4D97-AF65-F5344CB8AC3E}">
        <p14:creationId xmlns:p14="http://schemas.microsoft.com/office/powerpoint/2010/main" val="372443544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8917-93FF-2246-8E39-FC861AF2C602}"/>
              </a:ext>
            </a:extLst>
          </p:cNvPr>
          <p:cNvSpPr>
            <a:spLocks noGrp="1"/>
          </p:cNvSpPr>
          <p:nvPr>
            <p:ph type="title"/>
          </p:nvPr>
        </p:nvSpPr>
        <p:spPr/>
        <p:txBody>
          <a:bodyPr/>
          <a:lstStyle/>
          <a:p>
            <a:r>
              <a:rPr lang="en-US" dirty="0"/>
              <a:t>CHAPTER 18</a:t>
            </a:r>
            <a:br>
              <a:rPr lang="en-US" dirty="0"/>
            </a:br>
            <a:endParaRPr lang="en-BO" dirty="0"/>
          </a:p>
        </p:txBody>
      </p:sp>
      <p:sp>
        <p:nvSpPr>
          <p:cNvPr id="3" name="Content Placeholder 2">
            <a:extLst>
              <a:ext uri="{FF2B5EF4-FFF2-40B4-BE49-F238E27FC236}">
                <a16:creationId xmlns:a16="http://schemas.microsoft.com/office/drawing/2014/main" id="{94C00106-7A98-244D-A8DF-8778FE4AF157}"/>
              </a:ext>
            </a:extLst>
          </p:cNvPr>
          <p:cNvSpPr>
            <a:spLocks noGrp="1"/>
          </p:cNvSpPr>
          <p:nvPr>
            <p:ph idx="1"/>
          </p:nvPr>
        </p:nvSpPr>
        <p:spPr/>
        <p:txBody>
          <a:bodyPr/>
          <a:lstStyle/>
          <a:p>
            <a:pPr marL="0" indent="0">
              <a:buNone/>
            </a:pPr>
            <a:r>
              <a:rPr lang="en-US" sz="4000" b="1" dirty="0"/>
              <a:t>Abstract</a:t>
            </a:r>
          </a:p>
          <a:p>
            <a:pPr marL="0" indent="0">
              <a:buNone/>
            </a:pPr>
            <a:endParaRPr lang="en-US" sz="4000" b="1" dirty="0"/>
          </a:p>
          <a:p>
            <a:pPr marL="0" indent="0">
              <a:buNone/>
            </a:pPr>
            <a:r>
              <a:rPr lang="en-US" dirty="0"/>
              <a:t>An abstract class provides a partial implementation that other classes</a:t>
            </a:r>
          </a:p>
          <a:p>
            <a:pPr marL="0" indent="0">
              <a:buNone/>
            </a:pPr>
            <a:r>
              <a:rPr lang="en-US" dirty="0"/>
              <a:t>can build on.</a:t>
            </a:r>
          </a:p>
          <a:p>
            <a:endParaRPr lang="en-BO" dirty="0"/>
          </a:p>
        </p:txBody>
      </p:sp>
    </p:spTree>
    <p:extLst>
      <p:ext uri="{BB962C8B-B14F-4D97-AF65-F5344CB8AC3E}">
        <p14:creationId xmlns:p14="http://schemas.microsoft.com/office/powerpoint/2010/main" val="421998146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8311-6AC7-FC4D-AAF4-9CCF53595A3F}"/>
              </a:ext>
            </a:extLst>
          </p:cNvPr>
          <p:cNvSpPr>
            <a:spLocks noGrp="1"/>
          </p:cNvSpPr>
          <p:nvPr>
            <p:ph type="title"/>
          </p:nvPr>
        </p:nvSpPr>
        <p:spPr/>
        <p:txBody>
          <a:bodyPr/>
          <a:lstStyle/>
          <a:p>
            <a:r>
              <a:rPr lang="en-US" dirty="0"/>
              <a:t>Abstract class</a:t>
            </a:r>
            <a:br>
              <a:rPr lang="en-US" dirty="0"/>
            </a:br>
            <a:endParaRPr lang="en-BO" dirty="0"/>
          </a:p>
        </p:txBody>
      </p:sp>
      <p:sp>
        <p:nvSpPr>
          <p:cNvPr id="3" name="Content Placeholder 2">
            <a:extLst>
              <a:ext uri="{FF2B5EF4-FFF2-40B4-BE49-F238E27FC236}">
                <a16:creationId xmlns:a16="http://schemas.microsoft.com/office/drawing/2014/main" id="{71FBF6D2-B0AA-CE42-9FA8-DFB6680412E8}"/>
              </a:ext>
            </a:extLst>
          </p:cNvPr>
          <p:cNvSpPr>
            <a:spLocks noGrp="1"/>
          </p:cNvSpPr>
          <p:nvPr>
            <p:ph idx="1"/>
          </p:nvPr>
        </p:nvSpPr>
        <p:spPr>
          <a:xfrm>
            <a:off x="838200" y="1825625"/>
            <a:ext cx="10515600" cy="989137"/>
          </a:xfrm>
        </p:spPr>
        <p:txBody>
          <a:bodyPr>
            <a:normAutofit fontScale="92500" lnSpcReduction="20000"/>
          </a:bodyPr>
          <a:lstStyle/>
          <a:p>
            <a:pPr marL="0" indent="0">
              <a:buNone/>
            </a:pPr>
            <a:r>
              <a:rPr lang="en-US" dirty="0"/>
              <a:t>When a class is declared as abstract, it means that the class can contain incomplete members that must be implemented in derived classes, in addition to normal class members.</a:t>
            </a:r>
          </a:p>
          <a:p>
            <a:endParaRPr lang="en-BO" dirty="0"/>
          </a:p>
        </p:txBody>
      </p:sp>
      <p:sp>
        <p:nvSpPr>
          <p:cNvPr id="4" name="TextBox 3">
            <a:extLst>
              <a:ext uri="{FF2B5EF4-FFF2-40B4-BE49-F238E27FC236}">
                <a16:creationId xmlns:a16="http://schemas.microsoft.com/office/drawing/2014/main" id="{19A9898B-2592-244F-816A-F7322C164C5A}"/>
              </a:ext>
            </a:extLst>
          </p:cNvPr>
          <p:cNvSpPr txBox="1"/>
          <p:nvPr/>
        </p:nvSpPr>
        <p:spPr>
          <a:xfrm>
            <a:off x="1526649" y="2814762"/>
            <a:ext cx="4142630" cy="1938992"/>
          </a:xfrm>
          <a:prstGeom prst="rect">
            <a:avLst/>
          </a:prstGeom>
          <a:noFill/>
        </p:spPr>
        <p:txBody>
          <a:bodyPr wrap="square" rtlCol="0">
            <a:spAutoFit/>
          </a:bodyPr>
          <a:lstStyle/>
          <a:p>
            <a:r>
              <a:rPr lang="en-US" sz="2000" b="1" dirty="0"/>
              <a:t>abstract class Shape</a:t>
            </a:r>
          </a:p>
          <a:p>
            <a:r>
              <a:rPr lang="en-US" sz="2000" b="1" dirty="0"/>
              <a:t>{</a:t>
            </a:r>
          </a:p>
          <a:p>
            <a:pPr lvl="1"/>
            <a:r>
              <a:rPr lang="en-US" sz="2000" b="1" dirty="0"/>
              <a:t>private int x = 100, y = 100;</a:t>
            </a:r>
          </a:p>
          <a:p>
            <a:pPr lvl="1"/>
            <a:r>
              <a:rPr lang="en-US" sz="2000" b="1" dirty="0"/>
              <a:t>public abstract int </a:t>
            </a:r>
            <a:r>
              <a:rPr lang="en-US" sz="2000" b="1" dirty="0" err="1"/>
              <a:t>GetArea</a:t>
            </a:r>
            <a:r>
              <a:rPr lang="en-US" sz="2000" b="1" dirty="0"/>
              <a:t>();</a:t>
            </a:r>
          </a:p>
          <a:p>
            <a:pPr lvl="1"/>
            <a:r>
              <a:rPr lang="en-US" sz="2000" b="1" dirty="0"/>
              <a:t>public int </a:t>
            </a:r>
            <a:r>
              <a:rPr lang="en-US" sz="2000" b="1" dirty="0" err="1"/>
              <a:t>GetXY</a:t>
            </a:r>
            <a:r>
              <a:rPr lang="en-US" sz="2000" b="1" dirty="0"/>
              <a:t>() { return x*y} </a:t>
            </a:r>
          </a:p>
          <a:p>
            <a:r>
              <a:rPr lang="en-US" sz="2000" b="1" dirty="0"/>
              <a:t>}</a:t>
            </a:r>
          </a:p>
        </p:txBody>
      </p:sp>
      <p:sp>
        <p:nvSpPr>
          <p:cNvPr id="5" name="TextBox 4">
            <a:extLst>
              <a:ext uri="{FF2B5EF4-FFF2-40B4-BE49-F238E27FC236}">
                <a16:creationId xmlns:a16="http://schemas.microsoft.com/office/drawing/2014/main" id="{761603E0-5020-154A-B91C-B4867F503582}"/>
              </a:ext>
            </a:extLst>
          </p:cNvPr>
          <p:cNvSpPr txBox="1"/>
          <p:nvPr/>
        </p:nvSpPr>
        <p:spPr>
          <a:xfrm>
            <a:off x="1526649" y="4865728"/>
            <a:ext cx="3323645" cy="1754326"/>
          </a:xfrm>
          <a:prstGeom prst="rect">
            <a:avLst/>
          </a:prstGeom>
          <a:noFill/>
        </p:spPr>
        <p:txBody>
          <a:bodyPr wrap="square" rtlCol="0">
            <a:spAutoFit/>
          </a:bodyPr>
          <a:lstStyle/>
          <a:p>
            <a:r>
              <a:rPr lang="en-US" b="1" dirty="0"/>
              <a:t>c</a:t>
            </a:r>
            <a:r>
              <a:rPr lang="en-BO" b="1" dirty="0"/>
              <a:t>lass Rectangle : Shape</a:t>
            </a:r>
          </a:p>
          <a:p>
            <a:r>
              <a:rPr lang="en-BO" b="1" dirty="0"/>
              <a:t>{</a:t>
            </a:r>
          </a:p>
          <a:p>
            <a:r>
              <a:rPr lang="en-BO" b="1" dirty="0"/>
              <a:t>	public int GetArea() {</a:t>
            </a:r>
          </a:p>
          <a:p>
            <a:r>
              <a:rPr lang="en-BO" b="1" dirty="0"/>
              <a:t>		return x*y;</a:t>
            </a:r>
          </a:p>
          <a:p>
            <a:r>
              <a:rPr lang="en-BO" b="1" dirty="0"/>
              <a:t>	}</a:t>
            </a:r>
          </a:p>
          <a:p>
            <a:r>
              <a:rPr lang="en-BO" b="1" dirty="0"/>
              <a:t>}</a:t>
            </a:r>
          </a:p>
        </p:txBody>
      </p:sp>
      <p:sp>
        <p:nvSpPr>
          <p:cNvPr id="6" name="TextBox 5">
            <a:extLst>
              <a:ext uri="{FF2B5EF4-FFF2-40B4-BE49-F238E27FC236}">
                <a16:creationId xmlns:a16="http://schemas.microsoft.com/office/drawing/2014/main" id="{CE914F9A-A609-6849-84E7-A22796F7840F}"/>
              </a:ext>
            </a:extLst>
          </p:cNvPr>
          <p:cNvSpPr txBox="1"/>
          <p:nvPr/>
        </p:nvSpPr>
        <p:spPr>
          <a:xfrm>
            <a:off x="6427306" y="3273951"/>
            <a:ext cx="4595853"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var rect = new Rectangle();</a:t>
            </a:r>
          </a:p>
          <a:p>
            <a:r>
              <a:rPr lang="en-BO" b="1" dirty="0"/>
              <a:t>		int area = rect.GetArea();		int xy = rect.GetXY();</a:t>
            </a:r>
          </a:p>
          <a:p>
            <a:r>
              <a:rPr lang="en-BO" b="1" dirty="0"/>
              <a:t>	}</a:t>
            </a:r>
          </a:p>
          <a:p>
            <a:r>
              <a:rPr lang="en-BO" b="1" dirty="0"/>
              <a:t>}</a:t>
            </a:r>
          </a:p>
        </p:txBody>
      </p:sp>
    </p:spTree>
    <p:extLst>
      <p:ext uri="{BB962C8B-B14F-4D97-AF65-F5344CB8AC3E}">
        <p14:creationId xmlns:p14="http://schemas.microsoft.com/office/powerpoint/2010/main" val="192882392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17156-D325-524A-9F04-3B508EC17D0E}"/>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47710079-2707-694B-B4C0-A249D97D610B}"/>
              </a:ext>
            </a:extLst>
          </p:cNvPr>
          <p:cNvSpPr>
            <a:spLocks noGrp="1"/>
          </p:cNvSpPr>
          <p:nvPr>
            <p:ph idx="1"/>
          </p:nvPr>
        </p:nvSpPr>
        <p:spPr/>
        <p:txBody>
          <a:bodyPr>
            <a:normAutofit fontScale="85000" lnSpcReduction="20000"/>
          </a:bodyPr>
          <a:lstStyle/>
          <a:p>
            <a:pPr marL="0" indent="0">
              <a:buNone/>
            </a:pPr>
            <a:r>
              <a:rPr lang="en-US" sz="1800" dirty="0"/>
              <a:t>An abstract class can also inherit from a non-abstract class.</a:t>
            </a:r>
          </a:p>
          <a:p>
            <a:pPr marL="0" indent="0">
              <a:buNone/>
            </a:pPr>
            <a:r>
              <a:rPr lang="en-US" sz="1800" dirty="0"/>
              <a:t>class </a:t>
            </a:r>
            <a:r>
              <a:rPr lang="en-US" sz="1800" dirty="0" err="1"/>
              <a:t>NonAbstract</a:t>
            </a:r>
            <a:r>
              <a:rPr lang="en-US" sz="1800" dirty="0"/>
              <a:t> {} </a:t>
            </a:r>
          </a:p>
          <a:p>
            <a:pPr marL="0" indent="0">
              <a:buNone/>
            </a:pPr>
            <a:endParaRPr lang="en-US" sz="1800" dirty="0"/>
          </a:p>
          <a:p>
            <a:pPr marL="0" indent="0">
              <a:buNone/>
            </a:pPr>
            <a:r>
              <a:rPr lang="en-US" sz="1800" b="1" dirty="0"/>
              <a:t>abstract class Abstract : </a:t>
            </a:r>
            <a:r>
              <a:rPr lang="en-US" sz="1800" b="1" dirty="0" err="1"/>
              <a:t>NonAbstract</a:t>
            </a:r>
            <a:r>
              <a:rPr lang="en-US" sz="1800" b="1" dirty="0"/>
              <a:t> {}</a:t>
            </a:r>
          </a:p>
          <a:p>
            <a:endParaRPr lang="en-BO" sz="1800" dirty="0"/>
          </a:p>
          <a:p>
            <a:pPr marL="0" indent="0">
              <a:buNone/>
            </a:pPr>
            <a:r>
              <a:rPr lang="en-US" sz="1800" dirty="0"/>
              <a:t>If the base class has virtual members, these can be overridden as</a:t>
            </a:r>
          </a:p>
          <a:p>
            <a:pPr marL="0" indent="0">
              <a:buNone/>
            </a:pPr>
            <a:r>
              <a:rPr lang="en-US" sz="1800" dirty="0"/>
              <a:t>abstract to force further deriving classes to provide new implementations</a:t>
            </a:r>
          </a:p>
          <a:p>
            <a:pPr marL="0" indent="0">
              <a:buNone/>
            </a:pPr>
            <a:r>
              <a:rPr lang="en-US" sz="1800" dirty="0"/>
              <a:t>for them.</a:t>
            </a:r>
          </a:p>
          <a:p>
            <a:pPr marL="0" indent="0">
              <a:buNone/>
            </a:pPr>
            <a:endParaRPr lang="en-US" sz="1800" dirty="0"/>
          </a:p>
          <a:p>
            <a:pPr marL="0" indent="0">
              <a:buNone/>
            </a:pPr>
            <a:r>
              <a:rPr lang="en-US" sz="1600" b="1" dirty="0"/>
              <a:t>class </a:t>
            </a:r>
            <a:r>
              <a:rPr lang="en-US" sz="1600" b="1" dirty="0" err="1"/>
              <a:t>MyClass</a:t>
            </a:r>
            <a:r>
              <a:rPr lang="en-US" sz="1600" b="1" dirty="0"/>
              <a:t> {</a:t>
            </a:r>
          </a:p>
          <a:p>
            <a:pPr marL="0" indent="0">
              <a:buNone/>
            </a:pPr>
            <a:r>
              <a:rPr lang="en-US" sz="1600" b="1" dirty="0"/>
              <a:t>	void virtual Dummy() {}</a:t>
            </a:r>
          </a:p>
          <a:p>
            <a:pPr marL="0" indent="0">
              <a:buNone/>
            </a:pPr>
            <a:r>
              <a:rPr lang="en-US" sz="1600" b="1" dirty="0"/>
              <a:t>}</a:t>
            </a:r>
          </a:p>
          <a:p>
            <a:pPr marL="0" indent="0">
              <a:buNone/>
            </a:pPr>
            <a:r>
              <a:rPr lang="en-US" sz="1600" b="1" dirty="0"/>
              <a:t>abstract class Abstract : </a:t>
            </a:r>
            <a:r>
              <a:rPr lang="en-US" sz="1600" b="1" dirty="0" err="1"/>
              <a:t>MyClass</a:t>
            </a:r>
            <a:r>
              <a:rPr lang="en-US" sz="1600" b="1" dirty="0"/>
              <a:t> {</a:t>
            </a:r>
          </a:p>
          <a:p>
            <a:pPr marL="0" indent="0">
              <a:buNone/>
            </a:pPr>
            <a:r>
              <a:rPr lang="en-US" sz="1600" b="1" dirty="0"/>
              <a:t>	void abstract override Dummy() {}</a:t>
            </a:r>
          </a:p>
          <a:p>
            <a:pPr marL="0" indent="0">
              <a:buNone/>
            </a:pPr>
            <a:r>
              <a:rPr lang="en-US" sz="1600" b="1" dirty="0"/>
              <a:t>}</a:t>
            </a:r>
          </a:p>
          <a:p>
            <a:pPr marL="0" indent="0">
              <a:buNone/>
            </a:pPr>
            <a:endParaRPr lang="en-US" sz="1800" dirty="0"/>
          </a:p>
          <a:p>
            <a:endParaRPr lang="en-BO" sz="1800" dirty="0"/>
          </a:p>
        </p:txBody>
      </p:sp>
    </p:spTree>
    <p:extLst>
      <p:ext uri="{BB962C8B-B14F-4D97-AF65-F5344CB8AC3E}">
        <p14:creationId xmlns:p14="http://schemas.microsoft.com/office/powerpoint/2010/main" val="328692689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60832-4B44-7540-AF33-E6C42BE87BF9}"/>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84879540-8561-1A4E-B445-961672A2005E}"/>
              </a:ext>
            </a:extLst>
          </p:cNvPr>
          <p:cNvSpPr>
            <a:spLocks noGrp="1"/>
          </p:cNvSpPr>
          <p:nvPr>
            <p:ph idx="1"/>
          </p:nvPr>
        </p:nvSpPr>
        <p:spPr/>
        <p:txBody>
          <a:bodyPr>
            <a:normAutofit/>
          </a:bodyPr>
          <a:lstStyle/>
          <a:p>
            <a:pPr marL="0" indent="0">
              <a:buNone/>
            </a:pPr>
            <a:r>
              <a:rPr lang="en-US" sz="2200" dirty="0"/>
              <a:t>An abstract class can be used as an interface to hold objects made from</a:t>
            </a:r>
          </a:p>
          <a:p>
            <a:pPr marL="0" indent="0">
              <a:buNone/>
            </a:pPr>
            <a:r>
              <a:rPr lang="en-US" sz="2200" dirty="0"/>
              <a:t>derived classes.</a:t>
            </a:r>
          </a:p>
          <a:p>
            <a:pPr marL="0" indent="0">
              <a:buNone/>
            </a:pPr>
            <a:endParaRPr lang="en-US" sz="2200" dirty="0"/>
          </a:p>
          <a:p>
            <a:pPr marL="0" indent="0">
              <a:buNone/>
            </a:pPr>
            <a:r>
              <a:rPr lang="en-US" sz="2200" b="1" dirty="0"/>
              <a:t>Shape s = new Rectangle();</a:t>
            </a:r>
          </a:p>
          <a:p>
            <a:pPr marL="0" indent="0">
              <a:buNone/>
            </a:pPr>
            <a:endParaRPr lang="en-US" sz="2200" dirty="0"/>
          </a:p>
          <a:p>
            <a:pPr marL="0" indent="0">
              <a:buNone/>
            </a:pPr>
            <a:r>
              <a:rPr lang="en-US" sz="2200" dirty="0"/>
              <a:t>It is not possible to instantiate an abstract class. Even so, an abstract</a:t>
            </a:r>
          </a:p>
          <a:p>
            <a:pPr marL="0" indent="0">
              <a:buNone/>
            </a:pPr>
            <a:r>
              <a:rPr lang="en-US" sz="2200" dirty="0"/>
              <a:t>class may have constructors that can be called from derived classes by</a:t>
            </a:r>
          </a:p>
          <a:p>
            <a:pPr marL="0" indent="0">
              <a:buNone/>
            </a:pPr>
            <a:r>
              <a:rPr lang="en-US" sz="2200" dirty="0"/>
              <a:t>using the base keyword.</a:t>
            </a:r>
          </a:p>
          <a:p>
            <a:pPr marL="0" indent="0">
              <a:buNone/>
            </a:pPr>
            <a:endParaRPr lang="en-US" sz="2200" dirty="0"/>
          </a:p>
          <a:p>
            <a:pPr marL="0" indent="0">
              <a:buNone/>
            </a:pPr>
            <a:r>
              <a:rPr lang="en-US" sz="2200" b="1" dirty="0"/>
              <a:t>Shape s = new Shape(); // compile-time error</a:t>
            </a:r>
          </a:p>
          <a:p>
            <a:endParaRPr lang="en-BO" dirty="0"/>
          </a:p>
        </p:txBody>
      </p:sp>
    </p:spTree>
    <p:extLst>
      <p:ext uri="{BB962C8B-B14F-4D97-AF65-F5344CB8AC3E}">
        <p14:creationId xmlns:p14="http://schemas.microsoft.com/office/powerpoint/2010/main" val="190706186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FCC1-609E-5041-9D37-55AC1B696FD3}"/>
              </a:ext>
            </a:extLst>
          </p:cNvPr>
          <p:cNvSpPr>
            <a:spLocks noGrp="1"/>
          </p:cNvSpPr>
          <p:nvPr>
            <p:ph type="title"/>
          </p:nvPr>
        </p:nvSpPr>
        <p:spPr/>
        <p:txBody>
          <a:bodyPr/>
          <a:lstStyle/>
          <a:p>
            <a:r>
              <a:rPr lang="en-US" dirty="0"/>
              <a:t>Abstract Classes and Interfaces</a:t>
            </a:r>
            <a:br>
              <a:rPr lang="en-US" dirty="0"/>
            </a:br>
            <a:endParaRPr lang="en-BO" dirty="0"/>
          </a:p>
        </p:txBody>
      </p:sp>
      <p:sp>
        <p:nvSpPr>
          <p:cNvPr id="3" name="Content Placeholder 2">
            <a:extLst>
              <a:ext uri="{FF2B5EF4-FFF2-40B4-BE49-F238E27FC236}">
                <a16:creationId xmlns:a16="http://schemas.microsoft.com/office/drawing/2014/main" id="{85C4B7FF-7DA3-7648-AD31-AE20A4AED9BB}"/>
              </a:ext>
            </a:extLst>
          </p:cNvPr>
          <p:cNvSpPr>
            <a:spLocks noGrp="1"/>
          </p:cNvSpPr>
          <p:nvPr>
            <p:ph idx="1"/>
          </p:nvPr>
        </p:nvSpPr>
        <p:spPr>
          <a:xfrm>
            <a:off x="838200" y="1825625"/>
            <a:ext cx="10515600" cy="1911488"/>
          </a:xfrm>
        </p:spPr>
        <p:txBody>
          <a:bodyPr>
            <a:normAutofit fontScale="92500" lnSpcReduction="20000"/>
          </a:bodyPr>
          <a:lstStyle/>
          <a:p>
            <a:pPr marL="0" indent="0">
              <a:buNone/>
            </a:pPr>
            <a:r>
              <a:rPr lang="en-US" dirty="0"/>
              <a:t>Abstract classes are similar to interfaces in many ways. </a:t>
            </a:r>
          </a:p>
          <a:p>
            <a:pPr marL="0" indent="0">
              <a:buNone/>
            </a:pPr>
            <a:r>
              <a:rPr lang="en-US" dirty="0"/>
              <a:t>Both can define member signatures that deriving classes must implement, yet neither one of them can be instantiated. </a:t>
            </a:r>
          </a:p>
          <a:p>
            <a:pPr marL="0" indent="0">
              <a:buNone/>
            </a:pPr>
            <a:r>
              <a:rPr lang="en-US" dirty="0"/>
              <a:t>The key differences are that a class can implement any number of interfaces but only inherit from one class, abstract or not.</a:t>
            </a:r>
          </a:p>
          <a:p>
            <a:endParaRPr lang="en-BO" dirty="0"/>
          </a:p>
        </p:txBody>
      </p:sp>
    </p:spTree>
    <p:extLst>
      <p:ext uri="{BB962C8B-B14F-4D97-AF65-F5344CB8AC3E}">
        <p14:creationId xmlns:p14="http://schemas.microsoft.com/office/powerpoint/2010/main" val="274100618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4B61A-5EA1-4B44-A81E-BC4CB259E82B}"/>
              </a:ext>
            </a:extLst>
          </p:cNvPr>
          <p:cNvSpPr>
            <a:spLocks noGrp="1"/>
          </p:cNvSpPr>
          <p:nvPr>
            <p:ph type="title"/>
          </p:nvPr>
        </p:nvSpPr>
        <p:spPr/>
        <p:txBody>
          <a:bodyPr/>
          <a:lstStyle/>
          <a:p>
            <a:r>
              <a:rPr lang="en-US" dirty="0"/>
              <a:t>CHAPTER 19</a:t>
            </a:r>
            <a:br>
              <a:rPr lang="en-US" dirty="0"/>
            </a:br>
            <a:endParaRPr lang="en-BO" dirty="0"/>
          </a:p>
        </p:txBody>
      </p:sp>
      <p:sp>
        <p:nvSpPr>
          <p:cNvPr id="3" name="Content Placeholder 2">
            <a:extLst>
              <a:ext uri="{FF2B5EF4-FFF2-40B4-BE49-F238E27FC236}">
                <a16:creationId xmlns:a16="http://schemas.microsoft.com/office/drawing/2014/main" id="{775F0F87-3167-FB4A-A0E7-7A52ADFED69A}"/>
              </a:ext>
            </a:extLst>
          </p:cNvPr>
          <p:cNvSpPr>
            <a:spLocks noGrp="1"/>
          </p:cNvSpPr>
          <p:nvPr>
            <p:ph idx="1"/>
          </p:nvPr>
        </p:nvSpPr>
        <p:spPr/>
        <p:txBody>
          <a:bodyPr/>
          <a:lstStyle/>
          <a:p>
            <a:pPr marL="0" indent="0">
              <a:buNone/>
            </a:pPr>
            <a:r>
              <a:rPr lang="en-US" sz="4000" b="1" dirty="0"/>
              <a:t>Namespaces</a:t>
            </a:r>
          </a:p>
          <a:p>
            <a:pPr marL="0" indent="0">
              <a:buNone/>
            </a:pPr>
            <a:endParaRPr lang="en-US" sz="4000" b="1" dirty="0"/>
          </a:p>
          <a:p>
            <a:endParaRPr lang="en-BO" dirty="0"/>
          </a:p>
        </p:txBody>
      </p:sp>
    </p:spTree>
    <p:extLst>
      <p:ext uri="{BB962C8B-B14F-4D97-AF65-F5344CB8AC3E}">
        <p14:creationId xmlns:p14="http://schemas.microsoft.com/office/powerpoint/2010/main" val="246473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E900-DF9E-D245-8CA2-ABF7D6DE0DC2}"/>
              </a:ext>
            </a:extLst>
          </p:cNvPr>
          <p:cNvSpPr>
            <a:spLocks noGrp="1"/>
          </p:cNvSpPr>
          <p:nvPr>
            <p:ph type="title"/>
          </p:nvPr>
        </p:nvSpPr>
        <p:spPr/>
        <p:txBody>
          <a:bodyPr/>
          <a:lstStyle/>
          <a:p>
            <a:r>
              <a:rPr lang="en-US" dirty="0"/>
              <a:t>Declaration</a:t>
            </a:r>
            <a:br>
              <a:rPr lang="en-US" dirty="0"/>
            </a:br>
            <a:endParaRPr lang="en-BO" dirty="0"/>
          </a:p>
        </p:txBody>
      </p:sp>
      <p:sp>
        <p:nvSpPr>
          <p:cNvPr id="3" name="Content Placeholder 2">
            <a:extLst>
              <a:ext uri="{FF2B5EF4-FFF2-40B4-BE49-F238E27FC236}">
                <a16:creationId xmlns:a16="http://schemas.microsoft.com/office/drawing/2014/main" id="{426CA7BA-0057-C141-923D-08B28FB5D9E7}"/>
              </a:ext>
            </a:extLst>
          </p:cNvPr>
          <p:cNvSpPr>
            <a:spLocks noGrp="1"/>
          </p:cNvSpPr>
          <p:nvPr>
            <p:ph idx="1"/>
          </p:nvPr>
        </p:nvSpPr>
        <p:spPr/>
        <p:txBody>
          <a:bodyPr/>
          <a:lstStyle/>
          <a:p>
            <a:pPr marL="0" indent="0">
              <a:buNone/>
            </a:pPr>
            <a:r>
              <a:rPr lang="en-US" dirty="0"/>
              <a:t>In C#, a variable must be declared (created) before it can be used. To</a:t>
            </a:r>
          </a:p>
          <a:p>
            <a:pPr marL="0" indent="0">
              <a:buNone/>
            </a:pPr>
            <a:r>
              <a:rPr lang="en-US" dirty="0"/>
              <a:t>declare a variable, you start with the data type you want it to hold followed by a variable name. The name can be almost anything you want, but it is a good idea to give your variables names that are closely related to the value they will hold.</a:t>
            </a:r>
          </a:p>
          <a:p>
            <a:pPr marL="0" indent="0">
              <a:buNone/>
            </a:pPr>
            <a:endParaRPr lang="en-US" dirty="0"/>
          </a:p>
          <a:p>
            <a:pPr marL="0" indent="0">
              <a:buNone/>
            </a:pPr>
            <a:r>
              <a:rPr lang="en-US" dirty="0"/>
              <a:t>int </a:t>
            </a:r>
            <a:r>
              <a:rPr lang="en-US" dirty="0" err="1"/>
              <a:t>myInt</a:t>
            </a:r>
            <a:r>
              <a:rPr lang="en-US" dirty="0"/>
              <a:t>;</a:t>
            </a:r>
          </a:p>
          <a:p>
            <a:endParaRPr lang="en-BO" dirty="0"/>
          </a:p>
        </p:txBody>
      </p:sp>
    </p:spTree>
    <p:extLst>
      <p:ext uri="{BB962C8B-B14F-4D97-AF65-F5344CB8AC3E}">
        <p14:creationId xmlns:p14="http://schemas.microsoft.com/office/powerpoint/2010/main" val="68975327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09F8-F00C-7840-B1AC-0B770819BC66}"/>
              </a:ext>
            </a:extLst>
          </p:cNvPr>
          <p:cNvSpPr>
            <a:spLocks noGrp="1"/>
          </p:cNvSpPr>
          <p:nvPr>
            <p:ph type="title"/>
          </p:nvPr>
        </p:nvSpPr>
        <p:spPr/>
        <p:txBody>
          <a:bodyPr/>
          <a:lstStyle/>
          <a:p>
            <a:r>
              <a:rPr lang="en-US" dirty="0"/>
              <a:t>Namespaces</a:t>
            </a:r>
            <a:br>
              <a:rPr lang="en-US" dirty="0"/>
            </a:br>
            <a:endParaRPr lang="en-BO" dirty="0"/>
          </a:p>
        </p:txBody>
      </p:sp>
      <p:sp>
        <p:nvSpPr>
          <p:cNvPr id="3" name="Content Placeholder 2">
            <a:extLst>
              <a:ext uri="{FF2B5EF4-FFF2-40B4-BE49-F238E27FC236}">
                <a16:creationId xmlns:a16="http://schemas.microsoft.com/office/drawing/2014/main" id="{A925464E-06C9-B349-B8CF-BE1C6A97AC7B}"/>
              </a:ext>
            </a:extLst>
          </p:cNvPr>
          <p:cNvSpPr>
            <a:spLocks noGrp="1"/>
          </p:cNvSpPr>
          <p:nvPr>
            <p:ph idx="1"/>
          </p:nvPr>
        </p:nvSpPr>
        <p:spPr>
          <a:xfrm>
            <a:off x="838200" y="1825625"/>
            <a:ext cx="10515600" cy="1975098"/>
          </a:xfrm>
        </p:spPr>
        <p:txBody>
          <a:bodyPr>
            <a:normAutofit fontScale="92500" lnSpcReduction="20000"/>
          </a:bodyPr>
          <a:lstStyle/>
          <a:p>
            <a:pPr marL="0" indent="0">
              <a:buNone/>
            </a:pPr>
            <a:r>
              <a:rPr lang="en-US" dirty="0"/>
              <a:t>Namespaces provide a way to group related top-level members into a hierarchy. They are also used to avoid naming conflicts. A top-level member, such as a class, that is not included in a namespace is said to belong to the default namespace. It can be moved to another namespace by being enclosed in a namespace block. The naming convention for namespaces is the same as for classes, with each word initially capitalized.</a:t>
            </a:r>
          </a:p>
          <a:p>
            <a:endParaRPr lang="en-BO" dirty="0"/>
          </a:p>
        </p:txBody>
      </p:sp>
      <p:sp>
        <p:nvSpPr>
          <p:cNvPr id="4" name="TextBox 3">
            <a:extLst>
              <a:ext uri="{FF2B5EF4-FFF2-40B4-BE49-F238E27FC236}">
                <a16:creationId xmlns:a16="http://schemas.microsoft.com/office/drawing/2014/main" id="{AD862081-4C74-9646-96EA-CCA7B0B47037}"/>
              </a:ext>
            </a:extLst>
          </p:cNvPr>
          <p:cNvSpPr txBox="1"/>
          <p:nvPr/>
        </p:nvSpPr>
        <p:spPr>
          <a:xfrm>
            <a:off x="3665551" y="4118775"/>
            <a:ext cx="3824577" cy="1631216"/>
          </a:xfrm>
          <a:prstGeom prst="rect">
            <a:avLst/>
          </a:prstGeom>
          <a:noFill/>
        </p:spPr>
        <p:txBody>
          <a:bodyPr wrap="square" rtlCol="0">
            <a:spAutoFit/>
          </a:bodyPr>
          <a:lstStyle/>
          <a:p>
            <a:r>
              <a:rPr lang="en-US" sz="2000" b="1" dirty="0"/>
              <a:t>namespace </a:t>
            </a:r>
            <a:r>
              <a:rPr lang="en-US" sz="2000" b="1" dirty="0" err="1"/>
              <a:t>MyNamespace</a:t>
            </a:r>
            <a:endParaRPr lang="en-US" sz="2000" b="1" dirty="0"/>
          </a:p>
          <a:p>
            <a:r>
              <a:rPr lang="en-US" sz="2000" b="1" dirty="0"/>
              <a:t>{</a:t>
            </a:r>
          </a:p>
          <a:p>
            <a:r>
              <a:rPr lang="en-US" sz="2000" b="1" dirty="0"/>
              <a:t>	class </a:t>
            </a:r>
            <a:r>
              <a:rPr lang="en-US" sz="2000" b="1" dirty="0" err="1"/>
              <a:t>MyClass</a:t>
            </a:r>
            <a:r>
              <a:rPr lang="en-US" sz="2000" b="1" dirty="0"/>
              <a:t> {}</a:t>
            </a:r>
          </a:p>
          <a:p>
            <a:r>
              <a:rPr lang="en-US" sz="2000" b="1" dirty="0"/>
              <a:t>	interface </a:t>
            </a:r>
            <a:r>
              <a:rPr lang="en-US" sz="2000" b="1" dirty="0" err="1"/>
              <a:t>IMyInterface</a:t>
            </a:r>
            <a:r>
              <a:rPr lang="en-US" sz="2000" b="1" dirty="0"/>
              <a:t> {}</a:t>
            </a:r>
          </a:p>
          <a:p>
            <a:r>
              <a:rPr lang="en-US" sz="2000" b="1" dirty="0"/>
              <a:t>}</a:t>
            </a:r>
            <a:endParaRPr lang="en-US" b="1" dirty="0"/>
          </a:p>
        </p:txBody>
      </p:sp>
    </p:spTree>
    <p:extLst>
      <p:ext uri="{BB962C8B-B14F-4D97-AF65-F5344CB8AC3E}">
        <p14:creationId xmlns:p14="http://schemas.microsoft.com/office/powerpoint/2010/main" val="105354666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0E8E4-4241-6A4F-88D2-6CB70C983445}"/>
              </a:ext>
            </a:extLst>
          </p:cNvPr>
          <p:cNvSpPr>
            <a:spLocks noGrp="1"/>
          </p:cNvSpPr>
          <p:nvPr>
            <p:ph type="title"/>
          </p:nvPr>
        </p:nvSpPr>
        <p:spPr/>
        <p:txBody>
          <a:bodyPr/>
          <a:lstStyle/>
          <a:p>
            <a:r>
              <a:rPr lang="en-US" dirty="0"/>
              <a:t>Nested Namespaces</a:t>
            </a:r>
            <a:br>
              <a:rPr lang="en-US" dirty="0"/>
            </a:br>
            <a:endParaRPr lang="en-BO" dirty="0"/>
          </a:p>
        </p:txBody>
      </p:sp>
      <p:sp>
        <p:nvSpPr>
          <p:cNvPr id="3" name="Content Placeholder 2">
            <a:extLst>
              <a:ext uri="{FF2B5EF4-FFF2-40B4-BE49-F238E27FC236}">
                <a16:creationId xmlns:a16="http://schemas.microsoft.com/office/drawing/2014/main" id="{3C2956E2-4FF1-FA47-A2B0-16DF30908BD7}"/>
              </a:ext>
            </a:extLst>
          </p:cNvPr>
          <p:cNvSpPr>
            <a:spLocks noGrp="1"/>
          </p:cNvSpPr>
          <p:nvPr>
            <p:ph idx="1"/>
          </p:nvPr>
        </p:nvSpPr>
        <p:spPr>
          <a:xfrm>
            <a:off x="838200" y="1825625"/>
            <a:ext cx="10515600" cy="1044796"/>
          </a:xfrm>
        </p:spPr>
        <p:txBody>
          <a:bodyPr/>
          <a:lstStyle/>
          <a:p>
            <a:pPr marL="0" indent="0">
              <a:buNone/>
            </a:pPr>
            <a:r>
              <a:rPr lang="en-US" dirty="0"/>
              <a:t>Namespaces can be nested any number of levels deep to further define the namespace hierarchy.</a:t>
            </a:r>
          </a:p>
          <a:p>
            <a:endParaRPr lang="en-BO" dirty="0"/>
          </a:p>
        </p:txBody>
      </p:sp>
      <p:sp>
        <p:nvSpPr>
          <p:cNvPr id="4" name="TextBox 3">
            <a:extLst>
              <a:ext uri="{FF2B5EF4-FFF2-40B4-BE49-F238E27FC236}">
                <a16:creationId xmlns:a16="http://schemas.microsoft.com/office/drawing/2014/main" id="{F948F9AC-957B-604C-968C-1F7D51E2E42E}"/>
              </a:ext>
            </a:extLst>
          </p:cNvPr>
          <p:cNvSpPr txBox="1"/>
          <p:nvPr/>
        </p:nvSpPr>
        <p:spPr>
          <a:xfrm>
            <a:off x="1113183" y="3124863"/>
            <a:ext cx="4015408" cy="2246769"/>
          </a:xfrm>
          <a:prstGeom prst="rect">
            <a:avLst/>
          </a:prstGeom>
          <a:noFill/>
        </p:spPr>
        <p:txBody>
          <a:bodyPr wrap="square" rtlCol="0">
            <a:spAutoFit/>
          </a:bodyPr>
          <a:lstStyle/>
          <a:p>
            <a:r>
              <a:rPr lang="en-US" sz="2000" b="1" dirty="0"/>
              <a:t>namespace </a:t>
            </a:r>
            <a:r>
              <a:rPr lang="en-US" sz="2000" b="1" dirty="0" err="1"/>
              <a:t>MyNamespace</a:t>
            </a:r>
            <a:endParaRPr lang="en-US" sz="2000" b="1" dirty="0"/>
          </a:p>
          <a:p>
            <a:r>
              <a:rPr lang="en-US" sz="2000" b="1" dirty="0"/>
              <a:t>{</a:t>
            </a:r>
          </a:p>
          <a:p>
            <a:pPr lvl="1"/>
            <a:r>
              <a:rPr lang="en-US" sz="2000" b="1" dirty="0"/>
              <a:t>namespace </a:t>
            </a:r>
            <a:r>
              <a:rPr lang="en-US" sz="2000" b="1" dirty="0" err="1"/>
              <a:t>NestedNamespace</a:t>
            </a:r>
            <a:endParaRPr lang="en-US" sz="2000" b="1" dirty="0"/>
          </a:p>
          <a:p>
            <a:pPr lvl="1"/>
            <a:r>
              <a:rPr lang="en-US" sz="2000" b="1" dirty="0"/>
              <a:t>{</a:t>
            </a:r>
          </a:p>
          <a:p>
            <a:pPr lvl="1"/>
            <a:r>
              <a:rPr lang="en-US" sz="2000" b="1" dirty="0"/>
              <a:t>	class </a:t>
            </a:r>
            <a:r>
              <a:rPr lang="en-US" sz="2000" b="1" dirty="0" err="1"/>
              <a:t>MyClass</a:t>
            </a:r>
            <a:r>
              <a:rPr lang="en-US" sz="2000" b="1" dirty="0"/>
              <a:t> {}</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1D69E139-EAEE-B044-A8FE-5C88026FE13E}"/>
              </a:ext>
            </a:extLst>
          </p:cNvPr>
          <p:cNvSpPr txBox="1"/>
          <p:nvPr/>
        </p:nvSpPr>
        <p:spPr>
          <a:xfrm>
            <a:off x="5702411" y="3124863"/>
            <a:ext cx="5103412" cy="1323439"/>
          </a:xfrm>
          <a:prstGeom prst="rect">
            <a:avLst/>
          </a:prstGeom>
          <a:noFill/>
        </p:spPr>
        <p:txBody>
          <a:bodyPr wrap="square" rtlCol="0">
            <a:spAutoFit/>
          </a:bodyPr>
          <a:lstStyle/>
          <a:p>
            <a:r>
              <a:rPr lang="en-US" sz="2000" b="1" dirty="0"/>
              <a:t>namespace </a:t>
            </a:r>
            <a:r>
              <a:rPr lang="en-US" sz="2000" b="1" dirty="0" err="1"/>
              <a:t>MyNamespace.NestedNamespace</a:t>
            </a:r>
            <a:endParaRPr lang="en-US" sz="2000" b="1" dirty="0"/>
          </a:p>
          <a:p>
            <a:r>
              <a:rPr lang="en-US" sz="2000" b="1" dirty="0"/>
              <a:t>{</a:t>
            </a:r>
          </a:p>
          <a:p>
            <a:pPr lvl="1"/>
            <a:r>
              <a:rPr lang="en-US" sz="2000" b="1" dirty="0"/>
              <a:t>	class </a:t>
            </a:r>
            <a:r>
              <a:rPr lang="en-US" sz="2000" b="1" dirty="0" err="1"/>
              <a:t>MyClass</a:t>
            </a:r>
            <a:r>
              <a:rPr lang="en-US" sz="2000" b="1" dirty="0"/>
              <a:t> {}</a:t>
            </a:r>
          </a:p>
          <a:p>
            <a:r>
              <a:rPr lang="en-US" sz="2000" b="1" dirty="0"/>
              <a:t>}</a:t>
            </a:r>
            <a:endParaRPr lang="en-US" b="1" dirty="0"/>
          </a:p>
        </p:txBody>
      </p:sp>
      <p:sp>
        <p:nvSpPr>
          <p:cNvPr id="6" name="TextBox 5">
            <a:extLst>
              <a:ext uri="{FF2B5EF4-FFF2-40B4-BE49-F238E27FC236}">
                <a16:creationId xmlns:a16="http://schemas.microsoft.com/office/drawing/2014/main" id="{224DD5EA-CBC2-9A4B-9895-286B20F7C971}"/>
              </a:ext>
            </a:extLst>
          </p:cNvPr>
          <p:cNvSpPr txBox="1"/>
          <p:nvPr/>
        </p:nvSpPr>
        <p:spPr>
          <a:xfrm>
            <a:off x="1113183" y="5732890"/>
            <a:ext cx="10106107" cy="923330"/>
          </a:xfrm>
          <a:prstGeom prst="rect">
            <a:avLst/>
          </a:prstGeom>
          <a:noFill/>
        </p:spPr>
        <p:txBody>
          <a:bodyPr wrap="square" rtlCol="0">
            <a:spAutoFit/>
          </a:bodyPr>
          <a:lstStyle/>
          <a:p>
            <a:r>
              <a:rPr lang="en-US" dirty="0"/>
              <a:t>Note that declaring the same namespace again with another class within the project has the same effect as if both namespaces were included in the same block, even if the class is located in another source code file.</a:t>
            </a:r>
          </a:p>
        </p:txBody>
      </p:sp>
    </p:spTree>
    <p:extLst>
      <p:ext uri="{BB962C8B-B14F-4D97-AF65-F5344CB8AC3E}">
        <p14:creationId xmlns:p14="http://schemas.microsoft.com/office/powerpoint/2010/main" val="420531073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52A5-886E-CC48-8697-2DB173EAFCBD}"/>
              </a:ext>
            </a:extLst>
          </p:cNvPr>
          <p:cNvSpPr>
            <a:spLocks noGrp="1"/>
          </p:cNvSpPr>
          <p:nvPr>
            <p:ph type="title"/>
          </p:nvPr>
        </p:nvSpPr>
        <p:spPr/>
        <p:txBody>
          <a:bodyPr/>
          <a:lstStyle/>
          <a:p>
            <a:r>
              <a:rPr lang="en-US" dirty="0"/>
              <a:t>Namespace Access</a:t>
            </a:r>
            <a:br>
              <a:rPr lang="en-US" dirty="0"/>
            </a:br>
            <a:endParaRPr lang="en-BO" dirty="0"/>
          </a:p>
        </p:txBody>
      </p:sp>
      <p:sp>
        <p:nvSpPr>
          <p:cNvPr id="3" name="Content Placeholder 2">
            <a:extLst>
              <a:ext uri="{FF2B5EF4-FFF2-40B4-BE49-F238E27FC236}">
                <a16:creationId xmlns:a16="http://schemas.microsoft.com/office/drawing/2014/main" id="{01BD4857-F4BF-A946-B838-DBFEF6C30BAA}"/>
              </a:ext>
            </a:extLst>
          </p:cNvPr>
          <p:cNvSpPr>
            <a:spLocks noGrp="1"/>
          </p:cNvSpPr>
          <p:nvPr>
            <p:ph idx="1"/>
          </p:nvPr>
        </p:nvSpPr>
        <p:spPr>
          <a:xfrm>
            <a:off x="838200" y="1825626"/>
            <a:ext cx="10515600" cy="750598"/>
          </a:xfrm>
        </p:spPr>
        <p:txBody>
          <a:bodyPr>
            <a:normAutofit fontScale="85000" lnSpcReduction="20000"/>
          </a:bodyPr>
          <a:lstStyle/>
          <a:p>
            <a:pPr marL="0" indent="0">
              <a:buNone/>
            </a:pPr>
            <a:r>
              <a:rPr lang="en-US" dirty="0"/>
              <a:t>To access a class from another namespace, you need to specify its fully</a:t>
            </a:r>
          </a:p>
          <a:p>
            <a:pPr marL="0" indent="0">
              <a:buNone/>
            </a:pPr>
            <a:r>
              <a:rPr lang="en-US" dirty="0"/>
              <a:t>qualified name.</a:t>
            </a:r>
          </a:p>
          <a:p>
            <a:endParaRPr lang="en-BO" dirty="0"/>
          </a:p>
        </p:txBody>
      </p:sp>
      <p:sp>
        <p:nvSpPr>
          <p:cNvPr id="4" name="TextBox 3">
            <a:extLst>
              <a:ext uri="{FF2B5EF4-FFF2-40B4-BE49-F238E27FC236}">
                <a16:creationId xmlns:a16="http://schemas.microsoft.com/office/drawing/2014/main" id="{C278EF88-796B-FE42-9C4B-5FC7EAF47AEE}"/>
              </a:ext>
            </a:extLst>
          </p:cNvPr>
          <p:cNvSpPr txBox="1"/>
          <p:nvPr/>
        </p:nvSpPr>
        <p:spPr>
          <a:xfrm>
            <a:off x="978012" y="2647785"/>
            <a:ext cx="4731026" cy="1200329"/>
          </a:xfrm>
          <a:prstGeom prst="rect">
            <a:avLst/>
          </a:prstGeom>
          <a:noFill/>
        </p:spPr>
        <p:txBody>
          <a:bodyPr wrap="square" rtlCol="0">
            <a:spAutoFit/>
          </a:bodyPr>
          <a:lstStyle/>
          <a:p>
            <a:r>
              <a:rPr lang="en-US" b="1" dirty="0"/>
              <a:t>namespace </a:t>
            </a:r>
            <a:r>
              <a:rPr lang="en-US" b="1" dirty="0" err="1"/>
              <a:t>MyNamespace.NestedNamespace</a:t>
            </a:r>
            <a:endParaRPr lang="en-US" b="1" dirty="0"/>
          </a:p>
          <a:p>
            <a:r>
              <a:rPr lang="en-US" b="1" dirty="0"/>
              <a:t>{</a:t>
            </a:r>
          </a:p>
          <a:p>
            <a:r>
              <a:rPr lang="en-US" b="1" dirty="0"/>
              <a:t>	public class </a:t>
            </a:r>
            <a:r>
              <a:rPr lang="en-US" b="1" dirty="0" err="1"/>
              <a:t>MyClass</a:t>
            </a:r>
            <a:r>
              <a:rPr lang="en-US" b="1" dirty="0"/>
              <a:t> {}</a:t>
            </a:r>
          </a:p>
          <a:p>
            <a:r>
              <a:rPr lang="en-US" b="1" dirty="0"/>
              <a:t>}</a:t>
            </a:r>
          </a:p>
        </p:txBody>
      </p:sp>
      <p:sp>
        <p:nvSpPr>
          <p:cNvPr id="5" name="TextBox 4">
            <a:extLst>
              <a:ext uri="{FF2B5EF4-FFF2-40B4-BE49-F238E27FC236}">
                <a16:creationId xmlns:a16="http://schemas.microsoft.com/office/drawing/2014/main" id="{4B4FEEC7-98CB-884A-8CC2-72095CCAC426}"/>
              </a:ext>
            </a:extLst>
          </p:cNvPr>
          <p:cNvSpPr txBox="1"/>
          <p:nvPr/>
        </p:nvSpPr>
        <p:spPr>
          <a:xfrm>
            <a:off x="4754880" y="3907552"/>
            <a:ext cx="6917635" cy="2862322"/>
          </a:xfrm>
          <a:prstGeom prst="rect">
            <a:avLst/>
          </a:prstGeom>
          <a:noFill/>
        </p:spPr>
        <p:txBody>
          <a:bodyPr wrap="square" rtlCol="0">
            <a:spAutoFit/>
          </a:bodyPr>
          <a:lstStyle/>
          <a:p>
            <a:r>
              <a:rPr lang="en-US" b="1" dirty="0"/>
              <a:t>namespace </a:t>
            </a:r>
            <a:r>
              <a:rPr lang="en-US" b="1" dirty="0" err="1"/>
              <a:t>OtherNamespace</a:t>
            </a:r>
            <a:endParaRPr lang="en-US" b="1" dirty="0"/>
          </a:p>
          <a:p>
            <a:r>
              <a:rPr lang="en-US" b="1" dirty="0"/>
              <a:t>{</a:t>
            </a:r>
          </a:p>
          <a:p>
            <a:pPr lvl="1"/>
            <a:r>
              <a:rPr lang="en-US" b="1" dirty="0"/>
              <a:t>class </a:t>
            </a:r>
            <a:r>
              <a:rPr lang="en-US" b="1" dirty="0" err="1"/>
              <a:t>MyApp</a:t>
            </a:r>
            <a:endParaRPr lang="en-US" b="1" dirty="0"/>
          </a:p>
          <a:p>
            <a:pPr lvl="1"/>
            <a:r>
              <a:rPr lang="en-US" b="1" dirty="0"/>
              <a:t>{</a:t>
            </a:r>
          </a:p>
          <a:p>
            <a:pPr lvl="1"/>
            <a:r>
              <a:rPr lang="en-US" b="1" dirty="0"/>
              <a:t>	static void Main() 	{</a:t>
            </a:r>
          </a:p>
          <a:p>
            <a:pPr lvl="1"/>
            <a:r>
              <a:rPr lang="en-US" b="1" dirty="0"/>
              <a:t>		</a:t>
            </a:r>
            <a:r>
              <a:rPr lang="en-US" b="1" dirty="0" err="1"/>
              <a:t>MyNamespace.NestedNamespace.MyClass</a:t>
            </a:r>
            <a:r>
              <a:rPr lang="en-US" b="1" dirty="0"/>
              <a:t> </a:t>
            </a:r>
            <a:r>
              <a:rPr lang="en-US" b="1" dirty="0" err="1"/>
              <a:t>myClass</a:t>
            </a:r>
            <a:r>
              <a:rPr lang="en-US" b="1" dirty="0"/>
              <a:t>;</a:t>
            </a:r>
          </a:p>
          <a:p>
            <a:pPr lvl="1"/>
            <a:r>
              <a:rPr lang="en-US" b="1" dirty="0"/>
              <a:t>	}</a:t>
            </a:r>
          </a:p>
          <a:p>
            <a:pPr lvl="1"/>
            <a:r>
              <a:rPr lang="en-US" b="1" dirty="0"/>
              <a:t>}</a:t>
            </a:r>
          </a:p>
          <a:p>
            <a:r>
              <a:rPr lang="en-US" b="1" dirty="0"/>
              <a:t>}</a:t>
            </a:r>
          </a:p>
        </p:txBody>
      </p:sp>
    </p:spTree>
    <p:extLst>
      <p:ext uri="{BB962C8B-B14F-4D97-AF65-F5344CB8AC3E}">
        <p14:creationId xmlns:p14="http://schemas.microsoft.com/office/powerpoint/2010/main" val="231136776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C815-E06C-4646-B4BA-556ABD1C5ED7}"/>
              </a:ext>
            </a:extLst>
          </p:cNvPr>
          <p:cNvSpPr>
            <a:spLocks noGrp="1"/>
          </p:cNvSpPr>
          <p:nvPr>
            <p:ph type="title"/>
          </p:nvPr>
        </p:nvSpPr>
        <p:spPr/>
        <p:txBody>
          <a:bodyPr/>
          <a:lstStyle/>
          <a:p>
            <a:r>
              <a:rPr lang="en-US" dirty="0"/>
              <a:t>Using Directive</a:t>
            </a:r>
            <a:br>
              <a:rPr lang="en-US" dirty="0"/>
            </a:br>
            <a:endParaRPr lang="en-BO" dirty="0"/>
          </a:p>
        </p:txBody>
      </p:sp>
      <p:sp>
        <p:nvSpPr>
          <p:cNvPr id="3" name="Content Placeholder 2">
            <a:extLst>
              <a:ext uri="{FF2B5EF4-FFF2-40B4-BE49-F238E27FC236}">
                <a16:creationId xmlns:a16="http://schemas.microsoft.com/office/drawing/2014/main" id="{E873C541-E3AC-6F4E-BFB2-2222A020C1B9}"/>
              </a:ext>
            </a:extLst>
          </p:cNvPr>
          <p:cNvSpPr>
            <a:spLocks noGrp="1"/>
          </p:cNvSpPr>
          <p:nvPr>
            <p:ph idx="1"/>
          </p:nvPr>
        </p:nvSpPr>
        <p:spPr/>
        <p:txBody>
          <a:bodyPr>
            <a:normAutofit fontScale="85000" lnSpcReduction="10000"/>
          </a:bodyPr>
          <a:lstStyle/>
          <a:p>
            <a:pPr marL="0" indent="0">
              <a:buNone/>
            </a:pPr>
            <a:r>
              <a:rPr lang="en-US" dirty="0"/>
              <a:t>The fully qualified name can be shortened by including the namespace with a using directive. The members of that namespace can then be accessed anywhere in the code file without having to prepend the namespace to every reference. It is mandatory to place using directives before all other members in the code file.</a:t>
            </a:r>
          </a:p>
          <a:p>
            <a:pPr marL="0" indent="0">
              <a:buNone/>
            </a:pPr>
            <a:endParaRPr lang="en-US" dirty="0"/>
          </a:p>
          <a:p>
            <a:pPr marL="0" indent="0">
              <a:buNone/>
            </a:pPr>
            <a:r>
              <a:rPr lang="en-US" dirty="0"/>
              <a:t>using </a:t>
            </a:r>
            <a:r>
              <a:rPr lang="en-US" dirty="0" err="1"/>
              <a:t>MyNamespace.NestedNamespace</a:t>
            </a:r>
            <a:r>
              <a:rPr lang="en-US" dirty="0"/>
              <a:t>;</a:t>
            </a:r>
          </a:p>
          <a:p>
            <a:pPr marL="0" indent="0">
              <a:buNone/>
            </a:pPr>
            <a:endParaRPr lang="en-US" dirty="0"/>
          </a:p>
          <a:p>
            <a:pPr marL="0" indent="0">
              <a:buNone/>
            </a:pPr>
            <a:r>
              <a:rPr lang="en-US" dirty="0"/>
              <a:t>Having direct access to these members means that if there is a conflicting member signature in the current namespace, the member in the included namespace will be hidden. For example, if there is a </a:t>
            </a:r>
            <a:r>
              <a:rPr lang="en-US" dirty="0" err="1"/>
              <a:t>MyClass</a:t>
            </a:r>
            <a:r>
              <a:rPr lang="en-US" dirty="0"/>
              <a:t> in the </a:t>
            </a:r>
            <a:r>
              <a:rPr lang="en-US" dirty="0" err="1"/>
              <a:t>OtherNamespace</a:t>
            </a:r>
            <a:r>
              <a:rPr lang="en-US" dirty="0"/>
              <a:t> as well, that class will be used by default. To use the class in the included namespace, the fully qualified name would again have to be specified.</a:t>
            </a:r>
          </a:p>
          <a:p>
            <a:endParaRPr lang="en-BO" dirty="0"/>
          </a:p>
        </p:txBody>
      </p:sp>
    </p:spTree>
    <p:extLst>
      <p:ext uri="{BB962C8B-B14F-4D97-AF65-F5344CB8AC3E}">
        <p14:creationId xmlns:p14="http://schemas.microsoft.com/office/powerpoint/2010/main" val="83972868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8AE0-2186-054C-8D16-8BB7D341C607}"/>
              </a:ext>
            </a:extLst>
          </p:cNvPr>
          <p:cNvSpPr>
            <a:spLocks noGrp="1"/>
          </p:cNvSpPr>
          <p:nvPr>
            <p:ph type="title"/>
          </p:nvPr>
        </p:nvSpPr>
        <p:spPr/>
        <p:txBody>
          <a:bodyPr/>
          <a:lstStyle/>
          <a:p>
            <a:r>
              <a:rPr lang="en-US" dirty="0"/>
              <a:t>Using Directive</a:t>
            </a:r>
            <a:endParaRPr lang="en-BO" dirty="0"/>
          </a:p>
        </p:txBody>
      </p:sp>
      <p:sp>
        <p:nvSpPr>
          <p:cNvPr id="3" name="Content Placeholder 2">
            <a:extLst>
              <a:ext uri="{FF2B5EF4-FFF2-40B4-BE49-F238E27FC236}">
                <a16:creationId xmlns:a16="http://schemas.microsoft.com/office/drawing/2014/main" id="{AC405A1E-82EA-0043-AE9D-C5BF40A64178}"/>
              </a:ext>
            </a:extLst>
          </p:cNvPr>
          <p:cNvSpPr>
            <a:spLocks noGrp="1"/>
          </p:cNvSpPr>
          <p:nvPr>
            <p:ph idx="1"/>
          </p:nvPr>
        </p:nvSpPr>
        <p:spPr>
          <a:xfrm>
            <a:off x="838200" y="1971923"/>
            <a:ext cx="5257800" cy="2603252"/>
          </a:xfrm>
        </p:spPr>
        <p:txBody>
          <a:bodyPr/>
          <a:lstStyle/>
          <a:p>
            <a:pPr marL="0" indent="0">
              <a:buNone/>
            </a:pPr>
            <a:r>
              <a:rPr lang="en-US" sz="2000" b="1" dirty="0"/>
              <a:t>namespace </a:t>
            </a:r>
            <a:r>
              <a:rPr lang="en-US" sz="2000" b="1" dirty="0" err="1"/>
              <a:t>MyNamespace.NestedNamespace</a:t>
            </a:r>
            <a:endParaRPr lang="en-US" sz="2000" b="1" dirty="0"/>
          </a:p>
          <a:p>
            <a:pPr marL="0" indent="0">
              <a:buNone/>
            </a:pPr>
            <a:r>
              <a:rPr lang="en-US" sz="2000" b="1" dirty="0"/>
              <a:t>{</a:t>
            </a:r>
          </a:p>
          <a:p>
            <a:pPr marL="457200" lvl="1" indent="0">
              <a:buNone/>
            </a:pPr>
            <a:r>
              <a:rPr lang="en-US" sz="1800" b="1" dirty="0"/>
              <a:t>public class </a:t>
            </a:r>
            <a:r>
              <a:rPr lang="en-US" sz="1800" b="1" dirty="0" err="1"/>
              <a:t>MyClass</a:t>
            </a:r>
            <a:endParaRPr lang="en-US" sz="1800" b="1" dirty="0"/>
          </a:p>
          <a:p>
            <a:pPr marL="457200" lvl="1" indent="0">
              <a:buNone/>
            </a:pPr>
            <a:r>
              <a:rPr lang="en-US" sz="1800" b="1" dirty="0"/>
              <a:t>{</a:t>
            </a:r>
          </a:p>
          <a:p>
            <a:pPr marL="457200" lvl="1" indent="0">
              <a:buNone/>
            </a:pPr>
            <a:r>
              <a:rPr lang="en-US" sz="1800" b="1" dirty="0"/>
              <a:t>	public static int X { get; set; };</a:t>
            </a:r>
          </a:p>
          <a:p>
            <a:pPr marL="457200" lvl="1" indent="0">
              <a:buNone/>
            </a:pPr>
            <a:r>
              <a:rPr lang="en-US" sz="1800" b="1" dirty="0"/>
              <a:t>}</a:t>
            </a:r>
          </a:p>
          <a:p>
            <a:pPr marL="0" indent="0">
              <a:buNone/>
            </a:pPr>
            <a:r>
              <a:rPr lang="en-US" sz="2000" b="1" dirty="0"/>
              <a:t>}</a:t>
            </a:r>
          </a:p>
          <a:p>
            <a:endParaRPr lang="en-BO" dirty="0"/>
          </a:p>
        </p:txBody>
      </p:sp>
      <p:sp>
        <p:nvSpPr>
          <p:cNvPr id="4" name="TextBox 3">
            <a:extLst>
              <a:ext uri="{FF2B5EF4-FFF2-40B4-BE49-F238E27FC236}">
                <a16:creationId xmlns:a16="http://schemas.microsoft.com/office/drawing/2014/main" id="{AD753EF4-AABD-174A-AC58-282D07218E81}"/>
              </a:ext>
            </a:extLst>
          </p:cNvPr>
          <p:cNvSpPr txBox="1"/>
          <p:nvPr/>
        </p:nvSpPr>
        <p:spPr>
          <a:xfrm>
            <a:off x="6389535" y="1971923"/>
            <a:ext cx="4964264" cy="4524315"/>
          </a:xfrm>
          <a:prstGeom prst="rect">
            <a:avLst/>
          </a:prstGeom>
          <a:noFill/>
        </p:spPr>
        <p:txBody>
          <a:bodyPr wrap="square" rtlCol="0">
            <a:spAutoFit/>
          </a:bodyPr>
          <a:lstStyle/>
          <a:p>
            <a:r>
              <a:rPr lang="en-US" b="1" dirty="0"/>
              <a:t>using System;</a:t>
            </a:r>
          </a:p>
          <a:p>
            <a:r>
              <a:rPr lang="en-US" b="1" dirty="0"/>
              <a:t>using </a:t>
            </a:r>
            <a:r>
              <a:rPr lang="en-US" b="1" dirty="0" err="1"/>
              <a:t>MyNamespace.NestedNamespace</a:t>
            </a:r>
            <a:r>
              <a:rPr lang="en-US" b="1" dirty="0"/>
              <a:t>;</a:t>
            </a:r>
          </a:p>
          <a:p>
            <a:endParaRPr lang="en-US" b="1" dirty="0"/>
          </a:p>
          <a:p>
            <a:r>
              <a:rPr lang="en-US" b="1" dirty="0"/>
              <a:t>namespace </a:t>
            </a:r>
            <a:r>
              <a:rPr lang="en-US" b="1" dirty="0" err="1"/>
              <a:t>OtherNamespace</a:t>
            </a:r>
            <a:endParaRPr lang="en-US" b="1" dirty="0"/>
          </a:p>
          <a:p>
            <a:r>
              <a:rPr lang="en-US" b="1" dirty="0"/>
              <a:t>{</a:t>
            </a:r>
          </a:p>
          <a:p>
            <a:pPr lvl="1"/>
            <a:r>
              <a:rPr lang="en-US" b="1" dirty="0"/>
              <a:t>public class </a:t>
            </a:r>
            <a:r>
              <a:rPr lang="en-US" b="1" dirty="0" err="1"/>
              <a:t>MyApp</a:t>
            </a:r>
            <a:endParaRPr lang="en-US" b="1" dirty="0"/>
          </a:p>
          <a:p>
            <a:pPr lvl="1"/>
            <a:r>
              <a:rPr lang="en-US" b="1" dirty="0"/>
              <a:t>{</a:t>
            </a:r>
          </a:p>
          <a:p>
            <a:pPr lvl="1"/>
            <a:r>
              <a:rPr lang="en-US" b="1" dirty="0"/>
              <a:t>	static void Main()</a:t>
            </a:r>
          </a:p>
          <a:p>
            <a:pPr lvl="1"/>
            <a:r>
              <a:rPr lang="en-US" b="1" dirty="0"/>
              <a:t>	{</a:t>
            </a:r>
          </a:p>
          <a:p>
            <a:pPr lvl="1"/>
            <a:r>
              <a:rPr lang="en-US" b="1" dirty="0"/>
              <a:t>		int x = </a:t>
            </a:r>
            <a:r>
              <a:rPr lang="en-US" b="1" dirty="0" err="1"/>
              <a:t>MyClass.X</a:t>
            </a:r>
            <a:r>
              <a:rPr lang="en-US" b="1" dirty="0"/>
              <a:t>;</a:t>
            </a:r>
          </a:p>
          <a:p>
            <a:pPr lvl="1"/>
            <a:r>
              <a:rPr lang="en-US" b="1" dirty="0"/>
              <a:t>		x += 100;</a:t>
            </a:r>
          </a:p>
          <a:p>
            <a:pPr lvl="1"/>
            <a:r>
              <a:rPr lang="en-US" b="1" dirty="0"/>
              <a:t>		</a:t>
            </a:r>
            <a:r>
              <a:rPr lang="en-US" b="1" dirty="0" err="1"/>
              <a:t>Console.WriteLine</a:t>
            </a:r>
            <a:r>
              <a:rPr lang="en-US" b="1" dirty="0"/>
              <a:t>(x);</a:t>
            </a:r>
          </a:p>
          <a:p>
            <a:pPr lvl="1"/>
            <a:r>
              <a:rPr lang="en-US" b="1" dirty="0"/>
              <a:t>	}</a:t>
            </a:r>
          </a:p>
          <a:p>
            <a:pPr lvl="1"/>
            <a:r>
              <a:rPr lang="en-US" b="1" dirty="0"/>
              <a:t>}</a:t>
            </a:r>
          </a:p>
          <a:p>
            <a:r>
              <a:rPr lang="en-US" b="1" dirty="0"/>
              <a:t>}</a:t>
            </a:r>
          </a:p>
          <a:p>
            <a:endParaRPr lang="en-US" dirty="0"/>
          </a:p>
        </p:txBody>
      </p:sp>
    </p:spTree>
    <p:extLst>
      <p:ext uri="{BB962C8B-B14F-4D97-AF65-F5344CB8AC3E}">
        <p14:creationId xmlns:p14="http://schemas.microsoft.com/office/powerpoint/2010/main" val="348358916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8691-5F4E-FA41-B9B7-E0E5F5FE6CEC}"/>
              </a:ext>
            </a:extLst>
          </p:cNvPr>
          <p:cNvSpPr>
            <a:spLocks noGrp="1"/>
          </p:cNvSpPr>
          <p:nvPr>
            <p:ph type="title"/>
          </p:nvPr>
        </p:nvSpPr>
        <p:spPr/>
        <p:txBody>
          <a:bodyPr/>
          <a:lstStyle/>
          <a:p>
            <a:r>
              <a:rPr lang="en-US" dirty="0"/>
              <a:t>u</a:t>
            </a:r>
            <a:r>
              <a:rPr lang="en-BO" dirty="0"/>
              <a:t>sing with alias</a:t>
            </a:r>
          </a:p>
        </p:txBody>
      </p:sp>
      <p:sp>
        <p:nvSpPr>
          <p:cNvPr id="3" name="Content Placeholder 2">
            <a:extLst>
              <a:ext uri="{FF2B5EF4-FFF2-40B4-BE49-F238E27FC236}">
                <a16:creationId xmlns:a16="http://schemas.microsoft.com/office/drawing/2014/main" id="{6157E0D7-BB81-E944-9847-B9328561676F}"/>
              </a:ext>
            </a:extLst>
          </p:cNvPr>
          <p:cNvSpPr>
            <a:spLocks noGrp="1"/>
          </p:cNvSpPr>
          <p:nvPr>
            <p:ph idx="1"/>
          </p:nvPr>
        </p:nvSpPr>
        <p:spPr>
          <a:xfrm>
            <a:off x="838200" y="1825625"/>
            <a:ext cx="10515600" cy="782403"/>
          </a:xfrm>
        </p:spPr>
        <p:txBody>
          <a:bodyPr>
            <a:normAutofit fontScale="92500" lnSpcReduction="20000"/>
          </a:bodyPr>
          <a:lstStyle/>
          <a:p>
            <a:pPr marL="0" indent="0">
              <a:buNone/>
            </a:pPr>
            <a:r>
              <a:rPr lang="en-US" dirty="0"/>
              <a:t>To simplify this reference, the using directive can instead be changed</a:t>
            </a:r>
          </a:p>
          <a:p>
            <a:pPr marL="0" indent="0">
              <a:buNone/>
            </a:pPr>
            <a:r>
              <a:rPr lang="en-US" dirty="0"/>
              <a:t>to assign the namespace to an alias.</a:t>
            </a:r>
          </a:p>
          <a:p>
            <a:endParaRPr lang="en-BO" dirty="0"/>
          </a:p>
        </p:txBody>
      </p:sp>
      <p:sp>
        <p:nvSpPr>
          <p:cNvPr id="4" name="TextBox 3">
            <a:extLst>
              <a:ext uri="{FF2B5EF4-FFF2-40B4-BE49-F238E27FC236}">
                <a16:creationId xmlns:a16="http://schemas.microsoft.com/office/drawing/2014/main" id="{C64AA095-C1A4-7048-A670-E39968491ED5}"/>
              </a:ext>
            </a:extLst>
          </p:cNvPr>
          <p:cNvSpPr txBox="1"/>
          <p:nvPr/>
        </p:nvSpPr>
        <p:spPr>
          <a:xfrm>
            <a:off x="2631883" y="2835695"/>
            <a:ext cx="5086183" cy="923330"/>
          </a:xfrm>
          <a:prstGeom prst="rect">
            <a:avLst/>
          </a:prstGeom>
          <a:noFill/>
        </p:spPr>
        <p:txBody>
          <a:bodyPr wrap="square" rtlCol="0">
            <a:spAutoFit/>
          </a:bodyPr>
          <a:lstStyle/>
          <a:p>
            <a:r>
              <a:rPr lang="en-US" b="1" dirty="0"/>
              <a:t>using </a:t>
            </a:r>
            <a:r>
              <a:rPr lang="en-US" b="1" dirty="0" err="1"/>
              <a:t>MyAlias</a:t>
            </a:r>
            <a:r>
              <a:rPr lang="en-US" b="1" dirty="0"/>
              <a:t> = </a:t>
            </a:r>
            <a:r>
              <a:rPr lang="en-US" b="1" dirty="0" err="1"/>
              <a:t>MyNamespace.NestedNamespace</a:t>
            </a:r>
            <a:r>
              <a:rPr lang="en-US" b="1" dirty="0"/>
              <a:t>;</a:t>
            </a:r>
          </a:p>
          <a:p>
            <a:r>
              <a:rPr lang="en-US" b="1" dirty="0"/>
              <a:t>// ...</a:t>
            </a:r>
          </a:p>
          <a:p>
            <a:r>
              <a:rPr lang="en-US" b="1" dirty="0"/>
              <a:t>int x = </a:t>
            </a:r>
            <a:r>
              <a:rPr lang="en-US" b="1" dirty="0" err="1"/>
              <a:t>MyAlias.MyClass.x</a:t>
            </a:r>
            <a:r>
              <a:rPr lang="en-US" b="1" dirty="0"/>
              <a:t>;</a:t>
            </a:r>
          </a:p>
        </p:txBody>
      </p:sp>
      <p:sp>
        <p:nvSpPr>
          <p:cNvPr id="5" name="TextBox 4">
            <a:extLst>
              <a:ext uri="{FF2B5EF4-FFF2-40B4-BE49-F238E27FC236}">
                <a16:creationId xmlns:a16="http://schemas.microsoft.com/office/drawing/2014/main" id="{C17990B2-4596-7D46-9C68-3E5E00012D09}"/>
              </a:ext>
            </a:extLst>
          </p:cNvPr>
          <p:cNvSpPr txBox="1"/>
          <p:nvPr/>
        </p:nvSpPr>
        <p:spPr>
          <a:xfrm>
            <a:off x="838201" y="4158532"/>
            <a:ext cx="10515600" cy="923330"/>
          </a:xfrm>
          <a:prstGeom prst="rect">
            <a:avLst/>
          </a:prstGeom>
          <a:noFill/>
        </p:spPr>
        <p:txBody>
          <a:bodyPr wrap="square" rtlCol="0">
            <a:spAutoFit/>
          </a:bodyPr>
          <a:lstStyle/>
          <a:p>
            <a:r>
              <a:rPr lang="en-US" dirty="0"/>
              <a:t>An even shorter way would be to define the fully qualified class name as a new type for the code file, by using the same alias notation.</a:t>
            </a:r>
          </a:p>
          <a:p>
            <a:endParaRPr lang="en-BO" dirty="0"/>
          </a:p>
        </p:txBody>
      </p:sp>
      <p:sp>
        <p:nvSpPr>
          <p:cNvPr id="6" name="TextBox 5">
            <a:extLst>
              <a:ext uri="{FF2B5EF4-FFF2-40B4-BE49-F238E27FC236}">
                <a16:creationId xmlns:a16="http://schemas.microsoft.com/office/drawing/2014/main" id="{2ABCDB72-0716-824C-A46A-769819A0AE3E}"/>
              </a:ext>
            </a:extLst>
          </p:cNvPr>
          <p:cNvSpPr txBox="1"/>
          <p:nvPr/>
        </p:nvSpPr>
        <p:spPr>
          <a:xfrm>
            <a:off x="2190584" y="5075872"/>
            <a:ext cx="5968779" cy="923330"/>
          </a:xfrm>
          <a:prstGeom prst="rect">
            <a:avLst/>
          </a:prstGeom>
          <a:noFill/>
        </p:spPr>
        <p:txBody>
          <a:bodyPr wrap="square" rtlCol="0">
            <a:spAutoFit/>
          </a:bodyPr>
          <a:lstStyle/>
          <a:p>
            <a:r>
              <a:rPr lang="en-US" b="1" dirty="0"/>
              <a:t>using </a:t>
            </a:r>
            <a:r>
              <a:rPr lang="en-US" b="1" dirty="0" err="1"/>
              <a:t>MyType</a:t>
            </a:r>
            <a:r>
              <a:rPr lang="en-US" b="1" dirty="0"/>
              <a:t> = </a:t>
            </a:r>
            <a:r>
              <a:rPr lang="en-US" b="1" dirty="0" err="1"/>
              <a:t>MyNamespace.NestedNamespace.MyClass</a:t>
            </a:r>
            <a:r>
              <a:rPr lang="en-US" b="1" dirty="0"/>
              <a:t>;</a:t>
            </a:r>
          </a:p>
          <a:p>
            <a:r>
              <a:rPr lang="en-US" b="1" dirty="0"/>
              <a:t>// ...</a:t>
            </a:r>
          </a:p>
          <a:p>
            <a:r>
              <a:rPr lang="en-US" b="1" dirty="0"/>
              <a:t>int x = </a:t>
            </a:r>
            <a:r>
              <a:rPr lang="en-US" b="1" dirty="0" err="1"/>
              <a:t>MyType.x</a:t>
            </a:r>
            <a:r>
              <a:rPr lang="en-US" b="1" dirty="0"/>
              <a:t>;</a:t>
            </a:r>
          </a:p>
        </p:txBody>
      </p:sp>
    </p:spTree>
    <p:extLst>
      <p:ext uri="{BB962C8B-B14F-4D97-AF65-F5344CB8AC3E}">
        <p14:creationId xmlns:p14="http://schemas.microsoft.com/office/powerpoint/2010/main" val="375347273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6D7E-BCCE-814C-8210-9513BD51F3C6}"/>
              </a:ext>
            </a:extLst>
          </p:cNvPr>
          <p:cNvSpPr>
            <a:spLocks noGrp="1"/>
          </p:cNvSpPr>
          <p:nvPr>
            <p:ph type="title"/>
          </p:nvPr>
        </p:nvSpPr>
        <p:spPr/>
        <p:txBody>
          <a:bodyPr/>
          <a:lstStyle/>
          <a:p>
            <a:r>
              <a:rPr lang="en-US" dirty="0"/>
              <a:t>using static directive</a:t>
            </a:r>
            <a:br>
              <a:rPr lang="en-US" dirty="0"/>
            </a:br>
            <a:endParaRPr lang="en-BO" dirty="0"/>
          </a:p>
        </p:txBody>
      </p:sp>
      <p:sp>
        <p:nvSpPr>
          <p:cNvPr id="3" name="Content Placeholder 2">
            <a:extLst>
              <a:ext uri="{FF2B5EF4-FFF2-40B4-BE49-F238E27FC236}">
                <a16:creationId xmlns:a16="http://schemas.microsoft.com/office/drawing/2014/main" id="{569EF403-A386-6644-84E3-C2EDF086AE1D}"/>
              </a:ext>
            </a:extLst>
          </p:cNvPr>
          <p:cNvSpPr>
            <a:spLocks noGrp="1"/>
          </p:cNvSpPr>
          <p:nvPr>
            <p:ph idx="1"/>
          </p:nvPr>
        </p:nvSpPr>
        <p:spPr>
          <a:xfrm>
            <a:off x="838200" y="1825626"/>
            <a:ext cx="10515600" cy="1325564"/>
          </a:xfrm>
        </p:spPr>
        <p:txBody>
          <a:bodyPr>
            <a:normAutofit fontScale="92500" lnSpcReduction="20000"/>
          </a:bodyPr>
          <a:lstStyle/>
          <a:p>
            <a:pPr marL="0" indent="0">
              <a:buNone/>
            </a:pPr>
            <a:r>
              <a:rPr lang="en-US" dirty="0"/>
              <a:t>A using static directive imports only the accessible static members of the type into the current namespace. In the following example, static members of the Math class can be used without qualification due to the using static directive.</a:t>
            </a:r>
          </a:p>
          <a:p>
            <a:endParaRPr lang="en-BO" dirty="0"/>
          </a:p>
        </p:txBody>
      </p:sp>
      <p:sp>
        <p:nvSpPr>
          <p:cNvPr id="4" name="TextBox 3">
            <a:extLst>
              <a:ext uri="{FF2B5EF4-FFF2-40B4-BE49-F238E27FC236}">
                <a16:creationId xmlns:a16="http://schemas.microsoft.com/office/drawing/2014/main" id="{55247EB5-162D-7D48-A272-8C1ACB5D36B2}"/>
              </a:ext>
            </a:extLst>
          </p:cNvPr>
          <p:cNvSpPr txBox="1"/>
          <p:nvPr/>
        </p:nvSpPr>
        <p:spPr>
          <a:xfrm>
            <a:off x="2846567" y="3286128"/>
            <a:ext cx="5844209" cy="2862322"/>
          </a:xfrm>
          <a:prstGeom prst="rect">
            <a:avLst/>
          </a:prstGeom>
          <a:noFill/>
        </p:spPr>
        <p:txBody>
          <a:bodyPr wrap="square" rtlCol="0">
            <a:spAutoFit/>
          </a:bodyPr>
          <a:lstStyle/>
          <a:p>
            <a:r>
              <a:rPr lang="en-US" sz="2000" b="1" dirty="0"/>
              <a:t>using static </a:t>
            </a:r>
            <a:r>
              <a:rPr lang="en-US" sz="2000" b="1" dirty="0" err="1"/>
              <a:t>System.Math</a:t>
            </a:r>
            <a:r>
              <a:rPr lang="en-US" sz="2000" b="1" dirty="0"/>
              <a:t>;</a:t>
            </a:r>
          </a:p>
          <a:p>
            <a:r>
              <a:rPr lang="en-US" sz="2000" b="1" dirty="0"/>
              <a:t>public class Circle</a:t>
            </a:r>
          </a:p>
          <a:p>
            <a:r>
              <a:rPr lang="en-US" sz="2000" b="1" dirty="0"/>
              <a:t>{</a:t>
            </a:r>
          </a:p>
          <a:p>
            <a:r>
              <a:rPr lang="en-US" sz="2000" b="1" dirty="0"/>
              <a:t>	public double radius { get; set; }</a:t>
            </a:r>
          </a:p>
          <a:p>
            <a:r>
              <a:rPr lang="en-US" sz="2000" b="1" dirty="0"/>
              <a:t>	public double Area</a:t>
            </a:r>
          </a:p>
          <a:p>
            <a:r>
              <a:rPr lang="en-US" sz="2000" b="1" dirty="0"/>
              <a:t>	{</a:t>
            </a:r>
          </a:p>
          <a:p>
            <a:r>
              <a:rPr lang="en-US" sz="2000" b="1" dirty="0"/>
              <a:t>		get { return PI * Pow(radius, 2); }</a:t>
            </a:r>
          </a:p>
          <a:p>
            <a:r>
              <a:rPr lang="en-US" sz="2000" b="1" dirty="0"/>
              <a:t>	}</a:t>
            </a:r>
          </a:p>
          <a:p>
            <a:r>
              <a:rPr lang="en-US" sz="2000" b="1" dirty="0"/>
              <a:t>}</a:t>
            </a:r>
          </a:p>
        </p:txBody>
      </p:sp>
    </p:spTree>
    <p:extLst>
      <p:ext uri="{BB962C8B-B14F-4D97-AF65-F5344CB8AC3E}">
        <p14:creationId xmlns:p14="http://schemas.microsoft.com/office/powerpoint/2010/main" val="191628748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1CC-D094-CC44-BD5A-4A486752058B}"/>
              </a:ext>
            </a:extLst>
          </p:cNvPr>
          <p:cNvSpPr>
            <a:spLocks noGrp="1"/>
          </p:cNvSpPr>
          <p:nvPr>
            <p:ph type="title"/>
          </p:nvPr>
        </p:nvSpPr>
        <p:spPr/>
        <p:txBody>
          <a:bodyPr/>
          <a:lstStyle/>
          <a:p>
            <a:r>
              <a:rPr lang="en-US" dirty="0"/>
              <a:t>CHAPTER 20</a:t>
            </a:r>
            <a:br>
              <a:rPr lang="en-US" dirty="0"/>
            </a:br>
            <a:endParaRPr lang="en-BO" dirty="0"/>
          </a:p>
        </p:txBody>
      </p:sp>
      <p:sp>
        <p:nvSpPr>
          <p:cNvPr id="3" name="Content Placeholder 2">
            <a:extLst>
              <a:ext uri="{FF2B5EF4-FFF2-40B4-BE49-F238E27FC236}">
                <a16:creationId xmlns:a16="http://schemas.microsoft.com/office/drawing/2014/main" id="{B150427F-BEE0-1D4D-A336-5488EA11CBFF}"/>
              </a:ext>
            </a:extLst>
          </p:cNvPr>
          <p:cNvSpPr>
            <a:spLocks noGrp="1"/>
          </p:cNvSpPr>
          <p:nvPr>
            <p:ph idx="1"/>
          </p:nvPr>
        </p:nvSpPr>
        <p:spPr/>
        <p:txBody>
          <a:bodyPr/>
          <a:lstStyle/>
          <a:p>
            <a:pPr marL="0" indent="0">
              <a:buNone/>
            </a:pPr>
            <a:r>
              <a:rPr lang="en-US" sz="4000" b="1" dirty="0" err="1"/>
              <a:t>enum</a:t>
            </a:r>
            <a:endParaRPr lang="en-US" sz="4000" b="1" dirty="0"/>
          </a:p>
          <a:p>
            <a:endParaRPr lang="en-BO" dirty="0"/>
          </a:p>
          <a:p>
            <a:pPr marL="0" indent="0">
              <a:buNone/>
            </a:pPr>
            <a:r>
              <a:rPr lang="en-US" dirty="0"/>
              <a:t>An enumeration is a special kind of value type consisting of a list of named constants.</a:t>
            </a:r>
          </a:p>
          <a:p>
            <a:endParaRPr lang="en-BO" dirty="0"/>
          </a:p>
        </p:txBody>
      </p:sp>
    </p:spTree>
    <p:extLst>
      <p:ext uri="{BB962C8B-B14F-4D97-AF65-F5344CB8AC3E}">
        <p14:creationId xmlns:p14="http://schemas.microsoft.com/office/powerpoint/2010/main" val="61515086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660D1-3E34-BB47-B3E1-29E8F5800397}"/>
              </a:ext>
            </a:extLst>
          </p:cNvPr>
          <p:cNvSpPr>
            <a:spLocks noGrp="1"/>
          </p:cNvSpPr>
          <p:nvPr>
            <p:ph type="title"/>
          </p:nvPr>
        </p:nvSpPr>
        <p:spPr/>
        <p:txBody>
          <a:bodyPr/>
          <a:lstStyle/>
          <a:p>
            <a:r>
              <a:rPr lang="en-US" dirty="0"/>
              <a:t>enumerations</a:t>
            </a:r>
            <a:br>
              <a:rPr lang="en-US" dirty="0"/>
            </a:br>
            <a:endParaRPr lang="en-BO" dirty="0"/>
          </a:p>
        </p:txBody>
      </p:sp>
      <p:sp>
        <p:nvSpPr>
          <p:cNvPr id="3" name="Content Placeholder 2">
            <a:extLst>
              <a:ext uri="{FF2B5EF4-FFF2-40B4-BE49-F238E27FC236}">
                <a16:creationId xmlns:a16="http://schemas.microsoft.com/office/drawing/2014/main" id="{C7BA47E6-0F66-774E-A7AB-6A24A44E0CF5}"/>
              </a:ext>
            </a:extLst>
          </p:cNvPr>
          <p:cNvSpPr>
            <a:spLocks noGrp="1"/>
          </p:cNvSpPr>
          <p:nvPr>
            <p:ph idx="1"/>
          </p:nvPr>
        </p:nvSpPr>
        <p:spPr>
          <a:xfrm>
            <a:off x="838200" y="1690688"/>
            <a:ext cx="10515600" cy="1195871"/>
          </a:xfrm>
        </p:spPr>
        <p:txBody>
          <a:bodyPr>
            <a:normAutofit fontScale="62500" lnSpcReduction="20000"/>
          </a:bodyPr>
          <a:lstStyle/>
          <a:p>
            <a:pPr marL="0" indent="0">
              <a:buNone/>
            </a:pPr>
            <a:r>
              <a:rPr lang="en-US" dirty="0"/>
              <a:t>An enumeration is a special kind of value type consisting of a list of named constants. To create one, you use the </a:t>
            </a:r>
            <a:r>
              <a:rPr lang="en-US" dirty="0" err="1"/>
              <a:t>enum</a:t>
            </a:r>
            <a:r>
              <a:rPr lang="en-US" dirty="0"/>
              <a:t> keyword followed by a name and a code block containing a comma-separated list of constant elements.</a:t>
            </a:r>
          </a:p>
          <a:p>
            <a:pPr marL="0" indent="0">
              <a:buNone/>
            </a:pPr>
            <a:r>
              <a:rPr lang="en-US" dirty="0"/>
              <a:t>This enumeration type can be used to create variables that can hold these constants. To assign a value to the </a:t>
            </a:r>
            <a:r>
              <a:rPr lang="en-US" dirty="0" err="1"/>
              <a:t>enum</a:t>
            </a:r>
            <a:r>
              <a:rPr lang="en-US" dirty="0"/>
              <a:t> variable, the elements are accessed from the </a:t>
            </a:r>
            <a:r>
              <a:rPr lang="en-US" dirty="0" err="1"/>
              <a:t>enum</a:t>
            </a:r>
            <a:r>
              <a:rPr lang="en-US" dirty="0"/>
              <a:t> as if they were static members of a class.</a:t>
            </a:r>
          </a:p>
          <a:p>
            <a:endParaRPr lang="en-BO" dirty="0"/>
          </a:p>
        </p:txBody>
      </p:sp>
      <p:sp>
        <p:nvSpPr>
          <p:cNvPr id="4" name="TextBox 3">
            <a:extLst>
              <a:ext uri="{FF2B5EF4-FFF2-40B4-BE49-F238E27FC236}">
                <a16:creationId xmlns:a16="http://schemas.microsoft.com/office/drawing/2014/main" id="{4265CAD0-3BA2-2F4B-A09E-235B256C963A}"/>
              </a:ext>
            </a:extLst>
          </p:cNvPr>
          <p:cNvSpPr txBox="1"/>
          <p:nvPr/>
        </p:nvSpPr>
        <p:spPr>
          <a:xfrm>
            <a:off x="2250220" y="3016251"/>
            <a:ext cx="3331596" cy="3416320"/>
          </a:xfrm>
          <a:prstGeom prst="rect">
            <a:avLst/>
          </a:prstGeom>
          <a:noFill/>
        </p:spPr>
        <p:txBody>
          <a:bodyPr wrap="square" rtlCol="0">
            <a:spAutoFit/>
          </a:bodyPr>
          <a:lstStyle/>
          <a:p>
            <a:r>
              <a:rPr lang="en-US" b="1" dirty="0"/>
              <a:t>[internal] </a:t>
            </a:r>
            <a:r>
              <a:rPr lang="en-US" b="1" dirty="0" err="1"/>
              <a:t>enum</a:t>
            </a:r>
            <a:r>
              <a:rPr lang="en-US" b="1" dirty="0"/>
              <a:t> State { </a:t>
            </a:r>
          </a:p>
          <a:p>
            <a:r>
              <a:rPr lang="en-US" b="1" dirty="0"/>
              <a:t>	Run, 	// 0</a:t>
            </a:r>
          </a:p>
          <a:p>
            <a:r>
              <a:rPr lang="en-US" b="1" dirty="0"/>
              <a:t>	Wait, 	// 1</a:t>
            </a:r>
          </a:p>
          <a:p>
            <a:r>
              <a:rPr lang="en-US" b="1" dirty="0"/>
              <a:t>	Stop 	// 2</a:t>
            </a:r>
          </a:p>
          <a:p>
            <a:r>
              <a:rPr lang="en-US" b="1" dirty="0"/>
              <a:t>};</a:t>
            </a:r>
          </a:p>
          <a:p>
            <a:r>
              <a:rPr lang="en-US" b="1" dirty="0"/>
              <a:t>State s = </a:t>
            </a:r>
            <a:r>
              <a:rPr lang="en-US" b="1" dirty="0" err="1"/>
              <a:t>State.Run</a:t>
            </a:r>
            <a:r>
              <a:rPr lang="en-US" b="1" dirty="0"/>
              <a:t>;</a:t>
            </a:r>
          </a:p>
          <a:p>
            <a:r>
              <a:rPr lang="en-US" b="1" dirty="0"/>
              <a:t>switch (s)</a:t>
            </a:r>
          </a:p>
          <a:p>
            <a:r>
              <a:rPr lang="en-US" b="1" dirty="0"/>
              <a:t>{</a:t>
            </a:r>
          </a:p>
          <a:p>
            <a:pPr lvl="1"/>
            <a:r>
              <a:rPr lang="en-US" b="1" dirty="0"/>
              <a:t>case </a:t>
            </a:r>
            <a:r>
              <a:rPr lang="en-US" b="1" dirty="0" err="1"/>
              <a:t>State.Run</a:t>
            </a:r>
            <a:r>
              <a:rPr lang="en-US" b="1" dirty="0"/>
              <a:t>: break;</a:t>
            </a:r>
          </a:p>
          <a:p>
            <a:pPr lvl="1"/>
            <a:r>
              <a:rPr lang="en-US" b="1" dirty="0"/>
              <a:t>case </a:t>
            </a:r>
            <a:r>
              <a:rPr lang="en-US" b="1" dirty="0" err="1"/>
              <a:t>State.Wait</a:t>
            </a:r>
            <a:r>
              <a:rPr lang="en-US" b="1" dirty="0"/>
              <a:t>: break;</a:t>
            </a:r>
          </a:p>
          <a:p>
            <a:pPr lvl="1"/>
            <a:r>
              <a:rPr lang="en-US" b="1" dirty="0"/>
              <a:t>case </a:t>
            </a:r>
            <a:r>
              <a:rPr lang="en-US" b="1" dirty="0" err="1"/>
              <a:t>State.Stop</a:t>
            </a:r>
            <a:r>
              <a:rPr lang="en-US" b="1" dirty="0"/>
              <a:t>: break;</a:t>
            </a:r>
          </a:p>
          <a:p>
            <a:r>
              <a:rPr lang="en-US" b="1" dirty="0"/>
              <a:t>}</a:t>
            </a:r>
          </a:p>
        </p:txBody>
      </p:sp>
      <p:sp>
        <p:nvSpPr>
          <p:cNvPr id="5" name="TextBox 4">
            <a:extLst>
              <a:ext uri="{FF2B5EF4-FFF2-40B4-BE49-F238E27FC236}">
                <a16:creationId xmlns:a16="http://schemas.microsoft.com/office/drawing/2014/main" id="{9E2D2776-3E54-904A-91AA-755C06C6853F}"/>
              </a:ext>
            </a:extLst>
          </p:cNvPr>
          <p:cNvSpPr txBox="1"/>
          <p:nvPr/>
        </p:nvSpPr>
        <p:spPr>
          <a:xfrm>
            <a:off x="6610184" y="3000517"/>
            <a:ext cx="3331596" cy="3662541"/>
          </a:xfrm>
          <a:prstGeom prst="rect">
            <a:avLst/>
          </a:prstGeom>
          <a:noFill/>
        </p:spPr>
        <p:txBody>
          <a:bodyPr wrap="square" rtlCol="0">
            <a:spAutoFit/>
          </a:bodyPr>
          <a:lstStyle/>
          <a:p>
            <a:r>
              <a:rPr lang="en-US" sz="1600" b="1" dirty="0"/>
              <a:t>public </a:t>
            </a:r>
            <a:r>
              <a:rPr lang="en-US" sz="1600" b="1" dirty="0" err="1"/>
              <a:t>enum</a:t>
            </a:r>
            <a:r>
              <a:rPr lang="en-US" sz="1600" b="1" dirty="0"/>
              <a:t> State { </a:t>
            </a:r>
          </a:p>
          <a:p>
            <a:r>
              <a:rPr lang="en-US" sz="1600" b="1" dirty="0"/>
              <a:t>	Run = 0, 		// 0</a:t>
            </a:r>
          </a:p>
          <a:p>
            <a:r>
              <a:rPr lang="en-US" sz="1600" b="1" dirty="0"/>
              <a:t>	Wait = 5, 		// 5</a:t>
            </a:r>
          </a:p>
          <a:p>
            <a:r>
              <a:rPr lang="en-US" sz="1600" b="1" dirty="0"/>
              <a:t>	Stop = Wait + 1,	// 6</a:t>
            </a:r>
          </a:p>
          <a:p>
            <a:r>
              <a:rPr lang="en-US" sz="1600" b="1" dirty="0"/>
              <a:t>	Restart		// 7</a:t>
            </a:r>
          </a:p>
          <a:p>
            <a:r>
              <a:rPr lang="en-US" sz="1600" b="1" dirty="0"/>
              <a:t>};</a:t>
            </a:r>
          </a:p>
          <a:p>
            <a:r>
              <a:rPr lang="en-US" sz="1600" b="1" dirty="0"/>
              <a:t>State s = </a:t>
            </a:r>
            <a:r>
              <a:rPr lang="en-US" sz="1600" b="1" dirty="0" err="1"/>
              <a:t>State.Run</a:t>
            </a:r>
            <a:r>
              <a:rPr lang="en-US" sz="1600" b="1" dirty="0"/>
              <a:t>;</a:t>
            </a:r>
          </a:p>
          <a:p>
            <a:r>
              <a:rPr lang="en-US" sz="1600" b="1" dirty="0"/>
              <a:t>switch (s)</a:t>
            </a:r>
          </a:p>
          <a:p>
            <a:r>
              <a:rPr lang="en-US" sz="1600" b="1" dirty="0"/>
              <a:t>{</a:t>
            </a:r>
          </a:p>
          <a:p>
            <a:pPr lvl="1"/>
            <a:r>
              <a:rPr lang="en-US" sz="1600" b="1" dirty="0"/>
              <a:t>case </a:t>
            </a:r>
            <a:r>
              <a:rPr lang="en-US" sz="1600" b="1" dirty="0" err="1"/>
              <a:t>State.Run</a:t>
            </a:r>
            <a:r>
              <a:rPr lang="en-US" sz="1600" b="1" dirty="0"/>
              <a:t>: break;</a:t>
            </a:r>
          </a:p>
          <a:p>
            <a:pPr lvl="1"/>
            <a:r>
              <a:rPr lang="en-US" sz="1600" b="1" dirty="0"/>
              <a:t>case </a:t>
            </a:r>
            <a:r>
              <a:rPr lang="en-US" sz="1600" b="1" dirty="0" err="1"/>
              <a:t>State.Wait</a:t>
            </a:r>
            <a:r>
              <a:rPr lang="en-US" sz="1600" b="1" dirty="0"/>
              <a:t>: break;</a:t>
            </a:r>
          </a:p>
          <a:p>
            <a:pPr lvl="1"/>
            <a:r>
              <a:rPr lang="en-US" sz="1600" b="1" dirty="0"/>
              <a:t>case </a:t>
            </a:r>
            <a:r>
              <a:rPr lang="en-US" sz="1600" b="1" dirty="0" err="1"/>
              <a:t>State.Stop</a:t>
            </a:r>
            <a:r>
              <a:rPr lang="en-US" sz="1600" b="1" dirty="0"/>
              <a:t>: break;</a:t>
            </a:r>
          </a:p>
          <a:p>
            <a:pPr lvl="1"/>
            <a:r>
              <a:rPr lang="en-US" sz="1600" b="1" dirty="0"/>
              <a:t>Case </a:t>
            </a:r>
            <a:r>
              <a:rPr lang="en-US" sz="1600" b="1" dirty="0" err="1"/>
              <a:t>State.Restart</a:t>
            </a:r>
            <a:r>
              <a:rPr lang="en-US" sz="1600" b="1" dirty="0"/>
              <a:t>: break;</a:t>
            </a:r>
          </a:p>
          <a:p>
            <a:r>
              <a:rPr lang="en-US" sz="1600" b="1" dirty="0"/>
              <a:t>}</a:t>
            </a:r>
          </a:p>
        </p:txBody>
      </p:sp>
    </p:spTree>
    <p:extLst>
      <p:ext uri="{BB962C8B-B14F-4D97-AF65-F5344CB8AC3E}">
        <p14:creationId xmlns:p14="http://schemas.microsoft.com/office/powerpoint/2010/main" val="348188991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B471-DA4E-2B42-99EB-C064C3C73E95}"/>
              </a:ext>
            </a:extLst>
          </p:cNvPr>
          <p:cNvSpPr>
            <a:spLocks noGrp="1"/>
          </p:cNvSpPr>
          <p:nvPr>
            <p:ph type="title"/>
          </p:nvPr>
        </p:nvSpPr>
        <p:spPr/>
        <p:txBody>
          <a:bodyPr/>
          <a:lstStyle/>
          <a:p>
            <a:r>
              <a:rPr lang="en-US" dirty="0" err="1"/>
              <a:t>Enum</a:t>
            </a:r>
            <a:r>
              <a:rPr lang="en-US" dirty="0"/>
              <a:t> Methods</a:t>
            </a:r>
            <a:br>
              <a:rPr lang="en-US" dirty="0"/>
            </a:br>
            <a:endParaRPr lang="en-BO" dirty="0"/>
          </a:p>
        </p:txBody>
      </p:sp>
      <p:sp>
        <p:nvSpPr>
          <p:cNvPr id="3" name="Content Placeholder 2">
            <a:extLst>
              <a:ext uri="{FF2B5EF4-FFF2-40B4-BE49-F238E27FC236}">
                <a16:creationId xmlns:a16="http://schemas.microsoft.com/office/drawing/2014/main" id="{B2262B92-3E1E-A346-A7CF-5E3617FFE039}"/>
              </a:ext>
            </a:extLst>
          </p:cNvPr>
          <p:cNvSpPr>
            <a:spLocks noGrp="1"/>
          </p:cNvSpPr>
          <p:nvPr>
            <p:ph idx="1"/>
          </p:nvPr>
        </p:nvSpPr>
        <p:spPr>
          <a:xfrm>
            <a:off x="838200" y="1825625"/>
            <a:ext cx="10515600" cy="2285199"/>
          </a:xfrm>
        </p:spPr>
        <p:txBody>
          <a:bodyPr>
            <a:normAutofit fontScale="92500" lnSpcReduction="10000"/>
          </a:bodyPr>
          <a:lstStyle/>
          <a:p>
            <a:pPr marL="0" indent="0">
              <a:buNone/>
            </a:pPr>
            <a:r>
              <a:rPr lang="en-US" dirty="0"/>
              <a:t>An enumeration constant can be cast to an int and the </a:t>
            </a:r>
            <a:r>
              <a:rPr lang="en-US" dirty="0" err="1"/>
              <a:t>ToString</a:t>
            </a:r>
            <a:r>
              <a:rPr lang="en-US" dirty="0"/>
              <a:t> method</a:t>
            </a:r>
          </a:p>
          <a:p>
            <a:pPr marL="0" indent="0">
              <a:buNone/>
            </a:pPr>
            <a:r>
              <a:rPr lang="en-US" dirty="0"/>
              <a:t>can be used to obtain its name.</a:t>
            </a:r>
          </a:p>
          <a:p>
            <a:pPr marL="0" indent="0">
              <a:buNone/>
            </a:pPr>
            <a:r>
              <a:rPr lang="en-US" dirty="0"/>
              <a:t>Several static enumeration methods are available in the </a:t>
            </a:r>
            <a:r>
              <a:rPr lang="en-US" dirty="0" err="1"/>
              <a:t>System.Enum</a:t>
            </a:r>
            <a:r>
              <a:rPr lang="en-US" dirty="0"/>
              <a:t> class, such as </a:t>
            </a:r>
            <a:r>
              <a:rPr lang="en-US" dirty="0" err="1"/>
              <a:t>GetNames</a:t>
            </a:r>
            <a:r>
              <a:rPr lang="en-US" dirty="0"/>
              <a:t>() to obtain an array containing the names of the </a:t>
            </a:r>
            <a:r>
              <a:rPr lang="en-US" dirty="0" err="1"/>
              <a:t>enum</a:t>
            </a:r>
            <a:r>
              <a:rPr lang="en-US" dirty="0"/>
              <a:t> constants. Note that this method takes a type object (</a:t>
            </a:r>
            <a:r>
              <a:rPr lang="en-US" dirty="0" err="1"/>
              <a:t>System.Type</a:t>
            </a:r>
            <a:r>
              <a:rPr lang="en-US" dirty="0"/>
              <a:t>) as its argument, which is retrieved using the </a:t>
            </a:r>
            <a:r>
              <a:rPr lang="en-US" dirty="0" err="1"/>
              <a:t>typeof</a:t>
            </a:r>
            <a:r>
              <a:rPr lang="en-US" dirty="0"/>
              <a:t> operator.</a:t>
            </a:r>
          </a:p>
          <a:p>
            <a:endParaRPr lang="en-BO" dirty="0"/>
          </a:p>
        </p:txBody>
      </p:sp>
      <p:sp>
        <p:nvSpPr>
          <p:cNvPr id="4" name="TextBox 3">
            <a:extLst>
              <a:ext uri="{FF2B5EF4-FFF2-40B4-BE49-F238E27FC236}">
                <a16:creationId xmlns:a16="http://schemas.microsoft.com/office/drawing/2014/main" id="{CA6888F6-3F34-EC42-8137-AE07F741E6B5}"/>
              </a:ext>
            </a:extLst>
          </p:cNvPr>
          <p:cNvSpPr txBox="1"/>
          <p:nvPr/>
        </p:nvSpPr>
        <p:spPr>
          <a:xfrm>
            <a:off x="1057524" y="4443482"/>
            <a:ext cx="3427012" cy="1754326"/>
          </a:xfrm>
          <a:prstGeom prst="rect">
            <a:avLst/>
          </a:prstGeom>
          <a:noFill/>
        </p:spPr>
        <p:txBody>
          <a:bodyPr wrap="square" rtlCol="0">
            <a:spAutoFit/>
          </a:bodyPr>
          <a:lstStyle/>
          <a:p>
            <a:r>
              <a:rPr lang="en-US" b="1" dirty="0"/>
              <a:t>static void Main()</a:t>
            </a:r>
          </a:p>
          <a:p>
            <a:r>
              <a:rPr lang="en-US" b="1" dirty="0"/>
              <a:t>{</a:t>
            </a:r>
          </a:p>
          <a:p>
            <a:pPr lvl="1"/>
            <a:r>
              <a:rPr lang="en-US" b="1" dirty="0"/>
              <a:t>State s = </a:t>
            </a:r>
            <a:r>
              <a:rPr lang="en-US" b="1" dirty="0" err="1"/>
              <a:t>State.Run</a:t>
            </a:r>
            <a:r>
              <a:rPr lang="en-US" b="1" dirty="0"/>
              <a:t>;</a:t>
            </a:r>
          </a:p>
          <a:p>
            <a:pPr lvl="1"/>
            <a:r>
              <a:rPr lang="en-US" b="1" dirty="0"/>
              <a:t>int </a:t>
            </a:r>
            <a:r>
              <a:rPr lang="en-US" b="1" dirty="0" err="1"/>
              <a:t>i</a:t>
            </a:r>
            <a:r>
              <a:rPr lang="en-US" b="1" dirty="0"/>
              <a:t> = (int)s; // 0</a:t>
            </a:r>
          </a:p>
          <a:p>
            <a:pPr lvl="1"/>
            <a:r>
              <a:rPr lang="en-US" b="1" dirty="0"/>
              <a:t>string t = </a:t>
            </a:r>
            <a:r>
              <a:rPr lang="en-US" b="1" dirty="0" err="1"/>
              <a:t>s.ToString</a:t>
            </a:r>
            <a:r>
              <a:rPr lang="en-US" b="1" dirty="0"/>
              <a:t>(); // Run</a:t>
            </a:r>
          </a:p>
          <a:p>
            <a:r>
              <a:rPr lang="en-US" b="1" dirty="0"/>
              <a:t>}</a:t>
            </a:r>
          </a:p>
        </p:txBody>
      </p:sp>
      <p:sp>
        <p:nvSpPr>
          <p:cNvPr id="5" name="TextBox 4">
            <a:extLst>
              <a:ext uri="{FF2B5EF4-FFF2-40B4-BE49-F238E27FC236}">
                <a16:creationId xmlns:a16="http://schemas.microsoft.com/office/drawing/2014/main" id="{38DBB313-B1E0-D94E-A7C3-478174512354}"/>
              </a:ext>
            </a:extLst>
          </p:cNvPr>
          <p:cNvSpPr txBox="1"/>
          <p:nvPr/>
        </p:nvSpPr>
        <p:spPr>
          <a:xfrm>
            <a:off x="5009321" y="4245761"/>
            <a:ext cx="6431943" cy="2031325"/>
          </a:xfrm>
          <a:prstGeom prst="rect">
            <a:avLst/>
          </a:prstGeom>
          <a:noFill/>
        </p:spPr>
        <p:txBody>
          <a:bodyPr wrap="square" rtlCol="0">
            <a:spAutoFit/>
          </a:bodyPr>
          <a:lstStyle/>
          <a:p>
            <a:r>
              <a:rPr lang="en-US" b="1" dirty="0" err="1"/>
              <a:t>enum</a:t>
            </a:r>
            <a:r>
              <a:rPr lang="en-US" b="1" dirty="0"/>
              <a:t> Colors { Red, Green };</a:t>
            </a:r>
          </a:p>
          <a:p>
            <a:r>
              <a:rPr lang="en-US" b="1" dirty="0"/>
              <a:t>static void Main() {</a:t>
            </a:r>
          </a:p>
          <a:p>
            <a:pPr lvl="1"/>
            <a:r>
              <a:rPr lang="en-US" b="1" dirty="0"/>
              <a:t>foreach (string s in </a:t>
            </a:r>
            <a:r>
              <a:rPr lang="en-US" b="1" dirty="0" err="1"/>
              <a:t>System.Enum.GetNames</a:t>
            </a:r>
            <a:r>
              <a:rPr lang="en-US" b="1" dirty="0"/>
              <a:t>(</a:t>
            </a:r>
            <a:r>
              <a:rPr lang="en-US" b="1" dirty="0" err="1"/>
              <a:t>typeof</a:t>
            </a:r>
            <a:r>
              <a:rPr lang="en-US" b="1" dirty="0"/>
              <a:t>(Colors)))</a:t>
            </a:r>
          </a:p>
          <a:p>
            <a:pPr lvl="1"/>
            <a:r>
              <a:rPr lang="en-US" b="1" dirty="0"/>
              <a:t>{</a:t>
            </a:r>
          </a:p>
          <a:p>
            <a:pPr lvl="1"/>
            <a:r>
              <a:rPr lang="en-US" b="1" dirty="0"/>
              <a:t>	</a:t>
            </a:r>
            <a:r>
              <a:rPr lang="en-US" b="1" dirty="0" err="1"/>
              <a:t>System.Console.Write</a:t>
            </a:r>
            <a:r>
              <a:rPr lang="en-US" b="1" dirty="0"/>
              <a:t>(s); // "</a:t>
            </a:r>
            <a:r>
              <a:rPr lang="en-US" b="1" dirty="0" err="1"/>
              <a:t>RedGreen</a:t>
            </a:r>
            <a:r>
              <a:rPr lang="en-US" b="1" dirty="0"/>
              <a:t>"</a:t>
            </a:r>
          </a:p>
          <a:p>
            <a:pPr lvl="1"/>
            <a:r>
              <a:rPr lang="en-US" b="1" dirty="0"/>
              <a:t>}</a:t>
            </a:r>
          </a:p>
          <a:p>
            <a:r>
              <a:rPr lang="en-US" b="1" dirty="0"/>
              <a:t>}</a:t>
            </a:r>
          </a:p>
        </p:txBody>
      </p:sp>
    </p:spTree>
    <p:extLst>
      <p:ext uri="{BB962C8B-B14F-4D97-AF65-F5344CB8AC3E}">
        <p14:creationId xmlns:p14="http://schemas.microsoft.com/office/powerpoint/2010/main" val="2456025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A6FF-E077-D241-BE78-722B5405B217}"/>
              </a:ext>
            </a:extLst>
          </p:cNvPr>
          <p:cNvSpPr>
            <a:spLocks noGrp="1"/>
          </p:cNvSpPr>
          <p:nvPr>
            <p:ph type="title"/>
          </p:nvPr>
        </p:nvSpPr>
        <p:spPr/>
        <p:txBody>
          <a:bodyPr/>
          <a:lstStyle/>
          <a:p>
            <a:r>
              <a:rPr lang="en-US" dirty="0"/>
              <a:t>CHAPTER 1</a:t>
            </a:r>
            <a:br>
              <a:rPr lang="en-US" dirty="0"/>
            </a:br>
            <a:endParaRPr lang="en-BO" dirty="0"/>
          </a:p>
        </p:txBody>
      </p:sp>
      <p:sp>
        <p:nvSpPr>
          <p:cNvPr id="3" name="Content Placeholder 2">
            <a:extLst>
              <a:ext uri="{FF2B5EF4-FFF2-40B4-BE49-F238E27FC236}">
                <a16:creationId xmlns:a16="http://schemas.microsoft.com/office/drawing/2014/main" id="{681498F0-4ED0-FA45-AA97-4CAEF6699E76}"/>
              </a:ext>
            </a:extLst>
          </p:cNvPr>
          <p:cNvSpPr>
            <a:spLocks noGrp="1"/>
          </p:cNvSpPr>
          <p:nvPr>
            <p:ph idx="1"/>
          </p:nvPr>
        </p:nvSpPr>
        <p:spPr/>
        <p:txBody>
          <a:bodyPr>
            <a:normAutofit/>
          </a:bodyPr>
          <a:lstStyle/>
          <a:p>
            <a:pPr marL="0" indent="0">
              <a:buNone/>
            </a:pPr>
            <a:r>
              <a:rPr lang="en-BO" sz="4000" b="1" dirty="0"/>
              <a:t>Integrated Development Environment (IDE)</a:t>
            </a:r>
          </a:p>
        </p:txBody>
      </p:sp>
    </p:spTree>
    <p:extLst>
      <p:ext uri="{BB962C8B-B14F-4D97-AF65-F5344CB8AC3E}">
        <p14:creationId xmlns:p14="http://schemas.microsoft.com/office/powerpoint/2010/main" val="3251611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362BB-8615-C649-917A-7F07CD61D285}"/>
              </a:ext>
            </a:extLst>
          </p:cNvPr>
          <p:cNvSpPr>
            <a:spLocks noGrp="1"/>
          </p:cNvSpPr>
          <p:nvPr>
            <p:ph type="title"/>
          </p:nvPr>
        </p:nvSpPr>
        <p:spPr/>
        <p:txBody>
          <a:bodyPr/>
          <a:lstStyle/>
          <a:p>
            <a:r>
              <a:rPr lang="en-US" dirty="0"/>
              <a:t>Assignment</a:t>
            </a:r>
            <a:br>
              <a:rPr lang="en-US" dirty="0"/>
            </a:br>
            <a:endParaRPr lang="en-BO" dirty="0"/>
          </a:p>
        </p:txBody>
      </p:sp>
      <p:sp>
        <p:nvSpPr>
          <p:cNvPr id="3" name="Content Placeholder 2">
            <a:extLst>
              <a:ext uri="{FF2B5EF4-FFF2-40B4-BE49-F238E27FC236}">
                <a16:creationId xmlns:a16="http://schemas.microsoft.com/office/drawing/2014/main" id="{CD6C9748-497E-674A-9438-1E2CBF35F530}"/>
              </a:ext>
            </a:extLst>
          </p:cNvPr>
          <p:cNvSpPr>
            <a:spLocks noGrp="1"/>
          </p:cNvSpPr>
          <p:nvPr>
            <p:ph idx="1"/>
          </p:nvPr>
        </p:nvSpPr>
        <p:spPr>
          <a:xfrm>
            <a:off x="838200" y="1690687"/>
            <a:ext cx="10515600" cy="4948107"/>
          </a:xfrm>
        </p:spPr>
        <p:txBody>
          <a:bodyPr>
            <a:normAutofit fontScale="85000" lnSpcReduction="20000"/>
          </a:bodyPr>
          <a:lstStyle/>
          <a:p>
            <a:pPr marL="0" indent="0">
              <a:buNone/>
            </a:pPr>
            <a:r>
              <a:rPr lang="en-US" dirty="0"/>
              <a:t>A value is assigned to the variable by using the equals sign, which is the</a:t>
            </a:r>
          </a:p>
          <a:p>
            <a:pPr marL="0" indent="0">
              <a:buNone/>
            </a:pPr>
            <a:r>
              <a:rPr lang="en-US" dirty="0"/>
              <a:t>assignment operator (=). The variable then becomes defined or initialized.</a:t>
            </a:r>
          </a:p>
          <a:p>
            <a:pPr marL="0" indent="0">
              <a:buNone/>
            </a:pPr>
            <a:r>
              <a:rPr lang="en-US" b="1" dirty="0" err="1"/>
              <a:t>myInt</a:t>
            </a:r>
            <a:r>
              <a:rPr lang="en-US" b="1" dirty="0"/>
              <a:t> = 10;</a:t>
            </a:r>
          </a:p>
          <a:p>
            <a:pPr marL="0" indent="0">
              <a:buNone/>
            </a:pPr>
            <a:r>
              <a:rPr lang="en-US" dirty="0"/>
              <a:t>The declaration and assignment can be combined into a single</a:t>
            </a:r>
          </a:p>
          <a:p>
            <a:pPr marL="0" indent="0">
              <a:buNone/>
            </a:pPr>
            <a:r>
              <a:rPr lang="en-US" dirty="0"/>
              <a:t>statement.</a:t>
            </a:r>
          </a:p>
          <a:p>
            <a:pPr marL="0" indent="0">
              <a:buNone/>
            </a:pPr>
            <a:r>
              <a:rPr lang="en-US" b="1" dirty="0"/>
              <a:t>int </a:t>
            </a:r>
            <a:r>
              <a:rPr lang="en-US" b="1" dirty="0" err="1"/>
              <a:t>myInt</a:t>
            </a:r>
            <a:r>
              <a:rPr lang="en-US" b="1" dirty="0"/>
              <a:t> = 10</a:t>
            </a:r>
            <a:r>
              <a:rPr lang="en-US" dirty="0"/>
              <a:t>;</a:t>
            </a:r>
          </a:p>
          <a:p>
            <a:pPr marL="0" indent="0">
              <a:buNone/>
            </a:pPr>
            <a:r>
              <a:rPr lang="en-US" b="1" dirty="0"/>
              <a:t>var myInt2 = 10; // </a:t>
            </a:r>
            <a:r>
              <a:rPr lang="en-US" dirty="0"/>
              <a:t>10 is an integer, the compiler knows this variable is int</a:t>
            </a:r>
          </a:p>
          <a:p>
            <a:pPr marL="0" indent="0">
              <a:buNone/>
            </a:pPr>
            <a:r>
              <a:rPr lang="en-US" dirty="0"/>
              <a:t>If multiple variables of the same type are needed, there is a shorthand</a:t>
            </a:r>
          </a:p>
          <a:p>
            <a:pPr marL="0" indent="0">
              <a:buNone/>
            </a:pPr>
            <a:r>
              <a:rPr lang="en-US" dirty="0"/>
              <a:t>way of declaring or defining them by using the comma operator (,).</a:t>
            </a:r>
          </a:p>
          <a:p>
            <a:pPr marL="0" indent="0">
              <a:buNone/>
            </a:pPr>
            <a:r>
              <a:rPr lang="en-US" b="1" dirty="0"/>
              <a:t>int </a:t>
            </a:r>
            <a:r>
              <a:rPr lang="en-US" b="1" dirty="0" err="1"/>
              <a:t>myInt</a:t>
            </a:r>
            <a:r>
              <a:rPr lang="en-US" b="1" dirty="0"/>
              <a:t> = 10, myInt2 = 20, myInt3;</a:t>
            </a:r>
          </a:p>
          <a:p>
            <a:pPr marL="0" indent="0">
              <a:buNone/>
            </a:pPr>
            <a:r>
              <a:rPr lang="en-US" dirty="0"/>
              <a:t>Once a variable has been defined (declared and assigned), it can be</a:t>
            </a:r>
          </a:p>
          <a:p>
            <a:pPr marL="0" indent="0">
              <a:buNone/>
            </a:pPr>
            <a:r>
              <a:rPr lang="en-US" dirty="0"/>
              <a:t>used by referencing the variable’s name.</a:t>
            </a:r>
          </a:p>
          <a:p>
            <a:pPr marL="0" indent="0">
              <a:buNone/>
            </a:pPr>
            <a:r>
              <a:rPr lang="en-US" b="1" dirty="0" err="1"/>
              <a:t>System.Console.Write</a:t>
            </a:r>
            <a:r>
              <a:rPr lang="en-US" b="1" dirty="0"/>
              <a:t>(</a:t>
            </a:r>
            <a:r>
              <a:rPr lang="en-US" b="1" dirty="0" err="1"/>
              <a:t>myInt</a:t>
            </a:r>
            <a:r>
              <a:rPr lang="en-US" b="1" dirty="0"/>
              <a:t>); </a:t>
            </a:r>
            <a:r>
              <a:rPr lang="en-US" dirty="0"/>
              <a:t>// "10"</a:t>
            </a:r>
          </a:p>
          <a:p>
            <a:endParaRPr lang="en-BO" dirty="0"/>
          </a:p>
        </p:txBody>
      </p:sp>
    </p:spTree>
    <p:extLst>
      <p:ext uri="{BB962C8B-B14F-4D97-AF65-F5344CB8AC3E}">
        <p14:creationId xmlns:p14="http://schemas.microsoft.com/office/powerpoint/2010/main" val="354873035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1F588-EED9-CF4B-86E3-F2744AE54572}"/>
              </a:ext>
            </a:extLst>
          </p:cNvPr>
          <p:cNvSpPr>
            <a:spLocks noGrp="1"/>
          </p:cNvSpPr>
          <p:nvPr>
            <p:ph type="title"/>
          </p:nvPr>
        </p:nvSpPr>
        <p:spPr/>
        <p:txBody>
          <a:bodyPr/>
          <a:lstStyle/>
          <a:p>
            <a:r>
              <a:rPr lang="en-US" dirty="0"/>
              <a:t>CHAPTER 21</a:t>
            </a:r>
            <a:br>
              <a:rPr lang="en-US" dirty="0"/>
            </a:br>
            <a:endParaRPr lang="en-BO" dirty="0"/>
          </a:p>
        </p:txBody>
      </p:sp>
      <p:sp>
        <p:nvSpPr>
          <p:cNvPr id="3" name="Content Placeholder 2">
            <a:extLst>
              <a:ext uri="{FF2B5EF4-FFF2-40B4-BE49-F238E27FC236}">
                <a16:creationId xmlns:a16="http://schemas.microsoft.com/office/drawing/2014/main" id="{39A90399-7F69-D245-8F9B-64115368E1F8}"/>
              </a:ext>
            </a:extLst>
          </p:cNvPr>
          <p:cNvSpPr>
            <a:spLocks noGrp="1"/>
          </p:cNvSpPr>
          <p:nvPr>
            <p:ph idx="1"/>
          </p:nvPr>
        </p:nvSpPr>
        <p:spPr/>
        <p:txBody>
          <a:bodyPr/>
          <a:lstStyle/>
          <a:p>
            <a:pPr marL="0" indent="0">
              <a:buNone/>
            </a:pPr>
            <a:r>
              <a:rPr lang="en-US" sz="4000" b="1" dirty="0"/>
              <a:t>Exception Handling</a:t>
            </a:r>
          </a:p>
          <a:p>
            <a:endParaRPr lang="en-BO" dirty="0"/>
          </a:p>
          <a:p>
            <a:pPr marL="0" indent="0">
              <a:buNone/>
            </a:pPr>
            <a:r>
              <a:rPr lang="en-BO" dirty="0"/>
              <a:t>Runtime errors</a:t>
            </a:r>
          </a:p>
        </p:txBody>
      </p:sp>
    </p:spTree>
    <p:extLst>
      <p:ext uri="{BB962C8B-B14F-4D97-AF65-F5344CB8AC3E}">
        <p14:creationId xmlns:p14="http://schemas.microsoft.com/office/powerpoint/2010/main" val="327704628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99F54-0581-4545-83F9-6C1E63B137F6}"/>
              </a:ext>
            </a:extLst>
          </p:cNvPr>
          <p:cNvSpPr>
            <a:spLocks noGrp="1"/>
          </p:cNvSpPr>
          <p:nvPr>
            <p:ph type="title"/>
          </p:nvPr>
        </p:nvSpPr>
        <p:spPr/>
        <p:txBody>
          <a:bodyPr/>
          <a:lstStyle/>
          <a:p>
            <a:r>
              <a:rPr lang="en-US" b="1" dirty="0"/>
              <a:t>Exception Handling</a:t>
            </a:r>
            <a:br>
              <a:rPr lang="en-US" b="1" dirty="0"/>
            </a:br>
            <a:endParaRPr lang="en-BO" dirty="0"/>
          </a:p>
        </p:txBody>
      </p:sp>
      <p:sp>
        <p:nvSpPr>
          <p:cNvPr id="3" name="Content Placeholder 2">
            <a:extLst>
              <a:ext uri="{FF2B5EF4-FFF2-40B4-BE49-F238E27FC236}">
                <a16:creationId xmlns:a16="http://schemas.microsoft.com/office/drawing/2014/main" id="{03AC2385-8B1F-1B40-945E-3C14E4AC6E31}"/>
              </a:ext>
            </a:extLst>
          </p:cNvPr>
          <p:cNvSpPr>
            <a:spLocks noGrp="1"/>
          </p:cNvSpPr>
          <p:nvPr>
            <p:ph idx="1"/>
          </p:nvPr>
        </p:nvSpPr>
        <p:spPr>
          <a:xfrm>
            <a:off x="838200" y="1825625"/>
            <a:ext cx="10515600" cy="1603375"/>
          </a:xfrm>
        </p:spPr>
        <p:txBody>
          <a:bodyPr>
            <a:normAutofit fontScale="70000" lnSpcReduction="20000"/>
          </a:bodyPr>
          <a:lstStyle/>
          <a:p>
            <a:pPr marL="0" indent="0">
              <a:buNone/>
            </a:pPr>
            <a:r>
              <a:rPr lang="en-US" dirty="0"/>
              <a:t>Exception handling allows programmers to deal with unexpected situations that may occur in programs. As an example, consider opening a file using the </a:t>
            </a:r>
            <a:r>
              <a:rPr lang="en-US" dirty="0" err="1"/>
              <a:t>StreamReader</a:t>
            </a:r>
            <a:r>
              <a:rPr lang="en-US" dirty="0"/>
              <a:t> class in the </a:t>
            </a:r>
            <a:r>
              <a:rPr lang="en-US" dirty="0" err="1"/>
              <a:t>System.IO</a:t>
            </a:r>
            <a:r>
              <a:rPr lang="en-US" dirty="0"/>
              <a:t> namespace. To see what kinds of exceptions this class may throw, you</a:t>
            </a:r>
          </a:p>
          <a:p>
            <a:pPr marL="0" indent="0">
              <a:buNone/>
            </a:pPr>
            <a:r>
              <a:rPr lang="en-US" dirty="0"/>
              <a:t>can hover the cursor over the class name in Visual Studio. For instance, you may see the </a:t>
            </a:r>
            <a:r>
              <a:rPr lang="en-US" dirty="0" err="1"/>
              <a:t>System.IO</a:t>
            </a:r>
            <a:r>
              <a:rPr lang="en-US" dirty="0"/>
              <a:t> exceptions </a:t>
            </a:r>
            <a:r>
              <a:rPr lang="en-US" dirty="0" err="1"/>
              <a:t>FileNotFoundException</a:t>
            </a:r>
            <a:r>
              <a:rPr lang="en-US" dirty="0"/>
              <a:t> and </a:t>
            </a:r>
            <a:r>
              <a:rPr lang="en-US" dirty="0" err="1"/>
              <a:t>DirectoryNotFoundException</a:t>
            </a:r>
            <a:r>
              <a:rPr lang="en-US" dirty="0"/>
              <a:t>. If any of those exceptions occurs, the program will terminate with an error message.</a:t>
            </a:r>
          </a:p>
          <a:p>
            <a:endParaRPr lang="en-BO" dirty="0"/>
          </a:p>
        </p:txBody>
      </p:sp>
      <p:sp>
        <p:nvSpPr>
          <p:cNvPr id="4" name="TextBox 3">
            <a:extLst>
              <a:ext uri="{FF2B5EF4-FFF2-40B4-BE49-F238E27FC236}">
                <a16:creationId xmlns:a16="http://schemas.microsoft.com/office/drawing/2014/main" id="{1D80494D-6DD4-E14E-823D-3D0C40940745}"/>
              </a:ext>
            </a:extLst>
          </p:cNvPr>
          <p:cNvSpPr txBox="1"/>
          <p:nvPr/>
        </p:nvSpPr>
        <p:spPr>
          <a:xfrm>
            <a:off x="2538548" y="3561760"/>
            <a:ext cx="6901543" cy="2862322"/>
          </a:xfrm>
          <a:prstGeom prst="rect">
            <a:avLst/>
          </a:prstGeom>
          <a:noFill/>
        </p:spPr>
        <p:txBody>
          <a:bodyPr wrap="square" rtlCol="0">
            <a:spAutoFit/>
          </a:bodyPr>
          <a:lstStyle/>
          <a:p>
            <a:r>
              <a:rPr lang="en-US" sz="2000" b="1" dirty="0"/>
              <a:t>using </a:t>
            </a:r>
            <a:r>
              <a:rPr lang="en-US" sz="2000" b="1" dirty="0" err="1"/>
              <a:t>System.IO</a:t>
            </a:r>
            <a:r>
              <a:rPr lang="en-US" sz="2000" b="1" dirty="0"/>
              <a:t>;</a:t>
            </a:r>
          </a:p>
          <a:p>
            <a:r>
              <a:rPr lang="en-US" sz="2000" b="1" dirty="0"/>
              <a:t>class </a:t>
            </a:r>
            <a:r>
              <a:rPr lang="en-US" sz="2000" b="1" dirty="0" err="1"/>
              <a:t>ErrorHandling</a:t>
            </a:r>
            <a:endParaRPr lang="en-US" sz="2000" b="1" dirty="0"/>
          </a:p>
          <a:p>
            <a:r>
              <a:rPr lang="en-US" sz="2000" b="1" dirty="0"/>
              <a:t>{</a:t>
            </a:r>
          </a:p>
          <a:p>
            <a:pPr lvl="1"/>
            <a:r>
              <a:rPr lang="en-US" sz="2000" b="1" dirty="0"/>
              <a:t>static void Main()</a:t>
            </a:r>
          </a:p>
          <a:p>
            <a:pPr lvl="1"/>
            <a:r>
              <a:rPr lang="en-US" sz="2000" b="1" dirty="0"/>
              <a:t>{</a:t>
            </a:r>
          </a:p>
          <a:p>
            <a:pPr lvl="1"/>
            <a:r>
              <a:rPr lang="en-US" sz="2000" b="1" dirty="0"/>
              <a:t>	// Run-time error</a:t>
            </a:r>
          </a:p>
          <a:p>
            <a:pPr lvl="1"/>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48382452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D486-38CC-E544-9FAD-F4071B28026F}"/>
              </a:ext>
            </a:extLst>
          </p:cNvPr>
          <p:cNvSpPr>
            <a:spLocks noGrp="1"/>
          </p:cNvSpPr>
          <p:nvPr>
            <p:ph type="title"/>
          </p:nvPr>
        </p:nvSpPr>
        <p:spPr/>
        <p:txBody>
          <a:bodyPr/>
          <a:lstStyle/>
          <a:p>
            <a:r>
              <a:rPr lang="en-US" dirty="0"/>
              <a:t>Try-Catch Statement</a:t>
            </a:r>
            <a:br>
              <a:rPr lang="en-US" dirty="0"/>
            </a:br>
            <a:endParaRPr lang="en-BO" dirty="0"/>
          </a:p>
        </p:txBody>
      </p:sp>
      <p:sp>
        <p:nvSpPr>
          <p:cNvPr id="3" name="Content Placeholder 2">
            <a:extLst>
              <a:ext uri="{FF2B5EF4-FFF2-40B4-BE49-F238E27FC236}">
                <a16:creationId xmlns:a16="http://schemas.microsoft.com/office/drawing/2014/main" id="{7DFB3D26-1DFA-014B-8CAF-19C72C2AB889}"/>
              </a:ext>
            </a:extLst>
          </p:cNvPr>
          <p:cNvSpPr>
            <a:spLocks noGrp="1"/>
          </p:cNvSpPr>
          <p:nvPr>
            <p:ph idx="1"/>
          </p:nvPr>
        </p:nvSpPr>
        <p:spPr>
          <a:xfrm>
            <a:off x="838200" y="1825626"/>
            <a:ext cx="10515600" cy="1971312"/>
          </a:xfrm>
        </p:spPr>
        <p:txBody>
          <a:bodyPr>
            <a:normAutofit fontScale="92500" lnSpcReduction="20000"/>
          </a:bodyPr>
          <a:lstStyle/>
          <a:p>
            <a:pPr marL="0" indent="0">
              <a:buNone/>
            </a:pPr>
            <a:r>
              <a:rPr lang="en-US" dirty="0"/>
              <a:t>To avoid crashing the program the exceptions must be caught using a</a:t>
            </a:r>
          </a:p>
          <a:p>
            <a:pPr marL="0" indent="0">
              <a:buNone/>
            </a:pPr>
            <a:r>
              <a:rPr lang="en-US" dirty="0"/>
              <a:t>try-catch statement. This statement consists of a try block containing the code that may cause the exception, and one or more catch clauses. If the try block successfully executes, the program will then continue running after the try-catch statement. However, if an exception occurs, the execution will then be passed to the first catch block able to handle that exception type.</a:t>
            </a:r>
          </a:p>
          <a:p>
            <a:endParaRPr lang="en-BO" dirty="0"/>
          </a:p>
        </p:txBody>
      </p:sp>
      <p:sp>
        <p:nvSpPr>
          <p:cNvPr id="4" name="TextBox 3">
            <a:extLst>
              <a:ext uri="{FF2B5EF4-FFF2-40B4-BE49-F238E27FC236}">
                <a16:creationId xmlns:a16="http://schemas.microsoft.com/office/drawing/2014/main" id="{D58C473D-985E-EA45-9367-406E94E40604}"/>
              </a:ext>
            </a:extLst>
          </p:cNvPr>
          <p:cNvSpPr txBox="1"/>
          <p:nvPr/>
        </p:nvSpPr>
        <p:spPr>
          <a:xfrm>
            <a:off x="2238104" y="3931876"/>
            <a:ext cx="7228114" cy="2554545"/>
          </a:xfrm>
          <a:prstGeom prst="rect">
            <a:avLst/>
          </a:prstGeom>
          <a:noFill/>
        </p:spPr>
        <p:txBody>
          <a:bodyPr wrap="square" rtlCol="0">
            <a:spAutoFit/>
          </a:bodyPr>
          <a:lstStyle/>
          <a:p>
            <a:r>
              <a:rPr lang="en-US" sz="2000" b="1" dirty="0"/>
              <a:t>try</a:t>
            </a:r>
          </a:p>
          <a:p>
            <a:r>
              <a:rPr lang="en-US" sz="2000" b="1" dirty="0"/>
              <a:t>{</a:t>
            </a:r>
          </a:p>
          <a:p>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r>
              <a:rPr lang="en-US" sz="2000" b="1" dirty="0"/>
              <a:t>}</a:t>
            </a:r>
          </a:p>
          <a:p>
            <a:r>
              <a:rPr lang="en-US" sz="2000" b="1" dirty="0"/>
              <a:t>catch</a:t>
            </a:r>
          </a:p>
          <a:p>
            <a:r>
              <a:rPr lang="en-US" sz="2000" b="1" dirty="0"/>
              <a:t>{</a:t>
            </a:r>
          </a:p>
          <a:p>
            <a:r>
              <a:rPr lang="en-US" sz="2000" b="1" dirty="0"/>
              <a:t>	</a:t>
            </a:r>
            <a:r>
              <a:rPr lang="en-US" sz="2000" b="1" dirty="0" err="1"/>
              <a:t>Console.WriteLine</a:t>
            </a:r>
            <a:r>
              <a:rPr lang="en-US" sz="2000" b="1" dirty="0"/>
              <a:t>("File not found");</a:t>
            </a:r>
          </a:p>
          <a:p>
            <a:r>
              <a:rPr lang="en-US" sz="2000" b="1" dirty="0"/>
              <a:t>}</a:t>
            </a:r>
          </a:p>
        </p:txBody>
      </p:sp>
    </p:spTree>
    <p:extLst>
      <p:ext uri="{BB962C8B-B14F-4D97-AF65-F5344CB8AC3E}">
        <p14:creationId xmlns:p14="http://schemas.microsoft.com/office/powerpoint/2010/main" val="385075339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C54A-AABA-6C45-BDB3-9D367D43D3E2}"/>
              </a:ext>
            </a:extLst>
          </p:cNvPr>
          <p:cNvSpPr>
            <a:spLocks noGrp="1"/>
          </p:cNvSpPr>
          <p:nvPr>
            <p:ph type="title"/>
          </p:nvPr>
        </p:nvSpPr>
        <p:spPr/>
        <p:txBody>
          <a:bodyPr/>
          <a:lstStyle/>
          <a:p>
            <a:r>
              <a:rPr lang="en-US" dirty="0"/>
              <a:t>Catch Block</a:t>
            </a:r>
            <a:br>
              <a:rPr lang="en-US" dirty="0"/>
            </a:br>
            <a:endParaRPr lang="en-BO" dirty="0"/>
          </a:p>
        </p:txBody>
      </p:sp>
      <p:sp>
        <p:nvSpPr>
          <p:cNvPr id="3" name="Content Placeholder 2">
            <a:extLst>
              <a:ext uri="{FF2B5EF4-FFF2-40B4-BE49-F238E27FC236}">
                <a16:creationId xmlns:a16="http://schemas.microsoft.com/office/drawing/2014/main" id="{B1CFA73A-278C-5A46-BF5B-8874320A1A56}"/>
              </a:ext>
            </a:extLst>
          </p:cNvPr>
          <p:cNvSpPr>
            <a:spLocks noGrp="1"/>
          </p:cNvSpPr>
          <p:nvPr>
            <p:ph idx="1"/>
          </p:nvPr>
        </p:nvSpPr>
        <p:spPr>
          <a:xfrm>
            <a:off x="838200" y="1825625"/>
            <a:ext cx="10515600" cy="1603375"/>
          </a:xfrm>
        </p:spPr>
        <p:txBody>
          <a:bodyPr>
            <a:normAutofit fontScale="62500" lnSpcReduction="20000"/>
          </a:bodyPr>
          <a:lstStyle/>
          <a:p>
            <a:pPr marL="0" indent="0">
              <a:buNone/>
            </a:pPr>
            <a:r>
              <a:rPr lang="en-US" dirty="0"/>
              <a:t>Since the previous catch block is not set to handle any specific exception, it will catch all of them. This is equivalent to catching the </a:t>
            </a:r>
            <a:r>
              <a:rPr lang="en-US" dirty="0" err="1"/>
              <a:t>System.Exception</a:t>
            </a:r>
            <a:r>
              <a:rPr lang="en-US" dirty="0"/>
              <a:t> class, because all exceptions derive from this class.</a:t>
            </a:r>
          </a:p>
          <a:p>
            <a:pPr marL="0" indent="0">
              <a:buNone/>
            </a:pPr>
            <a:r>
              <a:rPr lang="en-US" dirty="0"/>
              <a:t>To catch a more specific exception, that catch block needs to be placed before more general exceptions.</a:t>
            </a:r>
          </a:p>
          <a:p>
            <a:pPr marL="0" indent="0">
              <a:buNone/>
            </a:pPr>
            <a:r>
              <a:rPr lang="en-US" dirty="0"/>
              <a:t>The catch block can optionally define an exception object that can be used to obtain more information about the exception, such as a description of the error.</a:t>
            </a:r>
          </a:p>
          <a:p>
            <a:endParaRPr lang="en-BO" dirty="0"/>
          </a:p>
        </p:txBody>
      </p:sp>
      <p:sp>
        <p:nvSpPr>
          <p:cNvPr id="4" name="TextBox 3">
            <a:extLst>
              <a:ext uri="{FF2B5EF4-FFF2-40B4-BE49-F238E27FC236}">
                <a16:creationId xmlns:a16="http://schemas.microsoft.com/office/drawing/2014/main" id="{E1D35197-BCF9-ED48-8E87-D6870E1EC092}"/>
              </a:ext>
            </a:extLst>
          </p:cNvPr>
          <p:cNvSpPr txBox="1"/>
          <p:nvPr/>
        </p:nvSpPr>
        <p:spPr>
          <a:xfrm>
            <a:off x="2481942" y="3313568"/>
            <a:ext cx="7471955" cy="3170099"/>
          </a:xfrm>
          <a:prstGeom prst="rect">
            <a:avLst/>
          </a:prstGeom>
          <a:noFill/>
        </p:spPr>
        <p:txBody>
          <a:bodyPr wrap="square" rtlCol="0">
            <a:spAutoFit/>
          </a:bodyPr>
          <a:lstStyle/>
          <a:p>
            <a:r>
              <a:rPr lang="en-US" sz="2000" b="1" dirty="0"/>
              <a:t>try</a:t>
            </a:r>
          </a:p>
          <a:p>
            <a:r>
              <a:rPr lang="en-US" sz="2000" b="1" dirty="0"/>
              <a:t>{</a:t>
            </a:r>
          </a:p>
          <a:p>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r>
              <a:rPr lang="en-US" sz="2000" b="1" dirty="0"/>
              <a:t>}</a:t>
            </a:r>
          </a:p>
          <a:p>
            <a:r>
              <a:rPr lang="en-US" sz="2000" b="1" dirty="0"/>
              <a:t>catch (</a:t>
            </a:r>
            <a:r>
              <a:rPr lang="en-US" sz="2000" b="1" dirty="0" err="1"/>
              <a:t>FileNotFoundException</a:t>
            </a:r>
            <a:r>
              <a:rPr lang="en-US" sz="2000" b="1" dirty="0"/>
              <a:t> ex) {</a:t>
            </a:r>
          </a:p>
          <a:p>
            <a:r>
              <a:rPr lang="en-US" sz="2000" b="1" dirty="0"/>
              <a:t>	</a:t>
            </a:r>
            <a:r>
              <a:rPr lang="en-US" sz="2000" b="1" dirty="0" err="1"/>
              <a:t>Console.WriteLine</a:t>
            </a:r>
            <a:r>
              <a:rPr lang="en-US" sz="2000" b="1" dirty="0"/>
              <a:t>($”Error: File not found. {</a:t>
            </a:r>
            <a:r>
              <a:rPr lang="en-US" sz="2000" b="1" dirty="0" err="1"/>
              <a:t>ex.Message</a:t>
            </a:r>
            <a:r>
              <a:rPr lang="en-US" sz="2000" b="1" dirty="0"/>
              <a:t>}");</a:t>
            </a:r>
          </a:p>
          <a:p>
            <a:r>
              <a:rPr lang="en-US" sz="2000" b="1" dirty="0"/>
              <a:t>}</a:t>
            </a:r>
          </a:p>
          <a:p>
            <a:r>
              <a:rPr lang="en-US" sz="2000" b="1" dirty="0"/>
              <a:t> catch (Exception ex) {</a:t>
            </a:r>
          </a:p>
          <a:p>
            <a:r>
              <a:rPr lang="en-US" sz="2000" b="1" dirty="0"/>
              <a:t>	</a:t>
            </a:r>
            <a:r>
              <a:rPr lang="en-US" sz="2000" b="1" dirty="0" err="1"/>
              <a:t>Console.WriteLine</a:t>
            </a:r>
            <a:r>
              <a:rPr lang="en-US" sz="2000" b="1" dirty="0"/>
              <a:t>($”Error: {</a:t>
            </a:r>
            <a:r>
              <a:rPr lang="en-US" sz="2000" b="1" dirty="0" err="1"/>
              <a:t>ex.Message</a:t>
            </a:r>
            <a:r>
              <a:rPr lang="en-US" sz="2000" b="1" dirty="0"/>
              <a:t>}");</a:t>
            </a:r>
          </a:p>
          <a:p>
            <a:r>
              <a:rPr lang="en-US" sz="2000" b="1" dirty="0"/>
              <a:t>}</a:t>
            </a:r>
          </a:p>
        </p:txBody>
      </p:sp>
    </p:spTree>
    <p:extLst>
      <p:ext uri="{BB962C8B-B14F-4D97-AF65-F5344CB8AC3E}">
        <p14:creationId xmlns:p14="http://schemas.microsoft.com/office/powerpoint/2010/main" val="133008883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2222-27DD-6642-AAC0-A6AC2B4549F5}"/>
              </a:ext>
            </a:extLst>
          </p:cNvPr>
          <p:cNvSpPr>
            <a:spLocks noGrp="1"/>
          </p:cNvSpPr>
          <p:nvPr>
            <p:ph type="title"/>
          </p:nvPr>
        </p:nvSpPr>
        <p:spPr/>
        <p:txBody>
          <a:bodyPr/>
          <a:lstStyle/>
          <a:p>
            <a:r>
              <a:rPr lang="en-US" dirty="0"/>
              <a:t>Exception Filters</a:t>
            </a:r>
            <a:br>
              <a:rPr lang="en-US" dirty="0"/>
            </a:br>
            <a:endParaRPr lang="en-BO" dirty="0"/>
          </a:p>
        </p:txBody>
      </p:sp>
      <p:sp>
        <p:nvSpPr>
          <p:cNvPr id="3" name="Content Placeholder 2">
            <a:extLst>
              <a:ext uri="{FF2B5EF4-FFF2-40B4-BE49-F238E27FC236}">
                <a16:creationId xmlns:a16="http://schemas.microsoft.com/office/drawing/2014/main" id="{08D329D8-CE57-8644-BD6B-730418655426}"/>
              </a:ext>
            </a:extLst>
          </p:cNvPr>
          <p:cNvSpPr>
            <a:spLocks noGrp="1"/>
          </p:cNvSpPr>
          <p:nvPr>
            <p:ph idx="1"/>
          </p:nvPr>
        </p:nvSpPr>
        <p:spPr>
          <a:xfrm>
            <a:off x="838200" y="1825625"/>
            <a:ext cx="10515600" cy="1325563"/>
          </a:xfrm>
        </p:spPr>
        <p:txBody>
          <a:bodyPr>
            <a:normAutofit fontScale="92500" lnSpcReduction="20000"/>
          </a:bodyPr>
          <a:lstStyle/>
          <a:p>
            <a:pPr marL="0" indent="0">
              <a:buNone/>
            </a:pPr>
            <a:r>
              <a:rPr lang="en-US" dirty="0"/>
              <a:t>Exception filters allow catch blocks to include conditions. The condition is appended to the catch block using the when keyword. A matched exception will then only be caught if the condition evaluates to true, as in the following example.</a:t>
            </a:r>
          </a:p>
          <a:p>
            <a:endParaRPr lang="en-BO" dirty="0"/>
          </a:p>
        </p:txBody>
      </p:sp>
      <p:sp>
        <p:nvSpPr>
          <p:cNvPr id="4" name="TextBox 3">
            <a:extLst>
              <a:ext uri="{FF2B5EF4-FFF2-40B4-BE49-F238E27FC236}">
                <a16:creationId xmlns:a16="http://schemas.microsoft.com/office/drawing/2014/main" id="{CDE493C5-B421-0D49-934A-236719432587}"/>
              </a:ext>
            </a:extLst>
          </p:cNvPr>
          <p:cNvSpPr txBox="1"/>
          <p:nvPr/>
        </p:nvSpPr>
        <p:spPr>
          <a:xfrm>
            <a:off x="2438399" y="3151188"/>
            <a:ext cx="6836229" cy="2862322"/>
          </a:xfrm>
          <a:prstGeom prst="rect">
            <a:avLst/>
          </a:prstGeom>
          <a:noFill/>
        </p:spPr>
        <p:txBody>
          <a:bodyPr wrap="square" rtlCol="0">
            <a:spAutoFit/>
          </a:bodyPr>
          <a:lstStyle/>
          <a:p>
            <a:r>
              <a:rPr lang="en-US" sz="2000" b="1" dirty="0"/>
              <a:t>try</a:t>
            </a:r>
          </a:p>
          <a:p>
            <a:r>
              <a:rPr lang="en-US" sz="2000" b="1" dirty="0"/>
              <a:t>{</a:t>
            </a:r>
          </a:p>
          <a:p>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r>
              <a:rPr lang="en-US" sz="2000" b="1" dirty="0"/>
              <a:t>}</a:t>
            </a:r>
          </a:p>
          <a:p>
            <a:r>
              <a:rPr lang="en-US" sz="2000" b="1" dirty="0"/>
              <a:t>catch (</a:t>
            </a:r>
            <a:r>
              <a:rPr lang="en-US" sz="2000" b="1" dirty="0" err="1"/>
              <a:t>FileNotFoundException</a:t>
            </a:r>
            <a:r>
              <a:rPr lang="en-US" sz="2000" b="1" dirty="0"/>
              <a:t> e)</a:t>
            </a:r>
          </a:p>
          <a:p>
            <a:r>
              <a:rPr lang="en-US" sz="2000" b="1" dirty="0"/>
              <a:t>	when (</a:t>
            </a:r>
            <a:r>
              <a:rPr lang="en-US" sz="2000" b="1" dirty="0" err="1"/>
              <a:t>e.FileName.Contains</a:t>
            </a:r>
            <a:r>
              <a:rPr lang="en-US" sz="2000" b="1" dirty="0"/>
              <a:t>(".txt"))</a:t>
            </a:r>
          </a:p>
          <a:p>
            <a:r>
              <a:rPr lang="en-US" sz="2000" b="1" dirty="0"/>
              <a:t>{</a:t>
            </a:r>
          </a:p>
          <a:p>
            <a:r>
              <a:rPr lang="en-US" sz="2000" b="1" dirty="0"/>
              <a:t>	</a:t>
            </a:r>
            <a:r>
              <a:rPr lang="en-US" sz="2000" b="1" dirty="0" err="1"/>
              <a:t>Console.WriteLine</a:t>
            </a:r>
            <a:r>
              <a:rPr lang="en-US" sz="2000" b="1" dirty="0"/>
              <a:t>("Missing text file: " + </a:t>
            </a:r>
            <a:r>
              <a:rPr lang="en-US" sz="2000" b="1" dirty="0" err="1"/>
              <a:t>e.FileName</a:t>
            </a:r>
            <a:r>
              <a:rPr lang="en-US" sz="2000" b="1" dirty="0"/>
              <a:t>);</a:t>
            </a:r>
          </a:p>
          <a:p>
            <a:r>
              <a:rPr lang="en-US" sz="2000" b="1" dirty="0"/>
              <a:t>}</a:t>
            </a:r>
          </a:p>
        </p:txBody>
      </p:sp>
    </p:spTree>
    <p:extLst>
      <p:ext uri="{BB962C8B-B14F-4D97-AF65-F5344CB8AC3E}">
        <p14:creationId xmlns:p14="http://schemas.microsoft.com/office/powerpoint/2010/main" val="370041919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B0E2-3EEB-CB4A-9DA5-D0C3E1B8C12A}"/>
              </a:ext>
            </a:extLst>
          </p:cNvPr>
          <p:cNvSpPr>
            <a:spLocks noGrp="1"/>
          </p:cNvSpPr>
          <p:nvPr>
            <p:ph type="title"/>
          </p:nvPr>
        </p:nvSpPr>
        <p:spPr/>
        <p:txBody>
          <a:bodyPr/>
          <a:lstStyle/>
          <a:p>
            <a:r>
              <a:rPr lang="en-US" dirty="0"/>
              <a:t>Exception Filters</a:t>
            </a:r>
            <a:endParaRPr lang="en-BO" dirty="0"/>
          </a:p>
        </p:txBody>
      </p:sp>
      <p:sp>
        <p:nvSpPr>
          <p:cNvPr id="3" name="Content Placeholder 2">
            <a:extLst>
              <a:ext uri="{FF2B5EF4-FFF2-40B4-BE49-F238E27FC236}">
                <a16:creationId xmlns:a16="http://schemas.microsoft.com/office/drawing/2014/main" id="{381E329B-1C8F-3842-A0EB-80D306E5868C}"/>
              </a:ext>
            </a:extLst>
          </p:cNvPr>
          <p:cNvSpPr>
            <a:spLocks noGrp="1"/>
          </p:cNvSpPr>
          <p:nvPr>
            <p:ph idx="1"/>
          </p:nvPr>
        </p:nvSpPr>
        <p:spPr>
          <a:xfrm>
            <a:off x="8288382" y="1538241"/>
            <a:ext cx="3159034" cy="4667251"/>
          </a:xfrm>
        </p:spPr>
        <p:txBody>
          <a:bodyPr>
            <a:normAutofit fontScale="77500" lnSpcReduction="20000"/>
          </a:bodyPr>
          <a:lstStyle/>
          <a:p>
            <a:pPr marL="0" indent="0">
              <a:buNone/>
            </a:pPr>
            <a:r>
              <a:rPr lang="en-US" dirty="0"/>
              <a:t>When using exception filters the same exception type may appear in multiple catch clauses. Additionally, there are scenarios when a more general exception can be placed before more specific ones. In the next example, all exceptions are logged by calling a logging method as an exception filter. Because the method returns false, the general exception is not caught and thereby allows for another catch block to handle the exception.</a:t>
            </a:r>
          </a:p>
          <a:p>
            <a:endParaRPr lang="en-BO" dirty="0"/>
          </a:p>
        </p:txBody>
      </p:sp>
      <p:sp>
        <p:nvSpPr>
          <p:cNvPr id="4" name="TextBox 3">
            <a:extLst>
              <a:ext uri="{FF2B5EF4-FFF2-40B4-BE49-F238E27FC236}">
                <a16:creationId xmlns:a16="http://schemas.microsoft.com/office/drawing/2014/main" id="{023D3FC6-D7CC-8C41-9ABA-DAFFDB6072B2}"/>
              </a:ext>
            </a:extLst>
          </p:cNvPr>
          <p:cNvSpPr txBox="1"/>
          <p:nvPr/>
        </p:nvSpPr>
        <p:spPr>
          <a:xfrm>
            <a:off x="931816" y="1538241"/>
            <a:ext cx="6844937" cy="5078313"/>
          </a:xfrm>
          <a:prstGeom prst="rect">
            <a:avLst/>
          </a:prstGeom>
          <a:noFill/>
        </p:spPr>
        <p:txBody>
          <a:bodyPr wrap="square" rtlCol="0">
            <a:spAutoFit/>
          </a:bodyPr>
          <a:lstStyle/>
          <a:p>
            <a:r>
              <a:rPr lang="en-US" b="1" dirty="0"/>
              <a:t>using System; using </a:t>
            </a:r>
            <a:r>
              <a:rPr lang="en-US" b="1" dirty="0" err="1"/>
              <a:t>System.IO</a:t>
            </a:r>
            <a:r>
              <a:rPr lang="en-US" b="1" dirty="0"/>
              <a:t>;</a:t>
            </a:r>
          </a:p>
          <a:p>
            <a:r>
              <a:rPr lang="en-US" b="1" dirty="0"/>
              <a:t>static class </a:t>
            </a:r>
            <a:r>
              <a:rPr lang="en-US" b="1" dirty="0" err="1"/>
              <a:t>ErrorHandling</a:t>
            </a:r>
            <a:r>
              <a:rPr lang="en-US" b="1" dirty="0"/>
              <a:t> {</a:t>
            </a:r>
          </a:p>
          <a:p>
            <a:r>
              <a:rPr lang="en-US" b="1" dirty="0"/>
              <a:t>	// Extension method</a:t>
            </a:r>
          </a:p>
          <a:p>
            <a:r>
              <a:rPr lang="en-US" b="1" dirty="0"/>
              <a:t>	public static bool </a:t>
            </a:r>
            <a:r>
              <a:rPr lang="en-US" b="1" dirty="0" err="1"/>
              <a:t>LogException</a:t>
            </a:r>
            <a:r>
              <a:rPr lang="en-US" b="1" dirty="0"/>
              <a:t>(this Exception e) {</a:t>
            </a:r>
          </a:p>
          <a:p>
            <a:r>
              <a:rPr lang="en-US" b="1" dirty="0"/>
              <a:t>		</a:t>
            </a:r>
            <a:r>
              <a:rPr lang="en-US" b="1" dirty="0" err="1"/>
              <a:t>Console.Error.WriteLine</a:t>
            </a:r>
            <a:r>
              <a:rPr lang="en-US" b="1" dirty="0"/>
              <a:t>($"Exception: {e}");</a:t>
            </a:r>
          </a:p>
          <a:p>
            <a:r>
              <a:rPr lang="en-US" b="1" dirty="0"/>
              <a:t>		return false;</a:t>
            </a:r>
          </a:p>
          <a:p>
            <a:r>
              <a:rPr lang="en-US" b="1" dirty="0"/>
              <a:t>	}</a:t>
            </a:r>
          </a:p>
          <a:p>
            <a:r>
              <a:rPr lang="en-US" b="1" dirty="0"/>
              <a:t>	static void Main() {</a:t>
            </a:r>
          </a:p>
          <a:p>
            <a:pPr lvl="2"/>
            <a:r>
              <a:rPr lang="en-US" b="1" dirty="0"/>
              <a:t>	try {var </a:t>
            </a:r>
            <a:r>
              <a:rPr lang="en-US" b="1" dirty="0" err="1"/>
              <a:t>sr</a:t>
            </a:r>
            <a:r>
              <a:rPr lang="en-US" b="1" dirty="0"/>
              <a:t> = new </a:t>
            </a:r>
            <a:r>
              <a:rPr lang="en-US" b="1" dirty="0" err="1"/>
              <a:t>StreamReader</a:t>
            </a:r>
            <a:r>
              <a:rPr lang="en-US" b="1" dirty="0"/>
              <a:t>("</a:t>
            </a:r>
            <a:r>
              <a:rPr lang="en-US" b="1" dirty="0" err="1"/>
              <a:t>missing.txt</a:t>
            </a:r>
            <a:r>
              <a:rPr lang="en-US" b="1" dirty="0"/>
              <a:t>");</a:t>
            </a:r>
          </a:p>
          <a:p>
            <a:pPr lvl="2"/>
            <a:r>
              <a:rPr lang="en-US" b="1" dirty="0"/>
              <a:t>	}</a:t>
            </a:r>
          </a:p>
          <a:p>
            <a:pPr lvl="2"/>
            <a:r>
              <a:rPr lang="en-US" b="1" dirty="0"/>
              <a:t>	catch (Exception e) when (</a:t>
            </a:r>
            <a:r>
              <a:rPr lang="en-US" b="1" dirty="0" err="1"/>
              <a:t>LogException</a:t>
            </a:r>
            <a:r>
              <a:rPr lang="en-US" b="1" dirty="0"/>
              <a:t>(e)) {</a:t>
            </a:r>
          </a:p>
          <a:p>
            <a:pPr lvl="2"/>
            <a:r>
              <a:rPr lang="en-US" b="1" dirty="0"/>
              <a:t>		// Never reached</a:t>
            </a:r>
          </a:p>
          <a:p>
            <a:pPr lvl="2"/>
            <a:r>
              <a:rPr lang="en-US" b="1" dirty="0"/>
              <a:t>	}</a:t>
            </a:r>
          </a:p>
          <a:p>
            <a:pPr lvl="2"/>
            <a:r>
              <a:rPr lang="en-US" b="1" dirty="0"/>
              <a:t>	catch (</a:t>
            </a:r>
            <a:r>
              <a:rPr lang="en-US" b="1" dirty="0" err="1"/>
              <a:t>FileNotFoundException</a:t>
            </a:r>
            <a:r>
              <a:rPr lang="en-US" b="1" dirty="0"/>
              <a:t>) {</a:t>
            </a:r>
          </a:p>
          <a:p>
            <a:pPr lvl="2"/>
            <a:r>
              <a:rPr lang="en-US" b="1" dirty="0"/>
              <a:t>		// Actual handling of exception</a:t>
            </a:r>
          </a:p>
          <a:p>
            <a:pPr lvl="2"/>
            <a:r>
              <a:rPr lang="en-US" b="1" dirty="0"/>
              <a:t>	}</a:t>
            </a:r>
          </a:p>
          <a:p>
            <a:r>
              <a:rPr lang="en-US" b="1" dirty="0"/>
              <a:t>	}</a:t>
            </a:r>
          </a:p>
          <a:p>
            <a:r>
              <a:rPr lang="en-US" b="1" dirty="0"/>
              <a:t>}</a:t>
            </a:r>
            <a:endParaRPr lang="en-US" sz="2000" b="1" dirty="0"/>
          </a:p>
        </p:txBody>
      </p:sp>
    </p:spTree>
    <p:extLst>
      <p:ext uri="{BB962C8B-B14F-4D97-AF65-F5344CB8AC3E}">
        <p14:creationId xmlns:p14="http://schemas.microsoft.com/office/powerpoint/2010/main" val="361648469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09FFF-177D-2A42-8C6B-DFD4A784B29F}"/>
              </a:ext>
            </a:extLst>
          </p:cNvPr>
          <p:cNvSpPr>
            <a:spLocks noGrp="1"/>
          </p:cNvSpPr>
          <p:nvPr>
            <p:ph type="title"/>
          </p:nvPr>
        </p:nvSpPr>
        <p:spPr/>
        <p:txBody>
          <a:bodyPr/>
          <a:lstStyle/>
          <a:p>
            <a:r>
              <a:rPr lang="en-US" dirty="0"/>
              <a:t>Finally Block</a:t>
            </a:r>
            <a:br>
              <a:rPr lang="en-US" dirty="0"/>
            </a:br>
            <a:endParaRPr lang="en-BO" dirty="0"/>
          </a:p>
        </p:txBody>
      </p:sp>
      <p:sp>
        <p:nvSpPr>
          <p:cNvPr id="3" name="Content Placeholder 2">
            <a:extLst>
              <a:ext uri="{FF2B5EF4-FFF2-40B4-BE49-F238E27FC236}">
                <a16:creationId xmlns:a16="http://schemas.microsoft.com/office/drawing/2014/main" id="{402E7B00-8B4B-FB47-A193-4700B55BF5D6}"/>
              </a:ext>
            </a:extLst>
          </p:cNvPr>
          <p:cNvSpPr>
            <a:spLocks noGrp="1"/>
          </p:cNvSpPr>
          <p:nvPr>
            <p:ph idx="1"/>
          </p:nvPr>
        </p:nvSpPr>
        <p:spPr>
          <a:xfrm>
            <a:off x="907868" y="1607910"/>
            <a:ext cx="10515600" cy="4351338"/>
          </a:xfrm>
        </p:spPr>
        <p:txBody>
          <a:bodyPr>
            <a:normAutofit fontScale="92500" lnSpcReduction="20000"/>
          </a:bodyPr>
          <a:lstStyle/>
          <a:p>
            <a:pPr marL="0" indent="0">
              <a:buNone/>
            </a:pPr>
            <a:r>
              <a:rPr lang="en-US" dirty="0"/>
              <a:t>As the last clause in the try-catch statement, a finally block can be added. This block is used to clean up certain resources allocated in the try block. Typically, limited system resources and graphical components need to be released in this way once they are no longer needed. The code in the finally block will always execute, whether or not there is an exception.</a:t>
            </a:r>
          </a:p>
          <a:p>
            <a:pPr marL="0" indent="0">
              <a:buNone/>
            </a:pPr>
            <a:r>
              <a:rPr lang="en-US" dirty="0"/>
              <a:t>This will be the case even if the try block ends with a jump statement, such as return.</a:t>
            </a:r>
          </a:p>
          <a:p>
            <a:pPr marL="0" indent="0">
              <a:buNone/>
            </a:pPr>
            <a:r>
              <a:rPr lang="en-US" dirty="0"/>
              <a:t>In the example used previously, the file opened in the try block should be closed if it was successfully opened. This is done properly in the next code segment. To be able to access the </a:t>
            </a:r>
            <a:r>
              <a:rPr lang="en-US" dirty="0" err="1"/>
              <a:t>StreamReader</a:t>
            </a:r>
            <a:r>
              <a:rPr lang="en-US" dirty="0"/>
              <a:t> object from the finally clause, it must be declared outside of the try block. Keep in mind that if you forget to close the stream, the garbage handler will eventually close it for you, but it is good practice to do it yourself.</a:t>
            </a:r>
          </a:p>
          <a:p>
            <a:endParaRPr lang="en-BO" dirty="0"/>
          </a:p>
        </p:txBody>
      </p:sp>
    </p:spTree>
    <p:extLst>
      <p:ext uri="{BB962C8B-B14F-4D97-AF65-F5344CB8AC3E}">
        <p14:creationId xmlns:p14="http://schemas.microsoft.com/office/powerpoint/2010/main" val="39177500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D860-9C51-7E44-B84C-AA3580DED18D}"/>
              </a:ext>
            </a:extLst>
          </p:cNvPr>
          <p:cNvSpPr>
            <a:spLocks noGrp="1"/>
          </p:cNvSpPr>
          <p:nvPr>
            <p:ph type="title"/>
          </p:nvPr>
        </p:nvSpPr>
        <p:spPr/>
        <p:txBody>
          <a:bodyPr/>
          <a:lstStyle/>
          <a:p>
            <a:r>
              <a:rPr lang="en-US" dirty="0"/>
              <a:t>Finally Block</a:t>
            </a:r>
            <a:endParaRPr lang="en-BO" dirty="0"/>
          </a:p>
        </p:txBody>
      </p:sp>
      <p:sp>
        <p:nvSpPr>
          <p:cNvPr id="3" name="Content Placeholder 2">
            <a:extLst>
              <a:ext uri="{FF2B5EF4-FFF2-40B4-BE49-F238E27FC236}">
                <a16:creationId xmlns:a16="http://schemas.microsoft.com/office/drawing/2014/main" id="{6C72D8F4-E3FD-B648-B747-1F7BA13CD7B5}"/>
              </a:ext>
            </a:extLst>
          </p:cNvPr>
          <p:cNvSpPr>
            <a:spLocks noGrp="1"/>
          </p:cNvSpPr>
          <p:nvPr>
            <p:ph idx="1"/>
          </p:nvPr>
        </p:nvSpPr>
        <p:spPr>
          <a:xfrm>
            <a:off x="3294017" y="2052048"/>
            <a:ext cx="6250577" cy="4351338"/>
          </a:xfrm>
        </p:spPr>
        <p:txBody>
          <a:bodyPr>
            <a:normAutofit fontScale="85000" lnSpcReduction="20000"/>
          </a:bodyPr>
          <a:lstStyle/>
          <a:p>
            <a:pPr marL="0" indent="0">
              <a:buNone/>
            </a:pPr>
            <a:r>
              <a:rPr lang="en-US" b="1" dirty="0" err="1"/>
              <a:t>StreamReader</a:t>
            </a:r>
            <a:r>
              <a:rPr lang="en-US" b="1" dirty="0"/>
              <a:t> </a:t>
            </a:r>
            <a:r>
              <a:rPr lang="en-US" b="1" dirty="0" err="1"/>
              <a:t>sr</a:t>
            </a:r>
            <a:r>
              <a:rPr lang="en-US" b="1" dirty="0"/>
              <a:t> = null;</a:t>
            </a:r>
          </a:p>
          <a:p>
            <a:pPr marL="0" indent="0">
              <a:buNone/>
            </a:pPr>
            <a:r>
              <a:rPr lang="en-US" b="1" dirty="0"/>
              <a:t>try</a:t>
            </a:r>
          </a:p>
          <a:p>
            <a:pPr marL="0" indent="0">
              <a:buNone/>
            </a:pPr>
            <a:r>
              <a:rPr lang="en-US" b="1" dirty="0"/>
              <a:t>{</a:t>
            </a:r>
          </a:p>
          <a:p>
            <a:pPr marL="0" indent="0">
              <a:buNone/>
            </a:pPr>
            <a:r>
              <a:rPr lang="en-US" b="1" dirty="0"/>
              <a:t>	</a:t>
            </a:r>
            <a:r>
              <a:rPr lang="en-US" b="1" dirty="0" err="1"/>
              <a:t>sr</a:t>
            </a:r>
            <a:r>
              <a:rPr lang="en-US" b="1" dirty="0"/>
              <a:t> = new </a:t>
            </a:r>
            <a:r>
              <a:rPr lang="en-US" b="1" dirty="0" err="1"/>
              <a:t>StreamReader</a:t>
            </a:r>
            <a:r>
              <a:rPr lang="en-US" b="1" dirty="0"/>
              <a:t>("</a:t>
            </a:r>
            <a:r>
              <a:rPr lang="en-US" b="1" dirty="0" err="1"/>
              <a:t>missing.txt</a:t>
            </a:r>
            <a:r>
              <a:rPr lang="en-US" b="1" dirty="0"/>
              <a:t>");</a:t>
            </a:r>
          </a:p>
          <a:p>
            <a:pPr marL="0" indent="0">
              <a:buNone/>
            </a:pPr>
            <a:r>
              <a:rPr lang="en-US" b="1" dirty="0"/>
              <a:t>}</a:t>
            </a:r>
          </a:p>
          <a:p>
            <a:pPr marL="0" indent="0">
              <a:buNone/>
            </a:pPr>
            <a:r>
              <a:rPr lang="en-US" b="1" dirty="0"/>
              <a:t>catch (</a:t>
            </a:r>
            <a:r>
              <a:rPr lang="en-US" b="1" dirty="0" err="1"/>
              <a:t>FileNotFoundException</a:t>
            </a:r>
            <a:r>
              <a:rPr lang="en-US" b="1" dirty="0"/>
              <a:t>) {}</a:t>
            </a:r>
          </a:p>
          <a:p>
            <a:pPr marL="0" indent="0">
              <a:buNone/>
            </a:pPr>
            <a:r>
              <a:rPr lang="en-US" b="1" dirty="0"/>
              <a:t>finally</a:t>
            </a:r>
          </a:p>
          <a:p>
            <a:pPr marL="0" indent="0">
              <a:buNone/>
            </a:pPr>
            <a:r>
              <a:rPr lang="en-US" b="1" dirty="0"/>
              <a:t>{</a:t>
            </a:r>
          </a:p>
          <a:p>
            <a:pPr marL="0" indent="0">
              <a:buNone/>
            </a:pPr>
            <a:r>
              <a:rPr lang="en-US" b="1" dirty="0"/>
              <a:t>	if (</a:t>
            </a:r>
            <a:r>
              <a:rPr lang="en-US" b="1" dirty="0" err="1"/>
              <a:t>sr</a:t>
            </a:r>
            <a:r>
              <a:rPr lang="en-US" b="1" dirty="0"/>
              <a:t> != null) </a:t>
            </a:r>
          </a:p>
          <a:p>
            <a:pPr marL="0" indent="0">
              <a:buNone/>
            </a:pPr>
            <a:r>
              <a:rPr lang="en-US" b="1" dirty="0"/>
              <a:t>		</a:t>
            </a:r>
            <a:r>
              <a:rPr lang="en-US" b="1" dirty="0" err="1"/>
              <a:t>sr.Close</a:t>
            </a:r>
            <a:r>
              <a:rPr lang="en-US" b="1" dirty="0"/>
              <a:t>();</a:t>
            </a:r>
          </a:p>
          <a:p>
            <a:pPr marL="0" indent="0">
              <a:buNone/>
            </a:pPr>
            <a:r>
              <a:rPr lang="en-US" b="1" dirty="0"/>
              <a:t>}</a:t>
            </a:r>
          </a:p>
          <a:p>
            <a:endParaRPr lang="en-BO" dirty="0"/>
          </a:p>
        </p:txBody>
      </p:sp>
    </p:spTree>
    <p:extLst>
      <p:ext uri="{BB962C8B-B14F-4D97-AF65-F5344CB8AC3E}">
        <p14:creationId xmlns:p14="http://schemas.microsoft.com/office/powerpoint/2010/main" val="396060239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7DB6F-2757-EA46-84EC-B0B6FB837F92}"/>
              </a:ext>
            </a:extLst>
          </p:cNvPr>
          <p:cNvSpPr>
            <a:spLocks noGrp="1"/>
          </p:cNvSpPr>
          <p:nvPr>
            <p:ph type="title"/>
          </p:nvPr>
        </p:nvSpPr>
        <p:spPr/>
        <p:txBody>
          <a:bodyPr/>
          <a:lstStyle/>
          <a:p>
            <a:r>
              <a:rPr lang="en-US" dirty="0"/>
              <a:t>try-catch-finally statement</a:t>
            </a:r>
            <a:br>
              <a:rPr lang="en-US" dirty="0"/>
            </a:br>
            <a:endParaRPr lang="en-BO" dirty="0"/>
          </a:p>
        </p:txBody>
      </p:sp>
      <p:sp>
        <p:nvSpPr>
          <p:cNvPr id="3" name="Content Placeholder 2">
            <a:extLst>
              <a:ext uri="{FF2B5EF4-FFF2-40B4-BE49-F238E27FC236}">
                <a16:creationId xmlns:a16="http://schemas.microsoft.com/office/drawing/2014/main" id="{D6A58CED-098C-C644-BFE7-1E2E10C10544}"/>
              </a:ext>
            </a:extLst>
          </p:cNvPr>
          <p:cNvSpPr>
            <a:spLocks noGrp="1"/>
          </p:cNvSpPr>
          <p:nvPr>
            <p:ph idx="1"/>
          </p:nvPr>
        </p:nvSpPr>
        <p:spPr>
          <a:xfrm>
            <a:off x="838200" y="1825625"/>
            <a:ext cx="10515600" cy="1440089"/>
          </a:xfrm>
        </p:spPr>
        <p:txBody>
          <a:bodyPr>
            <a:normAutofit fontScale="77500" lnSpcReduction="20000"/>
          </a:bodyPr>
          <a:lstStyle/>
          <a:p>
            <a:pPr marL="0" indent="0">
              <a:buNone/>
            </a:pPr>
            <a:r>
              <a:rPr lang="en-US" dirty="0"/>
              <a:t>The previous statement is known as a try-catch-finally statement. The catch block may also be left out to create a try-finally statement. This statement will not catch any exceptions. Instead, it will ensure the proper disposal of any resources allocated in the try block. This can be useful if the allocated resource does not throw any exceptions. For instance, such a class would be Bitmap, in the </a:t>
            </a:r>
            <a:r>
              <a:rPr lang="en-US" dirty="0" err="1"/>
              <a:t>System.Drawing</a:t>
            </a:r>
            <a:r>
              <a:rPr lang="en-US" dirty="0"/>
              <a:t> namespace.</a:t>
            </a:r>
          </a:p>
          <a:p>
            <a:endParaRPr lang="en-BO" dirty="0"/>
          </a:p>
        </p:txBody>
      </p:sp>
      <p:sp>
        <p:nvSpPr>
          <p:cNvPr id="4" name="TextBox 3">
            <a:extLst>
              <a:ext uri="{FF2B5EF4-FFF2-40B4-BE49-F238E27FC236}">
                <a16:creationId xmlns:a16="http://schemas.microsoft.com/office/drawing/2014/main" id="{17045BA1-78A6-8349-B79F-AA1C6180AA7A}"/>
              </a:ext>
            </a:extLst>
          </p:cNvPr>
          <p:cNvSpPr txBox="1"/>
          <p:nvPr/>
        </p:nvSpPr>
        <p:spPr>
          <a:xfrm>
            <a:off x="2873828" y="3400651"/>
            <a:ext cx="6444343" cy="3170099"/>
          </a:xfrm>
          <a:prstGeom prst="rect">
            <a:avLst/>
          </a:prstGeom>
          <a:noFill/>
        </p:spPr>
        <p:txBody>
          <a:bodyPr wrap="square" rtlCol="0">
            <a:spAutoFit/>
          </a:bodyPr>
          <a:lstStyle/>
          <a:p>
            <a:r>
              <a:rPr lang="en-US" sz="2000" b="1" dirty="0"/>
              <a:t>using </a:t>
            </a:r>
            <a:r>
              <a:rPr lang="en-US" sz="2000" b="1" dirty="0" err="1"/>
              <a:t>System.Drawing</a:t>
            </a:r>
            <a:r>
              <a:rPr lang="en-US" sz="2000" b="1" dirty="0"/>
              <a:t>; using static </a:t>
            </a:r>
            <a:r>
              <a:rPr lang="en-US" sz="2000" b="1" dirty="0" err="1"/>
              <a:t>System.Console</a:t>
            </a:r>
            <a:r>
              <a:rPr lang="en-US" sz="2000" b="1" dirty="0"/>
              <a:t>;</a:t>
            </a:r>
          </a:p>
          <a:p>
            <a:r>
              <a:rPr lang="en-US" sz="2000" b="1" dirty="0"/>
              <a:t>// ...</a:t>
            </a:r>
          </a:p>
          <a:p>
            <a:r>
              <a:rPr lang="en-US" sz="2000" b="1" dirty="0"/>
              <a:t>Bitmap b = null;</a:t>
            </a:r>
          </a:p>
          <a:p>
            <a:r>
              <a:rPr lang="en-US" sz="2000" b="1" dirty="0"/>
              <a:t>try {</a:t>
            </a:r>
          </a:p>
          <a:p>
            <a:pPr lvl="1"/>
            <a:r>
              <a:rPr lang="en-US" sz="2000" b="1" dirty="0"/>
              <a:t>b = new Bitmap(100, 100);</a:t>
            </a:r>
          </a:p>
          <a:p>
            <a:pPr lvl="1"/>
            <a:r>
              <a:rPr lang="en-US" sz="2000" b="1" dirty="0"/>
              <a:t>WriteLine($"Width: {</a:t>
            </a:r>
            <a:r>
              <a:rPr lang="en-US" sz="2000" b="1" dirty="0" err="1"/>
              <a:t>b.Width</a:t>
            </a:r>
            <a:r>
              <a:rPr lang="en-US" sz="2000" b="1" dirty="0"/>
              <a:t>}, Height: {</a:t>
            </a:r>
            <a:r>
              <a:rPr lang="en-US" sz="2000" b="1" dirty="0" err="1"/>
              <a:t>b.Height</a:t>
            </a:r>
            <a:r>
              <a:rPr lang="en-US" sz="2000" b="1" dirty="0"/>
              <a:t>}");</a:t>
            </a:r>
          </a:p>
          <a:p>
            <a:r>
              <a:rPr lang="en-US" sz="2000" b="1" dirty="0"/>
              <a:t>}</a:t>
            </a:r>
          </a:p>
          <a:p>
            <a:r>
              <a:rPr lang="en-US" sz="2000" b="1" dirty="0"/>
              <a:t>finally {</a:t>
            </a:r>
          </a:p>
          <a:p>
            <a:r>
              <a:rPr lang="en-US" sz="2000" b="1" dirty="0"/>
              <a:t>	if (b != null) </a:t>
            </a:r>
            <a:r>
              <a:rPr lang="en-US" sz="2000" b="1" dirty="0" err="1"/>
              <a:t>b.Dispose</a:t>
            </a:r>
            <a:r>
              <a:rPr lang="en-US" sz="2000" b="1" dirty="0"/>
              <a:t>();</a:t>
            </a:r>
          </a:p>
          <a:p>
            <a:r>
              <a:rPr lang="en-US" sz="2000" b="1" dirty="0"/>
              <a:t>}</a:t>
            </a:r>
          </a:p>
        </p:txBody>
      </p:sp>
    </p:spTree>
    <p:extLst>
      <p:ext uri="{BB962C8B-B14F-4D97-AF65-F5344CB8AC3E}">
        <p14:creationId xmlns:p14="http://schemas.microsoft.com/office/powerpoint/2010/main" val="101926311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45FCF-783C-764B-91C3-1178BA99D024}"/>
              </a:ext>
            </a:extLst>
          </p:cNvPr>
          <p:cNvSpPr>
            <a:spLocks noGrp="1"/>
          </p:cNvSpPr>
          <p:nvPr>
            <p:ph type="title"/>
          </p:nvPr>
        </p:nvSpPr>
        <p:spPr/>
        <p:txBody>
          <a:bodyPr/>
          <a:lstStyle/>
          <a:p>
            <a:r>
              <a:rPr lang="en-US" dirty="0"/>
              <a:t>The using Statement</a:t>
            </a:r>
            <a:br>
              <a:rPr lang="en-US" dirty="0"/>
            </a:br>
            <a:endParaRPr lang="en-BO" dirty="0"/>
          </a:p>
        </p:txBody>
      </p:sp>
      <p:sp>
        <p:nvSpPr>
          <p:cNvPr id="3" name="Content Placeholder 2">
            <a:extLst>
              <a:ext uri="{FF2B5EF4-FFF2-40B4-BE49-F238E27FC236}">
                <a16:creationId xmlns:a16="http://schemas.microsoft.com/office/drawing/2014/main" id="{811A800A-11FE-C246-8D51-EDD37513D469}"/>
              </a:ext>
            </a:extLst>
          </p:cNvPr>
          <p:cNvSpPr>
            <a:spLocks noGrp="1"/>
          </p:cNvSpPr>
          <p:nvPr>
            <p:ph idx="1"/>
          </p:nvPr>
        </p:nvSpPr>
        <p:spPr>
          <a:xfrm>
            <a:off x="838200" y="1825626"/>
            <a:ext cx="10515600" cy="2006146"/>
          </a:xfrm>
        </p:spPr>
        <p:txBody>
          <a:bodyPr>
            <a:normAutofit fontScale="70000" lnSpcReduction="20000"/>
          </a:bodyPr>
          <a:lstStyle/>
          <a:p>
            <a:pPr marL="0" indent="0">
              <a:buNone/>
            </a:pPr>
            <a:r>
              <a:rPr lang="en-US" dirty="0"/>
              <a:t>The using statement provides a simpler syntax for writing the try-finally statement. This statement starts with the using keyword followed by the resource to be acquired, specified in parentheses. It then includes a code block in which the obtained resource can be used. When the code block finishes executing, the Dispose method of the object is automatically called to clean it up. </a:t>
            </a:r>
          </a:p>
          <a:p>
            <a:pPr marL="0" indent="0">
              <a:buNone/>
            </a:pPr>
            <a:r>
              <a:rPr lang="en-US" dirty="0"/>
              <a:t>This method comes from the </a:t>
            </a:r>
            <a:r>
              <a:rPr lang="en-US" dirty="0" err="1"/>
              <a:t>System.Idisposable</a:t>
            </a:r>
            <a:r>
              <a:rPr lang="en-US" dirty="0"/>
              <a:t> interface, so the specified resource must implement this interface. The following code performs the same function as the one in the previous example, but with fewer lines of code.</a:t>
            </a:r>
          </a:p>
          <a:p>
            <a:pPr marL="0" indent="0">
              <a:buNone/>
            </a:pPr>
            <a:endParaRPr lang="en-US" dirty="0"/>
          </a:p>
          <a:p>
            <a:endParaRPr lang="en-BO" dirty="0"/>
          </a:p>
        </p:txBody>
      </p:sp>
      <p:sp>
        <p:nvSpPr>
          <p:cNvPr id="4" name="TextBox 3">
            <a:extLst>
              <a:ext uri="{FF2B5EF4-FFF2-40B4-BE49-F238E27FC236}">
                <a16:creationId xmlns:a16="http://schemas.microsoft.com/office/drawing/2014/main" id="{A7AAE8DB-FBBC-F649-B468-E1966C83DC76}"/>
              </a:ext>
            </a:extLst>
          </p:cNvPr>
          <p:cNvSpPr txBox="1"/>
          <p:nvPr/>
        </p:nvSpPr>
        <p:spPr>
          <a:xfrm>
            <a:off x="1759131" y="4066903"/>
            <a:ext cx="8229600" cy="1938992"/>
          </a:xfrm>
          <a:prstGeom prst="rect">
            <a:avLst/>
          </a:prstGeom>
          <a:noFill/>
        </p:spPr>
        <p:txBody>
          <a:bodyPr wrap="square" rtlCol="0">
            <a:spAutoFit/>
          </a:bodyPr>
          <a:lstStyle/>
          <a:p>
            <a:r>
              <a:rPr lang="en-US" sz="2000" b="1" dirty="0"/>
              <a:t>using </a:t>
            </a:r>
            <a:r>
              <a:rPr lang="en-US" sz="2000" b="1" dirty="0" err="1"/>
              <a:t>System.Drawing</a:t>
            </a:r>
            <a:r>
              <a:rPr lang="en-US" sz="2000" b="1" dirty="0"/>
              <a:t>;</a:t>
            </a:r>
          </a:p>
          <a:p>
            <a:r>
              <a:rPr lang="en-US" sz="2000" b="1" dirty="0"/>
              <a:t>// ...</a:t>
            </a:r>
          </a:p>
          <a:p>
            <a:r>
              <a:rPr lang="en-US" sz="2000" b="1" dirty="0"/>
              <a:t>using (Bitmap b = new Bitmap(100, 100))</a:t>
            </a:r>
          </a:p>
          <a:p>
            <a:r>
              <a:rPr lang="en-US" sz="2000" b="1" dirty="0"/>
              <a:t>{</a:t>
            </a:r>
          </a:p>
          <a:p>
            <a:r>
              <a:rPr lang="en-US" sz="2000" b="1" dirty="0"/>
              <a:t>	</a:t>
            </a:r>
            <a:r>
              <a:rPr lang="en-US" sz="2000" b="1" dirty="0" err="1"/>
              <a:t>System.Console.WriteLine</a:t>
            </a:r>
            <a:r>
              <a:rPr lang="en-US" sz="2000" b="1" dirty="0"/>
              <a:t>($"Width: {</a:t>
            </a:r>
            <a:r>
              <a:rPr lang="en-US" sz="2000" b="1" dirty="0" err="1"/>
              <a:t>b.Width</a:t>
            </a:r>
            <a:r>
              <a:rPr lang="en-US" sz="2000" b="1" dirty="0"/>
              <a:t>}, Height: {</a:t>
            </a:r>
            <a:r>
              <a:rPr lang="en-US" sz="2000" b="1" dirty="0" err="1"/>
              <a:t>b.Height</a:t>
            </a:r>
            <a:r>
              <a:rPr lang="en-US" sz="2000" b="1" dirty="0"/>
              <a:t>}");</a:t>
            </a:r>
          </a:p>
          <a:p>
            <a:r>
              <a:rPr lang="en-US" sz="2000" b="1" dirty="0"/>
              <a:t>}</a:t>
            </a:r>
            <a:endParaRPr lang="en-US" b="1" dirty="0"/>
          </a:p>
        </p:txBody>
      </p:sp>
    </p:spTree>
    <p:extLst>
      <p:ext uri="{BB962C8B-B14F-4D97-AF65-F5344CB8AC3E}">
        <p14:creationId xmlns:p14="http://schemas.microsoft.com/office/powerpoint/2010/main" val="198318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4882-DE2E-9940-8888-C961B1C7F528}"/>
              </a:ext>
            </a:extLst>
          </p:cNvPr>
          <p:cNvSpPr>
            <a:spLocks noGrp="1"/>
          </p:cNvSpPr>
          <p:nvPr>
            <p:ph type="title"/>
          </p:nvPr>
        </p:nvSpPr>
        <p:spPr/>
        <p:txBody>
          <a:bodyPr/>
          <a:lstStyle/>
          <a:p>
            <a:r>
              <a:rPr lang="en-US" dirty="0"/>
              <a:t>Integer Types</a:t>
            </a:r>
            <a:br>
              <a:rPr lang="en-US" dirty="0"/>
            </a:br>
            <a:endParaRPr lang="en-BO" dirty="0"/>
          </a:p>
        </p:txBody>
      </p:sp>
      <p:sp>
        <p:nvSpPr>
          <p:cNvPr id="3" name="Content Placeholder 2">
            <a:extLst>
              <a:ext uri="{FF2B5EF4-FFF2-40B4-BE49-F238E27FC236}">
                <a16:creationId xmlns:a16="http://schemas.microsoft.com/office/drawing/2014/main" id="{D0AB4E4C-EF8E-6A43-82F0-17904B3423AE}"/>
              </a:ext>
            </a:extLst>
          </p:cNvPr>
          <p:cNvSpPr>
            <a:spLocks noGrp="1"/>
          </p:cNvSpPr>
          <p:nvPr>
            <p:ph idx="1"/>
          </p:nvPr>
        </p:nvSpPr>
        <p:spPr/>
        <p:txBody>
          <a:bodyPr/>
          <a:lstStyle/>
          <a:p>
            <a:pPr marL="0" indent="0">
              <a:buNone/>
            </a:pPr>
            <a:r>
              <a:rPr lang="en-US" dirty="0"/>
              <a:t>There are four signed integer types that can be used depending on how</a:t>
            </a:r>
          </a:p>
          <a:p>
            <a:pPr marL="0" indent="0">
              <a:buNone/>
            </a:pPr>
            <a:r>
              <a:rPr lang="en-US" dirty="0"/>
              <a:t>large a number you need the variable to hold.</a:t>
            </a:r>
          </a:p>
          <a:p>
            <a:pPr marL="0" indent="0">
              <a:buNone/>
            </a:pPr>
            <a:endParaRPr lang="en-US" dirty="0"/>
          </a:p>
          <a:p>
            <a:pPr marL="0" indent="0">
              <a:buNone/>
            </a:pPr>
            <a:r>
              <a:rPr lang="en-US" dirty="0"/>
              <a:t>// Signed integers</a:t>
            </a:r>
          </a:p>
          <a:p>
            <a:pPr marL="0" indent="0">
              <a:buNone/>
            </a:pPr>
            <a:r>
              <a:rPr lang="en-US" dirty="0" err="1"/>
              <a:t>sbyte</a:t>
            </a:r>
            <a:r>
              <a:rPr lang="en-US" dirty="0"/>
              <a:t> myInt8 = 2; // -128 to +127</a:t>
            </a:r>
          </a:p>
          <a:p>
            <a:pPr marL="0" indent="0">
              <a:buNone/>
            </a:pPr>
            <a:r>
              <a:rPr lang="en-US" dirty="0"/>
              <a:t>short myInt16 = 1; // -32768 to +32767</a:t>
            </a:r>
          </a:p>
          <a:p>
            <a:pPr marL="0" indent="0">
              <a:buNone/>
            </a:pPr>
            <a:r>
              <a:rPr lang="en-US" dirty="0"/>
              <a:t>int myInt32 = 0; // -2^31 to +2^31-1</a:t>
            </a:r>
          </a:p>
          <a:p>
            <a:pPr marL="0" indent="0">
              <a:buNone/>
            </a:pPr>
            <a:r>
              <a:rPr lang="en-US" dirty="0"/>
              <a:t>long myInt64 =-1; // -2^63 to +2^63-1</a:t>
            </a:r>
          </a:p>
          <a:p>
            <a:endParaRPr lang="en-BO" dirty="0"/>
          </a:p>
        </p:txBody>
      </p:sp>
    </p:spTree>
    <p:extLst>
      <p:ext uri="{BB962C8B-B14F-4D97-AF65-F5344CB8AC3E}">
        <p14:creationId xmlns:p14="http://schemas.microsoft.com/office/powerpoint/2010/main" val="426350065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525D-ACE5-154B-AC13-5E85EF6EE353}"/>
              </a:ext>
            </a:extLst>
          </p:cNvPr>
          <p:cNvSpPr>
            <a:spLocks noGrp="1"/>
          </p:cNvSpPr>
          <p:nvPr>
            <p:ph type="title"/>
          </p:nvPr>
        </p:nvSpPr>
        <p:spPr/>
        <p:txBody>
          <a:bodyPr/>
          <a:lstStyle/>
          <a:p>
            <a:r>
              <a:rPr lang="en-US" dirty="0"/>
              <a:t>Throwing Exceptions</a:t>
            </a:r>
            <a:br>
              <a:rPr lang="en-US" dirty="0"/>
            </a:br>
            <a:endParaRPr lang="en-BO" dirty="0"/>
          </a:p>
        </p:txBody>
      </p:sp>
      <p:sp>
        <p:nvSpPr>
          <p:cNvPr id="3" name="Content Placeholder 2">
            <a:extLst>
              <a:ext uri="{FF2B5EF4-FFF2-40B4-BE49-F238E27FC236}">
                <a16:creationId xmlns:a16="http://schemas.microsoft.com/office/drawing/2014/main" id="{4EE58042-01B1-A04E-B728-C46944EDC39E}"/>
              </a:ext>
            </a:extLst>
          </p:cNvPr>
          <p:cNvSpPr>
            <a:spLocks noGrp="1"/>
          </p:cNvSpPr>
          <p:nvPr>
            <p:ph idx="1"/>
          </p:nvPr>
        </p:nvSpPr>
        <p:spPr>
          <a:xfrm>
            <a:off x="838200" y="1825626"/>
            <a:ext cx="10515600" cy="1875518"/>
          </a:xfrm>
        </p:spPr>
        <p:txBody>
          <a:bodyPr>
            <a:normAutofit fontScale="70000" lnSpcReduction="20000"/>
          </a:bodyPr>
          <a:lstStyle/>
          <a:p>
            <a:pPr marL="0" indent="0">
              <a:buNone/>
            </a:pPr>
            <a:r>
              <a:rPr lang="en-US" dirty="0"/>
              <a:t>When a situation occurs that a method cannot recover from, it can generate an exception to signal the caller that the method has failed. This is done using the throw keyword followed by a new instance of a class deriving from </a:t>
            </a:r>
            <a:r>
              <a:rPr lang="en-US" dirty="0" err="1"/>
              <a:t>System.Exception</a:t>
            </a:r>
            <a:r>
              <a:rPr lang="en-US" dirty="0"/>
              <a:t>.</a:t>
            </a:r>
          </a:p>
          <a:p>
            <a:pPr marL="0" indent="0">
              <a:buNone/>
            </a:pPr>
            <a:r>
              <a:rPr lang="en-US" dirty="0"/>
              <a:t>The exception will then propagate up the caller stack until it is caught.</a:t>
            </a:r>
          </a:p>
          <a:p>
            <a:pPr marL="0" indent="0">
              <a:buNone/>
            </a:pPr>
            <a:r>
              <a:rPr lang="en-US" dirty="0"/>
              <a:t>If a caller catches the exception but is not able to recover from it, the exception can be rethrown using only the throw keyword. If there are no more try-catch statements, the program will stop executing and display the error message.</a:t>
            </a:r>
          </a:p>
          <a:p>
            <a:endParaRPr lang="en-BO" dirty="0"/>
          </a:p>
        </p:txBody>
      </p:sp>
      <p:sp>
        <p:nvSpPr>
          <p:cNvPr id="4" name="TextBox 3">
            <a:extLst>
              <a:ext uri="{FF2B5EF4-FFF2-40B4-BE49-F238E27FC236}">
                <a16:creationId xmlns:a16="http://schemas.microsoft.com/office/drawing/2014/main" id="{554610E8-42BF-C04F-8A5F-98CE362F7081}"/>
              </a:ext>
            </a:extLst>
          </p:cNvPr>
          <p:cNvSpPr txBox="1"/>
          <p:nvPr/>
        </p:nvSpPr>
        <p:spPr>
          <a:xfrm>
            <a:off x="2769325" y="3836082"/>
            <a:ext cx="6949440" cy="2554545"/>
          </a:xfrm>
          <a:prstGeom prst="rect">
            <a:avLst/>
          </a:prstGeom>
          <a:noFill/>
        </p:spPr>
        <p:txBody>
          <a:bodyPr wrap="square" rtlCol="0">
            <a:spAutoFit/>
          </a:bodyPr>
          <a:lstStyle/>
          <a:p>
            <a:r>
              <a:rPr lang="en-US" sz="2000" b="1" dirty="0"/>
              <a:t>static void </a:t>
            </a:r>
            <a:r>
              <a:rPr lang="en-US" sz="2000" b="1" dirty="0" err="1"/>
              <a:t>MakeError</a:t>
            </a:r>
            <a:r>
              <a:rPr lang="en-US" sz="2000" b="1" dirty="0"/>
              <a:t>()</a:t>
            </a:r>
          </a:p>
          <a:p>
            <a:r>
              <a:rPr lang="en-US" sz="2000" b="1" dirty="0"/>
              <a:t>{</a:t>
            </a:r>
          </a:p>
          <a:p>
            <a:r>
              <a:rPr lang="en-US" sz="2000" b="1" dirty="0"/>
              <a:t>	throw new </a:t>
            </a:r>
            <a:r>
              <a:rPr lang="en-US" sz="2000" b="1" dirty="0" err="1"/>
              <a:t>System.DivideByZeroException</a:t>
            </a:r>
            <a:r>
              <a:rPr lang="en-US" sz="2000" b="1" dirty="0"/>
              <a:t>("My Error");</a:t>
            </a:r>
          </a:p>
          <a:p>
            <a:r>
              <a:rPr lang="en-US" sz="2000" b="1" dirty="0"/>
              <a:t>}</a:t>
            </a:r>
          </a:p>
          <a:p>
            <a:r>
              <a:rPr lang="en-US" sz="2000" b="1" dirty="0"/>
              <a:t>static void Main()</a:t>
            </a:r>
          </a:p>
          <a:p>
            <a:r>
              <a:rPr lang="en-US" sz="2000" b="1" dirty="0"/>
              <a:t>{</a:t>
            </a:r>
          </a:p>
          <a:p>
            <a:r>
              <a:rPr lang="en-US" sz="2000" b="1" dirty="0"/>
              <a:t>	try { </a:t>
            </a:r>
            <a:r>
              <a:rPr lang="en-US" sz="2000" b="1" dirty="0" err="1"/>
              <a:t>MakeError</a:t>
            </a:r>
            <a:r>
              <a:rPr lang="en-US" sz="2000" b="1" dirty="0"/>
              <a:t>(); } catch { throw; }</a:t>
            </a:r>
          </a:p>
          <a:p>
            <a:r>
              <a:rPr lang="en-US" sz="2000" b="1" dirty="0"/>
              <a:t>}</a:t>
            </a:r>
            <a:endParaRPr lang="en-US" b="1" dirty="0"/>
          </a:p>
        </p:txBody>
      </p:sp>
    </p:spTree>
    <p:extLst>
      <p:ext uri="{BB962C8B-B14F-4D97-AF65-F5344CB8AC3E}">
        <p14:creationId xmlns:p14="http://schemas.microsoft.com/office/powerpoint/2010/main" val="322573206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2B06-2C4B-0241-9FD8-B8090E9AFD1E}"/>
              </a:ext>
            </a:extLst>
          </p:cNvPr>
          <p:cNvSpPr>
            <a:spLocks noGrp="1"/>
          </p:cNvSpPr>
          <p:nvPr>
            <p:ph type="title"/>
          </p:nvPr>
        </p:nvSpPr>
        <p:spPr/>
        <p:txBody>
          <a:bodyPr>
            <a:normAutofit fontScale="90000"/>
          </a:bodyPr>
          <a:lstStyle/>
          <a:p>
            <a:r>
              <a:rPr lang="en-US" dirty="0"/>
              <a:t>throw keyword in contexts with an expression</a:t>
            </a:r>
            <a:br>
              <a:rPr lang="en-US" dirty="0"/>
            </a:br>
            <a:br>
              <a:rPr lang="en-US" dirty="0"/>
            </a:br>
            <a:endParaRPr lang="en-BO" dirty="0"/>
          </a:p>
        </p:txBody>
      </p:sp>
      <p:sp>
        <p:nvSpPr>
          <p:cNvPr id="3" name="Content Placeholder 2">
            <a:extLst>
              <a:ext uri="{FF2B5EF4-FFF2-40B4-BE49-F238E27FC236}">
                <a16:creationId xmlns:a16="http://schemas.microsoft.com/office/drawing/2014/main" id="{AD9AE0D4-81FC-AD47-AFB9-844CB055BC6E}"/>
              </a:ext>
            </a:extLst>
          </p:cNvPr>
          <p:cNvSpPr>
            <a:spLocks noGrp="1"/>
          </p:cNvSpPr>
          <p:nvPr>
            <p:ph idx="1"/>
          </p:nvPr>
        </p:nvSpPr>
        <p:spPr>
          <a:xfrm>
            <a:off x="1038497" y="1825625"/>
            <a:ext cx="10515600" cy="1030786"/>
          </a:xfrm>
        </p:spPr>
        <p:txBody>
          <a:bodyPr>
            <a:normAutofit fontScale="77500" lnSpcReduction="20000"/>
          </a:bodyPr>
          <a:lstStyle/>
          <a:p>
            <a:pPr marL="0" indent="0">
              <a:buNone/>
            </a:pPr>
            <a:r>
              <a:rPr lang="en-US" dirty="0"/>
              <a:t>As a statement, the throw keyword can be used in contexts that require an expression, such as inside a ternary statement. This expands the locations from which exceptions may be thrown, such as inside the following null coalescing expression.</a:t>
            </a:r>
          </a:p>
          <a:p>
            <a:endParaRPr lang="en-BO" dirty="0"/>
          </a:p>
        </p:txBody>
      </p:sp>
      <p:sp>
        <p:nvSpPr>
          <p:cNvPr id="4" name="TextBox 3">
            <a:extLst>
              <a:ext uri="{FF2B5EF4-FFF2-40B4-BE49-F238E27FC236}">
                <a16:creationId xmlns:a16="http://schemas.microsoft.com/office/drawing/2014/main" id="{0F6112C3-98B2-954E-957B-B1D685EBB936}"/>
              </a:ext>
            </a:extLst>
          </p:cNvPr>
          <p:cNvSpPr txBox="1"/>
          <p:nvPr/>
        </p:nvSpPr>
        <p:spPr>
          <a:xfrm>
            <a:off x="1132116" y="2699658"/>
            <a:ext cx="8011884" cy="3693319"/>
          </a:xfrm>
          <a:prstGeom prst="rect">
            <a:avLst/>
          </a:prstGeom>
          <a:noFill/>
        </p:spPr>
        <p:txBody>
          <a:bodyPr wrap="square" rtlCol="0">
            <a:spAutoFit/>
          </a:bodyPr>
          <a:lstStyle/>
          <a:p>
            <a:r>
              <a:rPr lang="en-US" b="1" dirty="0"/>
              <a:t>using System;</a:t>
            </a:r>
          </a:p>
          <a:p>
            <a:r>
              <a:rPr lang="en-US" b="1" dirty="0"/>
              <a:t>class </a:t>
            </a:r>
            <a:r>
              <a:rPr lang="en-US" b="1" dirty="0" err="1"/>
              <a:t>MyClass</a:t>
            </a:r>
            <a:r>
              <a:rPr lang="en-US" b="1" dirty="0"/>
              <a:t> {</a:t>
            </a:r>
          </a:p>
          <a:p>
            <a:r>
              <a:rPr lang="en-US" b="1" dirty="0"/>
              <a:t>	private string _name;</a:t>
            </a:r>
          </a:p>
          <a:p>
            <a:r>
              <a:rPr lang="en-US" b="1" dirty="0"/>
              <a:t>	public string name 	{ get =&gt; _name;</a:t>
            </a:r>
          </a:p>
          <a:p>
            <a:r>
              <a:rPr lang="en-US" b="1" dirty="0"/>
              <a:t>			set =&gt; _name = value ?? throw new</a:t>
            </a:r>
          </a:p>
          <a:p>
            <a:r>
              <a:rPr lang="en-US" b="1" dirty="0"/>
              <a:t>			</a:t>
            </a:r>
            <a:r>
              <a:rPr lang="en-US" b="1" dirty="0" err="1"/>
              <a:t>ArgumentNullException</a:t>
            </a:r>
            <a:r>
              <a:rPr lang="en-US" b="1" dirty="0"/>
              <a:t>(</a:t>
            </a:r>
            <a:r>
              <a:rPr lang="en-US" b="1" dirty="0" err="1"/>
              <a:t>nameof</a:t>
            </a:r>
            <a:r>
              <a:rPr lang="en-US" b="1" dirty="0"/>
              <a:t>(name)+" was null");</a:t>
            </a:r>
          </a:p>
          <a:p>
            <a:r>
              <a:rPr lang="en-US" b="1" dirty="0"/>
              <a:t>	}</a:t>
            </a:r>
          </a:p>
          <a:p>
            <a:r>
              <a:rPr lang="en-US" b="1" dirty="0"/>
              <a:t>	static void Main()</a:t>
            </a:r>
          </a:p>
          <a:p>
            <a:r>
              <a:rPr lang="en-US" b="1" dirty="0"/>
              <a:t>	{</a:t>
            </a:r>
          </a:p>
          <a:p>
            <a:r>
              <a:rPr lang="en-US" b="1" dirty="0"/>
              <a:t>		</a:t>
            </a:r>
            <a:r>
              <a:rPr lang="en-US" b="1" dirty="0" err="1"/>
              <a:t>MyClass</a:t>
            </a:r>
            <a:r>
              <a:rPr lang="en-US" b="1" dirty="0"/>
              <a:t> c = new </a:t>
            </a:r>
            <a:r>
              <a:rPr lang="en-US" b="1" dirty="0" err="1"/>
              <a:t>MyClass</a:t>
            </a:r>
            <a:r>
              <a:rPr lang="en-US" b="1" dirty="0"/>
              <a:t>();</a:t>
            </a:r>
          </a:p>
          <a:p>
            <a:r>
              <a:rPr lang="en-US" b="1" dirty="0"/>
              <a:t>		</a:t>
            </a:r>
            <a:r>
              <a:rPr lang="en-US" b="1" dirty="0" err="1"/>
              <a:t>c.name</a:t>
            </a:r>
            <a:r>
              <a:rPr lang="en-US" b="1" dirty="0"/>
              <a:t> = null; // exception: name was null</a:t>
            </a:r>
          </a:p>
          <a:p>
            <a:r>
              <a:rPr lang="en-US" b="1" dirty="0"/>
              <a:t>	}</a:t>
            </a:r>
          </a:p>
          <a:p>
            <a:r>
              <a:rPr lang="en-US" b="1" dirty="0"/>
              <a:t>}</a:t>
            </a:r>
          </a:p>
        </p:txBody>
      </p:sp>
      <p:sp>
        <p:nvSpPr>
          <p:cNvPr id="5" name="TextBox 4">
            <a:extLst>
              <a:ext uri="{FF2B5EF4-FFF2-40B4-BE49-F238E27FC236}">
                <a16:creationId xmlns:a16="http://schemas.microsoft.com/office/drawing/2014/main" id="{151E8B4F-0D18-7247-94FC-0213183F3713}"/>
              </a:ext>
            </a:extLst>
          </p:cNvPr>
          <p:cNvSpPr txBox="1"/>
          <p:nvPr/>
        </p:nvSpPr>
        <p:spPr>
          <a:xfrm>
            <a:off x="9237619" y="2699658"/>
            <a:ext cx="2542903" cy="3416320"/>
          </a:xfrm>
          <a:prstGeom prst="rect">
            <a:avLst/>
          </a:prstGeom>
          <a:noFill/>
        </p:spPr>
        <p:txBody>
          <a:bodyPr wrap="square" rtlCol="0">
            <a:spAutoFit/>
          </a:bodyPr>
          <a:lstStyle/>
          <a:p>
            <a:r>
              <a:rPr lang="en-US" dirty="0"/>
              <a:t>Note the use of the </a:t>
            </a:r>
            <a:r>
              <a:rPr lang="en-US" dirty="0" err="1"/>
              <a:t>nameof</a:t>
            </a:r>
            <a:r>
              <a:rPr lang="en-US" dirty="0"/>
              <a:t> expression here. This expression turns the symbol inside the parentheses into a string.</a:t>
            </a:r>
          </a:p>
          <a:p>
            <a:r>
              <a:rPr lang="en-US" dirty="0"/>
              <a:t>The benefit of this shows itself if the property is renamed, as the IDE can</a:t>
            </a:r>
          </a:p>
          <a:p>
            <a:r>
              <a:rPr lang="en-US" dirty="0"/>
              <a:t>then find and rename this symbol. This would not be the case if a string</a:t>
            </a:r>
          </a:p>
          <a:p>
            <a:r>
              <a:rPr lang="en-US" dirty="0"/>
              <a:t>had been used instead.</a:t>
            </a:r>
          </a:p>
        </p:txBody>
      </p:sp>
    </p:spTree>
    <p:extLst>
      <p:ext uri="{BB962C8B-B14F-4D97-AF65-F5344CB8AC3E}">
        <p14:creationId xmlns:p14="http://schemas.microsoft.com/office/powerpoint/2010/main" val="55125462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76440-E09C-7848-8760-ECAAD5161900}"/>
              </a:ext>
            </a:extLst>
          </p:cNvPr>
          <p:cNvSpPr>
            <a:spLocks noGrp="1"/>
          </p:cNvSpPr>
          <p:nvPr>
            <p:ph type="title"/>
          </p:nvPr>
        </p:nvSpPr>
        <p:spPr/>
        <p:txBody>
          <a:bodyPr/>
          <a:lstStyle/>
          <a:p>
            <a:r>
              <a:rPr lang="en-US" dirty="0"/>
              <a:t>CHAPTER 22</a:t>
            </a:r>
            <a:br>
              <a:rPr lang="en-US" dirty="0"/>
            </a:br>
            <a:endParaRPr lang="en-BO" dirty="0"/>
          </a:p>
        </p:txBody>
      </p:sp>
      <p:sp>
        <p:nvSpPr>
          <p:cNvPr id="3" name="Content Placeholder 2">
            <a:extLst>
              <a:ext uri="{FF2B5EF4-FFF2-40B4-BE49-F238E27FC236}">
                <a16:creationId xmlns:a16="http://schemas.microsoft.com/office/drawing/2014/main" id="{956A9EA7-5289-2744-976A-92D1C641F0D0}"/>
              </a:ext>
            </a:extLst>
          </p:cNvPr>
          <p:cNvSpPr>
            <a:spLocks noGrp="1"/>
          </p:cNvSpPr>
          <p:nvPr>
            <p:ph idx="1"/>
          </p:nvPr>
        </p:nvSpPr>
        <p:spPr/>
        <p:txBody>
          <a:bodyPr>
            <a:normAutofit/>
          </a:bodyPr>
          <a:lstStyle/>
          <a:p>
            <a:pPr marL="0" indent="0">
              <a:buNone/>
            </a:pPr>
            <a:r>
              <a:rPr lang="en-US" sz="4000" b="1" dirty="0"/>
              <a:t>Operator Overloading</a:t>
            </a:r>
          </a:p>
          <a:p>
            <a:pPr marL="0" indent="0">
              <a:buNone/>
            </a:pPr>
            <a:endParaRPr lang="en-US" sz="4000" b="1" dirty="0"/>
          </a:p>
          <a:p>
            <a:pPr marL="0" indent="0">
              <a:buNone/>
            </a:pPr>
            <a:r>
              <a:rPr lang="en-US" dirty="0"/>
              <a:t>Operator overloading allows operators to be redefined and used where one or both of the operands are of a certain class. When done correctly, this can simplify the code and make user-defined types as easy to use as the simple types.</a:t>
            </a:r>
          </a:p>
          <a:p>
            <a:endParaRPr lang="en-BO" dirty="0"/>
          </a:p>
        </p:txBody>
      </p:sp>
    </p:spTree>
    <p:extLst>
      <p:ext uri="{BB962C8B-B14F-4D97-AF65-F5344CB8AC3E}">
        <p14:creationId xmlns:p14="http://schemas.microsoft.com/office/powerpoint/2010/main" val="377961820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770EE-960B-7C49-B169-BAC74E42D83E}"/>
              </a:ext>
            </a:extLst>
          </p:cNvPr>
          <p:cNvSpPr>
            <a:spLocks noGrp="1"/>
          </p:cNvSpPr>
          <p:nvPr>
            <p:ph type="title"/>
          </p:nvPr>
        </p:nvSpPr>
        <p:spPr/>
        <p:txBody>
          <a:bodyPr/>
          <a:lstStyle/>
          <a:p>
            <a:r>
              <a:rPr lang="en-US" dirty="0"/>
              <a:t>Operator Overloading Example</a:t>
            </a:r>
            <a:br>
              <a:rPr lang="en-US" dirty="0"/>
            </a:br>
            <a:endParaRPr lang="en-BO" dirty="0"/>
          </a:p>
        </p:txBody>
      </p:sp>
      <p:sp>
        <p:nvSpPr>
          <p:cNvPr id="3" name="Content Placeholder 2">
            <a:extLst>
              <a:ext uri="{FF2B5EF4-FFF2-40B4-BE49-F238E27FC236}">
                <a16:creationId xmlns:a16="http://schemas.microsoft.com/office/drawing/2014/main" id="{6736C5A1-70C1-A246-B256-DAEC50DE1FE9}"/>
              </a:ext>
            </a:extLst>
          </p:cNvPr>
          <p:cNvSpPr>
            <a:spLocks noGrp="1"/>
          </p:cNvSpPr>
          <p:nvPr>
            <p:ph idx="1"/>
          </p:nvPr>
        </p:nvSpPr>
        <p:spPr>
          <a:xfrm>
            <a:off x="838200" y="1825625"/>
            <a:ext cx="10515600" cy="1405255"/>
          </a:xfrm>
        </p:spPr>
        <p:txBody>
          <a:bodyPr>
            <a:normAutofit fontScale="92500" lnSpcReduction="10000"/>
          </a:bodyPr>
          <a:lstStyle/>
          <a:p>
            <a:pPr marL="0" indent="0">
              <a:buNone/>
            </a:pPr>
            <a:r>
              <a:rPr lang="en-US" dirty="0"/>
              <a:t>In this example, there is a class called </a:t>
            </a:r>
            <a:r>
              <a:rPr lang="en-US" dirty="0" err="1"/>
              <a:t>MyNum</a:t>
            </a:r>
            <a:r>
              <a:rPr lang="en-US" dirty="0"/>
              <a:t> with an integer field and a constructor for setting that field. There is also a static Add method that adds two </a:t>
            </a:r>
            <a:r>
              <a:rPr lang="en-US" dirty="0" err="1"/>
              <a:t>MyNum</a:t>
            </a:r>
            <a:r>
              <a:rPr lang="en-US" dirty="0"/>
              <a:t> objects together and returns the result as a new </a:t>
            </a:r>
            <a:r>
              <a:rPr lang="en-US" dirty="0" err="1"/>
              <a:t>MyNum</a:t>
            </a:r>
            <a:r>
              <a:rPr lang="en-US" dirty="0"/>
              <a:t> object.</a:t>
            </a:r>
          </a:p>
          <a:p>
            <a:endParaRPr lang="en-BO" dirty="0"/>
          </a:p>
        </p:txBody>
      </p:sp>
      <p:sp>
        <p:nvSpPr>
          <p:cNvPr id="4" name="TextBox 3">
            <a:extLst>
              <a:ext uri="{FF2B5EF4-FFF2-40B4-BE49-F238E27FC236}">
                <a16:creationId xmlns:a16="http://schemas.microsoft.com/office/drawing/2014/main" id="{466A8404-4398-3E47-8BB0-A27AD4DF7949}"/>
              </a:ext>
            </a:extLst>
          </p:cNvPr>
          <p:cNvSpPr txBox="1"/>
          <p:nvPr/>
        </p:nvSpPr>
        <p:spPr>
          <a:xfrm>
            <a:off x="984071" y="3429000"/>
            <a:ext cx="5399312" cy="2862322"/>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endParaRPr lang="en-US" b="1" dirty="0"/>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static </a:t>
            </a:r>
            <a:r>
              <a:rPr lang="en-US" b="1" dirty="0" err="1"/>
              <a:t>MyNum</a:t>
            </a:r>
            <a:r>
              <a:rPr lang="en-US" b="1" dirty="0"/>
              <a:t> Add(</a:t>
            </a:r>
            <a:r>
              <a:rPr lang="en-US" b="1" dirty="0" err="1"/>
              <a:t>MyNum</a:t>
            </a:r>
            <a:r>
              <a:rPr lang="en-US" b="1" dirty="0"/>
              <a:t> a, </a:t>
            </a:r>
            <a:r>
              <a:rPr lang="en-US" b="1" dirty="0" err="1"/>
              <a:t>MyNum</a:t>
            </a:r>
            <a:r>
              <a:rPr lang="en-US" b="1" dirty="0"/>
              <a:t> b) {</a:t>
            </a:r>
          </a:p>
          <a:p>
            <a:pPr lvl="1"/>
            <a:r>
              <a:rPr lang="en-US" b="1" dirty="0"/>
              <a:t>	return new </a:t>
            </a:r>
            <a:r>
              <a:rPr lang="en-US" b="1" dirty="0" err="1"/>
              <a:t>MyNum</a:t>
            </a:r>
            <a:r>
              <a:rPr lang="en-US" b="1" dirty="0"/>
              <a:t>(</a:t>
            </a:r>
            <a:r>
              <a:rPr lang="en-US" b="1" dirty="0" err="1"/>
              <a:t>a.val</a:t>
            </a:r>
            <a:r>
              <a:rPr lang="en-US" b="1" dirty="0"/>
              <a:t> + </a:t>
            </a:r>
            <a:r>
              <a:rPr lang="en-US" b="1" dirty="0" err="1"/>
              <a:t>b.val</a:t>
            </a:r>
            <a:r>
              <a:rPr lang="en-US" b="1" dirty="0"/>
              <a:t>);</a:t>
            </a:r>
          </a:p>
          <a:p>
            <a:pPr lvl="1"/>
            <a:r>
              <a:rPr lang="en-US" b="1" dirty="0"/>
              <a:t>}</a:t>
            </a:r>
          </a:p>
          <a:p>
            <a:r>
              <a:rPr lang="en-US" b="1" dirty="0"/>
              <a:t>}</a:t>
            </a:r>
          </a:p>
        </p:txBody>
      </p:sp>
      <p:sp>
        <p:nvSpPr>
          <p:cNvPr id="5" name="TextBox 4">
            <a:extLst>
              <a:ext uri="{FF2B5EF4-FFF2-40B4-BE49-F238E27FC236}">
                <a16:creationId xmlns:a16="http://schemas.microsoft.com/office/drawing/2014/main" id="{BD5A30BA-4E49-D745-A76D-71D12C82C774}"/>
              </a:ext>
            </a:extLst>
          </p:cNvPr>
          <p:cNvSpPr txBox="1"/>
          <p:nvPr/>
        </p:nvSpPr>
        <p:spPr>
          <a:xfrm>
            <a:off x="6662057" y="3429000"/>
            <a:ext cx="4868092"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a:t>
            </a:r>
            <a:r>
              <a:rPr lang="en-US" b="1" dirty="0"/>
              <a:t>    </a:t>
            </a:r>
            <a:r>
              <a:rPr lang="en-US" b="1" dirty="0" err="1"/>
              <a:t>MyNum</a:t>
            </a:r>
            <a:r>
              <a:rPr lang="en-US" b="1" dirty="0"/>
              <a:t> a = new </a:t>
            </a:r>
            <a:r>
              <a:rPr lang="en-US" b="1" dirty="0" err="1"/>
              <a:t>MyNum</a:t>
            </a:r>
            <a:r>
              <a:rPr lang="en-US" b="1" dirty="0"/>
              <a:t>(10);</a:t>
            </a:r>
          </a:p>
          <a:p>
            <a:r>
              <a:rPr lang="en-US" b="1" dirty="0"/>
              <a:t>	    </a:t>
            </a:r>
            <a:r>
              <a:rPr lang="en-US" b="1" dirty="0" err="1"/>
              <a:t>MyNum</a:t>
            </a:r>
            <a:r>
              <a:rPr lang="en-US" b="1" dirty="0"/>
              <a:t> b = new </a:t>
            </a:r>
            <a:r>
              <a:rPr lang="en-US" b="1" dirty="0" err="1"/>
              <a:t>MyNum</a:t>
            </a:r>
            <a:r>
              <a:rPr lang="en-US" b="1" dirty="0"/>
              <a:t>(5);</a:t>
            </a:r>
          </a:p>
          <a:p>
            <a:r>
              <a:rPr lang="en-US" b="1" dirty="0"/>
              <a:t>	    </a:t>
            </a:r>
            <a:r>
              <a:rPr lang="en-US" b="1" dirty="0" err="1"/>
              <a:t>MyNum</a:t>
            </a:r>
            <a:r>
              <a:rPr lang="en-US" b="1" dirty="0"/>
              <a:t> c = </a:t>
            </a:r>
            <a:r>
              <a:rPr lang="en-US" b="1" dirty="0" err="1"/>
              <a:t>MyNum.Add</a:t>
            </a:r>
            <a:r>
              <a:rPr lang="en-US" b="1" dirty="0"/>
              <a:t>(a, b); // 15</a:t>
            </a:r>
          </a:p>
          <a:p>
            <a:r>
              <a:rPr lang="en-BO" b="1" dirty="0"/>
              <a:t>	}</a:t>
            </a:r>
          </a:p>
          <a:p>
            <a:r>
              <a:rPr lang="en-BO" b="1" dirty="0"/>
              <a:t>}</a:t>
            </a:r>
          </a:p>
        </p:txBody>
      </p:sp>
    </p:spTree>
    <p:extLst>
      <p:ext uri="{BB962C8B-B14F-4D97-AF65-F5344CB8AC3E}">
        <p14:creationId xmlns:p14="http://schemas.microsoft.com/office/powerpoint/2010/main" val="4208534084"/>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B308-3C90-6B4C-8561-68EBFCFF339A}"/>
              </a:ext>
            </a:extLst>
          </p:cNvPr>
          <p:cNvSpPr>
            <a:spLocks noGrp="1"/>
          </p:cNvSpPr>
          <p:nvPr>
            <p:ph type="title"/>
          </p:nvPr>
        </p:nvSpPr>
        <p:spPr/>
        <p:txBody>
          <a:bodyPr/>
          <a:lstStyle/>
          <a:p>
            <a:r>
              <a:rPr lang="en-US" dirty="0"/>
              <a:t>Binary Operator Overloading</a:t>
            </a:r>
            <a:br>
              <a:rPr lang="en-US" dirty="0"/>
            </a:br>
            <a:endParaRPr lang="en-BO" dirty="0"/>
          </a:p>
        </p:txBody>
      </p:sp>
      <p:sp>
        <p:nvSpPr>
          <p:cNvPr id="3" name="Content Placeholder 2">
            <a:extLst>
              <a:ext uri="{FF2B5EF4-FFF2-40B4-BE49-F238E27FC236}">
                <a16:creationId xmlns:a16="http://schemas.microsoft.com/office/drawing/2014/main" id="{8A34501E-A54C-7947-8D1D-2A8302D50998}"/>
              </a:ext>
            </a:extLst>
          </p:cNvPr>
          <p:cNvSpPr>
            <a:spLocks noGrp="1"/>
          </p:cNvSpPr>
          <p:nvPr>
            <p:ph idx="1"/>
          </p:nvPr>
        </p:nvSpPr>
        <p:spPr>
          <a:xfrm>
            <a:off x="838200" y="1825625"/>
            <a:ext cx="10515600" cy="1840684"/>
          </a:xfrm>
        </p:spPr>
        <p:txBody>
          <a:bodyPr>
            <a:normAutofit fontScale="85000" lnSpcReduction="20000"/>
          </a:bodyPr>
          <a:lstStyle/>
          <a:p>
            <a:pPr marL="0" indent="0">
              <a:buNone/>
            </a:pPr>
            <a:r>
              <a:rPr lang="en-US" dirty="0"/>
              <a:t>What operator overloading does is simplify this syntax and thereby provide a more intuitive interface for the class. To convert the Add method to an overload method for the addition sign, replace the name of the method with the operator keyword followed by the operator that is to be overloaded. The whitespace between the keyword and the operator can optionally be left out. Note that for an operator overloading method to work, it must be defined as both public and static.</a:t>
            </a:r>
          </a:p>
          <a:p>
            <a:endParaRPr lang="en-BO" dirty="0"/>
          </a:p>
        </p:txBody>
      </p:sp>
      <p:sp>
        <p:nvSpPr>
          <p:cNvPr id="4" name="TextBox 3">
            <a:extLst>
              <a:ext uri="{FF2B5EF4-FFF2-40B4-BE49-F238E27FC236}">
                <a16:creationId xmlns:a16="http://schemas.microsoft.com/office/drawing/2014/main" id="{8B94DE4C-2E15-7946-B7F6-C333A00E02B2}"/>
              </a:ext>
            </a:extLst>
          </p:cNvPr>
          <p:cNvSpPr txBox="1"/>
          <p:nvPr/>
        </p:nvSpPr>
        <p:spPr>
          <a:xfrm>
            <a:off x="931817" y="3675018"/>
            <a:ext cx="5921829" cy="2585323"/>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a:t>
            </a:r>
            <a:r>
              <a:rPr lang="en-US" b="1" dirty="0" err="1"/>
              <a:t>MyNum</a:t>
            </a:r>
            <a:r>
              <a:rPr lang="en-US" b="1" dirty="0"/>
              <a:t> </a:t>
            </a:r>
            <a:r>
              <a:rPr lang="en-US" b="1" i="1" dirty="0"/>
              <a:t>operator +</a:t>
            </a:r>
            <a:r>
              <a:rPr lang="en-US" b="1" dirty="0"/>
              <a:t>(</a:t>
            </a:r>
            <a:r>
              <a:rPr lang="en-US" b="1" dirty="0" err="1"/>
              <a:t>MyNum</a:t>
            </a:r>
            <a:r>
              <a:rPr lang="en-US" b="1" dirty="0"/>
              <a:t> a, </a:t>
            </a:r>
            <a:r>
              <a:rPr lang="en-US" b="1" dirty="0" err="1"/>
              <a:t>MyNum</a:t>
            </a:r>
            <a:r>
              <a:rPr lang="en-US" b="1" dirty="0"/>
              <a:t> b) {</a:t>
            </a:r>
          </a:p>
          <a:p>
            <a:pPr lvl="1"/>
            <a:r>
              <a:rPr lang="en-US" b="1" dirty="0"/>
              <a:t>	return new </a:t>
            </a:r>
            <a:r>
              <a:rPr lang="en-US" b="1" dirty="0" err="1"/>
              <a:t>MyNum</a:t>
            </a:r>
            <a:r>
              <a:rPr lang="en-US" b="1" dirty="0"/>
              <a:t>(</a:t>
            </a:r>
            <a:r>
              <a:rPr lang="en-US" b="1" dirty="0" err="1"/>
              <a:t>a.val</a:t>
            </a:r>
            <a:r>
              <a:rPr lang="en-US" b="1" dirty="0"/>
              <a:t> + </a:t>
            </a:r>
            <a:r>
              <a:rPr lang="en-US" b="1" dirty="0" err="1"/>
              <a:t>b.val</a:t>
            </a:r>
            <a:r>
              <a:rPr lang="en-US" b="1" dirty="0"/>
              <a:t>);</a:t>
            </a:r>
          </a:p>
          <a:p>
            <a:pPr lvl="1"/>
            <a:r>
              <a:rPr lang="en-US" b="1" dirty="0"/>
              <a:t>}</a:t>
            </a:r>
          </a:p>
          <a:p>
            <a:r>
              <a:rPr lang="en-US" b="1" dirty="0"/>
              <a:t>}</a:t>
            </a:r>
          </a:p>
        </p:txBody>
      </p:sp>
      <p:sp>
        <p:nvSpPr>
          <p:cNvPr id="6" name="TextBox 5">
            <a:extLst>
              <a:ext uri="{FF2B5EF4-FFF2-40B4-BE49-F238E27FC236}">
                <a16:creationId xmlns:a16="http://schemas.microsoft.com/office/drawing/2014/main" id="{31051ED4-AC4C-0B4A-8420-1B58133FF121}"/>
              </a:ext>
            </a:extLst>
          </p:cNvPr>
          <p:cNvSpPr txBox="1"/>
          <p:nvPr/>
        </p:nvSpPr>
        <p:spPr>
          <a:xfrm>
            <a:off x="6853646" y="3664132"/>
            <a:ext cx="4868092"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a:t>
            </a:r>
            <a:r>
              <a:rPr lang="en-US" b="1" dirty="0"/>
              <a:t>    </a:t>
            </a:r>
            <a:r>
              <a:rPr lang="en-US" b="1" dirty="0" err="1"/>
              <a:t>MyNum</a:t>
            </a:r>
            <a:r>
              <a:rPr lang="en-US" b="1" dirty="0"/>
              <a:t> a = new </a:t>
            </a:r>
            <a:r>
              <a:rPr lang="en-US" b="1" dirty="0" err="1"/>
              <a:t>MyNum</a:t>
            </a:r>
            <a:r>
              <a:rPr lang="en-US" b="1" dirty="0"/>
              <a:t>(10);</a:t>
            </a:r>
          </a:p>
          <a:p>
            <a:r>
              <a:rPr lang="en-US" b="1" dirty="0"/>
              <a:t>	    </a:t>
            </a:r>
            <a:r>
              <a:rPr lang="en-US" b="1" dirty="0" err="1"/>
              <a:t>MyNum</a:t>
            </a:r>
            <a:r>
              <a:rPr lang="en-US" b="1" dirty="0"/>
              <a:t> b = new </a:t>
            </a:r>
            <a:r>
              <a:rPr lang="en-US" b="1" dirty="0" err="1"/>
              <a:t>MyNum</a:t>
            </a:r>
            <a:r>
              <a:rPr lang="en-US" b="1" dirty="0"/>
              <a:t>(5);</a:t>
            </a:r>
          </a:p>
          <a:p>
            <a:r>
              <a:rPr lang="en-US" b="1" dirty="0"/>
              <a:t>	    </a:t>
            </a:r>
            <a:r>
              <a:rPr lang="en-US" b="1" dirty="0" err="1"/>
              <a:t>MyNum</a:t>
            </a:r>
            <a:r>
              <a:rPr lang="en-US" b="1" dirty="0"/>
              <a:t> c = a + b; 	// 15</a:t>
            </a:r>
          </a:p>
          <a:p>
            <a:r>
              <a:rPr lang="en-BO" b="1" dirty="0"/>
              <a:t>	}</a:t>
            </a:r>
          </a:p>
          <a:p>
            <a:r>
              <a:rPr lang="en-BO" b="1" dirty="0"/>
              <a:t>}</a:t>
            </a:r>
          </a:p>
        </p:txBody>
      </p:sp>
    </p:spTree>
    <p:extLst>
      <p:ext uri="{BB962C8B-B14F-4D97-AF65-F5344CB8AC3E}">
        <p14:creationId xmlns:p14="http://schemas.microsoft.com/office/powerpoint/2010/main" val="135776528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AC9F-DCA0-224C-BA67-18C206B07456}"/>
              </a:ext>
            </a:extLst>
          </p:cNvPr>
          <p:cNvSpPr>
            <a:spLocks noGrp="1"/>
          </p:cNvSpPr>
          <p:nvPr>
            <p:ph type="title"/>
          </p:nvPr>
        </p:nvSpPr>
        <p:spPr/>
        <p:txBody>
          <a:bodyPr/>
          <a:lstStyle/>
          <a:p>
            <a:r>
              <a:rPr lang="en-US" dirty="0"/>
              <a:t>Unary Operator Overloading</a:t>
            </a:r>
            <a:br>
              <a:rPr lang="en-US" dirty="0"/>
            </a:br>
            <a:endParaRPr lang="en-BO" dirty="0"/>
          </a:p>
        </p:txBody>
      </p:sp>
      <p:sp>
        <p:nvSpPr>
          <p:cNvPr id="3" name="Content Placeholder 2">
            <a:extLst>
              <a:ext uri="{FF2B5EF4-FFF2-40B4-BE49-F238E27FC236}">
                <a16:creationId xmlns:a16="http://schemas.microsoft.com/office/drawing/2014/main" id="{446158E8-8E16-0744-9B70-16E30CB06417}"/>
              </a:ext>
            </a:extLst>
          </p:cNvPr>
          <p:cNvSpPr>
            <a:spLocks noGrp="1"/>
          </p:cNvSpPr>
          <p:nvPr>
            <p:ph idx="1"/>
          </p:nvPr>
        </p:nvSpPr>
        <p:spPr>
          <a:xfrm>
            <a:off x="838200" y="1825625"/>
            <a:ext cx="10515600" cy="1325563"/>
          </a:xfrm>
        </p:spPr>
        <p:txBody>
          <a:bodyPr>
            <a:normAutofit fontScale="92500" lnSpcReduction="20000"/>
          </a:bodyPr>
          <a:lstStyle/>
          <a:p>
            <a:pPr marL="0" indent="0">
              <a:buNone/>
            </a:pPr>
            <a:r>
              <a:rPr lang="en-US" dirty="0"/>
              <a:t>Addition is a binary operator, because it takes two operands. To overload a unary operator, such as increment (++), a single method parameter is used instead. When overloading a unary operator, the return type and parameter type must be of the enclosing type.</a:t>
            </a:r>
          </a:p>
          <a:p>
            <a:pPr marL="0" indent="0">
              <a:buNone/>
            </a:pPr>
            <a:endParaRPr lang="en-US" dirty="0"/>
          </a:p>
          <a:p>
            <a:endParaRPr lang="en-BO" dirty="0"/>
          </a:p>
        </p:txBody>
      </p:sp>
      <p:sp>
        <p:nvSpPr>
          <p:cNvPr id="4" name="TextBox 3">
            <a:extLst>
              <a:ext uri="{FF2B5EF4-FFF2-40B4-BE49-F238E27FC236}">
                <a16:creationId xmlns:a16="http://schemas.microsoft.com/office/drawing/2014/main" id="{5783FB10-7587-6242-95E6-4D8AC0C4781C}"/>
              </a:ext>
            </a:extLst>
          </p:cNvPr>
          <p:cNvSpPr txBox="1"/>
          <p:nvPr/>
        </p:nvSpPr>
        <p:spPr>
          <a:xfrm>
            <a:off x="931817" y="3429000"/>
            <a:ext cx="5164183" cy="2585323"/>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a:t>
            </a:r>
            <a:r>
              <a:rPr lang="en-US" b="1" dirty="0" err="1"/>
              <a:t>MyNum</a:t>
            </a:r>
            <a:r>
              <a:rPr lang="en-US" b="1" dirty="0"/>
              <a:t> </a:t>
            </a:r>
            <a:r>
              <a:rPr lang="en-US" b="1" i="1" dirty="0"/>
              <a:t>operator ++</a:t>
            </a:r>
            <a:r>
              <a:rPr lang="en-US" b="1" dirty="0"/>
              <a:t>(</a:t>
            </a:r>
            <a:r>
              <a:rPr lang="en-US" b="1" dirty="0" err="1"/>
              <a:t>MyNum</a:t>
            </a:r>
            <a:r>
              <a:rPr lang="en-US" b="1" dirty="0"/>
              <a:t> a) {</a:t>
            </a:r>
          </a:p>
          <a:p>
            <a:pPr lvl="1"/>
            <a:r>
              <a:rPr lang="en-US" b="1" dirty="0"/>
              <a:t>	return new </a:t>
            </a:r>
            <a:r>
              <a:rPr lang="en-US" b="1" dirty="0" err="1"/>
              <a:t>MyNum</a:t>
            </a:r>
            <a:r>
              <a:rPr lang="en-US" b="1" dirty="0"/>
              <a:t>(</a:t>
            </a:r>
            <a:r>
              <a:rPr lang="en-US" b="1" dirty="0" err="1"/>
              <a:t>a.val</a:t>
            </a:r>
            <a:r>
              <a:rPr lang="en-US" b="1" dirty="0"/>
              <a:t> + 1);</a:t>
            </a:r>
          </a:p>
          <a:p>
            <a:pPr lvl="1"/>
            <a:r>
              <a:rPr lang="en-US" b="1" dirty="0"/>
              <a:t>}</a:t>
            </a:r>
          </a:p>
          <a:p>
            <a:r>
              <a:rPr lang="en-US" b="1" dirty="0"/>
              <a:t>}</a:t>
            </a:r>
          </a:p>
        </p:txBody>
      </p:sp>
      <p:sp>
        <p:nvSpPr>
          <p:cNvPr id="5" name="TextBox 4">
            <a:extLst>
              <a:ext uri="{FF2B5EF4-FFF2-40B4-BE49-F238E27FC236}">
                <a16:creationId xmlns:a16="http://schemas.microsoft.com/office/drawing/2014/main" id="{28CFA5BD-180E-DC48-9CB7-F4032CAD26F8}"/>
              </a:ext>
            </a:extLst>
          </p:cNvPr>
          <p:cNvSpPr txBox="1"/>
          <p:nvPr/>
        </p:nvSpPr>
        <p:spPr>
          <a:xfrm>
            <a:off x="6290854" y="3246121"/>
            <a:ext cx="4868092"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a:t>
            </a:r>
            <a:r>
              <a:rPr lang="en-US" b="1" dirty="0"/>
              <a:t>    </a:t>
            </a:r>
            <a:r>
              <a:rPr lang="en-US" b="1" dirty="0" err="1"/>
              <a:t>MyNum</a:t>
            </a:r>
            <a:r>
              <a:rPr lang="en-US" b="1" dirty="0"/>
              <a:t> a = new </a:t>
            </a:r>
            <a:r>
              <a:rPr lang="en-US" b="1" dirty="0" err="1"/>
              <a:t>MyNum</a:t>
            </a:r>
            <a:r>
              <a:rPr lang="en-US" b="1" dirty="0"/>
              <a:t>(10);</a:t>
            </a:r>
          </a:p>
          <a:p>
            <a:r>
              <a:rPr lang="en-US" b="1" dirty="0"/>
              <a:t>	    a++; 		// 11</a:t>
            </a:r>
          </a:p>
          <a:p>
            <a:r>
              <a:rPr lang="en-US" b="1" dirty="0"/>
              <a:t>	    ++a;		// 12</a:t>
            </a:r>
          </a:p>
          <a:p>
            <a:r>
              <a:rPr lang="en-BO" b="1" dirty="0"/>
              <a:t>	}</a:t>
            </a:r>
          </a:p>
          <a:p>
            <a:r>
              <a:rPr lang="en-BO" b="1" dirty="0"/>
              <a:t>}</a:t>
            </a:r>
          </a:p>
        </p:txBody>
      </p:sp>
    </p:spTree>
    <p:extLst>
      <p:ext uri="{BB962C8B-B14F-4D97-AF65-F5344CB8AC3E}">
        <p14:creationId xmlns:p14="http://schemas.microsoft.com/office/powerpoint/2010/main" val="216775033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A7DCF-ABCD-9E47-AF21-75CA2A1F4BED}"/>
              </a:ext>
            </a:extLst>
          </p:cNvPr>
          <p:cNvSpPr>
            <a:spLocks noGrp="1"/>
          </p:cNvSpPr>
          <p:nvPr>
            <p:ph type="title"/>
          </p:nvPr>
        </p:nvSpPr>
        <p:spPr/>
        <p:txBody>
          <a:bodyPr>
            <a:normAutofit fontScale="90000"/>
          </a:bodyPr>
          <a:lstStyle/>
          <a:p>
            <a:r>
              <a:rPr lang="en-US" dirty="0"/>
              <a:t>Binary operator overloading. </a:t>
            </a:r>
            <a:br>
              <a:rPr lang="en-US" dirty="0"/>
            </a:br>
            <a:r>
              <a:rPr lang="en-US" dirty="0"/>
              <a:t>Return Types and Parameters</a:t>
            </a:r>
            <a:br>
              <a:rPr lang="en-US" dirty="0"/>
            </a:br>
            <a:endParaRPr lang="en-BO" dirty="0"/>
          </a:p>
        </p:txBody>
      </p:sp>
      <p:sp>
        <p:nvSpPr>
          <p:cNvPr id="3" name="Content Placeholder 2">
            <a:extLst>
              <a:ext uri="{FF2B5EF4-FFF2-40B4-BE49-F238E27FC236}">
                <a16:creationId xmlns:a16="http://schemas.microsoft.com/office/drawing/2014/main" id="{BE68142D-3601-EB43-9424-E524C6B4E87B}"/>
              </a:ext>
            </a:extLst>
          </p:cNvPr>
          <p:cNvSpPr>
            <a:spLocks noGrp="1"/>
          </p:cNvSpPr>
          <p:nvPr>
            <p:ph idx="1"/>
          </p:nvPr>
        </p:nvSpPr>
        <p:spPr>
          <a:xfrm>
            <a:off x="838200" y="1825626"/>
            <a:ext cx="10515600" cy="1325564"/>
          </a:xfrm>
        </p:spPr>
        <p:txBody>
          <a:bodyPr>
            <a:normAutofit fontScale="85000" lnSpcReduction="10000"/>
          </a:bodyPr>
          <a:lstStyle/>
          <a:p>
            <a:pPr marL="0" indent="0">
              <a:buNone/>
            </a:pPr>
            <a:r>
              <a:rPr lang="en-US" dirty="0"/>
              <a:t>When overloading most binary operators, the return type can be anything, except for void, and only one of the parameters must be of the enclosing type. This means that it is possible to further overload a binary operator with other method parameters, for example to allow a </a:t>
            </a:r>
            <a:r>
              <a:rPr lang="en-US" dirty="0" err="1"/>
              <a:t>MyNum</a:t>
            </a:r>
            <a:r>
              <a:rPr lang="en-US" dirty="0"/>
              <a:t> and an int to be added together.</a:t>
            </a:r>
          </a:p>
          <a:p>
            <a:endParaRPr lang="en-BO" dirty="0"/>
          </a:p>
        </p:txBody>
      </p:sp>
      <p:sp>
        <p:nvSpPr>
          <p:cNvPr id="4" name="TextBox 3">
            <a:extLst>
              <a:ext uri="{FF2B5EF4-FFF2-40B4-BE49-F238E27FC236}">
                <a16:creationId xmlns:a16="http://schemas.microsoft.com/office/drawing/2014/main" id="{7A4CE177-2B8A-A14B-9759-8BBBE65CAF10}"/>
              </a:ext>
            </a:extLst>
          </p:cNvPr>
          <p:cNvSpPr txBox="1"/>
          <p:nvPr/>
        </p:nvSpPr>
        <p:spPr>
          <a:xfrm>
            <a:off x="3135085" y="3509510"/>
            <a:ext cx="5921829" cy="2585323"/>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a:t>
            </a:r>
            <a:r>
              <a:rPr lang="en-US" b="1" dirty="0" err="1"/>
              <a:t>MyNum</a:t>
            </a:r>
            <a:r>
              <a:rPr lang="en-US" b="1" dirty="0"/>
              <a:t> </a:t>
            </a:r>
            <a:r>
              <a:rPr lang="en-US" b="1" i="1" dirty="0"/>
              <a:t>operator +</a:t>
            </a:r>
            <a:r>
              <a:rPr lang="en-US" b="1" dirty="0"/>
              <a:t>(</a:t>
            </a:r>
            <a:r>
              <a:rPr lang="en-US" b="1" dirty="0" err="1"/>
              <a:t>MyNum</a:t>
            </a:r>
            <a:r>
              <a:rPr lang="en-US" b="1" dirty="0"/>
              <a:t> a, int b) {</a:t>
            </a:r>
          </a:p>
          <a:p>
            <a:pPr lvl="1"/>
            <a:r>
              <a:rPr lang="en-US" b="1" dirty="0"/>
              <a:t>	return new </a:t>
            </a:r>
            <a:r>
              <a:rPr lang="en-US" b="1" dirty="0" err="1"/>
              <a:t>MyNum</a:t>
            </a:r>
            <a:r>
              <a:rPr lang="en-US" b="1" dirty="0"/>
              <a:t>(</a:t>
            </a:r>
            <a:r>
              <a:rPr lang="en-US" b="1" dirty="0" err="1"/>
              <a:t>a.val</a:t>
            </a:r>
            <a:r>
              <a:rPr lang="en-US" b="1" dirty="0"/>
              <a:t> + b);</a:t>
            </a:r>
          </a:p>
          <a:p>
            <a:pPr lvl="1"/>
            <a:r>
              <a:rPr lang="en-US" b="1" dirty="0"/>
              <a:t>}</a:t>
            </a:r>
          </a:p>
          <a:p>
            <a:r>
              <a:rPr lang="en-US" b="1" dirty="0"/>
              <a:t>}</a:t>
            </a:r>
          </a:p>
        </p:txBody>
      </p:sp>
    </p:spTree>
    <p:extLst>
      <p:ext uri="{BB962C8B-B14F-4D97-AF65-F5344CB8AC3E}">
        <p14:creationId xmlns:p14="http://schemas.microsoft.com/office/powerpoint/2010/main" val="253218807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954E-F828-2847-9818-DD59DD5C6779}"/>
              </a:ext>
            </a:extLst>
          </p:cNvPr>
          <p:cNvSpPr>
            <a:spLocks noGrp="1"/>
          </p:cNvSpPr>
          <p:nvPr>
            <p:ph type="title"/>
          </p:nvPr>
        </p:nvSpPr>
        <p:spPr/>
        <p:txBody>
          <a:bodyPr/>
          <a:lstStyle/>
          <a:p>
            <a:r>
              <a:rPr lang="en-US" dirty="0"/>
              <a:t>Overloadable Operators</a:t>
            </a:r>
            <a:br>
              <a:rPr lang="en-US" dirty="0"/>
            </a:br>
            <a:endParaRPr lang="en-BO" dirty="0"/>
          </a:p>
        </p:txBody>
      </p:sp>
      <p:sp>
        <p:nvSpPr>
          <p:cNvPr id="3" name="Content Placeholder 2">
            <a:extLst>
              <a:ext uri="{FF2B5EF4-FFF2-40B4-BE49-F238E27FC236}">
                <a16:creationId xmlns:a16="http://schemas.microsoft.com/office/drawing/2014/main" id="{F15DF032-30FB-3849-8EB6-E91495BAD870}"/>
              </a:ext>
            </a:extLst>
          </p:cNvPr>
          <p:cNvSpPr>
            <a:spLocks noGrp="1"/>
          </p:cNvSpPr>
          <p:nvPr>
            <p:ph idx="1"/>
          </p:nvPr>
        </p:nvSpPr>
        <p:spPr>
          <a:xfrm>
            <a:off x="838200" y="1825625"/>
            <a:ext cx="10515600" cy="1474924"/>
          </a:xfrm>
        </p:spPr>
        <p:txBody>
          <a:bodyPr>
            <a:normAutofit fontScale="70000" lnSpcReduction="20000"/>
          </a:bodyPr>
          <a:lstStyle/>
          <a:p>
            <a:pPr marL="0" indent="0">
              <a:buNone/>
            </a:pPr>
            <a:r>
              <a:rPr lang="en-US" dirty="0"/>
              <a:t>C# allows overloading of almost all operators, as can be seen in the following table. The combined assignment operators cannot be explicitly overloaded. Instead, they are implicitly overloaded when their corresponding arithmetic or bitwise operators are overloaded.</a:t>
            </a:r>
          </a:p>
          <a:p>
            <a:pPr marL="0" indent="0">
              <a:buNone/>
            </a:pPr>
            <a:r>
              <a:rPr lang="en-US" dirty="0"/>
              <a:t>The comparison operators, as well as true and false, must be overloaded in pairs. For example, overloading the equal operator means that the not equal operator also has to be overloaded.</a:t>
            </a:r>
          </a:p>
          <a:p>
            <a:endParaRPr lang="en-BO" dirty="0"/>
          </a:p>
        </p:txBody>
      </p:sp>
      <p:pic>
        <p:nvPicPr>
          <p:cNvPr id="5" name="Picture 4" descr="A screenshot of a cell phone&#10;&#10;Description automatically generated">
            <a:extLst>
              <a:ext uri="{FF2B5EF4-FFF2-40B4-BE49-F238E27FC236}">
                <a16:creationId xmlns:a16="http://schemas.microsoft.com/office/drawing/2014/main" id="{723DF24F-831E-3E4A-8FBA-D453C3F428C0}"/>
              </a:ext>
            </a:extLst>
          </p:cNvPr>
          <p:cNvPicPr>
            <a:picLocks noChangeAspect="1"/>
          </p:cNvPicPr>
          <p:nvPr/>
        </p:nvPicPr>
        <p:blipFill>
          <a:blip r:embed="rId2"/>
          <a:stretch>
            <a:fillRect/>
          </a:stretch>
        </p:blipFill>
        <p:spPr>
          <a:xfrm>
            <a:off x="766354" y="3497543"/>
            <a:ext cx="10311311" cy="2990978"/>
          </a:xfrm>
          <a:prstGeom prst="rect">
            <a:avLst/>
          </a:prstGeom>
        </p:spPr>
      </p:pic>
    </p:spTree>
    <p:extLst>
      <p:ext uri="{BB962C8B-B14F-4D97-AF65-F5344CB8AC3E}">
        <p14:creationId xmlns:p14="http://schemas.microsoft.com/office/powerpoint/2010/main" val="216006147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A707-3170-644A-97C0-1C655BE5A9EB}"/>
              </a:ext>
            </a:extLst>
          </p:cNvPr>
          <p:cNvSpPr>
            <a:spLocks noGrp="1"/>
          </p:cNvSpPr>
          <p:nvPr>
            <p:ph type="title"/>
          </p:nvPr>
        </p:nvSpPr>
        <p:spPr/>
        <p:txBody>
          <a:bodyPr/>
          <a:lstStyle/>
          <a:p>
            <a:r>
              <a:rPr lang="en-US" dirty="0"/>
              <a:t>True and False Operator Overloading</a:t>
            </a:r>
            <a:br>
              <a:rPr lang="en-US" dirty="0"/>
            </a:br>
            <a:endParaRPr lang="en-BO" dirty="0"/>
          </a:p>
        </p:txBody>
      </p:sp>
      <p:sp>
        <p:nvSpPr>
          <p:cNvPr id="3" name="Content Placeholder 2">
            <a:extLst>
              <a:ext uri="{FF2B5EF4-FFF2-40B4-BE49-F238E27FC236}">
                <a16:creationId xmlns:a16="http://schemas.microsoft.com/office/drawing/2014/main" id="{2B5C206A-84D9-5544-8E82-D800E11324CD}"/>
              </a:ext>
            </a:extLst>
          </p:cNvPr>
          <p:cNvSpPr>
            <a:spLocks noGrp="1"/>
          </p:cNvSpPr>
          <p:nvPr>
            <p:ph idx="1"/>
          </p:nvPr>
        </p:nvSpPr>
        <p:spPr>
          <a:xfrm>
            <a:off x="838200" y="1825625"/>
            <a:ext cx="10515600" cy="1222375"/>
          </a:xfrm>
        </p:spPr>
        <p:txBody>
          <a:bodyPr>
            <a:normAutofit fontScale="85000" lnSpcReduction="20000"/>
          </a:bodyPr>
          <a:lstStyle/>
          <a:p>
            <a:pPr marL="0" indent="0">
              <a:buNone/>
            </a:pPr>
            <a:r>
              <a:rPr lang="en-US" dirty="0"/>
              <a:t>Notice in the previous table that true and false are considered to be operators. By overloading them, objects of a class can be used in conditional statements where the object needs to be evaluated as a Boolean type. When overloading them, the return types must be bool.</a:t>
            </a:r>
          </a:p>
          <a:p>
            <a:endParaRPr lang="en-BO" dirty="0"/>
          </a:p>
        </p:txBody>
      </p:sp>
      <p:sp>
        <p:nvSpPr>
          <p:cNvPr id="4" name="TextBox 3">
            <a:extLst>
              <a:ext uri="{FF2B5EF4-FFF2-40B4-BE49-F238E27FC236}">
                <a16:creationId xmlns:a16="http://schemas.microsoft.com/office/drawing/2014/main" id="{3F4431FD-6191-4F45-9038-5539D74E01AD}"/>
              </a:ext>
            </a:extLst>
          </p:cNvPr>
          <p:cNvSpPr txBox="1"/>
          <p:nvPr/>
        </p:nvSpPr>
        <p:spPr>
          <a:xfrm>
            <a:off x="963386" y="3048000"/>
            <a:ext cx="5164183" cy="3139321"/>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bool </a:t>
            </a:r>
            <a:r>
              <a:rPr lang="en-US" b="1" i="1" dirty="0"/>
              <a:t>operator true</a:t>
            </a:r>
            <a:r>
              <a:rPr lang="en-US" b="1" dirty="0"/>
              <a:t>(</a:t>
            </a:r>
            <a:r>
              <a:rPr lang="en-US" b="1" dirty="0" err="1"/>
              <a:t>MyNum</a:t>
            </a:r>
            <a:r>
              <a:rPr lang="en-US" b="1" dirty="0"/>
              <a:t> a) {</a:t>
            </a:r>
          </a:p>
          <a:p>
            <a:pPr lvl="1"/>
            <a:r>
              <a:rPr lang="en-US" b="1" dirty="0"/>
              <a:t>	return (</a:t>
            </a:r>
            <a:r>
              <a:rPr lang="en-US" b="1" dirty="0" err="1"/>
              <a:t>a.val</a:t>
            </a:r>
            <a:r>
              <a:rPr lang="en-US" b="1" dirty="0"/>
              <a:t> != 0);</a:t>
            </a:r>
          </a:p>
          <a:p>
            <a:pPr lvl="1"/>
            <a:r>
              <a:rPr lang="en-US" b="1" dirty="0"/>
              <a:t>public </a:t>
            </a:r>
            <a:r>
              <a:rPr lang="en-US" b="1" i="1" dirty="0"/>
              <a:t>static</a:t>
            </a:r>
            <a:r>
              <a:rPr lang="en-US" b="1" dirty="0"/>
              <a:t> bool </a:t>
            </a:r>
            <a:r>
              <a:rPr lang="en-US" b="1" i="1" dirty="0"/>
              <a:t>operator false</a:t>
            </a:r>
            <a:r>
              <a:rPr lang="en-US" b="1" dirty="0"/>
              <a:t>(</a:t>
            </a:r>
            <a:r>
              <a:rPr lang="en-US" b="1" dirty="0" err="1"/>
              <a:t>MyNum</a:t>
            </a:r>
            <a:r>
              <a:rPr lang="en-US" b="1" dirty="0"/>
              <a:t> a) {</a:t>
            </a:r>
          </a:p>
          <a:p>
            <a:pPr lvl="1"/>
            <a:r>
              <a:rPr lang="en-US" b="1" dirty="0"/>
              <a:t>	return (</a:t>
            </a:r>
            <a:r>
              <a:rPr lang="en-US" b="1" dirty="0" err="1"/>
              <a:t>a.val</a:t>
            </a:r>
            <a:r>
              <a:rPr lang="en-US" b="1" dirty="0"/>
              <a:t> == 0);</a:t>
            </a:r>
          </a:p>
          <a:p>
            <a:pPr lvl="1"/>
            <a:r>
              <a:rPr lang="en-US" b="1" dirty="0"/>
              <a:t>}</a:t>
            </a:r>
          </a:p>
          <a:p>
            <a:r>
              <a:rPr lang="en-US" b="1" dirty="0"/>
              <a:t>}</a:t>
            </a:r>
          </a:p>
        </p:txBody>
      </p:sp>
      <p:sp>
        <p:nvSpPr>
          <p:cNvPr id="5" name="TextBox 4">
            <a:extLst>
              <a:ext uri="{FF2B5EF4-FFF2-40B4-BE49-F238E27FC236}">
                <a16:creationId xmlns:a16="http://schemas.microsoft.com/office/drawing/2014/main" id="{C8234D6E-B8DA-3947-B78E-6FB0EFC0CC87}"/>
              </a:ext>
            </a:extLst>
          </p:cNvPr>
          <p:cNvSpPr txBox="1"/>
          <p:nvPr/>
        </p:nvSpPr>
        <p:spPr>
          <a:xfrm>
            <a:off x="6252755" y="3048000"/>
            <a:ext cx="5329645" cy="2862322"/>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r>
              <a:rPr lang="en-US" b="1" dirty="0" err="1"/>
              <a:t>MyNum</a:t>
            </a:r>
            <a:r>
              <a:rPr lang="en-US" b="1" dirty="0"/>
              <a:t> a = new </a:t>
            </a:r>
            <a:r>
              <a:rPr lang="en-US" b="1" dirty="0" err="1"/>
              <a:t>MyNum</a:t>
            </a:r>
            <a:r>
              <a:rPr lang="en-US" b="1" dirty="0"/>
              <a:t>(10);</a:t>
            </a:r>
          </a:p>
          <a:p>
            <a:r>
              <a:rPr lang="en-US" b="1" dirty="0"/>
              <a:t>		if (a) 					    </a:t>
            </a:r>
            <a:r>
              <a:rPr lang="en-US" b="1" dirty="0" err="1"/>
              <a:t>System.Console</a:t>
            </a:r>
            <a:r>
              <a:rPr lang="en-US" b="1" dirty="0"/>
              <a:t>. Write("true");</a:t>
            </a:r>
          </a:p>
          <a:p>
            <a:r>
              <a:rPr lang="en-US" b="1" dirty="0"/>
              <a:t>		else </a:t>
            </a:r>
          </a:p>
          <a:p>
            <a:r>
              <a:rPr lang="en-US" b="1" dirty="0"/>
              <a:t>		    </a:t>
            </a:r>
            <a:r>
              <a:rPr lang="en-US" b="1" dirty="0" err="1"/>
              <a:t>System.Console.Write</a:t>
            </a:r>
            <a:r>
              <a:rPr lang="en-US" b="1" dirty="0"/>
              <a:t>("false");</a:t>
            </a:r>
          </a:p>
          <a:p>
            <a:r>
              <a:rPr lang="en-US" b="1" dirty="0"/>
              <a:t>	}</a:t>
            </a:r>
          </a:p>
          <a:p>
            <a:r>
              <a:rPr lang="en-US" b="1" dirty="0"/>
              <a:t>}</a:t>
            </a:r>
          </a:p>
        </p:txBody>
      </p:sp>
    </p:spTree>
    <p:extLst>
      <p:ext uri="{BB962C8B-B14F-4D97-AF65-F5344CB8AC3E}">
        <p14:creationId xmlns:p14="http://schemas.microsoft.com/office/powerpoint/2010/main" val="73686792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49CA-5DD3-7345-86D6-EBB931A81681}"/>
              </a:ext>
            </a:extLst>
          </p:cNvPr>
          <p:cNvSpPr>
            <a:spLocks noGrp="1"/>
          </p:cNvSpPr>
          <p:nvPr>
            <p:ph type="title"/>
          </p:nvPr>
        </p:nvSpPr>
        <p:spPr/>
        <p:txBody>
          <a:bodyPr/>
          <a:lstStyle/>
          <a:p>
            <a:r>
              <a:rPr lang="en-US" dirty="0"/>
              <a:t>CHAPTER 23</a:t>
            </a:r>
            <a:br>
              <a:rPr lang="en-US" dirty="0"/>
            </a:br>
            <a:endParaRPr lang="en-BO" dirty="0"/>
          </a:p>
        </p:txBody>
      </p:sp>
      <p:sp>
        <p:nvSpPr>
          <p:cNvPr id="3" name="Content Placeholder 2">
            <a:extLst>
              <a:ext uri="{FF2B5EF4-FFF2-40B4-BE49-F238E27FC236}">
                <a16:creationId xmlns:a16="http://schemas.microsoft.com/office/drawing/2014/main" id="{4EBF1480-E6C7-9841-B3C2-C9915A95DA84}"/>
              </a:ext>
            </a:extLst>
          </p:cNvPr>
          <p:cNvSpPr>
            <a:spLocks noGrp="1"/>
          </p:cNvSpPr>
          <p:nvPr>
            <p:ph idx="1"/>
          </p:nvPr>
        </p:nvSpPr>
        <p:spPr/>
        <p:txBody>
          <a:bodyPr/>
          <a:lstStyle/>
          <a:p>
            <a:pPr marL="0" indent="0">
              <a:buNone/>
            </a:pPr>
            <a:r>
              <a:rPr lang="en-US" sz="4000" b="1" dirty="0"/>
              <a:t>Custom Conversions</a:t>
            </a:r>
          </a:p>
          <a:p>
            <a:endParaRPr lang="en-BO" dirty="0"/>
          </a:p>
        </p:txBody>
      </p:sp>
    </p:spTree>
    <p:extLst>
      <p:ext uri="{BB962C8B-B14F-4D97-AF65-F5344CB8AC3E}">
        <p14:creationId xmlns:p14="http://schemas.microsoft.com/office/powerpoint/2010/main" val="4086773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15B9-921F-DD43-8640-919627031492}"/>
              </a:ext>
            </a:extLst>
          </p:cNvPr>
          <p:cNvSpPr>
            <a:spLocks noGrp="1"/>
          </p:cNvSpPr>
          <p:nvPr>
            <p:ph type="title"/>
          </p:nvPr>
        </p:nvSpPr>
        <p:spPr/>
        <p:txBody>
          <a:bodyPr/>
          <a:lstStyle/>
          <a:p>
            <a:r>
              <a:rPr lang="en-US" dirty="0"/>
              <a:t>Unsigned Integer Types</a:t>
            </a:r>
            <a:endParaRPr lang="en-BO" dirty="0"/>
          </a:p>
        </p:txBody>
      </p:sp>
      <p:sp>
        <p:nvSpPr>
          <p:cNvPr id="3" name="Content Placeholder 2">
            <a:extLst>
              <a:ext uri="{FF2B5EF4-FFF2-40B4-BE49-F238E27FC236}">
                <a16:creationId xmlns:a16="http://schemas.microsoft.com/office/drawing/2014/main" id="{858F412B-3704-1B40-A9C8-2A119CF07CBE}"/>
              </a:ext>
            </a:extLst>
          </p:cNvPr>
          <p:cNvSpPr>
            <a:spLocks noGrp="1"/>
          </p:cNvSpPr>
          <p:nvPr>
            <p:ph idx="1"/>
          </p:nvPr>
        </p:nvSpPr>
        <p:spPr/>
        <p:txBody>
          <a:bodyPr>
            <a:normAutofit/>
          </a:bodyPr>
          <a:lstStyle/>
          <a:p>
            <a:pPr marL="0" indent="0">
              <a:buNone/>
            </a:pPr>
            <a:r>
              <a:rPr lang="en-US" dirty="0"/>
              <a:t>The unsigned types can be used if you only need to store positive values.</a:t>
            </a:r>
          </a:p>
          <a:p>
            <a:pPr marL="0" indent="0">
              <a:buNone/>
            </a:pPr>
            <a:endParaRPr lang="en-US" dirty="0"/>
          </a:p>
          <a:p>
            <a:pPr marL="0" indent="0">
              <a:buNone/>
            </a:pPr>
            <a:r>
              <a:rPr lang="en-US" dirty="0"/>
              <a:t>// Unsigned integers</a:t>
            </a:r>
          </a:p>
          <a:p>
            <a:pPr marL="0" indent="0">
              <a:buNone/>
            </a:pPr>
            <a:r>
              <a:rPr lang="en-US" dirty="0"/>
              <a:t>byte uInt8 = 0; // 0 to 255</a:t>
            </a:r>
          </a:p>
          <a:p>
            <a:pPr marL="0" indent="0">
              <a:buNone/>
            </a:pPr>
            <a:r>
              <a:rPr lang="en-US" dirty="0" err="1"/>
              <a:t>ushort</a:t>
            </a:r>
            <a:r>
              <a:rPr lang="en-US" dirty="0"/>
              <a:t> uInt16 = 1; // 0 to 65535</a:t>
            </a:r>
          </a:p>
          <a:p>
            <a:pPr marL="0" indent="0">
              <a:buNone/>
            </a:pPr>
            <a:r>
              <a:rPr lang="en-US" dirty="0" err="1"/>
              <a:t>uint</a:t>
            </a:r>
            <a:r>
              <a:rPr lang="en-US" dirty="0"/>
              <a:t> uInt32 = 2; // 0 to 2^32-1</a:t>
            </a:r>
          </a:p>
          <a:p>
            <a:pPr marL="0" indent="0">
              <a:buNone/>
            </a:pPr>
            <a:r>
              <a:rPr lang="en-US" dirty="0" err="1"/>
              <a:t>ulong</a:t>
            </a:r>
            <a:r>
              <a:rPr lang="en-US" dirty="0"/>
              <a:t> uInt64 = 3; // 0 to 2^64-1</a:t>
            </a:r>
          </a:p>
          <a:p>
            <a:endParaRPr lang="en-BO" dirty="0"/>
          </a:p>
        </p:txBody>
      </p:sp>
    </p:spTree>
    <p:extLst>
      <p:ext uri="{BB962C8B-B14F-4D97-AF65-F5344CB8AC3E}">
        <p14:creationId xmlns:p14="http://schemas.microsoft.com/office/powerpoint/2010/main" val="207475104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0D91-AB64-1547-A866-B40D7FAB04AE}"/>
              </a:ext>
            </a:extLst>
          </p:cNvPr>
          <p:cNvSpPr>
            <a:spLocks noGrp="1"/>
          </p:cNvSpPr>
          <p:nvPr>
            <p:ph type="title"/>
          </p:nvPr>
        </p:nvSpPr>
        <p:spPr/>
        <p:txBody>
          <a:bodyPr/>
          <a:lstStyle/>
          <a:p>
            <a:r>
              <a:rPr lang="en-US" dirty="0"/>
              <a:t>Implicit Conversion Methods</a:t>
            </a:r>
            <a:br>
              <a:rPr lang="en-US" dirty="0"/>
            </a:br>
            <a:endParaRPr lang="en-BO" dirty="0"/>
          </a:p>
        </p:txBody>
      </p:sp>
      <p:sp>
        <p:nvSpPr>
          <p:cNvPr id="3" name="Content Placeholder 2">
            <a:extLst>
              <a:ext uri="{FF2B5EF4-FFF2-40B4-BE49-F238E27FC236}">
                <a16:creationId xmlns:a16="http://schemas.microsoft.com/office/drawing/2014/main" id="{FAC3FDC7-E8AD-7145-A456-C0DC1F21DEE1}"/>
              </a:ext>
            </a:extLst>
          </p:cNvPr>
          <p:cNvSpPr>
            <a:spLocks noGrp="1"/>
          </p:cNvSpPr>
          <p:nvPr>
            <p:ph idx="1"/>
          </p:nvPr>
        </p:nvSpPr>
        <p:spPr>
          <a:xfrm>
            <a:off x="838200" y="1825626"/>
            <a:ext cx="10515600" cy="1170124"/>
          </a:xfrm>
        </p:spPr>
        <p:txBody>
          <a:bodyPr>
            <a:normAutofit fontScale="62500" lnSpcReduction="20000"/>
          </a:bodyPr>
          <a:lstStyle/>
          <a:p>
            <a:pPr marL="0" indent="0">
              <a:buNone/>
            </a:pPr>
            <a:r>
              <a:rPr lang="en-US" dirty="0"/>
              <a:t>For this to work, an implicit conversion method needs to be added to the class. This method’s signature looks similar to that used for unary operator overloading. It must be declared as public static and includes the operator keyword. However, instead of an operator symbol the return type is specified, which is the target type for the conversion. The single parameter will hold the value that is to be converted. The implicit keyword is also included, which specifies that the method is used to perform implicit conversions.</a:t>
            </a:r>
          </a:p>
          <a:p>
            <a:endParaRPr lang="en-BO" dirty="0"/>
          </a:p>
        </p:txBody>
      </p:sp>
      <p:sp>
        <p:nvSpPr>
          <p:cNvPr id="4" name="TextBox 3">
            <a:extLst>
              <a:ext uri="{FF2B5EF4-FFF2-40B4-BE49-F238E27FC236}">
                <a16:creationId xmlns:a16="http://schemas.microsoft.com/office/drawing/2014/main" id="{C1A5EFAF-C628-4D48-A9CB-896F7B018CCC}"/>
              </a:ext>
            </a:extLst>
          </p:cNvPr>
          <p:cNvSpPr txBox="1"/>
          <p:nvPr/>
        </p:nvSpPr>
        <p:spPr>
          <a:xfrm>
            <a:off x="957943" y="3130688"/>
            <a:ext cx="5138057" cy="3416320"/>
          </a:xfrm>
          <a:prstGeom prst="rect">
            <a:avLst/>
          </a:prstGeom>
          <a:noFill/>
        </p:spPr>
        <p:txBody>
          <a:bodyPr wrap="square" rtlCol="0">
            <a:spAutoFit/>
          </a:bodyPr>
          <a:lstStyle/>
          <a:p>
            <a:r>
              <a:rPr lang="en-US" b="1" dirty="0"/>
              <a:t>c</a:t>
            </a:r>
            <a:r>
              <a:rPr lang="en-BO" b="1" dirty="0"/>
              <a:t>lass MyNum</a:t>
            </a:r>
          </a:p>
          <a:p>
            <a:r>
              <a:rPr lang="en-BO"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static </a:t>
            </a:r>
            <a:r>
              <a:rPr lang="en-US" b="1" i="1" dirty="0"/>
              <a:t>implicit operator </a:t>
            </a:r>
            <a:r>
              <a:rPr lang="en-US" b="1" dirty="0" err="1"/>
              <a:t>MyNum</a:t>
            </a:r>
            <a:r>
              <a:rPr lang="en-US" b="1" dirty="0"/>
              <a:t>(int a) {</a:t>
            </a:r>
          </a:p>
          <a:p>
            <a:pPr lvl="1"/>
            <a:r>
              <a:rPr lang="en-US" b="1" dirty="0"/>
              <a:t>	return new </a:t>
            </a:r>
            <a:r>
              <a:rPr lang="en-US" b="1" dirty="0" err="1"/>
              <a:t>MyNum</a:t>
            </a:r>
            <a:r>
              <a:rPr lang="en-US" b="1" dirty="0"/>
              <a:t>(a);</a:t>
            </a:r>
          </a:p>
          <a:p>
            <a:pPr lvl="1"/>
            <a:r>
              <a:rPr lang="en-US" b="1" dirty="0"/>
              <a:t>}</a:t>
            </a:r>
          </a:p>
          <a:p>
            <a:pPr lvl="1"/>
            <a:r>
              <a:rPr lang="en-US" b="1" dirty="0"/>
              <a:t>public static </a:t>
            </a:r>
            <a:r>
              <a:rPr lang="en-US" b="1" i="1" dirty="0"/>
              <a:t>implicit operator </a:t>
            </a:r>
            <a:r>
              <a:rPr lang="en-US" b="1" dirty="0"/>
              <a:t>int(</a:t>
            </a:r>
            <a:r>
              <a:rPr lang="en-US" b="1" dirty="0" err="1"/>
              <a:t>MyNum</a:t>
            </a:r>
            <a:r>
              <a:rPr lang="en-US" b="1" dirty="0"/>
              <a:t> a) {</a:t>
            </a:r>
          </a:p>
          <a:p>
            <a:pPr lvl="1"/>
            <a:r>
              <a:rPr lang="en-US" b="1" dirty="0"/>
              <a:t>	return </a:t>
            </a:r>
            <a:r>
              <a:rPr lang="en-US" b="1" dirty="0" err="1"/>
              <a:t>a.val</a:t>
            </a:r>
            <a:r>
              <a:rPr lang="en-US" b="1" dirty="0"/>
              <a:t>;</a:t>
            </a:r>
          </a:p>
          <a:p>
            <a:pPr lvl="1"/>
            <a:r>
              <a:rPr lang="en-US" b="1" dirty="0"/>
              <a:t>}</a:t>
            </a:r>
          </a:p>
          <a:p>
            <a:r>
              <a:rPr lang="en-BO" b="1" dirty="0"/>
              <a:t>}</a:t>
            </a:r>
          </a:p>
        </p:txBody>
      </p:sp>
      <p:sp>
        <p:nvSpPr>
          <p:cNvPr id="5" name="TextBox 4">
            <a:extLst>
              <a:ext uri="{FF2B5EF4-FFF2-40B4-BE49-F238E27FC236}">
                <a16:creationId xmlns:a16="http://schemas.microsoft.com/office/drawing/2014/main" id="{552FFEBF-3DBA-E748-85EE-92A86022E0E7}"/>
              </a:ext>
            </a:extLst>
          </p:cNvPr>
          <p:cNvSpPr txBox="1"/>
          <p:nvPr/>
        </p:nvSpPr>
        <p:spPr>
          <a:xfrm>
            <a:off x="6897189" y="3535680"/>
            <a:ext cx="4197531" cy="2031325"/>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r>
              <a:rPr lang="en-US" b="1" dirty="0" err="1"/>
              <a:t>MyNum</a:t>
            </a:r>
            <a:r>
              <a:rPr lang="en-US" b="1" dirty="0"/>
              <a:t> </a:t>
            </a:r>
            <a:r>
              <a:rPr lang="en-US" b="1" dirty="0" err="1"/>
              <a:t>mynum</a:t>
            </a:r>
            <a:r>
              <a:rPr lang="en-US" b="1" dirty="0"/>
              <a:t> = 5;</a:t>
            </a:r>
          </a:p>
          <a:p>
            <a:r>
              <a:rPr lang="en-US" b="1" dirty="0"/>
              <a:t>		int b = </a:t>
            </a:r>
            <a:r>
              <a:rPr lang="en-US" b="1" dirty="0" err="1"/>
              <a:t>mynum</a:t>
            </a:r>
            <a:r>
              <a:rPr lang="en-US" b="1" dirty="0"/>
              <a:t>;</a:t>
            </a:r>
          </a:p>
          <a:p>
            <a:r>
              <a:rPr lang="en-US" b="1" dirty="0"/>
              <a:t>	}</a:t>
            </a:r>
          </a:p>
          <a:p>
            <a:r>
              <a:rPr lang="en-US" b="1" dirty="0"/>
              <a:t>}</a:t>
            </a:r>
          </a:p>
        </p:txBody>
      </p:sp>
    </p:spTree>
    <p:extLst>
      <p:ext uri="{BB962C8B-B14F-4D97-AF65-F5344CB8AC3E}">
        <p14:creationId xmlns:p14="http://schemas.microsoft.com/office/powerpoint/2010/main" val="322529105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74E26-DE55-D24C-90E5-A5401F800929}"/>
              </a:ext>
            </a:extLst>
          </p:cNvPr>
          <p:cNvSpPr>
            <a:spLocks noGrp="1"/>
          </p:cNvSpPr>
          <p:nvPr>
            <p:ph type="title"/>
          </p:nvPr>
        </p:nvSpPr>
        <p:spPr/>
        <p:txBody>
          <a:bodyPr/>
          <a:lstStyle/>
          <a:p>
            <a:r>
              <a:rPr lang="en-US" dirty="0"/>
              <a:t>Explicit Conversion Methods</a:t>
            </a:r>
            <a:br>
              <a:rPr lang="en-US" dirty="0"/>
            </a:br>
            <a:endParaRPr lang="en-BO" dirty="0"/>
          </a:p>
        </p:txBody>
      </p:sp>
      <p:sp>
        <p:nvSpPr>
          <p:cNvPr id="3" name="Content Placeholder 2">
            <a:extLst>
              <a:ext uri="{FF2B5EF4-FFF2-40B4-BE49-F238E27FC236}">
                <a16:creationId xmlns:a16="http://schemas.microsoft.com/office/drawing/2014/main" id="{77A0A38A-DEF4-3E41-8ABB-5A5DB7F5040B}"/>
              </a:ext>
            </a:extLst>
          </p:cNvPr>
          <p:cNvSpPr>
            <a:spLocks noGrp="1"/>
          </p:cNvSpPr>
          <p:nvPr>
            <p:ph idx="1"/>
          </p:nvPr>
        </p:nvSpPr>
        <p:spPr>
          <a:xfrm>
            <a:off x="838200" y="1825625"/>
            <a:ext cx="10515600" cy="1535884"/>
          </a:xfrm>
        </p:spPr>
        <p:txBody>
          <a:bodyPr>
            <a:normAutofit fontScale="70000" lnSpcReduction="20000"/>
          </a:bodyPr>
          <a:lstStyle/>
          <a:p>
            <a:pPr marL="0" indent="0">
              <a:buNone/>
            </a:pPr>
            <a:r>
              <a:rPr lang="en-US" dirty="0"/>
              <a:t>To prevent potentially unintended object type conversions by the compiler, the conversion method can be declared as explicit instead of implicit.</a:t>
            </a:r>
          </a:p>
          <a:p>
            <a:pPr marL="0" indent="0">
              <a:buNone/>
            </a:pPr>
            <a:r>
              <a:rPr lang="en-US" dirty="0"/>
              <a:t>The explicit keyword means that the programmer has to specify an explicit cast in order to invoke the type conversion method. In particular, explicit conversion methods should be used if the result of the conversion leads to loss of information, or if the conversion method may throw exceptions.</a:t>
            </a:r>
          </a:p>
          <a:p>
            <a:endParaRPr lang="en-BO" dirty="0"/>
          </a:p>
        </p:txBody>
      </p:sp>
      <p:sp>
        <p:nvSpPr>
          <p:cNvPr id="4" name="TextBox 3">
            <a:extLst>
              <a:ext uri="{FF2B5EF4-FFF2-40B4-BE49-F238E27FC236}">
                <a16:creationId xmlns:a16="http://schemas.microsoft.com/office/drawing/2014/main" id="{AE969319-681A-324A-B835-D8C6BFFEA28E}"/>
              </a:ext>
            </a:extLst>
          </p:cNvPr>
          <p:cNvSpPr txBox="1"/>
          <p:nvPr/>
        </p:nvSpPr>
        <p:spPr>
          <a:xfrm>
            <a:off x="957943" y="3130688"/>
            <a:ext cx="5138057" cy="3416320"/>
          </a:xfrm>
          <a:prstGeom prst="rect">
            <a:avLst/>
          </a:prstGeom>
          <a:noFill/>
        </p:spPr>
        <p:txBody>
          <a:bodyPr wrap="square" rtlCol="0">
            <a:spAutoFit/>
          </a:bodyPr>
          <a:lstStyle/>
          <a:p>
            <a:r>
              <a:rPr lang="en-US" b="1" dirty="0"/>
              <a:t>c</a:t>
            </a:r>
            <a:r>
              <a:rPr lang="en-BO" b="1" dirty="0"/>
              <a:t>lass MyNum</a:t>
            </a:r>
          </a:p>
          <a:p>
            <a:r>
              <a:rPr lang="en-BO"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static </a:t>
            </a:r>
            <a:r>
              <a:rPr lang="en-US" b="1" i="1" dirty="0"/>
              <a:t>implicit operator </a:t>
            </a:r>
            <a:r>
              <a:rPr lang="en-US" b="1" dirty="0" err="1"/>
              <a:t>MyNum</a:t>
            </a:r>
            <a:r>
              <a:rPr lang="en-US" b="1" dirty="0"/>
              <a:t>(int a) {</a:t>
            </a:r>
          </a:p>
          <a:p>
            <a:pPr lvl="1"/>
            <a:r>
              <a:rPr lang="en-US" b="1" dirty="0"/>
              <a:t>	return new </a:t>
            </a:r>
            <a:r>
              <a:rPr lang="en-US" b="1" dirty="0" err="1"/>
              <a:t>MyNum</a:t>
            </a:r>
            <a:r>
              <a:rPr lang="en-US" b="1" dirty="0"/>
              <a:t>(a);</a:t>
            </a:r>
          </a:p>
          <a:p>
            <a:pPr lvl="1"/>
            <a:r>
              <a:rPr lang="en-US" b="1" dirty="0"/>
              <a:t>}</a:t>
            </a:r>
          </a:p>
          <a:p>
            <a:pPr lvl="1"/>
            <a:r>
              <a:rPr lang="en-US" b="1" dirty="0"/>
              <a:t>public static </a:t>
            </a:r>
            <a:r>
              <a:rPr lang="en-US" b="1" i="1" dirty="0"/>
              <a:t>explicit operator </a:t>
            </a:r>
            <a:r>
              <a:rPr lang="en-US" b="1" dirty="0"/>
              <a:t>int(</a:t>
            </a:r>
            <a:r>
              <a:rPr lang="en-US" b="1" dirty="0" err="1"/>
              <a:t>MyNum</a:t>
            </a:r>
            <a:r>
              <a:rPr lang="en-US" b="1" dirty="0"/>
              <a:t> a) {</a:t>
            </a:r>
          </a:p>
          <a:p>
            <a:pPr lvl="1"/>
            <a:r>
              <a:rPr lang="en-US" b="1" dirty="0"/>
              <a:t>	return </a:t>
            </a:r>
            <a:r>
              <a:rPr lang="en-US" b="1" dirty="0" err="1"/>
              <a:t>a.val</a:t>
            </a:r>
            <a:r>
              <a:rPr lang="en-US" b="1" dirty="0"/>
              <a:t>;</a:t>
            </a:r>
          </a:p>
          <a:p>
            <a:pPr lvl="1"/>
            <a:r>
              <a:rPr lang="en-US" b="1" dirty="0"/>
              <a:t>}</a:t>
            </a:r>
          </a:p>
          <a:p>
            <a:r>
              <a:rPr lang="en-BO" b="1" dirty="0"/>
              <a:t>}</a:t>
            </a:r>
          </a:p>
        </p:txBody>
      </p:sp>
      <p:sp>
        <p:nvSpPr>
          <p:cNvPr id="5" name="TextBox 4">
            <a:extLst>
              <a:ext uri="{FF2B5EF4-FFF2-40B4-BE49-F238E27FC236}">
                <a16:creationId xmlns:a16="http://schemas.microsoft.com/office/drawing/2014/main" id="{9880CC91-5856-2E4E-9C90-F17B76EDE7D8}"/>
              </a:ext>
            </a:extLst>
          </p:cNvPr>
          <p:cNvSpPr txBox="1"/>
          <p:nvPr/>
        </p:nvSpPr>
        <p:spPr>
          <a:xfrm>
            <a:off x="6897189" y="3535680"/>
            <a:ext cx="4197531" cy="2031325"/>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r>
              <a:rPr lang="en-US" b="1" dirty="0" err="1"/>
              <a:t>MyNum</a:t>
            </a:r>
            <a:r>
              <a:rPr lang="en-US" b="1" dirty="0"/>
              <a:t> </a:t>
            </a:r>
            <a:r>
              <a:rPr lang="en-US" b="1" dirty="0" err="1"/>
              <a:t>mynum</a:t>
            </a:r>
            <a:r>
              <a:rPr lang="en-US" b="1" dirty="0"/>
              <a:t> = 5;</a:t>
            </a:r>
          </a:p>
          <a:p>
            <a:r>
              <a:rPr lang="en-US" b="1" dirty="0"/>
              <a:t>		int b = (int) </a:t>
            </a:r>
            <a:r>
              <a:rPr lang="en-US" b="1" dirty="0" err="1"/>
              <a:t>mynum</a:t>
            </a:r>
            <a:r>
              <a:rPr lang="en-US" b="1" dirty="0"/>
              <a:t>;</a:t>
            </a:r>
          </a:p>
          <a:p>
            <a:r>
              <a:rPr lang="en-US" b="1" dirty="0"/>
              <a:t>	}</a:t>
            </a:r>
          </a:p>
          <a:p>
            <a:r>
              <a:rPr lang="en-US" b="1" dirty="0"/>
              <a:t>}</a:t>
            </a:r>
          </a:p>
        </p:txBody>
      </p:sp>
    </p:spTree>
    <p:extLst>
      <p:ext uri="{BB962C8B-B14F-4D97-AF65-F5344CB8AC3E}">
        <p14:creationId xmlns:p14="http://schemas.microsoft.com/office/powerpoint/2010/main" val="190291211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23BF-F733-B345-B1F7-3EA77AD0ACBE}"/>
              </a:ext>
            </a:extLst>
          </p:cNvPr>
          <p:cNvSpPr>
            <a:spLocks noGrp="1"/>
          </p:cNvSpPr>
          <p:nvPr>
            <p:ph type="title"/>
          </p:nvPr>
        </p:nvSpPr>
        <p:spPr/>
        <p:txBody>
          <a:bodyPr/>
          <a:lstStyle/>
          <a:p>
            <a:r>
              <a:rPr lang="en-US" dirty="0"/>
              <a:t>CHAPTER 24</a:t>
            </a:r>
            <a:br>
              <a:rPr lang="en-US" dirty="0"/>
            </a:br>
            <a:endParaRPr lang="en-BO" dirty="0"/>
          </a:p>
        </p:txBody>
      </p:sp>
      <p:sp>
        <p:nvSpPr>
          <p:cNvPr id="3" name="Content Placeholder 2">
            <a:extLst>
              <a:ext uri="{FF2B5EF4-FFF2-40B4-BE49-F238E27FC236}">
                <a16:creationId xmlns:a16="http://schemas.microsoft.com/office/drawing/2014/main" id="{B0CE561C-A902-ED44-8FEE-266F319C1E46}"/>
              </a:ext>
            </a:extLst>
          </p:cNvPr>
          <p:cNvSpPr>
            <a:spLocks noGrp="1"/>
          </p:cNvSpPr>
          <p:nvPr>
            <p:ph idx="1"/>
          </p:nvPr>
        </p:nvSpPr>
        <p:spPr/>
        <p:txBody>
          <a:bodyPr/>
          <a:lstStyle/>
          <a:p>
            <a:pPr marL="0" indent="0">
              <a:buNone/>
            </a:pPr>
            <a:r>
              <a:rPr lang="en-US" sz="4000" b="1" dirty="0"/>
              <a:t>Struct</a:t>
            </a:r>
          </a:p>
          <a:p>
            <a:endParaRPr lang="en-BO" dirty="0"/>
          </a:p>
          <a:p>
            <a:pPr marL="0" indent="0">
              <a:buNone/>
            </a:pPr>
            <a:r>
              <a:rPr lang="en-US" dirty="0"/>
              <a:t>(lightweight classes)</a:t>
            </a:r>
          </a:p>
          <a:p>
            <a:endParaRPr lang="en-BO" dirty="0"/>
          </a:p>
        </p:txBody>
      </p:sp>
    </p:spTree>
    <p:extLst>
      <p:ext uri="{BB962C8B-B14F-4D97-AF65-F5344CB8AC3E}">
        <p14:creationId xmlns:p14="http://schemas.microsoft.com/office/powerpoint/2010/main" val="218501162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0BD3-2FCC-9240-A77B-C877E8C77DD9}"/>
              </a:ext>
            </a:extLst>
          </p:cNvPr>
          <p:cNvSpPr>
            <a:spLocks noGrp="1"/>
          </p:cNvSpPr>
          <p:nvPr>
            <p:ph type="title"/>
          </p:nvPr>
        </p:nvSpPr>
        <p:spPr/>
        <p:txBody>
          <a:bodyPr/>
          <a:lstStyle/>
          <a:p>
            <a:r>
              <a:rPr lang="en-US" dirty="0"/>
              <a:t>struct like a class</a:t>
            </a:r>
            <a:br>
              <a:rPr lang="en-US" dirty="0"/>
            </a:br>
            <a:endParaRPr lang="en-BO" dirty="0"/>
          </a:p>
        </p:txBody>
      </p:sp>
      <p:sp>
        <p:nvSpPr>
          <p:cNvPr id="3" name="Content Placeholder 2">
            <a:extLst>
              <a:ext uri="{FF2B5EF4-FFF2-40B4-BE49-F238E27FC236}">
                <a16:creationId xmlns:a16="http://schemas.microsoft.com/office/drawing/2014/main" id="{1635F60B-C963-0548-A65D-C07B8A5A9048}"/>
              </a:ext>
            </a:extLst>
          </p:cNvPr>
          <p:cNvSpPr>
            <a:spLocks noGrp="1"/>
          </p:cNvSpPr>
          <p:nvPr>
            <p:ph idx="1"/>
          </p:nvPr>
        </p:nvSpPr>
        <p:spPr>
          <a:xfrm>
            <a:off x="838200" y="1825625"/>
            <a:ext cx="10515600" cy="1603375"/>
          </a:xfrm>
        </p:spPr>
        <p:txBody>
          <a:bodyPr>
            <a:normAutofit fontScale="70000" lnSpcReduction="20000"/>
          </a:bodyPr>
          <a:lstStyle/>
          <a:p>
            <a:pPr marL="0" indent="0">
              <a:buNone/>
            </a:pPr>
            <a:r>
              <a:rPr lang="en-US" dirty="0"/>
              <a:t>The struct keyword in C# is used to create value types. A struct is similar to a class in that it represents a structure with mainly field and method members. However, a struct is a value type, whereas a class is a reference type. Therefore, a struct variable directly stores the data of the struct, while a class variable only stores a reference to an object allocated in memory.</a:t>
            </a:r>
          </a:p>
          <a:p>
            <a:pPr marL="0" indent="0">
              <a:buNone/>
            </a:pPr>
            <a:r>
              <a:rPr lang="en-US" dirty="0"/>
              <a:t>Structs share most of the same syntax as classes. For example, the following struct is named Point and consists of two public fields.</a:t>
            </a:r>
          </a:p>
          <a:p>
            <a:endParaRPr lang="en-BO" dirty="0"/>
          </a:p>
        </p:txBody>
      </p:sp>
      <p:sp>
        <p:nvSpPr>
          <p:cNvPr id="4" name="TextBox 3">
            <a:extLst>
              <a:ext uri="{FF2B5EF4-FFF2-40B4-BE49-F238E27FC236}">
                <a16:creationId xmlns:a16="http://schemas.microsoft.com/office/drawing/2014/main" id="{844D092D-34F3-7F41-B299-8670BBACEC7F}"/>
              </a:ext>
            </a:extLst>
          </p:cNvPr>
          <p:cNvSpPr txBox="1"/>
          <p:nvPr/>
        </p:nvSpPr>
        <p:spPr>
          <a:xfrm>
            <a:off x="949234" y="3563937"/>
            <a:ext cx="2717074" cy="1200329"/>
          </a:xfrm>
          <a:prstGeom prst="rect">
            <a:avLst/>
          </a:prstGeom>
          <a:noFill/>
        </p:spPr>
        <p:txBody>
          <a:bodyPr wrap="square" rtlCol="0">
            <a:spAutoFit/>
          </a:bodyPr>
          <a:lstStyle/>
          <a:p>
            <a:r>
              <a:rPr lang="en-US" b="1" dirty="0"/>
              <a:t>struct Point</a:t>
            </a:r>
          </a:p>
          <a:p>
            <a:r>
              <a:rPr lang="en-US" b="1" dirty="0"/>
              <a:t>{</a:t>
            </a:r>
          </a:p>
          <a:p>
            <a:r>
              <a:rPr lang="en-US" b="1" dirty="0"/>
              <a:t>	public int x, y;</a:t>
            </a:r>
          </a:p>
          <a:p>
            <a:r>
              <a:rPr lang="en-US" b="1" dirty="0"/>
              <a:t>}</a:t>
            </a:r>
          </a:p>
        </p:txBody>
      </p:sp>
      <p:sp>
        <p:nvSpPr>
          <p:cNvPr id="5" name="TextBox 4">
            <a:extLst>
              <a:ext uri="{FF2B5EF4-FFF2-40B4-BE49-F238E27FC236}">
                <a16:creationId xmlns:a16="http://schemas.microsoft.com/office/drawing/2014/main" id="{6F80F329-805E-A148-9BE0-C30DD2EEF634}"/>
              </a:ext>
            </a:extLst>
          </p:cNvPr>
          <p:cNvSpPr txBox="1"/>
          <p:nvPr/>
        </p:nvSpPr>
        <p:spPr>
          <a:xfrm>
            <a:off x="3918858" y="3563937"/>
            <a:ext cx="4197531" cy="2031325"/>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p>
          <a:p>
            <a:r>
              <a:rPr lang="en-US" dirty="0"/>
              <a:t>		</a:t>
            </a:r>
            <a:r>
              <a:rPr lang="en-US" b="1" dirty="0"/>
              <a:t>Point p = new Point();</a:t>
            </a:r>
          </a:p>
          <a:p>
            <a:r>
              <a:rPr lang="en-US" b="1" dirty="0"/>
              <a:t>	}</a:t>
            </a:r>
          </a:p>
          <a:p>
            <a:r>
              <a:rPr lang="en-US" b="1" dirty="0"/>
              <a:t>}</a:t>
            </a:r>
          </a:p>
        </p:txBody>
      </p:sp>
      <p:sp>
        <p:nvSpPr>
          <p:cNvPr id="6" name="TextBox 5">
            <a:extLst>
              <a:ext uri="{FF2B5EF4-FFF2-40B4-BE49-F238E27FC236}">
                <a16:creationId xmlns:a16="http://schemas.microsoft.com/office/drawing/2014/main" id="{14E47625-8E60-3249-B8C6-2889CB3EA455}"/>
              </a:ext>
            </a:extLst>
          </p:cNvPr>
          <p:cNvSpPr txBox="1"/>
          <p:nvPr/>
        </p:nvSpPr>
        <p:spPr>
          <a:xfrm>
            <a:off x="8525694" y="3887103"/>
            <a:ext cx="2828106" cy="1754326"/>
          </a:xfrm>
          <a:prstGeom prst="rect">
            <a:avLst/>
          </a:prstGeom>
          <a:noFill/>
        </p:spPr>
        <p:txBody>
          <a:bodyPr wrap="square" rtlCol="0">
            <a:spAutoFit/>
          </a:bodyPr>
          <a:lstStyle/>
          <a:p>
            <a:r>
              <a:rPr lang="en-US" dirty="0"/>
              <a:t>When creating a struct variable in this way, the default constructor</a:t>
            </a:r>
          </a:p>
          <a:p>
            <a:r>
              <a:rPr lang="en-US" dirty="0"/>
              <a:t>will be called, which sets the fields to their default value. </a:t>
            </a:r>
          </a:p>
        </p:txBody>
      </p:sp>
    </p:spTree>
    <p:extLst>
      <p:ext uri="{BB962C8B-B14F-4D97-AF65-F5344CB8AC3E}">
        <p14:creationId xmlns:p14="http://schemas.microsoft.com/office/powerpoint/2010/main" val="61441354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75FFE-1B38-D643-8953-63920B94EC7B}"/>
              </a:ext>
            </a:extLst>
          </p:cNvPr>
          <p:cNvSpPr>
            <a:spLocks noGrp="1"/>
          </p:cNvSpPr>
          <p:nvPr>
            <p:ph type="title"/>
          </p:nvPr>
        </p:nvSpPr>
        <p:spPr/>
        <p:txBody>
          <a:bodyPr/>
          <a:lstStyle/>
          <a:p>
            <a:r>
              <a:rPr lang="en-US" dirty="0"/>
              <a:t>s</a:t>
            </a:r>
            <a:r>
              <a:rPr lang="en-BO" dirty="0"/>
              <a:t>truct as value type</a:t>
            </a:r>
          </a:p>
        </p:txBody>
      </p:sp>
      <p:sp>
        <p:nvSpPr>
          <p:cNvPr id="3" name="Content Placeholder 2">
            <a:extLst>
              <a:ext uri="{FF2B5EF4-FFF2-40B4-BE49-F238E27FC236}">
                <a16:creationId xmlns:a16="http://schemas.microsoft.com/office/drawing/2014/main" id="{44C899EA-0BCE-444B-99FC-ED45721748B2}"/>
              </a:ext>
            </a:extLst>
          </p:cNvPr>
          <p:cNvSpPr>
            <a:spLocks noGrp="1"/>
          </p:cNvSpPr>
          <p:nvPr>
            <p:ph idx="1"/>
          </p:nvPr>
        </p:nvSpPr>
        <p:spPr>
          <a:xfrm>
            <a:off x="838200" y="1825625"/>
            <a:ext cx="10515600" cy="1405255"/>
          </a:xfrm>
        </p:spPr>
        <p:txBody>
          <a:bodyPr>
            <a:normAutofit fontScale="92500" lnSpcReduction="10000"/>
          </a:bodyPr>
          <a:lstStyle/>
          <a:p>
            <a:pPr marL="0" indent="0">
              <a:buNone/>
            </a:pPr>
            <a:r>
              <a:rPr lang="en-US" dirty="0"/>
              <a:t>Unlike classes, structs can also be instantiated without using the new operator. The fields will then remain unassigned. However, similar to when attempting to use a local uninitialized variable, the compiler will not allow the fields to be read until they have been initialized.</a:t>
            </a:r>
          </a:p>
          <a:p>
            <a:endParaRPr lang="en-US" dirty="0"/>
          </a:p>
          <a:p>
            <a:endParaRPr lang="en-BO" dirty="0"/>
          </a:p>
        </p:txBody>
      </p:sp>
      <p:sp>
        <p:nvSpPr>
          <p:cNvPr id="4" name="TextBox 3">
            <a:extLst>
              <a:ext uri="{FF2B5EF4-FFF2-40B4-BE49-F238E27FC236}">
                <a16:creationId xmlns:a16="http://schemas.microsoft.com/office/drawing/2014/main" id="{2E63459D-F2C2-6842-9C41-2F4CB198BCAC}"/>
              </a:ext>
            </a:extLst>
          </p:cNvPr>
          <p:cNvSpPr txBox="1"/>
          <p:nvPr/>
        </p:nvSpPr>
        <p:spPr>
          <a:xfrm>
            <a:off x="3631475" y="3627121"/>
            <a:ext cx="4476206" cy="2554545"/>
          </a:xfrm>
          <a:prstGeom prst="rect">
            <a:avLst/>
          </a:prstGeom>
          <a:noFill/>
        </p:spPr>
        <p:txBody>
          <a:bodyPr wrap="square" rtlCol="0">
            <a:spAutoFit/>
          </a:bodyPr>
          <a:lstStyle/>
          <a:p>
            <a:r>
              <a:rPr lang="en-US" sz="2000" b="1" dirty="0"/>
              <a:t>C</a:t>
            </a:r>
            <a:r>
              <a:rPr lang="en-BO" sz="2000" b="1" dirty="0"/>
              <a:t>lass MyApp</a:t>
            </a:r>
          </a:p>
          <a:p>
            <a:r>
              <a:rPr lang="en-BO" sz="2000" b="1" dirty="0"/>
              <a:t>{</a:t>
            </a:r>
          </a:p>
          <a:p>
            <a:r>
              <a:rPr lang="en-BO" sz="2000" b="1" dirty="0"/>
              <a:t>      static void Main()</a:t>
            </a:r>
          </a:p>
          <a:p>
            <a:r>
              <a:rPr lang="en-BO" sz="2000" b="1" dirty="0"/>
              <a:t>      {</a:t>
            </a:r>
          </a:p>
          <a:p>
            <a:pPr lvl="1"/>
            <a:r>
              <a:rPr lang="en-US" sz="2000" b="1" dirty="0"/>
              <a:t>Point q;</a:t>
            </a:r>
          </a:p>
          <a:p>
            <a:pPr lvl="1"/>
            <a:r>
              <a:rPr lang="en-US" sz="2000" b="1" dirty="0"/>
              <a:t>int y = </a:t>
            </a:r>
            <a:r>
              <a:rPr lang="en-US" sz="2000" b="1" dirty="0" err="1"/>
              <a:t>q.x</a:t>
            </a:r>
            <a:r>
              <a:rPr lang="en-US" sz="2000" b="1" dirty="0"/>
              <a:t>; // compile-time error</a:t>
            </a:r>
          </a:p>
          <a:p>
            <a:r>
              <a:rPr lang="en-BO" sz="2000" b="1" dirty="0"/>
              <a:t>      }</a:t>
            </a:r>
          </a:p>
          <a:p>
            <a:r>
              <a:rPr lang="en-BO" sz="2000" b="1" dirty="0"/>
              <a:t>}</a:t>
            </a:r>
            <a:endParaRPr lang="en-BO" b="1" dirty="0"/>
          </a:p>
        </p:txBody>
      </p:sp>
    </p:spTree>
    <p:extLst>
      <p:ext uri="{BB962C8B-B14F-4D97-AF65-F5344CB8AC3E}">
        <p14:creationId xmlns:p14="http://schemas.microsoft.com/office/powerpoint/2010/main" val="258342956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9390-756E-E64B-A364-6D32112867FC}"/>
              </a:ext>
            </a:extLst>
          </p:cNvPr>
          <p:cNvSpPr>
            <a:spLocks noGrp="1"/>
          </p:cNvSpPr>
          <p:nvPr>
            <p:ph type="title"/>
          </p:nvPr>
        </p:nvSpPr>
        <p:spPr/>
        <p:txBody>
          <a:bodyPr/>
          <a:lstStyle/>
          <a:p>
            <a:r>
              <a:rPr lang="en-US" dirty="0"/>
              <a:t>Struct Constructors</a:t>
            </a:r>
            <a:br>
              <a:rPr lang="en-US" dirty="0"/>
            </a:br>
            <a:endParaRPr lang="en-BO" dirty="0"/>
          </a:p>
        </p:txBody>
      </p:sp>
      <p:sp>
        <p:nvSpPr>
          <p:cNvPr id="3" name="Content Placeholder 2">
            <a:extLst>
              <a:ext uri="{FF2B5EF4-FFF2-40B4-BE49-F238E27FC236}">
                <a16:creationId xmlns:a16="http://schemas.microsoft.com/office/drawing/2014/main" id="{F4F9466C-100C-0A49-8196-84A4ED5542A0}"/>
              </a:ext>
            </a:extLst>
          </p:cNvPr>
          <p:cNvSpPr>
            <a:spLocks noGrp="1"/>
          </p:cNvSpPr>
          <p:nvPr>
            <p:ph idx="1"/>
          </p:nvPr>
        </p:nvSpPr>
        <p:spPr>
          <a:xfrm>
            <a:off x="838200" y="1825625"/>
            <a:ext cx="10515600" cy="1603375"/>
          </a:xfrm>
        </p:spPr>
        <p:txBody>
          <a:bodyPr>
            <a:normAutofit fontScale="77500" lnSpcReduction="20000"/>
          </a:bodyPr>
          <a:lstStyle/>
          <a:p>
            <a:pPr marL="0" indent="0">
              <a:buNone/>
            </a:pPr>
            <a:r>
              <a:rPr lang="en-US" dirty="0"/>
              <a:t>Structs can contain the same members that classes can, except that they cannot contain destructors or </a:t>
            </a:r>
            <a:r>
              <a:rPr lang="en-US" dirty="0" err="1"/>
              <a:t>parameterless</a:t>
            </a:r>
            <a:r>
              <a:rPr lang="en-US" dirty="0"/>
              <a:t> constructors. The </a:t>
            </a:r>
            <a:r>
              <a:rPr lang="en-US" dirty="0" err="1"/>
              <a:t>parameterless</a:t>
            </a:r>
            <a:r>
              <a:rPr lang="en-US" dirty="0"/>
              <a:t> constructor is automatically provided and may not be user-defined. However, a struct may declare constructors that have parameters. The compiler will then enforce that all struct fields are assigned in the constructors, so as to avoid problems associated with unassigned variables.</a:t>
            </a:r>
          </a:p>
          <a:p>
            <a:endParaRPr lang="en-BO" dirty="0"/>
          </a:p>
        </p:txBody>
      </p:sp>
      <p:sp>
        <p:nvSpPr>
          <p:cNvPr id="4" name="TextBox 3">
            <a:extLst>
              <a:ext uri="{FF2B5EF4-FFF2-40B4-BE49-F238E27FC236}">
                <a16:creationId xmlns:a16="http://schemas.microsoft.com/office/drawing/2014/main" id="{659D0B7F-3E6A-8245-A4DB-75B33BD41847}"/>
              </a:ext>
            </a:extLst>
          </p:cNvPr>
          <p:cNvSpPr txBox="1"/>
          <p:nvPr/>
        </p:nvSpPr>
        <p:spPr>
          <a:xfrm>
            <a:off x="4127863" y="3553051"/>
            <a:ext cx="3108960" cy="2585323"/>
          </a:xfrm>
          <a:prstGeom prst="rect">
            <a:avLst/>
          </a:prstGeom>
          <a:noFill/>
        </p:spPr>
        <p:txBody>
          <a:bodyPr wrap="square" rtlCol="0">
            <a:spAutoFit/>
          </a:bodyPr>
          <a:lstStyle/>
          <a:p>
            <a:r>
              <a:rPr lang="en-US" b="1" dirty="0"/>
              <a:t>struct Point</a:t>
            </a:r>
          </a:p>
          <a:p>
            <a:r>
              <a:rPr lang="en-US" b="1" dirty="0"/>
              <a:t>{</a:t>
            </a:r>
          </a:p>
          <a:p>
            <a:pPr lvl="1"/>
            <a:r>
              <a:rPr lang="en-US" b="1" dirty="0"/>
              <a:t>public int x, y;</a:t>
            </a:r>
          </a:p>
          <a:p>
            <a:pPr lvl="1"/>
            <a:r>
              <a:rPr lang="en-US" b="1" dirty="0"/>
              <a:t>public Point(int x, int y)</a:t>
            </a:r>
          </a:p>
          <a:p>
            <a:pPr lvl="1"/>
            <a:r>
              <a:rPr lang="en-US" b="1" dirty="0"/>
              <a:t>{</a:t>
            </a:r>
          </a:p>
          <a:p>
            <a:pPr lvl="2"/>
            <a:r>
              <a:rPr lang="en-US" b="1" dirty="0" err="1"/>
              <a:t>this.x</a:t>
            </a:r>
            <a:r>
              <a:rPr lang="en-US" b="1" dirty="0"/>
              <a:t> = x;</a:t>
            </a:r>
          </a:p>
          <a:p>
            <a:pPr lvl="2"/>
            <a:r>
              <a:rPr lang="en-US" b="1" dirty="0" err="1"/>
              <a:t>this.y</a:t>
            </a:r>
            <a:r>
              <a:rPr lang="en-US" b="1" dirty="0"/>
              <a:t> = y;</a:t>
            </a:r>
          </a:p>
          <a:p>
            <a:pPr lvl="1"/>
            <a:r>
              <a:rPr lang="en-US" b="1" dirty="0"/>
              <a:t>}</a:t>
            </a:r>
          </a:p>
          <a:p>
            <a:r>
              <a:rPr lang="en-US" b="1" dirty="0"/>
              <a:t>}</a:t>
            </a:r>
          </a:p>
        </p:txBody>
      </p:sp>
    </p:spTree>
    <p:extLst>
      <p:ext uri="{BB962C8B-B14F-4D97-AF65-F5344CB8AC3E}">
        <p14:creationId xmlns:p14="http://schemas.microsoft.com/office/powerpoint/2010/main" val="283610812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1FD71-AA80-5D44-8040-E12CD1905F24}"/>
              </a:ext>
            </a:extLst>
          </p:cNvPr>
          <p:cNvSpPr>
            <a:spLocks noGrp="1"/>
          </p:cNvSpPr>
          <p:nvPr>
            <p:ph type="title"/>
          </p:nvPr>
        </p:nvSpPr>
        <p:spPr/>
        <p:txBody>
          <a:bodyPr/>
          <a:lstStyle/>
          <a:p>
            <a:r>
              <a:rPr lang="en-US" dirty="0"/>
              <a:t>Struct Field Initializers</a:t>
            </a:r>
            <a:br>
              <a:rPr lang="en-US" dirty="0"/>
            </a:br>
            <a:endParaRPr lang="en-BO" dirty="0"/>
          </a:p>
        </p:txBody>
      </p:sp>
      <p:sp>
        <p:nvSpPr>
          <p:cNvPr id="3" name="Content Placeholder 2">
            <a:extLst>
              <a:ext uri="{FF2B5EF4-FFF2-40B4-BE49-F238E27FC236}">
                <a16:creationId xmlns:a16="http://schemas.microsoft.com/office/drawing/2014/main" id="{BECD76C2-1B8F-0944-8882-5B1FDFEB763A}"/>
              </a:ext>
            </a:extLst>
          </p:cNvPr>
          <p:cNvSpPr>
            <a:spLocks noGrp="1"/>
          </p:cNvSpPr>
          <p:nvPr>
            <p:ph idx="1"/>
          </p:nvPr>
        </p:nvSpPr>
        <p:spPr>
          <a:xfrm>
            <a:off x="838200" y="1825625"/>
            <a:ext cx="10515600" cy="1109164"/>
          </a:xfrm>
        </p:spPr>
        <p:txBody>
          <a:bodyPr/>
          <a:lstStyle/>
          <a:p>
            <a:pPr marL="0" indent="0">
              <a:buNone/>
            </a:pPr>
            <a:r>
              <a:rPr lang="en-US" dirty="0"/>
              <a:t>Fields within a struct cannot be given initial values, unless they are</a:t>
            </a:r>
          </a:p>
          <a:p>
            <a:pPr marL="0" indent="0">
              <a:buNone/>
            </a:pPr>
            <a:r>
              <a:rPr lang="en-US" dirty="0"/>
              <a:t>declared as const or static.</a:t>
            </a:r>
          </a:p>
          <a:p>
            <a:endParaRPr lang="en-BO" dirty="0"/>
          </a:p>
        </p:txBody>
      </p:sp>
      <p:sp>
        <p:nvSpPr>
          <p:cNvPr id="4" name="TextBox 3">
            <a:extLst>
              <a:ext uri="{FF2B5EF4-FFF2-40B4-BE49-F238E27FC236}">
                <a16:creationId xmlns:a16="http://schemas.microsoft.com/office/drawing/2014/main" id="{99875FE4-8F77-5541-8910-EF8506A27E98}"/>
              </a:ext>
            </a:extLst>
          </p:cNvPr>
          <p:cNvSpPr txBox="1"/>
          <p:nvPr/>
        </p:nvSpPr>
        <p:spPr>
          <a:xfrm>
            <a:off x="2664823" y="3335383"/>
            <a:ext cx="6122126" cy="2308324"/>
          </a:xfrm>
          <a:prstGeom prst="rect">
            <a:avLst/>
          </a:prstGeom>
          <a:noFill/>
        </p:spPr>
        <p:txBody>
          <a:bodyPr wrap="square" rtlCol="0">
            <a:spAutoFit/>
          </a:bodyPr>
          <a:lstStyle/>
          <a:p>
            <a:r>
              <a:rPr lang="en-US" sz="2400" b="1" dirty="0"/>
              <a:t>struct Point</a:t>
            </a:r>
          </a:p>
          <a:p>
            <a:r>
              <a:rPr lang="en-US" sz="2400" b="1" dirty="0"/>
              <a:t>{</a:t>
            </a:r>
          </a:p>
          <a:p>
            <a:pPr lvl="1"/>
            <a:r>
              <a:rPr lang="en-US" sz="2400" b="1" dirty="0"/>
              <a:t>public int x = 1, y = 1; // compile-time error</a:t>
            </a:r>
          </a:p>
          <a:p>
            <a:pPr lvl="1"/>
            <a:r>
              <a:rPr lang="en-US" sz="2400" b="1" dirty="0"/>
              <a:t>public static int </a:t>
            </a:r>
            <a:r>
              <a:rPr lang="en-US" sz="2400" b="1" dirty="0" err="1"/>
              <a:t>myStatic</a:t>
            </a:r>
            <a:r>
              <a:rPr lang="en-US" sz="2400" b="1" dirty="0"/>
              <a:t> = 5; // allowed</a:t>
            </a:r>
          </a:p>
          <a:p>
            <a:pPr lvl="1"/>
            <a:r>
              <a:rPr lang="en-US" sz="2400" b="1" dirty="0"/>
              <a:t>public const int </a:t>
            </a:r>
            <a:r>
              <a:rPr lang="en-US" sz="2400" b="1" dirty="0" err="1"/>
              <a:t>myConst</a:t>
            </a:r>
            <a:r>
              <a:rPr lang="en-US" sz="2400" b="1" dirty="0"/>
              <a:t> = 10; // allowed</a:t>
            </a:r>
          </a:p>
          <a:p>
            <a:r>
              <a:rPr lang="en-US" sz="2400" b="1" dirty="0"/>
              <a:t>}</a:t>
            </a:r>
            <a:endParaRPr lang="en-US" b="1" dirty="0"/>
          </a:p>
        </p:txBody>
      </p:sp>
    </p:spTree>
    <p:extLst>
      <p:ext uri="{BB962C8B-B14F-4D97-AF65-F5344CB8AC3E}">
        <p14:creationId xmlns:p14="http://schemas.microsoft.com/office/powerpoint/2010/main" val="381125567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61ED4-BA81-D948-B265-20A139EB525A}"/>
              </a:ext>
            </a:extLst>
          </p:cNvPr>
          <p:cNvSpPr>
            <a:spLocks noGrp="1"/>
          </p:cNvSpPr>
          <p:nvPr>
            <p:ph type="title"/>
          </p:nvPr>
        </p:nvSpPr>
        <p:spPr/>
        <p:txBody>
          <a:bodyPr/>
          <a:lstStyle/>
          <a:p>
            <a:r>
              <a:rPr lang="en-US" dirty="0"/>
              <a:t>Struct Inheritance</a:t>
            </a:r>
            <a:br>
              <a:rPr lang="en-US" dirty="0"/>
            </a:br>
            <a:endParaRPr lang="en-BO" dirty="0"/>
          </a:p>
        </p:txBody>
      </p:sp>
      <p:sp>
        <p:nvSpPr>
          <p:cNvPr id="3" name="Content Placeholder 2">
            <a:extLst>
              <a:ext uri="{FF2B5EF4-FFF2-40B4-BE49-F238E27FC236}">
                <a16:creationId xmlns:a16="http://schemas.microsoft.com/office/drawing/2014/main" id="{08467DE2-1C47-C244-BD9F-AD44B54B6104}"/>
              </a:ext>
            </a:extLst>
          </p:cNvPr>
          <p:cNvSpPr>
            <a:spLocks noGrp="1"/>
          </p:cNvSpPr>
          <p:nvPr>
            <p:ph idx="1"/>
          </p:nvPr>
        </p:nvSpPr>
        <p:spPr>
          <a:xfrm>
            <a:off x="838200" y="1825625"/>
            <a:ext cx="10515600" cy="3869781"/>
          </a:xfrm>
        </p:spPr>
        <p:txBody>
          <a:bodyPr/>
          <a:lstStyle/>
          <a:p>
            <a:pPr marL="0" indent="0">
              <a:buNone/>
            </a:pPr>
            <a:r>
              <a:rPr lang="en-US" dirty="0"/>
              <a:t>A struct cannot inherit from another struct or class, and it cannot be a</a:t>
            </a:r>
          </a:p>
          <a:p>
            <a:pPr marL="0" indent="0">
              <a:buNone/>
            </a:pPr>
            <a:r>
              <a:rPr lang="en-US" dirty="0"/>
              <a:t>base class. This also means that struct members cannot be declared as</a:t>
            </a:r>
          </a:p>
          <a:p>
            <a:pPr marL="0" indent="0">
              <a:buNone/>
            </a:pPr>
            <a:r>
              <a:rPr lang="en-US" dirty="0"/>
              <a:t>protected, private protected, or protected internal, and that struct</a:t>
            </a:r>
          </a:p>
          <a:p>
            <a:pPr marL="0" indent="0">
              <a:buNone/>
            </a:pPr>
            <a:r>
              <a:rPr lang="en-US" dirty="0"/>
              <a:t>methods cannot be marked as virtual. Structs implicitly inherit from</a:t>
            </a:r>
          </a:p>
          <a:p>
            <a:pPr marL="0" indent="0">
              <a:buNone/>
            </a:pPr>
            <a:r>
              <a:rPr lang="en-US" dirty="0" err="1"/>
              <a:t>System.ValueType</a:t>
            </a:r>
            <a:r>
              <a:rPr lang="en-US" dirty="0"/>
              <a:t>, which in turn inherits from </a:t>
            </a:r>
            <a:r>
              <a:rPr lang="en-US" dirty="0" err="1"/>
              <a:t>System.Object</a:t>
            </a:r>
            <a:r>
              <a:rPr lang="en-US" dirty="0"/>
              <a:t>. Although</a:t>
            </a:r>
          </a:p>
          <a:p>
            <a:pPr marL="0" indent="0">
              <a:buNone/>
            </a:pPr>
            <a:r>
              <a:rPr lang="en-US" dirty="0"/>
              <a:t>structs do not support user-defined inheritance, they can implement</a:t>
            </a:r>
          </a:p>
          <a:p>
            <a:pPr marL="0" indent="0">
              <a:buNone/>
            </a:pPr>
            <a:r>
              <a:rPr lang="en-US" dirty="0"/>
              <a:t>interfaces in the same way as classes.</a:t>
            </a:r>
          </a:p>
          <a:p>
            <a:endParaRPr lang="en-BO" dirty="0"/>
          </a:p>
        </p:txBody>
      </p:sp>
    </p:spTree>
    <p:extLst>
      <p:ext uri="{BB962C8B-B14F-4D97-AF65-F5344CB8AC3E}">
        <p14:creationId xmlns:p14="http://schemas.microsoft.com/office/powerpoint/2010/main" val="21375525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EE55-6107-1144-8786-495394AFDC1E}"/>
              </a:ext>
            </a:extLst>
          </p:cNvPr>
          <p:cNvSpPr>
            <a:spLocks noGrp="1"/>
          </p:cNvSpPr>
          <p:nvPr>
            <p:ph type="title"/>
          </p:nvPr>
        </p:nvSpPr>
        <p:spPr/>
        <p:txBody>
          <a:bodyPr/>
          <a:lstStyle/>
          <a:p>
            <a:r>
              <a:rPr lang="en-US" dirty="0"/>
              <a:t>struct Guideline</a:t>
            </a:r>
            <a:br>
              <a:rPr lang="en-US" dirty="0"/>
            </a:br>
            <a:endParaRPr lang="en-BO" dirty="0"/>
          </a:p>
        </p:txBody>
      </p:sp>
      <p:sp>
        <p:nvSpPr>
          <p:cNvPr id="3" name="Content Placeholder 2">
            <a:extLst>
              <a:ext uri="{FF2B5EF4-FFF2-40B4-BE49-F238E27FC236}">
                <a16:creationId xmlns:a16="http://schemas.microsoft.com/office/drawing/2014/main" id="{7DB4204E-4CB4-2D49-87F3-2607F5C5DCAA}"/>
              </a:ext>
            </a:extLst>
          </p:cNvPr>
          <p:cNvSpPr>
            <a:spLocks noGrp="1"/>
          </p:cNvSpPr>
          <p:nvPr>
            <p:ph idx="1"/>
          </p:nvPr>
        </p:nvSpPr>
        <p:spPr/>
        <p:txBody>
          <a:bodyPr/>
          <a:lstStyle/>
          <a:p>
            <a:pPr marL="0" indent="0">
              <a:buNone/>
            </a:pPr>
            <a:r>
              <a:rPr lang="en-US" dirty="0"/>
              <a:t>The struct type is typically used to represent lightweight classes that</a:t>
            </a:r>
          </a:p>
          <a:p>
            <a:pPr marL="0" indent="0">
              <a:buNone/>
            </a:pPr>
            <a:r>
              <a:rPr lang="en-US" dirty="0"/>
              <a:t>encapsulate small groups of related variables. The primary reason for</a:t>
            </a:r>
          </a:p>
          <a:p>
            <a:pPr marL="0" indent="0">
              <a:buNone/>
            </a:pPr>
            <a:r>
              <a:rPr lang="en-US" dirty="0"/>
              <a:t>using a struct instead of a class is to get value type semantics. For</a:t>
            </a:r>
          </a:p>
          <a:p>
            <a:pPr marL="0" indent="0">
              <a:buNone/>
            </a:pPr>
            <a:r>
              <a:rPr lang="en-US" dirty="0"/>
              <a:t>example, the simple types are in fact all struct types. </a:t>
            </a:r>
          </a:p>
          <a:p>
            <a:pPr marL="0" indent="0">
              <a:buNone/>
            </a:pPr>
            <a:r>
              <a:rPr lang="en-US" dirty="0"/>
              <a:t>For these types, it is more natural that assignment copies the value rather than the reference.</a:t>
            </a:r>
          </a:p>
          <a:p>
            <a:endParaRPr lang="en-BO" dirty="0"/>
          </a:p>
        </p:txBody>
      </p:sp>
    </p:spTree>
    <p:extLst>
      <p:ext uri="{BB962C8B-B14F-4D97-AF65-F5344CB8AC3E}">
        <p14:creationId xmlns:p14="http://schemas.microsoft.com/office/powerpoint/2010/main" val="220522031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9CE76-4DC4-3C4C-A60E-4BE801A66243}"/>
              </a:ext>
            </a:extLst>
          </p:cNvPr>
          <p:cNvSpPr>
            <a:spLocks noGrp="1"/>
          </p:cNvSpPr>
          <p:nvPr>
            <p:ph type="title"/>
          </p:nvPr>
        </p:nvSpPr>
        <p:spPr/>
        <p:txBody>
          <a:bodyPr/>
          <a:lstStyle/>
          <a:p>
            <a:r>
              <a:rPr lang="en-US" dirty="0"/>
              <a:t>struct Guideline</a:t>
            </a:r>
            <a:endParaRPr lang="en-BO" dirty="0"/>
          </a:p>
        </p:txBody>
      </p:sp>
      <p:sp>
        <p:nvSpPr>
          <p:cNvPr id="3" name="Content Placeholder 2">
            <a:extLst>
              <a:ext uri="{FF2B5EF4-FFF2-40B4-BE49-F238E27FC236}">
                <a16:creationId xmlns:a16="http://schemas.microsoft.com/office/drawing/2014/main" id="{CF929461-1C3C-AB41-8FFC-B404BA7F3938}"/>
              </a:ext>
            </a:extLst>
          </p:cNvPr>
          <p:cNvSpPr>
            <a:spLocks noGrp="1"/>
          </p:cNvSpPr>
          <p:nvPr>
            <p:ph idx="1"/>
          </p:nvPr>
        </p:nvSpPr>
        <p:spPr/>
        <p:txBody>
          <a:bodyPr>
            <a:normAutofit/>
          </a:bodyPr>
          <a:lstStyle/>
          <a:p>
            <a:pPr marL="0" indent="0">
              <a:buNone/>
            </a:pPr>
            <a:r>
              <a:rPr lang="en-US" dirty="0"/>
              <a:t>Structs can also be useful for performance reasons. A struct is more efficient than a class in terms of memory. It not only takes up less memory than a class, but it also does not need memory to be allocated for it as required by reference type objects. Furthermore, a class requires two memory spaces, one for the variable and one for the object, whereas a struct only needs one. This can make a significant difference for a program that operates on a great number of data structures. Bear in mind that assignment and parameter passing by value are typically more expensive with structs than with reference types, because the entire struct needs to be copied for such operations.</a:t>
            </a:r>
          </a:p>
          <a:p>
            <a:endParaRPr lang="en-BO" dirty="0"/>
          </a:p>
        </p:txBody>
      </p:sp>
    </p:spTree>
    <p:extLst>
      <p:ext uri="{BB962C8B-B14F-4D97-AF65-F5344CB8AC3E}">
        <p14:creationId xmlns:p14="http://schemas.microsoft.com/office/powerpoint/2010/main" val="847917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5F45-6447-5D4D-8C34-D91E6C3F939E}"/>
              </a:ext>
            </a:extLst>
          </p:cNvPr>
          <p:cNvSpPr>
            <a:spLocks noGrp="1"/>
          </p:cNvSpPr>
          <p:nvPr>
            <p:ph type="title"/>
          </p:nvPr>
        </p:nvSpPr>
        <p:spPr/>
        <p:txBody>
          <a:bodyPr/>
          <a:lstStyle/>
          <a:p>
            <a:r>
              <a:rPr lang="en-BO" dirty="0"/>
              <a:t>Integers with hexadecimal notation</a:t>
            </a:r>
          </a:p>
        </p:txBody>
      </p:sp>
      <p:sp>
        <p:nvSpPr>
          <p:cNvPr id="3" name="Content Placeholder 2">
            <a:extLst>
              <a:ext uri="{FF2B5EF4-FFF2-40B4-BE49-F238E27FC236}">
                <a16:creationId xmlns:a16="http://schemas.microsoft.com/office/drawing/2014/main" id="{882995C9-EB12-D340-B952-D86FE5C69BB1}"/>
              </a:ext>
            </a:extLst>
          </p:cNvPr>
          <p:cNvSpPr>
            <a:spLocks noGrp="1"/>
          </p:cNvSpPr>
          <p:nvPr>
            <p:ph idx="1"/>
          </p:nvPr>
        </p:nvSpPr>
        <p:spPr/>
        <p:txBody>
          <a:bodyPr/>
          <a:lstStyle/>
          <a:p>
            <a:pPr marL="0" indent="0">
              <a:buNone/>
            </a:pPr>
            <a:r>
              <a:rPr lang="en-US" dirty="0"/>
              <a:t>In addition to the standard decimal notation, integers can also be</a:t>
            </a:r>
          </a:p>
          <a:p>
            <a:pPr marL="0" indent="0">
              <a:buNone/>
            </a:pPr>
            <a:r>
              <a:rPr lang="en-US" dirty="0"/>
              <a:t>assigned using hexadecimal notation. In there is a binary notation as well. Hexadecimal numbers are prefixed with 0x and binary</a:t>
            </a:r>
          </a:p>
          <a:p>
            <a:pPr marL="0" indent="0">
              <a:buNone/>
            </a:pPr>
            <a:r>
              <a:rPr lang="en-US" dirty="0"/>
              <a:t>numbers with 0b.</a:t>
            </a:r>
          </a:p>
          <a:p>
            <a:pPr marL="0" indent="0">
              <a:buNone/>
            </a:pPr>
            <a:endParaRPr lang="en-US" dirty="0"/>
          </a:p>
          <a:p>
            <a:pPr marL="0" indent="0">
              <a:buNone/>
            </a:pPr>
            <a:r>
              <a:rPr lang="en-US" dirty="0"/>
              <a:t>int </a:t>
            </a:r>
            <a:r>
              <a:rPr lang="en-US" dirty="0" err="1"/>
              <a:t>myHex</a:t>
            </a:r>
            <a:r>
              <a:rPr lang="en-US" dirty="0"/>
              <a:t> = 0xF; // 15 in hexadecimal (base 16)</a:t>
            </a:r>
          </a:p>
          <a:p>
            <a:pPr marL="0" indent="0">
              <a:buNone/>
            </a:pPr>
            <a:r>
              <a:rPr lang="en-US" dirty="0"/>
              <a:t>int </a:t>
            </a:r>
            <a:r>
              <a:rPr lang="en-US" dirty="0" err="1"/>
              <a:t>myBin</a:t>
            </a:r>
            <a:r>
              <a:rPr lang="en-US" dirty="0"/>
              <a:t> = 0b0100; // 4 in binary (base 2)</a:t>
            </a:r>
          </a:p>
          <a:p>
            <a:endParaRPr lang="en-BO" dirty="0"/>
          </a:p>
        </p:txBody>
      </p:sp>
    </p:spTree>
    <p:extLst>
      <p:ext uri="{BB962C8B-B14F-4D97-AF65-F5344CB8AC3E}">
        <p14:creationId xmlns:p14="http://schemas.microsoft.com/office/powerpoint/2010/main" val="337684410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8213-8690-8244-A89D-F10D65966AFC}"/>
              </a:ext>
            </a:extLst>
          </p:cNvPr>
          <p:cNvSpPr>
            <a:spLocks noGrp="1"/>
          </p:cNvSpPr>
          <p:nvPr>
            <p:ph type="title"/>
          </p:nvPr>
        </p:nvSpPr>
        <p:spPr/>
        <p:txBody>
          <a:bodyPr/>
          <a:lstStyle/>
          <a:p>
            <a:r>
              <a:rPr lang="en-US" dirty="0"/>
              <a:t>CHAPTER 25</a:t>
            </a:r>
            <a:br>
              <a:rPr lang="en-US" dirty="0"/>
            </a:br>
            <a:endParaRPr lang="en-BO" dirty="0"/>
          </a:p>
        </p:txBody>
      </p:sp>
      <p:sp>
        <p:nvSpPr>
          <p:cNvPr id="3" name="Content Placeholder 2">
            <a:extLst>
              <a:ext uri="{FF2B5EF4-FFF2-40B4-BE49-F238E27FC236}">
                <a16:creationId xmlns:a16="http://schemas.microsoft.com/office/drawing/2014/main" id="{6BCC98BF-D8C7-1A43-B95E-3D12FA01CD4A}"/>
              </a:ext>
            </a:extLst>
          </p:cNvPr>
          <p:cNvSpPr>
            <a:spLocks noGrp="1"/>
          </p:cNvSpPr>
          <p:nvPr>
            <p:ph idx="1"/>
          </p:nvPr>
        </p:nvSpPr>
        <p:spPr/>
        <p:txBody>
          <a:bodyPr/>
          <a:lstStyle/>
          <a:p>
            <a:pPr marL="0" indent="0">
              <a:buNone/>
            </a:pPr>
            <a:r>
              <a:rPr lang="en-US" sz="4000" b="1" dirty="0"/>
              <a:t>Preprocessors</a:t>
            </a:r>
          </a:p>
          <a:p>
            <a:endParaRPr lang="en-BO" dirty="0"/>
          </a:p>
        </p:txBody>
      </p:sp>
    </p:spTree>
    <p:extLst>
      <p:ext uri="{BB962C8B-B14F-4D97-AF65-F5344CB8AC3E}">
        <p14:creationId xmlns:p14="http://schemas.microsoft.com/office/powerpoint/2010/main" val="543243087"/>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F2D9-F262-BD4C-BA6D-5ADFD3179A53}"/>
              </a:ext>
            </a:extLst>
          </p:cNvPr>
          <p:cNvSpPr>
            <a:spLocks noGrp="1"/>
          </p:cNvSpPr>
          <p:nvPr>
            <p:ph type="title"/>
          </p:nvPr>
        </p:nvSpPr>
        <p:spPr/>
        <p:txBody>
          <a:bodyPr/>
          <a:lstStyle/>
          <a:p>
            <a:r>
              <a:rPr lang="en-US" dirty="0"/>
              <a:t>Preprocessors</a:t>
            </a:r>
            <a:br>
              <a:rPr lang="en-US" dirty="0"/>
            </a:br>
            <a:endParaRPr lang="en-BO" dirty="0"/>
          </a:p>
        </p:txBody>
      </p:sp>
      <p:sp>
        <p:nvSpPr>
          <p:cNvPr id="3" name="Content Placeholder 2">
            <a:extLst>
              <a:ext uri="{FF2B5EF4-FFF2-40B4-BE49-F238E27FC236}">
                <a16:creationId xmlns:a16="http://schemas.microsoft.com/office/drawing/2014/main" id="{2399CCE9-15C5-BB49-A226-C131DEA19BE7}"/>
              </a:ext>
            </a:extLst>
          </p:cNvPr>
          <p:cNvSpPr>
            <a:spLocks noGrp="1"/>
          </p:cNvSpPr>
          <p:nvPr>
            <p:ph idx="1"/>
          </p:nvPr>
        </p:nvSpPr>
        <p:spPr/>
        <p:txBody>
          <a:bodyPr/>
          <a:lstStyle/>
          <a:p>
            <a:pPr marL="0" indent="0">
              <a:buNone/>
            </a:pPr>
            <a:r>
              <a:rPr lang="en-US" dirty="0"/>
              <a:t>C# includes a set of preprocessor directives that are mainly used for</a:t>
            </a:r>
          </a:p>
          <a:p>
            <a:pPr marL="0" indent="0">
              <a:buNone/>
            </a:pPr>
            <a:r>
              <a:rPr lang="en-US" dirty="0"/>
              <a:t>conditional compilation. Although the C# compiler does not have a</a:t>
            </a:r>
          </a:p>
          <a:p>
            <a:pPr marL="0" indent="0">
              <a:buNone/>
            </a:pPr>
            <a:r>
              <a:rPr lang="en-US" dirty="0"/>
              <a:t>separate preprocessor, as C and C++ compilers, the directives shown here are processed as if there were one. That is, they appear to be processed before the actual compilation takes place.</a:t>
            </a:r>
          </a:p>
          <a:p>
            <a:endParaRPr lang="en-BO" dirty="0"/>
          </a:p>
        </p:txBody>
      </p:sp>
      <p:pic>
        <p:nvPicPr>
          <p:cNvPr id="4" name="Picture 3">
            <a:extLst>
              <a:ext uri="{FF2B5EF4-FFF2-40B4-BE49-F238E27FC236}">
                <a16:creationId xmlns:a16="http://schemas.microsoft.com/office/drawing/2014/main" id="{649ECA3F-752B-854E-9E78-B3450C72302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1806658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1B6CE-4206-584C-B54B-5BDF796E0005}"/>
              </a:ext>
            </a:extLst>
          </p:cNvPr>
          <p:cNvSpPr>
            <a:spLocks noGrp="1"/>
          </p:cNvSpPr>
          <p:nvPr>
            <p:ph type="title"/>
          </p:nvPr>
        </p:nvSpPr>
        <p:spPr/>
        <p:txBody>
          <a:bodyPr/>
          <a:lstStyle/>
          <a:p>
            <a:r>
              <a:rPr lang="en-US" dirty="0"/>
              <a:t>Preprocessors list</a:t>
            </a:r>
            <a:br>
              <a:rPr lang="en-US" dirty="0"/>
            </a:br>
            <a:endParaRPr lang="en-BO" dirty="0"/>
          </a:p>
        </p:txBody>
      </p:sp>
      <p:pic>
        <p:nvPicPr>
          <p:cNvPr id="5" name="Picture 4" descr="A screenshot of a cell phone&#10;&#10;Description automatically generated">
            <a:extLst>
              <a:ext uri="{FF2B5EF4-FFF2-40B4-BE49-F238E27FC236}">
                <a16:creationId xmlns:a16="http://schemas.microsoft.com/office/drawing/2014/main" id="{7D61780F-7DB7-1A44-97A4-F8884F49C1C3}"/>
              </a:ext>
            </a:extLst>
          </p:cNvPr>
          <p:cNvPicPr>
            <a:picLocks noChangeAspect="1"/>
          </p:cNvPicPr>
          <p:nvPr/>
        </p:nvPicPr>
        <p:blipFill>
          <a:blip r:embed="rId2"/>
          <a:stretch>
            <a:fillRect/>
          </a:stretch>
        </p:blipFill>
        <p:spPr>
          <a:xfrm>
            <a:off x="4038303" y="1542643"/>
            <a:ext cx="4115394" cy="5167311"/>
          </a:xfrm>
          <a:prstGeom prst="rect">
            <a:avLst/>
          </a:prstGeom>
        </p:spPr>
      </p:pic>
    </p:spTree>
    <p:extLst>
      <p:ext uri="{BB962C8B-B14F-4D97-AF65-F5344CB8AC3E}">
        <p14:creationId xmlns:p14="http://schemas.microsoft.com/office/powerpoint/2010/main" val="422242314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CC02D-1D08-4849-A0BA-F1E67C1DBFED}"/>
              </a:ext>
            </a:extLst>
          </p:cNvPr>
          <p:cNvSpPr>
            <a:spLocks noGrp="1"/>
          </p:cNvSpPr>
          <p:nvPr>
            <p:ph type="title"/>
          </p:nvPr>
        </p:nvSpPr>
        <p:spPr/>
        <p:txBody>
          <a:bodyPr/>
          <a:lstStyle/>
          <a:p>
            <a:r>
              <a:rPr lang="en-US" dirty="0"/>
              <a:t>Preprocessor Syntax</a:t>
            </a:r>
            <a:br>
              <a:rPr lang="en-US" dirty="0"/>
            </a:br>
            <a:endParaRPr lang="en-BO" dirty="0"/>
          </a:p>
        </p:txBody>
      </p:sp>
      <p:sp>
        <p:nvSpPr>
          <p:cNvPr id="3" name="Content Placeholder 2">
            <a:extLst>
              <a:ext uri="{FF2B5EF4-FFF2-40B4-BE49-F238E27FC236}">
                <a16:creationId xmlns:a16="http://schemas.microsoft.com/office/drawing/2014/main" id="{7FAE78B0-CDCF-EB4B-AEB7-C9E2D31A807D}"/>
              </a:ext>
            </a:extLst>
          </p:cNvPr>
          <p:cNvSpPr>
            <a:spLocks noGrp="1"/>
          </p:cNvSpPr>
          <p:nvPr>
            <p:ph idx="1"/>
          </p:nvPr>
        </p:nvSpPr>
        <p:spPr/>
        <p:txBody>
          <a:bodyPr/>
          <a:lstStyle/>
          <a:p>
            <a:pPr marL="0" indent="0">
              <a:buNone/>
            </a:pPr>
            <a:r>
              <a:rPr lang="en-US" dirty="0"/>
              <a:t>The preprocessor directives are easily distinguished from normal</a:t>
            </a:r>
          </a:p>
          <a:p>
            <a:pPr marL="0" indent="0">
              <a:buNone/>
            </a:pPr>
            <a:r>
              <a:rPr lang="en-US" dirty="0"/>
              <a:t>programming code in that they start with a hash sign (#). They must always occupy a line that is separate from anything else, except for single-line comments. Whitespace may optionally be included before and after the hash mark.</a:t>
            </a:r>
          </a:p>
          <a:p>
            <a:pPr marL="0" indent="0">
              <a:buNone/>
            </a:pPr>
            <a:endParaRPr lang="en-US" dirty="0"/>
          </a:p>
          <a:p>
            <a:pPr marL="0" indent="0">
              <a:buNone/>
            </a:pPr>
            <a:r>
              <a:rPr lang="en-US" dirty="0"/>
              <a:t>#line 1 // set line number</a:t>
            </a:r>
          </a:p>
          <a:p>
            <a:endParaRPr lang="en-BO" dirty="0"/>
          </a:p>
        </p:txBody>
      </p:sp>
    </p:spTree>
    <p:extLst>
      <p:ext uri="{BB962C8B-B14F-4D97-AF65-F5344CB8AC3E}">
        <p14:creationId xmlns:p14="http://schemas.microsoft.com/office/powerpoint/2010/main" val="391904587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884E-D8FB-7742-8029-998EC0847E7A}"/>
              </a:ext>
            </a:extLst>
          </p:cNvPr>
          <p:cNvSpPr>
            <a:spLocks noGrp="1"/>
          </p:cNvSpPr>
          <p:nvPr>
            <p:ph type="title"/>
          </p:nvPr>
        </p:nvSpPr>
        <p:spPr/>
        <p:txBody>
          <a:bodyPr/>
          <a:lstStyle/>
          <a:p>
            <a:r>
              <a:rPr lang="en-US" dirty="0"/>
              <a:t>Conditional Compilation Symbols</a:t>
            </a:r>
            <a:br>
              <a:rPr lang="en-US" dirty="0"/>
            </a:br>
            <a:endParaRPr lang="en-BO" dirty="0"/>
          </a:p>
        </p:txBody>
      </p:sp>
      <p:sp>
        <p:nvSpPr>
          <p:cNvPr id="3" name="Content Placeholder 2">
            <a:extLst>
              <a:ext uri="{FF2B5EF4-FFF2-40B4-BE49-F238E27FC236}">
                <a16:creationId xmlns:a16="http://schemas.microsoft.com/office/drawing/2014/main" id="{5C40EC18-797C-3F4A-B373-E02E51B9B484}"/>
              </a:ext>
            </a:extLst>
          </p:cNvPr>
          <p:cNvSpPr>
            <a:spLocks noGrp="1"/>
          </p:cNvSpPr>
          <p:nvPr>
            <p:ph idx="1"/>
          </p:nvPr>
        </p:nvSpPr>
        <p:spPr/>
        <p:txBody>
          <a:bodyPr>
            <a:normAutofit fontScale="92500" lnSpcReduction="10000"/>
          </a:bodyPr>
          <a:lstStyle/>
          <a:p>
            <a:pPr marL="0" indent="0">
              <a:buNone/>
            </a:pPr>
            <a:r>
              <a:rPr lang="en-US" dirty="0"/>
              <a:t>A conditional compilation symbol is created using the #define directive followed by the symbol’s name. When a symbol is defined, it will then cause a conditional expression using that condition to be evaluated as true. The symbol will remain defined only within the current source file, starting from the line where the symbol is created.</a:t>
            </a:r>
          </a:p>
          <a:p>
            <a:pPr marL="0" indent="0">
              <a:buNone/>
            </a:pPr>
            <a:endParaRPr lang="en-US" dirty="0"/>
          </a:p>
          <a:p>
            <a:pPr marL="0" indent="0">
              <a:buNone/>
            </a:pPr>
            <a:r>
              <a:rPr lang="en-US" dirty="0"/>
              <a:t>#define </a:t>
            </a:r>
            <a:r>
              <a:rPr lang="en-US" dirty="0" err="1"/>
              <a:t>MySymbol</a:t>
            </a:r>
            <a:endParaRPr lang="en-US" dirty="0"/>
          </a:p>
          <a:p>
            <a:pPr marL="0" indent="0">
              <a:buNone/>
            </a:pPr>
            <a:endParaRPr lang="en-US" dirty="0"/>
          </a:p>
          <a:p>
            <a:pPr marL="0" indent="0">
              <a:buNone/>
            </a:pPr>
            <a:r>
              <a:rPr lang="en-US" dirty="0"/>
              <a:t>// The #</a:t>
            </a:r>
            <a:r>
              <a:rPr lang="en-US" dirty="0" err="1"/>
              <a:t>undef</a:t>
            </a:r>
            <a:r>
              <a:rPr lang="en-US" dirty="0"/>
              <a:t> (undefine) directive can disable a previously defined symbol.</a:t>
            </a:r>
          </a:p>
          <a:p>
            <a:pPr marL="0" indent="0">
              <a:buNone/>
            </a:pPr>
            <a:endParaRPr lang="en-US" dirty="0"/>
          </a:p>
          <a:p>
            <a:pPr marL="0" indent="0">
              <a:buNone/>
            </a:pPr>
            <a:r>
              <a:rPr lang="en-US" dirty="0"/>
              <a:t>#</a:t>
            </a:r>
            <a:r>
              <a:rPr lang="en-US" dirty="0" err="1"/>
              <a:t>undef</a:t>
            </a:r>
            <a:r>
              <a:rPr lang="en-US" dirty="0"/>
              <a:t> </a:t>
            </a:r>
            <a:r>
              <a:rPr lang="en-US" dirty="0" err="1"/>
              <a:t>MySymbol</a:t>
            </a:r>
            <a:endParaRPr lang="en-US" dirty="0"/>
          </a:p>
          <a:p>
            <a:endParaRPr lang="en-BO" dirty="0"/>
          </a:p>
        </p:txBody>
      </p:sp>
    </p:spTree>
    <p:extLst>
      <p:ext uri="{BB962C8B-B14F-4D97-AF65-F5344CB8AC3E}">
        <p14:creationId xmlns:p14="http://schemas.microsoft.com/office/powerpoint/2010/main" val="176187386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B4EF-44C7-C94C-8391-67A6ECAB5AF1}"/>
              </a:ext>
            </a:extLst>
          </p:cNvPr>
          <p:cNvSpPr>
            <a:spLocks noGrp="1"/>
          </p:cNvSpPr>
          <p:nvPr>
            <p:ph type="title"/>
          </p:nvPr>
        </p:nvSpPr>
        <p:spPr/>
        <p:txBody>
          <a:bodyPr/>
          <a:lstStyle/>
          <a:p>
            <a:r>
              <a:rPr lang="en-US" dirty="0"/>
              <a:t>Conditional Compilation</a:t>
            </a:r>
            <a:br>
              <a:rPr lang="en-US" dirty="0"/>
            </a:br>
            <a:endParaRPr lang="en-BO" dirty="0"/>
          </a:p>
        </p:txBody>
      </p:sp>
      <p:sp>
        <p:nvSpPr>
          <p:cNvPr id="3" name="Content Placeholder 2">
            <a:extLst>
              <a:ext uri="{FF2B5EF4-FFF2-40B4-BE49-F238E27FC236}">
                <a16:creationId xmlns:a16="http://schemas.microsoft.com/office/drawing/2014/main" id="{1CFE43AF-4EA6-CA49-A55D-F550B76ECB99}"/>
              </a:ext>
            </a:extLst>
          </p:cNvPr>
          <p:cNvSpPr>
            <a:spLocks noGrp="1"/>
          </p:cNvSpPr>
          <p:nvPr>
            <p:ph idx="1"/>
          </p:nvPr>
        </p:nvSpPr>
        <p:spPr/>
        <p:txBody>
          <a:bodyPr>
            <a:normAutofit lnSpcReduction="10000"/>
          </a:bodyPr>
          <a:lstStyle/>
          <a:p>
            <a:pPr marL="0" indent="0">
              <a:buNone/>
            </a:pPr>
            <a:r>
              <a:rPr lang="en-US" dirty="0"/>
              <a:t>The #if and #endif directives specify a section of code that will be</a:t>
            </a:r>
          </a:p>
          <a:p>
            <a:pPr marL="0" indent="0">
              <a:buNone/>
            </a:pPr>
            <a:r>
              <a:rPr lang="en-US" dirty="0"/>
              <a:t>included or excluded based on a given condition. Most often, this</a:t>
            </a:r>
          </a:p>
          <a:p>
            <a:pPr marL="0" indent="0">
              <a:buNone/>
            </a:pPr>
            <a:r>
              <a:rPr lang="en-US" dirty="0"/>
              <a:t>condition will be a conditional compilation symbol.</a:t>
            </a:r>
          </a:p>
          <a:p>
            <a:pPr marL="0" indent="0">
              <a:buNone/>
            </a:pPr>
            <a:r>
              <a:rPr lang="en-US" dirty="0"/>
              <a:t>Just as with the C# if statement, the #if directive can optionally</a:t>
            </a:r>
          </a:p>
          <a:p>
            <a:pPr marL="0" indent="0">
              <a:buNone/>
            </a:pPr>
            <a:r>
              <a:rPr lang="en-US" dirty="0"/>
              <a:t>include any number of #</a:t>
            </a:r>
            <a:r>
              <a:rPr lang="en-US" dirty="0" err="1"/>
              <a:t>elif</a:t>
            </a:r>
            <a:r>
              <a:rPr lang="en-US" dirty="0"/>
              <a:t> (else if) directives and one final #else</a:t>
            </a:r>
          </a:p>
          <a:p>
            <a:pPr marL="0" indent="0">
              <a:buNone/>
            </a:pPr>
            <a:r>
              <a:rPr lang="en-US" dirty="0"/>
              <a:t>directive. Conditional directives may also be nested within another</a:t>
            </a:r>
          </a:p>
          <a:p>
            <a:pPr marL="0" indent="0">
              <a:buNone/>
            </a:pPr>
            <a:r>
              <a:rPr lang="en-US" dirty="0"/>
              <a:t>conditional section. In longer conditionals, it is good practice to add</a:t>
            </a:r>
          </a:p>
          <a:p>
            <a:pPr marL="0" indent="0">
              <a:buNone/>
            </a:pPr>
            <a:r>
              <a:rPr lang="en-US" dirty="0"/>
              <a:t>comments to the #endif directives to help keep track of which #if</a:t>
            </a:r>
          </a:p>
          <a:p>
            <a:pPr marL="0" indent="0">
              <a:buNone/>
            </a:pPr>
            <a:r>
              <a:rPr lang="en-US" dirty="0"/>
              <a:t>directive they correspond to.</a:t>
            </a:r>
          </a:p>
          <a:p>
            <a:endParaRPr lang="en-BO" dirty="0"/>
          </a:p>
        </p:txBody>
      </p:sp>
    </p:spTree>
    <p:extLst>
      <p:ext uri="{BB962C8B-B14F-4D97-AF65-F5344CB8AC3E}">
        <p14:creationId xmlns:p14="http://schemas.microsoft.com/office/powerpoint/2010/main" val="372563667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84A5C-2EC7-0546-B2FA-C94D06D73308}"/>
              </a:ext>
            </a:extLst>
          </p:cNvPr>
          <p:cNvSpPr>
            <a:spLocks noGrp="1"/>
          </p:cNvSpPr>
          <p:nvPr>
            <p:ph type="title"/>
          </p:nvPr>
        </p:nvSpPr>
        <p:spPr/>
        <p:txBody>
          <a:bodyPr/>
          <a:lstStyle/>
          <a:p>
            <a:r>
              <a:rPr lang="en-US" dirty="0"/>
              <a:t>Conditional Compilation</a:t>
            </a:r>
            <a:br>
              <a:rPr lang="en-US" dirty="0"/>
            </a:br>
            <a:endParaRPr lang="en-BO" dirty="0"/>
          </a:p>
        </p:txBody>
      </p:sp>
      <p:sp>
        <p:nvSpPr>
          <p:cNvPr id="3" name="Content Placeholder 2">
            <a:extLst>
              <a:ext uri="{FF2B5EF4-FFF2-40B4-BE49-F238E27FC236}">
                <a16:creationId xmlns:a16="http://schemas.microsoft.com/office/drawing/2014/main" id="{EA3DF09C-CC6F-774D-A2AC-0746C9BE23C9}"/>
              </a:ext>
            </a:extLst>
          </p:cNvPr>
          <p:cNvSpPr>
            <a:spLocks noGrp="1"/>
          </p:cNvSpPr>
          <p:nvPr>
            <p:ph idx="1"/>
          </p:nvPr>
        </p:nvSpPr>
        <p:spPr>
          <a:xfrm>
            <a:off x="3328852" y="1690688"/>
            <a:ext cx="5344886" cy="4351338"/>
          </a:xfrm>
        </p:spPr>
        <p:txBody>
          <a:bodyPr>
            <a:normAutofit lnSpcReduction="10000"/>
          </a:bodyPr>
          <a:lstStyle/>
          <a:p>
            <a:pPr marL="0" indent="0">
              <a:buNone/>
            </a:pPr>
            <a:r>
              <a:rPr lang="en-US" dirty="0"/>
              <a:t>#if Professional</a:t>
            </a:r>
          </a:p>
          <a:p>
            <a:pPr marL="0" indent="0">
              <a:buNone/>
            </a:pPr>
            <a:r>
              <a:rPr lang="en-US" dirty="0"/>
              <a:t>	// ...</a:t>
            </a:r>
          </a:p>
          <a:p>
            <a:pPr marL="0" indent="0">
              <a:buNone/>
            </a:pPr>
            <a:r>
              <a:rPr lang="en-US" dirty="0"/>
              <a:t>#</a:t>
            </a:r>
            <a:r>
              <a:rPr lang="en-US" dirty="0" err="1"/>
              <a:t>elif</a:t>
            </a:r>
            <a:r>
              <a:rPr lang="en-US" dirty="0"/>
              <a:t> Advanced || Enterprise</a:t>
            </a:r>
          </a:p>
          <a:p>
            <a:pPr marL="0" indent="0">
              <a:buNone/>
            </a:pPr>
            <a:r>
              <a:rPr lang="en-US" dirty="0"/>
              <a:t>	// ...</a:t>
            </a:r>
          </a:p>
          <a:p>
            <a:pPr marL="0" indent="0">
              <a:buNone/>
            </a:pPr>
            <a:r>
              <a:rPr lang="en-US" dirty="0"/>
              <a:t>#else</a:t>
            </a:r>
          </a:p>
          <a:p>
            <a:pPr marL="0" indent="0">
              <a:buNone/>
            </a:pPr>
            <a:r>
              <a:rPr lang="en-US" dirty="0"/>
              <a:t>	#if Debug</a:t>
            </a:r>
          </a:p>
          <a:p>
            <a:pPr marL="0" indent="0">
              <a:buNone/>
            </a:pPr>
            <a:r>
              <a:rPr lang="en-US" dirty="0"/>
              <a:t>		// ...</a:t>
            </a:r>
          </a:p>
          <a:p>
            <a:pPr marL="0" indent="0">
              <a:buNone/>
            </a:pPr>
            <a:r>
              <a:rPr lang="en-US" dirty="0"/>
              <a:t>	#endif // End Debug</a:t>
            </a:r>
          </a:p>
          <a:p>
            <a:pPr marL="0" indent="0">
              <a:buNone/>
            </a:pPr>
            <a:r>
              <a:rPr lang="en-US" dirty="0"/>
              <a:t>#endif 	// End Professional</a:t>
            </a:r>
          </a:p>
          <a:p>
            <a:endParaRPr lang="en-BO" dirty="0"/>
          </a:p>
        </p:txBody>
      </p:sp>
    </p:spTree>
    <p:extLst>
      <p:ext uri="{BB962C8B-B14F-4D97-AF65-F5344CB8AC3E}">
        <p14:creationId xmlns:p14="http://schemas.microsoft.com/office/powerpoint/2010/main" val="107282278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F24F-49A7-CD47-9BB7-1E6CA2263134}"/>
              </a:ext>
            </a:extLst>
          </p:cNvPr>
          <p:cNvSpPr>
            <a:spLocks noGrp="1"/>
          </p:cNvSpPr>
          <p:nvPr>
            <p:ph type="title"/>
          </p:nvPr>
        </p:nvSpPr>
        <p:spPr/>
        <p:txBody>
          <a:bodyPr/>
          <a:lstStyle/>
          <a:p>
            <a:r>
              <a:rPr lang="en-US" dirty="0"/>
              <a:t>Diagnostic Directives</a:t>
            </a:r>
            <a:br>
              <a:rPr lang="en-US" dirty="0"/>
            </a:br>
            <a:endParaRPr lang="en-BO" dirty="0"/>
          </a:p>
        </p:txBody>
      </p:sp>
      <p:sp>
        <p:nvSpPr>
          <p:cNvPr id="3" name="Content Placeholder 2">
            <a:extLst>
              <a:ext uri="{FF2B5EF4-FFF2-40B4-BE49-F238E27FC236}">
                <a16:creationId xmlns:a16="http://schemas.microsoft.com/office/drawing/2014/main" id="{D1C758BF-8E20-D941-883F-5D43B6D99EBD}"/>
              </a:ext>
            </a:extLst>
          </p:cNvPr>
          <p:cNvSpPr>
            <a:spLocks noGrp="1"/>
          </p:cNvSpPr>
          <p:nvPr>
            <p:ph idx="1"/>
          </p:nvPr>
        </p:nvSpPr>
        <p:spPr>
          <a:xfrm>
            <a:off x="838200" y="1825625"/>
            <a:ext cx="10515600" cy="1892935"/>
          </a:xfrm>
        </p:spPr>
        <p:txBody>
          <a:bodyPr>
            <a:normAutofit fontScale="85000" lnSpcReduction="20000"/>
          </a:bodyPr>
          <a:lstStyle/>
          <a:p>
            <a:pPr marL="0" indent="0">
              <a:buNone/>
            </a:pPr>
            <a:r>
              <a:rPr lang="en-US" dirty="0"/>
              <a:t>There are two diagnostic directives: #error and #warning. </a:t>
            </a:r>
          </a:p>
          <a:p>
            <a:pPr marL="0" indent="0">
              <a:buNone/>
            </a:pPr>
            <a:r>
              <a:rPr lang="en-US" dirty="0"/>
              <a:t>The #error directive is used to abort a compilation by generating a compilation error. This directive can optionally take a parameter that provides an error description.</a:t>
            </a:r>
          </a:p>
          <a:p>
            <a:pPr marL="0" indent="0">
              <a:buNone/>
            </a:pPr>
            <a:r>
              <a:rPr lang="en-US" dirty="0"/>
              <a:t>Similar to error, the #warning directive generates a compilation warning message. This directive will not stop the compilation.</a:t>
            </a:r>
          </a:p>
          <a:p>
            <a:endParaRPr lang="en-BO" dirty="0"/>
          </a:p>
        </p:txBody>
      </p:sp>
      <p:sp>
        <p:nvSpPr>
          <p:cNvPr id="4" name="TextBox 3">
            <a:extLst>
              <a:ext uri="{FF2B5EF4-FFF2-40B4-BE49-F238E27FC236}">
                <a16:creationId xmlns:a16="http://schemas.microsoft.com/office/drawing/2014/main" id="{F9F22A28-85C8-A74C-BB6F-07AA6B752D3D}"/>
              </a:ext>
            </a:extLst>
          </p:cNvPr>
          <p:cNvSpPr txBox="1"/>
          <p:nvPr/>
        </p:nvSpPr>
        <p:spPr>
          <a:xfrm>
            <a:off x="2107474" y="3962399"/>
            <a:ext cx="7445829" cy="2246769"/>
          </a:xfrm>
          <a:prstGeom prst="rect">
            <a:avLst/>
          </a:prstGeom>
          <a:noFill/>
        </p:spPr>
        <p:txBody>
          <a:bodyPr wrap="square" rtlCol="0">
            <a:spAutoFit/>
          </a:bodyPr>
          <a:lstStyle/>
          <a:p>
            <a:r>
              <a:rPr lang="en-US" sz="2000" b="1" dirty="0"/>
              <a:t>#if Professional &amp;&amp; Enterprise</a:t>
            </a:r>
          </a:p>
          <a:p>
            <a:r>
              <a:rPr lang="en-US" sz="2000" b="1" dirty="0"/>
              <a:t>	#error Build cannot be both Professional and Enterprise</a:t>
            </a:r>
          </a:p>
          <a:p>
            <a:r>
              <a:rPr lang="en-US" sz="2000" b="1" dirty="0"/>
              <a:t>#endif</a:t>
            </a:r>
          </a:p>
          <a:p>
            <a:endParaRPr lang="en-US" sz="2000" b="1" dirty="0"/>
          </a:p>
          <a:p>
            <a:r>
              <a:rPr lang="en-US" sz="2000" b="1" dirty="0"/>
              <a:t>#if !Professional &amp;&amp; !Enterprise</a:t>
            </a:r>
          </a:p>
          <a:p>
            <a:r>
              <a:rPr lang="en-US" sz="2000" b="1" dirty="0"/>
              <a:t>	#warning Build should be Professional or Enterprise</a:t>
            </a:r>
          </a:p>
          <a:p>
            <a:r>
              <a:rPr lang="en-US" sz="2000" b="1" dirty="0"/>
              <a:t>#endif</a:t>
            </a:r>
          </a:p>
        </p:txBody>
      </p:sp>
    </p:spTree>
    <p:extLst>
      <p:ext uri="{BB962C8B-B14F-4D97-AF65-F5344CB8AC3E}">
        <p14:creationId xmlns:p14="http://schemas.microsoft.com/office/powerpoint/2010/main" val="29253615"/>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5CC42-760D-D043-B56C-71CE32BDA236}"/>
              </a:ext>
            </a:extLst>
          </p:cNvPr>
          <p:cNvSpPr>
            <a:spLocks noGrp="1"/>
          </p:cNvSpPr>
          <p:nvPr>
            <p:ph type="title"/>
          </p:nvPr>
        </p:nvSpPr>
        <p:spPr/>
        <p:txBody>
          <a:bodyPr/>
          <a:lstStyle/>
          <a:p>
            <a:r>
              <a:rPr lang="en-US" dirty="0"/>
              <a:t>Line Directive</a:t>
            </a:r>
            <a:br>
              <a:rPr lang="en-US" dirty="0"/>
            </a:br>
            <a:endParaRPr lang="en-BO" dirty="0"/>
          </a:p>
        </p:txBody>
      </p:sp>
      <p:sp>
        <p:nvSpPr>
          <p:cNvPr id="3" name="Content Placeholder 2">
            <a:extLst>
              <a:ext uri="{FF2B5EF4-FFF2-40B4-BE49-F238E27FC236}">
                <a16:creationId xmlns:a16="http://schemas.microsoft.com/office/drawing/2014/main" id="{6133E8D5-C7C8-8845-A276-BBBC01E99F9E}"/>
              </a:ext>
            </a:extLst>
          </p:cNvPr>
          <p:cNvSpPr>
            <a:spLocks noGrp="1"/>
          </p:cNvSpPr>
          <p:nvPr>
            <p:ph idx="1"/>
          </p:nvPr>
        </p:nvSpPr>
        <p:spPr>
          <a:xfrm>
            <a:off x="838200" y="1825625"/>
            <a:ext cx="10515600" cy="2354489"/>
          </a:xfrm>
        </p:spPr>
        <p:txBody>
          <a:bodyPr/>
          <a:lstStyle/>
          <a:p>
            <a:pPr marL="0" indent="0">
              <a:buNone/>
            </a:pPr>
            <a:r>
              <a:rPr lang="en-US" dirty="0"/>
              <a:t>Another directive that affects the compiler’s output is #line. This directive is used to change the line number and optionally the source filename that is displayed when an error or warning occurs during compilation. This is mainly useful when using a program that combines the source files into an intermediate file, which is then compiled.</a:t>
            </a:r>
          </a:p>
          <a:p>
            <a:endParaRPr lang="en-BO" dirty="0"/>
          </a:p>
        </p:txBody>
      </p:sp>
      <p:sp>
        <p:nvSpPr>
          <p:cNvPr id="4" name="TextBox 3">
            <a:extLst>
              <a:ext uri="{FF2B5EF4-FFF2-40B4-BE49-F238E27FC236}">
                <a16:creationId xmlns:a16="http://schemas.microsoft.com/office/drawing/2014/main" id="{DCBD8FF9-1BF3-EB47-BAC0-524D7114CB85}"/>
              </a:ext>
            </a:extLst>
          </p:cNvPr>
          <p:cNvSpPr txBox="1"/>
          <p:nvPr/>
        </p:nvSpPr>
        <p:spPr>
          <a:xfrm>
            <a:off x="3065417" y="4410845"/>
            <a:ext cx="6061166" cy="954107"/>
          </a:xfrm>
          <a:prstGeom prst="rect">
            <a:avLst/>
          </a:prstGeom>
          <a:noFill/>
        </p:spPr>
        <p:txBody>
          <a:bodyPr wrap="square" rtlCol="0">
            <a:spAutoFit/>
          </a:bodyPr>
          <a:lstStyle/>
          <a:p>
            <a:r>
              <a:rPr lang="en-US" sz="2800" b="1" dirty="0"/>
              <a:t>#line 500 "</a:t>
            </a:r>
            <a:r>
              <a:rPr lang="en-US" sz="2800" b="1" dirty="0" err="1"/>
              <a:t>MyFile</a:t>
            </a:r>
            <a:r>
              <a:rPr lang="en-US" sz="2800" b="1" dirty="0"/>
              <a:t>"</a:t>
            </a:r>
          </a:p>
          <a:p>
            <a:r>
              <a:rPr lang="en-US" sz="2800" b="1" dirty="0"/>
              <a:t>#error </a:t>
            </a:r>
            <a:r>
              <a:rPr lang="en-US" sz="2800" b="1" dirty="0" err="1"/>
              <a:t>MyError</a:t>
            </a:r>
            <a:r>
              <a:rPr lang="en-US" sz="2800" b="1" dirty="0"/>
              <a:t> // </a:t>
            </a:r>
            <a:r>
              <a:rPr lang="en-US" sz="2800" b="1" dirty="0" err="1"/>
              <a:t>MyError</a:t>
            </a:r>
            <a:r>
              <a:rPr lang="en-US" sz="2800" b="1" dirty="0"/>
              <a:t> on line 500</a:t>
            </a:r>
          </a:p>
        </p:txBody>
      </p:sp>
    </p:spTree>
    <p:extLst>
      <p:ext uri="{BB962C8B-B14F-4D97-AF65-F5344CB8AC3E}">
        <p14:creationId xmlns:p14="http://schemas.microsoft.com/office/powerpoint/2010/main" val="75627405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5665-65E4-914E-B24B-18477D72F6FB}"/>
              </a:ext>
            </a:extLst>
          </p:cNvPr>
          <p:cNvSpPr>
            <a:spLocks noGrp="1"/>
          </p:cNvSpPr>
          <p:nvPr>
            <p:ph type="title"/>
          </p:nvPr>
        </p:nvSpPr>
        <p:spPr/>
        <p:txBody>
          <a:bodyPr/>
          <a:lstStyle/>
          <a:p>
            <a:r>
              <a:rPr lang="en-US" dirty="0"/>
              <a:t>Region Directives</a:t>
            </a:r>
            <a:br>
              <a:rPr lang="en-US" dirty="0"/>
            </a:br>
            <a:endParaRPr lang="en-BO" dirty="0"/>
          </a:p>
        </p:txBody>
      </p:sp>
      <p:sp>
        <p:nvSpPr>
          <p:cNvPr id="3" name="Content Placeholder 2">
            <a:extLst>
              <a:ext uri="{FF2B5EF4-FFF2-40B4-BE49-F238E27FC236}">
                <a16:creationId xmlns:a16="http://schemas.microsoft.com/office/drawing/2014/main" id="{7EDA9BE7-CD33-484A-85F6-C5BB97E19C8D}"/>
              </a:ext>
            </a:extLst>
          </p:cNvPr>
          <p:cNvSpPr>
            <a:spLocks noGrp="1"/>
          </p:cNvSpPr>
          <p:nvPr>
            <p:ph idx="1"/>
          </p:nvPr>
        </p:nvSpPr>
        <p:spPr>
          <a:xfrm>
            <a:off x="838200" y="1825625"/>
            <a:ext cx="10515600" cy="2014855"/>
          </a:xfrm>
        </p:spPr>
        <p:txBody>
          <a:bodyPr>
            <a:normAutofit lnSpcReduction="10000"/>
          </a:bodyPr>
          <a:lstStyle/>
          <a:p>
            <a:pPr marL="0" indent="0">
              <a:buNone/>
            </a:pPr>
            <a:r>
              <a:rPr lang="en-US" dirty="0"/>
              <a:t>The last two directives are #region and #</a:t>
            </a:r>
            <a:r>
              <a:rPr lang="en-US" dirty="0" err="1"/>
              <a:t>endregion</a:t>
            </a:r>
            <a:r>
              <a:rPr lang="en-US" dirty="0"/>
              <a:t>. They delimit a section of code that can be expanded or collapsed using the outlining feature of Visual Studio.</a:t>
            </a:r>
          </a:p>
          <a:p>
            <a:pPr marL="0" indent="0">
              <a:buNone/>
            </a:pPr>
            <a:r>
              <a:rPr lang="en-US" dirty="0"/>
              <a:t>Just as the conditional directives, regions can be nested any number of levels deep.</a:t>
            </a:r>
          </a:p>
          <a:p>
            <a:endParaRPr lang="en-BO" dirty="0"/>
          </a:p>
        </p:txBody>
      </p:sp>
      <p:sp>
        <p:nvSpPr>
          <p:cNvPr id="4" name="TextBox 3">
            <a:extLst>
              <a:ext uri="{FF2B5EF4-FFF2-40B4-BE49-F238E27FC236}">
                <a16:creationId xmlns:a16="http://schemas.microsoft.com/office/drawing/2014/main" id="{B12DFF32-D7A5-814D-B117-02AEF605DB7A}"/>
              </a:ext>
            </a:extLst>
          </p:cNvPr>
          <p:cNvSpPr txBox="1"/>
          <p:nvPr/>
        </p:nvSpPr>
        <p:spPr>
          <a:xfrm>
            <a:off x="4101737" y="3815219"/>
            <a:ext cx="4275909" cy="2677656"/>
          </a:xfrm>
          <a:prstGeom prst="rect">
            <a:avLst/>
          </a:prstGeom>
          <a:noFill/>
        </p:spPr>
        <p:txBody>
          <a:bodyPr wrap="square" rtlCol="0">
            <a:spAutoFit/>
          </a:bodyPr>
          <a:lstStyle/>
          <a:p>
            <a:r>
              <a:rPr lang="en-US" sz="2400" b="1" dirty="0"/>
              <a:t>#region </a:t>
            </a:r>
            <a:r>
              <a:rPr lang="en-US" sz="2400" b="1" dirty="0" err="1"/>
              <a:t>MyRegion</a:t>
            </a:r>
            <a:endParaRPr lang="en-US" sz="2400" b="1" dirty="0"/>
          </a:p>
          <a:p>
            <a:r>
              <a:rPr lang="en-US" sz="2400" b="1" dirty="0"/>
              <a:t>#</a:t>
            </a:r>
            <a:r>
              <a:rPr lang="en-US" sz="2400" b="1" dirty="0" err="1"/>
              <a:t>endregion</a:t>
            </a:r>
            <a:endParaRPr lang="en-US" sz="2400" b="1" dirty="0"/>
          </a:p>
          <a:p>
            <a:endParaRPr lang="en-US" sz="2400" b="1" dirty="0"/>
          </a:p>
          <a:p>
            <a:r>
              <a:rPr lang="en-US" sz="2400" b="1" dirty="0"/>
              <a:t>#region </a:t>
            </a:r>
            <a:r>
              <a:rPr lang="en-US" sz="2400" b="1" dirty="0" err="1"/>
              <a:t>MyRegion</a:t>
            </a:r>
            <a:endParaRPr lang="en-US" sz="2400" b="1" dirty="0"/>
          </a:p>
          <a:p>
            <a:r>
              <a:rPr lang="en-US" sz="2400" b="1" dirty="0"/>
              <a:t>	#region </a:t>
            </a:r>
            <a:r>
              <a:rPr lang="en-US" sz="2400" b="1" dirty="0" err="1"/>
              <a:t>MySubRegion</a:t>
            </a:r>
            <a:endParaRPr lang="en-US" sz="2400" b="1" dirty="0"/>
          </a:p>
          <a:p>
            <a:r>
              <a:rPr lang="en-US" sz="2400" b="1" dirty="0"/>
              <a:t>	#</a:t>
            </a:r>
            <a:r>
              <a:rPr lang="en-US" sz="2400" b="1" dirty="0" err="1"/>
              <a:t>endregion</a:t>
            </a:r>
            <a:endParaRPr lang="en-US" sz="2400" b="1" dirty="0"/>
          </a:p>
          <a:p>
            <a:r>
              <a:rPr lang="en-US" sz="2400" b="1" dirty="0"/>
              <a:t>#</a:t>
            </a:r>
            <a:r>
              <a:rPr lang="en-US" sz="2400" b="1" dirty="0" err="1"/>
              <a:t>endregion</a:t>
            </a:r>
            <a:endParaRPr lang="en-US" b="1" dirty="0"/>
          </a:p>
        </p:txBody>
      </p:sp>
    </p:spTree>
    <p:extLst>
      <p:ext uri="{BB962C8B-B14F-4D97-AF65-F5344CB8AC3E}">
        <p14:creationId xmlns:p14="http://schemas.microsoft.com/office/powerpoint/2010/main" val="1960393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8D08-488D-0A42-A0F4-7B2F73004B97}"/>
              </a:ext>
            </a:extLst>
          </p:cNvPr>
          <p:cNvSpPr>
            <a:spLocks noGrp="1"/>
          </p:cNvSpPr>
          <p:nvPr>
            <p:ph type="title"/>
          </p:nvPr>
        </p:nvSpPr>
        <p:spPr/>
        <p:txBody>
          <a:bodyPr/>
          <a:lstStyle/>
          <a:p>
            <a:r>
              <a:rPr lang="en-BO" dirty="0"/>
              <a:t>Numeric values with digit separator </a:t>
            </a:r>
          </a:p>
        </p:txBody>
      </p:sp>
      <p:sp>
        <p:nvSpPr>
          <p:cNvPr id="3" name="Content Placeholder 2">
            <a:extLst>
              <a:ext uri="{FF2B5EF4-FFF2-40B4-BE49-F238E27FC236}">
                <a16:creationId xmlns:a16="http://schemas.microsoft.com/office/drawing/2014/main" id="{1F9718F0-F92C-694F-9152-BEC4AB0B6DFC}"/>
              </a:ext>
            </a:extLst>
          </p:cNvPr>
          <p:cNvSpPr>
            <a:spLocks noGrp="1"/>
          </p:cNvSpPr>
          <p:nvPr>
            <p:ph idx="1"/>
          </p:nvPr>
        </p:nvSpPr>
        <p:spPr/>
        <p:txBody>
          <a:bodyPr/>
          <a:lstStyle/>
          <a:p>
            <a:pPr marL="0" indent="0">
              <a:buNone/>
            </a:pPr>
            <a:r>
              <a:rPr lang="en-US" dirty="0"/>
              <a:t>C# also added a digit separator (_) to improve readability</a:t>
            </a:r>
          </a:p>
          <a:p>
            <a:pPr marL="0" indent="0">
              <a:buNone/>
            </a:pPr>
            <a:r>
              <a:rPr lang="en-US" dirty="0"/>
              <a:t>of long numbers. This digit separator can appear anywhere within the</a:t>
            </a:r>
          </a:p>
          <a:p>
            <a:pPr marL="0" indent="0">
              <a:buNone/>
            </a:pPr>
            <a:r>
              <a:rPr lang="en-US" dirty="0"/>
              <a:t>number, as well as at the beginning of the number</a:t>
            </a:r>
          </a:p>
          <a:p>
            <a:pPr marL="0" indent="0">
              <a:buNone/>
            </a:pPr>
            <a:endParaRPr lang="en-US" dirty="0"/>
          </a:p>
          <a:p>
            <a:pPr marL="0" indent="0">
              <a:buNone/>
            </a:pPr>
            <a:r>
              <a:rPr lang="en-US" b="1" dirty="0"/>
              <a:t>int </a:t>
            </a:r>
            <a:r>
              <a:rPr lang="en-US" b="1" dirty="0" err="1"/>
              <a:t>myBin</a:t>
            </a:r>
            <a:r>
              <a:rPr lang="en-US" b="1" dirty="0"/>
              <a:t> = 0b_0010_0010; </a:t>
            </a:r>
            <a:r>
              <a:rPr lang="en-US" dirty="0"/>
              <a:t>// 34 in binary notation (0b)</a:t>
            </a:r>
          </a:p>
          <a:p>
            <a:pPr marL="0" indent="0">
              <a:buNone/>
            </a:pPr>
            <a:r>
              <a:rPr lang="en-US" b="1" dirty="0" err="1"/>
              <a:t>i</a:t>
            </a:r>
            <a:r>
              <a:rPr lang="en-BO" b="1" dirty="0"/>
              <a:t>nt million = 1_000_000;</a:t>
            </a:r>
          </a:p>
          <a:p>
            <a:pPr marL="0" indent="0">
              <a:buNone/>
            </a:pPr>
            <a:r>
              <a:rPr lang="en-US" b="1" dirty="0"/>
              <a:t>d</a:t>
            </a:r>
            <a:r>
              <a:rPr lang="en-BO" b="1" dirty="0"/>
              <a:t>ecimal monto = 1_500M;</a:t>
            </a:r>
          </a:p>
        </p:txBody>
      </p:sp>
    </p:spTree>
    <p:extLst>
      <p:ext uri="{BB962C8B-B14F-4D97-AF65-F5344CB8AC3E}">
        <p14:creationId xmlns:p14="http://schemas.microsoft.com/office/powerpoint/2010/main" val="258989451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FA60-8DDD-1A44-A3CA-BF510B73227A}"/>
              </a:ext>
            </a:extLst>
          </p:cNvPr>
          <p:cNvSpPr>
            <a:spLocks noGrp="1"/>
          </p:cNvSpPr>
          <p:nvPr>
            <p:ph type="title"/>
          </p:nvPr>
        </p:nvSpPr>
        <p:spPr/>
        <p:txBody>
          <a:bodyPr/>
          <a:lstStyle/>
          <a:p>
            <a:r>
              <a:rPr lang="en-US" dirty="0"/>
              <a:t>CHAPTER 26</a:t>
            </a:r>
            <a:br>
              <a:rPr lang="en-US" dirty="0"/>
            </a:br>
            <a:endParaRPr lang="en-BO" dirty="0"/>
          </a:p>
        </p:txBody>
      </p:sp>
      <p:sp>
        <p:nvSpPr>
          <p:cNvPr id="3" name="Content Placeholder 2">
            <a:extLst>
              <a:ext uri="{FF2B5EF4-FFF2-40B4-BE49-F238E27FC236}">
                <a16:creationId xmlns:a16="http://schemas.microsoft.com/office/drawing/2014/main" id="{53331E3A-8749-0F44-83B9-528A1F50477C}"/>
              </a:ext>
            </a:extLst>
          </p:cNvPr>
          <p:cNvSpPr>
            <a:spLocks noGrp="1"/>
          </p:cNvSpPr>
          <p:nvPr>
            <p:ph idx="1"/>
          </p:nvPr>
        </p:nvSpPr>
        <p:spPr/>
        <p:txBody>
          <a:bodyPr/>
          <a:lstStyle/>
          <a:p>
            <a:pPr marL="0" indent="0">
              <a:buNone/>
            </a:pPr>
            <a:r>
              <a:rPr lang="en-US" sz="4000" b="1" dirty="0"/>
              <a:t>Delegates</a:t>
            </a:r>
          </a:p>
          <a:p>
            <a:endParaRPr lang="en-BO" dirty="0"/>
          </a:p>
          <a:p>
            <a:pPr marL="0" indent="0">
              <a:buNone/>
            </a:pPr>
            <a:r>
              <a:rPr lang="en-US" dirty="0"/>
              <a:t>A delegate is a type used to reference a method.</a:t>
            </a:r>
          </a:p>
          <a:p>
            <a:endParaRPr lang="en-BO" dirty="0"/>
          </a:p>
        </p:txBody>
      </p:sp>
    </p:spTree>
    <p:extLst>
      <p:ext uri="{BB962C8B-B14F-4D97-AF65-F5344CB8AC3E}">
        <p14:creationId xmlns:p14="http://schemas.microsoft.com/office/powerpoint/2010/main" val="69596937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DE2B-F4AA-4340-B637-470F1ED21C94}"/>
              </a:ext>
            </a:extLst>
          </p:cNvPr>
          <p:cNvSpPr>
            <a:spLocks noGrp="1"/>
          </p:cNvSpPr>
          <p:nvPr>
            <p:ph type="title"/>
          </p:nvPr>
        </p:nvSpPr>
        <p:spPr/>
        <p:txBody>
          <a:bodyPr/>
          <a:lstStyle/>
          <a:p>
            <a:r>
              <a:rPr lang="en-BO" dirty="0"/>
              <a:t>delegate</a:t>
            </a:r>
          </a:p>
        </p:txBody>
      </p:sp>
      <p:sp>
        <p:nvSpPr>
          <p:cNvPr id="3" name="Content Placeholder 2">
            <a:extLst>
              <a:ext uri="{FF2B5EF4-FFF2-40B4-BE49-F238E27FC236}">
                <a16:creationId xmlns:a16="http://schemas.microsoft.com/office/drawing/2014/main" id="{30373AFA-B070-D249-B8E1-335B1738D12C}"/>
              </a:ext>
            </a:extLst>
          </p:cNvPr>
          <p:cNvSpPr>
            <a:spLocks noGrp="1"/>
          </p:cNvSpPr>
          <p:nvPr>
            <p:ph idx="1"/>
          </p:nvPr>
        </p:nvSpPr>
        <p:spPr/>
        <p:txBody>
          <a:bodyPr/>
          <a:lstStyle/>
          <a:p>
            <a:pPr marL="0" indent="0">
              <a:buNone/>
            </a:pPr>
            <a:r>
              <a:rPr lang="en-US" dirty="0"/>
              <a:t>A delegate is a type used to reference a method. This allows methods to be assigned to variables and passed as arguments. The delegate’s declaration specifies the method signature to which objects of the delegate type can refer. Delegates are by convention named with each word initially capitalized, followed by Delegate at the end of the name.</a:t>
            </a:r>
          </a:p>
          <a:p>
            <a:pPr marL="0" indent="0">
              <a:buNone/>
            </a:pPr>
            <a:endParaRPr lang="en-US" dirty="0"/>
          </a:p>
          <a:p>
            <a:pPr marL="0" indent="0">
              <a:buNone/>
            </a:pPr>
            <a:r>
              <a:rPr lang="en-US" dirty="0"/>
              <a:t>delegate void </a:t>
            </a:r>
            <a:r>
              <a:rPr lang="en-US" dirty="0" err="1"/>
              <a:t>MyDelegate</a:t>
            </a:r>
            <a:r>
              <a:rPr lang="en-US" dirty="0"/>
              <a:t>(string s);</a:t>
            </a:r>
          </a:p>
          <a:p>
            <a:endParaRPr lang="en-BO" dirty="0"/>
          </a:p>
        </p:txBody>
      </p:sp>
    </p:spTree>
    <p:extLst>
      <p:ext uri="{BB962C8B-B14F-4D97-AF65-F5344CB8AC3E}">
        <p14:creationId xmlns:p14="http://schemas.microsoft.com/office/powerpoint/2010/main" val="105879702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DE2B-F4AA-4340-B637-470F1ED21C94}"/>
              </a:ext>
            </a:extLst>
          </p:cNvPr>
          <p:cNvSpPr>
            <a:spLocks noGrp="1"/>
          </p:cNvSpPr>
          <p:nvPr>
            <p:ph type="title"/>
          </p:nvPr>
        </p:nvSpPr>
        <p:spPr/>
        <p:txBody>
          <a:bodyPr/>
          <a:lstStyle/>
          <a:p>
            <a:r>
              <a:rPr lang="en-US" dirty="0"/>
              <a:t>D</a:t>
            </a:r>
            <a:r>
              <a:rPr lang="en-BO" dirty="0"/>
              <a:t>elegate example</a:t>
            </a:r>
          </a:p>
        </p:txBody>
      </p:sp>
      <p:sp>
        <p:nvSpPr>
          <p:cNvPr id="3" name="Content Placeholder 2">
            <a:extLst>
              <a:ext uri="{FF2B5EF4-FFF2-40B4-BE49-F238E27FC236}">
                <a16:creationId xmlns:a16="http://schemas.microsoft.com/office/drawing/2014/main" id="{30373AFA-B070-D249-B8E1-335B1738D12C}"/>
              </a:ext>
            </a:extLst>
          </p:cNvPr>
          <p:cNvSpPr>
            <a:spLocks noGrp="1"/>
          </p:cNvSpPr>
          <p:nvPr>
            <p:ph idx="1"/>
          </p:nvPr>
        </p:nvSpPr>
        <p:spPr>
          <a:xfrm>
            <a:off x="838200" y="1825626"/>
            <a:ext cx="10515600" cy="464728"/>
          </a:xfrm>
        </p:spPr>
        <p:txBody>
          <a:bodyPr>
            <a:normAutofit fontScale="70000" lnSpcReduction="20000"/>
          </a:bodyPr>
          <a:lstStyle/>
          <a:p>
            <a:pPr marL="0" indent="0">
              <a:buNone/>
            </a:pPr>
            <a:r>
              <a:rPr lang="en-US" dirty="0"/>
              <a:t>A method that matches the delegate’s signature can be assigned to a delegate object of this type.</a:t>
            </a:r>
          </a:p>
          <a:p>
            <a:endParaRPr lang="en-BO" dirty="0"/>
          </a:p>
        </p:txBody>
      </p:sp>
      <p:sp>
        <p:nvSpPr>
          <p:cNvPr id="4" name="TextBox 3">
            <a:extLst>
              <a:ext uri="{FF2B5EF4-FFF2-40B4-BE49-F238E27FC236}">
                <a16:creationId xmlns:a16="http://schemas.microsoft.com/office/drawing/2014/main" id="{2566968C-D178-1B41-B1F5-3114FB8F7CE7}"/>
              </a:ext>
            </a:extLst>
          </p:cNvPr>
          <p:cNvSpPr txBox="1"/>
          <p:nvPr/>
        </p:nvSpPr>
        <p:spPr>
          <a:xfrm>
            <a:off x="3631473" y="2290354"/>
            <a:ext cx="4528457" cy="4401205"/>
          </a:xfrm>
          <a:prstGeom prst="rect">
            <a:avLst/>
          </a:prstGeom>
          <a:noFill/>
        </p:spPr>
        <p:txBody>
          <a:bodyPr wrap="square" rtlCol="0">
            <a:spAutoFit/>
          </a:bodyPr>
          <a:lstStyle/>
          <a:p>
            <a:r>
              <a:rPr lang="en-US" sz="2000" b="1" dirty="0"/>
              <a:t>delegate void </a:t>
            </a:r>
            <a:r>
              <a:rPr lang="en-US" sz="2000" b="1" dirty="0" err="1"/>
              <a:t>MyDelegate</a:t>
            </a:r>
            <a:r>
              <a:rPr lang="en-US" sz="2000" b="1" dirty="0"/>
              <a:t>(string s);</a:t>
            </a:r>
          </a:p>
          <a:p>
            <a:r>
              <a:rPr lang="en-US" sz="2000" b="1" dirty="0"/>
              <a:t>class </a:t>
            </a:r>
            <a:r>
              <a:rPr lang="en-US" sz="2000" b="1" dirty="0" err="1"/>
              <a:t>MyClass</a:t>
            </a:r>
            <a:endParaRPr lang="en-US" sz="2000" b="1" dirty="0"/>
          </a:p>
          <a:p>
            <a:r>
              <a:rPr lang="en-US" sz="2000" b="1" dirty="0"/>
              <a:t>{</a:t>
            </a:r>
          </a:p>
          <a:p>
            <a:pPr lvl="1"/>
            <a:r>
              <a:rPr lang="en-US" sz="2000" b="1" dirty="0"/>
              <a:t>static void Print(string t)</a:t>
            </a:r>
          </a:p>
          <a:p>
            <a:pPr lvl="1"/>
            <a:r>
              <a:rPr lang="en-US" sz="2000" b="1" dirty="0"/>
              <a:t>{</a:t>
            </a:r>
          </a:p>
          <a:p>
            <a:pPr lvl="1"/>
            <a:r>
              <a:rPr lang="en-US" sz="2000" b="1" dirty="0"/>
              <a:t>	</a:t>
            </a:r>
            <a:r>
              <a:rPr lang="en-US" sz="2000" b="1" dirty="0" err="1"/>
              <a:t>System.Console.WriteLine</a:t>
            </a:r>
            <a:r>
              <a:rPr lang="en-US" sz="2000" b="1" dirty="0"/>
              <a:t>(t);</a:t>
            </a:r>
          </a:p>
          <a:p>
            <a:pPr lvl="1"/>
            <a:r>
              <a:rPr lang="en-US" sz="2000" b="1" dirty="0"/>
              <a:t>}</a:t>
            </a:r>
          </a:p>
          <a:p>
            <a:pPr lvl="1"/>
            <a:endParaRPr lang="en-US" sz="2000" b="1" dirty="0"/>
          </a:p>
          <a:p>
            <a:pPr lvl="1"/>
            <a:r>
              <a:rPr lang="en-US" sz="2000" b="1" dirty="0"/>
              <a:t>static void Main()</a:t>
            </a:r>
          </a:p>
          <a:p>
            <a:pPr lvl="1"/>
            <a:r>
              <a:rPr lang="en-US" sz="2000" b="1" dirty="0"/>
              <a:t>{</a:t>
            </a:r>
          </a:p>
          <a:p>
            <a:pPr lvl="1"/>
            <a:r>
              <a:rPr lang="en-US" sz="2000" b="1" dirty="0"/>
              <a:t>	</a:t>
            </a:r>
            <a:r>
              <a:rPr lang="en-US" sz="2000" b="1" dirty="0" err="1"/>
              <a:t>MyDelegate</a:t>
            </a:r>
            <a:r>
              <a:rPr lang="en-US" sz="2000" b="1" dirty="0"/>
              <a:t> d = Print;</a:t>
            </a:r>
          </a:p>
          <a:p>
            <a:pPr lvl="1"/>
            <a:r>
              <a:rPr lang="en-US" sz="2000" b="1" dirty="0"/>
              <a:t>	d(”Hello delegates!”);</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143584133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E4D3-1731-8746-B2B6-62432D01A350}"/>
              </a:ext>
            </a:extLst>
          </p:cNvPr>
          <p:cNvSpPr>
            <a:spLocks noGrp="1"/>
          </p:cNvSpPr>
          <p:nvPr>
            <p:ph type="title"/>
          </p:nvPr>
        </p:nvSpPr>
        <p:spPr/>
        <p:txBody>
          <a:bodyPr/>
          <a:lstStyle/>
          <a:p>
            <a:r>
              <a:rPr lang="en-US" dirty="0"/>
              <a:t>Anonymous Methods</a:t>
            </a:r>
            <a:br>
              <a:rPr lang="en-US" dirty="0"/>
            </a:br>
            <a:endParaRPr lang="en-BO" dirty="0"/>
          </a:p>
        </p:txBody>
      </p:sp>
      <p:sp>
        <p:nvSpPr>
          <p:cNvPr id="3" name="Content Placeholder 2">
            <a:extLst>
              <a:ext uri="{FF2B5EF4-FFF2-40B4-BE49-F238E27FC236}">
                <a16:creationId xmlns:a16="http://schemas.microsoft.com/office/drawing/2014/main" id="{77A5ECE8-8CDA-D847-809C-32B08CD50AE9}"/>
              </a:ext>
            </a:extLst>
          </p:cNvPr>
          <p:cNvSpPr>
            <a:spLocks noGrp="1"/>
          </p:cNvSpPr>
          <p:nvPr>
            <p:ph idx="1"/>
          </p:nvPr>
        </p:nvSpPr>
        <p:spPr>
          <a:xfrm>
            <a:off x="838200" y="1825625"/>
            <a:ext cx="10515600" cy="1980021"/>
          </a:xfrm>
        </p:spPr>
        <p:txBody>
          <a:bodyPr>
            <a:normAutofit fontScale="92500" lnSpcReduction="10000"/>
          </a:bodyPr>
          <a:lstStyle/>
          <a:p>
            <a:pPr marL="0" indent="0">
              <a:buNone/>
            </a:pPr>
            <a:r>
              <a:rPr lang="en-US" dirty="0"/>
              <a:t>C# 2.0 also introduced anonymous methods, which can be assigned</a:t>
            </a:r>
          </a:p>
          <a:p>
            <a:pPr marL="0" indent="0">
              <a:buNone/>
            </a:pPr>
            <a:r>
              <a:rPr lang="en-US" dirty="0"/>
              <a:t>to delegate objects. An anonymous method is specified by using the</a:t>
            </a:r>
          </a:p>
          <a:p>
            <a:pPr marL="0" indent="0">
              <a:buNone/>
            </a:pPr>
            <a:r>
              <a:rPr lang="en-US" dirty="0"/>
              <a:t>delegate keyword followed by a method parameter list and body. This can simplify the delegate’s instantiation since a separate method will not have to be defined in order to instantiate the delegate.</a:t>
            </a:r>
          </a:p>
          <a:p>
            <a:endParaRPr lang="en-BO" dirty="0"/>
          </a:p>
        </p:txBody>
      </p:sp>
      <p:sp>
        <p:nvSpPr>
          <p:cNvPr id="4" name="TextBox 3">
            <a:extLst>
              <a:ext uri="{FF2B5EF4-FFF2-40B4-BE49-F238E27FC236}">
                <a16:creationId xmlns:a16="http://schemas.microsoft.com/office/drawing/2014/main" id="{3D3E942E-ADAD-4941-B101-A44D7D2D52B6}"/>
              </a:ext>
            </a:extLst>
          </p:cNvPr>
          <p:cNvSpPr txBox="1"/>
          <p:nvPr/>
        </p:nvSpPr>
        <p:spPr>
          <a:xfrm>
            <a:off x="3648891" y="4023360"/>
            <a:ext cx="4894217" cy="2308324"/>
          </a:xfrm>
          <a:prstGeom prst="rect">
            <a:avLst/>
          </a:prstGeom>
          <a:noFill/>
        </p:spPr>
        <p:txBody>
          <a:bodyPr wrap="square" rtlCol="0">
            <a:spAutoFit/>
          </a:bodyPr>
          <a:lstStyle/>
          <a:p>
            <a:r>
              <a:rPr lang="en-US" sz="2400" b="1" dirty="0"/>
              <a:t>delegate void </a:t>
            </a:r>
            <a:r>
              <a:rPr lang="en-US" sz="2400" b="1" dirty="0" err="1"/>
              <a:t>MyDelegate</a:t>
            </a:r>
            <a:r>
              <a:rPr lang="en-US" sz="2400" b="1" dirty="0"/>
              <a:t>(string s);</a:t>
            </a:r>
          </a:p>
          <a:p>
            <a:r>
              <a:rPr lang="en-US" sz="2400" b="1" dirty="0" err="1"/>
              <a:t>MyDelegate</a:t>
            </a:r>
            <a:r>
              <a:rPr lang="en-US" sz="2400" b="1" dirty="0"/>
              <a:t> f = delegate(string t)</a:t>
            </a:r>
          </a:p>
          <a:p>
            <a:r>
              <a:rPr lang="en-US" sz="2400" b="1" dirty="0"/>
              <a:t>{</a:t>
            </a:r>
          </a:p>
          <a:p>
            <a:r>
              <a:rPr lang="en-US" sz="2400" b="1" dirty="0"/>
              <a:t>	</a:t>
            </a:r>
            <a:r>
              <a:rPr lang="en-US" sz="2400" b="1" dirty="0" err="1"/>
              <a:t>System.Console.WriteLine</a:t>
            </a:r>
            <a:r>
              <a:rPr lang="en-US" sz="2400" b="1" dirty="0"/>
              <a:t>(t);</a:t>
            </a:r>
          </a:p>
          <a:p>
            <a:r>
              <a:rPr lang="en-US" sz="2400" b="1" dirty="0"/>
              <a:t>};</a:t>
            </a:r>
          </a:p>
          <a:p>
            <a:r>
              <a:rPr lang="en-US" sz="2400" b="1" dirty="0"/>
              <a:t>f(“Hello </a:t>
            </a:r>
            <a:r>
              <a:rPr lang="en-US" sz="2400" b="1" dirty="0" err="1"/>
              <a:t>Anonymus</a:t>
            </a:r>
            <a:r>
              <a:rPr lang="en-US" sz="2400" b="1" dirty="0"/>
              <a:t> Method”);</a:t>
            </a:r>
          </a:p>
        </p:txBody>
      </p:sp>
    </p:spTree>
    <p:extLst>
      <p:ext uri="{BB962C8B-B14F-4D97-AF65-F5344CB8AC3E}">
        <p14:creationId xmlns:p14="http://schemas.microsoft.com/office/powerpoint/2010/main" val="237199332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8E470-0581-C24D-A48A-DF3CF9F77E97}"/>
              </a:ext>
            </a:extLst>
          </p:cNvPr>
          <p:cNvSpPr>
            <a:spLocks noGrp="1"/>
          </p:cNvSpPr>
          <p:nvPr>
            <p:ph type="title"/>
          </p:nvPr>
        </p:nvSpPr>
        <p:spPr/>
        <p:txBody>
          <a:bodyPr/>
          <a:lstStyle/>
          <a:p>
            <a:r>
              <a:rPr lang="en-US" dirty="0"/>
              <a:t>Lambda Expressions</a:t>
            </a:r>
            <a:br>
              <a:rPr lang="en-US" dirty="0"/>
            </a:br>
            <a:endParaRPr lang="en-BO" dirty="0"/>
          </a:p>
        </p:txBody>
      </p:sp>
      <p:sp>
        <p:nvSpPr>
          <p:cNvPr id="3" name="Content Placeholder 2">
            <a:extLst>
              <a:ext uri="{FF2B5EF4-FFF2-40B4-BE49-F238E27FC236}">
                <a16:creationId xmlns:a16="http://schemas.microsoft.com/office/drawing/2014/main" id="{737E9677-86F4-7145-9475-1570811970A5}"/>
              </a:ext>
            </a:extLst>
          </p:cNvPr>
          <p:cNvSpPr>
            <a:spLocks noGrp="1"/>
          </p:cNvSpPr>
          <p:nvPr>
            <p:ph idx="1"/>
          </p:nvPr>
        </p:nvSpPr>
        <p:spPr>
          <a:xfrm>
            <a:off x="838200" y="1825625"/>
            <a:ext cx="10515600" cy="1013369"/>
          </a:xfrm>
        </p:spPr>
        <p:txBody>
          <a:bodyPr>
            <a:normAutofit fontScale="77500" lnSpcReduction="20000"/>
          </a:bodyPr>
          <a:lstStyle/>
          <a:p>
            <a:pPr marL="0" indent="0">
              <a:buNone/>
            </a:pPr>
            <a:r>
              <a:rPr lang="en-US" dirty="0"/>
              <a:t>C# went one step further and introduced lambda expressions. They achieve the same goal as anonymous methods, but with a more concise syntax. A lambda expression is written as a parameter list followed by the lambda operator (=&gt;) and an expression.</a:t>
            </a:r>
          </a:p>
          <a:p>
            <a:endParaRPr lang="en-BO" dirty="0"/>
          </a:p>
        </p:txBody>
      </p:sp>
      <p:sp>
        <p:nvSpPr>
          <p:cNvPr id="4" name="TextBox 3">
            <a:extLst>
              <a:ext uri="{FF2B5EF4-FFF2-40B4-BE49-F238E27FC236}">
                <a16:creationId xmlns:a16="http://schemas.microsoft.com/office/drawing/2014/main" id="{A89B46C2-CDC3-9B42-966C-5D5E35FD7D30}"/>
              </a:ext>
            </a:extLst>
          </p:cNvPr>
          <p:cNvSpPr txBox="1"/>
          <p:nvPr/>
        </p:nvSpPr>
        <p:spPr>
          <a:xfrm>
            <a:off x="1863635" y="2673532"/>
            <a:ext cx="5068388" cy="3970318"/>
          </a:xfrm>
          <a:prstGeom prst="rect">
            <a:avLst/>
          </a:prstGeom>
          <a:noFill/>
        </p:spPr>
        <p:txBody>
          <a:bodyPr wrap="square" rtlCol="0">
            <a:spAutoFit/>
          </a:bodyPr>
          <a:lstStyle/>
          <a:p>
            <a:r>
              <a:rPr lang="en-US" b="1" dirty="0"/>
              <a:t>delegate int </a:t>
            </a:r>
            <a:r>
              <a:rPr lang="en-US" b="1" dirty="0" err="1"/>
              <a:t>MyDelegate</a:t>
            </a:r>
            <a:r>
              <a:rPr lang="en-US" b="1" dirty="0"/>
              <a:t>(int </a:t>
            </a:r>
            <a:r>
              <a:rPr lang="en-US" b="1" dirty="0" err="1"/>
              <a:t>i</a:t>
            </a:r>
            <a:r>
              <a:rPr lang="en-US" b="1" dirty="0"/>
              <a:t>);</a:t>
            </a:r>
          </a:p>
          <a:p>
            <a:r>
              <a:rPr lang="en-US" b="1" dirty="0"/>
              <a:t>static void Main()</a:t>
            </a:r>
          </a:p>
          <a:p>
            <a:r>
              <a:rPr lang="en-US" b="1" dirty="0"/>
              <a:t>{</a:t>
            </a:r>
          </a:p>
          <a:p>
            <a:pPr lvl="1"/>
            <a:r>
              <a:rPr lang="en-US" b="1" dirty="0"/>
              <a:t>// Anonymous method</a:t>
            </a:r>
          </a:p>
          <a:p>
            <a:pPr lvl="1"/>
            <a:r>
              <a:rPr lang="en-US" b="1" dirty="0" err="1"/>
              <a:t>MyDelegate</a:t>
            </a:r>
            <a:r>
              <a:rPr lang="en-US" b="1" dirty="0"/>
              <a:t> a = delegate(int x) { return x * x; };</a:t>
            </a:r>
          </a:p>
          <a:p>
            <a:pPr lvl="1"/>
            <a:endParaRPr lang="en-US" b="1" dirty="0"/>
          </a:p>
          <a:p>
            <a:pPr lvl="1"/>
            <a:r>
              <a:rPr lang="en-US" b="1" dirty="0"/>
              <a:t>// Lambda expression</a:t>
            </a:r>
          </a:p>
          <a:p>
            <a:pPr lvl="1"/>
            <a:r>
              <a:rPr lang="en-US" b="1" dirty="0" err="1"/>
              <a:t>MyDelegate</a:t>
            </a:r>
            <a:r>
              <a:rPr lang="en-US" b="1" dirty="0"/>
              <a:t> b = (int x) =&gt; x * x;</a:t>
            </a:r>
          </a:p>
          <a:p>
            <a:r>
              <a:rPr lang="en-US" b="1" dirty="0"/>
              <a:t>         </a:t>
            </a:r>
            <a:r>
              <a:rPr lang="en-US" b="1" dirty="0" err="1"/>
              <a:t>MyDelegate</a:t>
            </a:r>
            <a:r>
              <a:rPr lang="en-US" b="1" dirty="0"/>
              <a:t> c = x =&gt; x * x;</a:t>
            </a:r>
          </a:p>
          <a:p>
            <a:pPr lvl="1"/>
            <a:endParaRPr lang="en-US" b="1" dirty="0"/>
          </a:p>
          <a:p>
            <a:pPr lvl="1"/>
            <a:r>
              <a:rPr lang="en-US" b="1" dirty="0"/>
              <a:t>a(5); // 25</a:t>
            </a:r>
          </a:p>
          <a:p>
            <a:pPr lvl="1"/>
            <a:r>
              <a:rPr lang="en-US" b="1" dirty="0"/>
              <a:t>b(6); // 36</a:t>
            </a:r>
          </a:p>
          <a:p>
            <a:pPr lvl="1"/>
            <a:r>
              <a:rPr lang="en-US" b="1" dirty="0"/>
              <a:t>c(7); // 49</a:t>
            </a:r>
          </a:p>
          <a:p>
            <a:r>
              <a:rPr lang="en-US" b="1" dirty="0"/>
              <a:t>}</a:t>
            </a:r>
          </a:p>
        </p:txBody>
      </p:sp>
      <p:sp>
        <p:nvSpPr>
          <p:cNvPr id="5" name="TextBox 4">
            <a:extLst>
              <a:ext uri="{FF2B5EF4-FFF2-40B4-BE49-F238E27FC236}">
                <a16:creationId xmlns:a16="http://schemas.microsoft.com/office/drawing/2014/main" id="{1BADD2C3-5D54-9B47-8BF1-524F19D25B03}"/>
              </a:ext>
            </a:extLst>
          </p:cNvPr>
          <p:cNvSpPr txBox="1"/>
          <p:nvPr/>
        </p:nvSpPr>
        <p:spPr>
          <a:xfrm>
            <a:off x="7489371" y="2838994"/>
            <a:ext cx="3864429" cy="2031325"/>
          </a:xfrm>
          <a:prstGeom prst="rect">
            <a:avLst/>
          </a:prstGeom>
          <a:noFill/>
        </p:spPr>
        <p:txBody>
          <a:bodyPr wrap="square" rtlCol="0">
            <a:spAutoFit/>
          </a:bodyPr>
          <a:lstStyle/>
          <a:p>
            <a:r>
              <a:rPr lang="en-US" dirty="0"/>
              <a:t>The lambda must match the signature of the delegate. Typically, the compiler can determine the data type of the parameters from the context, so they do not need to be specified. The parentheses may also be left out if the lambda has only one input parameter.</a:t>
            </a:r>
          </a:p>
        </p:txBody>
      </p:sp>
    </p:spTree>
    <p:extLst>
      <p:ext uri="{BB962C8B-B14F-4D97-AF65-F5344CB8AC3E}">
        <p14:creationId xmlns:p14="http://schemas.microsoft.com/office/powerpoint/2010/main" val="22350615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85998-266D-8944-94A1-964181AD1892}"/>
              </a:ext>
            </a:extLst>
          </p:cNvPr>
          <p:cNvSpPr>
            <a:spLocks noGrp="1"/>
          </p:cNvSpPr>
          <p:nvPr>
            <p:ph type="title"/>
          </p:nvPr>
        </p:nvSpPr>
        <p:spPr/>
        <p:txBody>
          <a:bodyPr/>
          <a:lstStyle/>
          <a:p>
            <a:r>
              <a:rPr lang="en-US" dirty="0"/>
              <a:t>Lambda Expressions</a:t>
            </a:r>
            <a:endParaRPr lang="en-BO" dirty="0"/>
          </a:p>
        </p:txBody>
      </p:sp>
      <p:sp>
        <p:nvSpPr>
          <p:cNvPr id="3" name="Content Placeholder 2">
            <a:extLst>
              <a:ext uri="{FF2B5EF4-FFF2-40B4-BE49-F238E27FC236}">
                <a16:creationId xmlns:a16="http://schemas.microsoft.com/office/drawing/2014/main" id="{193262F1-9E25-2A41-94D5-1A45EE342D73}"/>
              </a:ext>
            </a:extLst>
          </p:cNvPr>
          <p:cNvSpPr>
            <a:spLocks noGrp="1"/>
          </p:cNvSpPr>
          <p:nvPr>
            <p:ph idx="1"/>
          </p:nvPr>
        </p:nvSpPr>
        <p:spPr>
          <a:xfrm>
            <a:off x="838200" y="1825625"/>
            <a:ext cx="10515600" cy="1161415"/>
          </a:xfrm>
        </p:spPr>
        <p:txBody>
          <a:bodyPr/>
          <a:lstStyle/>
          <a:p>
            <a:pPr marL="0" indent="0">
              <a:buNone/>
            </a:pPr>
            <a:r>
              <a:rPr lang="en-US" dirty="0"/>
              <a:t>If no input parameters are needed, an empty set of parentheses must</a:t>
            </a:r>
          </a:p>
          <a:p>
            <a:pPr marL="0" indent="0">
              <a:buNone/>
            </a:pPr>
            <a:r>
              <a:rPr lang="en-US" dirty="0"/>
              <a:t>be specified.</a:t>
            </a:r>
          </a:p>
          <a:p>
            <a:endParaRPr lang="en-BO" dirty="0"/>
          </a:p>
        </p:txBody>
      </p:sp>
      <p:sp>
        <p:nvSpPr>
          <p:cNvPr id="5" name="TextBox 4">
            <a:extLst>
              <a:ext uri="{FF2B5EF4-FFF2-40B4-BE49-F238E27FC236}">
                <a16:creationId xmlns:a16="http://schemas.microsoft.com/office/drawing/2014/main" id="{2F6D07E8-BD8E-5D4D-B171-3A049FA6AF50}"/>
              </a:ext>
            </a:extLst>
          </p:cNvPr>
          <p:cNvSpPr txBox="1"/>
          <p:nvPr/>
        </p:nvSpPr>
        <p:spPr>
          <a:xfrm>
            <a:off x="1942010" y="3779520"/>
            <a:ext cx="8987245" cy="1200329"/>
          </a:xfrm>
          <a:prstGeom prst="rect">
            <a:avLst/>
          </a:prstGeom>
          <a:noFill/>
        </p:spPr>
        <p:txBody>
          <a:bodyPr wrap="square" rtlCol="0">
            <a:spAutoFit/>
          </a:bodyPr>
          <a:lstStyle/>
          <a:p>
            <a:r>
              <a:rPr lang="en-US" sz="2400" b="1" dirty="0"/>
              <a:t>delegate void </a:t>
            </a:r>
            <a:r>
              <a:rPr lang="en-US" sz="2400" b="1" dirty="0" err="1"/>
              <a:t>MyEmptyDelegate</a:t>
            </a:r>
            <a:r>
              <a:rPr lang="en-US" sz="2400" b="1" dirty="0"/>
              <a:t>();</a:t>
            </a:r>
          </a:p>
          <a:p>
            <a:r>
              <a:rPr lang="en-US" sz="2400" b="1" dirty="0"/>
              <a:t>// ...</a:t>
            </a:r>
          </a:p>
          <a:p>
            <a:r>
              <a:rPr lang="en-US" sz="2400" b="1" dirty="0" err="1"/>
              <a:t>MyEmptyDelegate</a:t>
            </a:r>
            <a:r>
              <a:rPr lang="en-US" sz="2400" b="1" dirty="0"/>
              <a:t> d = () =&gt; </a:t>
            </a:r>
            <a:r>
              <a:rPr lang="en-US" sz="2400" b="1" dirty="0" err="1"/>
              <a:t>System.Console.WriteLine</a:t>
            </a:r>
            <a:r>
              <a:rPr lang="en-US" sz="2400" b="1" dirty="0"/>
              <a:t>("Hello");</a:t>
            </a:r>
          </a:p>
        </p:txBody>
      </p:sp>
    </p:spTree>
    <p:extLst>
      <p:ext uri="{BB962C8B-B14F-4D97-AF65-F5344CB8AC3E}">
        <p14:creationId xmlns:p14="http://schemas.microsoft.com/office/powerpoint/2010/main" val="340027712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8349-8A76-134E-8EC6-28AAFAD7C967}"/>
              </a:ext>
            </a:extLst>
          </p:cNvPr>
          <p:cNvSpPr>
            <a:spLocks noGrp="1"/>
          </p:cNvSpPr>
          <p:nvPr>
            <p:ph type="title"/>
          </p:nvPr>
        </p:nvSpPr>
        <p:spPr/>
        <p:txBody>
          <a:bodyPr/>
          <a:lstStyle/>
          <a:p>
            <a:r>
              <a:rPr lang="en-US" dirty="0"/>
              <a:t>Statement lambda</a:t>
            </a:r>
            <a:br>
              <a:rPr lang="en-US" dirty="0"/>
            </a:br>
            <a:endParaRPr lang="en-BO" dirty="0"/>
          </a:p>
        </p:txBody>
      </p:sp>
      <p:sp>
        <p:nvSpPr>
          <p:cNvPr id="3" name="Content Placeholder 2">
            <a:extLst>
              <a:ext uri="{FF2B5EF4-FFF2-40B4-BE49-F238E27FC236}">
                <a16:creationId xmlns:a16="http://schemas.microsoft.com/office/drawing/2014/main" id="{46F7115F-9C14-254A-82AC-342CE85EAD50}"/>
              </a:ext>
            </a:extLst>
          </p:cNvPr>
          <p:cNvSpPr>
            <a:spLocks noGrp="1"/>
          </p:cNvSpPr>
          <p:nvPr>
            <p:ph idx="1"/>
          </p:nvPr>
        </p:nvSpPr>
        <p:spPr>
          <a:xfrm>
            <a:off x="838200" y="1825625"/>
            <a:ext cx="10515600" cy="1603375"/>
          </a:xfrm>
        </p:spPr>
        <p:txBody>
          <a:bodyPr>
            <a:normAutofit fontScale="92500" lnSpcReduction="20000"/>
          </a:bodyPr>
          <a:lstStyle/>
          <a:p>
            <a:pPr marL="0" indent="0">
              <a:buNone/>
            </a:pPr>
            <a:r>
              <a:rPr lang="en-US" dirty="0"/>
              <a:t>A lambda expression that only executes a single statement is called an</a:t>
            </a:r>
          </a:p>
          <a:p>
            <a:pPr marL="0" indent="0">
              <a:buNone/>
            </a:pPr>
            <a:r>
              <a:rPr lang="en-US" dirty="0"/>
              <a:t>expression lambda. The expression of a lambda can also be enclosed in</a:t>
            </a:r>
          </a:p>
          <a:p>
            <a:pPr marL="0" indent="0">
              <a:buNone/>
            </a:pPr>
            <a:r>
              <a:rPr lang="en-US" dirty="0"/>
              <a:t>curly brackets to allow it to contain multiple statements. This form is called a statement lambda.</a:t>
            </a:r>
          </a:p>
          <a:p>
            <a:endParaRPr lang="en-BO" dirty="0"/>
          </a:p>
        </p:txBody>
      </p:sp>
      <p:sp>
        <p:nvSpPr>
          <p:cNvPr id="5" name="TextBox 4">
            <a:extLst>
              <a:ext uri="{FF2B5EF4-FFF2-40B4-BE49-F238E27FC236}">
                <a16:creationId xmlns:a16="http://schemas.microsoft.com/office/drawing/2014/main" id="{A6D0628F-042D-F64F-9DE8-271037466025}"/>
              </a:ext>
            </a:extLst>
          </p:cNvPr>
          <p:cNvSpPr txBox="1"/>
          <p:nvPr/>
        </p:nvSpPr>
        <p:spPr>
          <a:xfrm>
            <a:off x="4293325" y="3692434"/>
            <a:ext cx="3605349" cy="2246769"/>
          </a:xfrm>
          <a:prstGeom prst="rect">
            <a:avLst/>
          </a:prstGeom>
          <a:noFill/>
        </p:spPr>
        <p:txBody>
          <a:bodyPr wrap="square" rtlCol="0">
            <a:spAutoFit/>
          </a:bodyPr>
          <a:lstStyle/>
          <a:p>
            <a:r>
              <a:rPr lang="en-US" sz="2800" b="1" dirty="0" err="1"/>
              <a:t>MyDelegate</a:t>
            </a:r>
            <a:r>
              <a:rPr lang="en-US" sz="2800" b="1" dirty="0"/>
              <a:t> e = (int x) =&gt; {</a:t>
            </a:r>
          </a:p>
          <a:p>
            <a:r>
              <a:rPr lang="en-US" sz="2800" b="1" dirty="0"/>
              <a:t>	int y = x * x;</a:t>
            </a:r>
          </a:p>
          <a:p>
            <a:r>
              <a:rPr lang="en-US" sz="2800" b="1" dirty="0"/>
              <a:t>	return y;</a:t>
            </a:r>
          </a:p>
          <a:p>
            <a:r>
              <a:rPr lang="en-US" sz="2800" b="1" dirty="0"/>
              <a:t>};</a:t>
            </a:r>
            <a:endParaRPr lang="en-US" sz="2000" b="1" dirty="0"/>
          </a:p>
        </p:txBody>
      </p:sp>
    </p:spTree>
    <p:extLst>
      <p:ext uri="{BB962C8B-B14F-4D97-AF65-F5344CB8AC3E}">
        <p14:creationId xmlns:p14="http://schemas.microsoft.com/office/powerpoint/2010/main" val="1669832852"/>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99A5-E41A-054C-845B-68FA0A6985A5}"/>
              </a:ext>
            </a:extLst>
          </p:cNvPr>
          <p:cNvSpPr>
            <a:spLocks noGrp="1"/>
          </p:cNvSpPr>
          <p:nvPr>
            <p:ph type="title"/>
          </p:nvPr>
        </p:nvSpPr>
        <p:spPr/>
        <p:txBody>
          <a:bodyPr/>
          <a:lstStyle/>
          <a:p>
            <a:r>
              <a:rPr lang="en-US" dirty="0"/>
              <a:t>Expression Body Members</a:t>
            </a:r>
            <a:br>
              <a:rPr lang="en-US" dirty="0"/>
            </a:br>
            <a:endParaRPr lang="en-BO" dirty="0"/>
          </a:p>
        </p:txBody>
      </p:sp>
      <p:sp>
        <p:nvSpPr>
          <p:cNvPr id="3" name="Content Placeholder 2">
            <a:extLst>
              <a:ext uri="{FF2B5EF4-FFF2-40B4-BE49-F238E27FC236}">
                <a16:creationId xmlns:a16="http://schemas.microsoft.com/office/drawing/2014/main" id="{573B3B00-0FE3-6746-A316-107917089349}"/>
              </a:ext>
            </a:extLst>
          </p:cNvPr>
          <p:cNvSpPr>
            <a:spLocks noGrp="1"/>
          </p:cNvSpPr>
          <p:nvPr>
            <p:ph idx="1"/>
          </p:nvPr>
        </p:nvSpPr>
        <p:spPr>
          <a:xfrm>
            <a:off x="838200" y="1825625"/>
            <a:ext cx="10515600" cy="1771015"/>
          </a:xfrm>
        </p:spPr>
        <p:txBody>
          <a:bodyPr/>
          <a:lstStyle/>
          <a:p>
            <a:pPr marL="0" indent="0">
              <a:buNone/>
            </a:pPr>
            <a:r>
              <a:rPr lang="en-US" dirty="0"/>
              <a:t>Lambda expressions provide a shorthand alternative way to define class members in cases when the member consists of only a single expression. This is called an expression body definition. Consider the following class.</a:t>
            </a:r>
          </a:p>
          <a:p>
            <a:endParaRPr lang="en-BO" dirty="0"/>
          </a:p>
        </p:txBody>
      </p:sp>
      <p:sp>
        <p:nvSpPr>
          <p:cNvPr id="4" name="TextBox 3">
            <a:extLst>
              <a:ext uri="{FF2B5EF4-FFF2-40B4-BE49-F238E27FC236}">
                <a16:creationId xmlns:a16="http://schemas.microsoft.com/office/drawing/2014/main" id="{FAAF41FA-4B09-6B42-9D96-AEF26E2BD258}"/>
              </a:ext>
            </a:extLst>
          </p:cNvPr>
          <p:cNvSpPr txBox="1"/>
          <p:nvPr/>
        </p:nvSpPr>
        <p:spPr>
          <a:xfrm>
            <a:off x="1018903" y="3866404"/>
            <a:ext cx="4476206" cy="2031325"/>
          </a:xfrm>
          <a:prstGeom prst="rect">
            <a:avLst/>
          </a:prstGeom>
          <a:noFill/>
        </p:spPr>
        <p:txBody>
          <a:bodyPr wrap="square" rtlCol="0">
            <a:spAutoFit/>
          </a:bodyPr>
          <a:lstStyle/>
          <a:p>
            <a:r>
              <a:rPr lang="en-US" b="1" dirty="0"/>
              <a:t>class Person</a:t>
            </a:r>
          </a:p>
          <a:p>
            <a:r>
              <a:rPr lang="en-US" b="1" dirty="0"/>
              <a:t>{</a:t>
            </a:r>
          </a:p>
          <a:p>
            <a:pPr lvl="1"/>
            <a:r>
              <a:rPr lang="en-US" b="1" dirty="0"/>
              <a:t>public string name { get; } = "John";</a:t>
            </a:r>
          </a:p>
          <a:p>
            <a:pPr lvl="1"/>
            <a:r>
              <a:rPr lang="en-US" b="1" dirty="0"/>
              <a:t>public void </a:t>
            </a:r>
            <a:r>
              <a:rPr lang="en-US" b="1" dirty="0" err="1"/>
              <a:t>PrintName</a:t>
            </a:r>
            <a:r>
              <a:rPr lang="en-US" b="1" dirty="0"/>
              <a:t>() { 	</a:t>
            </a:r>
            <a:r>
              <a:rPr lang="en-US" b="1" dirty="0" err="1"/>
              <a:t>System.Console.WriteLine</a:t>
            </a:r>
            <a:r>
              <a:rPr lang="en-US" b="1" dirty="0"/>
              <a:t>(name); </a:t>
            </a:r>
          </a:p>
          <a:p>
            <a:pPr lvl="1"/>
            <a:r>
              <a:rPr lang="en-US" b="1" dirty="0"/>
              <a:t>}</a:t>
            </a:r>
          </a:p>
          <a:p>
            <a:r>
              <a:rPr lang="en-US" b="1" dirty="0"/>
              <a:t>}</a:t>
            </a:r>
          </a:p>
        </p:txBody>
      </p:sp>
      <p:sp>
        <p:nvSpPr>
          <p:cNvPr id="5" name="TextBox 4">
            <a:extLst>
              <a:ext uri="{FF2B5EF4-FFF2-40B4-BE49-F238E27FC236}">
                <a16:creationId xmlns:a16="http://schemas.microsoft.com/office/drawing/2014/main" id="{F6C27AC0-6CC3-EB46-85D9-3693F07EF7FC}"/>
              </a:ext>
            </a:extLst>
          </p:cNvPr>
          <p:cNvSpPr txBox="1"/>
          <p:nvPr/>
        </p:nvSpPr>
        <p:spPr>
          <a:xfrm>
            <a:off x="5974080" y="3844678"/>
            <a:ext cx="5747657" cy="1754326"/>
          </a:xfrm>
          <a:prstGeom prst="rect">
            <a:avLst/>
          </a:prstGeom>
          <a:noFill/>
        </p:spPr>
        <p:txBody>
          <a:bodyPr wrap="square" rtlCol="0">
            <a:spAutoFit/>
          </a:bodyPr>
          <a:lstStyle/>
          <a:p>
            <a:r>
              <a:rPr lang="en-US" b="1" dirty="0"/>
              <a:t>using System;</a:t>
            </a:r>
          </a:p>
          <a:p>
            <a:r>
              <a:rPr lang="en-US" b="1" dirty="0"/>
              <a:t>class Person</a:t>
            </a:r>
          </a:p>
          <a:p>
            <a:r>
              <a:rPr lang="en-US" b="1" dirty="0"/>
              <a:t>{</a:t>
            </a:r>
          </a:p>
          <a:p>
            <a:pPr lvl="1"/>
            <a:r>
              <a:rPr lang="en-US" b="1" dirty="0"/>
              <a:t>public string name =&gt; "John";</a:t>
            </a:r>
          </a:p>
          <a:p>
            <a:pPr lvl="1"/>
            <a:r>
              <a:rPr lang="en-US" b="1" dirty="0"/>
              <a:t>public void </a:t>
            </a:r>
            <a:r>
              <a:rPr lang="en-US" b="1" dirty="0" err="1"/>
              <a:t>PrintName</a:t>
            </a:r>
            <a:r>
              <a:rPr lang="en-US" b="1" dirty="0"/>
              <a:t>() =&gt; </a:t>
            </a:r>
            <a:r>
              <a:rPr lang="en-US" b="1" dirty="0" err="1"/>
              <a:t>Console.WriteLine</a:t>
            </a:r>
            <a:r>
              <a:rPr lang="en-US" b="1" dirty="0"/>
              <a:t>(name);</a:t>
            </a:r>
          </a:p>
          <a:p>
            <a:r>
              <a:rPr lang="en-US" b="1" dirty="0"/>
              <a:t>}</a:t>
            </a:r>
          </a:p>
        </p:txBody>
      </p:sp>
    </p:spTree>
    <p:extLst>
      <p:ext uri="{BB962C8B-B14F-4D97-AF65-F5344CB8AC3E}">
        <p14:creationId xmlns:p14="http://schemas.microsoft.com/office/powerpoint/2010/main" val="43656423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2577-AEDA-0443-951C-AF2CABBFC1DF}"/>
              </a:ext>
            </a:extLst>
          </p:cNvPr>
          <p:cNvSpPr>
            <a:spLocks noGrp="1"/>
          </p:cNvSpPr>
          <p:nvPr>
            <p:ph type="title"/>
          </p:nvPr>
        </p:nvSpPr>
        <p:spPr/>
        <p:txBody>
          <a:bodyPr/>
          <a:lstStyle/>
          <a:p>
            <a:r>
              <a:rPr lang="en-US" dirty="0"/>
              <a:t>Expression Body Members</a:t>
            </a:r>
            <a:endParaRPr lang="en-BO" dirty="0"/>
          </a:p>
        </p:txBody>
      </p:sp>
      <p:sp>
        <p:nvSpPr>
          <p:cNvPr id="3" name="Content Placeholder 2">
            <a:extLst>
              <a:ext uri="{FF2B5EF4-FFF2-40B4-BE49-F238E27FC236}">
                <a16:creationId xmlns:a16="http://schemas.microsoft.com/office/drawing/2014/main" id="{0FD9AF80-C814-7245-BFFA-4878461FCB34}"/>
              </a:ext>
            </a:extLst>
          </p:cNvPr>
          <p:cNvSpPr>
            <a:spLocks noGrp="1"/>
          </p:cNvSpPr>
          <p:nvPr>
            <p:ph idx="1"/>
          </p:nvPr>
        </p:nvSpPr>
        <p:spPr>
          <a:xfrm>
            <a:off x="838200" y="1825625"/>
            <a:ext cx="10515600" cy="1492341"/>
          </a:xfrm>
        </p:spPr>
        <p:txBody>
          <a:bodyPr/>
          <a:lstStyle/>
          <a:p>
            <a:pPr marL="0" indent="0">
              <a:buNone/>
            </a:pPr>
            <a:r>
              <a:rPr lang="en-US" dirty="0"/>
              <a:t>Support for implementing member bodies as lambda expressions is</a:t>
            </a:r>
          </a:p>
          <a:p>
            <a:pPr marL="0" indent="0">
              <a:buNone/>
            </a:pPr>
            <a:r>
              <a:rPr lang="en-US" dirty="0"/>
              <a:t>extended this list of allowed members to also include constructors, destructors, set properties, and indexers. </a:t>
            </a:r>
          </a:p>
          <a:p>
            <a:endParaRPr lang="en-BO" dirty="0"/>
          </a:p>
        </p:txBody>
      </p:sp>
      <p:sp>
        <p:nvSpPr>
          <p:cNvPr id="4" name="TextBox 3">
            <a:extLst>
              <a:ext uri="{FF2B5EF4-FFF2-40B4-BE49-F238E27FC236}">
                <a16:creationId xmlns:a16="http://schemas.microsoft.com/office/drawing/2014/main" id="{69D77FD4-DB0D-1D40-9B23-7069AFF1879C}"/>
              </a:ext>
            </a:extLst>
          </p:cNvPr>
          <p:cNvSpPr txBox="1"/>
          <p:nvPr/>
        </p:nvSpPr>
        <p:spPr>
          <a:xfrm>
            <a:off x="2838994" y="3338016"/>
            <a:ext cx="6514011" cy="3170099"/>
          </a:xfrm>
          <a:prstGeom prst="rect">
            <a:avLst/>
          </a:prstGeom>
          <a:noFill/>
        </p:spPr>
        <p:txBody>
          <a:bodyPr wrap="square" rtlCol="0">
            <a:spAutoFit/>
          </a:bodyPr>
          <a:lstStyle/>
          <a:p>
            <a:r>
              <a:rPr lang="en-US" sz="2000" b="1" dirty="0"/>
              <a:t>class Person</a:t>
            </a:r>
          </a:p>
          <a:p>
            <a:r>
              <a:rPr lang="en-US" sz="2000" b="1" dirty="0"/>
              <a:t>{</a:t>
            </a:r>
          </a:p>
          <a:p>
            <a:pPr lvl="1"/>
            <a:r>
              <a:rPr lang="en-US" sz="2000" b="1" dirty="0"/>
              <a:t>private string </a:t>
            </a:r>
            <a:r>
              <a:rPr lang="en-US" sz="2000" b="1" dirty="0" err="1"/>
              <a:t>firstName</a:t>
            </a:r>
            <a:r>
              <a:rPr lang="en-US" sz="2000" b="1" dirty="0"/>
              <a:t>;</a:t>
            </a:r>
          </a:p>
          <a:p>
            <a:pPr lvl="1"/>
            <a:r>
              <a:rPr lang="en-US" sz="2000" b="1" dirty="0"/>
              <a:t>public string name</a:t>
            </a:r>
          </a:p>
          <a:p>
            <a:pPr lvl="1"/>
            <a:r>
              <a:rPr lang="en-US" sz="2000" b="1" dirty="0"/>
              <a:t>{</a:t>
            </a:r>
          </a:p>
          <a:p>
            <a:pPr lvl="2"/>
            <a:r>
              <a:rPr lang="en-US" sz="2000" b="1" dirty="0"/>
              <a:t>get =&gt; </a:t>
            </a:r>
            <a:r>
              <a:rPr lang="en-US" sz="2000" b="1" dirty="0" err="1"/>
              <a:t>firstName</a:t>
            </a:r>
            <a:r>
              <a:rPr lang="en-US" sz="2000" b="1" dirty="0"/>
              <a:t>;</a:t>
            </a:r>
          </a:p>
          <a:p>
            <a:pPr lvl="2"/>
            <a:r>
              <a:rPr lang="en-US" sz="2000" b="1" dirty="0"/>
              <a:t>set =&gt; </a:t>
            </a:r>
            <a:r>
              <a:rPr lang="en-US" sz="2000" b="1" dirty="0" err="1"/>
              <a:t>firstName</a:t>
            </a:r>
            <a:r>
              <a:rPr lang="en-US" sz="2000" b="1" dirty="0"/>
              <a:t> = value;</a:t>
            </a:r>
          </a:p>
          <a:p>
            <a:pPr lvl="1"/>
            <a:r>
              <a:rPr lang="en-US" sz="2000" b="1" dirty="0"/>
              <a:t>}</a:t>
            </a:r>
          </a:p>
          <a:p>
            <a:pPr lvl="1"/>
            <a:r>
              <a:rPr lang="en-US" sz="2000" b="1" dirty="0"/>
              <a:t>public Person(string name) =&gt; </a:t>
            </a:r>
            <a:r>
              <a:rPr lang="en-US" sz="2000" b="1" dirty="0" err="1"/>
              <a:t>this.name</a:t>
            </a:r>
            <a:r>
              <a:rPr lang="en-US" sz="2000" b="1" dirty="0"/>
              <a:t> = name;</a:t>
            </a:r>
          </a:p>
          <a:p>
            <a:r>
              <a:rPr lang="en-US" sz="2000" b="1" dirty="0"/>
              <a:t>}</a:t>
            </a:r>
          </a:p>
        </p:txBody>
      </p:sp>
    </p:spTree>
    <p:extLst>
      <p:ext uri="{BB962C8B-B14F-4D97-AF65-F5344CB8AC3E}">
        <p14:creationId xmlns:p14="http://schemas.microsoft.com/office/powerpoint/2010/main" val="158688079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D0ED-4E84-0648-B0D8-A6F5577D9F37}"/>
              </a:ext>
            </a:extLst>
          </p:cNvPr>
          <p:cNvSpPr>
            <a:spLocks noGrp="1"/>
          </p:cNvSpPr>
          <p:nvPr>
            <p:ph type="title"/>
          </p:nvPr>
        </p:nvSpPr>
        <p:spPr/>
        <p:txBody>
          <a:bodyPr/>
          <a:lstStyle/>
          <a:p>
            <a:r>
              <a:rPr lang="en-US" dirty="0"/>
              <a:t>Multicast Delegates</a:t>
            </a:r>
            <a:br>
              <a:rPr lang="en-US" dirty="0"/>
            </a:br>
            <a:endParaRPr lang="en-BO" dirty="0"/>
          </a:p>
        </p:txBody>
      </p:sp>
      <p:sp>
        <p:nvSpPr>
          <p:cNvPr id="3" name="Content Placeholder 2">
            <a:extLst>
              <a:ext uri="{FF2B5EF4-FFF2-40B4-BE49-F238E27FC236}">
                <a16:creationId xmlns:a16="http://schemas.microsoft.com/office/drawing/2014/main" id="{940F4103-5A09-F448-9A39-717FBC5E0570}"/>
              </a:ext>
            </a:extLst>
          </p:cNvPr>
          <p:cNvSpPr>
            <a:spLocks noGrp="1"/>
          </p:cNvSpPr>
          <p:nvPr>
            <p:ph idx="1"/>
          </p:nvPr>
        </p:nvSpPr>
        <p:spPr>
          <a:xfrm>
            <a:off x="838200" y="1825626"/>
            <a:ext cx="10515600" cy="1387838"/>
          </a:xfrm>
        </p:spPr>
        <p:txBody>
          <a:bodyPr>
            <a:normAutofit fontScale="62500" lnSpcReduction="20000"/>
          </a:bodyPr>
          <a:lstStyle/>
          <a:p>
            <a:pPr marL="0" indent="0">
              <a:buNone/>
            </a:pPr>
            <a:r>
              <a:rPr lang="en-US" dirty="0"/>
              <a:t>It is possible for a delegate object to refer to more than one method. Such an object is known as a multicast delegate and the methods it refers to are contained in a so-called invocation list. To add another method to the delegate’s invocation list, either the addition operator or the addition assignment operator can be used.</a:t>
            </a:r>
          </a:p>
          <a:p>
            <a:pPr marL="0" indent="0">
              <a:buNone/>
            </a:pPr>
            <a:r>
              <a:rPr lang="en-US" dirty="0"/>
              <a:t>Similarly, to remove a method from the invocation list, the subtraction or subtraction assignment operators are used.</a:t>
            </a:r>
          </a:p>
          <a:p>
            <a:endParaRPr lang="en-BO" dirty="0"/>
          </a:p>
        </p:txBody>
      </p:sp>
      <p:sp>
        <p:nvSpPr>
          <p:cNvPr id="4" name="TextBox 3">
            <a:extLst>
              <a:ext uri="{FF2B5EF4-FFF2-40B4-BE49-F238E27FC236}">
                <a16:creationId xmlns:a16="http://schemas.microsoft.com/office/drawing/2014/main" id="{DCDA4ABB-0512-B144-8512-3B9E4F6FD230}"/>
              </a:ext>
            </a:extLst>
          </p:cNvPr>
          <p:cNvSpPr txBox="1"/>
          <p:nvPr/>
        </p:nvSpPr>
        <p:spPr>
          <a:xfrm>
            <a:off x="1628503" y="3076555"/>
            <a:ext cx="5860868" cy="3416320"/>
          </a:xfrm>
          <a:prstGeom prst="rect">
            <a:avLst/>
          </a:prstGeom>
          <a:noFill/>
        </p:spPr>
        <p:txBody>
          <a:bodyPr wrap="square" rtlCol="0">
            <a:spAutoFit/>
          </a:bodyPr>
          <a:lstStyle/>
          <a:p>
            <a:r>
              <a:rPr lang="en-US" b="1" dirty="0"/>
              <a:t>d</a:t>
            </a:r>
            <a:r>
              <a:rPr lang="en-BO" b="1" dirty="0"/>
              <a:t>elegate void MyDelegate();</a:t>
            </a:r>
          </a:p>
          <a:p>
            <a:r>
              <a:rPr lang="en-US" b="1" dirty="0"/>
              <a:t>c</a:t>
            </a:r>
            <a:r>
              <a:rPr lang="en-BO" b="1" dirty="0"/>
              <a:t>lass MyApp</a:t>
            </a:r>
          </a:p>
          <a:p>
            <a:r>
              <a:rPr lang="en-BO" b="1" dirty="0"/>
              <a:t>{</a:t>
            </a:r>
          </a:p>
          <a:p>
            <a:r>
              <a:rPr lang="en-US" b="1" dirty="0"/>
              <a:t>	static void Hi() { </a:t>
            </a:r>
            <a:r>
              <a:rPr lang="en-US" b="1" dirty="0" err="1"/>
              <a:t>System.Console.Write</a:t>
            </a:r>
            <a:r>
              <a:rPr lang="en-US" b="1" dirty="0"/>
              <a:t>("Hi"); }</a:t>
            </a:r>
          </a:p>
          <a:p>
            <a:r>
              <a:rPr lang="en-US" b="1" dirty="0"/>
              <a:t>	static void Bye() { </a:t>
            </a:r>
            <a:r>
              <a:rPr lang="en-US" b="1" dirty="0" err="1"/>
              <a:t>System.Console.Write</a:t>
            </a:r>
            <a:r>
              <a:rPr lang="en-US" b="1" dirty="0"/>
              <a:t>("Bye"); }</a:t>
            </a:r>
          </a:p>
          <a:p>
            <a:r>
              <a:rPr lang="en-US" b="1" dirty="0"/>
              <a:t>	// ...</a:t>
            </a:r>
          </a:p>
          <a:p>
            <a:r>
              <a:rPr lang="en-US" b="1" dirty="0"/>
              <a:t>	</a:t>
            </a:r>
            <a:r>
              <a:rPr lang="en-US" b="1" dirty="0" err="1"/>
              <a:t>MyDelegate</a:t>
            </a:r>
            <a:r>
              <a:rPr lang="en-US" b="1" dirty="0"/>
              <a:t> del = Hi;</a:t>
            </a:r>
          </a:p>
          <a:p>
            <a:r>
              <a:rPr lang="en-US" b="1" dirty="0"/>
              <a:t>	del = del + Hi;</a:t>
            </a:r>
          </a:p>
          <a:p>
            <a:r>
              <a:rPr lang="en-US" b="1" dirty="0"/>
              <a:t>	del += Bye;</a:t>
            </a:r>
          </a:p>
          <a:p>
            <a:r>
              <a:rPr lang="en-US" b="1" dirty="0"/>
              <a:t>	 del -= Hi;</a:t>
            </a:r>
          </a:p>
          <a:p>
            <a:r>
              <a:rPr lang="en-US" b="1" dirty="0"/>
              <a:t>	del();</a:t>
            </a:r>
            <a:r>
              <a:rPr lang="en-US" dirty="0"/>
              <a:t> 		// "</a:t>
            </a:r>
            <a:r>
              <a:rPr lang="en-US" dirty="0" err="1"/>
              <a:t>HiBye</a:t>
            </a:r>
            <a:r>
              <a:rPr lang="en-US" dirty="0"/>
              <a:t>"</a:t>
            </a:r>
          </a:p>
          <a:p>
            <a:r>
              <a:rPr lang="en-BO" b="1" dirty="0"/>
              <a:t>}</a:t>
            </a:r>
          </a:p>
        </p:txBody>
      </p:sp>
      <p:sp>
        <p:nvSpPr>
          <p:cNvPr id="5" name="TextBox 4">
            <a:extLst>
              <a:ext uri="{FF2B5EF4-FFF2-40B4-BE49-F238E27FC236}">
                <a16:creationId xmlns:a16="http://schemas.microsoft.com/office/drawing/2014/main" id="{CBAAAFF2-7735-8B45-9361-F94799C63136}"/>
              </a:ext>
            </a:extLst>
          </p:cNvPr>
          <p:cNvSpPr txBox="1"/>
          <p:nvPr/>
        </p:nvSpPr>
        <p:spPr>
          <a:xfrm>
            <a:off x="8038011" y="3753394"/>
            <a:ext cx="3631475" cy="1754326"/>
          </a:xfrm>
          <a:prstGeom prst="rect">
            <a:avLst/>
          </a:prstGeom>
          <a:noFill/>
        </p:spPr>
        <p:txBody>
          <a:bodyPr wrap="square" rtlCol="0">
            <a:spAutoFit/>
          </a:bodyPr>
          <a:lstStyle/>
          <a:p>
            <a:r>
              <a:rPr lang="en-US" dirty="0"/>
              <a:t>If the delegate returns a value, only the value of the last invoked method will be returned. Likewise, if the delegate has an out parameter, its final value will be the value assigned by the last method.</a:t>
            </a:r>
          </a:p>
        </p:txBody>
      </p:sp>
    </p:spTree>
    <p:extLst>
      <p:ext uri="{BB962C8B-B14F-4D97-AF65-F5344CB8AC3E}">
        <p14:creationId xmlns:p14="http://schemas.microsoft.com/office/powerpoint/2010/main" val="993247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DB74-9842-994A-8BDB-AABF210D6423}"/>
              </a:ext>
            </a:extLst>
          </p:cNvPr>
          <p:cNvSpPr>
            <a:spLocks noGrp="1"/>
          </p:cNvSpPr>
          <p:nvPr>
            <p:ph type="title"/>
          </p:nvPr>
        </p:nvSpPr>
        <p:spPr/>
        <p:txBody>
          <a:bodyPr/>
          <a:lstStyle/>
          <a:p>
            <a:r>
              <a:rPr lang="en-US" dirty="0"/>
              <a:t>Floating-Point Types</a:t>
            </a:r>
            <a:br>
              <a:rPr lang="en-US" dirty="0"/>
            </a:br>
            <a:endParaRPr lang="en-BO" dirty="0"/>
          </a:p>
        </p:txBody>
      </p:sp>
      <p:sp>
        <p:nvSpPr>
          <p:cNvPr id="3" name="Content Placeholder 2">
            <a:extLst>
              <a:ext uri="{FF2B5EF4-FFF2-40B4-BE49-F238E27FC236}">
                <a16:creationId xmlns:a16="http://schemas.microsoft.com/office/drawing/2014/main" id="{F1856BBB-8313-E944-BACF-721CF49CE097}"/>
              </a:ext>
            </a:extLst>
          </p:cNvPr>
          <p:cNvSpPr>
            <a:spLocks noGrp="1"/>
          </p:cNvSpPr>
          <p:nvPr>
            <p:ph idx="1"/>
          </p:nvPr>
        </p:nvSpPr>
        <p:spPr/>
        <p:txBody>
          <a:bodyPr>
            <a:normAutofit fontScale="92500"/>
          </a:bodyPr>
          <a:lstStyle/>
          <a:p>
            <a:pPr marL="0" indent="0">
              <a:buNone/>
            </a:pPr>
            <a:r>
              <a:rPr lang="en-US" dirty="0"/>
              <a:t>The floating-point types can store real numbers with different levels</a:t>
            </a:r>
          </a:p>
          <a:p>
            <a:pPr marL="0" indent="0">
              <a:buNone/>
            </a:pPr>
            <a:r>
              <a:rPr lang="en-US" dirty="0"/>
              <a:t>of precision. Constant floating-point numbers in C# are always kept as</a:t>
            </a:r>
          </a:p>
          <a:p>
            <a:pPr marL="0" indent="0">
              <a:buNone/>
            </a:pPr>
            <a:r>
              <a:rPr lang="en-US" dirty="0"/>
              <a:t>doubles, so in order to assign such a number to a float variable, an F</a:t>
            </a:r>
          </a:p>
          <a:p>
            <a:pPr marL="0" indent="0">
              <a:buNone/>
            </a:pPr>
            <a:r>
              <a:rPr lang="en-US" dirty="0"/>
              <a:t>character needs to be appended to convert the number to the float type.</a:t>
            </a:r>
          </a:p>
          <a:p>
            <a:pPr marL="0" indent="0">
              <a:buNone/>
            </a:pPr>
            <a:r>
              <a:rPr lang="en-US" dirty="0"/>
              <a:t>The same applies to the M character for decimals.</a:t>
            </a:r>
          </a:p>
          <a:p>
            <a:pPr marL="0" indent="0">
              <a:buNone/>
            </a:pPr>
            <a:endParaRPr lang="en-US" dirty="0"/>
          </a:p>
          <a:p>
            <a:pPr marL="0" indent="0">
              <a:buNone/>
            </a:pPr>
            <a:r>
              <a:rPr lang="en-US" dirty="0"/>
              <a:t>float </a:t>
            </a:r>
            <a:r>
              <a:rPr lang="en-US" dirty="0" err="1"/>
              <a:t>myFloat</a:t>
            </a:r>
            <a:r>
              <a:rPr lang="en-US" dirty="0"/>
              <a:t> = 3.14F; // 7 digits of precision</a:t>
            </a:r>
          </a:p>
          <a:p>
            <a:pPr marL="0" indent="0">
              <a:buNone/>
            </a:pPr>
            <a:r>
              <a:rPr lang="en-US" dirty="0"/>
              <a:t>double </a:t>
            </a:r>
            <a:r>
              <a:rPr lang="en-US" dirty="0" err="1"/>
              <a:t>myDouble</a:t>
            </a:r>
            <a:r>
              <a:rPr lang="en-US" dirty="0"/>
              <a:t> = 3.14; // 15-16 digits of precision</a:t>
            </a:r>
          </a:p>
          <a:p>
            <a:pPr marL="0" indent="0">
              <a:buNone/>
            </a:pPr>
            <a:r>
              <a:rPr lang="en-US" dirty="0"/>
              <a:t>decimal </a:t>
            </a:r>
            <a:r>
              <a:rPr lang="en-US" dirty="0" err="1"/>
              <a:t>myDecimal</a:t>
            </a:r>
            <a:r>
              <a:rPr lang="en-US" dirty="0"/>
              <a:t> = 3.14M; // 28-29 digits of precision</a:t>
            </a:r>
          </a:p>
          <a:p>
            <a:endParaRPr lang="en-BO" dirty="0"/>
          </a:p>
        </p:txBody>
      </p:sp>
    </p:spTree>
    <p:extLst>
      <p:ext uri="{BB962C8B-B14F-4D97-AF65-F5344CB8AC3E}">
        <p14:creationId xmlns:p14="http://schemas.microsoft.com/office/powerpoint/2010/main" val="1365555815"/>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3ED5-242C-7242-BE47-E33435AA5589}"/>
              </a:ext>
            </a:extLst>
          </p:cNvPr>
          <p:cNvSpPr>
            <a:spLocks noGrp="1"/>
          </p:cNvSpPr>
          <p:nvPr>
            <p:ph type="title"/>
          </p:nvPr>
        </p:nvSpPr>
        <p:spPr/>
        <p:txBody>
          <a:bodyPr/>
          <a:lstStyle/>
          <a:p>
            <a:r>
              <a:rPr lang="en-US" dirty="0"/>
              <a:t>Delegate Signature</a:t>
            </a:r>
            <a:br>
              <a:rPr lang="en-US" dirty="0"/>
            </a:br>
            <a:endParaRPr lang="en-BO" dirty="0"/>
          </a:p>
        </p:txBody>
      </p:sp>
      <p:sp>
        <p:nvSpPr>
          <p:cNvPr id="3" name="Content Placeholder 2">
            <a:extLst>
              <a:ext uri="{FF2B5EF4-FFF2-40B4-BE49-F238E27FC236}">
                <a16:creationId xmlns:a16="http://schemas.microsoft.com/office/drawing/2014/main" id="{3B7F2DA2-17AB-C147-95BC-AAC848F94A5B}"/>
              </a:ext>
            </a:extLst>
          </p:cNvPr>
          <p:cNvSpPr>
            <a:spLocks noGrp="1"/>
          </p:cNvSpPr>
          <p:nvPr>
            <p:ph idx="1"/>
          </p:nvPr>
        </p:nvSpPr>
        <p:spPr>
          <a:xfrm>
            <a:off x="838200" y="1825625"/>
            <a:ext cx="10515600" cy="1518466"/>
          </a:xfrm>
        </p:spPr>
        <p:txBody>
          <a:bodyPr>
            <a:normAutofit fontScale="85000" lnSpcReduction="20000"/>
          </a:bodyPr>
          <a:lstStyle/>
          <a:p>
            <a:pPr marL="0" indent="0">
              <a:buNone/>
            </a:pPr>
            <a:r>
              <a:rPr lang="en-US" dirty="0"/>
              <a:t>As mentioned, a method can be assigned to a delegate object if it matches the delegate’s signature. However, a method does not have to match the signature exactly. A delegate object can also refer to a method that has a more derived return type than that defined in the delegate, or that has parameter types that are ancestors of the corresponding delegate’s parameter types.</a:t>
            </a:r>
          </a:p>
          <a:p>
            <a:endParaRPr lang="en-BO" dirty="0"/>
          </a:p>
        </p:txBody>
      </p:sp>
      <p:sp>
        <p:nvSpPr>
          <p:cNvPr id="4" name="TextBox 3">
            <a:extLst>
              <a:ext uri="{FF2B5EF4-FFF2-40B4-BE49-F238E27FC236}">
                <a16:creationId xmlns:a16="http://schemas.microsoft.com/office/drawing/2014/main" id="{A79595D7-0FB1-EC4D-AF8A-198C913CA61F}"/>
              </a:ext>
            </a:extLst>
          </p:cNvPr>
          <p:cNvSpPr txBox="1"/>
          <p:nvPr/>
        </p:nvSpPr>
        <p:spPr>
          <a:xfrm>
            <a:off x="2760618" y="3344091"/>
            <a:ext cx="5791200" cy="3139321"/>
          </a:xfrm>
          <a:prstGeom prst="rect">
            <a:avLst/>
          </a:prstGeom>
          <a:noFill/>
        </p:spPr>
        <p:txBody>
          <a:bodyPr wrap="square" rtlCol="0">
            <a:spAutoFit/>
          </a:bodyPr>
          <a:lstStyle/>
          <a:p>
            <a:r>
              <a:rPr lang="en-US" b="1" dirty="0"/>
              <a:t>class Base {}</a:t>
            </a:r>
          </a:p>
          <a:p>
            <a:r>
              <a:rPr lang="en-US" b="1" dirty="0"/>
              <a:t>class Derived : Base {}</a:t>
            </a:r>
          </a:p>
          <a:p>
            <a:r>
              <a:rPr lang="en-US" b="1" dirty="0"/>
              <a:t>delegate Base </a:t>
            </a:r>
            <a:r>
              <a:rPr lang="en-US" b="1" dirty="0" err="1"/>
              <a:t>MyDelegate</a:t>
            </a:r>
            <a:r>
              <a:rPr lang="en-US" b="1" dirty="0"/>
              <a:t>(Derived d);</a:t>
            </a:r>
          </a:p>
          <a:p>
            <a:r>
              <a:rPr lang="en-US" b="1" dirty="0"/>
              <a:t>class </a:t>
            </a:r>
            <a:r>
              <a:rPr lang="en-US" b="1" dirty="0" err="1"/>
              <a:t>MyClass</a:t>
            </a:r>
            <a:endParaRPr lang="en-US" b="1" dirty="0"/>
          </a:p>
          <a:p>
            <a:r>
              <a:rPr lang="en-US" b="1" dirty="0"/>
              <a:t>{</a:t>
            </a:r>
          </a:p>
          <a:p>
            <a:pPr lvl="1"/>
            <a:r>
              <a:rPr lang="en-US" b="1" dirty="0"/>
              <a:t>static Derived Test(Base o) { return new Derived(); }</a:t>
            </a:r>
          </a:p>
          <a:p>
            <a:pPr lvl="1"/>
            <a:r>
              <a:rPr lang="en-US" b="1" dirty="0"/>
              <a:t>static void Main()</a:t>
            </a:r>
          </a:p>
          <a:p>
            <a:pPr lvl="1"/>
            <a:r>
              <a:rPr lang="en-US" b="1" dirty="0"/>
              <a:t>{</a:t>
            </a:r>
          </a:p>
          <a:p>
            <a:pPr lvl="1"/>
            <a:r>
              <a:rPr lang="en-US" b="1" dirty="0"/>
              <a:t>	</a:t>
            </a:r>
            <a:r>
              <a:rPr lang="en-US" b="1" dirty="0" err="1"/>
              <a:t>MyDelegate</a:t>
            </a:r>
            <a:r>
              <a:rPr lang="en-US" b="1" dirty="0"/>
              <a:t> d = Test;</a:t>
            </a:r>
          </a:p>
          <a:p>
            <a:pPr lvl="1"/>
            <a:r>
              <a:rPr lang="en-US" b="1" dirty="0"/>
              <a:t>}</a:t>
            </a:r>
          </a:p>
          <a:p>
            <a:r>
              <a:rPr lang="en-US" b="1" dirty="0"/>
              <a:t>}</a:t>
            </a:r>
          </a:p>
        </p:txBody>
      </p:sp>
    </p:spTree>
    <p:extLst>
      <p:ext uri="{BB962C8B-B14F-4D97-AF65-F5344CB8AC3E}">
        <p14:creationId xmlns:p14="http://schemas.microsoft.com/office/powerpoint/2010/main" val="292684957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0FD2D-3FAC-8943-88DE-1F9E614485C1}"/>
              </a:ext>
            </a:extLst>
          </p:cNvPr>
          <p:cNvSpPr>
            <a:spLocks noGrp="1"/>
          </p:cNvSpPr>
          <p:nvPr>
            <p:ph type="title"/>
          </p:nvPr>
        </p:nvSpPr>
        <p:spPr/>
        <p:txBody>
          <a:bodyPr/>
          <a:lstStyle/>
          <a:p>
            <a:r>
              <a:rPr lang="en-US" dirty="0"/>
              <a:t>Delegates as Parameters</a:t>
            </a:r>
            <a:br>
              <a:rPr lang="en-US" dirty="0"/>
            </a:br>
            <a:endParaRPr lang="en-BO" dirty="0"/>
          </a:p>
        </p:txBody>
      </p:sp>
      <p:sp>
        <p:nvSpPr>
          <p:cNvPr id="3" name="Content Placeholder 2">
            <a:extLst>
              <a:ext uri="{FF2B5EF4-FFF2-40B4-BE49-F238E27FC236}">
                <a16:creationId xmlns:a16="http://schemas.microsoft.com/office/drawing/2014/main" id="{BD20D5B9-175F-2548-8076-2B64F7EF2D92}"/>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An important property of delegates is that they can be passed as method parameters. To demonstrate the benefit of this, two simple classes will be defined. The first one is a data storage class called </a:t>
            </a:r>
            <a:r>
              <a:rPr lang="en-US" dirty="0" err="1"/>
              <a:t>PersonDB</a:t>
            </a:r>
            <a:r>
              <a:rPr lang="en-US" dirty="0"/>
              <a:t> that has an array containing a couple of names. It also has a method that takes a delegate object as its argument and calls that delegate for each name in the array.</a:t>
            </a:r>
          </a:p>
          <a:p>
            <a:endParaRPr lang="en-BO" dirty="0"/>
          </a:p>
        </p:txBody>
      </p:sp>
      <p:sp>
        <p:nvSpPr>
          <p:cNvPr id="4" name="TextBox 3">
            <a:extLst>
              <a:ext uri="{FF2B5EF4-FFF2-40B4-BE49-F238E27FC236}">
                <a16:creationId xmlns:a16="http://schemas.microsoft.com/office/drawing/2014/main" id="{25C67FDA-F637-F544-93B0-D51063FB77D5}"/>
              </a:ext>
            </a:extLst>
          </p:cNvPr>
          <p:cNvSpPr txBox="1"/>
          <p:nvPr/>
        </p:nvSpPr>
        <p:spPr>
          <a:xfrm>
            <a:off x="838200" y="3286127"/>
            <a:ext cx="5460275" cy="2862322"/>
          </a:xfrm>
          <a:prstGeom prst="rect">
            <a:avLst/>
          </a:prstGeom>
          <a:noFill/>
        </p:spPr>
        <p:txBody>
          <a:bodyPr wrap="square" rtlCol="0">
            <a:spAutoFit/>
          </a:bodyPr>
          <a:lstStyle/>
          <a:p>
            <a:r>
              <a:rPr lang="en-US" b="1" dirty="0"/>
              <a:t>delegate void </a:t>
            </a:r>
            <a:r>
              <a:rPr lang="en-US" b="1" dirty="0" err="1"/>
              <a:t>ProcessPersonDelegate</a:t>
            </a:r>
            <a:r>
              <a:rPr lang="en-US" b="1" dirty="0"/>
              <a:t>(string name);</a:t>
            </a:r>
          </a:p>
          <a:p>
            <a:r>
              <a:rPr lang="en-US" b="1" dirty="0"/>
              <a:t>class </a:t>
            </a:r>
            <a:r>
              <a:rPr lang="en-US" b="1" dirty="0" err="1"/>
              <a:t>PersonDB</a:t>
            </a:r>
            <a:endParaRPr lang="en-US" b="1" dirty="0"/>
          </a:p>
          <a:p>
            <a:r>
              <a:rPr lang="en-US" b="1" dirty="0"/>
              <a:t>{</a:t>
            </a:r>
          </a:p>
          <a:p>
            <a:r>
              <a:rPr lang="en-US" b="1" dirty="0"/>
              <a:t>	string[] list = { "John", "Sam", "Dave" };</a:t>
            </a:r>
          </a:p>
          <a:p>
            <a:r>
              <a:rPr lang="en-US" b="1" dirty="0"/>
              <a:t>	public void Process(</a:t>
            </a:r>
            <a:r>
              <a:rPr lang="en-US" b="1" dirty="0" err="1"/>
              <a:t>ProcessPersonDelegate</a:t>
            </a:r>
            <a:r>
              <a:rPr lang="en-US" b="1" dirty="0"/>
              <a:t> f)</a:t>
            </a:r>
          </a:p>
          <a:p>
            <a:r>
              <a:rPr lang="en-US" b="1" dirty="0"/>
              <a:t>	{</a:t>
            </a:r>
          </a:p>
          <a:p>
            <a:r>
              <a:rPr lang="en-US" b="1" dirty="0"/>
              <a:t>		foreach(string s in list) </a:t>
            </a:r>
          </a:p>
          <a:p>
            <a:r>
              <a:rPr lang="en-US" b="1" dirty="0"/>
              <a:t>			f(s);</a:t>
            </a:r>
          </a:p>
          <a:p>
            <a:r>
              <a:rPr lang="en-US" b="1" dirty="0"/>
              <a:t>	}</a:t>
            </a:r>
          </a:p>
          <a:p>
            <a:r>
              <a:rPr lang="en-US" b="1" dirty="0"/>
              <a:t>}</a:t>
            </a:r>
          </a:p>
        </p:txBody>
      </p:sp>
      <p:sp>
        <p:nvSpPr>
          <p:cNvPr id="5" name="TextBox 4">
            <a:extLst>
              <a:ext uri="{FF2B5EF4-FFF2-40B4-BE49-F238E27FC236}">
                <a16:creationId xmlns:a16="http://schemas.microsoft.com/office/drawing/2014/main" id="{F3106823-84E3-2843-AE09-E1346E7A5B51}"/>
              </a:ext>
            </a:extLst>
          </p:cNvPr>
          <p:cNvSpPr txBox="1"/>
          <p:nvPr/>
        </p:nvSpPr>
        <p:spPr>
          <a:xfrm>
            <a:off x="6609805" y="3286127"/>
            <a:ext cx="4990012" cy="3139321"/>
          </a:xfrm>
          <a:prstGeom prst="rect">
            <a:avLst/>
          </a:prstGeom>
          <a:noFill/>
        </p:spPr>
        <p:txBody>
          <a:bodyPr wrap="square" rtlCol="0">
            <a:spAutoFit/>
          </a:bodyPr>
          <a:lstStyle/>
          <a:p>
            <a:r>
              <a:rPr lang="en-US" b="1" dirty="0"/>
              <a:t>class Client</a:t>
            </a:r>
          </a:p>
          <a:p>
            <a:r>
              <a:rPr lang="en-US" b="1" dirty="0"/>
              <a:t>{</a:t>
            </a:r>
          </a:p>
          <a:p>
            <a:pPr lvl="1"/>
            <a:r>
              <a:rPr lang="en-US" b="1" dirty="0"/>
              <a:t>static void Main() {</a:t>
            </a:r>
          </a:p>
          <a:p>
            <a:pPr lvl="2"/>
            <a:r>
              <a:rPr lang="en-US" b="1" dirty="0" err="1"/>
              <a:t>PersonDB</a:t>
            </a:r>
            <a:r>
              <a:rPr lang="en-US" b="1" dirty="0"/>
              <a:t> p = new </a:t>
            </a:r>
            <a:r>
              <a:rPr lang="en-US" b="1" dirty="0" err="1"/>
              <a:t>PersonDB</a:t>
            </a:r>
            <a:r>
              <a:rPr lang="en-US" b="1" dirty="0"/>
              <a:t>();</a:t>
            </a:r>
          </a:p>
          <a:p>
            <a:pPr lvl="2"/>
            <a:r>
              <a:rPr lang="en-US" b="1" dirty="0" err="1"/>
              <a:t>p.Process</a:t>
            </a:r>
            <a:r>
              <a:rPr lang="en-US" b="1" dirty="0"/>
              <a:t>(</a:t>
            </a:r>
            <a:r>
              <a:rPr lang="en-US" b="1" dirty="0" err="1"/>
              <a:t>PrintName</a:t>
            </a:r>
            <a:r>
              <a:rPr lang="en-US" b="1" dirty="0"/>
              <a:t>);</a:t>
            </a:r>
          </a:p>
          <a:p>
            <a:pPr lvl="1"/>
            <a:r>
              <a:rPr lang="en-US" b="1" dirty="0"/>
              <a:t>}</a:t>
            </a:r>
          </a:p>
          <a:p>
            <a:pPr lvl="1"/>
            <a:r>
              <a:rPr lang="en-US" b="1" dirty="0"/>
              <a:t>static void </a:t>
            </a:r>
            <a:r>
              <a:rPr lang="en-US" b="1" dirty="0" err="1"/>
              <a:t>PrintName</a:t>
            </a:r>
            <a:r>
              <a:rPr lang="en-US" b="1" dirty="0"/>
              <a:t>(string name)</a:t>
            </a:r>
          </a:p>
          <a:p>
            <a:pPr lvl="1"/>
            <a:r>
              <a:rPr lang="en-US" b="1" dirty="0"/>
              <a:t>{</a:t>
            </a:r>
          </a:p>
          <a:p>
            <a:pPr lvl="1"/>
            <a:r>
              <a:rPr lang="en-US" b="1" dirty="0"/>
              <a:t>	</a:t>
            </a:r>
            <a:r>
              <a:rPr lang="en-US" b="1" dirty="0" err="1"/>
              <a:t>System.Console.WriteLine</a:t>
            </a:r>
            <a:r>
              <a:rPr lang="en-US" b="1" dirty="0"/>
              <a:t>(name);</a:t>
            </a:r>
          </a:p>
          <a:p>
            <a:pPr lvl="1"/>
            <a:r>
              <a:rPr lang="en-US" b="1" dirty="0"/>
              <a:t>}</a:t>
            </a:r>
          </a:p>
          <a:p>
            <a:r>
              <a:rPr lang="en-US" b="1" dirty="0"/>
              <a:t>}</a:t>
            </a:r>
          </a:p>
        </p:txBody>
      </p:sp>
    </p:spTree>
    <p:extLst>
      <p:ext uri="{BB962C8B-B14F-4D97-AF65-F5344CB8AC3E}">
        <p14:creationId xmlns:p14="http://schemas.microsoft.com/office/powerpoint/2010/main" val="242225814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E8E9-C309-D34B-B301-91ABA34B0EFD}"/>
              </a:ext>
            </a:extLst>
          </p:cNvPr>
          <p:cNvSpPr>
            <a:spLocks noGrp="1"/>
          </p:cNvSpPr>
          <p:nvPr>
            <p:ph type="title"/>
          </p:nvPr>
        </p:nvSpPr>
        <p:spPr/>
        <p:txBody>
          <a:bodyPr/>
          <a:lstStyle/>
          <a:p>
            <a:r>
              <a:rPr lang="en-BO" dirty="0"/>
              <a:t>Delegates benefits</a:t>
            </a:r>
          </a:p>
        </p:txBody>
      </p:sp>
      <p:sp>
        <p:nvSpPr>
          <p:cNvPr id="3" name="Content Placeholder 2">
            <a:extLst>
              <a:ext uri="{FF2B5EF4-FFF2-40B4-BE49-F238E27FC236}">
                <a16:creationId xmlns:a16="http://schemas.microsoft.com/office/drawing/2014/main" id="{2E4AF193-016A-D34F-8711-A4912E1CAB5D}"/>
              </a:ext>
            </a:extLst>
          </p:cNvPr>
          <p:cNvSpPr>
            <a:spLocks noGrp="1"/>
          </p:cNvSpPr>
          <p:nvPr>
            <p:ph idx="1"/>
          </p:nvPr>
        </p:nvSpPr>
        <p:spPr/>
        <p:txBody>
          <a:bodyPr>
            <a:normAutofit/>
          </a:bodyPr>
          <a:lstStyle/>
          <a:p>
            <a:pPr marL="0" indent="0">
              <a:buNone/>
            </a:pPr>
            <a:r>
              <a:rPr lang="en-US" dirty="0"/>
              <a:t>The benefit of this approach is that it allows the implementation of the data storage to be separated from the implementation of the data processing. The storage class only handles the storage and has no</a:t>
            </a:r>
          </a:p>
          <a:p>
            <a:pPr marL="0" indent="0">
              <a:buNone/>
            </a:pPr>
            <a:r>
              <a:rPr lang="en-US" dirty="0"/>
              <a:t>knowledge of the processing that is done on the data. This allows the</a:t>
            </a:r>
          </a:p>
          <a:p>
            <a:pPr marL="0" indent="0">
              <a:buNone/>
            </a:pPr>
            <a:r>
              <a:rPr lang="en-US" dirty="0"/>
              <a:t>storage class to be written in a more general way than if this class had to implement all of the potential processing operations that a client may want to perform on the data. With this solution, the client can simply plug its own processing code into the existing storage class.</a:t>
            </a:r>
          </a:p>
          <a:p>
            <a:endParaRPr lang="en-BO" dirty="0"/>
          </a:p>
        </p:txBody>
      </p:sp>
    </p:spTree>
    <p:extLst>
      <p:ext uri="{BB962C8B-B14F-4D97-AF65-F5344CB8AC3E}">
        <p14:creationId xmlns:p14="http://schemas.microsoft.com/office/powerpoint/2010/main" val="2863334390"/>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B30E-F5EF-5D49-9311-A751C2DB960D}"/>
              </a:ext>
            </a:extLst>
          </p:cNvPr>
          <p:cNvSpPr>
            <a:spLocks noGrp="1"/>
          </p:cNvSpPr>
          <p:nvPr>
            <p:ph type="title"/>
          </p:nvPr>
        </p:nvSpPr>
        <p:spPr/>
        <p:txBody>
          <a:bodyPr/>
          <a:lstStyle/>
          <a:p>
            <a:r>
              <a:rPr lang="en-US" dirty="0"/>
              <a:t>CHAPTER 27</a:t>
            </a:r>
            <a:br>
              <a:rPr lang="en-US" dirty="0"/>
            </a:br>
            <a:endParaRPr lang="en-BO" dirty="0"/>
          </a:p>
        </p:txBody>
      </p:sp>
      <p:sp>
        <p:nvSpPr>
          <p:cNvPr id="3" name="Content Placeholder 2">
            <a:extLst>
              <a:ext uri="{FF2B5EF4-FFF2-40B4-BE49-F238E27FC236}">
                <a16:creationId xmlns:a16="http://schemas.microsoft.com/office/drawing/2014/main" id="{93BC0357-D25D-F84F-885F-849B9E87962B}"/>
              </a:ext>
            </a:extLst>
          </p:cNvPr>
          <p:cNvSpPr>
            <a:spLocks noGrp="1"/>
          </p:cNvSpPr>
          <p:nvPr>
            <p:ph idx="1"/>
          </p:nvPr>
        </p:nvSpPr>
        <p:spPr/>
        <p:txBody>
          <a:bodyPr/>
          <a:lstStyle/>
          <a:p>
            <a:pPr marL="0" indent="0">
              <a:buNone/>
            </a:pPr>
            <a:r>
              <a:rPr lang="en-US" sz="4000" dirty="0"/>
              <a:t>Events</a:t>
            </a:r>
          </a:p>
          <a:p>
            <a:endParaRPr lang="en-BO" dirty="0"/>
          </a:p>
          <a:p>
            <a:r>
              <a:rPr lang="en-BO"/>
              <a:t>Events is an application of multicasting delegates</a:t>
            </a:r>
            <a:endParaRPr lang="en-BO" dirty="0"/>
          </a:p>
        </p:txBody>
      </p:sp>
    </p:spTree>
    <p:extLst>
      <p:ext uri="{BB962C8B-B14F-4D97-AF65-F5344CB8AC3E}">
        <p14:creationId xmlns:p14="http://schemas.microsoft.com/office/powerpoint/2010/main" val="899447538"/>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5EA32-11C7-E14C-BA88-A79D3E3A33CE}"/>
              </a:ext>
            </a:extLst>
          </p:cNvPr>
          <p:cNvSpPr>
            <a:spLocks noGrp="1"/>
          </p:cNvSpPr>
          <p:nvPr>
            <p:ph type="title"/>
          </p:nvPr>
        </p:nvSpPr>
        <p:spPr/>
        <p:txBody>
          <a:bodyPr/>
          <a:lstStyle/>
          <a:p>
            <a:r>
              <a:rPr lang="en-US" dirty="0"/>
              <a:t>Events</a:t>
            </a:r>
            <a:br>
              <a:rPr lang="en-US" dirty="0"/>
            </a:br>
            <a:endParaRPr lang="en-BO" dirty="0"/>
          </a:p>
        </p:txBody>
      </p:sp>
      <p:sp>
        <p:nvSpPr>
          <p:cNvPr id="3" name="Content Placeholder 2">
            <a:extLst>
              <a:ext uri="{FF2B5EF4-FFF2-40B4-BE49-F238E27FC236}">
                <a16:creationId xmlns:a16="http://schemas.microsoft.com/office/drawing/2014/main" id="{216CF1A6-C0C1-9E45-8D85-B87C5B9F2060}"/>
              </a:ext>
            </a:extLst>
          </p:cNvPr>
          <p:cNvSpPr>
            <a:spLocks noGrp="1"/>
          </p:cNvSpPr>
          <p:nvPr>
            <p:ph idx="1"/>
          </p:nvPr>
        </p:nvSpPr>
        <p:spPr>
          <a:xfrm>
            <a:off x="838200" y="1825625"/>
            <a:ext cx="10515600" cy="1466215"/>
          </a:xfrm>
        </p:spPr>
        <p:txBody>
          <a:bodyPr/>
          <a:lstStyle/>
          <a:p>
            <a:pPr marL="0" indent="0">
              <a:buNone/>
            </a:pPr>
            <a:r>
              <a:rPr lang="en-US" dirty="0"/>
              <a:t>Events enable an object to notify other objects when something of interest occurs. The object that raises the event is called the publisher and the objects that handle the event are called subscribers.</a:t>
            </a:r>
          </a:p>
          <a:p>
            <a:endParaRPr lang="en-BO" dirty="0"/>
          </a:p>
        </p:txBody>
      </p:sp>
    </p:spTree>
    <p:extLst>
      <p:ext uri="{BB962C8B-B14F-4D97-AF65-F5344CB8AC3E}">
        <p14:creationId xmlns:p14="http://schemas.microsoft.com/office/powerpoint/2010/main" val="2104871132"/>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D9C2-9109-7A48-ACD3-F2B59F46ACE6}"/>
              </a:ext>
            </a:extLst>
          </p:cNvPr>
          <p:cNvSpPr>
            <a:spLocks noGrp="1"/>
          </p:cNvSpPr>
          <p:nvPr>
            <p:ph type="title"/>
          </p:nvPr>
        </p:nvSpPr>
        <p:spPr/>
        <p:txBody>
          <a:bodyPr/>
          <a:lstStyle/>
          <a:p>
            <a:r>
              <a:rPr lang="en-US" dirty="0"/>
              <a:t>Publisher</a:t>
            </a:r>
            <a:br>
              <a:rPr lang="en-US" dirty="0"/>
            </a:br>
            <a:endParaRPr lang="en-BO" dirty="0"/>
          </a:p>
        </p:txBody>
      </p:sp>
      <p:sp>
        <p:nvSpPr>
          <p:cNvPr id="3" name="Content Placeholder 2">
            <a:extLst>
              <a:ext uri="{FF2B5EF4-FFF2-40B4-BE49-F238E27FC236}">
                <a16:creationId xmlns:a16="http://schemas.microsoft.com/office/drawing/2014/main" id="{43921395-119E-0045-9343-D3A376C248FB}"/>
              </a:ext>
            </a:extLst>
          </p:cNvPr>
          <p:cNvSpPr>
            <a:spLocks noGrp="1"/>
          </p:cNvSpPr>
          <p:nvPr>
            <p:ph idx="1"/>
          </p:nvPr>
        </p:nvSpPr>
        <p:spPr>
          <a:xfrm>
            <a:off x="838200" y="1367836"/>
            <a:ext cx="10515600" cy="2254930"/>
          </a:xfrm>
        </p:spPr>
        <p:txBody>
          <a:bodyPr>
            <a:normAutofit fontScale="77500" lnSpcReduction="20000"/>
          </a:bodyPr>
          <a:lstStyle/>
          <a:p>
            <a:pPr marL="0" indent="0">
              <a:buNone/>
            </a:pPr>
            <a:r>
              <a:rPr lang="en-US" dirty="0"/>
              <a:t>To demonstrate the use of events, a publisher will be created first. This will be a class that inherits from </a:t>
            </a:r>
            <a:r>
              <a:rPr lang="en-US" dirty="0" err="1"/>
              <a:t>ArrayList</a:t>
            </a:r>
            <a:r>
              <a:rPr lang="en-US" dirty="0"/>
              <a:t>, but this version will raise an event whenever an item is added to the list. Before the event can be created, a delegate is needed that will hold the subscribers. This could be any kind of delegate, but the standard design pattern is to use a void delegate that accepts two parameters. The first parameter specifies the source object of the event, and the second parameter is a type that either is or inherits from the </a:t>
            </a:r>
            <a:r>
              <a:rPr lang="en-US" dirty="0" err="1"/>
              <a:t>System.EventArgs</a:t>
            </a:r>
            <a:r>
              <a:rPr lang="en-US" dirty="0"/>
              <a:t> class. This parameter usually contains the details of the event, but in this example there is no need to pass any event data and so the base </a:t>
            </a:r>
            <a:r>
              <a:rPr lang="en-US" dirty="0" err="1"/>
              <a:t>EventArgs</a:t>
            </a:r>
            <a:r>
              <a:rPr lang="en-US" dirty="0"/>
              <a:t> class will be used as the parameter’s type.</a:t>
            </a:r>
          </a:p>
          <a:p>
            <a:endParaRPr lang="en-BO" dirty="0"/>
          </a:p>
        </p:txBody>
      </p:sp>
      <p:sp>
        <p:nvSpPr>
          <p:cNvPr id="4" name="TextBox 3">
            <a:extLst>
              <a:ext uri="{FF2B5EF4-FFF2-40B4-BE49-F238E27FC236}">
                <a16:creationId xmlns:a16="http://schemas.microsoft.com/office/drawing/2014/main" id="{BC8C9586-9CD9-1A40-BF38-6663CE577D84}"/>
              </a:ext>
            </a:extLst>
          </p:cNvPr>
          <p:cNvSpPr txBox="1"/>
          <p:nvPr/>
        </p:nvSpPr>
        <p:spPr>
          <a:xfrm>
            <a:off x="1968136" y="3995419"/>
            <a:ext cx="8647611" cy="1631216"/>
          </a:xfrm>
          <a:prstGeom prst="rect">
            <a:avLst/>
          </a:prstGeom>
          <a:noFill/>
        </p:spPr>
        <p:txBody>
          <a:bodyPr wrap="square" rtlCol="0">
            <a:spAutoFit/>
          </a:bodyPr>
          <a:lstStyle/>
          <a:p>
            <a:r>
              <a:rPr lang="en-US" sz="2000" b="1" dirty="0"/>
              <a:t>public delegate void </a:t>
            </a:r>
            <a:r>
              <a:rPr lang="en-US" sz="2000" b="1" dirty="0" err="1"/>
              <a:t>EventHandlerDelegate</a:t>
            </a:r>
            <a:r>
              <a:rPr lang="en-US" sz="2000" b="1" dirty="0"/>
              <a:t>(object sender, </a:t>
            </a:r>
            <a:r>
              <a:rPr lang="en-US" sz="2000" b="1" dirty="0" err="1"/>
              <a:t>System.EventArgs</a:t>
            </a:r>
            <a:r>
              <a:rPr lang="en-US" sz="2000" b="1" dirty="0"/>
              <a:t> e);</a:t>
            </a:r>
          </a:p>
          <a:p>
            <a:r>
              <a:rPr lang="en-US" sz="2000" b="1" dirty="0"/>
              <a:t>class Publisher : </a:t>
            </a:r>
            <a:r>
              <a:rPr lang="en-US" sz="2000" b="1" dirty="0" err="1"/>
              <a:t>System.Collections.ArrayList</a:t>
            </a:r>
            <a:endParaRPr lang="en-US" sz="2000" b="1" dirty="0"/>
          </a:p>
          <a:p>
            <a:r>
              <a:rPr lang="en-US" sz="2000" b="1" dirty="0"/>
              <a:t>{</a:t>
            </a:r>
          </a:p>
          <a:p>
            <a:r>
              <a:rPr lang="en-US" sz="2000" b="1" dirty="0"/>
              <a:t>	// ...</a:t>
            </a:r>
          </a:p>
          <a:p>
            <a:r>
              <a:rPr lang="en-US" sz="2000" b="1" dirty="0"/>
              <a:t>}</a:t>
            </a:r>
          </a:p>
        </p:txBody>
      </p:sp>
    </p:spTree>
    <p:extLst>
      <p:ext uri="{BB962C8B-B14F-4D97-AF65-F5344CB8AC3E}">
        <p14:creationId xmlns:p14="http://schemas.microsoft.com/office/powerpoint/2010/main" val="374174279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74D30-7A76-224F-B629-EDA1A055C52E}"/>
              </a:ext>
            </a:extLst>
          </p:cNvPr>
          <p:cNvSpPr>
            <a:spLocks noGrp="1"/>
          </p:cNvSpPr>
          <p:nvPr>
            <p:ph type="title"/>
          </p:nvPr>
        </p:nvSpPr>
        <p:spPr/>
        <p:txBody>
          <a:bodyPr/>
          <a:lstStyle/>
          <a:p>
            <a:r>
              <a:rPr lang="en-US" dirty="0"/>
              <a:t>Event Keyword</a:t>
            </a:r>
            <a:br>
              <a:rPr lang="en-US" dirty="0"/>
            </a:br>
            <a:endParaRPr lang="en-BO" dirty="0"/>
          </a:p>
        </p:txBody>
      </p:sp>
      <p:sp>
        <p:nvSpPr>
          <p:cNvPr id="3" name="Content Placeholder 2">
            <a:extLst>
              <a:ext uri="{FF2B5EF4-FFF2-40B4-BE49-F238E27FC236}">
                <a16:creationId xmlns:a16="http://schemas.microsoft.com/office/drawing/2014/main" id="{1CC9E926-748F-1949-9907-E1F695081585}"/>
              </a:ext>
            </a:extLst>
          </p:cNvPr>
          <p:cNvSpPr>
            <a:spLocks noGrp="1"/>
          </p:cNvSpPr>
          <p:nvPr>
            <p:ph idx="1"/>
          </p:nvPr>
        </p:nvSpPr>
        <p:spPr/>
        <p:txBody>
          <a:bodyPr>
            <a:normAutofit fontScale="77500" lnSpcReduction="20000"/>
          </a:bodyPr>
          <a:lstStyle/>
          <a:p>
            <a:pPr marL="0" indent="0">
              <a:buNone/>
            </a:pPr>
            <a:r>
              <a:rPr lang="en-US" dirty="0"/>
              <a:t>With the delegate defined, the event can be created in the Publisher class using the event keyword followed by the delegate and the name of the event. The event keyword creates a special kind of delegate that can only be invoked from within the class where it is declared. Its access level is public so that other classes are allowed to subscribe to this event. The delegate that follows the event keyword is called the event delegate. The name of the event is commonly a verb. In this case, the event will be raised after the item has been added so the past-tense of the verb “Add” is used, which is “Added”. If a pre-event was created instead, which is raised before the actual event, then the gerund (–</a:t>
            </a:r>
            <a:r>
              <a:rPr lang="en-US" dirty="0" err="1"/>
              <a:t>ing</a:t>
            </a:r>
            <a:r>
              <a:rPr lang="en-US" dirty="0"/>
              <a:t>) form of the verb would be used, in this case “Adding”.</a:t>
            </a:r>
          </a:p>
          <a:p>
            <a:pPr marL="0" indent="0">
              <a:buNone/>
            </a:pPr>
            <a:endParaRPr lang="en-US" dirty="0"/>
          </a:p>
          <a:p>
            <a:pPr marL="0" indent="0">
              <a:buNone/>
            </a:pPr>
            <a:r>
              <a:rPr lang="en-US" dirty="0"/>
              <a:t>public event </a:t>
            </a:r>
            <a:r>
              <a:rPr lang="en-US" dirty="0" err="1"/>
              <a:t>EventHandlerDelegate</a:t>
            </a:r>
            <a:r>
              <a:rPr lang="en-US" dirty="0"/>
              <a:t> Added;</a:t>
            </a:r>
          </a:p>
          <a:p>
            <a:pPr marL="0" indent="0">
              <a:buNone/>
            </a:pPr>
            <a:endParaRPr lang="en-US" dirty="0"/>
          </a:p>
          <a:p>
            <a:pPr marL="0" indent="0">
              <a:buNone/>
            </a:pPr>
            <a:r>
              <a:rPr lang="en-US" dirty="0"/>
              <a:t>Alternatively, in place of this custom event delegate, the predefined </a:t>
            </a:r>
            <a:r>
              <a:rPr lang="en-US" dirty="0" err="1"/>
              <a:t>System.EventHandler</a:t>
            </a:r>
            <a:r>
              <a:rPr lang="en-US" dirty="0"/>
              <a:t> delegate could have been used. This delegate is identical to the one defined previously, and it’s used in the .NET class libraries for creating events that have no event data.</a:t>
            </a:r>
          </a:p>
          <a:p>
            <a:endParaRPr lang="en-BO" dirty="0"/>
          </a:p>
        </p:txBody>
      </p:sp>
    </p:spTree>
    <p:extLst>
      <p:ext uri="{BB962C8B-B14F-4D97-AF65-F5344CB8AC3E}">
        <p14:creationId xmlns:p14="http://schemas.microsoft.com/office/powerpoint/2010/main" val="215184828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1F867-037B-7647-ACD0-AC1A755A4A3C}"/>
              </a:ext>
            </a:extLst>
          </p:cNvPr>
          <p:cNvSpPr>
            <a:spLocks noGrp="1"/>
          </p:cNvSpPr>
          <p:nvPr>
            <p:ph type="title"/>
          </p:nvPr>
        </p:nvSpPr>
        <p:spPr/>
        <p:txBody>
          <a:bodyPr/>
          <a:lstStyle/>
          <a:p>
            <a:r>
              <a:rPr lang="en-US" dirty="0"/>
              <a:t>Event Caller</a:t>
            </a:r>
            <a:br>
              <a:rPr lang="en-US" dirty="0"/>
            </a:br>
            <a:endParaRPr lang="en-BO" dirty="0"/>
          </a:p>
        </p:txBody>
      </p:sp>
      <p:sp>
        <p:nvSpPr>
          <p:cNvPr id="3" name="Content Placeholder 2">
            <a:extLst>
              <a:ext uri="{FF2B5EF4-FFF2-40B4-BE49-F238E27FC236}">
                <a16:creationId xmlns:a16="http://schemas.microsoft.com/office/drawing/2014/main" id="{77BDFF8D-76ED-1148-9982-4B3BFEC9C82B}"/>
              </a:ext>
            </a:extLst>
          </p:cNvPr>
          <p:cNvSpPr>
            <a:spLocks noGrp="1"/>
          </p:cNvSpPr>
          <p:nvPr>
            <p:ph idx="1"/>
          </p:nvPr>
        </p:nvSpPr>
        <p:spPr>
          <a:xfrm>
            <a:off x="838200" y="1825626"/>
            <a:ext cx="10515600" cy="2607038"/>
          </a:xfrm>
        </p:spPr>
        <p:txBody>
          <a:bodyPr>
            <a:normAutofit fontScale="85000" lnSpcReduction="20000"/>
          </a:bodyPr>
          <a:lstStyle/>
          <a:p>
            <a:pPr marL="0" indent="0">
              <a:buNone/>
            </a:pPr>
            <a:r>
              <a:rPr lang="en-US" dirty="0"/>
              <a:t>To invoke the event, an event caller can be created. The naming convention for this method is to precede the event’s name with the word On, which in this case becomes </a:t>
            </a:r>
            <a:r>
              <a:rPr lang="en-US" dirty="0" err="1"/>
              <a:t>OnAdded</a:t>
            </a:r>
            <a:r>
              <a:rPr lang="en-US" dirty="0"/>
              <a:t>. The method has the protected access level to prevent it from being called from an unrelated class, and it is marked as virtual to allow deriving classes to override it. It takes the event arguments as its one parameter, which in this case is of the </a:t>
            </a:r>
            <a:r>
              <a:rPr lang="en-US" dirty="0" err="1"/>
              <a:t>EventArgs</a:t>
            </a:r>
            <a:r>
              <a:rPr lang="en-US" dirty="0"/>
              <a:t> type. The method will raise the event only if it is not null, meaning only when the event has any registered subscribers. To raise the event, the this instance reference is passed as the sender, and the </a:t>
            </a:r>
            <a:r>
              <a:rPr lang="en-US" dirty="0" err="1"/>
              <a:t>EventArgs</a:t>
            </a:r>
            <a:r>
              <a:rPr lang="en-US" dirty="0"/>
              <a:t> object is the object that was passed to the method.</a:t>
            </a:r>
          </a:p>
          <a:p>
            <a:endParaRPr lang="en-BO" dirty="0"/>
          </a:p>
        </p:txBody>
      </p:sp>
      <p:sp>
        <p:nvSpPr>
          <p:cNvPr id="4" name="TextBox 3">
            <a:extLst>
              <a:ext uri="{FF2B5EF4-FFF2-40B4-BE49-F238E27FC236}">
                <a16:creationId xmlns:a16="http://schemas.microsoft.com/office/drawing/2014/main" id="{EC0104CE-37EE-D34D-97DC-55D3DDFC2231}"/>
              </a:ext>
            </a:extLst>
          </p:cNvPr>
          <p:cNvSpPr txBox="1"/>
          <p:nvPr/>
        </p:nvSpPr>
        <p:spPr>
          <a:xfrm>
            <a:off x="2638697" y="4502331"/>
            <a:ext cx="5895703" cy="1631216"/>
          </a:xfrm>
          <a:prstGeom prst="rect">
            <a:avLst/>
          </a:prstGeom>
          <a:noFill/>
        </p:spPr>
        <p:txBody>
          <a:bodyPr wrap="square" rtlCol="0">
            <a:spAutoFit/>
          </a:bodyPr>
          <a:lstStyle/>
          <a:p>
            <a:r>
              <a:rPr lang="en-US" sz="2000" b="1" dirty="0"/>
              <a:t>protected virtual void </a:t>
            </a:r>
            <a:r>
              <a:rPr lang="en-US" sz="2000" b="1" dirty="0" err="1"/>
              <a:t>OnAdded</a:t>
            </a:r>
            <a:r>
              <a:rPr lang="en-US" sz="2000" b="1" dirty="0"/>
              <a:t>(</a:t>
            </a:r>
            <a:r>
              <a:rPr lang="en-US" sz="2000" b="1" dirty="0" err="1"/>
              <a:t>System.EventArgs</a:t>
            </a:r>
            <a:r>
              <a:rPr lang="en-US" sz="2000" b="1" dirty="0"/>
              <a:t> e)</a:t>
            </a:r>
          </a:p>
          <a:p>
            <a:r>
              <a:rPr lang="en-US" sz="2000" b="1" dirty="0"/>
              <a:t>{</a:t>
            </a:r>
          </a:p>
          <a:p>
            <a:r>
              <a:rPr lang="en-US" sz="2000" b="1" dirty="0"/>
              <a:t>	if (Added != null) </a:t>
            </a:r>
          </a:p>
          <a:p>
            <a:r>
              <a:rPr lang="en-US" sz="2000" b="1" dirty="0"/>
              <a:t>		Added(this, e);</a:t>
            </a:r>
          </a:p>
          <a:p>
            <a:r>
              <a:rPr lang="en-US" sz="2000" b="1" dirty="0"/>
              <a:t>}</a:t>
            </a:r>
            <a:endParaRPr lang="en-US" b="1" dirty="0"/>
          </a:p>
        </p:txBody>
      </p:sp>
    </p:spTree>
    <p:extLst>
      <p:ext uri="{BB962C8B-B14F-4D97-AF65-F5344CB8AC3E}">
        <p14:creationId xmlns:p14="http://schemas.microsoft.com/office/powerpoint/2010/main" val="396288871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ADB2-79D6-844F-A30B-57B940B6C5D5}"/>
              </a:ext>
            </a:extLst>
          </p:cNvPr>
          <p:cNvSpPr>
            <a:spLocks noGrp="1"/>
          </p:cNvSpPr>
          <p:nvPr>
            <p:ph type="title"/>
          </p:nvPr>
        </p:nvSpPr>
        <p:spPr/>
        <p:txBody>
          <a:bodyPr/>
          <a:lstStyle/>
          <a:p>
            <a:r>
              <a:rPr lang="en-US" dirty="0"/>
              <a:t>Raising Events</a:t>
            </a:r>
            <a:br>
              <a:rPr lang="en-US" dirty="0"/>
            </a:br>
            <a:endParaRPr lang="en-BO" dirty="0"/>
          </a:p>
        </p:txBody>
      </p:sp>
      <p:sp>
        <p:nvSpPr>
          <p:cNvPr id="3" name="Content Placeholder 2">
            <a:extLst>
              <a:ext uri="{FF2B5EF4-FFF2-40B4-BE49-F238E27FC236}">
                <a16:creationId xmlns:a16="http://schemas.microsoft.com/office/drawing/2014/main" id="{CC575E47-BA08-6F46-980F-B3D4B712094B}"/>
              </a:ext>
            </a:extLst>
          </p:cNvPr>
          <p:cNvSpPr>
            <a:spLocks noGrp="1"/>
          </p:cNvSpPr>
          <p:nvPr>
            <p:ph idx="1"/>
          </p:nvPr>
        </p:nvSpPr>
        <p:spPr>
          <a:xfrm>
            <a:off x="838200" y="1825625"/>
            <a:ext cx="10515600" cy="2014855"/>
          </a:xfrm>
        </p:spPr>
        <p:txBody>
          <a:bodyPr>
            <a:normAutofit fontScale="92500" lnSpcReduction="20000"/>
          </a:bodyPr>
          <a:lstStyle/>
          <a:p>
            <a:pPr marL="0" indent="0">
              <a:buNone/>
            </a:pPr>
            <a:r>
              <a:rPr lang="en-US" dirty="0"/>
              <a:t>Now that the class has an event and a method for calling it, the final step is to override the </a:t>
            </a:r>
            <a:r>
              <a:rPr lang="en-US" dirty="0" err="1"/>
              <a:t>ArrayList’s</a:t>
            </a:r>
            <a:r>
              <a:rPr lang="en-US" dirty="0"/>
              <a:t> Add method to make it raise the event. In this overridden version of the method the base class’s Add method is first</a:t>
            </a:r>
          </a:p>
          <a:p>
            <a:pPr marL="0" indent="0">
              <a:buNone/>
            </a:pPr>
            <a:r>
              <a:rPr lang="en-US" dirty="0"/>
              <a:t>called, and the result is stored. The event is then raised with the </a:t>
            </a:r>
            <a:r>
              <a:rPr lang="en-US" dirty="0" err="1"/>
              <a:t>OnAdded</a:t>
            </a:r>
            <a:r>
              <a:rPr lang="en-US" dirty="0"/>
              <a:t> method, by passing to it the Empty field in the </a:t>
            </a:r>
            <a:r>
              <a:rPr lang="en-US" dirty="0" err="1"/>
              <a:t>System.EventArgs</a:t>
            </a:r>
            <a:r>
              <a:rPr lang="en-US" dirty="0"/>
              <a:t> class, which represents an event with no data. Finally, the result is returned to the caller.</a:t>
            </a:r>
          </a:p>
          <a:p>
            <a:endParaRPr lang="en-BO" dirty="0"/>
          </a:p>
        </p:txBody>
      </p:sp>
      <p:sp>
        <p:nvSpPr>
          <p:cNvPr id="4" name="TextBox 3">
            <a:extLst>
              <a:ext uri="{FF2B5EF4-FFF2-40B4-BE49-F238E27FC236}">
                <a16:creationId xmlns:a16="http://schemas.microsoft.com/office/drawing/2014/main" id="{4BFDFE72-7F30-824C-8337-9DEED5B6F42E}"/>
              </a:ext>
            </a:extLst>
          </p:cNvPr>
          <p:cNvSpPr txBox="1"/>
          <p:nvPr/>
        </p:nvSpPr>
        <p:spPr>
          <a:xfrm>
            <a:off x="2795451" y="3975417"/>
            <a:ext cx="5503817" cy="2308324"/>
          </a:xfrm>
          <a:prstGeom prst="rect">
            <a:avLst/>
          </a:prstGeom>
          <a:noFill/>
        </p:spPr>
        <p:txBody>
          <a:bodyPr wrap="square" rtlCol="0">
            <a:spAutoFit/>
          </a:bodyPr>
          <a:lstStyle/>
          <a:p>
            <a:r>
              <a:rPr lang="en-US" sz="2400" b="1" dirty="0"/>
              <a:t>public override int Add(object value)</a:t>
            </a:r>
          </a:p>
          <a:p>
            <a:r>
              <a:rPr lang="en-US" sz="2400" b="1" dirty="0"/>
              <a:t>{</a:t>
            </a:r>
          </a:p>
          <a:p>
            <a:pPr lvl="1"/>
            <a:r>
              <a:rPr lang="en-US" sz="2400" b="1" dirty="0"/>
              <a:t>int </a:t>
            </a:r>
            <a:r>
              <a:rPr lang="en-US" sz="2400" b="1" dirty="0" err="1"/>
              <a:t>i</a:t>
            </a:r>
            <a:r>
              <a:rPr lang="en-US" sz="2400" b="1" dirty="0"/>
              <a:t> = </a:t>
            </a:r>
            <a:r>
              <a:rPr lang="en-US" sz="2400" b="1" dirty="0" err="1"/>
              <a:t>base.Add</a:t>
            </a:r>
            <a:r>
              <a:rPr lang="en-US" sz="2400" b="1" dirty="0"/>
              <a:t>(value);</a:t>
            </a:r>
          </a:p>
          <a:p>
            <a:pPr lvl="1"/>
            <a:r>
              <a:rPr lang="en-US" sz="2400" b="1" dirty="0" err="1"/>
              <a:t>OnAdded</a:t>
            </a:r>
            <a:r>
              <a:rPr lang="en-US" sz="2400" b="1" dirty="0"/>
              <a:t>(</a:t>
            </a:r>
            <a:r>
              <a:rPr lang="en-US" sz="2400" b="1" dirty="0" err="1"/>
              <a:t>System.EventArgs.Empty</a:t>
            </a:r>
            <a:r>
              <a:rPr lang="en-US" sz="2400" b="1" dirty="0"/>
              <a:t>);</a:t>
            </a:r>
          </a:p>
          <a:p>
            <a:pPr lvl="1"/>
            <a:r>
              <a:rPr lang="en-US" sz="2400" b="1" dirty="0"/>
              <a:t>return </a:t>
            </a:r>
            <a:r>
              <a:rPr lang="en-US" sz="2400" b="1" dirty="0" err="1"/>
              <a:t>i</a:t>
            </a:r>
            <a:r>
              <a:rPr lang="en-US" sz="2400" b="1" dirty="0"/>
              <a:t>;</a:t>
            </a:r>
          </a:p>
          <a:p>
            <a:r>
              <a:rPr lang="en-US" sz="2400" b="1" dirty="0"/>
              <a:t>}</a:t>
            </a:r>
          </a:p>
        </p:txBody>
      </p:sp>
    </p:spTree>
    <p:extLst>
      <p:ext uri="{BB962C8B-B14F-4D97-AF65-F5344CB8AC3E}">
        <p14:creationId xmlns:p14="http://schemas.microsoft.com/office/powerpoint/2010/main" val="3964541902"/>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8DE9F-B2FC-BC4B-9F90-849CCBA052E3}"/>
              </a:ext>
            </a:extLst>
          </p:cNvPr>
          <p:cNvSpPr>
            <a:spLocks noGrp="1"/>
          </p:cNvSpPr>
          <p:nvPr>
            <p:ph type="title"/>
          </p:nvPr>
        </p:nvSpPr>
        <p:spPr/>
        <p:txBody>
          <a:bodyPr/>
          <a:lstStyle/>
          <a:p>
            <a:r>
              <a:rPr lang="en-US" dirty="0"/>
              <a:t>Publisher class</a:t>
            </a:r>
            <a:endParaRPr lang="en-BO" dirty="0"/>
          </a:p>
        </p:txBody>
      </p:sp>
      <p:sp>
        <p:nvSpPr>
          <p:cNvPr id="3" name="Content Placeholder 2">
            <a:extLst>
              <a:ext uri="{FF2B5EF4-FFF2-40B4-BE49-F238E27FC236}">
                <a16:creationId xmlns:a16="http://schemas.microsoft.com/office/drawing/2014/main" id="{0E71AF3C-A178-F547-9062-485E71B9131F}"/>
              </a:ext>
            </a:extLst>
          </p:cNvPr>
          <p:cNvSpPr>
            <a:spLocks noGrp="1"/>
          </p:cNvSpPr>
          <p:nvPr>
            <p:ph idx="1"/>
          </p:nvPr>
        </p:nvSpPr>
        <p:spPr>
          <a:xfrm>
            <a:off x="838200" y="1825625"/>
            <a:ext cx="10515600" cy="508272"/>
          </a:xfrm>
        </p:spPr>
        <p:txBody>
          <a:bodyPr/>
          <a:lstStyle/>
          <a:p>
            <a:pPr marL="0" indent="0">
              <a:buNone/>
            </a:pPr>
            <a:r>
              <a:rPr lang="en-US" dirty="0"/>
              <a:t>The complete Publisher class now has the following appearance.</a:t>
            </a:r>
          </a:p>
          <a:p>
            <a:endParaRPr lang="en-BO" dirty="0"/>
          </a:p>
        </p:txBody>
      </p:sp>
      <p:sp>
        <p:nvSpPr>
          <p:cNvPr id="4" name="TextBox 3">
            <a:extLst>
              <a:ext uri="{FF2B5EF4-FFF2-40B4-BE49-F238E27FC236}">
                <a16:creationId xmlns:a16="http://schemas.microsoft.com/office/drawing/2014/main" id="{28A99E18-B9EC-A64B-A38F-464F67CFC5F9}"/>
              </a:ext>
            </a:extLst>
          </p:cNvPr>
          <p:cNvSpPr txBox="1"/>
          <p:nvPr/>
        </p:nvSpPr>
        <p:spPr>
          <a:xfrm>
            <a:off x="1454331" y="2333897"/>
            <a:ext cx="9457508" cy="4401205"/>
          </a:xfrm>
          <a:prstGeom prst="rect">
            <a:avLst/>
          </a:prstGeom>
          <a:noFill/>
        </p:spPr>
        <p:txBody>
          <a:bodyPr wrap="square" rtlCol="0">
            <a:spAutoFit/>
          </a:bodyPr>
          <a:lstStyle/>
          <a:p>
            <a:r>
              <a:rPr lang="en-US" sz="2000" b="1" dirty="0"/>
              <a:t>class Publisher : </a:t>
            </a:r>
            <a:r>
              <a:rPr lang="en-US" sz="2000" b="1" dirty="0" err="1"/>
              <a:t>System.Collections.ArrayList</a:t>
            </a:r>
            <a:endParaRPr lang="en-US" sz="2000" b="1" dirty="0"/>
          </a:p>
          <a:p>
            <a:r>
              <a:rPr lang="en-US" sz="2000" b="1" dirty="0"/>
              <a:t>{</a:t>
            </a:r>
          </a:p>
          <a:p>
            <a:pPr lvl="1"/>
            <a:r>
              <a:rPr lang="en-US" sz="2000" b="1" dirty="0"/>
              <a:t>public delegate void </a:t>
            </a:r>
            <a:r>
              <a:rPr lang="en-US" sz="2000" b="1" dirty="0" err="1"/>
              <a:t>EventHandlerDelegate</a:t>
            </a:r>
            <a:r>
              <a:rPr lang="en-US" sz="2000" b="1" dirty="0"/>
              <a:t>(object sender, </a:t>
            </a:r>
            <a:r>
              <a:rPr lang="en-US" sz="2000" b="1" dirty="0" err="1"/>
              <a:t>System.EventArgs</a:t>
            </a:r>
            <a:r>
              <a:rPr lang="en-US" sz="2000" b="1" dirty="0"/>
              <a:t> e);</a:t>
            </a:r>
          </a:p>
          <a:p>
            <a:pPr lvl="1"/>
            <a:r>
              <a:rPr lang="en-US" sz="2000" b="1" dirty="0"/>
              <a:t>public event </a:t>
            </a:r>
            <a:r>
              <a:rPr lang="en-US" sz="2000" b="1" dirty="0" err="1"/>
              <a:t>EventHandlerDelegate</a:t>
            </a:r>
            <a:r>
              <a:rPr lang="en-US" sz="2000" b="1" dirty="0"/>
              <a:t> Added;</a:t>
            </a:r>
          </a:p>
          <a:p>
            <a:pPr lvl="1"/>
            <a:r>
              <a:rPr lang="en-US" sz="2000" b="1" dirty="0"/>
              <a:t>protected virtual void </a:t>
            </a:r>
            <a:r>
              <a:rPr lang="en-US" sz="2000" b="1" dirty="0" err="1"/>
              <a:t>OnAdded</a:t>
            </a:r>
            <a:r>
              <a:rPr lang="en-US" sz="2000" b="1" dirty="0"/>
              <a:t>(</a:t>
            </a:r>
            <a:r>
              <a:rPr lang="en-US" sz="2000" b="1" dirty="0" err="1"/>
              <a:t>System.EventArgs</a:t>
            </a:r>
            <a:r>
              <a:rPr lang="en-US" sz="2000" b="1" dirty="0"/>
              <a:t> e) {</a:t>
            </a:r>
          </a:p>
          <a:p>
            <a:pPr lvl="1"/>
            <a:r>
              <a:rPr lang="en-US" sz="2000" b="1" dirty="0"/>
              <a:t>	if (Added != null) Added(this, e);</a:t>
            </a:r>
          </a:p>
          <a:p>
            <a:pPr lvl="1"/>
            <a:r>
              <a:rPr lang="en-US" sz="2000" b="1" dirty="0"/>
              <a:t>}</a:t>
            </a:r>
          </a:p>
          <a:p>
            <a:pPr lvl="1"/>
            <a:endParaRPr lang="en-US" sz="2000" b="1" dirty="0"/>
          </a:p>
          <a:p>
            <a:pPr lvl="1"/>
            <a:r>
              <a:rPr lang="en-US" sz="2000" b="1" dirty="0"/>
              <a:t>public override int Add(object value) {</a:t>
            </a:r>
          </a:p>
          <a:p>
            <a:pPr lvl="1"/>
            <a:r>
              <a:rPr lang="en-US" sz="2000" b="1" dirty="0"/>
              <a:t>	int </a:t>
            </a:r>
            <a:r>
              <a:rPr lang="en-US" sz="2000" b="1" dirty="0" err="1"/>
              <a:t>i</a:t>
            </a:r>
            <a:r>
              <a:rPr lang="en-US" sz="2000" b="1" dirty="0"/>
              <a:t> = </a:t>
            </a:r>
            <a:r>
              <a:rPr lang="en-US" sz="2000" b="1" dirty="0" err="1"/>
              <a:t>base.Add</a:t>
            </a:r>
            <a:r>
              <a:rPr lang="en-US" sz="2000" b="1" dirty="0"/>
              <a:t>(value);</a:t>
            </a:r>
          </a:p>
          <a:p>
            <a:pPr lvl="1"/>
            <a:r>
              <a:rPr lang="en-US" sz="2000" b="1" dirty="0"/>
              <a:t>	</a:t>
            </a:r>
            <a:r>
              <a:rPr lang="en-US" sz="2000" b="1" dirty="0" err="1"/>
              <a:t>OnAdded</a:t>
            </a:r>
            <a:r>
              <a:rPr lang="en-US" sz="2000" b="1" dirty="0"/>
              <a:t>(</a:t>
            </a:r>
            <a:r>
              <a:rPr lang="en-US" sz="2000" b="1" dirty="0" err="1"/>
              <a:t>System.EventArgs.Empty</a:t>
            </a:r>
            <a:r>
              <a:rPr lang="en-US" sz="2000" b="1" dirty="0"/>
              <a:t>);</a:t>
            </a:r>
          </a:p>
          <a:p>
            <a:pPr lvl="1"/>
            <a:r>
              <a:rPr lang="en-US" sz="2000" b="1" dirty="0"/>
              <a:t>	return </a:t>
            </a:r>
            <a:r>
              <a:rPr lang="en-US" sz="2000" b="1" dirty="0" err="1"/>
              <a:t>i</a:t>
            </a:r>
            <a:r>
              <a:rPr lang="en-US" sz="2000" b="1" dirty="0"/>
              <a:t>;</a:t>
            </a:r>
          </a:p>
          <a:p>
            <a:pPr lvl="1"/>
            <a:r>
              <a:rPr lang="en-US" sz="2000" b="1" dirty="0"/>
              <a:t>}</a:t>
            </a:r>
          </a:p>
          <a:p>
            <a:r>
              <a:rPr lang="en-US" sz="2000" b="1" dirty="0"/>
              <a:t>}</a:t>
            </a:r>
          </a:p>
        </p:txBody>
      </p:sp>
    </p:spTree>
    <p:extLst>
      <p:ext uri="{BB962C8B-B14F-4D97-AF65-F5344CB8AC3E}">
        <p14:creationId xmlns:p14="http://schemas.microsoft.com/office/powerpoint/2010/main" val="3048850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D9DB-F7E0-FC43-8960-B34144A78915}"/>
              </a:ext>
            </a:extLst>
          </p:cNvPr>
          <p:cNvSpPr>
            <a:spLocks noGrp="1"/>
          </p:cNvSpPr>
          <p:nvPr>
            <p:ph type="title"/>
          </p:nvPr>
        </p:nvSpPr>
        <p:spPr/>
        <p:txBody>
          <a:bodyPr/>
          <a:lstStyle/>
          <a:p>
            <a:r>
              <a:rPr lang="en-BO" dirty="0"/>
              <a:t>Numeric precision</a:t>
            </a:r>
          </a:p>
        </p:txBody>
      </p:sp>
      <p:sp>
        <p:nvSpPr>
          <p:cNvPr id="3" name="Content Placeholder 2">
            <a:extLst>
              <a:ext uri="{FF2B5EF4-FFF2-40B4-BE49-F238E27FC236}">
                <a16:creationId xmlns:a16="http://schemas.microsoft.com/office/drawing/2014/main" id="{B4B6D6EC-A848-CA4A-B4CA-D83F03E5C96A}"/>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The precisions shown earlier refer to the total number of digits that the types can hold. For example, when attempting to assign more than seven digits to a float, the least significant ones will get rounded off.</a:t>
            </a:r>
          </a:p>
          <a:p>
            <a:pPr marL="0" indent="0">
              <a:buNone/>
            </a:pPr>
            <a:r>
              <a:rPr lang="en-US" dirty="0"/>
              <a:t>Floating-point numbers can be assigned using either decimal or exponential notation, as in the following example.</a:t>
            </a:r>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27DFDB49-5BB5-1342-968A-E85103AD42C5}"/>
              </a:ext>
            </a:extLst>
          </p:cNvPr>
          <p:cNvSpPr txBox="1"/>
          <p:nvPr/>
        </p:nvSpPr>
        <p:spPr>
          <a:xfrm>
            <a:off x="2168434" y="3429000"/>
            <a:ext cx="8665028" cy="646331"/>
          </a:xfrm>
          <a:prstGeom prst="rect">
            <a:avLst/>
          </a:prstGeom>
          <a:noFill/>
        </p:spPr>
        <p:txBody>
          <a:bodyPr wrap="square" rtlCol="0">
            <a:spAutoFit/>
          </a:bodyPr>
          <a:lstStyle/>
          <a:p>
            <a:r>
              <a:rPr lang="en-US" b="1" dirty="0"/>
              <a:t>float </a:t>
            </a:r>
            <a:r>
              <a:rPr lang="en-US" b="1" dirty="0" err="1"/>
              <a:t>myFloat</a:t>
            </a:r>
            <a:r>
              <a:rPr lang="en-US" b="1" dirty="0"/>
              <a:t> = 12345.6789F; 	// rounded to 12345.68</a:t>
            </a:r>
          </a:p>
          <a:p>
            <a:r>
              <a:rPr lang="en-US" b="1" dirty="0"/>
              <a:t>double </a:t>
            </a:r>
            <a:r>
              <a:rPr lang="en-US" b="1" dirty="0" err="1"/>
              <a:t>myDouble</a:t>
            </a:r>
            <a:r>
              <a:rPr lang="en-US" b="1" dirty="0"/>
              <a:t> = 3e2; 		// 3*10^2 = 300</a:t>
            </a:r>
          </a:p>
        </p:txBody>
      </p:sp>
    </p:spTree>
    <p:extLst>
      <p:ext uri="{BB962C8B-B14F-4D97-AF65-F5344CB8AC3E}">
        <p14:creationId xmlns:p14="http://schemas.microsoft.com/office/powerpoint/2010/main" val="238166542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12A85-C3E6-C14A-B115-6CDE2FAF3506}"/>
              </a:ext>
            </a:extLst>
          </p:cNvPr>
          <p:cNvSpPr>
            <a:spLocks noGrp="1"/>
          </p:cNvSpPr>
          <p:nvPr>
            <p:ph type="title"/>
          </p:nvPr>
        </p:nvSpPr>
        <p:spPr/>
        <p:txBody>
          <a:bodyPr/>
          <a:lstStyle/>
          <a:p>
            <a:r>
              <a:rPr lang="en-US" dirty="0"/>
              <a:t>Subscriber</a:t>
            </a:r>
            <a:br>
              <a:rPr lang="en-US" dirty="0"/>
            </a:br>
            <a:endParaRPr lang="en-BO" dirty="0"/>
          </a:p>
        </p:txBody>
      </p:sp>
      <p:sp>
        <p:nvSpPr>
          <p:cNvPr id="3" name="Content Placeholder 2">
            <a:extLst>
              <a:ext uri="{FF2B5EF4-FFF2-40B4-BE49-F238E27FC236}">
                <a16:creationId xmlns:a16="http://schemas.microsoft.com/office/drawing/2014/main" id="{05FD434D-0F8C-E144-88B2-CAEF818C16FD}"/>
              </a:ext>
            </a:extLst>
          </p:cNvPr>
          <p:cNvSpPr>
            <a:spLocks noGrp="1"/>
          </p:cNvSpPr>
          <p:nvPr>
            <p:ph idx="1"/>
          </p:nvPr>
        </p:nvSpPr>
        <p:spPr/>
        <p:txBody>
          <a:bodyPr/>
          <a:lstStyle/>
          <a:p>
            <a:pPr marL="0" indent="0">
              <a:buNone/>
            </a:pPr>
            <a:r>
              <a:rPr lang="en-US" dirty="0"/>
              <a:t>To use the Publisher class, another class will be created that will subscribe to the event.</a:t>
            </a:r>
          </a:p>
          <a:p>
            <a:pPr marL="0" indent="0">
              <a:buNone/>
            </a:pPr>
            <a:endParaRPr lang="en-US" dirty="0"/>
          </a:p>
          <a:p>
            <a:pPr marL="0" indent="0">
              <a:buNone/>
            </a:pPr>
            <a:r>
              <a:rPr lang="en-US" b="1" dirty="0"/>
              <a:t>class Subscriber</a:t>
            </a:r>
          </a:p>
          <a:p>
            <a:pPr marL="0" indent="0">
              <a:buNone/>
            </a:pPr>
            <a:r>
              <a:rPr lang="en-US" b="1" dirty="0"/>
              <a:t>{</a:t>
            </a:r>
          </a:p>
          <a:p>
            <a:pPr marL="0" indent="0">
              <a:buNone/>
            </a:pPr>
            <a:r>
              <a:rPr lang="en-US" b="1" dirty="0"/>
              <a:t>	//...</a:t>
            </a:r>
          </a:p>
          <a:p>
            <a:pPr marL="0" indent="0">
              <a:buNone/>
            </a:pPr>
            <a:r>
              <a:rPr lang="en-US" b="1" dirty="0"/>
              <a:t>}</a:t>
            </a:r>
          </a:p>
          <a:p>
            <a:endParaRPr lang="en-BO" dirty="0"/>
          </a:p>
        </p:txBody>
      </p:sp>
    </p:spTree>
    <p:extLst>
      <p:ext uri="{BB962C8B-B14F-4D97-AF65-F5344CB8AC3E}">
        <p14:creationId xmlns:p14="http://schemas.microsoft.com/office/powerpoint/2010/main" val="411280977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66F51-AA3A-2146-ABC2-FCF447CBC633}"/>
              </a:ext>
            </a:extLst>
          </p:cNvPr>
          <p:cNvSpPr>
            <a:spLocks noGrp="1"/>
          </p:cNvSpPr>
          <p:nvPr>
            <p:ph type="title"/>
          </p:nvPr>
        </p:nvSpPr>
        <p:spPr/>
        <p:txBody>
          <a:bodyPr/>
          <a:lstStyle/>
          <a:p>
            <a:r>
              <a:rPr lang="en-US" dirty="0"/>
              <a:t>Event Handler</a:t>
            </a:r>
            <a:br>
              <a:rPr lang="en-US" dirty="0"/>
            </a:br>
            <a:endParaRPr lang="en-BO" dirty="0"/>
          </a:p>
        </p:txBody>
      </p:sp>
      <p:sp>
        <p:nvSpPr>
          <p:cNvPr id="3" name="Content Placeholder 2">
            <a:extLst>
              <a:ext uri="{FF2B5EF4-FFF2-40B4-BE49-F238E27FC236}">
                <a16:creationId xmlns:a16="http://schemas.microsoft.com/office/drawing/2014/main" id="{F737E7E3-513E-ED4B-99F8-926E007B5157}"/>
              </a:ext>
            </a:extLst>
          </p:cNvPr>
          <p:cNvSpPr>
            <a:spLocks noGrp="1"/>
          </p:cNvSpPr>
          <p:nvPr>
            <p:ph idx="1"/>
          </p:nvPr>
        </p:nvSpPr>
        <p:spPr>
          <a:xfrm>
            <a:off x="838200" y="1825625"/>
            <a:ext cx="10515600" cy="1603375"/>
          </a:xfrm>
        </p:spPr>
        <p:txBody>
          <a:bodyPr>
            <a:normAutofit lnSpcReduction="10000"/>
          </a:bodyPr>
          <a:lstStyle/>
          <a:p>
            <a:pPr marL="0" indent="0">
              <a:buNone/>
            </a:pPr>
            <a:r>
              <a:rPr lang="en-US" dirty="0"/>
              <a:t>This class contains an event handler, which is a method that has the same signature as the event delegate and is used to handle an event. The name of the handler is commonly the same as the name of the event followed by the </a:t>
            </a:r>
            <a:r>
              <a:rPr lang="en-US" dirty="0" err="1"/>
              <a:t>EventHandler</a:t>
            </a:r>
            <a:r>
              <a:rPr lang="en-US" dirty="0"/>
              <a:t> suffix.</a:t>
            </a:r>
          </a:p>
          <a:p>
            <a:endParaRPr lang="en-BO" dirty="0"/>
          </a:p>
        </p:txBody>
      </p:sp>
      <p:sp>
        <p:nvSpPr>
          <p:cNvPr id="5" name="TextBox 4">
            <a:extLst>
              <a:ext uri="{FF2B5EF4-FFF2-40B4-BE49-F238E27FC236}">
                <a16:creationId xmlns:a16="http://schemas.microsoft.com/office/drawing/2014/main" id="{A243A175-E30E-AF4A-A0C0-4D0B7129FACF}"/>
              </a:ext>
            </a:extLst>
          </p:cNvPr>
          <p:cNvSpPr txBox="1"/>
          <p:nvPr/>
        </p:nvSpPr>
        <p:spPr>
          <a:xfrm>
            <a:off x="1898468" y="3779520"/>
            <a:ext cx="8638903" cy="2246769"/>
          </a:xfrm>
          <a:prstGeom prst="rect">
            <a:avLst/>
          </a:prstGeom>
          <a:noFill/>
        </p:spPr>
        <p:txBody>
          <a:bodyPr wrap="square" rtlCol="0">
            <a:spAutoFit/>
          </a:bodyPr>
          <a:lstStyle/>
          <a:p>
            <a:r>
              <a:rPr lang="en-US" sz="2000" b="1" dirty="0"/>
              <a:t>class Subscriber</a:t>
            </a:r>
          </a:p>
          <a:p>
            <a:r>
              <a:rPr lang="en-US" sz="2000" b="1" dirty="0"/>
              <a:t>{</a:t>
            </a:r>
          </a:p>
          <a:p>
            <a:r>
              <a:rPr lang="en-US" sz="2000" b="1" dirty="0"/>
              <a:t>	public void </a:t>
            </a:r>
            <a:r>
              <a:rPr lang="en-US" sz="2000" b="1" dirty="0" err="1"/>
              <a:t>AddedEventHandler</a:t>
            </a:r>
            <a:r>
              <a:rPr lang="en-US" sz="2000" b="1" dirty="0"/>
              <a:t>(object sender, </a:t>
            </a:r>
            <a:r>
              <a:rPr lang="en-US" sz="2000" b="1" dirty="0" err="1"/>
              <a:t>System.EventArgs</a:t>
            </a:r>
            <a:r>
              <a:rPr lang="en-US" sz="2000" b="1" dirty="0"/>
              <a:t> e)</a:t>
            </a:r>
          </a:p>
          <a:p>
            <a:r>
              <a:rPr lang="en-US" sz="2000" b="1" dirty="0"/>
              <a:t>	{</a:t>
            </a:r>
          </a:p>
          <a:p>
            <a:r>
              <a:rPr lang="en-US" sz="2000" b="1" dirty="0"/>
              <a:t>		</a:t>
            </a:r>
            <a:r>
              <a:rPr lang="en-US" sz="2000" b="1" dirty="0" err="1"/>
              <a:t>System.Console.WriteLine</a:t>
            </a:r>
            <a:r>
              <a:rPr lang="en-US" sz="2000" b="1" dirty="0"/>
              <a:t>("</a:t>
            </a:r>
            <a:r>
              <a:rPr lang="en-US" sz="2000" b="1" dirty="0" err="1"/>
              <a:t>AddEvent</a:t>
            </a:r>
            <a:r>
              <a:rPr lang="en-US" sz="2000" b="1" dirty="0"/>
              <a:t> occurred");</a:t>
            </a:r>
          </a:p>
          <a:p>
            <a:r>
              <a:rPr lang="en-US" sz="2000" b="1" dirty="0"/>
              <a:t>	}</a:t>
            </a:r>
          </a:p>
          <a:p>
            <a:r>
              <a:rPr lang="en-US" sz="2000" b="1" dirty="0"/>
              <a:t>}</a:t>
            </a:r>
          </a:p>
        </p:txBody>
      </p:sp>
    </p:spTree>
    <p:extLst>
      <p:ext uri="{BB962C8B-B14F-4D97-AF65-F5344CB8AC3E}">
        <p14:creationId xmlns:p14="http://schemas.microsoft.com/office/powerpoint/2010/main" val="232294833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6B5B-D6B2-2E4B-B549-945AD8C5D1A6}"/>
              </a:ext>
            </a:extLst>
          </p:cNvPr>
          <p:cNvSpPr>
            <a:spLocks noGrp="1"/>
          </p:cNvSpPr>
          <p:nvPr>
            <p:ph type="title"/>
          </p:nvPr>
        </p:nvSpPr>
        <p:spPr/>
        <p:txBody>
          <a:bodyPr/>
          <a:lstStyle/>
          <a:p>
            <a:r>
              <a:rPr lang="en-US" dirty="0"/>
              <a:t>Subscribing to Events</a:t>
            </a:r>
            <a:br>
              <a:rPr lang="en-US" dirty="0"/>
            </a:br>
            <a:endParaRPr lang="en-BO" dirty="0"/>
          </a:p>
        </p:txBody>
      </p:sp>
      <p:sp>
        <p:nvSpPr>
          <p:cNvPr id="3" name="Content Placeholder 2">
            <a:extLst>
              <a:ext uri="{FF2B5EF4-FFF2-40B4-BE49-F238E27FC236}">
                <a16:creationId xmlns:a16="http://schemas.microsoft.com/office/drawing/2014/main" id="{4604CB9D-5FAB-3541-BEFB-AB59E7870F69}"/>
              </a:ext>
            </a:extLst>
          </p:cNvPr>
          <p:cNvSpPr>
            <a:spLocks noGrp="1"/>
          </p:cNvSpPr>
          <p:nvPr>
            <p:ph idx="1"/>
          </p:nvPr>
        </p:nvSpPr>
        <p:spPr>
          <a:xfrm>
            <a:off x="838200" y="1825625"/>
            <a:ext cx="10515600" cy="1457506"/>
          </a:xfrm>
        </p:spPr>
        <p:txBody>
          <a:bodyPr>
            <a:normAutofit fontScale="70000" lnSpcReduction="20000"/>
          </a:bodyPr>
          <a:lstStyle/>
          <a:p>
            <a:pPr marL="0" indent="0">
              <a:buNone/>
            </a:pPr>
            <a:r>
              <a:rPr lang="en-US" dirty="0"/>
              <a:t>The Publisher and Subscriber classes are now complete. To demonstrate their use, a Main method is added where objects of the Publisher and Subscriber classes are created. In order to register the handler in the Subscriber object to the event in the Publisher object, the event handler is added to the event as if it were a delegate. Unlike a delegate, however, the event may not be called directly from outside its containing class. Instead, the event can only be raised by the Publisher class, which in this case occurs when an item is added to that object.</a:t>
            </a:r>
          </a:p>
          <a:p>
            <a:endParaRPr lang="en-BO" dirty="0"/>
          </a:p>
        </p:txBody>
      </p:sp>
      <p:sp>
        <p:nvSpPr>
          <p:cNvPr id="4" name="TextBox 3">
            <a:extLst>
              <a:ext uri="{FF2B5EF4-FFF2-40B4-BE49-F238E27FC236}">
                <a16:creationId xmlns:a16="http://schemas.microsoft.com/office/drawing/2014/main" id="{6B6B747E-20AB-6F45-8814-F93D88925897}"/>
              </a:ext>
            </a:extLst>
          </p:cNvPr>
          <p:cNvSpPr txBox="1"/>
          <p:nvPr/>
        </p:nvSpPr>
        <p:spPr>
          <a:xfrm>
            <a:off x="3587931" y="3492138"/>
            <a:ext cx="5016137" cy="3170099"/>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static void Main()</a:t>
            </a:r>
          </a:p>
          <a:p>
            <a:pPr lvl="1"/>
            <a:r>
              <a:rPr lang="en-US" sz="2000" b="1" dirty="0"/>
              <a:t>{</a:t>
            </a:r>
          </a:p>
          <a:p>
            <a:pPr lvl="2"/>
            <a:r>
              <a:rPr lang="en-US" sz="2000" b="1" dirty="0"/>
              <a:t>Subscriber s = new Subscriber();</a:t>
            </a:r>
          </a:p>
          <a:p>
            <a:pPr lvl="2"/>
            <a:r>
              <a:rPr lang="en-US" sz="2000" b="1" dirty="0"/>
              <a:t>Publisher p = new Publisher();</a:t>
            </a:r>
          </a:p>
          <a:p>
            <a:pPr lvl="2"/>
            <a:r>
              <a:rPr lang="en-US" sz="2000" b="1" dirty="0" err="1"/>
              <a:t>p.Added</a:t>
            </a:r>
            <a:r>
              <a:rPr lang="en-US" sz="2000" b="1" dirty="0"/>
              <a:t> += </a:t>
            </a:r>
            <a:r>
              <a:rPr lang="en-US" sz="2000" b="1" dirty="0" err="1"/>
              <a:t>s.AddedEventHandler</a:t>
            </a:r>
            <a:r>
              <a:rPr lang="en-US" sz="2000" b="1" dirty="0"/>
              <a:t>;</a:t>
            </a:r>
          </a:p>
          <a:p>
            <a:pPr lvl="2"/>
            <a:r>
              <a:rPr lang="en-US" sz="2000" b="1" dirty="0" err="1"/>
              <a:t>p.Add</a:t>
            </a:r>
            <a:r>
              <a:rPr lang="en-US" sz="2000" b="1" dirty="0"/>
              <a:t>(10); // "</a:t>
            </a:r>
            <a:r>
              <a:rPr lang="en-US" sz="2000" b="1" dirty="0" err="1"/>
              <a:t>AddEvent</a:t>
            </a:r>
            <a:r>
              <a:rPr lang="en-US" sz="2000" b="1" dirty="0"/>
              <a:t> occurred"</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709970362"/>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6152-EBB7-3B4E-85ED-958AD6494FA2}"/>
              </a:ext>
            </a:extLst>
          </p:cNvPr>
          <p:cNvSpPr>
            <a:spLocks noGrp="1"/>
          </p:cNvSpPr>
          <p:nvPr>
            <p:ph type="title"/>
          </p:nvPr>
        </p:nvSpPr>
        <p:spPr/>
        <p:txBody>
          <a:bodyPr/>
          <a:lstStyle/>
          <a:p>
            <a:r>
              <a:rPr lang="en-US" dirty="0"/>
              <a:t>CHAPTER 28</a:t>
            </a:r>
            <a:br>
              <a:rPr lang="en-US" dirty="0"/>
            </a:br>
            <a:endParaRPr lang="en-BO" dirty="0"/>
          </a:p>
        </p:txBody>
      </p:sp>
      <p:sp>
        <p:nvSpPr>
          <p:cNvPr id="3" name="Content Placeholder 2">
            <a:extLst>
              <a:ext uri="{FF2B5EF4-FFF2-40B4-BE49-F238E27FC236}">
                <a16:creationId xmlns:a16="http://schemas.microsoft.com/office/drawing/2014/main" id="{E3B309E2-66DE-2149-A9D7-7E4AC5C32871}"/>
              </a:ext>
            </a:extLst>
          </p:cNvPr>
          <p:cNvSpPr>
            <a:spLocks noGrp="1"/>
          </p:cNvSpPr>
          <p:nvPr>
            <p:ph idx="1"/>
          </p:nvPr>
        </p:nvSpPr>
        <p:spPr/>
        <p:txBody>
          <a:bodyPr/>
          <a:lstStyle/>
          <a:p>
            <a:pPr marL="0" indent="0">
              <a:buNone/>
            </a:pPr>
            <a:r>
              <a:rPr lang="en-US" sz="4000" b="1" dirty="0"/>
              <a:t>Generics</a:t>
            </a:r>
          </a:p>
          <a:p>
            <a:endParaRPr lang="en-BO" dirty="0"/>
          </a:p>
        </p:txBody>
      </p:sp>
    </p:spTree>
    <p:extLst>
      <p:ext uri="{BB962C8B-B14F-4D97-AF65-F5344CB8AC3E}">
        <p14:creationId xmlns:p14="http://schemas.microsoft.com/office/powerpoint/2010/main" val="795163396"/>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B143-69E5-AB4E-B699-1C13C634AB8A}"/>
              </a:ext>
            </a:extLst>
          </p:cNvPr>
          <p:cNvSpPr>
            <a:spLocks noGrp="1"/>
          </p:cNvSpPr>
          <p:nvPr>
            <p:ph type="title"/>
          </p:nvPr>
        </p:nvSpPr>
        <p:spPr/>
        <p:txBody>
          <a:bodyPr/>
          <a:lstStyle/>
          <a:p>
            <a:r>
              <a:rPr lang="en-US" dirty="0"/>
              <a:t>Generics</a:t>
            </a:r>
            <a:br>
              <a:rPr lang="en-US" dirty="0"/>
            </a:br>
            <a:endParaRPr lang="en-BO" dirty="0"/>
          </a:p>
        </p:txBody>
      </p:sp>
      <p:sp>
        <p:nvSpPr>
          <p:cNvPr id="3" name="Content Placeholder 2">
            <a:extLst>
              <a:ext uri="{FF2B5EF4-FFF2-40B4-BE49-F238E27FC236}">
                <a16:creationId xmlns:a16="http://schemas.microsoft.com/office/drawing/2014/main" id="{E980765B-8159-E84B-9E10-A458ECD98484}"/>
              </a:ext>
            </a:extLst>
          </p:cNvPr>
          <p:cNvSpPr>
            <a:spLocks noGrp="1"/>
          </p:cNvSpPr>
          <p:nvPr>
            <p:ph idx="1"/>
          </p:nvPr>
        </p:nvSpPr>
        <p:spPr>
          <a:xfrm>
            <a:off x="838200" y="1825625"/>
            <a:ext cx="10515600" cy="1474924"/>
          </a:xfrm>
        </p:spPr>
        <p:txBody>
          <a:bodyPr>
            <a:normAutofit lnSpcReduction="10000"/>
          </a:bodyPr>
          <a:lstStyle/>
          <a:p>
            <a:pPr marL="0" indent="0">
              <a:buNone/>
            </a:pPr>
            <a:r>
              <a:rPr lang="en-US" dirty="0"/>
              <a:t>Generics refer to the use of type parameters, which provide a way to design code templates that can operate with different data types. Specifically, it is possible to create generic methods, classes, interfaces, delegates, and events.</a:t>
            </a:r>
          </a:p>
          <a:p>
            <a:endParaRPr lang="en-BO" dirty="0"/>
          </a:p>
        </p:txBody>
      </p:sp>
    </p:spTree>
    <p:extLst>
      <p:ext uri="{BB962C8B-B14F-4D97-AF65-F5344CB8AC3E}">
        <p14:creationId xmlns:p14="http://schemas.microsoft.com/office/powerpoint/2010/main" val="273407169"/>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E6BF4-3ACF-0445-ACDC-2307C5C8DD98}"/>
              </a:ext>
            </a:extLst>
          </p:cNvPr>
          <p:cNvSpPr>
            <a:spLocks noGrp="1"/>
          </p:cNvSpPr>
          <p:nvPr>
            <p:ph type="title"/>
          </p:nvPr>
        </p:nvSpPr>
        <p:spPr/>
        <p:txBody>
          <a:bodyPr/>
          <a:lstStyle/>
          <a:p>
            <a:r>
              <a:rPr lang="en-US" dirty="0"/>
              <a:t>Generic Methods</a:t>
            </a:r>
            <a:br>
              <a:rPr lang="en-US" dirty="0"/>
            </a:br>
            <a:endParaRPr lang="en-BO" dirty="0"/>
          </a:p>
        </p:txBody>
      </p:sp>
      <p:sp>
        <p:nvSpPr>
          <p:cNvPr id="3" name="Content Placeholder 2">
            <a:extLst>
              <a:ext uri="{FF2B5EF4-FFF2-40B4-BE49-F238E27FC236}">
                <a16:creationId xmlns:a16="http://schemas.microsoft.com/office/drawing/2014/main" id="{495F8235-BE94-E04A-B4E6-081895823314}"/>
              </a:ext>
            </a:extLst>
          </p:cNvPr>
          <p:cNvSpPr>
            <a:spLocks noGrp="1"/>
          </p:cNvSpPr>
          <p:nvPr>
            <p:ph idx="1"/>
          </p:nvPr>
        </p:nvSpPr>
        <p:spPr>
          <a:xfrm>
            <a:off x="838200" y="1825625"/>
            <a:ext cx="10515600" cy="1200329"/>
          </a:xfrm>
        </p:spPr>
        <p:txBody>
          <a:bodyPr>
            <a:normAutofit fontScale="70000" lnSpcReduction="20000"/>
          </a:bodyPr>
          <a:lstStyle/>
          <a:p>
            <a:pPr marL="0" indent="0">
              <a:buNone/>
            </a:pPr>
            <a:r>
              <a:rPr lang="en-US" dirty="0"/>
              <a:t>To make this into a generic method that can work with any data type, a type parameter first needs to be added after the method’s name, enclosed between angle brackets. The naming convention for type parameters is that they should start with a capital T, and then have each word that describes the parameter initially capitalized. In cases such as this however, where a descriptive name would not add much value, it is common to simply name the parameter with a capital T.</a:t>
            </a:r>
          </a:p>
          <a:p>
            <a:endParaRPr lang="en-BO" dirty="0"/>
          </a:p>
        </p:txBody>
      </p:sp>
      <p:sp>
        <p:nvSpPr>
          <p:cNvPr id="4" name="TextBox 3">
            <a:extLst>
              <a:ext uri="{FF2B5EF4-FFF2-40B4-BE49-F238E27FC236}">
                <a16:creationId xmlns:a16="http://schemas.microsoft.com/office/drawing/2014/main" id="{A7BF54E1-A894-0D4A-9A80-1FD357D6EF99}"/>
              </a:ext>
            </a:extLst>
          </p:cNvPr>
          <p:cNvSpPr txBox="1"/>
          <p:nvPr/>
        </p:nvSpPr>
        <p:spPr>
          <a:xfrm>
            <a:off x="838200" y="3234342"/>
            <a:ext cx="4075611" cy="2585323"/>
          </a:xfrm>
          <a:prstGeom prst="rect">
            <a:avLst/>
          </a:prstGeom>
          <a:noFill/>
        </p:spPr>
        <p:txBody>
          <a:bodyPr wrap="square" rtlCol="0">
            <a:spAutoFit/>
          </a:bodyPr>
          <a:lstStyle/>
          <a:p>
            <a:r>
              <a:rPr lang="en-US" b="1" dirty="0"/>
              <a:t>c</a:t>
            </a:r>
            <a:r>
              <a:rPr lang="en-BO" b="1" dirty="0"/>
              <a:t>lass MyClass</a:t>
            </a:r>
          </a:p>
          <a:p>
            <a:r>
              <a:rPr lang="en-BO" b="1" dirty="0"/>
              <a:t>{</a:t>
            </a:r>
          </a:p>
          <a:p>
            <a:pPr lvl="1"/>
            <a:r>
              <a:rPr lang="en-US" b="1" dirty="0"/>
              <a:t>static void Swap(ref int a, ref int b)</a:t>
            </a:r>
          </a:p>
          <a:p>
            <a:pPr lvl="1"/>
            <a:r>
              <a:rPr lang="en-US" b="1" dirty="0"/>
              <a:t>{</a:t>
            </a:r>
          </a:p>
          <a:p>
            <a:pPr lvl="2"/>
            <a:r>
              <a:rPr lang="en-US" b="1" dirty="0"/>
              <a:t>int temp = a;</a:t>
            </a:r>
          </a:p>
          <a:p>
            <a:pPr lvl="2"/>
            <a:r>
              <a:rPr lang="en-US" b="1" dirty="0"/>
              <a:t>a = b;</a:t>
            </a:r>
          </a:p>
          <a:p>
            <a:pPr lvl="2"/>
            <a:r>
              <a:rPr lang="en-US" b="1" dirty="0"/>
              <a:t>b = temp;</a:t>
            </a:r>
          </a:p>
          <a:p>
            <a:pPr lvl="1"/>
            <a:r>
              <a:rPr lang="en-US" b="1" dirty="0"/>
              <a:t>}</a:t>
            </a:r>
          </a:p>
          <a:p>
            <a:r>
              <a:rPr lang="en-BO" b="1" dirty="0"/>
              <a:t>}</a:t>
            </a:r>
          </a:p>
        </p:txBody>
      </p:sp>
      <p:sp>
        <p:nvSpPr>
          <p:cNvPr id="5" name="TextBox 4">
            <a:extLst>
              <a:ext uri="{FF2B5EF4-FFF2-40B4-BE49-F238E27FC236}">
                <a16:creationId xmlns:a16="http://schemas.microsoft.com/office/drawing/2014/main" id="{94A3FA21-DA12-DC4F-A025-96ACCEFB3E8D}"/>
              </a:ext>
            </a:extLst>
          </p:cNvPr>
          <p:cNvSpPr txBox="1"/>
          <p:nvPr/>
        </p:nvSpPr>
        <p:spPr>
          <a:xfrm>
            <a:off x="4839789" y="3234342"/>
            <a:ext cx="4136571" cy="2585323"/>
          </a:xfrm>
          <a:prstGeom prst="rect">
            <a:avLst/>
          </a:prstGeom>
          <a:noFill/>
        </p:spPr>
        <p:txBody>
          <a:bodyPr wrap="square" rtlCol="0">
            <a:spAutoFit/>
          </a:bodyPr>
          <a:lstStyle/>
          <a:p>
            <a:r>
              <a:rPr lang="en-US" b="1" dirty="0"/>
              <a:t>class </a:t>
            </a:r>
            <a:r>
              <a:rPr lang="en-US" b="1" dirty="0" err="1"/>
              <a:t>MyClass</a:t>
            </a:r>
            <a:endParaRPr lang="en-US" b="1" dirty="0"/>
          </a:p>
          <a:p>
            <a:r>
              <a:rPr lang="en-US" b="1" dirty="0"/>
              <a:t>{</a:t>
            </a:r>
          </a:p>
          <a:p>
            <a:pPr lvl="1"/>
            <a:r>
              <a:rPr lang="en-US" b="1" dirty="0"/>
              <a:t>static void Swap&lt;T&gt;(ref T a, ref T b)</a:t>
            </a:r>
          </a:p>
          <a:p>
            <a:pPr lvl="1"/>
            <a:r>
              <a:rPr lang="en-US" b="1" dirty="0"/>
              <a:t>{</a:t>
            </a:r>
          </a:p>
          <a:p>
            <a:pPr lvl="2"/>
            <a:r>
              <a:rPr lang="en-US" b="1" dirty="0"/>
              <a:t>T temp = a;</a:t>
            </a:r>
          </a:p>
          <a:p>
            <a:pPr lvl="2"/>
            <a:r>
              <a:rPr lang="en-US" b="1" dirty="0"/>
              <a:t>a = b;</a:t>
            </a:r>
          </a:p>
          <a:p>
            <a:pPr lvl="2"/>
            <a:r>
              <a:rPr lang="en-US" b="1" dirty="0"/>
              <a:t>b = temp;</a:t>
            </a:r>
          </a:p>
          <a:p>
            <a:pPr lvl="1"/>
            <a:r>
              <a:rPr lang="en-US" b="1" dirty="0"/>
              <a:t>}</a:t>
            </a:r>
          </a:p>
          <a:p>
            <a:r>
              <a:rPr lang="en-US" b="1" dirty="0"/>
              <a:t>}</a:t>
            </a:r>
          </a:p>
        </p:txBody>
      </p:sp>
      <p:sp>
        <p:nvSpPr>
          <p:cNvPr id="6" name="TextBox 5">
            <a:extLst>
              <a:ext uri="{FF2B5EF4-FFF2-40B4-BE49-F238E27FC236}">
                <a16:creationId xmlns:a16="http://schemas.microsoft.com/office/drawing/2014/main" id="{EAD02585-E000-B74F-AA26-9DF43C511DEF}"/>
              </a:ext>
            </a:extLst>
          </p:cNvPr>
          <p:cNvSpPr txBox="1"/>
          <p:nvPr/>
        </p:nvSpPr>
        <p:spPr>
          <a:xfrm>
            <a:off x="9126583" y="3326675"/>
            <a:ext cx="2638697" cy="2862322"/>
          </a:xfrm>
          <a:prstGeom prst="rect">
            <a:avLst/>
          </a:prstGeom>
          <a:noFill/>
        </p:spPr>
        <p:txBody>
          <a:bodyPr wrap="square" rtlCol="0">
            <a:spAutoFit/>
          </a:bodyPr>
          <a:lstStyle/>
          <a:p>
            <a:r>
              <a:rPr lang="en-US" dirty="0"/>
              <a:t>In the following example, there is a method that swaps two integer</a:t>
            </a:r>
          </a:p>
          <a:p>
            <a:r>
              <a:rPr lang="en-US" dirty="0"/>
              <a:t>arguments.</a:t>
            </a:r>
          </a:p>
          <a:p>
            <a:r>
              <a:rPr lang="en-US" dirty="0"/>
              <a:t>Then adding &lt;T&gt; after the name of the method and replacing “int” with ”T” (generic type), now we have a method that works with several types.</a:t>
            </a:r>
          </a:p>
        </p:txBody>
      </p:sp>
    </p:spTree>
    <p:extLst>
      <p:ext uri="{BB962C8B-B14F-4D97-AF65-F5344CB8AC3E}">
        <p14:creationId xmlns:p14="http://schemas.microsoft.com/office/powerpoint/2010/main" val="1102840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F901A-55CF-2E4E-BC29-693FAFE0366F}"/>
              </a:ext>
            </a:extLst>
          </p:cNvPr>
          <p:cNvSpPr>
            <a:spLocks noGrp="1"/>
          </p:cNvSpPr>
          <p:nvPr>
            <p:ph type="title"/>
          </p:nvPr>
        </p:nvSpPr>
        <p:spPr/>
        <p:txBody>
          <a:bodyPr/>
          <a:lstStyle/>
          <a:p>
            <a:r>
              <a:rPr lang="en-US" dirty="0"/>
              <a:t>Calling Generic Methods</a:t>
            </a:r>
            <a:br>
              <a:rPr lang="en-US" dirty="0"/>
            </a:br>
            <a:endParaRPr lang="en-BO" dirty="0"/>
          </a:p>
        </p:txBody>
      </p:sp>
      <p:sp>
        <p:nvSpPr>
          <p:cNvPr id="3" name="Content Placeholder 2">
            <a:extLst>
              <a:ext uri="{FF2B5EF4-FFF2-40B4-BE49-F238E27FC236}">
                <a16:creationId xmlns:a16="http://schemas.microsoft.com/office/drawing/2014/main" id="{6F7022CA-B9A7-4841-81D5-56EC00454E2D}"/>
              </a:ext>
            </a:extLst>
          </p:cNvPr>
          <p:cNvSpPr>
            <a:spLocks noGrp="1"/>
          </p:cNvSpPr>
          <p:nvPr>
            <p:ph idx="1"/>
          </p:nvPr>
        </p:nvSpPr>
        <p:spPr>
          <a:xfrm>
            <a:off x="838200" y="1825625"/>
            <a:ext cx="10515600" cy="943701"/>
          </a:xfrm>
        </p:spPr>
        <p:txBody>
          <a:bodyPr>
            <a:normAutofit fontScale="92500"/>
          </a:bodyPr>
          <a:lstStyle/>
          <a:p>
            <a:pPr marL="0" indent="0">
              <a:buNone/>
            </a:pPr>
            <a:r>
              <a:rPr lang="en-US" dirty="0"/>
              <a:t>The generic method is now finished. To call it, the desired type argument needs to be specified in angle brackets before the method arguments.</a:t>
            </a:r>
          </a:p>
          <a:p>
            <a:endParaRPr lang="en-BO" dirty="0"/>
          </a:p>
        </p:txBody>
      </p:sp>
      <p:sp>
        <p:nvSpPr>
          <p:cNvPr id="4" name="TextBox 3">
            <a:extLst>
              <a:ext uri="{FF2B5EF4-FFF2-40B4-BE49-F238E27FC236}">
                <a16:creationId xmlns:a16="http://schemas.microsoft.com/office/drawing/2014/main" id="{32ADE751-F5AD-8C44-914D-97AB45FA24D2}"/>
              </a:ext>
            </a:extLst>
          </p:cNvPr>
          <p:cNvSpPr txBox="1"/>
          <p:nvPr/>
        </p:nvSpPr>
        <p:spPr>
          <a:xfrm>
            <a:off x="1105987" y="3429000"/>
            <a:ext cx="4493624" cy="1477328"/>
          </a:xfrm>
          <a:prstGeom prst="rect">
            <a:avLst/>
          </a:prstGeom>
          <a:noFill/>
        </p:spPr>
        <p:txBody>
          <a:bodyPr wrap="square" rtlCol="0">
            <a:spAutoFit/>
          </a:bodyPr>
          <a:lstStyle/>
          <a:p>
            <a:r>
              <a:rPr lang="en-US" b="1" dirty="0"/>
              <a:t>int a = 0, b = 1;</a:t>
            </a:r>
          </a:p>
          <a:p>
            <a:r>
              <a:rPr lang="en-US" b="1" dirty="0"/>
              <a:t>Swap&lt;int&gt;(ref a, ref b);	// a = 1, b = 0</a:t>
            </a:r>
          </a:p>
          <a:p>
            <a:endParaRPr lang="en-US" b="1" dirty="0"/>
          </a:p>
          <a:p>
            <a:r>
              <a:rPr lang="en-US" b="1" dirty="0"/>
              <a:t>double d = 9, m = 90;</a:t>
            </a:r>
          </a:p>
          <a:p>
            <a:r>
              <a:rPr lang="en-US" b="1" dirty="0"/>
              <a:t>Swap(ref d, ref m);  	// d = 90, m = 9</a:t>
            </a:r>
          </a:p>
        </p:txBody>
      </p:sp>
      <p:sp>
        <p:nvSpPr>
          <p:cNvPr id="5" name="TextBox 4">
            <a:extLst>
              <a:ext uri="{FF2B5EF4-FFF2-40B4-BE49-F238E27FC236}">
                <a16:creationId xmlns:a16="http://schemas.microsoft.com/office/drawing/2014/main" id="{510DC34C-4F47-EE4E-8A4F-4B6E3E172CC4}"/>
              </a:ext>
            </a:extLst>
          </p:cNvPr>
          <p:cNvSpPr txBox="1"/>
          <p:nvPr/>
        </p:nvSpPr>
        <p:spPr>
          <a:xfrm>
            <a:off x="6226629" y="3213462"/>
            <a:ext cx="5199017" cy="2585323"/>
          </a:xfrm>
          <a:prstGeom prst="rect">
            <a:avLst/>
          </a:prstGeom>
          <a:noFill/>
        </p:spPr>
        <p:txBody>
          <a:bodyPr wrap="square" rtlCol="0">
            <a:spAutoFit/>
          </a:bodyPr>
          <a:lstStyle/>
          <a:p>
            <a:r>
              <a:rPr lang="en-US" dirty="0"/>
              <a:t>In this case, the generic method may also be called as if it were a regular method, without specifying the type argument. This is because the compiler can automatically determine the type since the generic method’s parameters use the type parameter. However, if this was not the case, or to use another type argument than the one the compiler would select, the type argument would then need to be explicitly specified.</a:t>
            </a:r>
          </a:p>
        </p:txBody>
      </p:sp>
    </p:spTree>
    <p:extLst>
      <p:ext uri="{BB962C8B-B14F-4D97-AF65-F5344CB8AC3E}">
        <p14:creationId xmlns:p14="http://schemas.microsoft.com/office/powerpoint/2010/main" val="322903392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D9C83-929B-F741-8408-07B6FE021ED8}"/>
              </a:ext>
            </a:extLst>
          </p:cNvPr>
          <p:cNvSpPr>
            <a:spLocks noGrp="1"/>
          </p:cNvSpPr>
          <p:nvPr>
            <p:ph type="title"/>
          </p:nvPr>
        </p:nvSpPr>
        <p:spPr/>
        <p:txBody>
          <a:bodyPr/>
          <a:lstStyle/>
          <a:p>
            <a:r>
              <a:rPr lang="en-US" dirty="0"/>
              <a:t>Generic Type Parameters</a:t>
            </a:r>
            <a:br>
              <a:rPr lang="en-US" dirty="0"/>
            </a:br>
            <a:endParaRPr lang="en-BO" dirty="0"/>
          </a:p>
        </p:txBody>
      </p:sp>
      <p:sp>
        <p:nvSpPr>
          <p:cNvPr id="3" name="Content Placeholder 2">
            <a:extLst>
              <a:ext uri="{FF2B5EF4-FFF2-40B4-BE49-F238E27FC236}">
                <a16:creationId xmlns:a16="http://schemas.microsoft.com/office/drawing/2014/main" id="{674E64CF-D8D9-1248-B606-6B05AD7F5C4B}"/>
              </a:ext>
            </a:extLst>
          </p:cNvPr>
          <p:cNvSpPr>
            <a:spLocks noGrp="1"/>
          </p:cNvSpPr>
          <p:nvPr>
            <p:ph idx="1"/>
          </p:nvPr>
        </p:nvSpPr>
        <p:spPr/>
        <p:txBody>
          <a:bodyPr/>
          <a:lstStyle/>
          <a:p>
            <a:pPr marL="0" indent="0">
              <a:buNone/>
            </a:pPr>
            <a:r>
              <a:rPr lang="en-US" dirty="0"/>
              <a:t>A generic can be defined to accept more than one type parameter just by adding more of them between the angle brackets. Generic methods can also be overloaded based on the number of type parameters that they define.</a:t>
            </a:r>
          </a:p>
          <a:p>
            <a:pPr marL="0" indent="0">
              <a:buNone/>
            </a:pPr>
            <a:endParaRPr lang="en-US" dirty="0"/>
          </a:p>
          <a:p>
            <a:pPr marL="1828800" lvl="4" indent="0">
              <a:buNone/>
            </a:pPr>
            <a:r>
              <a:rPr lang="en-US" sz="2800" b="1" dirty="0"/>
              <a:t>static void Dummy&lt;T, U&gt;() {}</a:t>
            </a:r>
          </a:p>
          <a:p>
            <a:pPr marL="1828800" lvl="4" indent="0">
              <a:buNone/>
            </a:pPr>
            <a:r>
              <a:rPr lang="en-US" sz="2800" b="1" dirty="0"/>
              <a:t>static void Dummy&lt;T&gt;() {}</a:t>
            </a:r>
          </a:p>
          <a:p>
            <a:endParaRPr lang="en-BO" dirty="0"/>
          </a:p>
        </p:txBody>
      </p:sp>
    </p:spTree>
    <p:extLst>
      <p:ext uri="{BB962C8B-B14F-4D97-AF65-F5344CB8AC3E}">
        <p14:creationId xmlns:p14="http://schemas.microsoft.com/office/powerpoint/2010/main" val="325458188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CE06A-7F6D-7145-87C5-E0976D68F5B6}"/>
              </a:ext>
            </a:extLst>
          </p:cNvPr>
          <p:cNvSpPr>
            <a:spLocks noGrp="1"/>
          </p:cNvSpPr>
          <p:nvPr>
            <p:ph type="title"/>
          </p:nvPr>
        </p:nvSpPr>
        <p:spPr/>
        <p:txBody>
          <a:bodyPr/>
          <a:lstStyle/>
          <a:p>
            <a:r>
              <a:rPr lang="en-US" dirty="0"/>
              <a:t>Default Value</a:t>
            </a:r>
            <a:br>
              <a:rPr lang="en-US" dirty="0"/>
            </a:br>
            <a:endParaRPr lang="en-BO" dirty="0"/>
          </a:p>
        </p:txBody>
      </p:sp>
      <p:sp>
        <p:nvSpPr>
          <p:cNvPr id="3" name="Content Placeholder 2">
            <a:extLst>
              <a:ext uri="{FF2B5EF4-FFF2-40B4-BE49-F238E27FC236}">
                <a16:creationId xmlns:a16="http://schemas.microsoft.com/office/drawing/2014/main" id="{E1E6595B-A5D1-5C49-9DCF-49F0F59F6DB2}"/>
              </a:ext>
            </a:extLst>
          </p:cNvPr>
          <p:cNvSpPr>
            <a:spLocks noGrp="1"/>
          </p:cNvSpPr>
          <p:nvPr>
            <p:ph idx="1"/>
          </p:nvPr>
        </p:nvSpPr>
        <p:spPr>
          <a:xfrm>
            <a:off x="838200" y="1825625"/>
            <a:ext cx="10515600" cy="2197735"/>
          </a:xfrm>
        </p:spPr>
        <p:txBody>
          <a:bodyPr>
            <a:normAutofit fontScale="92500" lnSpcReduction="10000"/>
          </a:bodyPr>
          <a:lstStyle/>
          <a:p>
            <a:pPr marL="0" indent="0">
              <a:buNone/>
            </a:pPr>
            <a:r>
              <a:rPr lang="en-US" dirty="0"/>
              <a:t>When using generics, one issue that may arise is how to assign a default value to a type parameter since this value depends on the type. The solution is to use the default keyword followed by the type parameter enclosed in parentheses. This expression will return the default value no matter which type parameter is used. The type supplied to default may be omitted when the compiler can infer the type based on the context.</a:t>
            </a:r>
          </a:p>
          <a:p>
            <a:pPr marL="0" indent="0">
              <a:buNone/>
            </a:pPr>
            <a:endParaRPr lang="en-US" dirty="0"/>
          </a:p>
          <a:p>
            <a:endParaRPr lang="en-BO" dirty="0"/>
          </a:p>
        </p:txBody>
      </p:sp>
      <p:sp>
        <p:nvSpPr>
          <p:cNvPr id="5" name="TextBox 4">
            <a:extLst>
              <a:ext uri="{FF2B5EF4-FFF2-40B4-BE49-F238E27FC236}">
                <a16:creationId xmlns:a16="http://schemas.microsoft.com/office/drawing/2014/main" id="{52AA8858-562B-3040-A50F-40F103DCB616}"/>
              </a:ext>
            </a:extLst>
          </p:cNvPr>
          <p:cNvSpPr txBox="1"/>
          <p:nvPr/>
        </p:nvSpPr>
        <p:spPr>
          <a:xfrm>
            <a:off x="1602377" y="4158297"/>
            <a:ext cx="3840479" cy="1569660"/>
          </a:xfrm>
          <a:prstGeom prst="rect">
            <a:avLst/>
          </a:prstGeom>
          <a:noFill/>
        </p:spPr>
        <p:txBody>
          <a:bodyPr wrap="square" rtlCol="0">
            <a:spAutoFit/>
          </a:bodyPr>
          <a:lstStyle/>
          <a:p>
            <a:r>
              <a:rPr lang="en-US" sz="2400" b="1" dirty="0"/>
              <a:t>static void Reset&lt;T&gt;(ref T a)</a:t>
            </a:r>
          </a:p>
          <a:p>
            <a:r>
              <a:rPr lang="en-US" sz="2400" b="1" dirty="0"/>
              <a:t>{</a:t>
            </a:r>
          </a:p>
          <a:p>
            <a:r>
              <a:rPr lang="en-US" sz="2400" b="1" dirty="0"/>
              <a:t>	a = default(T);</a:t>
            </a:r>
          </a:p>
          <a:p>
            <a:r>
              <a:rPr lang="en-US" sz="2400" b="1" dirty="0"/>
              <a:t>}</a:t>
            </a:r>
          </a:p>
        </p:txBody>
      </p:sp>
      <p:sp>
        <p:nvSpPr>
          <p:cNvPr id="6" name="TextBox 5">
            <a:extLst>
              <a:ext uri="{FF2B5EF4-FFF2-40B4-BE49-F238E27FC236}">
                <a16:creationId xmlns:a16="http://schemas.microsoft.com/office/drawing/2014/main" id="{437C7274-6989-6E4E-B354-854E25C4E8D2}"/>
              </a:ext>
            </a:extLst>
          </p:cNvPr>
          <p:cNvSpPr txBox="1"/>
          <p:nvPr/>
        </p:nvSpPr>
        <p:spPr>
          <a:xfrm>
            <a:off x="5902234" y="4167006"/>
            <a:ext cx="5451566" cy="1569660"/>
          </a:xfrm>
          <a:prstGeom prst="rect">
            <a:avLst/>
          </a:prstGeom>
          <a:noFill/>
        </p:spPr>
        <p:txBody>
          <a:bodyPr wrap="square" rtlCol="0">
            <a:spAutoFit/>
          </a:bodyPr>
          <a:lstStyle/>
          <a:p>
            <a:r>
              <a:rPr lang="en-US" sz="2400" b="1" dirty="0"/>
              <a:t>static void Reset&lt;T&gt;(ref T a)</a:t>
            </a:r>
          </a:p>
          <a:p>
            <a:r>
              <a:rPr lang="en-US" sz="2400" b="1" dirty="0"/>
              <a:t>{</a:t>
            </a:r>
          </a:p>
          <a:p>
            <a:r>
              <a:rPr lang="en-US" sz="2400" b="1" dirty="0"/>
              <a:t>	a = default; // same as default(T)</a:t>
            </a:r>
          </a:p>
          <a:p>
            <a:r>
              <a:rPr lang="en-US" sz="2400" b="1" dirty="0"/>
              <a:t>}</a:t>
            </a:r>
            <a:endParaRPr lang="en-US" b="1" dirty="0"/>
          </a:p>
        </p:txBody>
      </p:sp>
    </p:spTree>
    <p:extLst>
      <p:ext uri="{BB962C8B-B14F-4D97-AF65-F5344CB8AC3E}">
        <p14:creationId xmlns:p14="http://schemas.microsoft.com/office/powerpoint/2010/main" val="32147004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94C8-B9D3-5F4E-B279-1CC180FF7425}"/>
              </a:ext>
            </a:extLst>
          </p:cNvPr>
          <p:cNvSpPr>
            <a:spLocks noGrp="1"/>
          </p:cNvSpPr>
          <p:nvPr>
            <p:ph type="title"/>
          </p:nvPr>
        </p:nvSpPr>
        <p:spPr/>
        <p:txBody>
          <a:bodyPr/>
          <a:lstStyle/>
          <a:p>
            <a:r>
              <a:rPr lang="en-US" dirty="0"/>
              <a:t>Generic Classes</a:t>
            </a:r>
            <a:br>
              <a:rPr lang="en-US" dirty="0"/>
            </a:br>
            <a:endParaRPr lang="en-BO" dirty="0"/>
          </a:p>
        </p:txBody>
      </p:sp>
      <p:sp>
        <p:nvSpPr>
          <p:cNvPr id="3" name="Content Placeholder 2">
            <a:extLst>
              <a:ext uri="{FF2B5EF4-FFF2-40B4-BE49-F238E27FC236}">
                <a16:creationId xmlns:a16="http://schemas.microsoft.com/office/drawing/2014/main" id="{8679DAF0-24F2-3E44-AF32-403F2E953FEE}"/>
              </a:ext>
            </a:extLst>
          </p:cNvPr>
          <p:cNvSpPr>
            <a:spLocks noGrp="1"/>
          </p:cNvSpPr>
          <p:nvPr>
            <p:ph idx="1"/>
          </p:nvPr>
        </p:nvSpPr>
        <p:spPr>
          <a:xfrm>
            <a:off x="838200" y="1825625"/>
            <a:ext cx="10515600" cy="2154192"/>
          </a:xfrm>
        </p:spPr>
        <p:txBody>
          <a:bodyPr>
            <a:normAutofit fontScale="85000" lnSpcReduction="20000"/>
          </a:bodyPr>
          <a:lstStyle/>
          <a:p>
            <a:pPr marL="0" indent="0">
              <a:buNone/>
            </a:pPr>
            <a:r>
              <a:rPr lang="en-US" dirty="0"/>
              <a:t>Generic classes allow class members to use type parameters. They are defined in the same way as generic methods, by adding a type parameter after the class name.</a:t>
            </a:r>
          </a:p>
          <a:p>
            <a:pPr marL="0" indent="0">
              <a:buNone/>
            </a:pPr>
            <a:r>
              <a:rPr lang="en-US" dirty="0"/>
              <a:t>To instantiate an object from the generic class, the standard notation is used, but with the type argument specified after both class names.</a:t>
            </a:r>
          </a:p>
          <a:p>
            <a:pPr marL="0" indent="0">
              <a:buNone/>
            </a:pPr>
            <a:r>
              <a:rPr lang="en-US" dirty="0"/>
              <a:t>Note that in contrast to generic methods, a generic class must always be instantiated with the type argument explicitly specified.</a:t>
            </a:r>
          </a:p>
          <a:p>
            <a:endParaRPr lang="en-BO" dirty="0"/>
          </a:p>
        </p:txBody>
      </p:sp>
      <p:sp>
        <p:nvSpPr>
          <p:cNvPr id="4" name="TextBox 3">
            <a:extLst>
              <a:ext uri="{FF2B5EF4-FFF2-40B4-BE49-F238E27FC236}">
                <a16:creationId xmlns:a16="http://schemas.microsoft.com/office/drawing/2014/main" id="{E2293467-3D1F-F34F-B03D-D1E701B4A2AC}"/>
              </a:ext>
            </a:extLst>
          </p:cNvPr>
          <p:cNvSpPr txBox="1"/>
          <p:nvPr/>
        </p:nvSpPr>
        <p:spPr>
          <a:xfrm>
            <a:off x="2307772" y="4354285"/>
            <a:ext cx="3004456" cy="1569660"/>
          </a:xfrm>
          <a:prstGeom prst="rect">
            <a:avLst/>
          </a:prstGeom>
          <a:noFill/>
        </p:spPr>
        <p:txBody>
          <a:bodyPr wrap="square" rtlCol="0">
            <a:spAutoFit/>
          </a:bodyPr>
          <a:lstStyle/>
          <a:p>
            <a:r>
              <a:rPr lang="en-US" sz="2400" b="1" dirty="0"/>
              <a:t>class Point&lt;T&gt;</a:t>
            </a:r>
          </a:p>
          <a:p>
            <a:r>
              <a:rPr lang="en-US" sz="2400" b="1" dirty="0"/>
              <a:t>{</a:t>
            </a:r>
          </a:p>
          <a:p>
            <a:r>
              <a:rPr lang="en-US" sz="2400" b="1" dirty="0"/>
              <a:t>	public T x, y;</a:t>
            </a:r>
          </a:p>
          <a:p>
            <a:r>
              <a:rPr lang="en-US" sz="2400" b="1" dirty="0"/>
              <a:t>}</a:t>
            </a:r>
            <a:endParaRPr lang="en-US" b="1" dirty="0"/>
          </a:p>
        </p:txBody>
      </p:sp>
      <p:sp>
        <p:nvSpPr>
          <p:cNvPr id="5" name="TextBox 4">
            <a:extLst>
              <a:ext uri="{FF2B5EF4-FFF2-40B4-BE49-F238E27FC236}">
                <a16:creationId xmlns:a16="http://schemas.microsoft.com/office/drawing/2014/main" id="{9FB43FA2-C02C-ED4C-BF3C-B775BF31C72F}"/>
              </a:ext>
            </a:extLst>
          </p:cNvPr>
          <p:cNvSpPr txBox="1"/>
          <p:nvPr/>
        </p:nvSpPr>
        <p:spPr>
          <a:xfrm>
            <a:off x="5895702" y="4908282"/>
            <a:ext cx="5129349" cy="461665"/>
          </a:xfrm>
          <a:prstGeom prst="rect">
            <a:avLst/>
          </a:prstGeom>
          <a:noFill/>
        </p:spPr>
        <p:txBody>
          <a:bodyPr wrap="square" rtlCol="0">
            <a:spAutoFit/>
          </a:bodyPr>
          <a:lstStyle/>
          <a:p>
            <a:r>
              <a:rPr lang="en-US" sz="2400" b="1" dirty="0"/>
              <a:t>Point&lt;short&gt; p = new Point&lt;short&gt;();</a:t>
            </a:r>
          </a:p>
        </p:txBody>
      </p:sp>
    </p:spTree>
    <p:extLst>
      <p:ext uri="{BB962C8B-B14F-4D97-AF65-F5344CB8AC3E}">
        <p14:creationId xmlns:p14="http://schemas.microsoft.com/office/powerpoint/2010/main" val="3898230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C552-0EAD-8540-BA1E-424D3DD2EBD7}"/>
              </a:ext>
            </a:extLst>
          </p:cNvPr>
          <p:cNvSpPr>
            <a:spLocks noGrp="1"/>
          </p:cNvSpPr>
          <p:nvPr>
            <p:ph type="title"/>
          </p:nvPr>
        </p:nvSpPr>
        <p:spPr/>
        <p:txBody>
          <a:bodyPr/>
          <a:lstStyle/>
          <a:p>
            <a:r>
              <a:rPr lang="en-BO" dirty="0"/>
              <a:t>Numeric types conversion</a:t>
            </a:r>
          </a:p>
        </p:txBody>
      </p:sp>
      <p:sp>
        <p:nvSpPr>
          <p:cNvPr id="3" name="Content Placeholder 2">
            <a:extLst>
              <a:ext uri="{FF2B5EF4-FFF2-40B4-BE49-F238E27FC236}">
                <a16:creationId xmlns:a16="http://schemas.microsoft.com/office/drawing/2014/main" id="{5107CE74-B54B-F749-A3F0-E840E3282C3C}"/>
              </a:ext>
            </a:extLst>
          </p:cNvPr>
          <p:cNvSpPr>
            <a:spLocks noGrp="1"/>
          </p:cNvSpPr>
          <p:nvPr>
            <p:ph idx="1"/>
          </p:nvPr>
        </p:nvSpPr>
        <p:spPr>
          <a:xfrm>
            <a:off x="838200" y="1825625"/>
            <a:ext cx="10515600" cy="1501049"/>
          </a:xfrm>
        </p:spPr>
        <p:txBody>
          <a:bodyPr>
            <a:normAutofit lnSpcReduction="10000"/>
          </a:bodyPr>
          <a:lstStyle/>
          <a:p>
            <a:pPr marL="0" indent="0">
              <a:buNone/>
            </a:pPr>
            <a:r>
              <a:rPr lang="en-US" dirty="0"/>
              <a:t>An explicit cast is performed by placing the desired data type in parentheses before the variable or constant that is to be converted. This will convert the value to the specified type, in this case float, before the assignment occurs.</a:t>
            </a:r>
          </a:p>
          <a:p>
            <a:pPr marL="0" indent="0">
              <a:buNone/>
            </a:pPr>
            <a:endParaRPr lang="en-US" dirty="0"/>
          </a:p>
          <a:p>
            <a:endParaRPr lang="en-BO" dirty="0"/>
          </a:p>
        </p:txBody>
      </p:sp>
      <p:sp>
        <p:nvSpPr>
          <p:cNvPr id="4" name="TextBox 3">
            <a:extLst>
              <a:ext uri="{FF2B5EF4-FFF2-40B4-BE49-F238E27FC236}">
                <a16:creationId xmlns:a16="http://schemas.microsoft.com/office/drawing/2014/main" id="{19FD5BBD-DCF0-9E4E-84D5-4F6C593EE3BC}"/>
              </a:ext>
            </a:extLst>
          </p:cNvPr>
          <p:cNvSpPr txBox="1"/>
          <p:nvPr/>
        </p:nvSpPr>
        <p:spPr>
          <a:xfrm>
            <a:off x="2168434" y="3429000"/>
            <a:ext cx="8665028" cy="3139321"/>
          </a:xfrm>
          <a:prstGeom prst="rect">
            <a:avLst/>
          </a:prstGeom>
          <a:noFill/>
        </p:spPr>
        <p:txBody>
          <a:bodyPr wrap="square" rtlCol="0">
            <a:spAutoFit/>
          </a:bodyPr>
          <a:lstStyle/>
          <a:p>
            <a:r>
              <a:rPr lang="en-US" b="1" dirty="0"/>
              <a:t>decimal </a:t>
            </a:r>
            <a:r>
              <a:rPr lang="en-US" b="1" dirty="0" err="1"/>
              <a:t>monto</a:t>
            </a:r>
            <a:r>
              <a:rPr lang="en-US" b="1" dirty="0"/>
              <a:t> = 11_478_345.72M;</a:t>
            </a:r>
          </a:p>
          <a:p>
            <a:r>
              <a:rPr lang="en-US" b="1" dirty="0"/>
              <a:t>int </a:t>
            </a:r>
            <a:r>
              <a:rPr lang="en-US" b="1" dirty="0" err="1"/>
              <a:t>iMonto</a:t>
            </a:r>
            <a:r>
              <a:rPr lang="en-US" b="1" dirty="0"/>
              <a:t> = (int) </a:t>
            </a:r>
            <a:r>
              <a:rPr lang="en-US" b="1" dirty="0" err="1"/>
              <a:t>monto</a:t>
            </a:r>
            <a:r>
              <a:rPr lang="en-US" b="1" dirty="0"/>
              <a:t>;      		// explicit conversion (cast)</a:t>
            </a:r>
          </a:p>
          <a:p>
            <a:r>
              <a:rPr lang="en-US" b="1" dirty="0"/>
              <a:t>var </a:t>
            </a:r>
            <a:r>
              <a:rPr lang="en-US" b="1" dirty="0" err="1"/>
              <a:t>uiMonto</a:t>
            </a:r>
            <a:r>
              <a:rPr lang="en-US" b="1" dirty="0"/>
              <a:t> = (</a:t>
            </a:r>
            <a:r>
              <a:rPr lang="en-US" b="1" dirty="0" err="1"/>
              <a:t>uint</a:t>
            </a:r>
            <a:r>
              <a:rPr lang="en-US" b="1" dirty="0"/>
              <a:t>) </a:t>
            </a:r>
            <a:r>
              <a:rPr lang="en-US" b="1" dirty="0" err="1"/>
              <a:t>monto</a:t>
            </a:r>
            <a:r>
              <a:rPr lang="en-US" b="1" dirty="0"/>
              <a:t>;      	// explicit conversion (cast)</a:t>
            </a:r>
          </a:p>
          <a:p>
            <a:r>
              <a:rPr lang="en-US" b="1" dirty="0"/>
              <a:t>byte </a:t>
            </a:r>
            <a:r>
              <a:rPr lang="en-US" b="1" dirty="0" err="1"/>
              <a:t>cantidad</a:t>
            </a:r>
            <a:r>
              <a:rPr lang="en-US" b="1" dirty="0"/>
              <a:t> = 101;</a:t>
            </a:r>
          </a:p>
          <a:p>
            <a:r>
              <a:rPr lang="en-US" b="1" dirty="0"/>
              <a:t>int </a:t>
            </a:r>
            <a:r>
              <a:rPr lang="en-US" b="1" dirty="0" err="1"/>
              <a:t>iCantidad</a:t>
            </a:r>
            <a:r>
              <a:rPr lang="en-US" b="1" dirty="0"/>
              <a:t> = </a:t>
            </a:r>
            <a:r>
              <a:rPr lang="en-US" b="1" dirty="0" err="1"/>
              <a:t>cantidad</a:t>
            </a:r>
            <a:r>
              <a:rPr lang="en-US" b="1" dirty="0"/>
              <a:t>;		// implicit conversion</a:t>
            </a:r>
          </a:p>
          <a:p>
            <a:br>
              <a:rPr lang="en-US" b="1" dirty="0"/>
            </a:br>
            <a:r>
              <a:rPr lang="en-US" b="1" dirty="0"/>
              <a:t>WriteLine(</a:t>
            </a:r>
            <a:r>
              <a:rPr lang="en-US" b="1" dirty="0" err="1"/>
              <a:t>monto</a:t>
            </a:r>
            <a:r>
              <a:rPr lang="en-US" b="1" dirty="0"/>
              <a:t>);    		// 11478345.72</a:t>
            </a:r>
          </a:p>
          <a:p>
            <a:r>
              <a:rPr lang="en-US" b="1" dirty="0"/>
              <a:t>WriteLine(</a:t>
            </a:r>
            <a:r>
              <a:rPr lang="en-US" b="1" dirty="0" err="1"/>
              <a:t>iMonto</a:t>
            </a:r>
            <a:r>
              <a:rPr lang="en-US" b="1" dirty="0"/>
              <a:t>);     		// 11478345</a:t>
            </a:r>
          </a:p>
          <a:p>
            <a:r>
              <a:rPr lang="en-US" b="1" dirty="0"/>
              <a:t>WriteLine(</a:t>
            </a:r>
            <a:r>
              <a:rPr lang="en-US" b="1" dirty="0" err="1"/>
              <a:t>uiMonto</a:t>
            </a:r>
            <a:r>
              <a:rPr lang="en-US" b="1" dirty="0"/>
              <a:t>);		// 11478345</a:t>
            </a:r>
          </a:p>
          <a:p>
            <a:r>
              <a:rPr lang="en-US" b="1" dirty="0"/>
              <a:t>WriteLine(</a:t>
            </a:r>
            <a:r>
              <a:rPr lang="en-US" b="1" dirty="0" err="1"/>
              <a:t>iCantidad</a:t>
            </a:r>
            <a:r>
              <a:rPr lang="en-US" b="1" dirty="0"/>
              <a:t>);		// 101</a:t>
            </a:r>
          </a:p>
          <a:p>
            <a:endParaRPr lang="en-BO" dirty="0"/>
          </a:p>
        </p:txBody>
      </p:sp>
    </p:spTree>
    <p:extLst>
      <p:ext uri="{BB962C8B-B14F-4D97-AF65-F5344CB8AC3E}">
        <p14:creationId xmlns:p14="http://schemas.microsoft.com/office/powerpoint/2010/main" val="2785236715"/>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D0CC-61C4-DF48-8205-47982C620FFE}"/>
              </a:ext>
            </a:extLst>
          </p:cNvPr>
          <p:cNvSpPr>
            <a:spLocks noGrp="1"/>
          </p:cNvSpPr>
          <p:nvPr>
            <p:ph type="title"/>
          </p:nvPr>
        </p:nvSpPr>
        <p:spPr/>
        <p:txBody>
          <a:bodyPr/>
          <a:lstStyle/>
          <a:p>
            <a:r>
              <a:rPr lang="en-US" dirty="0"/>
              <a:t>Generic Class Inheritance</a:t>
            </a:r>
            <a:br>
              <a:rPr lang="en-US" dirty="0"/>
            </a:br>
            <a:endParaRPr lang="en-BO" dirty="0"/>
          </a:p>
        </p:txBody>
      </p:sp>
      <p:sp>
        <p:nvSpPr>
          <p:cNvPr id="3" name="Content Placeholder 2">
            <a:extLst>
              <a:ext uri="{FF2B5EF4-FFF2-40B4-BE49-F238E27FC236}">
                <a16:creationId xmlns:a16="http://schemas.microsoft.com/office/drawing/2014/main" id="{5C27AA1B-CB62-4F4E-A496-D091EA6A9222}"/>
              </a:ext>
            </a:extLst>
          </p:cNvPr>
          <p:cNvSpPr>
            <a:spLocks noGrp="1"/>
          </p:cNvSpPr>
          <p:nvPr>
            <p:ph idx="1"/>
          </p:nvPr>
        </p:nvSpPr>
        <p:spPr>
          <a:xfrm>
            <a:off x="838200" y="1825625"/>
            <a:ext cx="10515600" cy="1753598"/>
          </a:xfrm>
        </p:spPr>
        <p:txBody>
          <a:bodyPr>
            <a:normAutofit fontScale="85000" lnSpcReduction="10000"/>
          </a:bodyPr>
          <a:lstStyle/>
          <a:p>
            <a:pPr marL="0" indent="0">
              <a:buNone/>
            </a:pPr>
            <a:r>
              <a:rPr lang="en-US" dirty="0"/>
              <a:t>Inheritance works slightly differently with generic classes. A generic class can inherit from a non-generic class, also called a concrete class. Second, it can inherit from another generic class that has its type argument specified, a so-called closed constructed base class. Finally, it can inherit from an open constructed base class, which is a generic class that has its type argument left unspecified.</a:t>
            </a:r>
          </a:p>
          <a:p>
            <a:endParaRPr lang="en-BO" dirty="0"/>
          </a:p>
        </p:txBody>
      </p:sp>
      <p:sp>
        <p:nvSpPr>
          <p:cNvPr id="4" name="TextBox 3">
            <a:extLst>
              <a:ext uri="{FF2B5EF4-FFF2-40B4-BE49-F238E27FC236}">
                <a16:creationId xmlns:a16="http://schemas.microsoft.com/office/drawing/2014/main" id="{D5B4450D-8297-7B40-AC67-B6E5D6A4CB6D}"/>
              </a:ext>
            </a:extLst>
          </p:cNvPr>
          <p:cNvSpPr txBox="1"/>
          <p:nvPr/>
        </p:nvSpPr>
        <p:spPr>
          <a:xfrm>
            <a:off x="2238103" y="3918858"/>
            <a:ext cx="7515497" cy="1938992"/>
          </a:xfrm>
          <a:prstGeom prst="rect">
            <a:avLst/>
          </a:prstGeom>
          <a:noFill/>
        </p:spPr>
        <p:txBody>
          <a:bodyPr wrap="square" rtlCol="0">
            <a:spAutoFit/>
          </a:bodyPr>
          <a:lstStyle/>
          <a:p>
            <a:r>
              <a:rPr lang="en-US" sz="2400" b="1" dirty="0"/>
              <a:t>class </a:t>
            </a:r>
            <a:r>
              <a:rPr lang="en-US" sz="2400" b="1" dirty="0" err="1"/>
              <a:t>BaseConcrete</a:t>
            </a:r>
            <a:r>
              <a:rPr lang="en-US" sz="2400" b="1" dirty="0"/>
              <a:t> {}</a:t>
            </a:r>
          </a:p>
          <a:p>
            <a:r>
              <a:rPr lang="en-US" sz="2400" b="1" dirty="0"/>
              <a:t>class </a:t>
            </a:r>
            <a:r>
              <a:rPr lang="en-US" sz="2400" b="1" dirty="0" err="1"/>
              <a:t>BaseGeneric</a:t>
            </a:r>
            <a:r>
              <a:rPr lang="en-US" sz="2400" b="1" dirty="0"/>
              <a:t>&lt;T&gt;{}</a:t>
            </a:r>
          </a:p>
          <a:p>
            <a:r>
              <a:rPr lang="en-US" sz="2400" b="1" dirty="0"/>
              <a:t>class Gen1&lt;T&gt; : </a:t>
            </a:r>
            <a:r>
              <a:rPr lang="en-US" sz="2400" b="1" dirty="0" err="1"/>
              <a:t>BaseConcrete</a:t>
            </a:r>
            <a:r>
              <a:rPr lang="en-US" sz="2400" b="1" dirty="0"/>
              <a:t> {} // concrete</a:t>
            </a:r>
          </a:p>
          <a:p>
            <a:r>
              <a:rPr lang="en-US" sz="2400" b="1" dirty="0"/>
              <a:t>class Gen2&lt;T&gt; : </a:t>
            </a:r>
            <a:r>
              <a:rPr lang="en-US" sz="2400" b="1" dirty="0" err="1"/>
              <a:t>BaseGeneric</a:t>
            </a:r>
            <a:r>
              <a:rPr lang="en-US" sz="2400" b="1" dirty="0"/>
              <a:t>&lt;int&gt;{} // closed constructed</a:t>
            </a:r>
          </a:p>
          <a:p>
            <a:r>
              <a:rPr lang="en-US" sz="2400" b="1" dirty="0"/>
              <a:t>class Gen3&lt;T&gt; : </a:t>
            </a:r>
            <a:r>
              <a:rPr lang="en-US" sz="2400" b="1" dirty="0" err="1"/>
              <a:t>BaseGeneric</a:t>
            </a:r>
            <a:r>
              <a:rPr lang="en-US" sz="2400" b="1" dirty="0"/>
              <a:t>&lt;T&gt; {} // open constructed</a:t>
            </a:r>
          </a:p>
        </p:txBody>
      </p:sp>
    </p:spTree>
    <p:extLst>
      <p:ext uri="{BB962C8B-B14F-4D97-AF65-F5344CB8AC3E}">
        <p14:creationId xmlns:p14="http://schemas.microsoft.com/office/powerpoint/2010/main" val="4244463228"/>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49E6C-730A-3A45-BB6C-CE5A326D48FB}"/>
              </a:ext>
            </a:extLst>
          </p:cNvPr>
          <p:cNvSpPr>
            <a:spLocks noGrp="1"/>
          </p:cNvSpPr>
          <p:nvPr>
            <p:ph type="title"/>
          </p:nvPr>
        </p:nvSpPr>
        <p:spPr/>
        <p:txBody>
          <a:bodyPr/>
          <a:lstStyle/>
          <a:p>
            <a:endParaRPr lang="en-BO" dirty="0"/>
          </a:p>
        </p:txBody>
      </p:sp>
      <p:sp>
        <p:nvSpPr>
          <p:cNvPr id="3" name="Content Placeholder 2">
            <a:extLst>
              <a:ext uri="{FF2B5EF4-FFF2-40B4-BE49-F238E27FC236}">
                <a16:creationId xmlns:a16="http://schemas.microsoft.com/office/drawing/2014/main" id="{A658FC7A-1E7A-EC41-A6A5-B19237CF8692}"/>
              </a:ext>
            </a:extLst>
          </p:cNvPr>
          <p:cNvSpPr>
            <a:spLocks noGrp="1"/>
          </p:cNvSpPr>
          <p:nvPr>
            <p:ph idx="1"/>
          </p:nvPr>
        </p:nvSpPr>
        <p:spPr>
          <a:xfrm>
            <a:off x="785949" y="1851751"/>
            <a:ext cx="10515600" cy="2049689"/>
          </a:xfrm>
        </p:spPr>
        <p:txBody>
          <a:bodyPr>
            <a:normAutofit fontScale="70000" lnSpcReduction="20000"/>
          </a:bodyPr>
          <a:lstStyle/>
          <a:p>
            <a:pPr marL="0" indent="0">
              <a:buNone/>
            </a:pPr>
            <a:r>
              <a:rPr lang="en-US" dirty="0"/>
              <a:t>A generic class that inherits from an open constructed base class must define all of the base class’s type arguments, even if the derived generic class does not need them. This is because only the child class’s type arguments can be sent along when the child class is instantiated. This also means that a non-generic class can only inherit from a closed constructed base class, and not from an open one, because a non-generic class cannot specify any type arguments when it is instantiated.</a:t>
            </a:r>
          </a:p>
          <a:p>
            <a:pPr marL="0" indent="0">
              <a:buNone/>
            </a:pPr>
            <a:r>
              <a:rPr lang="en-US" dirty="0"/>
              <a:t>This also means that a non-generic class can only inherit from a closed constructed base class, and not from an open one, because a non-generic class cannot specify any type arguments when it is instantiated.</a:t>
            </a:r>
          </a:p>
          <a:p>
            <a:pPr marL="0" indent="0">
              <a:buNone/>
            </a:pPr>
            <a:endParaRPr lang="en-US" dirty="0"/>
          </a:p>
          <a:p>
            <a:pPr marL="0" indent="0">
              <a:buNone/>
            </a:pPr>
            <a:endParaRPr lang="en-US" dirty="0"/>
          </a:p>
          <a:p>
            <a:endParaRPr lang="en-BO" dirty="0"/>
          </a:p>
        </p:txBody>
      </p:sp>
      <p:sp>
        <p:nvSpPr>
          <p:cNvPr id="5" name="TextBox 4">
            <a:extLst>
              <a:ext uri="{FF2B5EF4-FFF2-40B4-BE49-F238E27FC236}">
                <a16:creationId xmlns:a16="http://schemas.microsoft.com/office/drawing/2014/main" id="{1E9DC543-7192-434A-B14C-266C7F4A898F}"/>
              </a:ext>
            </a:extLst>
          </p:cNvPr>
          <p:cNvSpPr txBox="1"/>
          <p:nvPr/>
        </p:nvSpPr>
        <p:spPr>
          <a:xfrm>
            <a:off x="984068" y="4032069"/>
            <a:ext cx="5991498" cy="830997"/>
          </a:xfrm>
          <a:prstGeom prst="rect">
            <a:avLst/>
          </a:prstGeom>
          <a:noFill/>
        </p:spPr>
        <p:txBody>
          <a:bodyPr wrap="square" rtlCol="0">
            <a:spAutoFit/>
          </a:bodyPr>
          <a:lstStyle/>
          <a:p>
            <a:r>
              <a:rPr lang="en-US" sz="2400" b="1" dirty="0"/>
              <a:t>class </a:t>
            </a:r>
            <a:r>
              <a:rPr lang="en-US" sz="2400" b="1" dirty="0" err="1"/>
              <a:t>BaseMultiple</a:t>
            </a:r>
            <a:r>
              <a:rPr lang="en-US" sz="2400" b="1" dirty="0"/>
              <a:t>&lt;T, U, V&gt; {}</a:t>
            </a:r>
          </a:p>
          <a:p>
            <a:r>
              <a:rPr lang="en-US" sz="2400" b="1" dirty="0"/>
              <a:t>class Gen4&lt;T, U&gt; : </a:t>
            </a:r>
            <a:r>
              <a:rPr lang="en-US" sz="2400" b="1" dirty="0" err="1"/>
              <a:t>BaseMultiple</a:t>
            </a:r>
            <a:r>
              <a:rPr lang="en-US" sz="2400" b="1" dirty="0"/>
              <a:t>&lt;T, U, int&gt; {}</a:t>
            </a:r>
          </a:p>
        </p:txBody>
      </p:sp>
      <p:sp>
        <p:nvSpPr>
          <p:cNvPr id="6" name="TextBox 5">
            <a:extLst>
              <a:ext uri="{FF2B5EF4-FFF2-40B4-BE49-F238E27FC236}">
                <a16:creationId xmlns:a16="http://schemas.microsoft.com/office/drawing/2014/main" id="{3E64017C-9813-1947-874D-EF7DB25D0C4E}"/>
              </a:ext>
            </a:extLst>
          </p:cNvPr>
          <p:cNvSpPr txBox="1"/>
          <p:nvPr/>
        </p:nvSpPr>
        <p:spPr>
          <a:xfrm>
            <a:off x="6096000" y="5329646"/>
            <a:ext cx="5205549" cy="830997"/>
          </a:xfrm>
          <a:prstGeom prst="rect">
            <a:avLst/>
          </a:prstGeom>
          <a:noFill/>
        </p:spPr>
        <p:txBody>
          <a:bodyPr wrap="square" rtlCol="0">
            <a:spAutoFit/>
          </a:bodyPr>
          <a:lstStyle/>
          <a:p>
            <a:r>
              <a:rPr lang="en-US" sz="2400" b="1" dirty="0"/>
              <a:t>class Con1 : </a:t>
            </a:r>
            <a:r>
              <a:rPr lang="en-US" sz="2400" b="1" dirty="0" err="1"/>
              <a:t>BaseGeneric</a:t>
            </a:r>
            <a:r>
              <a:rPr lang="en-US" sz="2400" b="1" dirty="0"/>
              <a:t>&lt;int&gt; {} // ok</a:t>
            </a:r>
          </a:p>
          <a:p>
            <a:r>
              <a:rPr lang="en-US" sz="2400" b="1" dirty="0"/>
              <a:t>class Con2 : </a:t>
            </a:r>
            <a:r>
              <a:rPr lang="en-US" sz="2400" b="1" dirty="0" err="1"/>
              <a:t>BaseGeneric</a:t>
            </a:r>
            <a:r>
              <a:rPr lang="en-US" sz="2400" b="1" dirty="0"/>
              <a:t>&lt;T&gt; {} // error</a:t>
            </a:r>
            <a:endParaRPr lang="en-US" sz="2000" b="1" dirty="0"/>
          </a:p>
        </p:txBody>
      </p:sp>
    </p:spTree>
    <p:extLst>
      <p:ext uri="{BB962C8B-B14F-4D97-AF65-F5344CB8AC3E}">
        <p14:creationId xmlns:p14="http://schemas.microsoft.com/office/powerpoint/2010/main" val="73917012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72D15-06A9-2A4A-80C2-15F2877DB107}"/>
              </a:ext>
            </a:extLst>
          </p:cNvPr>
          <p:cNvSpPr>
            <a:spLocks noGrp="1"/>
          </p:cNvSpPr>
          <p:nvPr>
            <p:ph type="title"/>
          </p:nvPr>
        </p:nvSpPr>
        <p:spPr/>
        <p:txBody>
          <a:bodyPr/>
          <a:lstStyle/>
          <a:p>
            <a:r>
              <a:rPr lang="en-US" dirty="0"/>
              <a:t>Generic Interfaces</a:t>
            </a:r>
            <a:br>
              <a:rPr lang="en-US" dirty="0"/>
            </a:br>
            <a:endParaRPr lang="en-BO" dirty="0"/>
          </a:p>
        </p:txBody>
      </p:sp>
      <p:sp>
        <p:nvSpPr>
          <p:cNvPr id="3" name="Content Placeholder 2">
            <a:extLst>
              <a:ext uri="{FF2B5EF4-FFF2-40B4-BE49-F238E27FC236}">
                <a16:creationId xmlns:a16="http://schemas.microsoft.com/office/drawing/2014/main" id="{1ED1B127-F570-8841-A3B3-CD419FC15C6C}"/>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Interfaces that are declared with type parameters become generic interfaces. Generic interfaces have the same two purposes as regular interfaces. They are either created to expose members of a class that will be used by other classes, or to force a class to implement a specific functionality. When a generic interface is implemented, the type argument must be specified. The generic interface can be implemented by both generic and non-generic classes.</a:t>
            </a:r>
          </a:p>
          <a:p>
            <a:endParaRPr lang="en-BO" dirty="0"/>
          </a:p>
        </p:txBody>
      </p:sp>
      <p:sp>
        <p:nvSpPr>
          <p:cNvPr id="4" name="TextBox 3">
            <a:extLst>
              <a:ext uri="{FF2B5EF4-FFF2-40B4-BE49-F238E27FC236}">
                <a16:creationId xmlns:a16="http://schemas.microsoft.com/office/drawing/2014/main" id="{95B9522F-7A5A-6F48-B226-765E082D5847}"/>
              </a:ext>
            </a:extLst>
          </p:cNvPr>
          <p:cNvSpPr txBox="1"/>
          <p:nvPr/>
        </p:nvSpPr>
        <p:spPr>
          <a:xfrm>
            <a:off x="1429293" y="3981260"/>
            <a:ext cx="3692434" cy="1631216"/>
          </a:xfrm>
          <a:prstGeom prst="rect">
            <a:avLst/>
          </a:prstGeom>
          <a:noFill/>
        </p:spPr>
        <p:txBody>
          <a:bodyPr wrap="square" rtlCol="0">
            <a:spAutoFit/>
          </a:bodyPr>
          <a:lstStyle/>
          <a:p>
            <a:r>
              <a:rPr lang="en-US" sz="2000" b="1" dirty="0"/>
              <a:t>// Generic functionality interface</a:t>
            </a:r>
          </a:p>
          <a:p>
            <a:r>
              <a:rPr lang="en-US" sz="2000" b="1" dirty="0"/>
              <a:t>interface </a:t>
            </a:r>
            <a:r>
              <a:rPr lang="en-US" sz="2000" b="1" dirty="0" err="1"/>
              <a:t>IGenericCollection</a:t>
            </a:r>
            <a:r>
              <a:rPr lang="en-US" sz="2000" b="1" dirty="0"/>
              <a:t>&lt;T&gt;</a:t>
            </a:r>
          </a:p>
          <a:p>
            <a:r>
              <a:rPr lang="en-US" sz="2000" b="1" dirty="0"/>
              <a:t>{</a:t>
            </a:r>
          </a:p>
          <a:p>
            <a:r>
              <a:rPr lang="en-US" sz="2000" b="1" dirty="0"/>
              <a:t>	void store(T t);</a:t>
            </a:r>
          </a:p>
          <a:p>
            <a:r>
              <a:rPr lang="en-US" sz="2000" b="1" dirty="0"/>
              <a:t>}</a:t>
            </a:r>
          </a:p>
        </p:txBody>
      </p:sp>
      <p:sp>
        <p:nvSpPr>
          <p:cNvPr id="5" name="TextBox 4">
            <a:extLst>
              <a:ext uri="{FF2B5EF4-FFF2-40B4-BE49-F238E27FC236}">
                <a16:creationId xmlns:a16="http://schemas.microsoft.com/office/drawing/2014/main" id="{577A9B0D-D007-AA44-A129-4D9131ABCA85}"/>
              </a:ext>
            </a:extLst>
          </p:cNvPr>
          <p:cNvSpPr txBox="1"/>
          <p:nvPr/>
        </p:nvSpPr>
        <p:spPr>
          <a:xfrm>
            <a:off x="6096000" y="3042542"/>
            <a:ext cx="5268689" cy="1754326"/>
          </a:xfrm>
          <a:prstGeom prst="rect">
            <a:avLst/>
          </a:prstGeom>
          <a:noFill/>
        </p:spPr>
        <p:txBody>
          <a:bodyPr wrap="square" rtlCol="0">
            <a:spAutoFit/>
          </a:bodyPr>
          <a:lstStyle/>
          <a:p>
            <a:r>
              <a:rPr lang="en-US" b="1" dirty="0"/>
              <a:t>// Non-generic class implementing generic interface</a:t>
            </a:r>
          </a:p>
          <a:p>
            <a:r>
              <a:rPr lang="en-US" b="1" dirty="0"/>
              <a:t>class Box : </a:t>
            </a:r>
            <a:r>
              <a:rPr lang="en-US" b="1" dirty="0" err="1"/>
              <a:t>IGenericCollection</a:t>
            </a:r>
            <a:r>
              <a:rPr lang="en-US" b="1" dirty="0"/>
              <a:t>&lt;int&gt;</a:t>
            </a:r>
          </a:p>
          <a:p>
            <a:r>
              <a:rPr lang="en-US" b="1" dirty="0"/>
              <a:t>{</a:t>
            </a:r>
          </a:p>
          <a:p>
            <a:pPr lvl="1"/>
            <a:r>
              <a:rPr lang="en-US" b="1" dirty="0"/>
              <a:t>public int </a:t>
            </a:r>
            <a:r>
              <a:rPr lang="en-US" b="1" dirty="0" err="1"/>
              <a:t>myBox</a:t>
            </a:r>
            <a:r>
              <a:rPr lang="en-US" b="1" dirty="0"/>
              <a:t>;</a:t>
            </a:r>
          </a:p>
          <a:p>
            <a:pPr lvl="1"/>
            <a:r>
              <a:rPr lang="en-US" b="1" dirty="0"/>
              <a:t>public void store(int </a:t>
            </a:r>
            <a:r>
              <a:rPr lang="en-US" b="1" dirty="0" err="1"/>
              <a:t>i</a:t>
            </a:r>
            <a:r>
              <a:rPr lang="en-US" b="1" dirty="0"/>
              <a:t>) { </a:t>
            </a:r>
            <a:r>
              <a:rPr lang="en-US" b="1" dirty="0" err="1"/>
              <a:t>myBox</a:t>
            </a:r>
            <a:r>
              <a:rPr lang="en-US" b="1" dirty="0"/>
              <a:t> = </a:t>
            </a:r>
            <a:r>
              <a:rPr lang="en-US" b="1" dirty="0" err="1"/>
              <a:t>i</a:t>
            </a:r>
            <a:r>
              <a:rPr lang="en-US" b="1" dirty="0"/>
              <a:t>; }</a:t>
            </a:r>
          </a:p>
          <a:p>
            <a:r>
              <a:rPr lang="en-US" b="1" dirty="0"/>
              <a:t>}</a:t>
            </a:r>
            <a:endParaRPr lang="en-US" sz="2000" b="1" dirty="0"/>
          </a:p>
        </p:txBody>
      </p:sp>
      <p:sp>
        <p:nvSpPr>
          <p:cNvPr id="6" name="TextBox 5">
            <a:extLst>
              <a:ext uri="{FF2B5EF4-FFF2-40B4-BE49-F238E27FC236}">
                <a16:creationId xmlns:a16="http://schemas.microsoft.com/office/drawing/2014/main" id="{860AC41B-DD90-3146-835F-10314A1438B7}"/>
              </a:ext>
            </a:extLst>
          </p:cNvPr>
          <p:cNvSpPr txBox="1"/>
          <p:nvPr/>
        </p:nvSpPr>
        <p:spPr>
          <a:xfrm>
            <a:off x="6096000" y="4927716"/>
            <a:ext cx="5347065" cy="1754326"/>
          </a:xfrm>
          <a:prstGeom prst="rect">
            <a:avLst/>
          </a:prstGeom>
          <a:noFill/>
        </p:spPr>
        <p:txBody>
          <a:bodyPr wrap="square" rtlCol="0">
            <a:spAutoFit/>
          </a:bodyPr>
          <a:lstStyle/>
          <a:p>
            <a:r>
              <a:rPr lang="en-US" b="1" dirty="0"/>
              <a:t>// Generic class implementing generic interface</a:t>
            </a:r>
          </a:p>
          <a:p>
            <a:r>
              <a:rPr lang="en-US" b="1" dirty="0"/>
              <a:t>class </a:t>
            </a:r>
            <a:r>
              <a:rPr lang="en-US" b="1" dirty="0" err="1"/>
              <a:t>GenericBox</a:t>
            </a:r>
            <a:r>
              <a:rPr lang="en-US" b="1" dirty="0"/>
              <a:t>&lt;T&gt; : </a:t>
            </a:r>
            <a:r>
              <a:rPr lang="en-US" b="1" dirty="0" err="1"/>
              <a:t>IGenericCollection</a:t>
            </a:r>
            <a:r>
              <a:rPr lang="en-US" b="1" dirty="0"/>
              <a:t>&lt;T&gt;</a:t>
            </a:r>
          </a:p>
          <a:p>
            <a:r>
              <a:rPr lang="en-US" b="1" dirty="0"/>
              <a:t>{</a:t>
            </a:r>
          </a:p>
          <a:p>
            <a:pPr lvl="1"/>
            <a:r>
              <a:rPr lang="en-US" b="1" dirty="0"/>
              <a:t>public T </a:t>
            </a:r>
            <a:r>
              <a:rPr lang="en-US" b="1" dirty="0" err="1"/>
              <a:t>myBox</a:t>
            </a:r>
            <a:r>
              <a:rPr lang="en-US" b="1" dirty="0"/>
              <a:t>;</a:t>
            </a:r>
          </a:p>
          <a:p>
            <a:pPr lvl="1"/>
            <a:r>
              <a:rPr lang="en-US" b="1" dirty="0"/>
              <a:t>public void store(T t) { </a:t>
            </a:r>
            <a:r>
              <a:rPr lang="en-US" b="1" dirty="0" err="1"/>
              <a:t>myBox</a:t>
            </a:r>
            <a:r>
              <a:rPr lang="en-US" b="1" dirty="0"/>
              <a:t> = t; }</a:t>
            </a:r>
          </a:p>
          <a:p>
            <a:r>
              <a:rPr lang="en-US" b="1" dirty="0"/>
              <a:t>}</a:t>
            </a:r>
          </a:p>
        </p:txBody>
      </p:sp>
    </p:spTree>
    <p:extLst>
      <p:ext uri="{BB962C8B-B14F-4D97-AF65-F5344CB8AC3E}">
        <p14:creationId xmlns:p14="http://schemas.microsoft.com/office/powerpoint/2010/main" val="63836344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95D9-1616-F549-863D-15B9F48D8A42}"/>
              </a:ext>
            </a:extLst>
          </p:cNvPr>
          <p:cNvSpPr>
            <a:spLocks noGrp="1"/>
          </p:cNvSpPr>
          <p:nvPr>
            <p:ph type="title"/>
          </p:nvPr>
        </p:nvSpPr>
        <p:spPr/>
        <p:txBody>
          <a:bodyPr/>
          <a:lstStyle/>
          <a:p>
            <a:r>
              <a:rPr lang="en-US" dirty="0"/>
              <a:t>Generic Delegates</a:t>
            </a:r>
            <a:br>
              <a:rPr lang="en-US" dirty="0"/>
            </a:br>
            <a:endParaRPr lang="en-BO" dirty="0"/>
          </a:p>
        </p:txBody>
      </p:sp>
      <p:sp>
        <p:nvSpPr>
          <p:cNvPr id="3" name="Content Placeholder 2">
            <a:extLst>
              <a:ext uri="{FF2B5EF4-FFF2-40B4-BE49-F238E27FC236}">
                <a16:creationId xmlns:a16="http://schemas.microsoft.com/office/drawing/2014/main" id="{F8BAEB63-CC3F-D140-8B79-C35D96ED62C2}"/>
              </a:ext>
            </a:extLst>
          </p:cNvPr>
          <p:cNvSpPr>
            <a:spLocks noGrp="1"/>
          </p:cNvSpPr>
          <p:nvPr>
            <p:ph idx="1"/>
          </p:nvPr>
        </p:nvSpPr>
        <p:spPr>
          <a:xfrm>
            <a:off x="838200" y="1825626"/>
            <a:ext cx="10515600" cy="1056911"/>
          </a:xfrm>
        </p:spPr>
        <p:txBody>
          <a:bodyPr>
            <a:normAutofit fontScale="77500" lnSpcReduction="20000"/>
          </a:bodyPr>
          <a:lstStyle/>
          <a:p>
            <a:pPr marL="0" indent="0">
              <a:buNone/>
            </a:pPr>
            <a:r>
              <a:rPr lang="en-US" dirty="0"/>
              <a:t>A delegate can be defined with type parameters. As an example, the following generic delegate uses its type parameter to specify the referable method’s parameter. From this delegate type, a delegate object can be created that can refer to any void method that takes a single argument, regardless of its type.</a:t>
            </a:r>
          </a:p>
          <a:p>
            <a:endParaRPr lang="en-BO" dirty="0"/>
          </a:p>
        </p:txBody>
      </p:sp>
      <p:sp>
        <p:nvSpPr>
          <p:cNvPr id="4" name="TextBox 3">
            <a:extLst>
              <a:ext uri="{FF2B5EF4-FFF2-40B4-BE49-F238E27FC236}">
                <a16:creationId xmlns:a16="http://schemas.microsoft.com/office/drawing/2014/main" id="{D3CD2769-0C8A-6145-9B04-4F3A9CD45265}"/>
              </a:ext>
            </a:extLst>
          </p:cNvPr>
          <p:cNvSpPr txBox="1"/>
          <p:nvPr/>
        </p:nvSpPr>
        <p:spPr>
          <a:xfrm>
            <a:off x="2734491" y="2882537"/>
            <a:ext cx="5399315" cy="3785652"/>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a:t>public delegate void </a:t>
            </a:r>
            <a:r>
              <a:rPr lang="en-US" sz="2000" b="1" dirty="0" err="1"/>
              <a:t>MyDelegate</a:t>
            </a:r>
            <a:r>
              <a:rPr lang="en-US" sz="2000" b="1" dirty="0"/>
              <a:t>&lt;T&gt;(T </a:t>
            </a:r>
            <a:r>
              <a:rPr lang="en-US" sz="2000" b="1" dirty="0" err="1"/>
              <a:t>arg</a:t>
            </a:r>
            <a:r>
              <a:rPr lang="en-US" sz="2000" b="1" dirty="0"/>
              <a:t>);</a:t>
            </a:r>
          </a:p>
          <a:p>
            <a:pPr lvl="1"/>
            <a:r>
              <a:rPr lang="en-US" sz="2000" b="1" dirty="0"/>
              <a:t>public void Print(string s)</a:t>
            </a:r>
          </a:p>
          <a:p>
            <a:pPr lvl="1"/>
            <a:r>
              <a:rPr lang="en-US" sz="2000" b="1" dirty="0"/>
              <a:t>{</a:t>
            </a:r>
          </a:p>
          <a:p>
            <a:pPr lvl="1"/>
            <a:r>
              <a:rPr lang="en-US" sz="2000" b="1" dirty="0"/>
              <a:t>	</a:t>
            </a:r>
            <a:r>
              <a:rPr lang="en-US" sz="2000" b="1" dirty="0" err="1"/>
              <a:t>System.Console.Write</a:t>
            </a:r>
            <a:r>
              <a:rPr lang="en-US" sz="2000" b="1" dirty="0"/>
              <a:t>(s);</a:t>
            </a:r>
          </a:p>
          <a:p>
            <a:pPr lvl="1"/>
            <a:r>
              <a:rPr lang="en-US" sz="2000" b="1" dirty="0"/>
              <a:t>}</a:t>
            </a:r>
          </a:p>
          <a:p>
            <a:pPr lvl="1"/>
            <a:r>
              <a:rPr lang="en-US" sz="2000" b="1" dirty="0"/>
              <a:t>static void Main()</a:t>
            </a:r>
          </a:p>
          <a:p>
            <a:pPr lvl="1"/>
            <a:r>
              <a:rPr lang="en-US" sz="2000" b="1" dirty="0"/>
              <a:t>{</a:t>
            </a:r>
          </a:p>
          <a:p>
            <a:pPr lvl="1"/>
            <a:r>
              <a:rPr lang="en-US" sz="2000" b="1" dirty="0"/>
              <a:t>	</a:t>
            </a:r>
            <a:r>
              <a:rPr lang="en-US" sz="2000" b="1" dirty="0" err="1"/>
              <a:t>MyDelegate</a:t>
            </a:r>
            <a:r>
              <a:rPr lang="en-US" sz="2000" b="1" dirty="0"/>
              <a:t>&lt;string&gt; d = Print;</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498133249"/>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471A-313A-E54C-96C8-D1258A871BAE}"/>
              </a:ext>
            </a:extLst>
          </p:cNvPr>
          <p:cNvSpPr>
            <a:spLocks noGrp="1"/>
          </p:cNvSpPr>
          <p:nvPr>
            <p:ph type="title"/>
          </p:nvPr>
        </p:nvSpPr>
        <p:spPr/>
        <p:txBody>
          <a:bodyPr/>
          <a:lstStyle/>
          <a:p>
            <a:r>
              <a:rPr lang="en-US" dirty="0"/>
              <a:t>Generic Events</a:t>
            </a:r>
            <a:br>
              <a:rPr lang="en-US" dirty="0"/>
            </a:br>
            <a:endParaRPr lang="en-BO" dirty="0"/>
          </a:p>
        </p:txBody>
      </p:sp>
      <p:sp>
        <p:nvSpPr>
          <p:cNvPr id="3" name="Content Placeholder 2">
            <a:extLst>
              <a:ext uri="{FF2B5EF4-FFF2-40B4-BE49-F238E27FC236}">
                <a16:creationId xmlns:a16="http://schemas.microsoft.com/office/drawing/2014/main" id="{5BE3BC0D-615B-9C40-8D53-0C048F119F6D}"/>
              </a:ext>
            </a:extLst>
          </p:cNvPr>
          <p:cNvSpPr>
            <a:spLocks noGrp="1"/>
          </p:cNvSpPr>
          <p:nvPr>
            <p:ph idx="1"/>
          </p:nvPr>
        </p:nvSpPr>
        <p:spPr>
          <a:xfrm>
            <a:off x="838200" y="1825625"/>
            <a:ext cx="10515600" cy="2023564"/>
          </a:xfrm>
        </p:spPr>
        <p:txBody>
          <a:bodyPr>
            <a:normAutofit fontScale="92500"/>
          </a:bodyPr>
          <a:lstStyle/>
          <a:p>
            <a:pPr marL="0" indent="0">
              <a:buNone/>
            </a:pPr>
            <a:r>
              <a:rPr lang="en-US" dirty="0"/>
              <a:t>Generic delegates can be used to define generic events. For example,</a:t>
            </a:r>
          </a:p>
          <a:p>
            <a:pPr marL="0" indent="0">
              <a:buNone/>
            </a:pPr>
            <a:r>
              <a:rPr lang="en-US" dirty="0"/>
              <a:t>instead of using the typical design pattern where the sender of the event is of the Object type, a type parameter can allow the sender’s actual type to be specified. This will make the argument strongly-typed, which allows the compiler to enforce that the correct type is used for that argument.</a:t>
            </a:r>
          </a:p>
          <a:p>
            <a:endParaRPr lang="en-BO" dirty="0"/>
          </a:p>
        </p:txBody>
      </p:sp>
      <p:sp>
        <p:nvSpPr>
          <p:cNvPr id="4" name="TextBox 3">
            <a:extLst>
              <a:ext uri="{FF2B5EF4-FFF2-40B4-BE49-F238E27FC236}">
                <a16:creationId xmlns:a16="http://schemas.microsoft.com/office/drawing/2014/main" id="{C0984326-200E-5944-8717-CE7391590BDE}"/>
              </a:ext>
            </a:extLst>
          </p:cNvPr>
          <p:cNvSpPr txBox="1"/>
          <p:nvPr/>
        </p:nvSpPr>
        <p:spPr>
          <a:xfrm>
            <a:off x="2760617" y="4371703"/>
            <a:ext cx="6374674" cy="707886"/>
          </a:xfrm>
          <a:prstGeom prst="rect">
            <a:avLst/>
          </a:prstGeom>
          <a:noFill/>
        </p:spPr>
        <p:txBody>
          <a:bodyPr wrap="square" rtlCol="0">
            <a:spAutoFit/>
          </a:bodyPr>
          <a:lstStyle/>
          <a:p>
            <a:r>
              <a:rPr lang="en-US" sz="2000" b="1" dirty="0"/>
              <a:t>delegate void </a:t>
            </a:r>
            <a:r>
              <a:rPr lang="en-US" sz="2000" b="1" dirty="0" err="1"/>
              <a:t>MyDelegate</a:t>
            </a:r>
            <a:r>
              <a:rPr lang="en-US" sz="2000" b="1" dirty="0"/>
              <a:t>&lt;T, U&gt;(T sender, U </a:t>
            </a:r>
            <a:r>
              <a:rPr lang="en-US" sz="2000" b="1" dirty="0" err="1"/>
              <a:t>eventArgs</a:t>
            </a:r>
            <a:r>
              <a:rPr lang="en-US" sz="2000" b="1" dirty="0"/>
              <a:t>);</a:t>
            </a:r>
          </a:p>
          <a:p>
            <a:r>
              <a:rPr lang="en-US" sz="2000" b="1" dirty="0"/>
              <a:t>event </a:t>
            </a:r>
            <a:r>
              <a:rPr lang="en-US" sz="2000" b="1" dirty="0" err="1"/>
              <a:t>MyDelegate</a:t>
            </a:r>
            <a:r>
              <a:rPr lang="en-US" sz="2000" b="1" dirty="0"/>
              <a:t>&lt;</a:t>
            </a:r>
            <a:r>
              <a:rPr lang="en-US" sz="2000" b="1" dirty="0" err="1"/>
              <a:t>MyClass</a:t>
            </a:r>
            <a:r>
              <a:rPr lang="en-US" sz="2000" b="1" dirty="0"/>
              <a:t>, </a:t>
            </a:r>
            <a:r>
              <a:rPr lang="en-US" sz="2000" b="1" dirty="0" err="1"/>
              <a:t>System.EventArgs</a:t>
            </a:r>
            <a:r>
              <a:rPr lang="en-US" sz="2000" b="1" dirty="0"/>
              <a:t>&gt; </a:t>
            </a:r>
            <a:r>
              <a:rPr lang="en-US" sz="2000" b="1" dirty="0" err="1"/>
              <a:t>myEvent</a:t>
            </a:r>
            <a:r>
              <a:rPr lang="en-US" sz="2000" b="1" dirty="0"/>
              <a:t>;</a:t>
            </a:r>
          </a:p>
        </p:txBody>
      </p:sp>
    </p:spTree>
    <p:extLst>
      <p:ext uri="{BB962C8B-B14F-4D97-AF65-F5344CB8AC3E}">
        <p14:creationId xmlns:p14="http://schemas.microsoft.com/office/powerpoint/2010/main" val="323814262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60FC-86EE-614A-8422-F97A74D05B4C}"/>
              </a:ext>
            </a:extLst>
          </p:cNvPr>
          <p:cNvSpPr>
            <a:spLocks noGrp="1"/>
          </p:cNvSpPr>
          <p:nvPr>
            <p:ph type="title"/>
          </p:nvPr>
        </p:nvSpPr>
        <p:spPr/>
        <p:txBody>
          <a:bodyPr/>
          <a:lstStyle/>
          <a:p>
            <a:r>
              <a:rPr lang="en-US" dirty="0"/>
              <a:t>Generics and Object</a:t>
            </a:r>
            <a:br>
              <a:rPr lang="en-US" dirty="0"/>
            </a:br>
            <a:endParaRPr lang="en-BO" dirty="0"/>
          </a:p>
        </p:txBody>
      </p:sp>
      <p:sp>
        <p:nvSpPr>
          <p:cNvPr id="3" name="Content Placeholder 2">
            <a:extLst>
              <a:ext uri="{FF2B5EF4-FFF2-40B4-BE49-F238E27FC236}">
                <a16:creationId xmlns:a16="http://schemas.microsoft.com/office/drawing/2014/main" id="{07490B40-F2A8-4740-98A1-1CB13949E121}"/>
              </a:ext>
            </a:extLst>
          </p:cNvPr>
          <p:cNvSpPr>
            <a:spLocks noGrp="1"/>
          </p:cNvSpPr>
          <p:nvPr>
            <p:ph idx="1"/>
          </p:nvPr>
        </p:nvSpPr>
        <p:spPr>
          <a:xfrm>
            <a:off x="838200" y="1825625"/>
            <a:ext cx="10515600" cy="795655"/>
          </a:xfrm>
        </p:spPr>
        <p:txBody>
          <a:bodyPr>
            <a:normAutofit fontScale="70000" lnSpcReduction="20000"/>
          </a:bodyPr>
          <a:lstStyle/>
          <a:p>
            <a:pPr marL="0" indent="0">
              <a:buNone/>
            </a:pPr>
            <a:r>
              <a:rPr lang="en-US" dirty="0"/>
              <a:t>In general, using the Object type as a universal container should be avoided. When compared with the Object type, generics not only ensure type safety at compile-time, but they also remove the performance overhead associated with boxing and unboxing value types into an Object container.</a:t>
            </a:r>
          </a:p>
          <a:p>
            <a:endParaRPr lang="en-BO" dirty="0"/>
          </a:p>
        </p:txBody>
      </p:sp>
      <p:sp>
        <p:nvSpPr>
          <p:cNvPr id="4" name="TextBox 3">
            <a:extLst>
              <a:ext uri="{FF2B5EF4-FFF2-40B4-BE49-F238E27FC236}">
                <a16:creationId xmlns:a16="http://schemas.microsoft.com/office/drawing/2014/main" id="{B6DC4976-B938-F343-98C7-5B749C145D3E}"/>
              </a:ext>
            </a:extLst>
          </p:cNvPr>
          <p:cNvSpPr txBox="1"/>
          <p:nvPr/>
        </p:nvSpPr>
        <p:spPr>
          <a:xfrm>
            <a:off x="1628503" y="2756217"/>
            <a:ext cx="5111931" cy="3970318"/>
          </a:xfrm>
          <a:prstGeom prst="rect">
            <a:avLst/>
          </a:prstGeom>
          <a:noFill/>
        </p:spPr>
        <p:txBody>
          <a:bodyPr wrap="square" rtlCol="0">
            <a:spAutoFit/>
          </a:bodyPr>
          <a:lstStyle/>
          <a:p>
            <a:r>
              <a:rPr lang="en-US" b="1" dirty="0"/>
              <a:t>// Object container class</a:t>
            </a:r>
          </a:p>
          <a:p>
            <a:r>
              <a:rPr lang="en-US" b="1" dirty="0"/>
              <a:t>class </a:t>
            </a:r>
            <a:r>
              <a:rPr lang="en-US" b="1" dirty="0" err="1"/>
              <a:t>MyBox</a:t>
            </a:r>
            <a:r>
              <a:rPr lang="en-US" b="1" dirty="0"/>
              <a:t> { public object o; }</a:t>
            </a:r>
          </a:p>
          <a:p>
            <a:r>
              <a:rPr lang="en-US" b="1" dirty="0"/>
              <a:t>// Generic container class</a:t>
            </a:r>
          </a:p>
          <a:p>
            <a:r>
              <a:rPr lang="en-US" b="1" dirty="0"/>
              <a:t>class </a:t>
            </a:r>
            <a:r>
              <a:rPr lang="en-US" b="1" dirty="0" err="1"/>
              <a:t>MyBox</a:t>
            </a:r>
            <a:r>
              <a:rPr lang="en-US" b="1" dirty="0"/>
              <a:t>&lt;T&gt; { public T o; }</a:t>
            </a:r>
          </a:p>
          <a:p>
            <a:r>
              <a:rPr lang="en-US" b="1" dirty="0"/>
              <a:t>class </a:t>
            </a:r>
            <a:r>
              <a:rPr lang="en-US" b="1" dirty="0" err="1"/>
              <a:t>MyClass</a:t>
            </a:r>
            <a:endParaRPr lang="en-US" b="1" dirty="0"/>
          </a:p>
          <a:p>
            <a:r>
              <a:rPr lang="en-US" b="1" dirty="0"/>
              <a:t>{</a:t>
            </a:r>
          </a:p>
          <a:p>
            <a:pPr lvl="1"/>
            <a:r>
              <a:rPr lang="en-US" b="1" dirty="0"/>
              <a:t>static void Main()</a:t>
            </a:r>
          </a:p>
          <a:p>
            <a:pPr lvl="1"/>
            <a:r>
              <a:rPr lang="en-US" b="1" dirty="0"/>
              <a:t>{</a:t>
            </a:r>
          </a:p>
          <a:p>
            <a:pPr lvl="2"/>
            <a:r>
              <a:rPr lang="en-US" b="1" dirty="0"/>
              <a:t>// .NET object container</a:t>
            </a:r>
          </a:p>
          <a:p>
            <a:pPr lvl="2"/>
            <a:r>
              <a:rPr lang="en-US" b="1" dirty="0" err="1"/>
              <a:t>System.Collections.ArrayList</a:t>
            </a:r>
            <a:r>
              <a:rPr lang="en-US" b="1" dirty="0"/>
              <a:t> a;</a:t>
            </a:r>
          </a:p>
          <a:p>
            <a:pPr lvl="2"/>
            <a:r>
              <a:rPr lang="en-US" b="1" dirty="0"/>
              <a:t>// .NET generic container (preferred)</a:t>
            </a:r>
          </a:p>
          <a:p>
            <a:pPr lvl="2"/>
            <a:r>
              <a:rPr lang="en-US" b="1" dirty="0" err="1"/>
              <a:t>System.Collections.Generic.List</a:t>
            </a:r>
            <a:r>
              <a:rPr lang="en-US" b="1" dirty="0"/>
              <a:t>&lt;int&gt; b;</a:t>
            </a:r>
          </a:p>
          <a:p>
            <a:pPr lvl="1"/>
            <a:r>
              <a:rPr lang="en-US" b="1" dirty="0"/>
              <a:t>}</a:t>
            </a:r>
          </a:p>
          <a:p>
            <a:r>
              <a:rPr lang="en-US" b="1" dirty="0"/>
              <a:t>}</a:t>
            </a:r>
          </a:p>
        </p:txBody>
      </p:sp>
    </p:spTree>
    <p:extLst>
      <p:ext uri="{BB962C8B-B14F-4D97-AF65-F5344CB8AC3E}">
        <p14:creationId xmlns:p14="http://schemas.microsoft.com/office/powerpoint/2010/main" val="173994446"/>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5B4B8-1BB3-7E4E-9CFE-3E37DC58BE11}"/>
              </a:ext>
            </a:extLst>
          </p:cNvPr>
          <p:cNvSpPr>
            <a:spLocks noGrp="1"/>
          </p:cNvSpPr>
          <p:nvPr>
            <p:ph type="title"/>
          </p:nvPr>
        </p:nvSpPr>
        <p:spPr/>
        <p:txBody>
          <a:bodyPr/>
          <a:lstStyle/>
          <a:p>
            <a:r>
              <a:rPr lang="en-US" dirty="0"/>
              <a:t>Constraints</a:t>
            </a:r>
            <a:br>
              <a:rPr lang="en-US" dirty="0"/>
            </a:br>
            <a:endParaRPr lang="en-BO" dirty="0"/>
          </a:p>
        </p:txBody>
      </p:sp>
      <p:sp>
        <p:nvSpPr>
          <p:cNvPr id="3" name="Content Placeholder 2">
            <a:extLst>
              <a:ext uri="{FF2B5EF4-FFF2-40B4-BE49-F238E27FC236}">
                <a16:creationId xmlns:a16="http://schemas.microsoft.com/office/drawing/2014/main" id="{6FD6838F-20EC-F64A-BCE2-75D8A7420943}"/>
              </a:ext>
            </a:extLst>
          </p:cNvPr>
          <p:cNvSpPr>
            <a:spLocks noGrp="1"/>
          </p:cNvSpPr>
          <p:nvPr>
            <p:ph idx="1"/>
          </p:nvPr>
        </p:nvSpPr>
        <p:spPr>
          <a:xfrm>
            <a:off x="838200" y="1825625"/>
            <a:ext cx="10515600" cy="2441575"/>
          </a:xfrm>
        </p:spPr>
        <p:txBody>
          <a:bodyPr>
            <a:normAutofit/>
          </a:bodyPr>
          <a:lstStyle/>
          <a:p>
            <a:pPr marL="0" indent="0">
              <a:buNone/>
            </a:pPr>
            <a:r>
              <a:rPr lang="en-US" dirty="0"/>
              <a:t>When defining a generic class or method, compile-time enforced</a:t>
            </a:r>
          </a:p>
          <a:p>
            <a:pPr marL="0" indent="0">
              <a:buNone/>
            </a:pPr>
            <a:r>
              <a:rPr lang="en-US" dirty="0"/>
              <a:t>restrictions can be applied on the kinds of type arguments that may be</a:t>
            </a:r>
          </a:p>
          <a:p>
            <a:pPr marL="0" indent="0">
              <a:buNone/>
            </a:pPr>
            <a:r>
              <a:rPr lang="en-US" dirty="0"/>
              <a:t>used when the class or method is instantiated. These restrictions are called constraints and are specified using the where keyword. All in all there are six kinds of constraints.</a:t>
            </a:r>
          </a:p>
          <a:p>
            <a:endParaRPr lang="en-BO" dirty="0"/>
          </a:p>
        </p:txBody>
      </p:sp>
    </p:spTree>
    <p:extLst>
      <p:ext uri="{BB962C8B-B14F-4D97-AF65-F5344CB8AC3E}">
        <p14:creationId xmlns:p14="http://schemas.microsoft.com/office/powerpoint/2010/main" val="428449026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7F26-1936-6046-BEC5-0F3E61B52215}"/>
              </a:ext>
            </a:extLst>
          </p:cNvPr>
          <p:cNvSpPr>
            <a:spLocks noGrp="1"/>
          </p:cNvSpPr>
          <p:nvPr>
            <p:ph type="title"/>
          </p:nvPr>
        </p:nvSpPr>
        <p:spPr/>
        <p:txBody>
          <a:bodyPr/>
          <a:lstStyle/>
          <a:p>
            <a:r>
              <a:rPr lang="en-US" dirty="0"/>
              <a:t>Constraints</a:t>
            </a:r>
            <a:endParaRPr lang="en-BO" dirty="0"/>
          </a:p>
        </p:txBody>
      </p:sp>
      <p:sp>
        <p:nvSpPr>
          <p:cNvPr id="3" name="Content Placeholder 2">
            <a:extLst>
              <a:ext uri="{FF2B5EF4-FFF2-40B4-BE49-F238E27FC236}">
                <a16:creationId xmlns:a16="http://schemas.microsoft.com/office/drawing/2014/main" id="{4B21909A-C0CA-9D4E-ACF2-CD9FB0FAE1B8}"/>
              </a:ext>
            </a:extLst>
          </p:cNvPr>
          <p:cNvSpPr>
            <a:spLocks noGrp="1"/>
          </p:cNvSpPr>
          <p:nvPr>
            <p:ph idx="1"/>
          </p:nvPr>
        </p:nvSpPr>
        <p:spPr/>
        <p:txBody>
          <a:bodyPr>
            <a:normAutofit fontScale="62500" lnSpcReduction="20000"/>
          </a:bodyPr>
          <a:lstStyle/>
          <a:p>
            <a:pPr marL="0" indent="0">
              <a:buNone/>
            </a:pPr>
            <a:r>
              <a:rPr lang="en-US" dirty="0"/>
              <a:t>First, the type parameter can be restricted to value types by using the struct keyword.</a:t>
            </a:r>
          </a:p>
          <a:p>
            <a:pPr marL="0" indent="0">
              <a:buNone/>
            </a:pPr>
            <a:endParaRPr lang="en-US" dirty="0"/>
          </a:p>
          <a:p>
            <a:pPr marL="0" indent="0">
              <a:buNone/>
            </a:pPr>
            <a:r>
              <a:rPr lang="en-US" sz="3400" b="1" dirty="0"/>
              <a:t>class C&lt;T&gt; where T : struct {} // value type</a:t>
            </a:r>
          </a:p>
          <a:p>
            <a:pPr marL="0" indent="0">
              <a:buNone/>
            </a:pPr>
            <a:endParaRPr lang="en-US" dirty="0"/>
          </a:p>
          <a:p>
            <a:pPr marL="0" indent="0">
              <a:buNone/>
            </a:pPr>
            <a:r>
              <a:rPr lang="en-US" dirty="0"/>
              <a:t>Second, the parameter can be constrained to reference types by using the class keyword.</a:t>
            </a:r>
          </a:p>
          <a:p>
            <a:pPr marL="0" indent="0">
              <a:buNone/>
            </a:pPr>
            <a:endParaRPr lang="en-US" dirty="0"/>
          </a:p>
          <a:p>
            <a:pPr marL="0" indent="0">
              <a:buNone/>
            </a:pPr>
            <a:r>
              <a:rPr lang="en-US" sz="3400" b="1" dirty="0"/>
              <a:t>class D&lt;T&gt; where T : class {} // reference type</a:t>
            </a:r>
          </a:p>
          <a:p>
            <a:pPr marL="0" indent="0">
              <a:buNone/>
            </a:pPr>
            <a:endParaRPr lang="en-US" dirty="0"/>
          </a:p>
          <a:p>
            <a:pPr marL="0" indent="0">
              <a:buNone/>
            </a:pPr>
            <a:r>
              <a:rPr lang="en-US" dirty="0"/>
              <a:t>Third, the constraint can be a class name. This will restrict the type to either that class or one of its derived classes.</a:t>
            </a:r>
          </a:p>
          <a:p>
            <a:pPr marL="0" indent="0">
              <a:buNone/>
            </a:pPr>
            <a:endParaRPr lang="en-US" dirty="0"/>
          </a:p>
          <a:p>
            <a:pPr marL="0" indent="0">
              <a:buNone/>
            </a:pPr>
            <a:r>
              <a:rPr lang="en-US" sz="3400" b="1" dirty="0"/>
              <a:t>class B {}</a:t>
            </a:r>
          </a:p>
          <a:p>
            <a:pPr marL="0" indent="0">
              <a:buNone/>
            </a:pPr>
            <a:r>
              <a:rPr lang="en-US" sz="3400" b="1" dirty="0"/>
              <a:t>class E&lt;T&gt; where T : B {} // be/derive from base class</a:t>
            </a:r>
          </a:p>
          <a:p>
            <a:endParaRPr lang="en-BO" dirty="0"/>
          </a:p>
        </p:txBody>
      </p:sp>
    </p:spTree>
    <p:extLst>
      <p:ext uri="{BB962C8B-B14F-4D97-AF65-F5344CB8AC3E}">
        <p14:creationId xmlns:p14="http://schemas.microsoft.com/office/powerpoint/2010/main" val="181113593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F5590-E185-4F49-A5EE-25F820E82C0E}"/>
              </a:ext>
            </a:extLst>
          </p:cNvPr>
          <p:cNvSpPr>
            <a:spLocks noGrp="1"/>
          </p:cNvSpPr>
          <p:nvPr>
            <p:ph type="title"/>
          </p:nvPr>
        </p:nvSpPr>
        <p:spPr/>
        <p:txBody>
          <a:bodyPr/>
          <a:lstStyle/>
          <a:p>
            <a:r>
              <a:rPr lang="en-US" dirty="0"/>
              <a:t>Constraints</a:t>
            </a:r>
            <a:endParaRPr lang="en-BO" dirty="0"/>
          </a:p>
        </p:txBody>
      </p:sp>
      <p:sp>
        <p:nvSpPr>
          <p:cNvPr id="3" name="Content Placeholder 2">
            <a:extLst>
              <a:ext uri="{FF2B5EF4-FFF2-40B4-BE49-F238E27FC236}">
                <a16:creationId xmlns:a16="http://schemas.microsoft.com/office/drawing/2014/main" id="{25852742-7271-7A4E-8368-80D9D3E8E302}"/>
              </a:ext>
            </a:extLst>
          </p:cNvPr>
          <p:cNvSpPr>
            <a:spLocks noGrp="1"/>
          </p:cNvSpPr>
          <p:nvPr>
            <p:ph idx="1"/>
          </p:nvPr>
        </p:nvSpPr>
        <p:spPr/>
        <p:txBody>
          <a:bodyPr>
            <a:normAutofit fontScale="62500" lnSpcReduction="20000"/>
          </a:bodyPr>
          <a:lstStyle/>
          <a:p>
            <a:pPr marL="0" indent="0">
              <a:buNone/>
            </a:pPr>
            <a:r>
              <a:rPr lang="en-US" dirty="0"/>
              <a:t>Fourth, the type can be constrained to either be or derive from another type parameter.</a:t>
            </a:r>
          </a:p>
          <a:p>
            <a:pPr marL="0" indent="0">
              <a:buNone/>
            </a:pPr>
            <a:endParaRPr lang="en-US" dirty="0"/>
          </a:p>
          <a:p>
            <a:pPr marL="0" indent="0">
              <a:buNone/>
            </a:pPr>
            <a:r>
              <a:rPr lang="en-US" sz="3400" b="1" dirty="0"/>
              <a:t>class F&lt;T, U&gt; where T : U {} // be/derive from U</a:t>
            </a:r>
          </a:p>
          <a:p>
            <a:pPr marL="0" indent="0">
              <a:buNone/>
            </a:pPr>
            <a:endParaRPr lang="en-US" dirty="0"/>
          </a:p>
          <a:p>
            <a:pPr marL="0" indent="0">
              <a:buNone/>
            </a:pPr>
            <a:r>
              <a:rPr lang="en-US" dirty="0"/>
              <a:t>The fifth constraint is to specify an interface. This will restrict the type parameter to only those types that implement the specified interface, or that is of the interface type itself.</a:t>
            </a:r>
          </a:p>
          <a:p>
            <a:pPr marL="0" indent="0">
              <a:buNone/>
            </a:pPr>
            <a:endParaRPr lang="en-US" dirty="0"/>
          </a:p>
          <a:p>
            <a:pPr marL="0" indent="0">
              <a:buNone/>
            </a:pPr>
            <a:r>
              <a:rPr lang="en-US" sz="3400" b="1" dirty="0"/>
              <a:t>interface I {}</a:t>
            </a:r>
          </a:p>
          <a:p>
            <a:pPr marL="0" indent="0">
              <a:buNone/>
            </a:pPr>
            <a:r>
              <a:rPr lang="en-US" sz="3400" b="1" dirty="0"/>
              <a:t>class G&lt;T&gt; where T : I {} // be/implement interface</a:t>
            </a:r>
          </a:p>
          <a:p>
            <a:pPr marL="0" indent="0">
              <a:buNone/>
            </a:pPr>
            <a:endParaRPr lang="en-US" sz="3400" b="1" dirty="0"/>
          </a:p>
          <a:p>
            <a:pPr marL="0" indent="0">
              <a:buNone/>
            </a:pPr>
            <a:r>
              <a:rPr lang="en-US" dirty="0"/>
              <a:t>Finally, the type argument can be constrained to only those types that have a public </a:t>
            </a:r>
            <a:r>
              <a:rPr lang="en-US" dirty="0" err="1"/>
              <a:t>parameterless</a:t>
            </a:r>
            <a:r>
              <a:rPr lang="en-US" dirty="0"/>
              <a:t> constructor.</a:t>
            </a:r>
          </a:p>
          <a:p>
            <a:pPr marL="0" indent="0">
              <a:buNone/>
            </a:pPr>
            <a:endParaRPr lang="en-US" dirty="0"/>
          </a:p>
          <a:p>
            <a:pPr marL="0" indent="0">
              <a:buNone/>
            </a:pPr>
            <a:r>
              <a:rPr lang="en-US" sz="3200" b="1" dirty="0"/>
              <a:t>class H&lt;T&gt; where T : new() {} // no parameter constructor</a:t>
            </a:r>
          </a:p>
          <a:p>
            <a:endParaRPr lang="en-BO" dirty="0"/>
          </a:p>
        </p:txBody>
      </p:sp>
    </p:spTree>
    <p:extLst>
      <p:ext uri="{BB962C8B-B14F-4D97-AF65-F5344CB8AC3E}">
        <p14:creationId xmlns:p14="http://schemas.microsoft.com/office/powerpoint/2010/main" val="2504903613"/>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F34DB-82A0-FF4D-A8FA-8679A285878A}"/>
              </a:ext>
            </a:extLst>
          </p:cNvPr>
          <p:cNvSpPr>
            <a:spLocks noGrp="1"/>
          </p:cNvSpPr>
          <p:nvPr>
            <p:ph type="title"/>
          </p:nvPr>
        </p:nvSpPr>
        <p:spPr/>
        <p:txBody>
          <a:bodyPr/>
          <a:lstStyle/>
          <a:p>
            <a:r>
              <a:rPr lang="en-US" dirty="0"/>
              <a:t>Multiple Constraints</a:t>
            </a:r>
            <a:br>
              <a:rPr lang="en-US" dirty="0"/>
            </a:br>
            <a:endParaRPr lang="en-BO" dirty="0"/>
          </a:p>
        </p:txBody>
      </p:sp>
      <p:sp>
        <p:nvSpPr>
          <p:cNvPr id="3" name="Content Placeholder 2">
            <a:extLst>
              <a:ext uri="{FF2B5EF4-FFF2-40B4-BE49-F238E27FC236}">
                <a16:creationId xmlns:a16="http://schemas.microsoft.com/office/drawing/2014/main" id="{768B53C5-ADB7-4140-A1E0-4D6A72944049}"/>
              </a:ext>
            </a:extLst>
          </p:cNvPr>
          <p:cNvSpPr>
            <a:spLocks noGrp="1"/>
          </p:cNvSpPr>
          <p:nvPr>
            <p:ph idx="1"/>
          </p:nvPr>
        </p:nvSpPr>
        <p:spPr>
          <a:xfrm>
            <a:off x="838200" y="1825626"/>
            <a:ext cx="10515600" cy="2310946"/>
          </a:xfrm>
        </p:spPr>
        <p:txBody>
          <a:bodyPr>
            <a:normAutofit fontScale="92500" lnSpcReduction="10000"/>
          </a:bodyPr>
          <a:lstStyle/>
          <a:p>
            <a:pPr marL="0" indent="0">
              <a:buNone/>
            </a:pPr>
            <a:r>
              <a:rPr lang="en-US" dirty="0"/>
              <a:t>Multiple constraints can be applied to a type parameter by specifying</a:t>
            </a:r>
          </a:p>
          <a:p>
            <a:pPr marL="0" indent="0">
              <a:buNone/>
            </a:pPr>
            <a:r>
              <a:rPr lang="en-US" dirty="0"/>
              <a:t>them in a comma-separated list. Furthermore, to constrain more than one type parameter, additional where clauses can be added. Note that if either the class or the struct constraint is used, it must appear first in the list.</a:t>
            </a:r>
          </a:p>
          <a:p>
            <a:pPr marL="0" indent="0">
              <a:buNone/>
            </a:pPr>
            <a:r>
              <a:rPr lang="en-US" dirty="0"/>
              <a:t>Moreover, if the </a:t>
            </a:r>
            <a:r>
              <a:rPr lang="en-US" dirty="0" err="1"/>
              <a:t>parameterless</a:t>
            </a:r>
            <a:r>
              <a:rPr lang="en-US" dirty="0"/>
              <a:t> constructor constraint is used, it must be the last one in the list.</a:t>
            </a:r>
          </a:p>
          <a:p>
            <a:endParaRPr lang="en-BO" dirty="0"/>
          </a:p>
        </p:txBody>
      </p:sp>
      <p:sp>
        <p:nvSpPr>
          <p:cNvPr id="4" name="TextBox 3">
            <a:extLst>
              <a:ext uri="{FF2B5EF4-FFF2-40B4-BE49-F238E27FC236}">
                <a16:creationId xmlns:a16="http://schemas.microsoft.com/office/drawing/2014/main" id="{1180E3B9-32EB-7B4E-A589-5A9AF4F9FD95}"/>
              </a:ext>
            </a:extLst>
          </p:cNvPr>
          <p:cNvSpPr txBox="1"/>
          <p:nvPr/>
        </p:nvSpPr>
        <p:spPr>
          <a:xfrm>
            <a:off x="3927565" y="4380412"/>
            <a:ext cx="4336869" cy="1384995"/>
          </a:xfrm>
          <a:prstGeom prst="rect">
            <a:avLst/>
          </a:prstGeom>
          <a:noFill/>
        </p:spPr>
        <p:txBody>
          <a:bodyPr wrap="square" rtlCol="0">
            <a:spAutoFit/>
          </a:bodyPr>
          <a:lstStyle/>
          <a:p>
            <a:r>
              <a:rPr lang="en-US" sz="2800" b="1" dirty="0"/>
              <a:t>class J&lt;T, U&gt;</a:t>
            </a:r>
          </a:p>
          <a:p>
            <a:r>
              <a:rPr lang="en-US" sz="2800" b="1" dirty="0"/>
              <a:t>	where T : class, I</a:t>
            </a:r>
          </a:p>
          <a:p>
            <a:r>
              <a:rPr lang="en-US" sz="2800" b="1" dirty="0"/>
              <a:t>	where U : I, new() {}</a:t>
            </a:r>
          </a:p>
        </p:txBody>
      </p:sp>
    </p:spTree>
    <p:extLst>
      <p:ext uri="{BB962C8B-B14F-4D97-AF65-F5344CB8AC3E}">
        <p14:creationId xmlns:p14="http://schemas.microsoft.com/office/powerpoint/2010/main" val="2795534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C1B86-18D2-6748-AEAB-969D900F4D30}"/>
              </a:ext>
            </a:extLst>
          </p:cNvPr>
          <p:cNvSpPr>
            <a:spLocks noGrp="1"/>
          </p:cNvSpPr>
          <p:nvPr>
            <p:ph type="title"/>
          </p:nvPr>
        </p:nvSpPr>
        <p:spPr/>
        <p:txBody>
          <a:bodyPr/>
          <a:lstStyle/>
          <a:p>
            <a:r>
              <a:rPr lang="en-US" dirty="0"/>
              <a:t>char type</a:t>
            </a:r>
            <a:br>
              <a:rPr lang="en-US" dirty="0"/>
            </a:br>
            <a:endParaRPr lang="en-BO" dirty="0"/>
          </a:p>
        </p:txBody>
      </p:sp>
      <p:sp>
        <p:nvSpPr>
          <p:cNvPr id="3" name="Content Placeholder 2">
            <a:extLst>
              <a:ext uri="{FF2B5EF4-FFF2-40B4-BE49-F238E27FC236}">
                <a16:creationId xmlns:a16="http://schemas.microsoft.com/office/drawing/2014/main" id="{B1A5CF2A-722E-2C44-B998-769B2BD961C4}"/>
              </a:ext>
            </a:extLst>
          </p:cNvPr>
          <p:cNvSpPr>
            <a:spLocks noGrp="1"/>
          </p:cNvSpPr>
          <p:nvPr>
            <p:ph idx="1"/>
          </p:nvPr>
        </p:nvSpPr>
        <p:spPr/>
        <p:txBody>
          <a:bodyPr>
            <a:normAutofit lnSpcReduction="10000"/>
          </a:bodyPr>
          <a:lstStyle/>
          <a:p>
            <a:pPr marL="0" indent="0">
              <a:buNone/>
            </a:pPr>
            <a:r>
              <a:rPr lang="en-US" dirty="0"/>
              <a:t>The char type can contain a single Unicode character delimited by single quotes. It is similar to unsigned short type numeric, but the number stored is automatic mapped to the corresponded alphabetic character.</a:t>
            </a:r>
          </a:p>
          <a:p>
            <a:pPr marL="0" indent="0">
              <a:buNone/>
            </a:pPr>
            <a:r>
              <a:rPr lang="en-US" dirty="0"/>
              <a:t>This type can be managed like a numeric value in context of conversions.</a:t>
            </a:r>
          </a:p>
          <a:p>
            <a:pPr marL="0" indent="0">
              <a:buNone/>
            </a:pPr>
            <a:endParaRPr lang="en-US" dirty="0"/>
          </a:p>
          <a:p>
            <a:r>
              <a:rPr lang="en-US" b="1" dirty="0"/>
              <a:t>char c = '3'; 		// Unicode char ‘3’ (16 bits)</a:t>
            </a:r>
          </a:p>
          <a:p>
            <a:r>
              <a:rPr lang="en-US" b="1" dirty="0" err="1"/>
              <a:t>ushort</a:t>
            </a:r>
            <a:r>
              <a:rPr lang="en-BO" b="1" dirty="0"/>
              <a:t> s =  c;		// Unicode value</a:t>
            </a:r>
          </a:p>
          <a:p>
            <a:r>
              <a:rPr lang="en-US" b="1" dirty="0"/>
              <a:t>char t = (char) 65;	// Explicit conversion: int a char</a:t>
            </a:r>
          </a:p>
        </p:txBody>
      </p:sp>
    </p:spTree>
    <p:extLst>
      <p:ext uri="{BB962C8B-B14F-4D97-AF65-F5344CB8AC3E}">
        <p14:creationId xmlns:p14="http://schemas.microsoft.com/office/powerpoint/2010/main" val="4081388393"/>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4ABF9-EF79-1E42-9FA2-92AEA82581EA}"/>
              </a:ext>
            </a:extLst>
          </p:cNvPr>
          <p:cNvSpPr>
            <a:spLocks noGrp="1"/>
          </p:cNvSpPr>
          <p:nvPr>
            <p:ph type="title"/>
          </p:nvPr>
        </p:nvSpPr>
        <p:spPr/>
        <p:txBody>
          <a:bodyPr/>
          <a:lstStyle/>
          <a:p>
            <a:r>
              <a:rPr lang="en-US" dirty="0"/>
              <a:t>Why Use Constraints</a:t>
            </a:r>
            <a:br>
              <a:rPr lang="en-US" dirty="0"/>
            </a:br>
            <a:endParaRPr lang="en-BO" dirty="0"/>
          </a:p>
        </p:txBody>
      </p:sp>
      <p:sp>
        <p:nvSpPr>
          <p:cNvPr id="3" name="Content Placeholder 2">
            <a:extLst>
              <a:ext uri="{FF2B5EF4-FFF2-40B4-BE49-F238E27FC236}">
                <a16:creationId xmlns:a16="http://schemas.microsoft.com/office/drawing/2014/main" id="{713A943B-8E84-6143-B9F8-CD943F7B4701}"/>
              </a:ext>
            </a:extLst>
          </p:cNvPr>
          <p:cNvSpPr>
            <a:spLocks noGrp="1"/>
          </p:cNvSpPr>
          <p:nvPr>
            <p:ph idx="1"/>
          </p:nvPr>
        </p:nvSpPr>
        <p:spPr>
          <a:xfrm>
            <a:off x="838200" y="1825625"/>
            <a:ext cx="10515600" cy="1509758"/>
          </a:xfrm>
        </p:spPr>
        <p:txBody>
          <a:bodyPr>
            <a:normAutofit fontScale="77500" lnSpcReduction="20000"/>
          </a:bodyPr>
          <a:lstStyle/>
          <a:p>
            <a:pPr marL="0" indent="0">
              <a:buNone/>
            </a:pPr>
            <a:r>
              <a:rPr lang="en-US" dirty="0"/>
              <a:t>Aside from restricting the use of a generic method or class to only certain parameter types, another reason for applying constraints is to increase the number of allowed operations and method calls supported by the constraining type. An unconstrained type may only use the </a:t>
            </a:r>
            <a:r>
              <a:rPr lang="en-US" dirty="0" err="1"/>
              <a:t>System.Object</a:t>
            </a:r>
            <a:r>
              <a:rPr lang="en-US" dirty="0"/>
              <a:t> methods. However, by applying a base class constraint, the accessible members of that base class also become available.</a:t>
            </a:r>
          </a:p>
          <a:p>
            <a:endParaRPr lang="en-BO" dirty="0"/>
          </a:p>
        </p:txBody>
      </p:sp>
      <p:sp>
        <p:nvSpPr>
          <p:cNvPr id="4" name="TextBox 3">
            <a:extLst>
              <a:ext uri="{FF2B5EF4-FFF2-40B4-BE49-F238E27FC236}">
                <a16:creationId xmlns:a16="http://schemas.microsoft.com/office/drawing/2014/main" id="{04C0C92E-27B2-E94B-81D6-8677D4D0C843}"/>
              </a:ext>
            </a:extLst>
          </p:cNvPr>
          <p:cNvSpPr txBox="1"/>
          <p:nvPr/>
        </p:nvSpPr>
        <p:spPr>
          <a:xfrm>
            <a:off x="3557450" y="3357610"/>
            <a:ext cx="5077099" cy="3170099"/>
          </a:xfrm>
          <a:prstGeom prst="rect">
            <a:avLst/>
          </a:prstGeom>
          <a:noFill/>
        </p:spPr>
        <p:txBody>
          <a:bodyPr wrap="square" rtlCol="0">
            <a:spAutoFit/>
          </a:bodyPr>
          <a:lstStyle/>
          <a:p>
            <a:r>
              <a:rPr lang="en-US" sz="2000" b="1" dirty="0"/>
              <a:t>class Person {</a:t>
            </a:r>
          </a:p>
          <a:p>
            <a:r>
              <a:rPr lang="en-US" sz="2000" b="1" dirty="0"/>
              <a:t>	public string name;</a:t>
            </a:r>
          </a:p>
          <a:p>
            <a:r>
              <a:rPr lang="en-US" sz="2000" b="1" dirty="0"/>
              <a:t>}</a:t>
            </a:r>
          </a:p>
          <a:p>
            <a:r>
              <a:rPr lang="en-US" sz="2000" b="1" dirty="0"/>
              <a:t>class </a:t>
            </a:r>
            <a:r>
              <a:rPr lang="en-US" sz="2000" b="1" dirty="0" err="1"/>
              <a:t>PersonNameBox</a:t>
            </a:r>
            <a:r>
              <a:rPr lang="en-US" sz="2000" b="1" dirty="0"/>
              <a:t>&lt;T&gt; where T : Person {</a:t>
            </a:r>
          </a:p>
          <a:p>
            <a:r>
              <a:rPr lang="en-US" sz="2000" b="1" dirty="0"/>
              <a:t>	public string box;</a:t>
            </a:r>
          </a:p>
          <a:p>
            <a:r>
              <a:rPr lang="en-US" sz="2000" b="1" dirty="0"/>
              <a:t>	public void </a:t>
            </a:r>
            <a:r>
              <a:rPr lang="en-US" sz="2000" b="1" dirty="0" err="1"/>
              <a:t>StorePersonName</a:t>
            </a:r>
            <a:r>
              <a:rPr lang="en-US" sz="2000" b="1" dirty="0"/>
              <a:t>(T a)</a:t>
            </a:r>
          </a:p>
          <a:p>
            <a:r>
              <a:rPr lang="en-US" sz="2000" b="1" dirty="0"/>
              <a:t>	{</a:t>
            </a:r>
          </a:p>
          <a:p>
            <a:r>
              <a:rPr lang="en-US" sz="2000" b="1" dirty="0"/>
              <a:t>		box = </a:t>
            </a:r>
            <a:r>
              <a:rPr lang="en-US" sz="2000" b="1" dirty="0" err="1"/>
              <a:t>a.name</a:t>
            </a:r>
            <a:r>
              <a:rPr lang="en-US" sz="2000" b="1" dirty="0"/>
              <a:t>;</a:t>
            </a:r>
          </a:p>
          <a:p>
            <a:r>
              <a:rPr lang="en-US" sz="2000" b="1" dirty="0"/>
              <a:t>	}</a:t>
            </a:r>
          </a:p>
          <a:p>
            <a:r>
              <a:rPr lang="en-US" sz="2000" b="1" dirty="0"/>
              <a:t>}</a:t>
            </a:r>
            <a:endParaRPr lang="en-US" b="1" dirty="0"/>
          </a:p>
        </p:txBody>
      </p:sp>
    </p:spTree>
    <p:extLst>
      <p:ext uri="{BB962C8B-B14F-4D97-AF65-F5344CB8AC3E}">
        <p14:creationId xmlns:p14="http://schemas.microsoft.com/office/powerpoint/2010/main" val="2457761003"/>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0218-5762-AD4F-87C4-E1719502E59B}"/>
              </a:ext>
            </a:extLst>
          </p:cNvPr>
          <p:cNvSpPr>
            <a:spLocks noGrp="1"/>
          </p:cNvSpPr>
          <p:nvPr>
            <p:ph type="title"/>
          </p:nvPr>
        </p:nvSpPr>
        <p:spPr/>
        <p:txBody>
          <a:bodyPr/>
          <a:lstStyle/>
          <a:p>
            <a:r>
              <a:rPr lang="en-US" dirty="0" err="1"/>
              <a:t>Parameterless</a:t>
            </a:r>
            <a:r>
              <a:rPr lang="en-US" dirty="0"/>
              <a:t> constructor constraint</a:t>
            </a:r>
            <a:br>
              <a:rPr lang="en-US" dirty="0"/>
            </a:br>
            <a:endParaRPr lang="en-BO" dirty="0"/>
          </a:p>
        </p:txBody>
      </p:sp>
      <p:sp>
        <p:nvSpPr>
          <p:cNvPr id="3" name="Content Placeholder 2">
            <a:extLst>
              <a:ext uri="{FF2B5EF4-FFF2-40B4-BE49-F238E27FC236}">
                <a16:creationId xmlns:a16="http://schemas.microsoft.com/office/drawing/2014/main" id="{32431584-9A9B-2944-A855-8AB414CFCE60}"/>
              </a:ext>
            </a:extLst>
          </p:cNvPr>
          <p:cNvSpPr>
            <a:spLocks noGrp="1"/>
          </p:cNvSpPr>
          <p:nvPr>
            <p:ph idx="1"/>
          </p:nvPr>
        </p:nvSpPr>
        <p:spPr>
          <a:xfrm>
            <a:off x="838200" y="1825625"/>
            <a:ext cx="10515600" cy="2084524"/>
          </a:xfrm>
        </p:spPr>
        <p:txBody>
          <a:bodyPr>
            <a:normAutofit fontScale="92500" lnSpcReduction="10000"/>
          </a:bodyPr>
          <a:lstStyle/>
          <a:p>
            <a:pPr marL="0" indent="0">
              <a:buNone/>
            </a:pPr>
            <a:r>
              <a:rPr lang="en-US" dirty="0"/>
              <a:t>The following example uses the </a:t>
            </a:r>
            <a:r>
              <a:rPr lang="en-US" dirty="0" err="1"/>
              <a:t>parameterless</a:t>
            </a:r>
            <a:r>
              <a:rPr lang="en-US" dirty="0"/>
              <a:t> constructor constraint.</a:t>
            </a:r>
          </a:p>
          <a:p>
            <a:pPr marL="0" indent="0">
              <a:buNone/>
            </a:pPr>
            <a:r>
              <a:rPr lang="en-US" dirty="0"/>
              <a:t>This constraint enables new objects of the type parameter to be instantiated.</a:t>
            </a:r>
          </a:p>
          <a:p>
            <a:pPr marL="0" indent="0">
              <a:buNone/>
            </a:pPr>
            <a:r>
              <a:rPr lang="en-US" dirty="0"/>
              <a:t>Note that if a class has a constraint on its type parameter, and a child</a:t>
            </a:r>
          </a:p>
          <a:p>
            <a:pPr marL="0" indent="0">
              <a:buNone/>
            </a:pPr>
            <a:r>
              <a:rPr lang="en-US" dirty="0"/>
              <a:t>of that class has a type parameter that’s constrained by the base class, that constraint must also be applied to the child class’s type parameter.</a:t>
            </a:r>
          </a:p>
          <a:p>
            <a:endParaRPr lang="en-BO" dirty="0"/>
          </a:p>
        </p:txBody>
      </p:sp>
      <p:sp>
        <p:nvSpPr>
          <p:cNvPr id="4" name="TextBox 3">
            <a:extLst>
              <a:ext uri="{FF2B5EF4-FFF2-40B4-BE49-F238E27FC236}">
                <a16:creationId xmlns:a16="http://schemas.microsoft.com/office/drawing/2014/main" id="{84487257-0A57-0F42-81AF-5EE813D479F3}"/>
              </a:ext>
            </a:extLst>
          </p:cNvPr>
          <p:cNvSpPr txBox="1"/>
          <p:nvPr/>
        </p:nvSpPr>
        <p:spPr>
          <a:xfrm>
            <a:off x="3378925" y="4502331"/>
            <a:ext cx="5434149" cy="1846659"/>
          </a:xfrm>
          <a:prstGeom prst="rect">
            <a:avLst/>
          </a:prstGeom>
          <a:noFill/>
        </p:spPr>
        <p:txBody>
          <a:bodyPr wrap="square" rtlCol="0">
            <a:spAutoFit/>
          </a:bodyPr>
          <a:lstStyle/>
          <a:p>
            <a:r>
              <a:rPr lang="en-US" sz="2400" b="1" dirty="0"/>
              <a:t>class </a:t>
            </a:r>
            <a:r>
              <a:rPr lang="en-US" sz="2400" b="1" dirty="0" err="1"/>
              <a:t>MyClass</a:t>
            </a:r>
            <a:r>
              <a:rPr lang="en-US" sz="2400" b="1" dirty="0"/>
              <a:t>&lt;T&gt; where T : new() {}</a:t>
            </a:r>
          </a:p>
          <a:p>
            <a:endParaRPr lang="en-US" sz="2400" b="1" dirty="0"/>
          </a:p>
          <a:p>
            <a:r>
              <a:rPr lang="en-US" sz="2400" b="1" dirty="0"/>
              <a:t>class </a:t>
            </a:r>
            <a:r>
              <a:rPr lang="en-US" sz="2400" b="1" dirty="0" err="1"/>
              <a:t>MyChild</a:t>
            </a:r>
            <a:r>
              <a:rPr lang="en-US" sz="2400" b="1" dirty="0"/>
              <a:t>&lt;T&gt; : </a:t>
            </a:r>
            <a:r>
              <a:rPr lang="en-US" sz="2400" b="1" dirty="0" err="1"/>
              <a:t>MyClass</a:t>
            </a:r>
            <a:r>
              <a:rPr lang="en-US" sz="2400" b="1" dirty="0"/>
              <a:t>&lt;T&gt;</a:t>
            </a:r>
          </a:p>
          <a:p>
            <a:r>
              <a:rPr lang="en-US" sz="2400" b="1" dirty="0"/>
              <a:t>	where T : </a:t>
            </a:r>
            <a:r>
              <a:rPr lang="en-US" sz="2400" b="1" dirty="0" err="1"/>
              <a:t>MyClass</a:t>
            </a:r>
            <a:r>
              <a:rPr lang="en-US" sz="2400" b="1" dirty="0"/>
              <a:t>&lt;T&gt;, new() {}</a:t>
            </a:r>
          </a:p>
          <a:p>
            <a:endParaRPr lang="en-US" dirty="0"/>
          </a:p>
        </p:txBody>
      </p:sp>
    </p:spTree>
    <p:extLst>
      <p:ext uri="{BB962C8B-B14F-4D97-AF65-F5344CB8AC3E}">
        <p14:creationId xmlns:p14="http://schemas.microsoft.com/office/powerpoint/2010/main" val="1232897379"/>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263A6-4297-D04B-864F-61EDD0374444}"/>
              </a:ext>
            </a:extLst>
          </p:cNvPr>
          <p:cNvSpPr>
            <a:spLocks noGrp="1"/>
          </p:cNvSpPr>
          <p:nvPr>
            <p:ph type="title"/>
          </p:nvPr>
        </p:nvSpPr>
        <p:spPr/>
        <p:txBody>
          <a:bodyPr/>
          <a:lstStyle/>
          <a:p>
            <a:r>
              <a:rPr lang="en-US" dirty="0"/>
              <a:t>CHAPTER 29</a:t>
            </a:r>
            <a:br>
              <a:rPr lang="en-US" dirty="0"/>
            </a:br>
            <a:endParaRPr lang="en-BO" dirty="0"/>
          </a:p>
        </p:txBody>
      </p:sp>
      <p:sp>
        <p:nvSpPr>
          <p:cNvPr id="3" name="Content Placeholder 2">
            <a:extLst>
              <a:ext uri="{FF2B5EF4-FFF2-40B4-BE49-F238E27FC236}">
                <a16:creationId xmlns:a16="http://schemas.microsoft.com/office/drawing/2014/main" id="{F2C74F01-2920-6348-945D-BB9756D89B98}"/>
              </a:ext>
            </a:extLst>
          </p:cNvPr>
          <p:cNvSpPr>
            <a:spLocks noGrp="1"/>
          </p:cNvSpPr>
          <p:nvPr>
            <p:ph idx="1"/>
          </p:nvPr>
        </p:nvSpPr>
        <p:spPr/>
        <p:txBody>
          <a:bodyPr/>
          <a:lstStyle/>
          <a:p>
            <a:pPr marL="0" indent="0">
              <a:buNone/>
            </a:pPr>
            <a:r>
              <a:rPr lang="en-US" sz="4000" b="1" dirty="0"/>
              <a:t>Constants</a:t>
            </a:r>
          </a:p>
          <a:p>
            <a:endParaRPr lang="en-BO" dirty="0"/>
          </a:p>
          <a:p>
            <a:pPr marL="0" indent="0">
              <a:buNone/>
            </a:pPr>
            <a:r>
              <a:rPr lang="en-US" dirty="0"/>
              <a:t>A variable in C# can be made into a compile-time constant</a:t>
            </a:r>
          </a:p>
          <a:p>
            <a:endParaRPr lang="en-BO" dirty="0"/>
          </a:p>
        </p:txBody>
      </p:sp>
    </p:spTree>
    <p:extLst>
      <p:ext uri="{BB962C8B-B14F-4D97-AF65-F5344CB8AC3E}">
        <p14:creationId xmlns:p14="http://schemas.microsoft.com/office/powerpoint/2010/main" val="28930392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DE56-EAB0-8748-8FBD-CAFAFC4CC5F3}"/>
              </a:ext>
            </a:extLst>
          </p:cNvPr>
          <p:cNvSpPr>
            <a:spLocks noGrp="1"/>
          </p:cNvSpPr>
          <p:nvPr>
            <p:ph type="title"/>
          </p:nvPr>
        </p:nvSpPr>
        <p:spPr/>
        <p:txBody>
          <a:bodyPr/>
          <a:lstStyle/>
          <a:p>
            <a:r>
              <a:rPr lang="en-US" dirty="0"/>
              <a:t>Constants</a:t>
            </a:r>
            <a:br>
              <a:rPr lang="en-US" dirty="0"/>
            </a:br>
            <a:endParaRPr lang="en-BO" dirty="0"/>
          </a:p>
        </p:txBody>
      </p:sp>
      <p:sp>
        <p:nvSpPr>
          <p:cNvPr id="3" name="Content Placeholder 2">
            <a:extLst>
              <a:ext uri="{FF2B5EF4-FFF2-40B4-BE49-F238E27FC236}">
                <a16:creationId xmlns:a16="http://schemas.microsoft.com/office/drawing/2014/main" id="{B84B7EC6-048E-654F-AD91-9DD1199F4A41}"/>
              </a:ext>
            </a:extLst>
          </p:cNvPr>
          <p:cNvSpPr>
            <a:spLocks noGrp="1"/>
          </p:cNvSpPr>
          <p:nvPr>
            <p:ph idx="1"/>
          </p:nvPr>
        </p:nvSpPr>
        <p:spPr/>
        <p:txBody>
          <a:bodyPr>
            <a:normAutofit/>
          </a:bodyPr>
          <a:lstStyle/>
          <a:p>
            <a:pPr marL="0" indent="0">
              <a:buNone/>
            </a:pPr>
            <a:r>
              <a:rPr lang="en-US" dirty="0"/>
              <a:t>A variable in C# can be made into a compile-time constant by adding the const keyword before the data type. This modifier means that the variable cannot be changed and it must therefore be assigned a value at the same time as it is declared. Any attempts to assign a new value to the constant will result in a compile-time error.</a:t>
            </a:r>
          </a:p>
          <a:p>
            <a:pPr marL="0" indent="0">
              <a:buNone/>
            </a:pPr>
            <a:endParaRPr lang="en-US" dirty="0"/>
          </a:p>
          <a:p>
            <a:endParaRPr lang="en-BO" dirty="0"/>
          </a:p>
        </p:txBody>
      </p:sp>
    </p:spTree>
    <p:extLst>
      <p:ext uri="{BB962C8B-B14F-4D97-AF65-F5344CB8AC3E}">
        <p14:creationId xmlns:p14="http://schemas.microsoft.com/office/powerpoint/2010/main" val="1229799612"/>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B3DFF-2EFA-6045-A22B-925806B249BD}"/>
              </a:ext>
            </a:extLst>
          </p:cNvPr>
          <p:cNvSpPr>
            <a:spLocks noGrp="1"/>
          </p:cNvSpPr>
          <p:nvPr>
            <p:ph type="title"/>
          </p:nvPr>
        </p:nvSpPr>
        <p:spPr/>
        <p:txBody>
          <a:bodyPr/>
          <a:lstStyle/>
          <a:p>
            <a:r>
              <a:rPr lang="en-US" dirty="0"/>
              <a:t>Local Constants</a:t>
            </a:r>
            <a:br>
              <a:rPr lang="en-US" dirty="0"/>
            </a:br>
            <a:endParaRPr lang="en-BO" dirty="0"/>
          </a:p>
        </p:txBody>
      </p:sp>
      <p:sp>
        <p:nvSpPr>
          <p:cNvPr id="3" name="Content Placeholder 2">
            <a:extLst>
              <a:ext uri="{FF2B5EF4-FFF2-40B4-BE49-F238E27FC236}">
                <a16:creationId xmlns:a16="http://schemas.microsoft.com/office/drawing/2014/main" id="{1F7A462B-2FBD-DA41-899E-D34CEE2A7D3F}"/>
              </a:ext>
            </a:extLst>
          </p:cNvPr>
          <p:cNvSpPr>
            <a:spLocks noGrp="1"/>
          </p:cNvSpPr>
          <p:nvPr>
            <p:ph idx="1"/>
          </p:nvPr>
        </p:nvSpPr>
        <p:spPr>
          <a:xfrm>
            <a:off x="838200" y="1825625"/>
            <a:ext cx="10515600" cy="1971312"/>
          </a:xfrm>
        </p:spPr>
        <p:txBody>
          <a:bodyPr>
            <a:normAutofit fontScale="92500" lnSpcReduction="20000"/>
          </a:bodyPr>
          <a:lstStyle/>
          <a:p>
            <a:pPr marL="0" indent="0">
              <a:buNone/>
            </a:pPr>
            <a:r>
              <a:rPr lang="en-US" dirty="0"/>
              <a:t>A local constant must always be initialized at the same time as it is</a:t>
            </a:r>
          </a:p>
          <a:p>
            <a:pPr marL="0" indent="0">
              <a:buNone/>
            </a:pPr>
            <a:r>
              <a:rPr lang="en-US" dirty="0"/>
              <a:t>declared. The const modifier creates a compile-time constant, and so the compiler will replace all usage of the constant with its value. The assigned value must therefore be known at compile-time. As a result of this, the const modifier may only be used together with the simple types, as well as with </a:t>
            </a:r>
            <a:r>
              <a:rPr lang="en-US" dirty="0" err="1"/>
              <a:t>enum</a:t>
            </a:r>
            <a:r>
              <a:rPr lang="en-US" dirty="0"/>
              <a:t> and string types.</a:t>
            </a:r>
          </a:p>
          <a:p>
            <a:endParaRPr lang="en-BO" dirty="0"/>
          </a:p>
        </p:txBody>
      </p:sp>
      <p:sp>
        <p:nvSpPr>
          <p:cNvPr id="5" name="TextBox 4">
            <a:extLst>
              <a:ext uri="{FF2B5EF4-FFF2-40B4-BE49-F238E27FC236}">
                <a16:creationId xmlns:a16="http://schemas.microsoft.com/office/drawing/2014/main" id="{570767C2-65B0-F646-A02A-F317303459A9}"/>
              </a:ext>
            </a:extLst>
          </p:cNvPr>
          <p:cNvSpPr txBox="1"/>
          <p:nvPr/>
        </p:nvSpPr>
        <p:spPr>
          <a:xfrm>
            <a:off x="2838994" y="4206239"/>
            <a:ext cx="6514011" cy="1569660"/>
          </a:xfrm>
          <a:prstGeom prst="rect">
            <a:avLst/>
          </a:prstGeom>
          <a:noFill/>
        </p:spPr>
        <p:txBody>
          <a:bodyPr wrap="square" rtlCol="0">
            <a:spAutoFit/>
          </a:bodyPr>
          <a:lstStyle/>
          <a:p>
            <a:r>
              <a:rPr lang="en-US" sz="2400" b="1" dirty="0"/>
              <a:t>static void Main()</a:t>
            </a:r>
          </a:p>
          <a:p>
            <a:r>
              <a:rPr lang="en-US" sz="2400" b="1" dirty="0"/>
              <a:t>{</a:t>
            </a:r>
          </a:p>
          <a:p>
            <a:r>
              <a:rPr lang="en-US" sz="2400" b="1" dirty="0"/>
              <a:t>	const int a = 10; // compile-time constant</a:t>
            </a:r>
          </a:p>
          <a:p>
            <a:r>
              <a:rPr lang="en-US" sz="2400" b="1" dirty="0"/>
              <a:t>}</a:t>
            </a:r>
          </a:p>
        </p:txBody>
      </p:sp>
    </p:spTree>
    <p:extLst>
      <p:ext uri="{BB962C8B-B14F-4D97-AF65-F5344CB8AC3E}">
        <p14:creationId xmlns:p14="http://schemas.microsoft.com/office/powerpoint/2010/main" val="3259662509"/>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ECAC-229A-464D-8BE9-47DF0C3CC51B}"/>
              </a:ext>
            </a:extLst>
          </p:cNvPr>
          <p:cNvSpPr>
            <a:spLocks noGrp="1"/>
          </p:cNvSpPr>
          <p:nvPr>
            <p:ph type="title"/>
          </p:nvPr>
        </p:nvSpPr>
        <p:spPr/>
        <p:txBody>
          <a:bodyPr/>
          <a:lstStyle/>
          <a:p>
            <a:r>
              <a:rPr lang="en-US" dirty="0"/>
              <a:t>Constant fields</a:t>
            </a:r>
            <a:br>
              <a:rPr lang="en-US" dirty="0"/>
            </a:br>
            <a:endParaRPr lang="en-BO" dirty="0"/>
          </a:p>
        </p:txBody>
      </p:sp>
      <p:sp>
        <p:nvSpPr>
          <p:cNvPr id="3" name="Content Placeholder 2">
            <a:extLst>
              <a:ext uri="{FF2B5EF4-FFF2-40B4-BE49-F238E27FC236}">
                <a16:creationId xmlns:a16="http://schemas.microsoft.com/office/drawing/2014/main" id="{C2993D49-00C1-BC47-8452-DAC11D871EA0}"/>
              </a:ext>
            </a:extLst>
          </p:cNvPr>
          <p:cNvSpPr>
            <a:spLocks noGrp="1"/>
          </p:cNvSpPr>
          <p:nvPr>
            <p:ph idx="1"/>
          </p:nvPr>
        </p:nvSpPr>
        <p:spPr>
          <a:xfrm>
            <a:off x="838200" y="1825625"/>
            <a:ext cx="10515600" cy="2049689"/>
          </a:xfrm>
        </p:spPr>
        <p:txBody>
          <a:bodyPr>
            <a:normAutofit/>
          </a:bodyPr>
          <a:lstStyle/>
          <a:p>
            <a:pPr marL="0" indent="0">
              <a:buNone/>
            </a:pPr>
            <a:r>
              <a:rPr lang="en-US" dirty="0"/>
              <a:t>The const modifier can be applied to a field to make the field unchangeable.</a:t>
            </a:r>
          </a:p>
          <a:p>
            <a:pPr marL="0" indent="0">
              <a:buNone/>
            </a:pPr>
            <a:r>
              <a:rPr lang="en-US" dirty="0"/>
              <a:t>Constant fields cannot have the static modifier. They are implicitly static and are accessed in the same way as static fields.</a:t>
            </a:r>
          </a:p>
          <a:p>
            <a:endParaRPr lang="en-BO" dirty="0"/>
          </a:p>
        </p:txBody>
      </p:sp>
      <p:sp>
        <p:nvSpPr>
          <p:cNvPr id="5" name="TextBox 4">
            <a:extLst>
              <a:ext uri="{FF2B5EF4-FFF2-40B4-BE49-F238E27FC236}">
                <a16:creationId xmlns:a16="http://schemas.microsoft.com/office/drawing/2014/main" id="{D9BE7BE3-2F59-4B45-A8B4-C03ABD9F2844}"/>
              </a:ext>
            </a:extLst>
          </p:cNvPr>
          <p:cNvSpPr txBox="1"/>
          <p:nvPr/>
        </p:nvSpPr>
        <p:spPr>
          <a:xfrm>
            <a:off x="3004455" y="5858714"/>
            <a:ext cx="2490651" cy="738664"/>
          </a:xfrm>
          <a:prstGeom prst="rect">
            <a:avLst/>
          </a:prstGeom>
          <a:noFill/>
        </p:spPr>
        <p:txBody>
          <a:bodyPr wrap="square" rtlCol="0">
            <a:spAutoFit/>
          </a:bodyPr>
          <a:lstStyle/>
          <a:p>
            <a:r>
              <a:rPr lang="en-US" sz="2400" b="1" dirty="0"/>
              <a:t>int a = </a:t>
            </a:r>
            <a:r>
              <a:rPr lang="en-US" sz="2400" b="1" dirty="0" err="1"/>
              <a:t>MyClass.b</a:t>
            </a:r>
            <a:r>
              <a:rPr lang="en-US" sz="2400" b="1" dirty="0"/>
              <a:t>;</a:t>
            </a:r>
          </a:p>
          <a:p>
            <a:endParaRPr lang="en-BO" dirty="0"/>
          </a:p>
        </p:txBody>
      </p:sp>
      <p:sp>
        <p:nvSpPr>
          <p:cNvPr id="6" name="TextBox 5">
            <a:extLst>
              <a:ext uri="{FF2B5EF4-FFF2-40B4-BE49-F238E27FC236}">
                <a16:creationId xmlns:a16="http://schemas.microsoft.com/office/drawing/2014/main" id="{9B832F46-06D2-E84B-A7C5-09D3147E8CED}"/>
              </a:ext>
            </a:extLst>
          </p:cNvPr>
          <p:cNvSpPr txBox="1"/>
          <p:nvPr/>
        </p:nvSpPr>
        <p:spPr>
          <a:xfrm>
            <a:off x="3004455" y="3708922"/>
            <a:ext cx="6688183" cy="1938992"/>
          </a:xfrm>
          <a:prstGeom prst="rect">
            <a:avLst/>
          </a:prstGeom>
          <a:noFill/>
        </p:spPr>
        <p:txBody>
          <a:bodyPr wrap="square" rtlCol="0">
            <a:spAutoFit/>
          </a:bodyPr>
          <a:lstStyle/>
          <a:p>
            <a:r>
              <a:rPr lang="en-US" sz="2400" b="1" dirty="0"/>
              <a:t>class </a:t>
            </a:r>
            <a:r>
              <a:rPr lang="en-US" sz="2400" b="1" dirty="0" err="1"/>
              <a:t>MyClass</a:t>
            </a:r>
            <a:endParaRPr lang="en-US" sz="2400" b="1" dirty="0"/>
          </a:p>
          <a:p>
            <a:r>
              <a:rPr lang="en-US" sz="2400" b="1" dirty="0"/>
              <a:t>{</a:t>
            </a:r>
          </a:p>
          <a:p>
            <a:r>
              <a:rPr lang="en-US" sz="2400" b="1" dirty="0"/>
              <a:t>	const int b = 5; // compile-time constant field</a:t>
            </a:r>
          </a:p>
          <a:p>
            <a:r>
              <a:rPr lang="en-US" sz="2400" b="1" dirty="0"/>
              <a:t>}</a:t>
            </a:r>
          </a:p>
        </p:txBody>
      </p:sp>
    </p:spTree>
    <p:extLst>
      <p:ext uri="{BB962C8B-B14F-4D97-AF65-F5344CB8AC3E}">
        <p14:creationId xmlns:p14="http://schemas.microsoft.com/office/powerpoint/2010/main" val="27334634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F31B-259F-8B41-ADB0-5C0D2364CA96}"/>
              </a:ext>
            </a:extLst>
          </p:cNvPr>
          <p:cNvSpPr>
            <a:spLocks noGrp="1"/>
          </p:cNvSpPr>
          <p:nvPr>
            <p:ph type="title"/>
          </p:nvPr>
        </p:nvSpPr>
        <p:spPr/>
        <p:txBody>
          <a:bodyPr/>
          <a:lstStyle/>
          <a:p>
            <a:r>
              <a:rPr lang="en-US" dirty="0" err="1"/>
              <a:t>Readonly</a:t>
            </a:r>
            <a:br>
              <a:rPr lang="en-US" dirty="0"/>
            </a:br>
            <a:endParaRPr lang="en-BO" dirty="0"/>
          </a:p>
        </p:txBody>
      </p:sp>
      <p:sp>
        <p:nvSpPr>
          <p:cNvPr id="3" name="Content Placeholder 2">
            <a:extLst>
              <a:ext uri="{FF2B5EF4-FFF2-40B4-BE49-F238E27FC236}">
                <a16:creationId xmlns:a16="http://schemas.microsoft.com/office/drawing/2014/main" id="{DF102BB3-E85A-C841-81BC-F027DAD4D921}"/>
              </a:ext>
            </a:extLst>
          </p:cNvPr>
          <p:cNvSpPr>
            <a:spLocks noGrp="1"/>
          </p:cNvSpPr>
          <p:nvPr>
            <p:ph idx="1"/>
          </p:nvPr>
        </p:nvSpPr>
        <p:spPr>
          <a:xfrm>
            <a:off x="838200" y="1825625"/>
            <a:ext cx="10515600" cy="1814558"/>
          </a:xfrm>
        </p:spPr>
        <p:txBody>
          <a:bodyPr>
            <a:normAutofit fontScale="55000" lnSpcReduction="20000"/>
          </a:bodyPr>
          <a:lstStyle/>
          <a:p>
            <a:pPr marL="0" indent="0">
              <a:buNone/>
            </a:pPr>
            <a:r>
              <a:rPr lang="en-US" sz="3600" dirty="0"/>
              <a:t>Another variable modifier similar to const is </a:t>
            </a:r>
            <a:r>
              <a:rPr lang="en-US" sz="3600" dirty="0" err="1"/>
              <a:t>readonly</a:t>
            </a:r>
            <a:r>
              <a:rPr lang="en-US" sz="3600" dirty="0"/>
              <a:t>, which creates a runtime constant. This modifier can be applied to fields, and like const, it makes the field unchangeable.</a:t>
            </a:r>
          </a:p>
          <a:p>
            <a:pPr marL="0" indent="0">
              <a:buNone/>
            </a:pPr>
            <a:r>
              <a:rPr lang="en-US" sz="3600" dirty="0"/>
              <a:t>Since a </a:t>
            </a:r>
            <a:r>
              <a:rPr lang="en-US" sz="3600" dirty="0" err="1"/>
              <a:t>readonly</a:t>
            </a:r>
            <a:r>
              <a:rPr lang="en-US" sz="3600" dirty="0"/>
              <a:t> field is assigned at runtime, it can be assigned a dynamic value that is not known until runtime.</a:t>
            </a:r>
          </a:p>
          <a:p>
            <a:pPr marL="0" indent="0">
              <a:buNone/>
            </a:pPr>
            <a:r>
              <a:rPr lang="en-US" sz="3600" dirty="0"/>
              <a:t>Unlike const, </a:t>
            </a:r>
            <a:r>
              <a:rPr lang="en-US" sz="3600" dirty="0" err="1"/>
              <a:t>readonly</a:t>
            </a:r>
            <a:r>
              <a:rPr lang="en-US" sz="3600" dirty="0"/>
              <a:t> can be applied to any data type. </a:t>
            </a:r>
            <a:r>
              <a:rPr lang="en-US" sz="3600" dirty="0" err="1"/>
              <a:t>aditionally</a:t>
            </a:r>
            <a:r>
              <a:rPr lang="en-US" sz="3600" dirty="0"/>
              <a:t>, a </a:t>
            </a:r>
            <a:r>
              <a:rPr lang="en-US" sz="3600" dirty="0" err="1"/>
              <a:t>readonly</a:t>
            </a:r>
            <a:r>
              <a:rPr lang="en-US" sz="3600" dirty="0"/>
              <a:t> field cannot only be initialized when it is declared. It can also be assigned a value in the constructor.</a:t>
            </a:r>
          </a:p>
          <a:p>
            <a:pPr marL="0" indent="0">
              <a:buNone/>
            </a:pPr>
            <a:endParaRPr lang="en-US" dirty="0"/>
          </a:p>
        </p:txBody>
      </p:sp>
      <p:sp>
        <p:nvSpPr>
          <p:cNvPr id="4" name="TextBox 3">
            <a:extLst>
              <a:ext uri="{FF2B5EF4-FFF2-40B4-BE49-F238E27FC236}">
                <a16:creationId xmlns:a16="http://schemas.microsoft.com/office/drawing/2014/main" id="{7E89DFC4-354D-1E4E-96E3-4F1403B03C5B}"/>
              </a:ext>
            </a:extLst>
          </p:cNvPr>
          <p:cNvSpPr txBox="1"/>
          <p:nvPr/>
        </p:nvSpPr>
        <p:spPr>
          <a:xfrm>
            <a:off x="1802675" y="3775120"/>
            <a:ext cx="8168639" cy="2585323"/>
          </a:xfrm>
          <a:prstGeom prst="rect">
            <a:avLst/>
          </a:prstGeom>
          <a:noFill/>
        </p:spPr>
        <p:txBody>
          <a:bodyPr wrap="square" rtlCol="0">
            <a:spAutoFit/>
          </a:bodyPr>
          <a:lstStyle/>
          <a:p>
            <a:r>
              <a:rPr lang="en-US" b="1" dirty="0"/>
              <a:t>class </a:t>
            </a:r>
            <a:r>
              <a:rPr lang="en-US" b="1" dirty="0" err="1"/>
              <a:t>MyClass</a:t>
            </a:r>
            <a:endParaRPr lang="en-US" b="1" dirty="0"/>
          </a:p>
          <a:p>
            <a:r>
              <a:rPr lang="en-US" b="1" dirty="0"/>
              <a:t>{</a:t>
            </a:r>
          </a:p>
          <a:p>
            <a:pPr lvl="1"/>
            <a:r>
              <a:rPr lang="en-US" b="1" dirty="0" err="1"/>
              <a:t>readonly</a:t>
            </a:r>
            <a:r>
              <a:rPr lang="en-US" b="1" dirty="0"/>
              <a:t> int c = 3; 				// run-time constant field</a:t>
            </a:r>
          </a:p>
          <a:p>
            <a:pPr lvl="1"/>
            <a:r>
              <a:rPr lang="en-US" b="1" dirty="0" err="1"/>
              <a:t>readonly</a:t>
            </a:r>
            <a:r>
              <a:rPr lang="en-US" b="1" dirty="0"/>
              <a:t> int d = </a:t>
            </a:r>
            <a:r>
              <a:rPr lang="en-US" b="1" dirty="0" err="1"/>
              <a:t>System.DateTime.Now.Hour</a:t>
            </a:r>
            <a:r>
              <a:rPr lang="en-US" b="1" dirty="0"/>
              <a:t>;</a:t>
            </a:r>
          </a:p>
          <a:p>
            <a:pPr lvl="1"/>
            <a:r>
              <a:rPr lang="en-US" b="1" dirty="0" err="1"/>
              <a:t>readonly</a:t>
            </a:r>
            <a:r>
              <a:rPr lang="en-US" b="1" dirty="0"/>
              <a:t> int[] e = { 1, 2, 3 }; 			// </a:t>
            </a:r>
            <a:r>
              <a:rPr lang="en-US" b="1" dirty="0" err="1"/>
              <a:t>readonly</a:t>
            </a:r>
            <a:r>
              <a:rPr lang="en-US" b="1" dirty="0"/>
              <a:t> array</a:t>
            </a:r>
          </a:p>
          <a:p>
            <a:pPr lvl="1"/>
            <a:r>
              <a:rPr lang="en-US" b="1" dirty="0" err="1"/>
              <a:t>Readonly</a:t>
            </a:r>
            <a:r>
              <a:rPr lang="en-US" b="1" dirty="0"/>
              <a:t> string s;</a:t>
            </a:r>
          </a:p>
          <a:p>
            <a:pPr lvl="1"/>
            <a:endParaRPr lang="en-US" b="1" dirty="0"/>
          </a:p>
          <a:p>
            <a:pPr lvl="1"/>
            <a:r>
              <a:rPr lang="en-US" b="1" dirty="0"/>
              <a:t>public </a:t>
            </a:r>
            <a:r>
              <a:rPr lang="en-US" b="1" dirty="0" err="1"/>
              <a:t>MyClass</a:t>
            </a:r>
            <a:r>
              <a:rPr lang="en-US" b="1" dirty="0"/>
              <a:t>() { s = "Hello World"; }</a:t>
            </a:r>
          </a:p>
          <a:p>
            <a:r>
              <a:rPr lang="en-US" b="1" dirty="0"/>
              <a:t>}</a:t>
            </a:r>
          </a:p>
        </p:txBody>
      </p:sp>
    </p:spTree>
    <p:extLst>
      <p:ext uri="{BB962C8B-B14F-4D97-AF65-F5344CB8AC3E}">
        <p14:creationId xmlns:p14="http://schemas.microsoft.com/office/powerpoint/2010/main" val="253033352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9134A-1467-2543-98FB-8D093F62E612}"/>
              </a:ext>
            </a:extLst>
          </p:cNvPr>
          <p:cNvSpPr>
            <a:spLocks noGrp="1"/>
          </p:cNvSpPr>
          <p:nvPr>
            <p:ph type="title"/>
          </p:nvPr>
        </p:nvSpPr>
        <p:spPr/>
        <p:txBody>
          <a:bodyPr/>
          <a:lstStyle/>
          <a:p>
            <a:r>
              <a:rPr lang="en-US" dirty="0"/>
              <a:t>R</a:t>
            </a:r>
            <a:r>
              <a:rPr lang="en-BO" dirty="0"/>
              <a:t>eadonly struct</a:t>
            </a:r>
          </a:p>
        </p:txBody>
      </p:sp>
      <p:sp>
        <p:nvSpPr>
          <p:cNvPr id="3" name="Content Placeholder 2">
            <a:extLst>
              <a:ext uri="{FF2B5EF4-FFF2-40B4-BE49-F238E27FC236}">
                <a16:creationId xmlns:a16="http://schemas.microsoft.com/office/drawing/2014/main" id="{7847926F-612C-5A4D-94C0-7EBAE899E595}"/>
              </a:ext>
            </a:extLst>
          </p:cNvPr>
          <p:cNvSpPr>
            <a:spLocks noGrp="1"/>
          </p:cNvSpPr>
          <p:nvPr>
            <p:ph idx="1"/>
          </p:nvPr>
        </p:nvSpPr>
        <p:spPr>
          <a:xfrm>
            <a:off x="838200" y="1825626"/>
            <a:ext cx="10515600" cy="839197"/>
          </a:xfrm>
        </p:spPr>
        <p:txBody>
          <a:bodyPr>
            <a:normAutofit fontScale="77500" lnSpcReduction="20000"/>
          </a:bodyPr>
          <a:lstStyle/>
          <a:p>
            <a:pPr marL="0" indent="0">
              <a:buNone/>
            </a:pPr>
            <a:r>
              <a:rPr lang="en-US" dirty="0"/>
              <a:t>The </a:t>
            </a:r>
            <a:r>
              <a:rPr lang="en-US" dirty="0" err="1"/>
              <a:t>readonly</a:t>
            </a:r>
            <a:r>
              <a:rPr lang="en-US" dirty="0"/>
              <a:t> modifier can be applied to not just fields but also to structs. Declaring a struct as </a:t>
            </a:r>
            <a:r>
              <a:rPr lang="en-US" dirty="0" err="1"/>
              <a:t>readonly</a:t>
            </a:r>
            <a:r>
              <a:rPr lang="en-US" dirty="0"/>
              <a:t> will enforce immutability on the members of the struct, requiring all fields and properties to be made </a:t>
            </a:r>
            <a:r>
              <a:rPr lang="en-US" dirty="0" err="1"/>
              <a:t>readonly</a:t>
            </a:r>
            <a:r>
              <a:rPr lang="en-US" dirty="0"/>
              <a:t>.</a:t>
            </a:r>
          </a:p>
          <a:p>
            <a:endParaRPr lang="en-BO" dirty="0"/>
          </a:p>
        </p:txBody>
      </p:sp>
      <p:sp>
        <p:nvSpPr>
          <p:cNvPr id="5" name="TextBox 4">
            <a:extLst>
              <a:ext uri="{FF2B5EF4-FFF2-40B4-BE49-F238E27FC236}">
                <a16:creationId xmlns:a16="http://schemas.microsoft.com/office/drawing/2014/main" id="{5998DCA2-374A-6048-BE49-CEE25201504F}"/>
              </a:ext>
            </a:extLst>
          </p:cNvPr>
          <p:cNvSpPr txBox="1"/>
          <p:nvPr/>
        </p:nvSpPr>
        <p:spPr>
          <a:xfrm>
            <a:off x="3405052" y="2664823"/>
            <a:ext cx="4998720" cy="4154984"/>
          </a:xfrm>
          <a:prstGeom prst="rect">
            <a:avLst/>
          </a:prstGeom>
          <a:noFill/>
        </p:spPr>
        <p:txBody>
          <a:bodyPr wrap="square" rtlCol="0">
            <a:spAutoFit/>
          </a:bodyPr>
          <a:lstStyle/>
          <a:p>
            <a:r>
              <a:rPr lang="en-US" sz="2400" b="1" dirty="0" err="1"/>
              <a:t>readonly</a:t>
            </a:r>
            <a:r>
              <a:rPr lang="en-US" sz="2400" b="1" dirty="0"/>
              <a:t> struct </a:t>
            </a:r>
            <a:r>
              <a:rPr lang="en-US" sz="2400" b="1" dirty="0" err="1"/>
              <a:t>MyStruct</a:t>
            </a:r>
            <a:endParaRPr lang="en-US" sz="2400" b="1" dirty="0"/>
          </a:p>
          <a:p>
            <a:r>
              <a:rPr lang="en-US" sz="2400" b="1" dirty="0"/>
              <a:t>{</a:t>
            </a:r>
          </a:p>
          <a:p>
            <a:pPr lvl="1"/>
            <a:r>
              <a:rPr lang="en-US" sz="2400" b="1" dirty="0"/>
              <a:t>public </a:t>
            </a:r>
            <a:r>
              <a:rPr lang="en-US" sz="2400" b="1" dirty="0" err="1"/>
              <a:t>readonly</a:t>
            </a:r>
            <a:r>
              <a:rPr lang="en-US" sz="2400" b="1" dirty="0"/>
              <a:t> int </a:t>
            </a:r>
            <a:r>
              <a:rPr lang="en-US" sz="2400" b="1" dirty="0" err="1"/>
              <a:t>myVar</a:t>
            </a:r>
            <a:r>
              <a:rPr lang="en-US" sz="2400" b="1" dirty="0"/>
              <a:t>;</a:t>
            </a:r>
          </a:p>
          <a:p>
            <a:pPr lvl="1"/>
            <a:r>
              <a:rPr lang="en-US" sz="2400" b="1" dirty="0"/>
              <a:t>public int </a:t>
            </a:r>
            <a:r>
              <a:rPr lang="en-US" sz="2400" b="1" dirty="0" err="1"/>
              <a:t>myProperty</a:t>
            </a:r>
            <a:r>
              <a:rPr lang="en-US" sz="2400" b="1" dirty="0"/>
              <a:t> { get; }</a:t>
            </a:r>
          </a:p>
          <a:p>
            <a:pPr lvl="1"/>
            <a:endParaRPr lang="en-US" sz="2400" b="1" dirty="0"/>
          </a:p>
          <a:p>
            <a:pPr lvl="1"/>
            <a:r>
              <a:rPr lang="en-US" sz="2400" b="1" dirty="0"/>
              <a:t>public </a:t>
            </a:r>
            <a:r>
              <a:rPr lang="en-US" sz="2400" b="1" dirty="0" err="1"/>
              <a:t>MyStruct</a:t>
            </a:r>
            <a:r>
              <a:rPr lang="en-US" sz="2400" b="1" dirty="0"/>
              <a:t>(int var, int prop)</a:t>
            </a:r>
          </a:p>
          <a:p>
            <a:pPr lvl="1"/>
            <a:r>
              <a:rPr lang="en-US" sz="2400" b="1" dirty="0"/>
              <a:t>{</a:t>
            </a:r>
          </a:p>
          <a:p>
            <a:pPr lvl="2"/>
            <a:r>
              <a:rPr lang="en-US" sz="2400" b="1" dirty="0" err="1"/>
              <a:t>myVar</a:t>
            </a:r>
            <a:r>
              <a:rPr lang="en-US" sz="2400" b="1" dirty="0"/>
              <a:t> = var;</a:t>
            </a:r>
          </a:p>
          <a:p>
            <a:pPr lvl="2"/>
            <a:r>
              <a:rPr lang="en-US" sz="2400" b="1" dirty="0" err="1"/>
              <a:t>myProperty</a:t>
            </a:r>
            <a:r>
              <a:rPr lang="en-US" sz="2400" b="1" dirty="0"/>
              <a:t> = prop;</a:t>
            </a:r>
          </a:p>
          <a:p>
            <a:pPr lvl="1"/>
            <a:r>
              <a:rPr lang="en-US" sz="2400" b="1" dirty="0"/>
              <a:t>}</a:t>
            </a:r>
          </a:p>
          <a:p>
            <a:r>
              <a:rPr lang="en-US" sz="2400" b="1" dirty="0"/>
              <a:t>}</a:t>
            </a:r>
            <a:endParaRPr lang="en-US" b="1" dirty="0"/>
          </a:p>
        </p:txBody>
      </p:sp>
    </p:spTree>
    <p:extLst>
      <p:ext uri="{BB962C8B-B14F-4D97-AF65-F5344CB8AC3E}">
        <p14:creationId xmlns:p14="http://schemas.microsoft.com/office/powerpoint/2010/main" val="1249805172"/>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CFEE-33CC-2C4C-9873-CCA9EBE1A2FD}"/>
              </a:ext>
            </a:extLst>
          </p:cNvPr>
          <p:cNvSpPr>
            <a:spLocks noGrp="1"/>
          </p:cNvSpPr>
          <p:nvPr>
            <p:ph type="title"/>
          </p:nvPr>
        </p:nvSpPr>
        <p:spPr/>
        <p:txBody>
          <a:bodyPr/>
          <a:lstStyle/>
          <a:p>
            <a:r>
              <a:rPr lang="en-US" dirty="0"/>
              <a:t>r</a:t>
            </a:r>
            <a:r>
              <a:rPr lang="en-BO" dirty="0"/>
              <a:t>ef readonly return</a:t>
            </a:r>
          </a:p>
        </p:txBody>
      </p:sp>
      <p:sp>
        <p:nvSpPr>
          <p:cNvPr id="3" name="Content Placeholder 2">
            <a:extLst>
              <a:ext uri="{FF2B5EF4-FFF2-40B4-BE49-F238E27FC236}">
                <a16:creationId xmlns:a16="http://schemas.microsoft.com/office/drawing/2014/main" id="{8C55F89E-0240-3D4A-BF5C-27A47B55FA43}"/>
              </a:ext>
            </a:extLst>
          </p:cNvPr>
          <p:cNvSpPr>
            <a:spLocks noGrp="1"/>
          </p:cNvSpPr>
          <p:nvPr>
            <p:ph idx="1"/>
          </p:nvPr>
        </p:nvSpPr>
        <p:spPr>
          <a:xfrm>
            <a:off x="838200" y="1825625"/>
            <a:ext cx="10515600" cy="1405255"/>
          </a:xfrm>
        </p:spPr>
        <p:txBody>
          <a:bodyPr>
            <a:normAutofit fontScale="92500" lnSpcReduction="10000"/>
          </a:bodyPr>
          <a:lstStyle/>
          <a:p>
            <a:pPr marL="0" indent="0">
              <a:buNone/>
            </a:pPr>
            <a:r>
              <a:rPr lang="en-US" dirty="0"/>
              <a:t>Another addition in C# is the ability to mark a method’s return value as </a:t>
            </a:r>
            <a:r>
              <a:rPr lang="en-US" dirty="0" err="1"/>
              <a:t>readonly</a:t>
            </a:r>
            <a:r>
              <a:rPr lang="en-US" dirty="0"/>
              <a:t> when returning a value type by reference with the ref modifier. This will disallow the caller from modifying the returned value, provided that the returned value is also assigned as a </a:t>
            </a:r>
            <a:r>
              <a:rPr lang="en-US" dirty="0" err="1"/>
              <a:t>readonly</a:t>
            </a:r>
            <a:r>
              <a:rPr lang="en-US" dirty="0"/>
              <a:t> reference and not just a copy.</a:t>
            </a:r>
          </a:p>
          <a:p>
            <a:endParaRPr lang="en-BO" dirty="0"/>
          </a:p>
        </p:txBody>
      </p:sp>
      <p:sp>
        <p:nvSpPr>
          <p:cNvPr id="4" name="TextBox 3">
            <a:extLst>
              <a:ext uri="{FF2B5EF4-FFF2-40B4-BE49-F238E27FC236}">
                <a16:creationId xmlns:a16="http://schemas.microsoft.com/office/drawing/2014/main" id="{EEA740C9-8282-DD48-AD0F-AD9A6595C6A1}"/>
              </a:ext>
            </a:extLst>
          </p:cNvPr>
          <p:cNvSpPr txBox="1"/>
          <p:nvPr/>
        </p:nvSpPr>
        <p:spPr>
          <a:xfrm>
            <a:off x="3187337" y="3372348"/>
            <a:ext cx="6035040" cy="3170099"/>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err="1"/>
              <a:t>readonly</a:t>
            </a:r>
            <a:r>
              <a:rPr lang="en-US" sz="2000" b="1" dirty="0"/>
              <a:t> static int </a:t>
            </a:r>
            <a:r>
              <a:rPr lang="en-US" sz="2000" b="1" dirty="0" err="1"/>
              <a:t>i</a:t>
            </a:r>
            <a:r>
              <a:rPr lang="en-US" sz="2000" b="1" dirty="0"/>
              <a:t>;</a:t>
            </a:r>
          </a:p>
          <a:p>
            <a:pPr lvl="1"/>
            <a:r>
              <a:rPr lang="en-US" sz="2000" b="1" dirty="0"/>
              <a:t>static ref </a:t>
            </a:r>
            <a:r>
              <a:rPr lang="en-US" sz="2000" b="1" dirty="0" err="1"/>
              <a:t>readonly</a:t>
            </a:r>
            <a:r>
              <a:rPr lang="en-US" sz="2000" b="1" dirty="0"/>
              <a:t> int </a:t>
            </a:r>
            <a:r>
              <a:rPr lang="en-US" sz="2000" b="1" dirty="0" err="1"/>
              <a:t>GetValue</a:t>
            </a:r>
            <a:r>
              <a:rPr lang="en-US" sz="2000" b="1" dirty="0"/>
              <a:t>() { return ref </a:t>
            </a:r>
            <a:r>
              <a:rPr lang="en-US" sz="2000" b="1" dirty="0" err="1"/>
              <a:t>i</a:t>
            </a:r>
            <a:r>
              <a:rPr lang="en-US" sz="2000" b="1" dirty="0"/>
              <a:t>; }</a:t>
            </a:r>
          </a:p>
          <a:p>
            <a:pPr lvl="1"/>
            <a:r>
              <a:rPr lang="en-US" sz="2000" b="1" dirty="0"/>
              <a:t>static void Main()</a:t>
            </a:r>
          </a:p>
          <a:p>
            <a:pPr lvl="1"/>
            <a:r>
              <a:rPr lang="en-US" sz="2000" b="1" dirty="0"/>
              <a:t>{</a:t>
            </a:r>
          </a:p>
          <a:p>
            <a:pPr lvl="2"/>
            <a:r>
              <a:rPr lang="en-US" sz="2000" b="1" dirty="0"/>
              <a:t>ref </a:t>
            </a:r>
            <a:r>
              <a:rPr lang="en-US" sz="2000" b="1" dirty="0" err="1"/>
              <a:t>readonly</a:t>
            </a:r>
            <a:r>
              <a:rPr lang="en-US" sz="2000" b="1" dirty="0"/>
              <a:t> int a = ref </a:t>
            </a:r>
            <a:r>
              <a:rPr lang="en-US" sz="2000" b="1" dirty="0" err="1"/>
              <a:t>GetValue</a:t>
            </a:r>
            <a:r>
              <a:rPr lang="en-US" sz="2000" b="1" dirty="0"/>
              <a:t>();</a:t>
            </a:r>
          </a:p>
          <a:p>
            <a:pPr lvl="2"/>
            <a:r>
              <a:rPr lang="en-US" sz="2000" b="1" dirty="0"/>
              <a:t>a = 5; // error: </a:t>
            </a:r>
            <a:r>
              <a:rPr lang="en-US" sz="2000" b="1" dirty="0" err="1"/>
              <a:t>readonly</a:t>
            </a:r>
            <a:r>
              <a:rPr lang="en-US" sz="2000" b="1" dirty="0"/>
              <a:t> variable</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43923716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72EC6-E323-544C-BC26-B4AA08F6A81E}"/>
              </a:ext>
            </a:extLst>
          </p:cNvPr>
          <p:cNvSpPr>
            <a:spLocks noGrp="1"/>
          </p:cNvSpPr>
          <p:nvPr>
            <p:ph type="title"/>
          </p:nvPr>
        </p:nvSpPr>
        <p:spPr/>
        <p:txBody>
          <a:bodyPr/>
          <a:lstStyle/>
          <a:p>
            <a:r>
              <a:rPr lang="en-US" dirty="0"/>
              <a:t>In Parameters</a:t>
            </a:r>
            <a:br>
              <a:rPr lang="en-US" dirty="0"/>
            </a:br>
            <a:endParaRPr lang="en-BO" dirty="0"/>
          </a:p>
        </p:txBody>
      </p:sp>
      <p:sp>
        <p:nvSpPr>
          <p:cNvPr id="3" name="Content Placeholder 2">
            <a:extLst>
              <a:ext uri="{FF2B5EF4-FFF2-40B4-BE49-F238E27FC236}">
                <a16:creationId xmlns:a16="http://schemas.microsoft.com/office/drawing/2014/main" id="{AE839DEB-E464-C448-8572-B2111F72E366}"/>
              </a:ext>
            </a:extLst>
          </p:cNvPr>
          <p:cNvSpPr>
            <a:spLocks noGrp="1"/>
          </p:cNvSpPr>
          <p:nvPr>
            <p:ph idx="1"/>
          </p:nvPr>
        </p:nvSpPr>
        <p:spPr>
          <a:xfrm>
            <a:off x="838200" y="1825626"/>
            <a:ext cx="10515600" cy="908866"/>
          </a:xfrm>
        </p:spPr>
        <p:txBody>
          <a:bodyPr>
            <a:normAutofit fontScale="62500" lnSpcReduction="20000"/>
          </a:bodyPr>
          <a:lstStyle/>
          <a:p>
            <a:pPr marL="0" indent="0">
              <a:buNone/>
            </a:pPr>
            <a:r>
              <a:rPr lang="en-US" dirty="0"/>
              <a:t>Similar to the ref parameter modifier, exists the in modifier, which provides the ability to pass an argument as a </a:t>
            </a:r>
            <a:r>
              <a:rPr lang="en-US" dirty="0" err="1"/>
              <a:t>readonly</a:t>
            </a:r>
            <a:r>
              <a:rPr lang="en-US" dirty="0"/>
              <a:t> reference. Any code in the method that attempts to modify an in parameter (or its members in the case of a struct) will fail at compile-time and so the parameter must be initialized prior to the method call.</a:t>
            </a:r>
          </a:p>
          <a:p>
            <a:endParaRPr lang="en-BO" dirty="0"/>
          </a:p>
        </p:txBody>
      </p:sp>
      <p:sp>
        <p:nvSpPr>
          <p:cNvPr id="4" name="TextBox 3">
            <a:extLst>
              <a:ext uri="{FF2B5EF4-FFF2-40B4-BE49-F238E27FC236}">
                <a16:creationId xmlns:a16="http://schemas.microsoft.com/office/drawing/2014/main" id="{845FAC2F-D56F-C744-A5AF-F49273F57727}"/>
              </a:ext>
            </a:extLst>
          </p:cNvPr>
          <p:cNvSpPr txBox="1"/>
          <p:nvPr/>
        </p:nvSpPr>
        <p:spPr>
          <a:xfrm>
            <a:off x="1506582" y="2590757"/>
            <a:ext cx="6618515" cy="3785652"/>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static void Test(in int num) {</a:t>
            </a:r>
          </a:p>
          <a:p>
            <a:pPr lvl="1"/>
            <a:r>
              <a:rPr lang="en-US" sz="2000" b="1" dirty="0"/>
              <a:t>	// num = 5; 	// error: </a:t>
            </a:r>
            <a:r>
              <a:rPr lang="en-US" sz="2000" b="1" dirty="0" err="1"/>
              <a:t>readonly</a:t>
            </a:r>
            <a:r>
              <a:rPr lang="en-US" sz="2000" b="1" dirty="0"/>
              <a:t> parameter</a:t>
            </a:r>
          </a:p>
          <a:p>
            <a:pPr lvl="1"/>
            <a:r>
              <a:rPr lang="en-US" sz="2000" b="1" dirty="0"/>
              <a:t>}</a:t>
            </a:r>
          </a:p>
          <a:p>
            <a:pPr lvl="1"/>
            <a:endParaRPr lang="en-US" sz="2000" b="1" dirty="0"/>
          </a:p>
          <a:p>
            <a:pPr lvl="1"/>
            <a:r>
              <a:rPr lang="en-US" sz="2000" b="1" dirty="0"/>
              <a:t>static void Main() {</a:t>
            </a:r>
          </a:p>
          <a:p>
            <a:pPr lvl="2"/>
            <a:r>
              <a:rPr lang="en-US" sz="2000" b="1" dirty="0"/>
              <a:t>int </a:t>
            </a:r>
            <a:r>
              <a:rPr lang="en-US" sz="2000" b="1" dirty="0" err="1"/>
              <a:t>i</a:t>
            </a:r>
            <a:r>
              <a:rPr lang="en-US" sz="2000" b="1" dirty="0"/>
              <a:t> = 10;</a:t>
            </a:r>
          </a:p>
          <a:p>
            <a:pPr lvl="2"/>
            <a:r>
              <a:rPr lang="en-US" sz="2000" b="1" dirty="0"/>
              <a:t>Test(</a:t>
            </a:r>
            <a:r>
              <a:rPr lang="en-US" sz="2000" b="1" dirty="0" err="1"/>
              <a:t>i</a:t>
            </a:r>
            <a:r>
              <a:rPr lang="en-US" sz="2000" b="1" dirty="0"/>
              <a:t>); // passed by </a:t>
            </a:r>
            <a:r>
              <a:rPr lang="en-US" sz="2000" b="1" dirty="0" err="1"/>
              <a:t>readonly</a:t>
            </a:r>
            <a:r>
              <a:rPr lang="en-US" sz="2000" b="1" dirty="0"/>
              <a:t> reference</a:t>
            </a:r>
          </a:p>
          <a:p>
            <a:pPr lvl="2"/>
            <a:r>
              <a:rPr lang="en-US" sz="2000" b="1" dirty="0"/>
              <a:t>Test(2); // allowed, temporary variable created</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5FD864F3-1077-AF49-AB2F-6B860C05C08D}"/>
              </a:ext>
            </a:extLst>
          </p:cNvPr>
          <p:cNvSpPr txBox="1"/>
          <p:nvPr/>
        </p:nvSpPr>
        <p:spPr>
          <a:xfrm>
            <a:off x="8586651" y="3124289"/>
            <a:ext cx="2952206" cy="2862322"/>
          </a:xfrm>
          <a:prstGeom prst="rect">
            <a:avLst/>
          </a:prstGeom>
          <a:noFill/>
        </p:spPr>
        <p:txBody>
          <a:bodyPr wrap="square" rtlCol="0">
            <a:spAutoFit/>
          </a:bodyPr>
          <a:lstStyle/>
          <a:p>
            <a:r>
              <a:rPr lang="en-US" dirty="0"/>
              <a:t>Like the ref modifier, the in modifier prevents unnecessary copies</a:t>
            </a:r>
          </a:p>
          <a:p>
            <a:r>
              <a:rPr lang="en-US" dirty="0"/>
              <a:t>from being made of value types. This is useful for performance reasons,</a:t>
            </a:r>
          </a:p>
          <a:p>
            <a:r>
              <a:rPr lang="en-US" dirty="0"/>
              <a:t>particularly when passing a large struct object to a method that’s called</a:t>
            </a:r>
          </a:p>
          <a:p>
            <a:r>
              <a:rPr lang="en-US" dirty="0"/>
              <a:t>multiple times.</a:t>
            </a:r>
          </a:p>
        </p:txBody>
      </p:sp>
    </p:spTree>
    <p:extLst>
      <p:ext uri="{BB962C8B-B14F-4D97-AF65-F5344CB8AC3E}">
        <p14:creationId xmlns:p14="http://schemas.microsoft.com/office/powerpoint/2010/main" val="2654856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5B98-E8DB-2745-BCE6-1C08B73069DD}"/>
              </a:ext>
            </a:extLst>
          </p:cNvPr>
          <p:cNvSpPr>
            <a:spLocks noGrp="1"/>
          </p:cNvSpPr>
          <p:nvPr>
            <p:ph type="title"/>
          </p:nvPr>
        </p:nvSpPr>
        <p:spPr/>
        <p:txBody>
          <a:bodyPr/>
          <a:lstStyle/>
          <a:p>
            <a:r>
              <a:rPr lang="en-US" dirty="0"/>
              <a:t>bool type</a:t>
            </a:r>
            <a:br>
              <a:rPr lang="en-US" dirty="0"/>
            </a:br>
            <a:endParaRPr lang="en-BO" dirty="0"/>
          </a:p>
        </p:txBody>
      </p:sp>
      <p:sp>
        <p:nvSpPr>
          <p:cNvPr id="3" name="Content Placeholder 2">
            <a:extLst>
              <a:ext uri="{FF2B5EF4-FFF2-40B4-BE49-F238E27FC236}">
                <a16:creationId xmlns:a16="http://schemas.microsoft.com/office/drawing/2014/main" id="{313D2ED4-37E5-B648-BD33-E0C963DBA6E4}"/>
              </a:ext>
            </a:extLst>
          </p:cNvPr>
          <p:cNvSpPr>
            <a:spLocks noGrp="1"/>
          </p:cNvSpPr>
          <p:nvPr>
            <p:ph idx="1"/>
          </p:nvPr>
        </p:nvSpPr>
        <p:spPr/>
        <p:txBody>
          <a:bodyPr/>
          <a:lstStyle/>
          <a:p>
            <a:pPr marL="0" indent="0">
              <a:buNone/>
            </a:pPr>
            <a:r>
              <a:rPr lang="en-US" dirty="0"/>
              <a:t>The bool type can store a Boolean value, which is a value that can be either true or false. These values are specified with the true and false keywords.</a:t>
            </a:r>
          </a:p>
          <a:p>
            <a:pPr marL="0" indent="0">
              <a:buNone/>
            </a:pPr>
            <a:endParaRPr lang="en-US" dirty="0"/>
          </a:p>
          <a:p>
            <a:pPr marL="0" indent="0">
              <a:buNone/>
            </a:pPr>
            <a:r>
              <a:rPr lang="en-US" dirty="0"/>
              <a:t>bool b = false;</a:t>
            </a:r>
          </a:p>
          <a:p>
            <a:pPr marL="0" indent="0">
              <a:buNone/>
            </a:pPr>
            <a:r>
              <a:rPr lang="en-US" dirty="0"/>
              <a:t>var v = true;</a:t>
            </a:r>
          </a:p>
          <a:p>
            <a:pPr marL="0" indent="0">
              <a:buNone/>
            </a:pPr>
            <a:r>
              <a:rPr lang="en-US" dirty="0"/>
              <a:t>var n = 5;</a:t>
            </a:r>
          </a:p>
          <a:p>
            <a:pPr marL="0" indent="0">
              <a:buNone/>
            </a:pPr>
            <a:r>
              <a:rPr lang="en-US" dirty="0"/>
              <a:t>b = (n == 10);	// false </a:t>
            </a:r>
          </a:p>
          <a:p>
            <a:endParaRPr lang="en-US" dirty="0"/>
          </a:p>
          <a:p>
            <a:endParaRPr lang="en-US" dirty="0"/>
          </a:p>
          <a:p>
            <a:endParaRPr lang="en-US" dirty="0"/>
          </a:p>
          <a:p>
            <a:endParaRPr lang="en-BO" dirty="0"/>
          </a:p>
        </p:txBody>
      </p:sp>
    </p:spTree>
    <p:extLst>
      <p:ext uri="{BB962C8B-B14F-4D97-AF65-F5344CB8AC3E}">
        <p14:creationId xmlns:p14="http://schemas.microsoft.com/office/powerpoint/2010/main" val="386177196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BEB5-E421-0B4A-B398-C6E88789DBCB}"/>
              </a:ext>
            </a:extLst>
          </p:cNvPr>
          <p:cNvSpPr>
            <a:spLocks noGrp="1"/>
          </p:cNvSpPr>
          <p:nvPr>
            <p:ph type="title"/>
          </p:nvPr>
        </p:nvSpPr>
        <p:spPr/>
        <p:txBody>
          <a:bodyPr/>
          <a:lstStyle/>
          <a:p>
            <a:r>
              <a:rPr lang="en-US" dirty="0"/>
              <a:t>Constant Guideline</a:t>
            </a:r>
            <a:br>
              <a:rPr lang="en-US" dirty="0"/>
            </a:br>
            <a:endParaRPr lang="en-BO" dirty="0"/>
          </a:p>
        </p:txBody>
      </p:sp>
      <p:sp>
        <p:nvSpPr>
          <p:cNvPr id="3" name="Content Placeholder 2">
            <a:extLst>
              <a:ext uri="{FF2B5EF4-FFF2-40B4-BE49-F238E27FC236}">
                <a16:creationId xmlns:a16="http://schemas.microsoft.com/office/drawing/2014/main" id="{09AFAFEC-2D87-D945-B0FC-94954924D8CA}"/>
              </a:ext>
            </a:extLst>
          </p:cNvPr>
          <p:cNvSpPr>
            <a:spLocks noGrp="1"/>
          </p:cNvSpPr>
          <p:nvPr>
            <p:ph idx="1"/>
          </p:nvPr>
        </p:nvSpPr>
        <p:spPr>
          <a:xfrm>
            <a:off x="838200" y="1825625"/>
            <a:ext cx="10515600" cy="3451769"/>
          </a:xfrm>
        </p:spPr>
        <p:txBody>
          <a:bodyPr/>
          <a:lstStyle/>
          <a:p>
            <a:pPr marL="0" indent="0">
              <a:buNone/>
            </a:pPr>
            <a:r>
              <a:rPr lang="en-US" dirty="0"/>
              <a:t>In general, it is a good idea to always declare variables as const or</a:t>
            </a:r>
          </a:p>
          <a:p>
            <a:pPr marL="0" indent="0">
              <a:buNone/>
            </a:pPr>
            <a:r>
              <a:rPr lang="en-US" dirty="0" err="1"/>
              <a:t>readonly</a:t>
            </a:r>
            <a:r>
              <a:rPr lang="en-US" dirty="0"/>
              <a:t> if they do not need to be reassigned. This ensures that the</a:t>
            </a:r>
          </a:p>
          <a:p>
            <a:pPr marL="0" indent="0">
              <a:buNone/>
            </a:pPr>
            <a:r>
              <a:rPr lang="en-US" dirty="0"/>
              <a:t>variables will not be changed anywhere in the program by mistake, which in turn helps to prevent bugs. It also clearly conveys to other developers when a variable is intended not to be modified.</a:t>
            </a:r>
          </a:p>
          <a:p>
            <a:endParaRPr lang="en-BO" dirty="0"/>
          </a:p>
        </p:txBody>
      </p:sp>
    </p:spTree>
    <p:extLst>
      <p:ext uri="{BB962C8B-B14F-4D97-AF65-F5344CB8AC3E}">
        <p14:creationId xmlns:p14="http://schemas.microsoft.com/office/powerpoint/2010/main" val="418054848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948E-2A0B-1743-9A3F-5794B9F85BC5}"/>
              </a:ext>
            </a:extLst>
          </p:cNvPr>
          <p:cNvSpPr>
            <a:spLocks noGrp="1"/>
          </p:cNvSpPr>
          <p:nvPr>
            <p:ph type="title"/>
          </p:nvPr>
        </p:nvSpPr>
        <p:spPr/>
        <p:txBody>
          <a:bodyPr/>
          <a:lstStyle/>
          <a:p>
            <a:r>
              <a:rPr lang="en-US" dirty="0"/>
              <a:t>CHAPTER 30</a:t>
            </a:r>
            <a:br>
              <a:rPr lang="en-US" dirty="0"/>
            </a:br>
            <a:endParaRPr lang="en-BO" dirty="0"/>
          </a:p>
        </p:txBody>
      </p:sp>
      <p:sp>
        <p:nvSpPr>
          <p:cNvPr id="3" name="Content Placeholder 2">
            <a:extLst>
              <a:ext uri="{FF2B5EF4-FFF2-40B4-BE49-F238E27FC236}">
                <a16:creationId xmlns:a16="http://schemas.microsoft.com/office/drawing/2014/main" id="{C7909BBB-F987-9944-9A19-618AF03E0E06}"/>
              </a:ext>
            </a:extLst>
          </p:cNvPr>
          <p:cNvSpPr>
            <a:spLocks noGrp="1"/>
          </p:cNvSpPr>
          <p:nvPr>
            <p:ph idx="1"/>
          </p:nvPr>
        </p:nvSpPr>
        <p:spPr/>
        <p:txBody>
          <a:bodyPr/>
          <a:lstStyle/>
          <a:p>
            <a:pPr marL="0" indent="0">
              <a:buNone/>
            </a:pPr>
            <a:r>
              <a:rPr lang="en-US" sz="4000" b="1" dirty="0"/>
              <a:t>Asynchronous Methods</a:t>
            </a:r>
          </a:p>
          <a:p>
            <a:endParaRPr lang="en-BO" dirty="0"/>
          </a:p>
        </p:txBody>
      </p:sp>
    </p:spTree>
    <p:extLst>
      <p:ext uri="{BB962C8B-B14F-4D97-AF65-F5344CB8AC3E}">
        <p14:creationId xmlns:p14="http://schemas.microsoft.com/office/powerpoint/2010/main" val="869069356"/>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9125-3367-3C45-ACDF-ECCE1D193094}"/>
              </a:ext>
            </a:extLst>
          </p:cNvPr>
          <p:cNvSpPr>
            <a:spLocks noGrp="1"/>
          </p:cNvSpPr>
          <p:nvPr>
            <p:ph type="title"/>
          </p:nvPr>
        </p:nvSpPr>
        <p:spPr/>
        <p:txBody>
          <a:bodyPr/>
          <a:lstStyle/>
          <a:p>
            <a:r>
              <a:rPr lang="en-US" dirty="0"/>
              <a:t>Asynchronous method</a:t>
            </a:r>
            <a:br>
              <a:rPr lang="en-US" dirty="0"/>
            </a:br>
            <a:endParaRPr lang="en-BO" dirty="0"/>
          </a:p>
        </p:txBody>
      </p:sp>
      <p:sp>
        <p:nvSpPr>
          <p:cNvPr id="3" name="Content Placeholder 2">
            <a:extLst>
              <a:ext uri="{FF2B5EF4-FFF2-40B4-BE49-F238E27FC236}">
                <a16:creationId xmlns:a16="http://schemas.microsoft.com/office/drawing/2014/main" id="{5B6E02C6-13EE-904C-AC51-7E2FB39CE0BB}"/>
              </a:ext>
            </a:extLst>
          </p:cNvPr>
          <p:cNvSpPr>
            <a:spLocks noGrp="1"/>
          </p:cNvSpPr>
          <p:nvPr>
            <p:ph idx="1"/>
          </p:nvPr>
        </p:nvSpPr>
        <p:spPr/>
        <p:txBody>
          <a:bodyPr>
            <a:normAutofit fontScale="92500"/>
          </a:bodyPr>
          <a:lstStyle/>
          <a:p>
            <a:pPr marL="0" indent="0">
              <a:buNone/>
            </a:pPr>
            <a:r>
              <a:rPr lang="en-US" dirty="0"/>
              <a:t>An asynchronous method is a method that can return before it has finished</a:t>
            </a:r>
          </a:p>
          <a:p>
            <a:pPr marL="0" indent="0">
              <a:buNone/>
            </a:pPr>
            <a:r>
              <a:rPr lang="en-US" dirty="0"/>
              <a:t>executing. Any method that performs a potentially long-running task, such</a:t>
            </a:r>
          </a:p>
          <a:p>
            <a:pPr marL="0" indent="0">
              <a:buNone/>
            </a:pPr>
            <a:r>
              <a:rPr lang="en-US" dirty="0"/>
              <a:t>as accessing a web resource or reading a file, can be made asynchronous</a:t>
            </a:r>
          </a:p>
          <a:p>
            <a:pPr marL="0" indent="0">
              <a:buNone/>
            </a:pPr>
            <a:r>
              <a:rPr lang="en-US" dirty="0"/>
              <a:t>to improve the responsiveness of the program. This is especially important</a:t>
            </a:r>
          </a:p>
          <a:p>
            <a:pPr marL="0" indent="0">
              <a:buNone/>
            </a:pPr>
            <a:r>
              <a:rPr lang="en-US" dirty="0"/>
              <a:t>in graphical applications, because any method that takes a long time</a:t>
            </a:r>
          </a:p>
          <a:p>
            <a:pPr marL="0" indent="0">
              <a:buNone/>
            </a:pPr>
            <a:r>
              <a:rPr lang="en-US" dirty="0"/>
              <a:t>to execute on the user interface thread will cause the program to be</a:t>
            </a:r>
          </a:p>
          <a:p>
            <a:pPr marL="0" indent="0">
              <a:buNone/>
            </a:pPr>
            <a:r>
              <a:rPr lang="en-US" dirty="0"/>
              <a:t>unresponsive while waiting for that method to complete.</a:t>
            </a:r>
          </a:p>
          <a:p>
            <a:endParaRPr lang="en-BO" dirty="0"/>
          </a:p>
        </p:txBody>
      </p:sp>
    </p:spTree>
    <p:extLst>
      <p:ext uri="{BB962C8B-B14F-4D97-AF65-F5344CB8AC3E}">
        <p14:creationId xmlns:p14="http://schemas.microsoft.com/office/powerpoint/2010/main" val="1993548201"/>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2C313-C2F3-1242-95DF-0A6D320FB6AC}"/>
              </a:ext>
            </a:extLst>
          </p:cNvPr>
          <p:cNvSpPr>
            <a:spLocks noGrp="1"/>
          </p:cNvSpPr>
          <p:nvPr>
            <p:ph type="title"/>
          </p:nvPr>
        </p:nvSpPr>
        <p:spPr/>
        <p:txBody>
          <a:bodyPr/>
          <a:lstStyle/>
          <a:p>
            <a:r>
              <a:rPr lang="en-US" dirty="0"/>
              <a:t>async and await Keywords</a:t>
            </a:r>
            <a:br>
              <a:rPr lang="en-US" dirty="0"/>
            </a:br>
            <a:endParaRPr lang="en-BO" dirty="0"/>
          </a:p>
        </p:txBody>
      </p:sp>
      <p:sp>
        <p:nvSpPr>
          <p:cNvPr id="3" name="Content Placeholder 2">
            <a:extLst>
              <a:ext uri="{FF2B5EF4-FFF2-40B4-BE49-F238E27FC236}">
                <a16:creationId xmlns:a16="http://schemas.microsoft.com/office/drawing/2014/main" id="{066B1CA1-40DD-7E45-B356-48214CB3CD63}"/>
              </a:ext>
            </a:extLst>
          </p:cNvPr>
          <p:cNvSpPr>
            <a:spLocks noGrp="1"/>
          </p:cNvSpPr>
          <p:nvPr>
            <p:ph idx="1"/>
          </p:nvPr>
        </p:nvSpPr>
        <p:spPr>
          <a:xfrm>
            <a:off x="838200" y="1825626"/>
            <a:ext cx="10515600" cy="1178832"/>
          </a:xfrm>
        </p:spPr>
        <p:txBody>
          <a:bodyPr>
            <a:normAutofit fontScale="70000" lnSpcReduction="20000"/>
          </a:bodyPr>
          <a:lstStyle/>
          <a:p>
            <a:pPr marL="0" indent="0">
              <a:buNone/>
            </a:pPr>
            <a:r>
              <a:rPr lang="en-US" dirty="0"/>
              <a:t>The async and await keywords allow asynchronous methods to be written with a simple structure that is similar to synchronous (regular) methods. The async modifier specifies that the method is  asynchronous and that it can therefore contain one or more await expressions. An await expression consists of the await keyword followed by an </a:t>
            </a:r>
            <a:r>
              <a:rPr lang="en-US" dirty="0" err="1"/>
              <a:t>awaitable</a:t>
            </a:r>
            <a:r>
              <a:rPr lang="en-US" dirty="0"/>
              <a:t> method call.</a:t>
            </a:r>
          </a:p>
          <a:p>
            <a:endParaRPr lang="en-BO" dirty="0"/>
          </a:p>
        </p:txBody>
      </p:sp>
      <p:sp>
        <p:nvSpPr>
          <p:cNvPr id="4" name="TextBox 3">
            <a:extLst>
              <a:ext uri="{FF2B5EF4-FFF2-40B4-BE49-F238E27FC236}">
                <a16:creationId xmlns:a16="http://schemas.microsoft.com/office/drawing/2014/main" id="{D4428B06-98E8-624A-BB6B-66435D8D5484}"/>
              </a:ext>
            </a:extLst>
          </p:cNvPr>
          <p:cNvSpPr txBox="1"/>
          <p:nvPr/>
        </p:nvSpPr>
        <p:spPr>
          <a:xfrm>
            <a:off x="1881051" y="3139396"/>
            <a:ext cx="5259978" cy="3293209"/>
          </a:xfrm>
          <a:prstGeom prst="rect">
            <a:avLst/>
          </a:prstGeom>
          <a:noFill/>
        </p:spPr>
        <p:txBody>
          <a:bodyPr wrap="square" rtlCol="0">
            <a:spAutoFit/>
          </a:bodyPr>
          <a:lstStyle/>
          <a:p>
            <a:r>
              <a:rPr lang="en-US" sz="1600" b="1" dirty="0"/>
              <a:t>class </a:t>
            </a:r>
            <a:r>
              <a:rPr lang="en-US" sz="1600" b="1" dirty="0" err="1"/>
              <a:t>MyApp</a:t>
            </a:r>
            <a:endParaRPr lang="en-US" sz="1600" b="1" dirty="0"/>
          </a:p>
          <a:p>
            <a:r>
              <a:rPr lang="en-US" sz="1600" b="1" dirty="0"/>
              <a:t>{</a:t>
            </a:r>
          </a:p>
          <a:p>
            <a:pPr lvl="1"/>
            <a:r>
              <a:rPr lang="en-US" sz="1600" b="1" dirty="0"/>
              <a:t>async void </a:t>
            </a:r>
            <a:r>
              <a:rPr lang="en-US" sz="1600" b="1" dirty="0" err="1"/>
              <a:t>MyAsync</a:t>
            </a:r>
            <a:r>
              <a:rPr lang="en-US" sz="1600" b="1" dirty="0"/>
              <a:t>() {</a:t>
            </a:r>
          </a:p>
          <a:p>
            <a:pPr lvl="2"/>
            <a:r>
              <a:rPr lang="en-US" sz="1600" b="1" dirty="0" err="1"/>
              <a:t>System.Console.Write</a:t>
            </a:r>
            <a:r>
              <a:rPr lang="en-US" sz="1600" b="1" dirty="0"/>
              <a:t>("A");</a:t>
            </a:r>
          </a:p>
          <a:p>
            <a:pPr lvl="2"/>
            <a:r>
              <a:rPr lang="en-US" sz="1600" b="1" dirty="0"/>
              <a:t>await </a:t>
            </a:r>
            <a:r>
              <a:rPr lang="en-US" sz="1600" b="1" dirty="0" err="1"/>
              <a:t>System.Threading.Tasks.Task.Delay</a:t>
            </a:r>
            <a:r>
              <a:rPr lang="en-US" sz="1600" b="1" dirty="0"/>
              <a:t>(2000);</a:t>
            </a:r>
          </a:p>
          <a:p>
            <a:pPr lvl="2"/>
            <a:r>
              <a:rPr lang="en-US" sz="1600" b="1" dirty="0" err="1"/>
              <a:t>System.Console.Write</a:t>
            </a:r>
            <a:r>
              <a:rPr lang="en-US" sz="1600" b="1" dirty="0"/>
              <a:t>("C");</a:t>
            </a:r>
          </a:p>
          <a:p>
            <a:pPr lvl="1"/>
            <a:r>
              <a:rPr lang="en-US" sz="1600" b="1" dirty="0"/>
              <a:t>}</a:t>
            </a:r>
          </a:p>
          <a:p>
            <a:pPr lvl="1"/>
            <a:r>
              <a:rPr lang="en-US" sz="1600" b="1" dirty="0"/>
              <a:t>static void Main() {</a:t>
            </a:r>
          </a:p>
          <a:p>
            <a:pPr lvl="2"/>
            <a:r>
              <a:rPr lang="en-US" sz="1600" b="1" dirty="0"/>
              <a:t>new </a:t>
            </a:r>
            <a:r>
              <a:rPr lang="en-US" sz="1600" b="1" dirty="0" err="1"/>
              <a:t>MyApp</a:t>
            </a:r>
            <a:r>
              <a:rPr lang="en-US" sz="1600" b="1" dirty="0"/>
              <a:t>().</a:t>
            </a:r>
            <a:r>
              <a:rPr lang="en-US" sz="1600" b="1" dirty="0" err="1"/>
              <a:t>MyAsync</a:t>
            </a:r>
            <a:r>
              <a:rPr lang="en-US" sz="1600" b="1" dirty="0"/>
              <a:t>();</a:t>
            </a:r>
          </a:p>
          <a:p>
            <a:pPr lvl="2"/>
            <a:r>
              <a:rPr lang="en-US" sz="1600" b="1" dirty="0" err="1"/>
              <a:t>System.Console.Write</a:t>
            </a:r>
            <a:r>
              <a:rPr lang="en-US" sz="1600" b="1" dirty="0"/>
              <a:t>("B");</a:t>
            </a:r>
          </a:p>
          <a:p>
            <a:pPr lvl="2"/>
            <a:r>
              <a:rPr lang="en-US" sz="1600" b="1" dirty="0" err="1"/>
              <a:t>System.Console.ReadKey</a:t>
            </a:r>
            <a:r>
              <a:rPr lang="en-US" sz="1600" b="1" dirty="0"/>
              <a:t>();</a:t>
            </a:r>
          </a:p>
          <a:p>
            <a:pPr lvl="1"/>
            <a:r>
              <a:rPr lang="en-US" sz="1600" b="1" dirty="0"/>
              <a:t>}</a:t>
            </a:r>
          </a:p>
          <a:p>
            <a:r>
              <a:rPr lang="en-US" sz="1600" b="1" dirty="0"/>
              <a:t>}</a:t>
            </a:r>
            <a:endParaRPr lang="en-US" b="1" dirty="0"/>
          </a:p>
        </p:txBody>
      </p:sp>
      <p:sp>
        <p:nvSpPr>
          <p:cNvPr id="5" name="TextBox 4">
            <a:extLst>
              <a:ext uri="{FF2B5EF4-FFF2-40B4-BE49-F238E27FC236}">
                <a16:creationId xmlns:a16="http://schemas.microsoft.com/office/drawing/2014/main" id="{A2CC744F-2131-E343-A7FB-2327D7BC575C}"/>
              </a:ext>
            </a:extLst>
          </p:cNvPr>
          <p:cNvSpPr txBox="1"/>
          <p:nvPr/>
        </p:nvSpPr>
        <p:spPr>
          <a:xfrm>
            <a:off x="7837714" y="3657600"/>
            <a:ext cx="3431177" cy="2585323"/>
          </a:xfrm>
          <a:prstGeom prst="rect">
            <a:avLst/>
          </a:prstGeom>
          <a:noFill/>
        </p:spPr>
        <p:txBody>
          <a:bodyPr wrap="square" rtlCol="0">
            <a:spAutoFit/>
          </a:bodyPr>
          <a:lstStyle/>
          <a:p>
            <a:r>
              <a:rPr lang="en-US" dirty="0"/>
              <a:t>Calling the async method from Main will output “A” followed by “B” and then “C” after the delay. Note the use of the </a:t>
            </a:r>
            <a:r>
              <a:rPr lang="en-US" dirty="0" err="1"/>
              <a:t>ReadKey</a:t>
            </a:r>
            <a:r>
              <a:rPr lang="en-US" dirty="0"/>
              <a:t> method here to prevent the console program from exiting before the async method has finished.</a:t>
            </a:r>
          </a:p>
          <a:p>
            <a:endParaRPr lang="en-US" dirty="0"/>
          </a:p>
        </p:txBody>
      </p:sp>
    </p:spTree>
    <p:extLst>
      <p:ext uri="{BB962C8B-B14F-4D97-AF65-F5344CB8AC3E}">
        <p14:creationId xmlns:p14="http://schemas.microsoft.com/office/powerpoint/2010/main" val="278930348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350C-B6BD-544E-BE33-16A826062DED}"/>
              </a:ext>
            </a:extLst>
          </p:cNvPr>
          <p:cNvSpPr>
            <a:spLocks noGrp="1"/>
          </p:cNvSpPr>
          <p:nvPr>
            <p:ph type="title"/>
          </p:nvPr>
        </p:nvSpPr>
        <p:spPr/>
        <p:txBody>
          <a:bodyPr/>
          <a:lstStyle/>
          <a:p>
            <a:r>
              <a:rPr lang="en-US" dirty="0"/>
              <a:t>Async return types</a:t>
            </a:r>
            <a:br>
              <a:rPr lang="en-US" dirty="0"/>
            </a:br>
            <a:endParaRPr lang="en-BO" dirty="0"/>
          </a:p>
        </p:txBody>
      </p:sp>
      <p:sp>
        <p:nvSpPr>
          <p:cNvPr id="3" name="Content Placeholder 2">
            <a:extLst>
              <a:ext uri="{FF2B5EF4-FFF2-40B4-BE49-F238E27FC236}">
                <a16:creationId xmlns:a16="http://schemas.microsoft.com/office/drawing/2014/main" id="{882435F6-7658-6D45-B9CF-44FD65F18AA1}"/>
              </a:ext>
            </a:extLst>
          </p:cNvPr>
          <p:cNvSpPr>
            <a:spLocks noGrp="1"/>
          </p:cNvSpPr>
          <p:nvPr>
            <p:ph idx="1"/>
          </p:nvPr>
        </p:nvSpPr>
        <p:spPr/>
        <p:txBody>
          <a:bodyPr/>
          <a:lstStyle/>
          <a:p>
            <a:pPr marL="0" indent="0">
              <a:buNone/>
            </a:pPr>
            <a:r>
              <a:rPr lang="en-US" dirty="0"/>
              <a:t>An async method can have one of three built-in return types:</a:t>
            </a:r>
          </a:p>
          <a:p>
            <a:pPr marL="0" indent="0">
              <a:buNone/>
            </a:pPr>
            <a:r>
              <a:rPr lang="en-US" dirty="0"/>
              <a:t>Task&lt;T&gt;, Task, and void.</a:t>
            </a:r>
          </a:p>
          <a:p>
            <a:pPr marL="0" indent="0">
              <a:buNone/>
            </a:pPr>
            <a:r>
              <a:rPr lang="en-US" dirty="0"/>
              <a:t> </a:t>
            </a:r>
          </a:p>
          <a:p>
            <a:pPr marL="0" indent="0">
              <a:buNone/>
            </a:pPr>
            <a:r>
              <a:rPr lang="en-US" dirty="0"/>
              <a:t>Specifying Task or void denotes that the method does not return a value, whereas Task&lt;T&gt; means it will return a value of type T. In contrast to void, the Task and Task&lt;T&gt; types are </a:t>
            </a:r>
            <a:r>
              <a:rPr lang="en-US" dirty="0" err="1"/>
              <a:t>awaitable</a:t>
            </a:r>
            <a:r>
              <a:rPr lang="en-US" dirty="0"/>
              <a:t>, so a caller can use the await keyword to suspend itself until after the task has</a:t>
            </a:r>
          </a:p>
          <a:p>
            <a:pPr marL="0" indent="0">
              <a:buNone/>
            </a:pPr>
            <a:r>
              <a:rPr lang="en-US" dirty="0"/>
              <a:t>finished. The void type is mainly used to define async event handlers, as event handlers require a void return type.</a:t>
            </a:r>
          </a:p>
          <a:p>
            <a:pPr marL="0" indent="0">
              <a:buNone/>
            </a:pPr>
            <a:endParaRPr lang="en-BO" dirty="0"/>
          </a:p>
        </p:txBody>
      </p:sp>
    </p:spTree>
    <p:extLst>
      <p:ext uri="{BB962C8B-B14F-4D97-AF65-F5344CB8AC3E}">
        <p14:creationId xmlns:p14="http://schemas.microsoft.com/office/powerpoint/2010/main" val="127049611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924B1-3D5E-CB4E-9FA2-A0BFF7921C12}"/>
              </a:ext>
            </a:extLst>
          </p:cNvPr>
          <p:cNvSpPr>
            <a:spLocks noGrp="1"/>
          </p:cNvSpPr>
          <p:nvPr>
            <p:ph type="title"/>
          </p:nvPr>
        </p:nvSpPr>
        <p:spPr/>
        <p:txBody>
          <a:bodyPr/>
          <a:lstStyle/>
          <a:p>
            <a:r>
              <a:rPr lang="en-US" dirty="0"/>
              <a:t>Custom async methods</a:t>
            </a:r>
            <a:br>
              <a:rPr lang="en-US" dirty="0"/>
            </a:br>
            <a:endParaRPr lang="en-BO" dirty="0"/>
          </a:p>
        </p:txBody>
      </p:sp>
      <p:sp>
        <p:nvSpPr>
          <p:cNvPr id="3" name="Content Placeholder 2">
            <a:extLst>
              <a:ext uri="{FF2B5EF4-FFF2-40B4-BE49-F238E27FC236}">
                <a16:creationId xmlns:a16="http://schemas.microsoft.com/office/drawing/2014/main" id="{F1B55AE0-A851-D940-8E8B-925F718374EF}"/>
              </a:ext>
            </a:extLst>
          </p:cNvPr>
          <p:cNvSpPr>
            <a:spLocks noGrp="1"/>
          </p:cNvSpPr>
          <p:nvPr>
            <p:ph idx="1"/>
          </p:nvPr>
        </p:nvSpPr>
        <p:spPr>
          <a:xfrm>
            <a:off x="838200" y="1825625"/>
            <a:ext cx="10515600" cy="1325563"/>
          </a:xfrm>
        </p:spPr>
        <p:txBody>
          <a:bodyPr>
            <a:normAutofit fontScale="77500" lnSpcReduction="20000"/>
          </a:bodyPr>
          <a:lstStyle/>
          <a:p>
            <a:pPr marL="0" indent="0">
              <a:buNone/>
            </a:pPr>
            <a:r>
              <a:rPr lang="en-US" dirty="0"/>
              <a:t>In order to call a method asynchronously it has to be wrapped in another method that returns a started task. To illustrate, the following method defines, starts and returns a task which takes 2000 milliseconds to execute before it returns the letter “Y”. The task is here defined through the use of a lambda expression for conciseness.</a:t>
            </a:r>
          </a:p>
          <a:p>
            <a:endParaRPr lang="en-BO" dirty="0"/>
          </a:p>
        </p:txBody>
      </p:sp>
      <p:sp>
        <p:nvSpPr>
          <p:cNvPr id="4" name="TextBox 3">
            <a:extLst>
              <a:ext uri="{FF2B5EF4-FFF2-40B4-BE49-F238E27FC236}">
                <a16:creationId xmlns:a16="http://schemas.microsoft.com/office/drawing/2014/main" id="{746CF882-4625-7745-A865-478D3431A22A}"/>
              </a:ext>
            </a:extLst>
          </p:cNvPr>
          <p:cNvSpPr txBox="1"/>
          <p:nvPr/>
        </p:nvSpPr>
        <p:spPr>
          <a:xfrm>
            <a:off x="2508069" y="3151188"/>
            <a:ext cx="6574971" cy="3170099"/>
          </a:xfrm>
          <a:prstGeom prst="rect">
            <a:avLst/>
          </a:prstGeom>
          <a:noFill/>
        </p:spPr>
        <p:txBody>
          <a:bodyPr wrap="square" rtlCol="0">
            <a:spAutoFit/>
          </a:bodyPr>
          <a:lstStyle/>
          <a:p>
            <a:r>
              <a:rPr lang="en-US" sz="2000" b="1" dirty="0"/>
              <a:t>using </a:t>
            </a:r>
            <a:r>
              <a:rPr lang="en-US" sz="2000" b="1" dirty="0" err="1"/>
              <a:t>System.Threading.Tasks</a:t>
            </a:r>
            <a:r>
              <a:rPr lang="en-US" sz="2000" b="1" dirty="0"/>
              <a:t>;</a:t>
            </a:r>
          </a:p>
          <a:p>
            <a:r>
              <a:rPr lang="en-US" sz="2000" b="1" dirty="0"/>
              <a:t>using </a:t>
            </a:r>
            <a:r>
              <a:rPr lang="en-US" sz="2000" b="1" dirty="0" err="1"/>
              <a:t>System.Threading</a:t>
            </a:r>
            <a:r>
              <a:rPr lang="en-US" sz="2000" b="1" dirty="0"/>
              <a:t>;</a:t>
            </a:r>
          </a:p>
          <a:p>
            <a:r>
              <a:rPr lang="en-US" sz="2000" b="1" dirty="0"/>
              <a:t>// ...</a:t>
            </a:r>
          </a:p>
          <a:p>
            <a:r>
              <a:rPr lang="en-US" sz="2000" b="1" dirty="0"/>
              <a:t>Task&lt;string&gt; </a:t>
            </a:r>
            <a:r>
              <a:rPr lang="en-US" sz="2000" b="1" dirty="0" err="1"/>
              <a:t>MyTask</a:t>
            </a:r>
            <a:r>
              <a:rPr lang="en-US" sz="2000" b="1" dirty="0"/>
              <a:t>()</a:t>
            </a:r>
          </a:p>
          <a:p>
            <a:r>
              <a:rPr lang="en-US" sz="2000" b="1" dirty="0"/>
              <a:t>{</a:t>
            </a:r>
          </a:p>
          <a:p>
            <a:r>
              <a:rPr lang="en-US" sz="2000" b="1" dirty="0"/>
              <a:t>	return </a:t>
            </a:r>
            <a:r>
              <a:rPr lang="en-US" sz="2000" b="1" dirty="0" err="1"/>
              <a:t>Task.Run</a:t>
            </a:r>
            <a:r>
              <a:rPr lang="en-US" sz="2000" b="1" dirty="0"/>
              <a:t>&lt;string&gt;( () =&gt; {</a:t>
            </a:r>
          </a:p>
          <a:p>
            <a:r>
              <a:rPr lang="en-US" sz="2000" b="1" dirty="0"/>
              <a:t>				     </a:t>
            </a:r>
            <a:r>
              <a:rPr lang="en-US" sz="2000" b="1" dirty="0" err="1"/>
              <a:t>Thread.Sleep</a:t>
            </a:r>
            <a:r>
              <a:rPr lang="en-US" sz="2000" b="1" dirty="0"/>
              <a:t>(2000);</a:t>
            </a:r>
          </a:p>
          <a:p>
            <a:r>
              <a:rPr lang="en-US" sz="2000" b="1" dirty="0"/>
              <a:t>				     return "Y";</a:t>
            </a:r>
          </a:p>
          <a:p>
            <a:r>
              <a:rPr lang="en-US" sz="2000" b="1" dirty="0"/>
              <a:t>				});</a:t>
            </a:r>
          </a:p>
          <a:p>
            <a:r>
              <a:rPr lang="en-US" sz="2000" b="1" dirty="0"/>
              <a:t>}</a:t>
            </a:r>
            <a:endParaRPr lang="en-US" b="1" dirty="0"/>
          </a:p>
        </p:txBody>
      </p:sp>
    </p:spTree>
    <p:extLst>
      <p:ext uri="{BB962C8B-B14F-4D97-AF65-F5344CB8AC3E}">
        <p14:creationId xmlns:p14="http://schemas.microsoft.com/office/powerpoint/2010/main" val="345083485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17B0-2E79-5B47-A8B8-94F5C6307852}"/>
              </a:ext>
            </a:extLst>
          </p:cNvPr>
          <p:cNvSpPr>
            <a:spLocks noGrp="1"/>
          </p:cNvSpPr>
          <p:nvPr>
            <p:ph type="title"/>
          </p:nvPr>
        </p:nvSpPr>
        <p:spPr/>
        <p:txBody>
          <a:bodyPr/>
          <a:lstStyle/>
          <a:p>
            <a:r>
              <a:rPr lang="en-US" dirty="0"/>
              <a:t>Custom async methods</a:t>
            </a:r>
            <a:br>
              <a:rPr lang="en-US" dirty="0"/>
            </a:br>
            <a:endParaRPr lang="en-BO" dirty="0"/>
          </a:p>
        </p:txBody>
      </p:sp>
      <p:sp>
        <p:nvSpPr>
          <p:cNvPr id="3" name="Content Placeholder 2">
            <a:extLst>
              <a:ext uri="{FF2B5EF4-FFF2-40B4-BE49-F238E27FC236}">
                <a16:creationId xmlns:a16="http://schemas.microsoft.com/office/drawing/2014/main" id="{4BFC3ACF-C158-2949-B623-852358E569B5}"/>
              </a:ext>
            </a:extLst>
          </p:cNvPr>
          <p:cNvSpPr>
            <a:spLocks noGrp="1"/>
          </p:cNvSpPr>
          <p:nvPr>
            <p:ph idx="1"/>
          </p:nvPr>
        </p:nvSpPr>
        <p:spPr>
          <a:xfrm>
            <a:off x="838200" y="1825625"/>
            <a:ext cx="10515600" cy="1603375"/>
          </a:xfrm>
        </p:spPr>
        <p:txBody>
          <a:bodyPr>
            <a:normAutofit fontScale="92500" lnSpcReduction="20000"/>
          </a:bodyPr>
          <a:lstStyle/>
          <a:p>
            <a:pPr marL="0" indent="0">
              <a:buNone/>
            </a:pPr>
            <a:r>
              <a:rPr lang="en-US" dirty="0"/>
              <a:t>This task method can be called asynchronously from an async method.</a:t>
            </a:r>
          </a:p>
          <a:p>
            <a:pPr marL="0" indent="0">
              <a:buNone/>
            </a:pPr>
            <a:r>
              <a:rPr lang="en-US" dirty="0"/>
              <a:t>The naming convention for these methods is to append “Async” to the</a:t>
            </a:r>
          </a:p>
          <a:p>
            <a:pPr marL="0" indent="0">
              <a:buNone/>
            </a:pPr>
            <a:r>
              <a:rPr lang="en-US" dirty="0"/>
              <a:t>method name. The asynchronous method in this example awaits the result of the task and then prints it.</a:t>
            </a:r>
          </a:p>
          <a:p>
            <a:endParaRPr lang="en-BO" dirty="0"/>
          </a:p>
        </p:txBody>
      </p:sp>
      <p:sp>
        <p:nvSpPr>
          <p:cNvPr id="4" name="TextBox 3">
            <a:extLst>
              <a:ext uri="{FF2B5EF4-FFF2-40B4-BE49-F238E27FC236}">
                <a16:creationId xmlns:a16="http://schemas.microsoft.com/office/drawing/2014/main" id="{F1B74C24-1413-3D4A-B6AD-27613081B0DD}"/>
              </a:ext>
            </a:extLst>
          </p:cNvPr>
          <p:cNvSpPr txBox="1"/>
          <p:nvPr/>
        </p:nvSpPr>
        <p:spPr>
          <a:xfrm>
            <a:off x="3701143" y="3927565"/>
            <a:ext cx="5303520" cy="1938992"/>
          </a:xfrm>
          <a:prstGeom prst="rect">
            <a:avLst/>
          </a:prstGeom>
          <a:noFill/>
        </p:spPr>
        <p:txBody>
          <a:bodyPr wrap="square" rtlCol="0">
            <a:spAutoFit/>
          </a:bodyPr>
          <a:lstStyle/>
          <a:p>
            <a:r>
              <a:rPr lang="en-US" sz="2400" b="1" dirty="0"/>
              <a:t>async void </a:t>
            </a:r>
            <a:r>
              <a:rPr lang="en-US" sz="2400" b="1" dirty="0" err="1"/>
              <a:t>MyTaskAsync</a:t>
            </a:r>
            <a:r>
              <a:rPr lang="en-US" sz="2400" b="1" dirty="0"/>
              <a:t>()</a:t>
            </a:r>
          </a:p>
          <a:p>
            <a:r>
              <a:rPr lang="en-US" sz="2400" b="1" dirty="0"/>
              <a:t>{</a:t>
            </a:r>
          </a:p>
          <a:p>
            <a:r>
              <a:rPr lang="en-US" sz="2400" b="1" dirty="0"/>
              <a:t>	string result = await </a:t>
            </a:r>
            <a:r>
              <a:rPr lang="en-US" sz="2400" b="1" dirty="0" err="1"/>
              <a:t>MyTask</a:t>
            </a:r>
            <a:r>
              <a:rPr lang="en-US" sz="2400" b="1" dirty="0"/>
              <a:t>();</a:t>
            </a:r>
          </a:p>
          <a:p>
            <a:r>
              <a:rPr lang="en-US" sz="2400" b="1" dirty="0"/>
              <a:t>	</a:t>
            </a:r>
            <a:r>
              <a:rPr lang="en-US" sz="2400" b="1" dirty="0" err="1"/>
              <a:t>System.Console.Write</a:t>
            </a:r>
            <a:r>
              <a:rPr lang="en-US" sz="2400" b="1" dirty="0"/>
              <a:t>(result);</a:t>
            </a:r>
          </a:p>
          <a:p>
            <a:r>
              <a:rPr lang="en-US" sz="2400" b="1" dirty="0"/>
              <a:t>}</a:t>
            </a:r>
          </a:p>
        </p:txBody>
      </p:sp>
    </p:spTree>
    <p:extLst>
      <p:ext uri="{BB962C8B-B14F-4D97-AF65-F5344CB8AC3E}">
        <p14:creationId xmlns:p14="http://schemas.microsoft.com/office/powerpoint/2010/main" val="2550390543"/>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E5846-DF72-A749-9DCC-766A6914D9BF}"/>
              </a:ext>
            </a:extLst>
          </p:cNvPr>
          <p:cNvSpPr>
            <a:spLocks noGrp="1"/>
          </p:cNvSpPr>
          <p:nvPr>
            <p:ph type="title"/>
          </p:nvPr>
        </p:nvSpPr>
        <p:spPr/>
        <p:txBody>
          <a:bodyPr/>
          <a:lstStyle/>
          <a:p>
            <a:r>
              <a:rPr lang="en-US" dirty="0"/>
              <a:t>Custom async methods</a:t>
            </a:r>
            <a:endParaRPr lang="en-BO" dirty="0"/>
          </a:p>
        </p:txBody>
      </p:sp>
      <p:sp>
        <p:nvSpPr>
          <p:cNvPr id="3" name="Content Placeholder 2">
            <a:extLst>
              <a:ext uri="{FF2B5EF4-FFF2-40B4-BE49-F238E27FC236}">
                <a16:creationId xmlns:a16="http://schemas.microsoft.com/office/drawing/2014/main" id="{F836216C-01F0-6B43-8CE9-F649E6378473}"/>
              </a:ext>
            </a:extLst>
          </p:cNvPr>
          <p:cNvSpPr>
            <a:spLocks noGrp="1"/>
          </p:cNvSpPr>
          <p:nvPr>
            <p:ph idx="1"/>
          </p:nvPr>
        </p:nvSpPr>
        <p:spPr>
          <a:xfrm>
            <a:off x="838200" y="1825625"/>
            <a:ext cx="10515600" cy="1518466"/>
          </a:xfrm>
        </p:spPr>
        <p:txBody>
          <a:bodyPr/>
          <a:lstStyle/>
          <a:p>
            <a:pPr marL="0" indent="0">
              <a:buNone/>
            </a:pPr>
            <a:r>
              <a:rPr lang="en-US" dirty="0"/>
              <a:t>The async method is called in the same way as a regular method, as</a:t>
            </a:r>
          </a:p>
          <a:p>
            <a:pPr marL="0" indent="0">
              <a:buNone/>
            </a:pPr>
            <a:r>
              <a:rPr lang="en-US" dirty="0"/>
              <a:t>can be seen in the following Main method. The output of the program will be “XY”.</a:t>
            </a:r>
          </a:p>
          <a:p>
            <a:endParaRPr lang="en-BO" dirty="0"/>
          </a:p>
        </p:txBody>
      </p:sp>
      <p:sp>
        <p:nvSpPr>
          <p:cNvPr id="4" name="TextBox 3">
            <a:extLst>
              <a:ext uri="{FF2B5EF4-FFF2-40B4-BE49-F238E27FC236}">
                <a16:creationId xmlns:a16="http://schemas.microsoft.com/office/drawing/2014/main" id="{A8C91974-B719-BD45-A8DF-45BE9C5E7C38}"/>
              </a:ext>
            </a:extLst>
          </p:cNvPr>
          <p:cNvSpPr txBox="1"/>
          <p:nvPr/>
        </p:nvSpPr>
        <p:spPr>
          <a:xfrm>
            <a:off x="3823063" y="3513910"/>
            <a:ext cx="4841965" cy="2308324"/>
          </a:xfrm>
          <a:prstGeom prst="rect">
            <a:avLst/>
          </a:prstGeom>
          <a:noFill/>
        </p:spPr>
        <p:txBody>
          <a:bodyPr wrap="square" rtlCol="0">
            <a:spAutoFit/>
          </a:bodyPr>
          <a:lstStyle/>
          <a:p>
            <a:r>
              <a:rPr lang="en-US" sz="2400" b="1" dirty="0"/>
              <a:t>static void Main()</a:t>
            </a:r>
          </a:p>
          <a:p>
            <a:r>
              <a:rPr lang="en-US" sz="2400" b="1" dirty="0"/>
              <a:t>{</a:t>
            </a:r>
          </a:p>
          <a:p>
            <a:pPr lvl="1"/>
            <a:r>
              <a:rPr lang="en-US" sz="2400" b="1" dirty="0"/>
              <a:t>new </a:t>
            </a:r>
            <a:r>
              <a:rPr lang="en-US" sz="2400" b="1" dirty="0" err="1"/>
              <a:t>MyApp</a:t>
            </a:r>
            <a:r>
              <a:rPr lang="en-US" sz="2400" b="1" dirty="0"/>
              <a:t>().</a:t>
            </a:r>
            <a:r>
              <a:rPr lang="en-US" sz="2400" b="1" dirty="0" err="1"/>
              <a:t>MyTaskAsync</a:t>
            </a:r>
            <a:r>
              <a:rPr lang="en-US" sz="2400" b="1" dirty="0"/>
              <a:t>();</a:t>
            </a:r>
          </a:p>
          <a:p>
            <a:pPr lvl="1"/>
            <a:r>
              <a:rPr lang="en-US" sz="2400" b="1" dirty="0" err="1"/>
              <a:t>System.Console.Write</a:t>
            </a:r>
            <a:r>
              <a:rPr lang="en-US" sz="2400" b="1" dirty="0"/>
              <a:t>("X");</a:t>
            </a:r>
          </a:p>
          <a:p>
            <a:pPr lvl="1"/>
            <a:r>
              <a:rPr lang="en-US" sz="2400" b="1" dirty="0" err="1"/>
              <a:t>System.Console.ReadKey</a:t>
            </a:r>
            <a:r>
              <a:rPr lang="en-US" sz="2400" b="1" dirty="0"/>
              <a:t>();</a:t>
            </a:r>
          </a:p>
          <a:p>
            <a:r>
              <a:rPr lang="en-US" sz="2400" b="1" dirty="0"/>
              <a:t>}</a:t>
            </a:r>
            <a:endParaRPr lang="en-US" b="1" dirty="0"/>
          </a:p>
        </p:txBody>
      </p:sp>
    </p:spTree>
    <p:extLst>
      <p:ext uri="{BB962C8B-B14F-4D97-AF65-F5344CB8AC3E}">
        <p14:creationId xmlns:p14="http://schemas.microsoft.com/office/powerpoint/2010/main" val="4090258323"/>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4DFF-2D44-344D-A209-747C9ACB959A}"/>
              </a:ext>
            </a:extLst>
          </p:cNvPr>
          <p:cNvSpPr>
            <a:spLocks noGrp="1"/>
          </p:cNvSpPr>
          <p:nvPr>
            <p:ph type="title"/>
          </p:nvPr>
        </p:nvSpPr>
        <p:spPr/>
        <p:txBody>
          <a:bodyPr/>
          <a:lstStyle/>
          <a:p>
            <a:r>
              <a:rPr lang="en-US" dirty="0"/>
              <a:t>Extended return types</a:t>
            </a:r>
            <a:br>
              <a:rPr lang="en-US" dirty="0"/>
            </a:br>
            <a:endParaRPr lang="en-BO" dirty="0"/>
          </a:p>
        </p:txBody>
      </p:sp>
      <p:sp>
        <p:nvSpPr>
          <p:cNvPr id="3" name="Content Placeholder 2">
            <a:extLst>
              <a:ext uri="{FF2B5EF4-FFF2-40B4-BE49-F238E27FC236}">
                <a16:creationId xmlns:a16="http://schemas.microsoft.com/office/drawing/2014/main" id="{59415C49-2577-2743-B4FC-4E63DAE116E5}"/>
              </a:ext>
            </a:extLst>
          </p:cNvPr>
          <p:cNvSpPr>
            <a:spLocks noGrp="1"/>
          </p:cNvSpPr>
          <p:nvPr>
            <p:ph idx="1"/>
          </p:nvPr>
        </p:nvSpPr>
        <p:spPr/>
        <p:txBody>
          <a:bodyPr>
            <a:normAutofit fontScale="85000" lnSpcReduction="20000"/>
          </a:bodyPr>
          <a:lstStyle/>
          <a:p>
            <a:pPr marL="0" indent="0">
              <a:buNone/>
            </a:pPr>
            <a:r>
              <a:rPr lang="en-US" dirty="0"/>
              <a:t>C# lessened the restriction on what return types an async method can have. This can be useful when an async method returns a constant result or is likely to complete synchronously, in which case the extra allocation of a Task object may become an undesired performance cost. The condition is that the returned type must implement the </a:t>
            </a:r>
            <a:r>
              <a:rPr lang="en-US" dirty="0" err="1"/>
              <a:t>GetAwaiter</a:t>
            </a:r>
            <a:r>
              <a:rPr lang="en-US" dirty="0"/>
              <a:t> method, which returns an </a:t>
            </a:r>
            <a:r>
              <a:rPr lang="en-US" dirty="0" err="1"/>
              <a:t>awaiter</a:t>
            </a:r>
            <a:r>
              <a:rPr lang="en-US" dirty="0"/>
              <a:t> object. To make use of this new feature .NET provides the </a:t>
            </a:r>
            <a:r>
              <a:rPr lang="en-US" dirty="0" err="1"/>
              <a:t>ValueTask</a:t>
            </a:r>
            <a:r>
              <a:rPr lang="en-US" dirty="0"/>
              <a:t>&lt;T&gt; type, which is a lightweight value type that includes this method.</a:t>
            </a:r>
          </a:p>
          <a:p>
            <a:pPr marL="0" indent="0">
              <a:buNone/>
            </a:pPr>
            <a:endParaRPr lang="en-US" dirty="0"/>
          </a:p>
          <a:p>
            <a:pPr marL="0" indent="0">
              <a:buNone/>
            </a:pPr>
            <a:r>
              <a:rPr lang="en-US" dirty="0"/>
              <a:t>To use the </a:t>
            </a:r>
            <a:r>
              <a:rPr lang="en-US" dirty="0" err="1"/>
              <a:t>ValueTask</a:t>
            </a:r>
            <a:r>
              <a:rPr lang="en-US" dirty="0"/>
              <a:t> type you need to add a NuGet package to your project. NuGet is a package manager providing free and open-source extensions to Visual Studio. The package is added by right-clicking References in the Solution Explorer and choosing Manage NuGet Packages. Switch to the Browse tab and search for “Tasks” to find the </a:t>
            </a:r>
            <a:r>
              <a:rPr lang="en-US" dirty="0" err="1"/>
              <a:t>System.Threading</a:t>
            </a:r>
            <a:r>
              <a:rPr lang="en-US" dirty="0"/>
              <a:t>. </a:t>
            </a:r>
            <a:r>
              <a:rPr lang="en-US" dirty="0" err="1"/>
              <a:t>Tasks.Extensions</a:t>
            </a:r>
            <a:r>
              <a:rPr lang="en-US" dirty="0"/>
              <a:t> package. Select this package and click install.</a:t>
            </a:r>
          </a:p>
          <a:p>
            <a:pPr marL="0" indent="0">
              <a:buNone/>
            </a:pPr>
            <a:endParaRPr lang="en-US" dirty="0"/>
          </a:p>
          <a:p>
            <a:endParaRPr lang="en-BO" dirty="0"/>
          </a:p>
        </p:txBody>
      </p:sp>
    </p:spTree>
    <p:extLst>
      <p:ext uri="{BB962C8B-B14F-4D97-AF65-F5344CB8AC3E}">
        <p14:creationId xmlns:p14="http://schemas.microsoft.com/office/powerpoint/2010/main" val="3903733581"/>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6A256-F47E-4C4B-A23E-623DC6B6F0C5}"/>
              </a:ext>
            </a:extLst>
          </p:cNvPr>
          <p:cNvSpPr>
            <a:spLocks noGrp="1"/>
          </p:cNvSpPr>
          <p:nvPr>
            <p:ph type="title"/>
          </p:nvPr>
        </p:nvSpPr>
        <p:spPr/>
        <p:txBody>
          <a:bodyPr/>
          <a:lstStyle/>
          <a:p>
            <a:r>
              <a:rPr lang="en-US" dirty="0" err="1"/>
              <a:t>ValueTask</a:t>
            </a:r>
            <a:r>
              <a:rPr lang="en-US" dirty="0"/>
              <a:t>&lt;T&gt; type</a:t>
            </a:r>
            <a:endParaRPr lang="en-BO" dirty="0"/>
          </a:p>
        </p:txBody>
      </p:sp>
      <p:sp>
        <p:nvSpPr>
          <p:cNvPr id="3" name="Content Placeholder 2">
            <a:extLst>
              <a:ext uri="{FF2B5EF4-FFF2-40B4-BE49-F238E27FC236}">
                <a16:creationId xmlns:a16="http://schemas.microsoft.com/office/drawing/2014/main" id="{9B8FA755-AF11-2D47-B186-40CED4197659}"/>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To give an example, the following </a:t>
            </a:r>
            <a:r>
              <a:rPr lang="en-US" dirty="0" err="1"/>
              <a:t>PowTwo</a:t>
            </a:r>
            <a:r>
              <a:rPr lang="en-US" dirty="0"/>
              <a:t> async method gives the result of the argument raised to the second power (a2). It executes synchronously if the argument is less than plus or minus ten, and therefore returns a </a:t>
            </a:r>
            <a:r>
              <a:rPr lang="en-US" dirty="0" err="1"/>
              <a:t>ValueTask</a:t>
            </a:r>
            <a:r>
              <a:rPr lang="en-US" dirty="0"/>
              <a:t>&lt;double&gt; type in order to not have to allocate a Task object in such a case. Note that the Main method here has the async modifier. This is used for cases like this when the Main method calls an async method directly.</a:t>
            </a:r>
          </a:p>
          <a:p>
            <a:endParaRPr lang="en-BO" dirty="0"/>
          </a:p>
        </p:txBody>
      </p:sp>
      <p:sp>
        <p:nvSpPr>
          <p:cNvPr id="5" name="TextBox 4">
            <a:extLst>
              <a:ext uri="{FF2B5EF4-FFF2-40B4-BE49-F238E27FC236}">
                <a16:creationId xmlns:a16="http://schemas.microsoft.com/office/drawing/2014/main" id="{0045A620-AFEF-3544-982E-B7CBDD48FFE9}"/>
              </a:ext>
            </a:extLst>
          </p:cNvPr>
          <p:cNvSpPr txBox="1"/>
          <p:nvPr/>
        </p:nvSpPr>
        <p:spPr>
          <a:xfrm>
            <a:off x="2943498" y="3151188"/>
            <a:ext cx="6557554" cy="3416320"/>
          </a:xfrm>
          <a:prstGeom prst="rect">
            <a:avLst/>
          </a:prstGeom>
          <a:noFill/>
        </p:spPr>
        <p:txBody>
          <a:bodyPr wrap="square" rtlCol="0">
            <a:spAutoFit/>
          </a:bodyPr>
          <a:lstStyle/>
          <a:p>
            <a:r>
              <a:rPr lang="en-US" b="1" dirty="0"/>
              <a:t>using </a:t>
            </a:r>
            <a:r>
              <a:rPr lang="en-US" b="1" dirty="0" err="1"/>
              <a:t>System.Threading.Tasks</a:t>
            </a:r>
            <a:r>
              <a:rPr lang="en-US" b="1" dirty="0"/>
              <a:t>;</a:t>
            </a:r>
          </a:p>
          <a:p>
            <a:r>
              <a:rPr lang="en-US" b="1" dirty="0"/>
              <a:t>public class </a:t>
            </a:r>
            <a:r>
              <a:rPr lang="en-US" b="1" dirty="0" err="1"/>
              <a:t>MyAsyncValueTask</a:t>
            </a:r>
            <a:endParaRPr lang="en-US" b="1" dirty="0"/>
          </a:p>
          <a:p>
            <a:r>
              <a:rPr lang="en-US" b="1" dirty="0"/>
              <a:t>{</a:t>
            </a:r>
          </a:p>
          <a:p>
            <a:pPr lvl="1"/>
            <a:r>
              <a:rPr lang="en-US" b="1" dirty="0"/>
              <a:t>static async Task Main() {</a:t>
            </a:r>
          </a:p>
          <a:p>
            <a:pPr lvl="2"/>
            <a:r>
              <a:rPr lang="en-US" b="1" dirty="0"/>
              <a:t>double d = await </a:t>
            </a:r>
            <a:r>
              <a:rPr lang="en-US" b="1" dirty="0" err="1"/>
              <a:t>PowTwo</a:t>
            </a:r>
            <a:r>
              <a:rPr lang="en-US" b="1" dirty="0"/>
              <a:t>(10);</a:t>
            </a:r>
          </a:p>
          <a:p>
            <a:pPr lvl="2"/>
            <a:r>
              <a:rPr lang="en-US" b="1" dirty="0" err="1"/>
              <a:t>System.Console.WriteLine</a:t>
            </a:r>
            <a:r>
              <a:rPr lang="en-US" b="1" dirty="0"/>
              <a:t>(d); // "100"</a:t>
            </a:r>
          </a:p>
          <a:p>
            <a:pPr lvl="1"/>
            <a:r>
              <a:rPr lang="en-US" b="1" dirty="0"/>
              <a:t>}</a:t>
            </a:r>
          </a:p>
          <a:p>
            <a:pPr lvl="1"/>
            <a:r>
              <a:rPr lang="en-US" b="1" dirty="0"/>
              <a:t>private static async </a:t>
            </a:r>
            <a:r>
              <a:rPr lang="en-US" b="1" dirty="0" err="1"/>
              <a:t>ValueTask</a:t>
            </a:r>
            <a:r>
              <a:rPr lang="en-US" b="1" dirty="0"/>
              <a:t>&lt;double&gt; </a:t>
            </a:r>
            <a:r>
              <a:rPr lang="en-US" b="1" dirty="0" err="1"/>
              <a:t>PowTwo</a:t>
            </a:r>
            <a:r>
              <a:rPr lang="en-US" b="1" dirty="0"/>
              <a:t>(double a) {</a:t>
            </a:r>
          </a:p>
          <a:p>
            <a:pPr lvl="2"/>
            <a:r>
              <a:rPr lang="en-US" b="1" dirty="0"/>
              <a:t>if (a &lt; 10 &amp;&amp; a &gt; -10) { return </a:t>
            </a:r>
            <a:r>
              <a:rPr lang="en-US" b="1" dirty="0" err="1"/>
              <a:t>System.Math.Pow</a:t>
            </a:r>
            <a:r>
              <a:rPr lang="en-US" b="1" dirty="0"/>
              <a:t>(a, 2); }</a:t>
            </a:r>
          </a:p>
          <a:p>
            <a:pPr lvl="2"/>
            <a:r>
              <a:rPr lang="en-US" b="1" dirty="0"/>
              <a:t>return await </a:t>
            </a:r>
            <a:r>
              <a:rPr lang="en-US" b="1" dirty="0" err="1"/>
              <a:t>Task.Run</a:t>
            </a:r>
            <a:r>
              <a:rPr lang="en-US" b="1" dirty="0"/>
              <a:t>(() =&gt; </a:t>
            </a:r>
            <a:r>
              <a:rPr lang="en-US" b="1" dirty="0" err="1"/>
              <a:t>System.Math.Pow</a:t>
            </a:r>
            <a:r>
              <a:rPr lang="en-US" b="1" dirty="0"/>
              <a:t>(a, 2));</a:t>
            </a:r>
          </a:p>
          <a:p>
            <a:pPr lvl="1"/>
            <a:r>
              <a:rPr lang="en-US" b="1" dirty="0"/>
              <a:t>}</a:t>
            </a:r>
          </a:p>
          <a:p>
            <a:r>
              <a:rPr lang="en-US" b="1" dirty="0"/>
              <a:t>}</a:t>
            </a:r>
          </a:p>
        </p:txBody>
      </p:sp>
    </p:spTree>
    <p:extLst>
      <p:ext uri="{BB962C8B-B14F-4D97-AF65-F5344CB8AC3E}">
        <p14:creationId xmlns:p14="http://schemas.microsoft.com/office/powerpoint/2010/main" val="1715575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151F-E585-5749-BD48-849C60D88050}"/>
              </a:ext>
            </a:extLst>
          </p:cNvPr>
          <p:cNvSpPr>
            <a:spLocks noGrp="1"/>
          </p:cNvSpPr>
          <p:nvPr>
            <p:ph type="title"/>
          </p:nvPr>
        </p:nvSpPr>
        <p:spPr/>
        <p:txBody>
          <a:bodyPr/>
          <a:lstStyle/>
          <a:p>
            <a:r>
              <a:rPr lang="en-US" dirty="0"/>
              <a:t>Choosing an IDE</a:t>
            </a:r>
            <a:br>
              <a:rPr lang="en-US" dirty="0"/>
            </a:br>
            <a:endParaRPr lang="en-BO" dirty="0"/>
          </a:p>
        </p:txBody>
      </p:sp>
      <p:sp>
        <p:nvSpPr>
          <p:cNvPr id="3" name="Content Placeholder 2">
            <a:extLst>
              <a:ext uri="{FF2B5EF4-FFF2-40B4-BE49-F238E27FC236}">
                <a16:creationId xmlns:a16="http://schemas.microsoft.com/office/drawing/2014/main" id="{910D0A41-7981-AF44-9791-AE5CCA4E4A0F}"/>
              </a:ext>
            </a:extLst>
          </p:cNvPr>
          <p:cNvSpPr>
            <a:spLocks noGrp="1"/>
          </p:cNvSpPr>
          <p:nvPr>
            <p:ph idx="1"/>
          </p:nvPr>
        </p:nvSpPr>
        <p:spPr/>
        <p:txBody>
          <a:bodyPr>
            <a:normAutofit fontScale="92500" lnSpcReduction="20000"/>
          </a:bodyPr>
          <a:lstStyle/>
          <a:p>
            <a:pPr marL="0" indent="0">
              <a:buNone/>
            </a:pPr>
            <a:r>
              <a:rPr lang="en-US" dirty="0"/>
              <a:t>To begin coding in C#, you need an Integrated Development Environment</a:t>
            </a:r>
          </a:p>
          <a:p>
            <a:pPr marL="0" indent="0">
              <a:buNone/>
            </a:pPr>
            <a:r>
              <a:rPr lang="en-US" dirty="0"/>
              <a:t>(IDE) that supports the Microsoft .NET Framework. The most popular</a:t>
            </a:r>
          </a:p>
          <a:p>
            <a:pPr marL="0" indent="0">
              <a:buNone/>
            </a:pPr>
            <a:r>
              <a:rPr lang="en-US" dirty="0"/>
              <a:t>choice is Microsoft’s own Visual Studio.1 This IDE is available for free as a</a:t>
            </a:r>
          </a:p>
          <a:p>
            <a:pPr marL="0" indent="0">
              <a:buNone/>
            </a:pPr>
            <a:r>
              <a:rPr lang="en-US" dirty="0"/>
              <a:t>light version called Visual Studio Community, which can be downloaded</a:t>
            </a:r>
          </a:p>
          <a:p>
            <a:pPr marL="0" indent="0">
              <a:buNone/>
            </a:pPr>
            <a:r>
              <a:rPr lang="en-US" dirty="0"/>
              <a:t>from the Visual Studio website.</a:t>
            </a:r>
          </a:p>
          <a:p>
            <a:pPr marL="0" indent="0">
              <a:buNone/>
            </a:pPr>
            <a:r>
              <a:rPr lang="en-US" dirty="0"/>
              <a:t>The C# language has undergone a number of updates since the initial</a:t>
            </a:r>
          </a:p>
          <a:p>
            <a:pPr marL="0" indent="0">
              <a:buNone/>
            </a:pPr>
            <a:r>
              <a:rPr lang="en-US" dirty="0"/>
              <a:t>release of C# 1.0 in 2002. At the time of writing, C# 8 is the current version</a:t>
            </a:r>
          </a:p>
          <a:p>
            <a:pPr marL="0" indent="0">
              <a:buNone/>
            </a:pPr>
            <a:r>
              <a:rPr lang="en-US" dirty="0"/>
              <a:t>and was released in 2019. Each version of the language corresponds to a</a:t>
            </a:r>
          </a:p>
          <a:p>
            <a:pPr marL="0" indent="0">
              <a:buNone/>
            </a:pPr>
            <a:r>
              <a:rPr lang="en-US" dirty="0"/>
              <a:t>version of Visual Studio, so in order to use the features of C# 8 you need</a:t>
            </a:r>
          </a:p>
          <a:p>
            <a:pPr marL="0" indent="0">
              <a:buNone/>
            </a:pPr>
            <a:r>
              <a:rPr lang="en-US" dirty="0"/>
              <a:t>Visual Studio 2019.</a:t>
            </a:r>
          </a:p>
          <a:p>
            <a:endParaRPr lang="en-BO" dirty="0"/>
          </a:p>
        </p:txBody>
      </p:sp>
    </p:spTree>
    <p:extLst>
      <p:ext uri="{BB962C8B-B14F-4D97-AF65-F5344CB8AC3E}">
        <p14:creationId xmlns:p14="http://schemas.microsoft.com/office/powerpoint/2010/main" val="2566896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7203-9778-6046-879F-2B89E10CBAE9}"/>
              </a:ext>
            </a:extLst>
          </p:cNvPr>
          <p:cNvSpPr>
            <a:spLocks noGrp="1"/>
          </p:cNvSpPr>
          <p:nvPr>
            <p:ph type="title"/>
          </p:nvPr>
        </p:nvSpPr>
        <p:spPr/>
        <p:txBody>
          <a:bodyPr/>
          <a:lstStyle/>
          <a:p>
            <a:r>
              <a:rPr lang="en-US" dirty="0"/>
              <a:t>Variable Scope</a:t>
            </a:r>
            <a:br>
              <a:rPr lang="en-US" dirty="0"/>
            </a:br>
            <a:endParaRPr lang="en-BO" dirty="0"/>
          </a:p>
        </p:txBody>
      </p:sp>
      <p:sp>
        <p:nvSpPr>
          <p:cNvPr id="3" name="Content Placeholder 2">
            <a:extLst>
              <a:ext uri="{FF2B5EF4-FFF2-40B4-BE49-F238E27FC236}">
                <a16:creationId xmlns:a16="http://schemas.microsoft.com/office/drawing/2014/main" id="{F3C33414-4FA4-BB46-B738-7FFF80AAE7BC}"/>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US" dirty="0"/>
              <a:t>The scope of a variable refers to the code block within which it is possible</a:t>
            </a:r>
          </a:p>
          <a:p>
            <a:pPr marL="0" indent="0">
              <a:buNone/>
            </a:pPr>
            <a:r>
              <a:rPr lang="en-US" dirty="0"/>
              <a:t>to use that variable without qualification. For example, a local variable is</a:t>
            </a:r>
          </a:p>
          <a:p>
            <a:pPr marL="0" indent="0">
              <a:buNone/>
            </a:pPr>
            <a:r>
              <a:rPr lang="en-US" dirty="0"/>
              <a:t>a variable declared within a method. Such a variable will only be available</a:t>
            </a:r>
          </a:p>
          <a:p>
            <a:pPr marL="0" indent="0">
              <a:buNone/>
            </a:pPr>
            <a:r>
              <a:rPr lang="en-US" dirty="0"/>
              <a:t>within that method’s code block, after it has been declared. Once the scope</a:t>
            </a:r>
          </a:p>
          <a:p>
            <a:pPr marL="0" indent="0">
              <a:buNone/>
            </a:pPr>
            <a:r>
              <a:rPr lang="en-US" dirty="0"/>
              <a:t>of the method ends, the local variable will be destroyed.</a:t>
            </a:r>
          </a:p>
          <a:p>
            <a:pPr marL="0" indent="0">
              <a:buNone/>
            </a:pPr>
            <a:endParaRPr lang="en-US" dirty="0"/>
          </a:p>
          <a:p>
            <a:pPr marL="0" indent="0">
              <a:buNone/>
            </a:pPr>
            <a:r>
              <a:rPr lang="en-US" b="1" dirty="0"/>
              <a:t>double </a:t>
            </a:r>
            <a:r>
              <a:rPr lang="en-US" b="1" dirty="0" err="1"/>
              <a:t>monto</a:t>
            </a:r>
            <a:r>
              <a:rPr lang="en-US" b="1" dirty="0"/>
              <a:t> = 14_735.90;</a:t>
            </a:r>
          </a:p>
          <a:p>
            <a:pPr marL="0" indent="0">
              <a:buNone/>
            </a:pPr>
            <a:r>
              <a:rPr lang="en-US" b="1" dirty="0"/>
              <a:t>{</a:t>
            </a:r>
          </a:p>
          <a:p>
            <a:pPr marL="0" indent="0">
              <a:buNone/>
            </a:pPr>
            <a:r>
              <a:rPr lang="en-US" b="1" dirty="0"/>
              <a:t>      int </a:t>
            </a:r>
            <a:r>
              <a:rPr lang="en-US" b="1" dirty="0" err="1"/>
              <a:t>numero</a:t>
            </a:r>
            <a:r>
              <a:rPr lang="en-US" b="1" dirty="0"/>
              <a:t> = 305;</a:t>
            </a:r>
          </a:p>
          <a:p>
            <a:pPr marL="0" indent="0">
              <a:buNone/>
            </a:pPr>
            <a:r>
              <a:rPr lang="en-US" b="1" dirty="0"/>
              <a:t>      WriteLine(</a:t>
            </a:r>
            <a:r>
              <a:rPr lang="en-US" b="1" dirty="0" err="1"/>
              <a:t>numero</a:t>
            </a:r>
            <a:r>
              <a:rPr lang="en-US" b="1" dirty="0"/>
              <a:t>);  	// 305</a:t>
            </a:r>
          </a:p>
          <a:p>
            <a:pPr marL="0" indent="0">
              <a:buNone/>
            </a:pPr>
            <a:r>
              <a:rPr lang="en-US" b="1" dirty="0"/>
              <a:t>      WriteLine(</a:t>
            </a:r>
            <a:r>
              <a:rPr lang="en-US" b="1" dirty="0" err="1"/>
              <a:t>monto</a:t>
            </a:r>
            <a:r>
              <a:rPr lang="en-US" b="1" dirty="0"/>
              <a:t>);  	// 14735.9</a:t>
            </a:r>
          </a:p>
          <a:p>
            <a:pPr marL="0" indent="0">
              <a:buNone/>
            </a:pPr>
            <a:r>
              <a:rPr lang="en-US" b="1" dirty="0"/>
              <a:t>}</a:t>
            </a:r>
          </a:p>
          <a:p>
            <a:endParaRPr lang="en-BO" dirty="0"/>
          </a:p>
          <a:p>
            <a:pPr marL="0" indent="0">
              <a:buNone/>
            </a:pPr>
            <a:r>
              <a:rPr lang="en-US" dirty="0"/>
              <a:t>C# does not have global variables</a:t>
            </a:r>
          </a:p>
          <a:p>
            <a:endParaRPr lang="en-BO" dirty="0"/>
          </a:p>
        </p:txBody>
      </p:sp>
    </p:spTree>
    <p:extLst>
      <p:ext uri="{BB962C8B-B14F-4D97-AF65-F5344CB8AC3E}">
        <p14:creationId xmlns:p14="http://schemas.microsoft.com/office/powerpoint/2010/main" val="2306203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3349E-F151-B143-8B0C-E1604D2624A7}"/>
              </a:ext>
            </a:extLst>
          </p:cNvPr>
          <p:cNvSpPr>
            <a:spLocks noGrp="1"/>
          </p:cNvSpPr>
          <p:nvPr>
            <p:ph type="title"/>
          </p:nvPr>
        </p:nvSpPr>
        <p:spPr/>
        <p:txBody>
          <a:bodyPr/>
          <a:lstStyle/>
          <a:p>
            <a:r>
              <a:rPr lang="en-US" dirty="0"/>
              <a:t>Operators</a:t>
            </a:r>
            <a:br>
              <a:rPr lang="en-US" dirty="0"/>
            </a:br>
            <a:endParaRPr lang="en-BO" dirty="0"/>
          </a:p>
        </p:txBody>
      </p:sp>
      <p:sp>
        <p:nvSpPr>
          <p:cNvPr id="3" name="Content Placeholder 2">
            <a:extLst>
              <a:ext uri="{FF2B5EF4-FFF2-40B4-BE49-F238E27FC236}">
                <a16:creationId xmlns:a16="http://schemas.microsoft.com/office/drawing/2014/main" id="{E6BFF6C2-3AF2-EC40-A710-45AFED73A58E}"/>
              </a:ext>
            </a:extLst>
          </p:cNvPr>
          <p:cNvSpPr>
            <a:spLocks noGrp="1"/>
          </p:cNvSpPr>
          <p:nvPr>
            <p:ph idx="1"/>
          </p:nvPr>
        </p:nvSpPr>
        <p:spPr/>
        <p:txBody>
          <a:bodyPr/>
          <a:lstStyle/>
          <a:p>
            <a:pPr marL="0" indent="0">
              <a:buNone/>
            </a:pPr>
            <a:r>
              <a:rPr lang="en-US" dirty="0"/>
              <a:t>Operators are special symbols used to operate on values. They can be</a:t>
            </a:r>
          </a:p>
          <a:p>
            <a:pPr marL="0" indent="0">
              <a:buNone/>
            </a:pPr>
            <a:r>
              <a:rPr lang="en-US" dirty="0"/>
              <a:t>grouped into five types: arithmetic, assignment, comparison, logical, and bitwise operators.</a:t>
            </a:r>
          </a:p>
          <a:p>
            <a:endParaRPr lang="en-BO" dirty="0"/>
          </a:p>
        </p:txBody>
      </p:sp>
    </p:spTree>
    <p:extLst>
      <p:ext uri="{BB962C8B-B14F-4D97-AF65-F5344CB8AC3E}">
        <p14:creationId xmlns:p14="http://schemas.microsoft.com/office/powerpoint/2010/main" val="2735088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C7C0-AAEF-EB47-A569-AC93B7B3F43F}"/>
              </a:ext>
            </a:extLst>
          </p:cNvPr>
          <p:cNvSpPr>
            <a:spLocks noGrp="1"/>
          </p:cNvSpPr>
          <p:nvPr>
            <p:ph type="title"/>
          </p:nvPr>
        </p:nvSpPr>
        <p:spPr/>
        <p:txBody>
          <a:bodyPr/>
          <a:lstStyle/>
          <a:p>
            <a:r>
              <a:rPr lang="en-US" dirty="0"/>
              <a:t>Arithmetic Operators</a:t>
            </a:r>
            <a:br>
              <a:rPr lang="en-US" dirty="0"/>
            </a:br>
            <a:endParaRPr lang="en-BO" dirty="0"/>
          </a:p>
        </p:txBody>
      </p:sp>
      <p:sp>
        <p:nvSpPr>
          <p:cNvPr id="3" name="Content Placeholder 2">
            <a:extLst>
              <a:ext uri="{FF2B5EF4-FFF2-40B4-BE49-F238E27FC236}">
                <a16:creationId xmlns:a16="http://schemas.microsoft.com/office/drawing/2014/main" id="{92B44BEA-EAD9-6940-B0A3-8DAD10FBB8F6}"/>
              </a:ext>
            </a:extLst>
          </p:cNvPr>
          <p:cNvSpPr>
            <a:spLocks noGrp="1"/>
          </p:cNvSpPr>
          <p:nvPr>
            <p:ph idx="1"/>
          </p:nvPr>
        </p:nvSpPr>
        <p:spPr/>
        <p:txBody>
          <a:bodyPr>
            <a:normAutofit lnSpcReduction="10000"/>
          </a:bodyPr>
          <a:lstStyle/>
          <a:p>
            <a:pPr marL="0" indent="0">
              <a:buNone/>
            </a:pPr>
            <a:r>
              <a:rPr lang="en-US" dirty="0"/>
              <a:t>The arithmetic operators include the four basic arithmetic operations,</a:t>
            </a:r>
          </a:p>
          <a:p>
            <a:pPr marL="0" indent="0">
              <a:buNone/>
            </a:pPr>
            <a:r>
              <a:rPr lang="en-US" dirty="0"/>
              <a:t>as well as the modulus operator (%), which is used to obtain the division remainder.</a:t>
            </a:r>
          </a:p>
          <a:p>
            <a:pPr marL="0" indent="0">
              <a:buNone/>
            </a:pPr>
            <a:endParaRPr lang="en-US" dirty="0"/>
          </a:p>
          <a:p>
            <a:pPr marL="0" indent="0">
              <a:buNone/>
            </a:pPr>
            <a:r>
              <a:rPr lang="en-US" dirty="0"/>
              <a:t>float x = 3 + 2; // 5 // addition</a:t>
            </a:r>
          </a:p>
          <a:p>
            <a:pPr marL="0" indent="0">
              <a:buNone/>
            </a:pPr>
            <a:r>
              <a:rPr lang="en-US" dirty="0"/>
              <a:t>x = 3 - 2; // 1 // subtraction</a:t>
            </a:r>
          </a:p>
          <a:p>
            <a:pPr marL="0" indent="0">
              <a:buNone/>
            </a:pPr>
            <a:r>
              <a:rPr lang="en-US" dirty="0"/>
              <a:t>x = 3 * 2; // 6 // multiplication</a:t>
            </a:r>
          </a:p>
          <a:p>
            <a:pPr marL="0" indent="0">
              <a:buNone/>
            </a:pPr>
            <a:r>
              <a:rPr lang="en-US" dirty="0"/>
              <a:t>x = 3 / 2; // 1 // division</a:t>
            </a:r>
          </a:p>
          <a:p>
            <a:pPr marL="0" indent="0">
              <a:buNone/>
            </a:pPr>
            <a:r>
              <a:rPr lang="en-US" dirty="0"/>
              <a:t>x = 3 % 2; // 1 // modulus (division remainder)</a:t>
            </a:r>
          </a:p>
          <a:p>
            <a:endParaRPr lang="en-BO" dirty="0"/>
          </a:p>
        </p:txBody>
      </p:sp>
    </p:spTree>
    <p:extLst>
      <p:ext uri="{BB962C8B-B14F-4D97-AF65-F5344CB8AC3E}">
        <p14:creationId xmlns:p14="http://schemas.microsoft.com/office/powerpoint/2010/main" val="2122238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CDA60-CB29-8A4D-BC7A-2F3D68364902}"/>
              </a:ext>
            </a:extLst>
          </p:cNvPr>
          <p:cNvSpPr>
            <a:spLocks noGrp="1"/>
          </p:cNvSpPr>
          <p:nvPr>
            <p:ph type="title"/>
          </p:nvPr>
        </p:nvSpPr>
        <p:spPr/>
        <p:txBody>
          <a:bodyPr/>
          <a:lstStyle/>
          <a:p>
            <a:r>
              <a:rPr lang="en-BO" dirty="0"/>
              <a:t>Exact division</a:t>
            </a:r>
          </a:p>
        </p:txBody>
      </p:sp>
      <p:sp>
        <p:nvSpPr>
          <p:cNvPr id="3" name="Content Placeholder 2">
            <a:extLst>
              <a:ext uri="{FF2B5EF4-FFF2-40B4-BE49-F238E27FC236}">
                <a16:creationId xmlns:a16="http://schemas.microsoft.com/office/drawing/2014/main" id="{CF5CAA91-87AA-D64C-881D-1C5C1AF80FA8}"/>
              </a:ext>
            </a:extLst>
          </p:cNvPr>
          <p:cNvSpPr>
            <a:spLocks noGrp="1"/>
          </p:cNvSpPr>
          <p:nvPr>
            <p:ph idx="1"/>
          </p:nvPr>
        </p:nvSpPr>
        <p:spPr/>
        <p:txBody>
          <a:bodyPr>
            <a:normAutofit fontScale="92500" lnSpcReduction="10000"/>
          </a:bodyPr>
          <a:lstStyle/>
          <a:p>
            <a:pPr marL="0" indent="0">
              <a:buNone/>
            </a:pPr>
            <a:r>
              <a:rPr lang="en-US" dirty="0"/>
              <a:t>Notice that the division sign gives an incorrect result. This is because</a:t>
            </a:r>
          </a:p>
          <a:p>
            <a:pPr marL="0" indent="0">
              <a:buNone/>
            </a:pPr>
            <a:r>
              <a:rPr lang="en-US" dirty="0"/>
              <a:t>it operates on two integer values and will therefore round the result and return an integer. To get the correct value, one of the numbers needs to be converted into a floating-point number.</a:t>
            </a:r>
          </a:p>
          <a:p>
            <a:pPr marL="0" indent="0">
              <a:buNone/>
            </a:pPr>
            <a:endParaRPr lang="en-US" dirty="0"/>
          </a:p>
          <a:p>
            <a:pPr marL="0" indent="0">
              <a:buNone/>
            </a:pPr>
            <a:r>
              <a:rPr lang="en-US" b="1" dirty="0"/>
              <a:t>int total = 14_735; </a:t>
            </a:r>
          </a:p>
          <a:p>
            <a:pPr marL="0" indent="0">
              <a:buNone/>
            </a:pPr>
            <a:r>
              <a:rPr lang="en-US" b="1" dirty="0"/>
              <a:t>double </a:t>
            </a:r>
            <a:r>
              <a:rPr lang="en-US" b="1" dirty="0" err="1"/>
              <a:t>suma</a:t>
            </a:r>
            <a:r>
              <a:rPr lang="en-US" b="1" dirty="0"/>
              <a:t> = 14_735;</a:t>
            </a:r>
          </a:p>
          <a:p>
            <a:pPr marL="0" indent="0">
              <a:buNone/>
            </a:pPr>
            <a:r>
              <a:rPr lang="en-US" b="1" dirty="0"/>
              <a:t>double </a:t>
            </a:r>
            <a:r>
              <a:rPr lang="en-US" b="1" dirty="0" err="1"/>
              <a:t>promedio</a:t>
            </a:r>
            <a:r>
              <a:rPr lang="en-US" b="1" dirty="0"/>
              <a:t> = total / </a:t>
            </a:r>
            <a:r>
              <a:rPr lang="en-US" b="1" dirty="0" err="1"/>
              <a:t>cantidad</a:t>
            </a:r>
            <a:r>
              <a:rPr lang="en-US" b="1" dirty="0"/>
              <a:t>; </a:t>
            </a:r>
          </a:p>
          <a:p>
            <a:pPr marL="0" indent="0">
              <a:buNone/>
            </a:pPr>
            <a:r>
              <a:rPr lang="en-US" b="1" dirty="0"/>
              <a:t>double media = (double) total / </a:t>
            </a:r>
            <a:r>
              <a:rPr lang="en-US" b="1" dirty="0" err="1"/>
              <a:t>cantidad</a:t>
            </a:r>
            <a:r>
              <a:rPr lang="en-US" b="1" dirty="0"/>
              <a:t>;</a:t>
            </a:r>
          </a:p>
          <a:p>
            <a:pPr marL="0" indent="0">
              <a:buNone/>
            </a:pPr>
            <a:r>
              <a:rPr lang="en-US" b="1" dirty="0"/>
              <a:t>double  prom = </a:t>
            </a:r>
            <a:r>
              <a:rPr lang="en-US" b="1" dirty="0" err="1"/>
              <a:t>suma</a:t>
            </a:r>
            <a:r>
              <a:rPr lang="en-US" b="1" dirty="0"/>
              <a:t> / </a:t>
            </a:r>
            <a:r>
              <a:rPr lang="en-US" b="1" dirty="0" err="1"/>
              <a:t>cantidad</a:t>
            </a:r>
            <a:r>
              <a:rPr lang="en-US" b="1" dirty="0"/>
              <a:t>;</a:t>
            </a:r>
          </a:p>
          <a:p>
            <a:pPr marL="0" indent="0">
              <a:buNone/>
            </a:pPr>
            <a:endParaRPr lang="en-US" dirty="0"/>
          </a:p>
          <a:p>
            <a:endParaRPr lang="en-BO" dirty="0"/>
          </a:p>
        </p:txBody>
      </p:sp>
    </p:spTree>
    <p:extLst>
      <p:ext uri="{BB962C8B-B14F-4D97-AF65-F5344CB8AC3E}">
        <p14:creationId xmlns:p14="http://schemas.microsoft.com/office/powerpoint/2010/main" val="3723904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0B76F-004D-994D-ACE1-4389B7008DD2}"/>
              </a:ext>
            </a:extLst>
          </p:cNvPr>
          <p:cNvSpPr>
            <a:spLocks noGrp="1"/>
          </p:cNvSpPr>
          <p:nvPr>
            <p:ph type="title"/>
          </p:nvPr>
        </p:nvSpPr>
        <p:spPr/>
        <p:txBody>
          <a:bodyPr/>
          <a:lstStyle/>
          <a:p>
            <a:r>
              <a:rPr lang="en-US" dirty="0"/>
              <a:t>Assignment Operators</a:t>
            </a:r>
            <a:br>
              <a:rPr lang="en-US" dirty="0"/>
            </a:br>
            <a:endParaRPr lang="en-BO" dirty="0"/>
          </a:p>
        </p:txBody>
      </p:sp>
      <p:sp>
        <p:nvSpPr>
          <p:cNvPr id="3" name="Content Placeholder 2">
            <a:extLst>
              <a:ext uri="{FF2B5EF4-FFF2-40B4-BE49-F238E27FC236}">
                <a16:creationId xmlns:a16="http://schemas.microsoft.com/office/drawing/2014/main" id="{19CD0546-9FD8-A941-A271-36A6A340EAE7}"/>
              </a:ext>
            </a:extLst>
          </p:cNvPr>
          <p:cNvSpPr>
            <a:spLocks noGrp="1"/>
          </p:cNvSpPr>
          <p:nvPr>
            <p:ph idx="1"/>
          </p:nvPr>
        </p:nvSpPr>
        <p:spPr/>
        <p:txBody>
          <a:bodyPr/>
          <a:lstStyle/>
          <a:p>
            <a:pPr marL="0" indent="0">
              <a:buNone/>
            </a:pPr>
            <a:r>
              <a:rPr lang="en-US" dirty="0"/>
              <a:t>The next group is the assignment operators. Most importantly is the</a:t>
            </a:r>
          </a:p>
          <a:p>
            <a:pPr marL="0" indent="0">
              <a:buNone/>
            </a:pPr>
            <a:r>
              <a:rPr lang="en-US" dirty="0"/>
              <a:t>assignment operator (=) itself, which assigns a value to a variable.</a:t>
            </a:r>
          </a:p>
          <a:p>
            <a:pPr marL="0" indent="0">
              <a:buNone/>
            </a:pPr>
            <a:endParaRPr lang="en-US" dirty="0"/>
          </a:p>
          <a:p>
            <a:pPr marL="0" indent="0">
              <a:buNone/>
            </a:pPr>
            <a:r>
              <a:rPr lang="en-US" dirty="0"/>
              <a:t>int x = 0;</a:t>
            </a:r>
          </a:p>
          <a:p>
            <a:endParaRPr lang="en-BO" dirty="0"/>
          </a:p>
          <a:p>
            <a:endParaRPr lang="en-BO" dirty="0"/>
          </a:p>
        </p:txBody>
      </p:sp>
    </p:spTree>
    <p:extLst>
      <p:ext uri="{BB962C8B-B14F-4D97-AF65-F5344CB8AC3E}">
        <p14:creationId xmlns:p14="http://schemas.microsoft.com/office/powerpoint/2010/main" val="3438293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4C92-1439-CD46-90B2-C74EBAC53D1D}"/>
              </a:ext>
            </a:extLst>
          </p:cNvPr>
          <p:cNvSpPr>
            <a:spLocks noGrp="1"/>
          </p:cNvSpPr>
          <p:nvPr>
            <p:ph type="title"/>
          </p:nvPr>
        </p:nvSpPr>
        <p:spPr/>
        <p:txBody>
          <a:bodyPr/>
          <a:lstStyle/>
          <a:p>
            <a:r>
              <a:rPr lang="en-US" dirty="0"/>
              <a:t>Combined Assignment Operators</a:t>
            </a:r>
            <a:br>
              <a:rPr lang="en-US" dirty="0"/>
            </a:br>
            <a:endParaRPr lang="en-BO" dirty="0"/>
          </a:p>
        </p:txBody>
      </p:sp>
      <p:sp>
        <p:nvSpPr>
          <p:cNvPr id="3" name="Content Placeholder 2">
            <a:extLst>
              <a:ext uri="{FF2B5EF4-FFF2-40B4-BE49-F238E27FC236}">
                <a16:creationId xmlns:a16="http://schemas.microsoft.com/office/drawing/2014/main" id="{55C4BFA0-A3F4-7248-9AB1-C63F2F836D08}"/>
              </a:ext>
            </a:extLst>
          </p:cNvPr>
          <p:cNvSpPr>
            <a:spLocks noGrp="1"/>
          </p:cNvSpPr>
          <p:nvPr>
            <p:ph idx="1"/>
          </p:nvPr>
        </p:nvSpPr>
        <p:spPr/>
        <p:txBody>
          <a:bodyPr>
            <a:normAutofit fontScale="92500" lnSpcReduction="10000"/>
          </a:bodyPr>
          <a:lstStyle/>
          <a:p>
            <a:pPr marL="0" indent="0">
              <a:buNone/>
            </a:pPr>
            <a:r>
              <a:rPr lang="en-US" dirty="0"/>
              <a:t>A common use of the assignment and arithmetic operators is to operate on a variable and then to save the result back into that same variable. These operations can be shortened with the combined assignment operators.</a:t>
            </a:r>
          </a:p>
          <a:p>
            <a:endParaRPr lang="en-BO" dirty="0"/>
          </a:p>
          <a:p>
            <a:pPr marL="0" indent="0">
              <a:buNone/>
            </a:pPr>
            <a:r>
              <a:rPr lang="en-US" b="1" dirty="0"/>
              <a:t>var x = 0; 	WriteLine(x);		// (0)</a:t>
            </a:r>
          </a:p>
          <a:p>
            <a:pPr marL="0" indent="0">
              <a:buNone/>
            </a:pPr>
            <a:r>
              <a:rPr lang="en-US" b="1" dirty="0"/>
              <a:t>x += 50; 	WriteLine(x); 	// x = x +50 (50)</a:t>
            </a:r>
          </a:p>
          <a:p>
            <a:pPr marL="0" indent="0">
              <a:buNone/>
            </a:pPr>
            <a:r>
              <a:rPr lang="en-US" b="1" dirty="0"/>
              <a:t>x -= 5; 	WriteLine(x);			// x = x – 5 (45) </a:t>
            </a:r>
          </a:p>
          <a:p>
            <a:pPr marL="0" indent="0">
              <a:buNone/>
            </a:pPr>
            <a:r>
              <a:rPr lang="en-US" b="1" dirty="0"/>
              <a:t>x *= 5; 	WriteLine(x); 	// x = x * 5 (225)</a:t>
            </a:r>
          </a:p>
          <a:p>
            <a:pPr marL="0" indent="0">
              <a:buNone/>
            </a:pPr>
            <a:r>
              <a:rPr lang="en-US" b="1" dirty="0"/>
              <a:t>x /= 3; 	WriteLine(x); 	// x = x / 3 (75)</a:t>
            </a:r>
          </a:p>
          <a:p>
            <a:pPr marL="0" indent="0">
              <a:buNone/>
            </a:pPr>
            <a:r>
              <a:rPr lang="en-US" b="1" dirty="0"/>
              <a:t>x %= 4; 	WriteLine(x); 	// x = x % 4 (3)</a:t>
            </a:r>
          </a:p>
          <a:p>
            <a:endParaRPr lang="en-BO" dirty="0"/>
          </a:p>
        </p:txBody>
      </p:sp>
    </p:spTree>
    <p:extLst>
      <p:ext uri="{BB962C8B-B14F-4D97-AF65-F5344CB8AC3E}">
        <p14:creationId xmlns:p14="http://schemas.microsoft.com/office/powerpoint/2010/main" val="3716008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51E0-6FF4-CC41-B927-3F2DFAE2C218}"/>
              </a:ext>
            </a:extLst>
          </p:cNvPr>
          <p:cNvSpPr>
            <a:spLocks noGrp="1"/>
          </p:cNvSpPr>
          <p:nvPr>
            <p:ph type="title"/>
          </p:nvPr>
        </p:nvSpPr>
        <p:spPr/>
        <p:txBody>
          <a:bodyPr/>
          <a:lstStyle/>
          <a:p>
            <a:r>
              <a:rPr lang="en-US" dirty="0"/>
              <a:t>Increment and Decrement Operators</a:t>
            </a:r>
            <a:br>
              <a:rPr lang="en-US" dirty="0"/>
            </a:br>
            <a:endParaRPr lang="en-BO" dirty="0"/>
          </a:p>
        </p:txBody>
      </p:sp>
      <p:sp>
        <p:nvSpPr>
          <p:cNvPr id="3" name="Content Placeholder 2">
            <a:extLst>
              <a:ext uri="{FF2B5EF4-FFF2-40B4-BE49-F238E27FC236}">
                <a16:creationId xmlns:a16="http://schemas.microsoft.com/office/drawing/2014/main" id="{1CDD597D-2988-F943-8E56-4634B0049E72}"/>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dirty="0"/>
              <a:t>Another common operation is to increment or decrement a variable by</a:t>
            </a:r>
          </a:p>
          <a:p>
            <a:pPr marL="0" indent="0">
              <a:buNone/>
            </a:pPr>
            <a:r>
              <a:rPr lang="en-US" dirty="0"/>
              <a:t>one. This can be simplified with the increment (++) and decrement (--)</a:t>
            </a:r>
          </a:p>
          <a:p>
            <a:pPr marL="0" indent="0">
              <a:buNone/>
            </a:pPr>
            <a:r>
              <a:rPr lang="en-US" dirty="0"/>
              <a:t>operators. Both of these operators can be used before or after a variable.</a:t>
            </a:r>
          </a:p>
          <a:p>
            <a:pPr marL="0" indent="0">
              <a:buNone/>
            </a:pPr>
            <a:endParaRPr lang="en-US" dirty="0"/>
          </a:p>
          <a:p>
            <a:pPr marL="0" indent="0">
              <a:buNone/>
            </a:pPr>
            <a:r>
              <a:rPr lang="en-US" b="1" dirty="0"/>
              <a:t>var x = 3; 		WriteLine(x);		// (3)</a:t>
            </a:r>
          </a:p>
          <a:p>
            <a:pPr marL="0" indent="0">
              <a:buNone/>
            </a:pPr>
            <a:r>
              <a:rPr lang="en-US" b="1" dirty="0"/>
              <a:t>x ++; 			WriteLine(x); 	// x = x + 1 (4)</a:t>
            </a:r>
          </a:p>
          <a:p>
            <a:pPr marL="0" indent="0">
              <a:buNone/>
            </a:pPr>
            <a:r>
              <a:rPr lang="en-US" b="1" dirty="0"/>
              <a:t>x --; 			WriteLine(x);		// x = x – 1 (3) </a:t>
            </a:r>
          </a:p>
          <a:p>
            <a:pPr marL="0" indent="0">
              <a:buNone/>
            </a:pPr>
            <a:r>
              <a:rPr lang="en-US" b="1" dirty="0"/>
              <a:t>++x; 			WriteLine(x); 	// x = x + 1 (4)</a:t>
            </a:r>
          </a:p>
          <a:p>
            <a:pPr marL="0" indent="0">
              <a:buNone/>
            </a:pPr>
            <a:r>
              <a:rPr lang="en-US" b="1" dirty="0"/>
              <a:t>--x; 			WriteLine(x); 	// x = x - 1 (3)</a:t>
            </a:r>
          </a:p>
          <a:p>
            <a:pPr marL="0" indent="0">
              <a:buNone/>
            </a:pPr>
            <a:r>
              <a:rPr lang="en-US" b="1" dirty="0"/>
              <a:t>var y = x++ + 20; 	WriteLine(y); 	// x = x + 20; y = x + 1 (23) </a:t>
            </a:r>
          </a:p>
          <a:p>
            <a:pPr marL="0" indent="0">
              <a:buNone/>
            </a:pPr>
            <a:r>
              <a:rPr lang="en-US" b="1" dirty="0"/>
              <a:t>y = 15 + 2 * --y; 	WriteLine(y); 	// y = y - 1; y = 15 + 2 * y (59)</a:t>
            </a:r>
            <a:endParaRPr lang="en-US" dirty="0"/>
          </a:p>
          <a:p>
            <a:endParaRPr lang="en-BO" dirty="0"/>
          </a:p>
          <a:p>
            <a:endParaRPr lang="en-BO" dirty="0"/>
          </a:p>
        </p:txBody>
      </p:sp>
    </p:spTree>
    <p:extLst>
      <p:ext uri="{BB962C8B-B14F-4D97-AF65-F5344CB8AC3E}">
        <p14:creationId xmlns:p14="http://schemas.microsoft.com/office/powerpoint/2010/main" val="4222758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1E14B-6531-FB49-869E-C95574AE4D99}"/>
              </a:ext>
            </a:extLst>
          </p:cNvPr>
          <p:cNvSpPr>
            <a:spLocks noGrp="1"/>
          </p:cNvSpPr>
          <p:nvPr>
            <p:ph type="title"/>
          </p:nvPr>
        </p:nvSpPr>
        <p:spPr/>
        <p:txBody>
          <a:bodyPr/>
          <a:lstStyle/>
          <a:p>
            <a:r>
              <a:rPr lang="en-US" dirty="0"/>
              <a:t>Post-increment / Pre-increment </a:t>
            </a:r>
            <a:endParaRPr lang="en-BO" dirty="0"/>
          </a:p>
        </p:txBody>
      </p:sp>
      <p:sp>
        <p:nvSpPr>
          <p:cNvPr id="3" name="Content Placeholder 2">
            <a:extLst>
              <a:ext uri="{FF2B5EF4-FFF2-40B4-BE49-F238E27FC236}">
                <a16:creationId xmlns:a16="http://schemas.microsoft.com/office/drawing/2014/main" id="{CC0C0505-B9E7-3043-8F50-ADD7FB06D20C}"/>
              </a:ext>
            </a:extLst>
          </p:cNvPr>
          <p:cNvSpPr>
            <a:spLocks noGrp="1"/>
          </p:cNvSpPr>
          <p:nvPr>
            <p:ph idx="1"/>
          </p:nvPr>
        </p:nvSpPr>
        <p:spPr>
          <a:xfrm>
            <a:off x="838200" y="1825625"/>
            <a:ext cx="10515600" cy="4474967"/>
          </a:xfrm>
        </p:spPr>
        <p:txBody>
          <a:bodyPr>
            <a:normAutofit lnSpcReduction="10000"/>
          </a:bodyPr>
          <a:lstStyle/>
          <a:p>
            <a:pPr marL="0" indent="0">
              <a:buNone/>
            </a:pPr>
            <a:r>
              <a:rPr lang="en-US" dirty="0"/>
              <a:t>The result on the variable is the same whichever is used. The difference is that the post-operator returns the original value before it changes the variable, while the pre-operator changes the variable first and then returns the value.</a:t>
            </a:r>
          </a:p>
          <a:p>
            <a:pPr marL="0" indent="0">
              <a:buNone/>
            </a:pPr>
            <a:endParaRPr lang="en-US" dirty="0"/>
          </a:p>
          <a:p>
            <a:pPr marL="0" indent="0">
              <a:buNone/>
            </a:pPr>
            <a:r>
              <a:rPr lang="en-US" dirty="0"/>
              <a:t>int x, y;</a:t>
            </a:r>
          </a:p>
          <a:p>
            <a:pPr marL="0" indent="0">
              <a:buNone/>
            </a:pPr>
            <a:r>
              <a:rPr lang="en-US" dirty="0"/>
              <a:t>x = 5; </a:t>
            </a:r>
          </a:p>
          <a:p>
            <a:pPr marL="0" indent="0">
              <a:buNone/>
            </a:pPr>
            <a:r>
              <a:rPr lang="en-US" dirty="0"/>
              <a:t>y = x++; // y=5, x=6</a:t>
            </a:r>
          </a:p>
          <a:p>
            <a:pPr marL="0" indent="0">
              <a:buNone/>
            </a:pPr>
            <a:r>
              <a:rPr lang="en-US" dirty="0"/>
              <a:t>x = 5; </a:t>
            </a:r>
          </a:p>
          <a:p>
            <a:pPr marL="0" indent="0">
              <a:buNone/>
            </a:pPr>
            <a:r>
              <a:rPr lang="en-US" dirty="0"/>
              <a:t>y = ++x; // y=6, x=6</a:t>
            </a:r>
          </a:p>
          <a:p>
            <a:pPr marL="0" indent="0">
              <a:buNone/>
            </a:pPr>
            <a:endParaRPr lang="en-BO" dirty="0"/>
          </a:p>
        </p:txBody>
      </p:sp>
    </p:spTree>
    <p:extLst>
      <p:ext uri="{BB962C8B-B14F-4D97-AF65-F5344CB8AC3E}">
        <p14:creationId xmlns:p14="http://schemas.microsoft.com/office/powerpoint/2010/main" val="23756902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3603C-E58A-6F4A-91DB-625B24360151}"/>
              </a:ext>
            </a:extLst>
          </p:cNvPr>
          <p:cNvSpPr>
            <a:spLocks noGrp="1"/>
          </p:cNvSpPr>
          <p:nvPr>
            <p:ph type="title"/>
          </p:nvPr>
        </p:nvSpPr>
        <p:spPr/>
        <p:txBody>
          <a:bodyPr/>
          <a:lstStyle/>
          <a:p>
            <a:r>
              <a:rPr lang="en-US" dirty="0"/>
              <a:t>Comparison Operators</a:t>
            </a:r>
            <a:br>
              <a:rPr lang="en-US" dirty="0"/>
            </a:br>
            <a:endParaRPr lang="en-BO" dirty="0"/>
          </a:p>
        </p:txBody>
      </p:sp>
      <p:sp>
        <p:nvSpPr>
          <p:cNvPr id="3" name="Content Placeholder 2">
            <a:extLst>
              <a:ext uri="{FF2B5EF4-FFF2-40B4-BE49-F238E27FC236}">
                <a16:creationId xmlns:a16="http://schemas.microsoft.com/office/drawing/2014/main" id="{91A4E4E8-F504-BA42-AF0E-724D2C96AA66}"/>
              </a:ext>
            </a:extLst>
          </p:cNvPr>
          <p:cNvSpPr>
            <a:spLocks noGrp="1"/>
          </p:cNvSpPr>
          <p:nvPr>
            <p:ph idx="1"/>
          </p:nvPr>
        </p:nvSpPr>
        <p:spPr/>
        <p:txBody>
          <a:bodyPr>
            <a:normAutofit fontScale="92500" lnSpcReduction="20000"/>
          </a:bodyPr>
          <a:lstStyle/>
          <a:p>
            <a:pPr marL="0" indent="0">
              <a:buNone/>
            </a:pPr>
            <a:r>
              <a:rPr lang="en-US" dirty="0"/>
              <a:t>The comparison operators compare two values and return true or false.</a:t>
            </a:r>
          </a:p>
          <a:p>
            <a:pPr marL="0" indent="0">
              <a:buNone/>
            </a:pPr>
            <a:r>
              <a:rPr lang="en-US" dirty="0"/>
              <a:t>They are mainly used to specify conditions, which are expressions that</a:t>
            </a:r>
          </a:p>
          <a:p>
            <a:pPr marL="0" indent="0">
              <a:buNone/>
            </a:pPr>
            <a:r>
              <a:rPr lang="en-US" dirty="0"/>
              <a:t>evaluate to true or false.</a:t>
            </a:r>
          </a:p>
          <a:p>
            <a:pPr marL="0" indent="0">
              <a:buNone/>
            </a:pPr>
            <a:endParaRPr lang="en-US" dirty="0"/>
          </a:p>
          <a:p>
            <a:pPr marL="0" indent="0">
              <a:buNone/>
            </a:pPr>
            <a:r>
              <a:rPr lang="en-US" dirty="0"/>
              <a:t>bool b = (2 == 3); 	// equal to (false)</a:t>
            </a:r>
          </a:p>
          <a:p>
            <a:pPr marL="0" indent="0">
              <a:buNone/>
            </a:pPr>
            <a:r>
              <a:rPr lang="en-US" dirty="0"/>
              <a:t>b = (2 != 3); 		// not equal to (true)</a:t>
            </a:r>
          </a:p>
          <a:p>
            <a:pPr marL="0" indent="0">
              <a:buNone/>
            </a:pPr>
            <a:r>
              <a:rPr lang="en-US" dirty="0"/>
              <a:t>b = (2 &gt; 3); 		// greater than (false)</a:t>
            </a:r>
          </a:p>
          <a:p>
            <a:pPr marL="0" indent="0">
              <a:buNone/>
            </a:pPr>
            <a:r>
              <a:rPr lang="en-US" dirty="0"/>
              <a:t>b = (2 &lt; 3); 		// less than (true)</a:t>
            </a:r>
          </a:p>
          <a:p>
            <a:pPr marL="0" indent="0">
              <a:buNone/>
            </a:pPr>
            <a:r>
              <a:rPr lang="en-US" dirty="0"/>
              <a:t>b = (2 &gt;= 3); 		// greater than or equal to (false)</a:t>
            </a:r>
          </a:p>
          <a:p>
            <a:pPr marL="0" indent="0">
              <a:buNone/>
            </a:pPr>
            <a:r>
              <a:rPr lang="en-US" dirty="0"/>
              <a:t>b = (2 &lt;= 3); 		// less than or equal to (true)</a:t>
            </a:r>
          </a:p>
          <a:p>
            <a:endParaRPr lang="en-BO" dirty="0"/>
          </a:p>
        </p:txBody>
      </p:sp>
    </p:spTree>
    <p:extLst>
      <p:ext uri="{BB962C8B-B14F-4D97-AF65-F5344CB8AC3E}">
        <p14:creationId xmlns:p14="http://schemas.microsoft.com/office/powerpoint/2010/main" val="3090118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8605-5D6F-C643-BAE0-4FB78DDED0FF}"/>
              </a:ext>
            </a:extLst>
          </p:cNvPr>
          <p:cNvSpPr>
            <a:spLocks noGrp="1"/>
          </p:cNvSpPr>
          <p:nvPr>
            <p:ph type="title"/>
          </p:nvPr>
        </p:nvSpPr>
        <p:spPr/>
        <p:txBody>
          <a:bodyPr/>
          <a:lstStyle/>
          <a:p>
            <a:r>
              <a:rPr lang="en-US" dirty="0"/>
              <a:t>Logical Operators</a:t>
            </a:r>
            <a:br>
              <a:rPr lang="en-US" dirty="0"/>
            </a:br>
            <a:endParaRPr lang="en-BO" dirty="0"/>
          </a:p>
        </p:txBody>
      </p:sp>
      <p:sp>
        <p:nvSpPr>
          <p:cNvPr id="3" name="Content Placeholder 2">
            <a:extLst>
              <a:ext uri="{FF2B5EF4-FFF2-40B4-BE49-F238E27FC236}">
                <a16:creationId xmlns:a16="http://schemas.microsoft.com/office/drawing/2014/main" id="{83BD235B-D905-EE40-B150-589DEC020EB2}"/>
              </a:ext>
            </a:extLst>
          </p:cNvPr>
          <p:cNvSpPr>
            <a:spLocks noGrp="1"/>
          </p:cNvSpPr>
          <p:nvPr>
            <p:ph idx="1"/>
          </p:nvPr>
        </p:nvSpPr>
        <p:spPr>
          <a:xfrm>
            <a:off x="838200" y="1825625"/>
            <a:ext cx="10515600" cy="4474967"/>
          </a:xfrm>
        </p:spPr>
        <p:txBody>
          <a:bodyPr>
            <a:normAutofit fontScale="92500" lnSpcReduction="10000"/>
          </a:bodyPr>
          <a:lstStyle/>
          <a:p>
            <a:pPr marL="0" indent="0">
              <a:buNone/>
            </a:pPr>
            <a:r>
              <a:rPr lang="en-US" dirty="0"/>
              <a:t>The logical operators are often used together with the comparison</a:t>
            </a:r>
          </a:p>
          <a:p>
            <a:pPr marL="0" indent="0">
              <a:buNone/>
            </a:pPr>
            <a:r>
              <a:rPr lang="en-US" dirty="0"/>
              <a:t>operators. Logical and (&amp;&amp;) evaluates to true if both the left and right</a:t>
            </a:r>
          </a:p>
          <a:p>
            <a:pPr marL="0" indent="0">
              <a:buNone/>
            </a:pPr>
            <a:r>
              <a:rPr lang="en-US" dirty="0"/>
              <a:t>side are true, and logical or (||) evaluates to true if either the left or right side is true. The logical not (!) operator is used for inverting a Boolean result. Note that for both “logical and” and “logical or,” the right side of the operator will not be evaluated if the result is already determined by the left side.</a:t>
            </a:r>
          </a:p>
          <a:p>
            <a:pPr marL="0" indent="0">
              <a:buNone/>
            </a:pPr>
            <a:endParaRPr lang="en-US" dirty="0"/>
          </a:p>
          <a:p>
            <a:pPr marL="0" indent="0">
              <a:buNone/>
            </a:pPr>
            <a:r>
              <a:rPr lang="en-US" dirty="0"/>
              <a:t>bool b = (true &amp;&amp; false); // logical and (false)</a:t>
            </a:r>
          </a:p>
          <a:p>
            <a:pPr marL="0" indent="0">
              <a:buNone/>
            </a:pPr>
            <a:r>
              <a:rPr lang="en-US" dirty="0"/>
              <a:t>b = (true || false); // logical or (true)</a:t>
            </a:r>
          </a:p>
          <a:p>
            <a:pPr marL="0" indent="0">
              <a:buNone/>
            </a:pPr>
            <a:r>
              <a:rPr lang="en-US" dirty="0"/>
              <a:t>b = !(true); // logical not (false)</a:t>
            </a:r>
          </a:p>
          <a:p>
            <a:pPr marL="0" indent="0">
              <a:buNone/>
            </a:pPr>
            <a:endParaRPr lang="en-US" dirty="0"/>
          </a:p>
          <a:p>
            <a:endParaRPr lang="en-BO" dirty="0"/>
          </a:p>
        </p:txBody>
      </p:sp>
    </p:spTree>
    <p:extLst>
      <p:ext uri="{BB962C8B-B14F-4D97-AF65-F5344CB8AC3E}">
        <p14:creationId xmlns:p14="http://schemas.microsoft.com/office/powerpoint/2010/main" val="217633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5FCC-4CCB-E249-9A5E-485376CE160A}"/>
              </a:ext>
            </a:extLst>
          </p:cNvPr>
          <p:cNvSpPr>
            <a:spLocks noGrp="1"/>
          </p:cNvSpPr>
          <p:nvPr>
            <p:ph type="title"/>
          </p:nvPr>
        </p:nvSpPr>
        <p:spPr/>
        <p:txBody>
          <a:bodyPr/>
          <a:lstStyle/>
          <a:p>
            <a:r>
              <a:rPr lang="en-US" dirty="0"/>
              <a:t>Creating a Project</a:t>
            </a:r>
            <a:br>
              <a:rPr lang="en-US" dirty="0"/>
            </a:br>
            <a:endParaRPr lang="en-BO" dirty="0"/>
          </a:p>
        </p:txBody>
      </p:sp>
      <p:sp>
        <p:nvSpPr>
          <p:cNvPr id="3" name="Content Placeholder 2">
            <a:extLst>
              <a:ext uri="{FF2B5EF4-FFF2-40B4-BE49-F238E27FC236}">
                <a16:creationId xmlns:a16="http://schemas.microsoft.com/office/drawing/2014/main" id="{323CBB27-5DA5-1A4D-9004-E68842DE527D}"/>
              </a:ext>
            </a:extLst>
          </p:cNvPr>
          <p:cNvSpPr>
            <a:spLocks noGrp="1"/>
          </p:cNvSpPr>
          <p:nvPr>
            <p:ph idx="1"/>
          </p:nvPr>
        </p:nvSpPr>
        <p:spPr/>
        <p:txBody>
          <a:bodyPr>
            <a:normAutofit fontScale="92500"/>
          </a:bodyPr>
          <a:lstStyle/>
          <a:p>
            <a:pPr marL="0" indent="0">
              <a:buNone/>
            </a:pPr>
            <a:r>
              <a:rPr lang="en-US" dirty="0"/>
              <a:t>After installing the IDE, go ahead and launch it. You then need to create</a:t>
            </a:r>
          </a:p>
          <a:p>
            <a:pPr marL="0" indent="0">
              <a:buNone/>
            </a:pPr>
            <a:r>
              <a:rPr lang="en-US" dirty="0"/>
              <a:t>a new project, which will manage the C# source files and other resources.</a:t>
            </a:r>
          </a:p>
          <a:p>
            <a:pPr marL="0" indent="0">
              <a:buNone/>
            </a:pPr>
            <a:r>
              <a:rPr lang="en-US" dirty="0"/>
              <a:t>To display the New Project window, go to File ➤ New ➤ Project in Visual</a:t>
            </a:r>
          </a:p>
          <a:p>
            <a:pPr marL="0" indent="0">
              <a:buNone/>
            </a:pPr>
            <a:r>
              <a:rPr lang="en-US" dirty="0"/>
              <a:t>Studio. From there select the Visual C# template type in the left frame.</a:t>
            </a:r>
          </a:p>
          <a:p>
            <a:pPr marL="0" indent="0">
              <a:buNone/>
            </a:pPr>
            <a:r>
              <a:rPr lang="en-US" dirty="0"/>
              <a:t>Then select the Console App template in the right frame. At the bottom of</a:t>
            </a:r>
          </a:p>
          <a:p>
            <a:pPr marL="0" indent="0">
              <a:buNone/>
            </a:pPr>
            <a:r>
              <a:rPr lang="en-US" dirty="0"/>
              <a:t>the window you can configure the name and location of the project if you</a:t>
            </a:r>
          </a:p>
          <a:p>
            <a:pPr marL="0" indent="0">
              <a:buNone/>
            </a:pPr>
            <a:r>
              <a:rPr lang="en-US" dirty="0"/>
              <a:t>want to. When you are done, click OK and the project wizard will create</a:t>
            </a:r>
          </a:p>
          <a:p>
            <a:pPr marL="0" indent="0">
              <a:buNone/>
            </a:pPr>
            <a:r>
              <a:rPr lang="en-US" dirty="0"/>
              <a:t>your project.</a:t>
            </a:r>
          </a:p>
          <a:p>
            <a:endParaRPr lang="en-BO" dirty="0"/>
          </a:p>
        </p:txBody>
      </p:sp>
    </p:spTree>
    <p:extLst>
      <p:ext uri="{BB962C8B-B14F-4D97-AF65-F5344CB8AC3E}">
        <p14:creationId xmlns:p14="http://schemas.microsoft.com/office/powerpoint/2010/main" val="11164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1436-87EC-D342-8A20-020EA9B26241}"/>
              </a:ext>
            </a:extLst>
          </p:cNvPr>
          <p:cNvSpPr>
            <a:spLocks noGrp="1"/>
          </p:cNvSpPr>
          <p:nvPr>
            <p:ph type="title"/>
          </p:nvPr>
        </p:nvSpPr>
        <p:spPr/>
        <p:txBody>
          <a:bodyPr/>
          <a:lstStyle/>
          <a:p>
            <a:r>
              <a:rPr lang="en-US" dirty="0"/>
              <a:t>Bitwise Operators</a:t>
            </a:r>
            <a:br>
              <a:rPr lang="en-US" dirty="0"/>
            </a:br>
            <a:endParaRPr lang="en-BO" dirty="0"/>
          </a:p>
        </p:txBody>
      </p:sp>
      <p:sp>
        <p:nvSpPr>
          <p:cNvPr id="3" name="Content Placeholder 2">
            <a:extLst>
              <a:ext uri="{FF2B5EF4-FFF2-40B4-BE49-F238E27FC236}">
                <a16:creationId xmlns:a16="http://schemas.microsoft.com/office/drawing/2014/main" id="{411E7BE4-9F6E-E64E-90F1-8898BCB584E4}"/>
              </a:ext>
            </a:extLst>
          </p:cNvPr>
          <p:cNvSpPr>
            <a:spLocks noGrp="1"/>
          </p:cNvSpPr>
          <p:nvPr>
            <p:ph idx="1"/>
          </p:nvPr>
        </p:nvSpPr>
        <p:spPr/>
        <p:txBody>
          <a:bodyPr>
            <a:normAutofit fontScale="92500" lnSpcReduction="20000"/>
          </a:bodyPr>
          <a:lstStyle/>
          <a:p>
            <a:pPr marL="0" indent="0">
              <a:buNone/>
            </a:pPr>
            <a:r>
              <a:rPr lang="en-US" dirty="0"/>
              <a:t>The bitwise operators can manipulate individual bits inside an integer.</a:t>
            </a:r>
          </a:p>
          <a:p>
            <a:pPr marL="0" indent="0">
              <a:buNone/>
            </a:pPr>
            <a:r>
              <a:rPr lang="en-US" dirty="0"/>
              <a:t>For example, the bitwise and (&amp;) operator makes the resulting bit 1 if the</a:t>
            </a:r>
          </a:p>
          <a:p>
            <a:pPr marL="0" indent="0">
              <a:buNone/>
            </a:pPr>
            <a:r>
              <a:rPr lang="en-US" dirty="0"/>
              <a:t>corresponding bits on both sides of the operator are set.</a:t>
            </a:r>
          </a:p>
          <a:p>
            <a:pPr marL="0" indent="0">
              <a:buNone/>
            </a:pPr>
            <a:endParaRPr lang="en-US" dirty="0"/>
          </a:p>
          <a:p>
            <a:pPr marL="0" indent="0">
              <a:buNone/>
            </a:pPr>
            <a:r>
              <a:rPr lang="en-US" dirty="0"/>
              <a:t>int x = 5 &amp; 4; 	// and (0b101 &amp; 0b100 = 0b100 = 4)</a:t>
            </a:r>
          </a:p>
          <a:p>
            <a:pPr marL="0" indent="0">
              <a:buNone/>
            </a:pPr>
            <a:r>
              <a:rPr lang="en-US" dirty="0"/>
              <a:t>x = 5 | 4; 	// or (0b101 | 0b100 = 0b101 = 5)</a:t>
            </a:r>
          </a:p>
          <a:p>
            <a:pPr marL="0" indent="0">
              <a:buNone/>
            </a:pPr>
            <a:r>
              <a:rPr lang="en-US" dirty="0"/>
              <a:t>x = 5 ^ 4; 	// </a:t>
            </a:r>
            <a:r>
              <a:rPr lang="en-US" dirty="0" err="1"/>
              <a:t>xor</a:t>
            </a:r>
            <a:r>
              <a:rPr lang="en-US" dirty="0"/>
              <a:t> (0b101 ^ 0b100 = 0b001 = 1)</a:t>
            </a:r>
          </a:p>
          <a:p>
            <a:pPr marL="0" indent="0">
              <a:buNone/>
            </a:pPr>
            <a:r>
              <a:rPr lang="en-US" dirty="0"/>
              <a:t>x = 4 &lt;&lt; 1; 	// left shift (0b100 &lt;&lt; 1 = 0b1000 = 8)</a:t>
            </a:r>
          </a:p>
          <a:p>
            <a:pPr marL="0" indent="0">
              <a:buNone/>
            </a:pPr>
            <a:r>
              <a:rPr lang="en-US" dirty="0"/>
              <a:t>x = 4 &gt;&gt; 1; 	// right shift (0b100 &gt;&gt; 1 = 0b10 = 2)</a:t>
            </a:r>
          </a:p>
          <a:p>
            <a:pPr marL="0" indent="0">
              <a:buNone/>
            </a:pPr>
            <a:r>
              <a:rPr lang="en-US" dirty="0"/>
              <a:t>x = ~4; 	// invert (~0b00000100 = 0b11111011 = -5)</a:t>
            </a:r>
          </a:p>
          <a:p>
            <a:endParaRPr lang="en-BO" dirty="0"/>
          </a:p>
        </p:txBody>
      </p:sp>
    </p:spTree>
    <p:extLst>
      <p:ext uri="{BB962C8B-B14F-4D97-AF65-F5344CB8AC3E}">
        <p14:creationId xmlns:p14="http://schemas.microsoft.com/office/powerpoint/2010/main" val="1761972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61ED-6BED-3D4E-898C-21A6DDF08EAD}"/>
              </a:ext>
            </a:extLst>
          </p:cNvPr>
          <p:cNvSpPr>
            <a:spLocks noGrp="1"/>
          </p:cNvSpPr>
          <p:nvPr>
            <p:ph type="title"/>
          </p:nvPr>
        </p:nvSpPr>
        <p:spPr/>
        <p:txBody>
          <a:bodyPr/>
          <a:lstStyle/>
          <a:p>
            <a:r>
              <a:rPr lang="en-BO" dirty="0"/>
              <a:t>Bitwise </a:t>
            </a:r>
            <a:r>
              <a:rPr lang="en-US" dirty="0"/>
              <a:t>shorthand assignment</a:t>
            </a:r>
            <a:br>
              <a:rPr lang="en-US" dirty="0"/>
            </a:br>
            <a:endParaRPr lang="en-BO" dirty="0"/>
          </a:p>
        </p:txBody>
      </p:sp>
      <p:sp>
        <p:nvSpPr>
          <p:cNvPr id="3" name="Content Placeholder 2">
            <a:extLst>
              <a:ext uri="{FF2B5EF4-FFF2-40B4-BE49-F238E27FC236}">
                <a16:creationId xmlns:a16="http://schemas.microsoft.com/office/drawing/2014/main" id="{2512CAC5-F342-6F46-8BCC-698F52D28B5D}"/>
              </a:ext>
            </a:extLst>
          </p:cNvPr>
          <p:cNvSpPr>
            <a:spLocks noGrp="1"/>
          </p:cNvSpPr>
          <p:nvPr>
            <p:ph idx="1"/>
          </p:nvPr>
        </p:nvSpPr>
        <p:spPr/>
        <p:txBody>
          <a:bodyPr>
            <a:normAutofit/>
          </a:bodyPr>
          <a:lstStyle/>
          <a:p>
            <a:pPr marL="0" indent="0">
              <a:buNone/>
            </a:pPr>
            <a:r>
              <a:rPr lang="en-US" dirty="0"/>
              <a:t>These bitwise operators have shorthand assignment operators, just like</a:t>
            </a:r>
          </a:p>
          <a:p>
            <a:pPr marL="0" indent="0">
              <a:buNone/>
            </a:pPr>
            <a:r>
              <a:rPr lang="en-US" dirty="0"/>
              <a:t>the arithmetic operators.</a:t>
            </a:r>
          </a:p>
          <a:p>
            <a:pPr marL="0" indent="0">
              <a:buNone/>
            </a:pPr>
            <a:endParaRPr lang="en-US" dirty="0"/>
          </a:p>
          <a:p>
            <a:pPr marL="0" indent="0">
              <a:buNone/>
            </a:pPr>
            <a:r>
              <a:rPr lang="en-US" dirty="0"/>
              <a:t>int x=5; x &amp;= 4; 	// and (0b101 &amp; 0b100 = 0b100 = 4)</a:t>
            </a:r>
          </a:p>
          <a:p>
            <a:pPr marL="0" indent="0">
              <a:buNone/>
            </a:pPr>
            <a:r>
              <a:rPr lang="en-US" dirty="0"/>
              <a:t>x=5; x |= 4; 		// or (0b101 | 0b100 = 0b101 = 5)</a:t>
            </a:r>
          </a:p>
          <a:p>
            <a:pPr marL="0" indent="0">
              <a:buNone/>
            </a:pPr>
            <a:r>
              <a:rPr lang="en-US" dirty="0"/>
              <a:t>x=5; x ^= 4; 		// </a:t>
            </a:r>
            <a:r>
              <a:rPr lang="en-US" dirty="0" err="1"/>
              <a:t>xor</a:t>
            </a:r>
            <a:r>
              <a:rPr lang="en-US" dirty="0"/>
              <a:t> (0b101 ^ 0b100 = 0b001 = 1)</a:t>
            </a:r>
          </a:p>
          <a:p>
            <a:pPr marL="0" indent="0">
              <a:buNone/>
            </a:pPr>
            <a:r>
              <a:rPr lang="en-US" dirty="0"/>
              <a:t>x=5; x &lt;&lt;= 1; 	// left shift (0b101 &lt;&lt; 1 = 0b1010 = 10)</a:t>
            </a:r>
          </a:p>
          <a:p>
            <a:pPr marL="0" indent="0">
              <a:buNone/>
            </a:pPr>
            <a:r>
              <a:rPr lang="en-US" dirty="0"/>
              <a:t>x=5; x &gt;&gt;= 1; 	// right shift (0b101 &gt;&gt; 1 = 0b10 = 2)</a:t>
            </a:r>
          </a:p>
          <a:p>
            <a:endParaRPr lang="en-US" dirty="0"/>
          </a:p>
          <a:p>
            <a:pPr marL="0" indent="0">
              <a:buNone/>
            </a:pPr>
            <a:endParaRPr lang="en-BO" dirty="0"/>
          </a:p>
        </p:txBody>
      </p:sp>
    </p:spTree>
    <p:extLst>
      <p:ext uri="{BB962C8B-B14F-4D97-AF65-F5344CB8AC3E}">
        <p14:creationId xmlns:p14="http://schemas.microsoft.com/office/powerpoint/2010/main" val="23618132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59F4D-273D-F743-872C-BF7B45E3CB5C}"/>
              </a:ext>
            </a:extLst>
          </p:cNvPr>
          <p:cNvSpPr>
            <a:spLocks noGrp="1"/>
          </p:cNvSpPr>
          <p:nvPr>
            <p:ph type="title"/>
          </p:nvPr>
        </p:nvSpPr>
        <p:spPr/>
        <p:txBody>
          <a:bodyPr/>
          <a:lstStyle/>
          <a:p>
            <a:r>
              <a:rPr lang="en-US" dirty="0"/>
              <a:t>Operator Precedents</a:t>
            </a:r>
            <a:br>
              <a:rPr lang="en-US" dirty="0"/>
            </a:br>
            <a:endParaRPr lang="en-BO" dirty="0"/>
          </a:p>
        </p:txBody>
      </p:sp>
      <p:sp>
        <p:nvSpPr>
          <p:cNvPr id="3" name="Content Placeholder 2">
            <a:extLst>
              <a:ext uri="{FF2B5EF4-FFF2-40B4-BE49-F238E27FC236}">
                <a16:creationId xmlns:a16="http://schemas.microsoft.com/office/drawing/2014/main" id="{ED666287-462C-1545-8C05-9CF6FE35FA51}"/>
              </a:ext>
            </a:extLst>
          </p:cNvPr>
          <p:cNvSpPr>
            <a:spLocks noGrp="1"/>
          </p:cNvSpPr>
          <p:nvPr>
            <p:ph idx="1"/>
          </p:nvPr>
        </p:nvSpPr>
        <p:spPr>
          <a:xfrm>
            <a:off x="7340252" y="1680281"/>
            <a:ext cx="4577218" cy="4351338"/>
          </a:xfrm>
        </p:spPr>
        <p:txBody>
          <a:bodyPr>
            <a:normAutofit fontScale="92500" lnSpcReduction="10000"/>
          </a:bodyPr>
          <a:lstStyle/>
          <a:p>
            <a:pPr marL="0" indent="0">
              <a:buNone/>
            </a:pPr>
            <a:r>
              <a:rPr lang="en-US" dirty="0"/>
              <a:t>In C#, expressions are normally evaluated from left to right. However,</a:t>
            </a:r>
          </a:p>
          <a:p>
            <a:pPr marL="0" indent="0">
              <a:buNone/>
            </a:pPr>
            <a:r>
              <a:rPr lang="en-US" dirty="0"/>
              <a:t>when an expression contains multiple operators, the precedence of those operators decides the order in which they are evaluated. The order of precedence can be seen in the following table, where the operator with the greater precedence will be evaluated first.</a:t>
            </a:r>
          </a:p>
          <a:p>
            <a:endParaRPr lang="en-BO" dirty="0"/>
          </a:p>
        </p:txBody>
      </p:sp>
      <p:pic>
        <p:nvPicPr>
          <p:cNvPr id="5" name="Picture 4" descr="A screenshot of a cell phone&#10;&#10;Description automatically generated">
            <a:extLst>
              <a:ext uri="{FF2B5EF4-FFF2-40B4-BE49-F238E27FC236}">
                <a16:creationId xmlns:a16="http://schemas.microsoft.com/office/drawing/2014/main" id="{BA0C2948-8383-E74B-AB85-F8B72CC841A2}"/>
              </a:ext>
            </a:extLst>
          </p:cNvPr>
          <p:cNvPicPr>
            <a:picLocks noChangeAspect="1"/>
          </p:cNvPicPr>
          <p:nvPr/>
        </p:nvPicPr>
        <p:blipFill>
          <a:blip r:embed="rId2"/>
          <a:stretch>
            <a:fillRect/>
          </a:stretch>
        </p:blipFill>
        <p:spPr>
          <a:xfrm>
            <a:off x="658051" y="1510843"/>
            <a:ext cx="6338456" cy="4690215"/>
          </a:xfrm>
          <a:prstGeom prst="rect">
            <a:avLst/>
          </a:prstGeom>
        </p:spPr>
      </p:pic>
    </p:spTree>
    <p:extLst>
      <p:ext uri="{BB962C8B-B14F-4D97-AF65-F5344CB8AC3E}">
        <p14:creationId xmlns:p14="http://schemas.microsoft.com/office/powerpoint/2010/main" val="30725359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A5C3-F44B-CE47-8AA1-541704ACD614}"/>
              </a:ext>
            </a:extLst>
          </p:cNvPr>
          <p:cNvSpPr>
            <a:spLocks noGrp="1"/>
          </p:cNvSpPr>
          <p:nvPr>
            <p:ph type="title"/>
          </p:nvPr>
        </p:nvSpPr>
        <p:spPr/>
        <p:txBody>
          <a:bodyPr/>
          <a:lstStyle/>
          <a:p>
            <a:r>
              <a:rPr lang="en-BO" dirty="0"/>
              <a:t>Using </a:t>
            </a:r>
            <a:r>
              <a:rPr lang="en-US" dirty="0"/>
              <a:t>parentheses</a:t>
            </a:r>
            <a:endParaRPr lang="en-BO" dirty="0"/>
          </a:p>
        </p:txBody>
      </p:sp>
      <p:sp>
        <p:nvSpPr>
          <p:cNvPr id="3" name="Content Placeholder 2">
            <a:extLst>
              <a:ext uri="{FF2B5EF4-FFF2-40B4-BE49-F238E27FC236}">
                <a16:creationId xmlns:a16="http://schemas.microsoft.com/office/drawing/2014/main" id="{D8477FBC-90C3-0040-9686-9502932A31F0}"/>
              </a:ext>
            </a:extLst>
          </p:cNvPr>
          <p:cNvSpPr>
            <a:spLocks noGrp="1"/>
          </p:cNvSpPr>
          <p:nvPr>
            <p:ph idx="1"/>
          </p:nvPr>
        </p:nvSpPr>
        <p:spPr>
          <a:xfrm>
            <a:off x="838200" y="1825625"/>
            <a:ext cx="10515600" cy="4838222"/>
          </a:xfrm>
        </p:spPr>
        <p:txBody>
          <a:bodyPr>
            <a:normAutofit lnSpcReduction="10000"/>
          </a:bodyPr>
          <a:lstStyle/>
          <a:p>
            <a:pPr marL="0" indent="0">
              <a:buNone/>
            </a:pPr>
            <a:r>
              <a:rPr lang="en-US" dirty="0"/>
              <a:t>For example, logical and (&amp;&amp;) binds weaker than relational operators,</a:t>
            </a:r>
          </a:p>
          <a:p>
            <a:pPr marL="0" indent="0">
              <a:buNone/>
            </a:pPr>
            <a:r>
              <a:rPr lang="en-US" dirty="0"/>
              <a:t>which in turn bind weaker than arithmetic operators.</a:t>
            </a:r>
          </a:p>
          <a:p>
            <a:pPr marL="0" indent="0">
              <a:buNone/>
            </a:pPr>
            <a:endParaRPr lang="en-US" dirty="0"/>
          </a:p>
          <a:p>
            <a:pPr marL="0" indent="0">
              <a:buNone/>
            </a:pPr>
            <a:r>
              <a:rPr lang="en-US" dirty="0"/>
              <a:t>bool x = 2+3 &gt; 1*4 &amp;&amp; 5/5 == 1;	// true</a:t>
            </a:r>
          </a:p>
          <a:p>
            <a:pPr marL="0" indent="0">
              <a:buNone/>
            </a:pPr>
            <a:endParaRPr lang="en-US" dirty="0"/>
          </a:p>
          <a:p>
            <a:pPr marL="0" indent="0">
              <a:buNone/>
            </a:pPr>
            <a:r>
              <a:rPr lang="en-US" dirty="0"/>
              <a:t>To make things clearer, parentheses can be used to specify which part</a:t>
            </a:r>
          </a:p>
          <a:p>
            <a:pPr marL="0" indent="0">
              <a:buNone/>
            </a:pPr>
            <a:r>
              <a:rPr lang="en-US" dirty="0"/>
              <a:t>of the expression will be evaluated first. Parentheses have the greatest</a:t>
            </a:r>
          </a:p>
          <a:p>
            <a:pPr marL="0" indent="0">
              <a:buNone/>
            </a:pPr>
            <a:r>
              <a:rPr lang="en-US" dirty="0"/>
              <a:t>precedence of all operators.</a:t>
            </a:r>
          </a:p>
          <a:p>
            <a:pPr marL="0" indent="0">
              <a:buNone/>
            </a:pPr>
            <a:endParaRPr lang="en-US" dirty="0"/>
          </a:p>
          <a:p>
            <a:pPr marL="0" indent="0">
              <a:buNone/>
            </a:pPr>
            <a:r>
              <a:rPr lang="en-US" dirty="0"/>
              <a:t>bool x = ((2+3) &gt; (1*4)) &amp;&amp; ((5/5) == 1); 	// true</a:t>
            </a:r>
          </a:p>
          <a:p>
            <a:endParaRPr lang="en-BO" dirty="0"/>
          </a:p>
        </p:txBody>
      </p:sp>
    </p:spTree>
    <p:extLst>
      <p:ext uri="{BB962C8B-B14F-4D97-AF65-F5344CB8AC3E}">
        <p14:creationId xmlns:p14="http://schemas.microsoft.com/office/powerpoint/2010/main" val="2185682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BD47-A942-5B49-A2D1-4CFF44111058}"/>
              </a:ext>
            </a:extLst>
          </p:cNvPr>
          <p:cNvSpPr>
            <a:spLocks noGrp="1"/>
          </p:cNvSpPr>
          <p:nvPr>
            <p:ph type="title"/>
          </p:nvPr>
        </p:nvSpPr>
        <p:spPr/>
        <p:txBody>
          <a:bodyPr/>
          <a:lstStyle/>
          <a:p>
            <a:r>
              <a:rPr lang="en-US" dirty="0"/>
              <a:t>CHAPTER 5</a:t>
            </a:r>
            <a:br>
              <a:rPr lang="en-US" dirty="0"/>
            </a:br>
            <a:endParaRPr lang="en-BO" dirty="0"/>
          </a:p>
        </p:txBody>
      </p:sp>
      <p:sp>
        <p:nvSpPr>
          <p:cNvPr id="3" name="Content Placeholder 2">
            <a:extLst>
              <a:ext uri="{FF2B5EF4-FFF2-40B4-BE49-F238E27FC236}">
                <a16:creationId xmlns:a16="http://schemas.microsoft.com/office/drawing/2014/main" id="{C7B54D72-CB9F-B543-B894-2A20BA014BBF}"/>
              </a:ext>
            </a:extLst>
          </p:cNvPr>
          <p:cNvSpPr>
            <a:spLocks noGrp="1"/>
          </p:cNvSpPr>
          <p:nvPr>
            <p:ph idx="1"/>
          </p:nvPr>
        </p:nvSpPr>
        <p:spPr/>
        <p:txBody>
          <a:bodyPr/>
          <a:lstStyle/>
          <a:p>
            <a:pPr marL="0" indent="0">
              <a:buNone/>
            </a:pPr>
            <a:r>
              <a:rPr lang="en-US" sz="4400" dirty="0"/>
              <a:t>Strings</a:t>
            </a:r>
          </a:p>
          <a:p>
            <a:endParaRPr lang="en-BO" dirty="0"/>
          </a:p>
          <a:p>
            <a:pPr marL="0" indent="0">
              <a:buNone/>
            </a:pPr>
            <a:r>
              <a:rPr lang="en-US" dirty="0"/>
              <a:t>The string data type is used to store string constants. They are delimited by double quotes.</a:t>
            </a:r>
          </a:p>
          <a:p>
            <a:pPr marL="0" indent="0">
              <a:buNone/>
            </a:pPr>
            <a:endParaRPr lang="en-US" dirty="0"/>
          </a:p>
          <a:p>
            <a:pPr marL="0" indent="0">
              <a:buNone/>
            </a:pPr>
            <a:r>
              <a:rPr lang="en-US" dirty="0"/>
              <a:t>string a = "Hello";</a:t>
            </a:r>
          </a:p>
          <a:p>
            <a:pPr marL="0" indent="0">
              <a:buNone/>
            </a:pPr>
            <a:r>
              <a:rPr lang="en-US" dirty="0"/>
              <a:t>var w = "Hello"; </a:t>
            </a:r>
          </a:p>
          <a:p>
            <a:pPr marL="0" indent="0">
              <a:buNone/>
            </a:pPr>
            <a:endParaRPr lang="en-BO" dirty="0"/>
          </a:p>
        </p:txBody>
      </p:sp>
    </p:spTree>
    <p:extLst>
      <p:ext uri="{BB962C8B-B14F-4D97-AF65-F5344CB8AC3E}">
        <p14:creationId xmlns:p14="http://schemas.microsoft.com/office/powerpoint/2010/main" val="190929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D63F-9461-7944-A444-0D70728FE64D}"/>
              </a:ext>
            </a:extLst>
          </p:cNvPr>
          <p:cNvSpPr>
            <a:spLocks noGrp="1"/>
          </p:cNvSpPr>
          <p:nvPr>
            <p:ph type="title"/>
          </p:nvPr>
        </p:nvSpPr>
        <p:spPr/>
        <p:txBody>
          <a:bodyPr/>
          <a:lstStyle/>
          <a:p>
            <a:r>
              <a:rPr lang="en-US" dirty="0"/>
              <a:t>String Concatenation</a:t>
            </a:r>
            <a:br>
              <a:rPr lang="en-US" dirty="0"/>
            </a:br>
            <a:endParaRPr lang="en-BO" dirty="0"/>
          </a:p>
        </p:txBody>
      </p:sp>
      <p:sp>
        <p:nvSpPr>
          <p:cNvPr id="3" name="Content Placeholder 2">
            <a:extLst>
              <a:ext uri="{FF2B5EF4-FFF2-40B4-BE49-F238E27FC236}">
                <a16:creationId xmlns:a16="http://schemas.microsoft.com/office/drawing/2014/main" id="{F8C11A0F-6587-014B-A5AC-0CCFF2F3A214}"/>
              </a:ext>
            </a:extLst>
          </p:cNvPr>
          <p:cNvSpPr>
            <a:spLocks noGrp="1"/>
          </p:cNvSpPr>
          <p:nvPr>
            <p:ph idx="1"/>
          </p:nvPr>
        </p:nvSpPr>
        <p:spPr/>
        <p:txBody>
          <a:bodyPr/>
          <a:lstStyle/>
          <a:p>
            <a:pPr marL="0" indent="0">
              <a:buNone/>
            </a:pPr>
            <a:r>
              <a:rPr lang="en-US" dirty="0"/>
              <a:t>The concatenation operator (+) can combine strings together. It also has an accompanying assignment operator (+=), which appends a string to another and creates a new string.</a:t>
            </a:r>
          </a:p>
          <a:p>
            <a:pPr marL="0" indent="0">
              <a:buNone/>
            </a:pPr>
            <a:endParaRPr lang="en-US" dirty="0"/>
          </a:p>
          <a:p>
            <a:pPr marL="0" indent="0">
              <a:buNone/>
            </a:pPr>
            <a:r>
              <a:rPr lang="en-US" dirty="0"/>
              <a:t>var a = "Hello";</a:t>
            </a:r>
          </a:p>
          <a:p>
            <a:pPr marL="0" indent="0">
              <a:buNone/>
            </a:pPr>
            <a:r>
              <a:rPr lang="en-US" dirty="0"/>
              <a:t>string b = a + " World"; 	// Hello World</a:t>
            </a:r>
          </a:p>
          <a:p>
            <a:pPr marL="0" indent="0">
              <a:buNone/>
            </a:pPr>
            <a:r>
              <a:rPr lang="en-US" dirty="0"/>
              <a:t>a += " World"; 		// Hello World</a:t>
            </a:r>
          </a:p>
          <a:p>
            <a:pPr marL="0" indent="0">
              <a:buNone/>
            </a:pPr>
            <a:endParaRPr lang="en-BO" dirty="0"/>
          </a:p>
        </p:txBody>
      </p:sp>
    </p:spTree>
    <p:extLst>
      <p:ext uri="{BB962C8B-B14F-4D97-AF65-F5344CB8AC3E}">
        <p14:creationId xmlns:p14="http://schemas.microsoft.com/office/powerpoint/2010/main" val="24108678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D82A-3CBA-8B40-B39F-C985902C24D6}"/>
              </a:ext>
            </a:extLst>
          </p:cNvPr>
          <p:cNvSpPr>
            <a:spLocks noGrp="1"/>
          </p:cNvSpPr>
          <p:nvPr>
            <p:ph type="title"/>
          </p:nvPr>
        </p:nvSpPr>
        <p:spPr/>
        <p:txBody>
          <a:bodyPr/>
          <a:lstStyle/>
          <a:p>
            <a:r>
              <a:rPr lang="en-BO" dirty="0"/>
              <a:t>Concatenation </a:t>
            </a:r>
            <a:r>
              <a:rPr lang="en-US" dirty="0"/>
              <a:t>implicitly </a:t>
            </a:r>
            <a:r>
              <a:rPr lang="en-BO" dirty="0"/>
              <a:t>numbers </a:t>
            </a:r>
          </a:p>
        </p:txBody>
      </p:sp>
      <p:sp>
        <p:nvSpPr>
          <p:cNvPr id="3" name="Content Placeholder 2">
            <a:extLst>
              <a:ext uri="{FF2B5EF4-FFF2-40B4-BE49-F238E27FC236}">
                <a16:creationId xmlns:a16="http://schemas.microsoft.com/office/drawing/2014/main" id="{8B34B8AF-DC89-C94B-B515-B00F32C53959}"/>
              </a:ext>
            </a:extLst>
          </p:cNvPr>
          <p:cNvSpPr>
            <a:spLocks noGrp="1"/>
          </p:cNvSpPr>
          <p:nvPr>
            <p:ph idx="1"/>
          </p:nvPr>
        </p:nvSpPr>
        <p:spPr/>
        <p:txBody>
          <a:bodyPr/>
          <a:lstStyle/>
          <a:p>
            <a:pPr marL="0" indent="0">
              <a:buNone/>
            </a:pPr>
            <a:r>
              <a:rPr lang="en-US" sz="3600" dirty="0"/>
              <a:t>When one of the operands is not of a string type, the concatenation operator will implicitly convert the non-string type into a string, making the following assignment valid.</a:t>
            </a:r>
          </a:p>
          <a:p>
            <a:pPr marL="0" indent="0">
              <a:buNone/>
            </a:pPr>
            <a:endParaRPr lang="en-US" sz="3600" dirty="0"/>
          </a:p>
          <a:p>
            <a:pPr marL="0" indent="0">
              <a:buNone/>
            </a:pPr>
            <a:r>
              <a:rPr lang="en-US" sz="3600" dirty="0"/>
              <a:t>var </a:t>
            </a:r>
            <a:r>
              <a:rPr lang="en-US" sz="3600" dirty="0" err="1"/>
              <a:t>i</a:t>
            </a:r>
            <a:r>
              <a:rPr lang="en-US" sz="3600" dirty="0"/>
              <a:t> = 1;</a:t>
            </a:r>
          </a:p>
          <a:p>
            <a:pPr marL="0" indent="0">
              <a:buNone/>
            </a:pPr>
            <a:r>
              <a:rPr lang="en-US" sz="3600" dirty="0"/>
              <a:t>string c = </a:t>
            </a:r>
            <a:r>
              <a:rPr lang="en-US" sz="3600" dirty="0" err="1"/>
              <a:t>i</a:t>
            </a:r>
            <a:r>
              <a:rPr lang="en-US" sz="3600" dirty="0"/>
              <a:t> + " is " + 1; 	// 1 is 1</a:t>
            </a:r>
          </a:p>
          <a:p>
            <a:endParaRPr lang="en-BO" dirty="0"/>
          </a:p>
        </p:txBody>
      </p:sp>
    </p:spTree>
    <p:extLst>
      <p:ext uri="{BB962C8B-B14F-4D97-AF65-F5344CB8AC3E}">
        <p14:creationId xmlns:p14="http://schemas.microsoft.com/office/powerpoint/2010/main" val="20949707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AD76-2C72-304C-88D1-63DD54949AB7}"/>
              </a:ext>
            </a:extLst>
          </p:cNvPr>
          <p:cNvSpPr>
            <a:spLocks noGrp="1"/>
          </p:cNvSpPr>
          <p:nvPr>
            <p:ph type="title"/>
          </p:nvPr>
        </p:nvSpPr>
        <p:spPr/>
        <p:txBody>
          <a:bodyPr/>
          <a:lstStyle/>
          <a:p>
            <a:r>
              <a:rPr lang="en-BO" dirty="0"/>
              <a:t>Concatenation </a:t>
            </a:r>
            <a:r>
              <a:rPr lang="en-US" dirty="0"/>
              <a:t>explicitly </a:t>
            </a:r>
            <a:r>
              <a:rPr lang="en-BO" dirty="0"/>
              <a:t>numbers </a:t>
            </a:r>
          </a:p>
        </p:txBody>
      </p:sp>
      <p:sp>
        <p:nvSpPr>
          <p:cNvPr id="3" name="Content Placeholder 2">
            <a:extLst>
              <a:ext uri="{FF2B5EF4-FFF2-40B4-BE49-F238E27FC236}">
                <a16:creationId xmlns:a16="http://schemas.microsoft.com/office/drawing/2014/main" id="{55B15831-6A5F-A64C-A3F0-FA847C1249E2}"/>
              </a:ext>
            </a:extLst>
          </p:cNvPr>
          <p:cNvSpPr>
            <a:spLocks noGrp="1"/>
          </p:cNvSpPr>
          <p:nvPr>
            <p:ph idx="1"/>
          </p:nvPr>
        </p:nvSpPr>
        <p:spPr/>
        <p:txBody>
          <a:bodyPr>
            <a:normAutofit fontScale="92500" lnSpcReduction="10000"/>
          </a:bodyPr>
          <a:lstStyle/>
          <a:p>
            <a:pPr marL="0" indent="0">
              <a:buNone/>
            </a:pPr>
            <a:r>
              <a:rPr lang="en-US" sz="3600" dirty="0"/>
              <a:t>The numeric conversion to string is performed explicitly using the </a:t>
            </a:r>
            <a:r>
              <a:rPr lang="en-US" sz="3600" dirty="0" err="1"/>
              <a:t>ToString</a:t>
            </a:r>
            <a:r>
              <a:rPr lang="en-US" sz="3600" dirty="0"/>
              <a:t>() method. All types in C# have this method, which provides a string representation of a variable or expression. </a:t>
            </a:r>
          </a:p>
          <a:p>
            <a:pPr marL="0" indent="0">
              <a:buNone/>
            </a:pPr>
            <a:r>
              <a:rPr lang="en-US" sz="3600" dirty="0"/>
              <a:t>As seen in the next example, the string conversion can also be made explicitly.</a:t>
            </a:r>
          </a:p>
          <a:p>
            <a:pPr marL="0" indent="0">
              <a:buNone/>
            </a:pPr>
            <a:endParaRPr lang="en-US" sz="3600" dirty="0"/>
          </a:p>
          <a:p>
            <a:pPr marL="0" indent="0">
              <a:buNone/>
            </a:pPr>
            <a:r>
              <a:rPr lang="en-US" sz="3600" dirty="0"/>
              <a:t>int </a:t>
            </a:r>
            <a:r>
              <a:rPr lang="en-US" sz="3600" dirty="0" err="1"/>
              <a:t>i</a:t>
            </a:r>
            <a:r>
              <a:rPr lang="en-US" sz="3600" dirty="0"/>
              <a:t> = 1;</a:t>
            </a:r>
          </a:p>
          <a:p>
            <a:pPr marL="0" indent="0">
              <a:buNone/>
            </a:pPr>
            <a:r>
              <a:rPr lang="en-US" sz="3600" dirty="0"/>
              <a:t>string d = </a:t>
            </a:r>
            <a:r>
              <a:rPr lang="en-US" sz="3600" dirty="0" err="1"/>
              <a:t>i.ToString</a:t>
            </a:r>
            <a:r>
              <a:rPr lang="en-US" sz="3600" dirty="0"/>
              <a:t>() + " is " + 1.ToString(); 		// 1 is 1</a:t>
            </a:r>
          </a:p>
          <a:p>
            <a:endParaRPr lang="en-BO" sz="3200" dirty="0"/>
          </a:p>
        </p:txBody>
      </p:sp>
    </p:spTree>
    <p:extLst>
      <p:ext uri="{BB962C8B-B14F-4D97-AF65-F5344CB8AC3E}">
        <p14:creationId xmlns:p14="http://schemas.microsoft.com/office/powerpoint/2010/main" val="2644810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2BC8-1C1B-BD4F-964D-854238B75421}"/>
              </a:ext>
            </a:extLst>
          </p:cNvPr>
          <p:cNvSpPr>
            <a:spLocks noGrp="1"/>
          </p:cNvSpPr>
          <p:nvPr>
            <p:ph type="title"/>
          </p:nvPr>
        </p:nvSpPr>
        <p:spPr/>
        <p:txBody>
          <a:bodyPr/>
          <a:lstStyle/>
          <a:p>
            <a:r>
              <a:rPr lang="en-BO" dirty="0"/>
              <a:t>String interpolation</a:t>
            </a:r>
          </a:p>
        </p:txBody>
      </p:sp>
      <p:sp>
        <p:nvSpPr>
          <p:cNvPr id="3" name="Content Placeholder 2">
            <a:extLst>
              <a:ext uri="{FF2B5EF4-FFF2-40B4-BE49-F238E27FC236}">
                <a16:creationId xmlns:a16="http://schemas.microsoft.com/office/drawing/2014/main" id="{9272B41F-C730-A449-9306-82D64D428626}"/>
              </a:ext>
            </a:extLst>
          </p:cNvPr>
          <p:cNvSpPr>
            <a:spLocks noGrp="1"/>
          </p:cNvSpPr>
          <p:nvPr>
            <p:ph idx="1"/>
          </p:nvPr>
        </p:nvSpPr>
        <p:spPr/>
        <p:txBody>
          <a:bodyPr>
            <a:normAutofit/>
          </a:bodyPr>
          <a:lstStyle/>
          <a:p>
            <a:pPr marL="0" indent="0">
              <a:buNone/>
            </a:pPr>
            <a:r>
              <a:rPr lang="en-US" sz="3200" dirty="0"/>
              <a:t>Another way to compile strings is to use string interpolation. This feature enables expressions placed inside curly brackets to be evaluated within a string. To perform string interpolation, a dollar sign ($) is placed before the string.</a:t>
            </a:r>
          </a:p>
          <a:p>
            <a:pPr marL="0" indent="0">
              <a:buNone/>
            </a:pPr>
            <a:endParaRPr lang="en-US" sz="3200" dirty="0"/>
          </a:p>
          <a:p>
            <a:pPr marL="0" indent="0">
              <a:buNone/>
            </a:pPr>
            <a:r>
              <a:rPr lang="en-US" sz="3200" dirty="0"/>
              <a:t>var s1 = "Hello";</a:t>
            </a:r>
          </a:p>
          <a:p>
            <a:pPr marL="0" indent="0">
              <a:buNone/>
            </a:pPr>
            <a:r>
              <a:rPr lang="en-US" sz="3200" dirty="0"/>
              <a:t>var s2 = "World";</a:t>
            </a:r>
          </a:p>
          <a:p>
            <a:pPr marL="0" indent="0">
              <a:buNone/>
            </a:pPr>
            <a:r>
              <a:rPr lang="en-US" sz="3200" dirty="0"/>
              <a:t>string s = $"{s1} {s2}"; 	// Hello World</a:t>
            </a:r>
          </a:p>
          <a:p>
            <a:endParaRPr lang="en-BO" dirty="0"/>
          </a:p>
        </p:txBody>
      </p:sp>
    </p:spTree>
    <p:extLst>
      <p:ext uri="{BB962C8B-B14F-4D97-AF65-F5344CB8AC3E}">
        <p14:creationId xmlns:p14="http://schemas.microsoft.com/office/powerpoint/2010/main" val="1594459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7ACE-45D8-7E49-A394-610DB1B0D4F2}"/>
              </a:ext>
            </a:extLst>
          </p:cNvPr>
          <p:cNvSpPr>
            <a:spLocks noGrp="1"/>
          </p:cNvSpPr>
          <p:nvPr>
            <p:ph type="title"/>
          </p:nvPr>
        </p:nvSpPr>
        <p:spPr/>
        <p:txBody>
          <a:bodyPr/>
          <a:lstStyle/>
          <a:p>
            <a:r>
              <a:rPr lang="en-US" dirty="0"/>
              <a:t>Escape Characters</a:t>
            </a:r>
            <a:br>
              <a:rPr lang="en-US" dirty="0"/>
            </a:br>
            <a:endParaRPr lang="en-BO" dirty="0"/>
          </a:p>
        </p:txBody>
      </p:sp>
      <p:sp>
        <p:nvSpPr>
          <p:cNvPr id="3" name="Content Placeholder 2">
            <a:extLst>
              <a:ext uri="{FF2B5EF4-FFF2-40B4-BE49-F238E27FC236}">
                <a16:creationId xmlns:a16="http://schemas.microsoft.com/office/drawing/2014/main" id="{81DC2E7B-EE65-3840-9D75-B196F770D441}"/>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US" dirty="0"/>
              <a:t>A statement can be broken up across multiple lines, but a string constant</a:t>
            </a:r>
          </a:p>
          <a:p>
            <a:pPr marL="0" indent="0">
              <a:buNone/>
            </a:pPr>
            <a:r>
              <a:rPr lang="en-US" dirty="0"/>
              <a:t>must be on a single line. In order to divide it, the string constant has to first</a:t>
            </a:r>
          </a:p>
          <a:p>
            <a:pPr marL="0" indent="0">
              <a:buNone/>
            </a:pPr>
            <a:r>
              <a:rPr lang="en-US" dirty="0"/>
              <a:t>be split up using the concatenation operator.</a:t>
            </a:r>
          </a:p>
          <a:p>
            <a:pPr marL="0" indent="0">
              <a:buNone/>
            </a:pPr>
            <a:endParaRPr lang="en-US" dirty="0"/>
          </a:p>
          <a:p>
            <a:pPr marL="0" indent="0">
              <a:buNone/>
            </a:pPr>
            <a:r>
              <a:rPr lang="en-US" dirty="0"/>
              <a:t>string </a:t>
            </a:r>
            <a:r>
              <a:rPr lang="en-US" dirty="0" err="1"/>
              <a:t>myString</a:t>
            </a:r>
            <a:endParaRPr lang="en-US" dirty="0"/>
          </a:p>
          <a:p>
            <a:pPr marL="0" indent="0">
              <a:buNone/>
            </a:pPr>
            <a:r>
              <a:rPr lang="en-US" dirty="0"/>
              <a:t>	= "Hello " +</a:t>
            </a:r>
          </a:p>
          <a:p>
            <a:pPr marL="0" indent="0">
              <a:buNone/>
            </a:pPr>
            <a:r>
              <a:rPr lang="en-US" dirty="0"/>
              <a:t>		"World";</a:t>
            </a:r>
          </a:p>
          <a:p>
            <a:pPr marL="0" indent="0">
              <a:buNone/>
            </a:pPr>
            <a:endParaRPr lang="en-US" dirty="0"/>
          </a:p>
          <a:p>
            <a:pPr marL="0" indent="0">
              <a:buNone/>
            </a:pPr>
            <a:r>
              <a:rPr lang="en-US" dirty="0"/>
              <a:t>To add new lines into the string itself, the escape character (\n) is used.</a:t>
            </a:r>
          </a:p>
          <a:p>
            <a:pPr marL="0" indent="0">
              <a:buNone/>
            </a:pPr>
            <a:r>
              <a:rPr lang="en-US" dirty="0"/>
              <a:t>string </a:t>
            </a:r>
            <a:r>
              <a:rPr lang="en-US" dirty="0" err="1"/>
              <a:t>myString</a:t>
            </a:r>
            <a:r>
              <a:rPr lang="en-US" dirty="0"/>
              <a:t> = "Hello\</a:t>
            </a:r>
            <a:r>
              <a:rPr lang="en-US" dirty="0" err="1"/>
              <a:t>nWorld</a:t>
            </a:r>
            <a:r>
              <a:rPr lang="en-US" dirty="0"/>
              <a:t>";</a:t>
            </a:r>
          </a:p>
          <a:p>
            <a:endParaRPr lang="en-BO" dirty="0"/>
          </a:p>
        </p:txBody>
      </p:sp>
    </p:spTree>
    <p:extLst>
      <p:ext uri="{BB962C8B-B14F-4D97-AF65-F5344CB8AC3E}">
        <p14:creationId xmlns:p14="http://schemas.microsoft.com/office/powerpoint/2010/main" val="1657168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EF48-8BEC-1141-97A1-C3A77AC51A32}"/>
              </a:ext>
            </a:extLst>
          </p:cNvPr>
          <p:cNvSpPr>
            <a:spLocks noGrp="1"/>
          </p:cNvSpPr>
          <p:nvPr>
            <p:ph type="title"/>
          </p:nvPr>
        </p:nvSpPr>
        <p:spPr/>
        <p:txBody>
          <a:bodyPr/>
          <a:lstStyle/>
          <a:p>
            <a:r>
              <a:rPr lang="en-BO" dirty="0"/>
              <a:t>Initial program</a:t>
            </a:r>
          </a:p>
        </p:txBody>
      </p:sp>
      <p:sp>
        <p:nvSpPr>
          <p:cNvPr id="3" name="Content Placeholder 2">
            <a:extLst>
              <a:ext uri="{FF2B5EF4-FFF2-40B4-BE49-F238E27FC236}">
                <a16:creationId xmlns:a16="http://schemas.microsoft.com/office/drawing/2014/main" id="{1D41B28F-2065-3846-B678-3689A7190250}"/>
              </a:ext>
            </a:extLst>
          </p:cNvPr>
          <p:cNvSpPr>
            <a:spLocks noGrp="1"/>
          </p:cNvSpPr>
          <p:nvPr>
            <p:ph idx="1"/>
          </p:nvPr>
        </p:nvSpPr>
        <p:spPr/>
        <p:txBody>
          <a:bodyPr/>
          <a:lstStyle/>
          <a:p>
            <a:pPr marL="0" indent="0">
              <a:buNone/>
            </a:pPr>
            <a:r>
              <a:rPr lang="en-US" dirty="0"/>
              <a:t>You have now created a C# project. In the Solution Explorer pane</a:t>
            </a:r>
          </a:p>
          <a:p>
            <a:pPr marL="0" indent="0">
              <a:buNone/>
            </a:pPr>
            <a:r>
              <a:rPr lang="en-US" dirty="0"/>
              <a:t>(View ➤ Solution Explorer), you can see that the project consists of a single C# source file (.cs) that should already be opened. If not, you can double-click on the file in the Solution Explorer in order to open it. In the source file there is some basic code to help you get started. However, to keep things simple at this stage, go ahead and simplify the code into this.</a:t>
            </a:r>
          </a:p>
          <a:p>
            <a:endParaRPr lang="en-BO" dirty="0"/>
          </a:p>
        </p:txBody>
      </p:sp>
    </p:spTree>
    <p:extLst>
      <p:ext uri="{BB962C8B-B14F-4D97-AF65-F5344CB8AC3E}">
        <p14:creationId xmlns:p14="http://schemas.microsoft.com/office/powerpoint/2010/main" val="10259544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0D48-26BD-3E4B-B84B-C7FC65361E8A}"/>
              </a:ext>
            </a:extLst>
          </p:cNvPr>
          <p:cNvSpPr>
            <a:spLocks noGrp="1"/>
          </p:cNvSpPr>
          <p:nvPr>
            <p:ph type="title"/>
          </p:nvPr>
        </p:nvSpPr>
        <p:spPr/>
        <p:txBody>
          <a:bodyPr/>
          <a:lstStyle/>
          <a:p>
            <a:r>
              <a:rPr lang="en-US" dirty="0"/>
              <a:t>Special escape Characters</a:t>
            </a:r>
            <a:endParaRPr lang="en-BO" dirty="0"/>
          </a:p>
        </p:txBody>
      </p:sp>
      <p:sp>
        <p:nvSpPr>
          <p:cNvPr id="3" name="Content Placeholder 2">
            <a:extLst>
              <a:ext uri="{FF2B5EF4-FFF2-40B4-BE49-F238E27FC236}">
                <a16:creationId xmlns:a16="http://schemas.microsoft.com/office/drawing/2014/main" id="{A2F5F4E3-DBA8-8640-AB4C-3ADB94C97831}"/>
              </a:ext>
            </a:extLst>
          </p:cNvPr>
          <p:cNvSpPr>
            <a:spLocks noGrp="1"/>
          </p:cNvSpPr>
          <p:nvPr>
            <p:ph idx="1"/>
          </p:nvPr>
        </p:nvSpPr>
        <p:spPr>
          <a:xfrm>
            <a:off x="8317282" y="1885124"/>
            <a:ext cx="3324615" cy="3836140"/>
          </a:xfrm>
        </p:spPr>
        <p:txBody>
          <a:bodyPr>
            <a:normAutofit fontScale="92500"/>
          </a:bodyPr>
          <a:lstStyle/>
          <a:p>
            <a:pPr marL="0" indent="0">
              <a:buNone/>
            </a:pPr>
            <a:r>
              <a:rPr lang="en-US" dirty="0"/>
              <a:t>This backslash notation is used to write special characters, such as a</a:t>
            </a:r>
          </a:p>
          <a:p>
            <a:pPr marL="0" indent="0">
              <a:buNone/>
            </a:pPr>
            <a:r>
              <a:rPr lang="en-US" dirty="0"/>
              <a:t>backslash itself or a double quote. Among the special characters is also a Unicode character notation for writing any character.</a:t>
            </a:r>
          </a:p>
          <a:p>
            <a:endParaRPr lang="en-BO" dirty="0"/>
          </a:p>
        </p:txBody>
      </p:sp>
      <p:pic>
        <p:nvPicPr>
          <p:cNvPr id="5" name="Picture 4" descr="A screenshot of a cell phone&#10;&#10;Description automatically generated">
            <a:extLst>
              <a:ext uri="{FF2B5EF4-FFF2-40B4-BE49-F238E27FC236}">
                <a16:creationId xmlns:a16="http://schemas.microsoft.com/office/drawing/2014/main" id="{DBEC3B97-B4BA-284E-9153-A895D01B5521}"/>
              </a:ext>
            </a:extLst>
          </p:cNvPr>
          <p:cNvPicPr>
            <a:picLocks noChangeAspect="1"/>
          </p:cNvPicPr>
          <p:nvPr/>
        </p:nvPicPr>
        <p:blipFill>
          <a:blip r:embed="rId2"/>
          <a:stretch>
            <a:fillRect/>
          </a:stretch>
        </p:blipFill>
        <p:spPr>
          <a:xfrm>
            <a:off x="347509" y="1690688"/>
            <a:ext cx="7333332" cy="4225012"/>
          </a:xfrm>
          <a:prstGeom prst="rect">
            <a:avLst/>
          </a:prstGeom>
        </p:spPr>
      </p:pic>
    </p:spTree>
    <p:extLst>
      <p:ext uri="{BB962C8B-B14F-4D97-AF65-F5344CB8AC3E}">
        <p14:creationId xmlns:p14="http://schemas.microsoft.com/office/powerpoint/2010/main" val="11778750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F6A4-2D60-9E4E-B0A5-829D317C5568}"/>
              </a:ext>
            </a:extLst>
          </p:cNvPr>
          <p:cNvSpPr>
            <a:spLocks noGrp="1"/>
          </p:cNvSpPr>
          <p:nvPr>
            <p:ph type="title"/>
          </p:nvPr>
        </p:nvSpPr>
        <p:spPr/>
        <p:txBody>
          <a:bodyPr/>
          <a:lstStyle/>
          <a:p>
            <a:r>
              <a:rPr lang="en-US" dirty="0"/>
              <a:t>Verbatim string</a:t>
            </a:r>
            <a:br>
              <a:rPr lang="en-US" dirty="0"/>
            </a:br>
            <a:endParaRPr lang="en-BO" dirty="0"/>
          </a:p>
        </p:txBody>
      </p:sp>
      <p:sp>
        <p:nvSpPr>
          <p:cNvPr id="3" name="Content Placeholder 2">
            <a:extLst>
              <a:ext uri="{FF2B5EF4-FFF2-40B4-BE49-F238E27FC236}">
                <a16:creationId xmlns:a16="http://schemas.microsoft.com/office/drawing/2014/main" id="{F458601F-BB30-ED44-B2BA-63AB05A350FC}"/>
              </a:ext>
            </a:extLst>
          </p:cNvPr>
          <p:cNvSpPr>
            <a:spLocks noGrp="1"/>
          </p:cNvSpPr>
          <p:nvPr>
            <p:ph idx="1"/>
          </p:nvPr>
        </p:nvSpPr>
        <p:spPr/>
        <p:txBody>
          <a:bodyPr/>
          <a:lstStyle/>
          <a:p>
            <a:pPr marL="0" indent="0">
              <a:buNone/>
            </a:pPr>
            <a:r>
              <a:rPr lang="en-US" sz="3600" dirty="0"/>
              <a:t>Escape characters can be ignored by adding an @ symbol before the string. This is called a verbatim string and can be used to make file paths more readable, for example.</a:t>
            </a:r>
          </a:p>
          <a:p>
            <a:pPr marL="0" indent="0">
              <a:buNone/>
            </a:pPr>
            <a:endParaRPr lang="en-US" sz="3600" dirty="0"/>
          </a:p>
          <a:p>
            <a:pPr marL="0" indent="0">
              <a:buNone/>
            </a:pPr>
            <a:r>
              <a:rPr lang="en-US" sz="3600" dirty="0"/>
              <a:t>string s1 = "c:\\Windows\\System32\\</a:t>
            </a:r>
            <a:r>
              <a:rPr lang="en-US" sz="3600" dirty="0" err="1"/>
              <a:t>cmd.exe</a:t>
            </a:r>
            <a:r>
              <a:rPr lang="en-US" sz="3600" dirty="0"/>
              <a:t>";</a:t>
            </a:r>
          </a:p>
          <a:p>
            <a:pPr marL="0" indent="0">
              <a:buNone/>
            </a:pPr>
            <a:r>
              <a:rPr lang="en-US" sz="3600" dirty="0"/>
              <a:t>string s2 = @"c:\Windows\System32\</a:t>
            </a:r>
            <a:r>
              <a:rPr lang="en-US" sz="3600" dirty="0" err="1"/>
              <a:t>cmd.exe</a:t>
            </a:r>
            <a:r>
              <a:rPr lang="en-US" sz="3600" dirty="0"/>
              <a:t>";</a:t>
            </a:r>
          </a:p>
          <a:p>
            <a:endParaRPr lang="en-BO" dirty="0"/>
          </a:p>
        </p:txBody>
      </p:sp>
    </p:spTree>
    <p:extLst>
      <p:ext uri="{BB962C8B-B14F-4D97-AF65-F5344CB8AC3E}">
        <p14:creationId xmlns:p14="http://schemas.microsoft.com/office/powerpoint/2010/main" val="37919406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0130-C46D-FF4A-BC44-88F3D8C1CF8B}"/>
              </a:ext>
            </a:extLst>
          </p:cNvPr>
          <p:cNvSpPr>
            <a:spLocks noGrp="1"/>
          </p:cNvSpPr>
          <p:nvPr>
            <p:ph type="title"/>
          </p:nvPr>
        </p:nvSpPr>
        <p:spPr/>
        <p:txBody>
          <a:bodyPr/>
          <a:lstStyle/>
          <a:p>
            <a:r>
              <a:rPr lang="en-US" dirty="0"/>
              <a:t>String Compare</a:t>
            </a:r>
            <a:br>
              <a:rPr lang="en-US" dirty="0"/>
            </a:br>
            <a:endParaRPr lang="en-BO" dirty="0"/>
          </a:p>
        </p:txBody>
      </p:sp>
      <p:sp>
        <p:nvSpPr>
          <p:cNvPr id="3" name="Content Placeholder 2">
            <a:extLst>
              <a:ext uri="{FF2B5EF4-FFF2-40B4-BE49-F238E27FC236}">
                <a16:creationId xmlns:a16="http://schemas.microsoft.com/office/drawing/2014/main" id="{3934D06C-9073-BF43-8BC5-EE4E94789FF3}"/>
              </a:ext>
            </a:extLst>
          </p:cNvPr>
          <p:cNvSpPr>
            <a:spLocks noGrp="1"/>
          </p:cNvSpPr>
          <p:nvPr>
            <p:ph idx="1"/>
          </p:nvPr>
        </p:nvSpPr>
        <p:spPr/>
        <p:txBody>
          <a:bodyPr/>
          <a:lstStyle/>
          <a:p>
            <a:pPr marL="0" indent="0">
              <a:buNone/>
            </a:pPr>
            <a:r>
              <a:rPr lang="en-US" sz="3600" dirty="0"/>
              <a:t>The way to compare two strings is simply by using the equal to operator (==).</a:t>
            </a:r>
          </a:p>
          <a:p>
            <a:pPr marL="0" indent="0">
              <a:buNone/>
            </a:pPr>
            <a:r>
              <a:rPr lang="en-US" sz="3600" dirty="0"/>
              <a:t>This will not compare the memory addresses, as in some other languages such as Java.</a:t>
            </a:r>
          </a:p>
          <a:p>
            <a:pPr marL="0" indent="0">
              <a:buNone/>
            </a:pPr>
            <a:endParaRPr lang="en-US" sz="3600" dirty="0"/>
          </a:p>
          <a:p>
            <a:pPr marL="0" indent="0">
              <a:buNone/>
            </a:pPr>
            <a:r>
              <a:rPr lang="en-US" sz="3600" dirty="0"/>
              <a:t>string greeting = "Hi";</a:t>
            </a:r>
          </a:p>
          <a:p>
            <a:pPr marL="0" indent="0">
              <a:buNone/>
            </a:pPr>
            <a:r>
              <a:rPr lang="en-US" sz="3600" dirty="0"/>
              <a:t>bool b = (greeting == "Hi"); // true</a:t>
            </a:r>
          </a:p>
          <a:p>
            <a:endParaRPr lang="en-BO" dirty="0"/>
          </a:p>
        </p:txBody>
      </p:sp>
    </p:spTree>
    <p:extLst>
      <p:ext uri="{BB962C8B-B14F-4D97-AF65-F5344CB8AC3E}">
        <p14:creationId xmlns:p14="http://schemas.microsoft.com/office/powerpoint/2010/main" val="31319078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4FD4E-901B-DD4A-9DB3-CD6863BEA293}"/>
              </a:ext>
            </a:extLst>
          </p:cNvPr>
          <p:cNvSpPr>
            <a:spLocks noGrp="1"/>
          </p:cNvSpPr>
          <p:nvPr>
            <p:ph type="title"/>
          </p:nvPr>
        </p:nvSpPr>
        <p:spPr/>
        <p:txBody>
          <a:bodyPr/>
          <a:lstStyle/>
          <a:p>
            <a:r>
              <a:rPr lang="en-US" dirty="0"/>
              <a:t>String Members</a:t>
            </a:r>
            <a:br>
              <a:rPr lang="en-US" dirty="0"/>
            </a:br>
            <a:endParaRPr lang="en-BO" dirty="0"/>
          </a:p>
        </p:txBody>
      </p:sp>
      <p:sp>
        <p:nvSpPr>
          <p:cNvPr id="3" name="Content Placeholder 2">
            <a:extLst>
              <a:ext uri="{FF2B5EF4-FFF2-40B4-BE49-F238E27FC236}">
                <a16:creationId xmlns:a16="http://schemas.microsoft.com/office/drawing/2014/main" id="{90F481D7-A149-414C-8BD3-302E46B6872C}"/>
              </a:ext>
            </a:extLst>
          </p:cNvPr>
          <p:cNvSpPr>
            <a:spLocks noGrp="1"/>
          </p:cNvSpPr>
          <p:nvPr>
            <p:ph idx="1"/>
          </p:nvPr>
        </p:nvSpPr>
        <p:spPr>
          <a:xfrm>
            <a:off x="838200" y="1825625"/>
            <a:ext cx="10515600" cy="4863274"/>
          </a:xfrm>
        </p:spPr>
        <p:txBody>
          <a:bodyPr>
            <a:normAutofit fontScale="92500" lnSpcReduction="20000"/>
          </a:bodyPr>
          <a:lstStyle/>
          <a:p>
            <a:pPr marL="0" indent="0">
              <a:buNone/>
            </a:pPr>
            <a:r>
              <a:rPr lang="en-US" sz="3200" dirty="0"/>
              <a:t>The string type is an alias for the String class. As such, it provides a</a:t>
            </a:r>
          </a:p>
          <a:p>
            <a:pPr marL="0" indent="0">
              <a:buNone/>
            </a:pPr>
            <a:r>
              <a:rPr lang="en-US" sz="3200" dirty="0"/>
              <a:t>multitude of methods related to strings. For example, methods like</a:t>
            </a:r>
          </a:p>
          <a:p>
            <a:pPr marL="0" indent="0">
              <a:buNone/>
            </a:pPr>
            <a:r>
              <a:rPr lang="en-US" sz="3200" dirty="0"/>
              <a:t>Replace, Insert, and Remove. </a:t>
            </a:r>
          </a:p>
          <a:p>
            <a:pPr marL="0" indent="0">
              <a:buNone/>
            </a:pPr>
            <a:endParaRPr lang="en-US" sz="3200" dirty="0"/>
          </a:p>
          <a:p>
            <a:pPr marL="0" indent="0">
              <a:buNone/>
            </a:pPr>
            <a:r>
              <a:rPr lang="en-US" sz="3200" dirty="0"/>
              <a:t>An important thing to note is that there are no methods for changing a string. Methods that appear to modify a string actually always return a completely new string. </a:t>
            </a:r>
          </a:p>
          <a:p>
            <a:pPr marL="0" indent="0">
              <a:buNone/>
            </a:pPr>
            <a:endParaRPr lang="en-US" sz="3200" dirty="0"/>
          </a:p>
          <a:p>
            <a:pPr marL="0" indent="0">
              <a:buNone/>
            </a:pPr>
            <a:r>
              <a:rPr lang="en-US" sz="3200" dirty="0"/>
              <a:t>This is because the String class is immutable. The content of a string variable cannot be changed unless the whole string is replaced.</a:t>
            </a:r>
          </a:p>
          <a:p>
            <a:endParaRPr lang="en-BO" dirty="0"/>
          </a:p>
        </p:txBody>
      </p:sp>
    </p:spTree>
    <p:extLst>
      <p:ext uri="{BB962C8B-B14F-4D97-AF65-F5344CB8AC3E}">
        <p14:creationId xmlns:p14="http://schemas.microsoft.com/office/powerpoint/2010/main" val="33237304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6772-AD69-5240-ABFC-E04AE6C45182}"/>
              </a:ext>
            </a:extLst>
          </p:cNvPr>
          <p:cNvSpPr>
            <a:spLocks noGrp="1"/>
          </p:cNvSpPr>
          <p:nvPr>
            <p:ph type="title"/>
          </p:nvPr>
        </p:nvSpPr>
        <p:spPr/>
        <p:txBody>
          <a:bodyPr/>
          <a:lstStyle/>
          <a:p>
            <a:endParaRPr lang="en-BO" dirty="0"/>
          </a:p>
        </p:txBody>
      </p:sp>
      <p:sp>
        <p:nvSpPr>
          <p:cNvPr id="3" name="Content Placeholder 2">
            <a:extLst>
              <a:ext uri="{FF2B5EF4-FFF2-40B4-BE49-F238E27FC236}">
                <a16:creationId xmlns:a16="http://schemas.microsoft.com/office/drawing/2014/main" id="{AEE64BE1-4E91-264A-AD62-588274A1E190}"/>
              </a:ext>
            </a:extLst>
          </p:cNvPr>
          <p:cNvSpPr>
            <a:spLocks noGrp="1"/>
          </p:cNvSpPr>
          <p:nvPr>
            <p:ph idx="1"/>
          </p:nvPr>
        </p:nvSpPr>
        <p:spPr/>
        <p:txBody>
          <a:bodyPr/>
          <a:lstStyle/>
          <a:p>
            <a:pPr marL="0" indent="0">
              <a:buNone/>
            </a:pPr>
            <a:r>
              <a:rPr lang="en-US" dirty="0"/>
              <a:t>var a = "String";</a:t>
            </a:r>
          </a:p>
          <a:p>
            <a:pPr marL="0" indent="0">
              <a:buNone/>
            </a:pPr>
            <a:r>
              <a:rPr lang="en-US" dirty="0"/>
              <a:t>string b = </a:t>
            </a:r>
            <a:r>
              <a:rPr lang="en-US" dirty="0" err="1"/>
              <a:t>a.Replace</a:t>
            </a:r>
            <a:r>
              <a:rPr lang="en-US" dirty="0"/>
              <a:t>("</a:t>
            </a:r>
            <a:r>
              <a:rPr lang="en-US" dirty="0" err="1"/>
              <a:t>i</a:t>
            </a:r>
            <a:r>
              <a:rPr lang="en-US" dirty="0"/>
              <a:t>", "o"); 	// Strong</a:t>
            </a:r>
          </a:p>
          <a:p>
            <a:pPr marL="0" indent="0">
              <a:buNone/>
            </a:pPr>
            <a:r>
              <a:rPr lang="en-US" dirty="0"/>
              <a:t>b = </a:t>
            </a:r>
            <a:r>
              <a:rPr lang="en-US" dirty="0" err="1"/>
              <a:t>a.Insert</a:t>
            </a:r>
            <a:r>
              <a:rPr lang="en-US" dirty="0"/>
              <a:t>(0, "My "); 		// My String</a:t>
            </a:r>
          </a:p>
          <a:p>
            <a:pPr marL="0" indent="0">
              <a:buNone/>
            </a:pPr>
            <a:r>
              <a:rPr lang="en-US" dirty="0"/>
              <a:t>b = </a:t>
            </a:r>
            <a:r>
              <a:rPr lang="en-US" dirty="0" err="1"/>
              <a:t>a.Remove</a:t>
            </a:r>
            <a:r>
              <a:rPr lang="en-US" dirty="0"/>
              <a:t>(0, 3); 		// </a:t>
            </a:r>
            <a:r>
              <a:rPr lang="en-US" dirty="0" err="1"/>
              <a:t>ing</a:t>
            </a:r>
            <a:endParaRPr lang="en-US" dirty="0"/>
          </a:p>
          <a:p>
            <a:pPr marL="0" indent="0">
              <a:buNone/>
            </a:pPr>
            <a:r>
              <a:rPr lang="en-US" dirty="0"/>
              <a:t>b = </a:t>
            </a:r>
            <a:r>
              <a:rPr lang="en-US" dirty="0" err="1"/>
              <a:t>a.Substring</a:t>
            </a:r>
            <a:r>
              <a:rPr lang="en-US" dirty="0"/>
              <a:t>(0, 3); 		// Str</a:t>
            </a:r>
          </a:p>
          <a:p>
            <a:pPr marL="0" indent="0">
              <a:buNone/>
            </a:pPr>
            <a:r>
              <a:rPr lang="en-US" dirty="0"/>
              <a:t>b = </a:t>
            </a:r>
            <a:r>
              <a:rPr lang="en-US" dirty="0" err="1"/>
              <a:t>a.ToUpper</a:t>
            </a:r>
            <a:r>
              <a:rPr lang="en-US" dirty="0"/>
              <a:t>(); 			// STRING</a:t>
            </a:r>
          </a:p>
          <a:p>
            <a:pPr marL="0" indent="0">
              <a:buNone/>
            </a:pPr>
            <a:r>
              <a:rPr lang="en-US" dirty="0"/>
              <a:t>int </a:t>
            </a:r>
            <a:r>
              <a:rPr lang="en-US" dirty="0" err="1"/>
              <a:t>i</a:t>
            </a:r>
            <a:r>
              <a:rPr lang="en-US" dirty="0"/>
              <a:t> = </a:t>
            </a:r>
            <a:r>
              <a:rPr lang="en-US" dirty="0" err="1"/>
              <a:t>a.Length</a:t>
            </a:r>
            <a:r>
              <a:rPr lang="en-US" dirty="0"/>
              <a:t>; 			// 6</a:t>
            </a:r>
          </a:p>
          <a:p>
            <a:endParaRPr lang="en-BO" dirty="0"/>
          </a:p>
        </p:txBody>
      </p:sp>
    </p:spTree>
    <p:extLst>
      <p:ext uri="{BB962C8B-B14F-4D97-AF65-F5344CB8AC3E}">
        <p14:creationId xmlns:p14="http://schemas.microsoft.com/office/powerpoint/2010/main" val="836817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C9B8-14D3-7F4A-903E-A9CE6892E091}"/>
              </a:ext>
            </a:extLst>
          </p:cNvPr>
          <p:cNvSpPr>
            <a:spLocks noGrp="1"/>
          </p:cNvSpPr>
          <p:nvPr>
            <p:ph type="title"/>
          </p:nvPr>
        </p:nvSpPr>
        <p:spPr/>
        <p:txBody>
          <a:bodyPr/>
          <a:lstStyle/>
          <a:p>
            <a:r>
              <a:rPr lang="en-US" dirty="0"/>
              <a:t>StringBuilder Class</a:t>
            </a:r>
            <a:br>
              <a:rPr lang="en-US" dirty="0"/>
            </a:br>
            <a:endParaRPr lang="en-BO" dirty="0"/>
          </a:p>
        </p:txBody>
      </p:sp>
      <p:sp>
        <p:nvSpPr>
          <p:cNvPr id="3" name="Content Placeholder 2">
            <a:extLst>
              <a:ext uri="{FF2B5EF4-FFF2-40B4-BE49-F238E27FC236}">
                <a16:creationId xmlns:a16="http://schemas.microsoft.com/office/drawing/2014/main" id="{A4478213-365B-144F-8154-C3573EC36F3C}"/>
              </a:ext>
            </a:extLst>
          </p:cNvPr>
          <p:cNvSpPr>
            <a:spLocks noGrp="1"/>
          </p:cNvSpPr>
          <p:nvPr>
            <p:ph idx="1"/>
          </p:nvPr>
        </p:nvSpPr>
        <p:spPr>
          <a:xfrm>
            <a:off x="838200" y="1549667"/>
            <a:ext cx="10515600" cy="5178391"/>
          </a:xfrm>
        </p:spPr>
        <p:txBody>
          <a:bodyPr>
            <a:normAutofit fontScale="77500" lnSpcReduction="20000"/>
          </a:bodyPr>
          <a:lstStyle/>
          <a:p>
            <a:pPr marL="0" indent="0">
              <a:buNone/>
            </a:pPr>
            <a:r>
              <a:rPr lang="en-US" dirty="0"/>
              <a:t>StringBuilder is a mutable string class. Because of the performance cost associated with replacing a string, the StringBuilder class is a better alternative when a string needs to be modified many times.</a:t>
            </a:r>
          </a:p>
          <a:p>
            <a:pPr marL="0" indent="0">
              <a:buNone/>
            </a:pPr>
            <a:endParaRPr lang="en-US" dirty="0"/>
          </a:p>
          <a:p>
            <a:pPr marL="0" indent="0">
              <a:buNone/>
            </a:pPr>
            <a:r>
              <a:rPr lang="en-US" dirty="0" err="1"/>
              <a:t>System.Text.StringBuilder</a:t>
            </a:r>
            <a:r>
              <a:rPr lang="en-US" dirty="0"/>
              <a:t> sb = new </a:t>
            </a:r>
            <a:r>
              <a:rPr lang="en-US" dirty="0" err="1"/>
              <a:t>System.Text.StringBuilder</a:t>
            </a:r>
            <a:r>
              <a:rPr lang="en-US" dirty="0"/>
              <a:t>("Hello");</a:t>
            </a:r>
          </a:p>
          <a:p>
            <a:pPr marL="0" indent="0">
              <a:buNone/>
            </a:pPr>
            <a:endParaRPr lang="en-US" dirty="0"/>
          </a:p>
          <a:p>
            <a:pPr marL="0" indent="0">
              <a:buNone/>
            </a:pPr>
            <a:r>
              <a:rPr lang="en-US" dirty="0"/>
              <a:t>The class has several methods that can be used to manipulate the actual content of a string, such as Append, Remove, and Insert.</a:t>
            </a:r>
          </a:p>
          <a:p>
            <a:pPr marL="0" indent="0">
              <a:buNone/>
            </a:pPr>
            <a:endParaRPr lang="en-US" dirty="0"/>
          </a:p>
          <a:p>
            <a:pPr marL="0" indent="0">
              <a:buNone/>
            </a:pPr>
            <a:r>
              <a:rPr lang="en-US" dirty="0" err="1"/>
              <a:t>sb.Append</a:t>
            </a:r>
            <a:r>
              <a:rPr lang="en-US" dirty="0"/>
              <a:t>(" World"); // Hello World</a:t>
            </a:r>
          </a:p>
          <a:p>
            <a:pPr marL="0" indent="0">
              <a:buNone/>
            </a:pPr>
            <a:r>
              <a:rPr lang="en-US" dirty="0" err="1"/>
              <a:t>sb.Remove</a:t>
            </a:r>
            <a:r>
              <a:rPr lang="en-US" dirty="0"/>
              <a:t>(0, 5); // World</a:t>
            </a:r>
          </a:p>
          <a:p>
            <a:pPr marL="0" indent="0">
              <a:buNone/>
            </a:pPr>
            <a:r>
              <a:rPr lang="en-US" dirty="0" err="1"/>
              <a:t>sb.Insert</a:t>
            </a:r>
            <a:r>
              <a:rPr lang="en-US" dirty="0"/>
              <a:t>(0, "Bye"); // Bye World</a:t>
            </a:r>
          </a:p>
          <a:p>
            <a:pPr marL="0" indent="0">
              <a:buNone/>
            </a:pPr>
            <a:r>
              <a:rPr lang="en-US" dirty="0"/>
              <a:t>To convert a StringBuilder object back into a regular string, you use the </a:t>
            </a:r>
            <a:r>
              <a:rPr lang="en-US" dirty="0" err="1"/>
              <a:t>ToString</a:t>
            </a:r>
            <a:r>
              <a:rPr lang="en-US" dirty="0"/>
              <a:t> method.</a:t>
            </a:r>
          </a:p>
          <a:p>
            <a:pPr marL="0" indent="0">
              <a:buNone/>
            </a:pPr>
            <a:endParaRPr lang="en-US" dirty="0"/>
          </a:p>
          <a:p>
            <a:pPr marL="0" indent="0">
              <a:buNone/>
            </a:pPr>
            <a:r>
              <a:rPr lang="en-US" dirty="0"/>
              <a:t>var s = </a:t>
            </a:r>
            <a:r>
              <a:rPr lang="en-US" dirty="0" err="1"/>
              <a:t>sb.ToString</a:t>
            </a:r>
            <a:r>
              <a:rPr lang="en-US" dirty="0"/>
              <a:t>(); // Bye World</a:t>
            </a:r>
          </a:p>
          <a:p>
            <a:endParaRPr lang="en-BO" dirty="0"/>
          </a:p>
        </p:txBody>
      </p:sp>
    </p:spTree>
    <p:extLst>
      <p:ext uri="{BB962C8B-B14F-4D97-AF65-F5344CB8AC3E}">
        <p14:creationId xmlns:p14="http://schemas.microsoft.com/office/powerpoint/2010/main" val="5247204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28863-FEED-9A47-A7DE-D0422A8758C0}"/>
              </a:ext>
            </a:extLst>
          </p:cNvPr>
          <p:cNvSpPr>
            <a:spLocks noGrp="1"/>
          </p:cNvSpPr>
          <p:nvPr>
            <p:ph type="title"/>
          </p:nvPr>
        </p:nvSpPr>
        <p:spPr/>
        <p:txBody>
          <a:bodyPr/>
          <a:lstStyle/>
          <a:p>
            <a:r>
              <a:rPr lang="en-US" dirty="0"/>
              <a:t>CHAPTER 6</a:t>
            </a:r>
            <a:br>
              <a:rPr lang="en-US" dirty="0"/>
            </a:br>
            <a:endParaRPr lang="en-BO" dirty="0"/>
          </a:p>
        </p:txBody>
      </p:sp>
      <p:sp>
        <p:nvSpPr>
          <p:cNvPr id="3" name="Content Placeholder 2">
            <a:extLst>
              <a:ext uri="{FF2B5EF4-FFF2-40B4-BE49-F238E27FC236}">
                <a16:creationId xmlns:a16="http://schemas.microsoft.com/office/drawing/2014/main" id="{E9F41F52-FB7E-C145-A4B6-B0B820124CE1}"/>
              </a:ext>
            </a:extLst>
          </p:cNvPr>
          <p:cNvSpPr>
            <a:spLocks noGrp="1"/>
          </p:cNvSpPr>
          <p:nvPr>
            <p:ph idx="1"/>
          </p:nvPr>
        </p:nvSpPr>
        <p:spPr/>
        <p:txBody>
          <a:bodyPr/>
          <a:lstStyle/>
          <a:p>
            <a:pPr marL="0" indent="0">
              <a:buNone/>
            </a:pPr>
            <a:r>
              <a:rPr lang="en-US" sz="4000" dirty="0"/>
              <a:t>Arrays</a:t>
            </a:r>
          </a:p>
          <a:p>
            <a:pPr marL="0" indent="0">
              <a:buNone/>
            </a:pPr>
            <a:endParaRPr lang="en-US" dirty="0"/>
          </a:p>
          <a:p>
            <a:pPr marL="0" indent="0">
              <a:buNone/>
            </a:pPr>
            <a:r>
              <a:rPr lang="en-US" dirty="0"/>
              <a:t>An array is a data structure used for storing a collection of values that all have the same data type.</a:t>
            </a:r>
          </a:p>
          <a:p>
            <a:pPr marL="0" indent="0">
              <a:buNone/>
            </a:pPr>
            <a:endParaRPr lang="en-BO" dirty="0"/>
          </a:p>
        </p:txBody>
      </p:sp>
    </p:spTree>
    <p:extLst>
      <p:ext uri="{BB962C8B-B14F-4D97-AF65-F5344CB8AC3E}">
        <p14:creationId xmlns:p14="http://schemas.microsoft.com/office/powerpoint/2010/main" val="25135765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19828-682A-6741-B91D-859945E9D25D}"/>
              </a:ext>
            </a:extLst>
          </p:cNvPr>
          <p:cNvSpPr>
            <a:spLocks noGrp="1"/>
          </p:cNvSpPr>
          <p:nvPr>
            <p:ph type="title"/>
          </p:nvPr>
        </p:nvSpPr>
        <p:spPr/>
        <p:txBody>
          <a:bodyPr/>
          <a:lstStyle/>
          <a:p>
            <a:r>
              <a:rPr lang="en-US" dirty="0"/>
              <a:t>Array Declaration</a:t>
            </a:r>
            <a:br>
              <a:rPr lang="en-US" dirty="0"/>
            </a:br>
            <a:endParaRPr lang="en-BO" dirty="0"/>
          </a:p>
        </p:txBody>
      </p:sp>
      <p:sp>
        <p:nvSpPr>
          <p:cNvPr id="3" name="Content Placeholder 2">
            <a:extLst>
              <a:ext uri="{FF2B5EF4-FFF2-40B4-BE49-F238E27FC236}">
                <a16:creationId xmlns:a16="http://schemas.microsoft.com/office/drawing/2014/main" id="{A2E70C13-7011-724F-9840-A8BCA7DD5CA0}"/>
              </a:ext>
            </a:extLst>
          </p:cNvPr>
          <p:cNvSpPr>
            <a:spLocks noGrp="1"/>
          </p:cNvSpPr>
          <p:nvPr>
            <p:ph idx="1"/>
          </p:nvPr>
        </p:nvSpPr>
        <p:spPr/>
        <p:txBody>
          <a:bodyPr/>
          <a:lstStyle/>
          <a:p>
            <a:pPr marL="0" indent="0">
              <a:buNone/>
            </a:pPr>
            <a:r>
              <a:rPr lang="en-US" dirty="0"/>
              <a:t>To declare an array, a set of square brackets is appended to the data type that the array will contain, followed by the array’s name. An array can be declared with any data type and all of its elements will then be of that type.</a:t>
            </a:r>
          </a:p>
          <a:p>
            <a:pPr marL="0" indent="0">
              <a:buNone/>
            </a:pPr>
            <a:endParaRPr lang="en-US" dirty="0"/>
          </a:p>
          <a:p>
            <a:pPr marL="0" indent="0">
              <a:buNone/>
            </a:pPr>
            <a:r>
              <a:rPr lang="en-US" dirty="0"/>
              <a:t>int[] x; 	// integer array</a:t>
            </a:r>
          </a:p>
          <a:p>
            <a:pPr marL="0" indent="0">
              <a:buNone/>
            </a:pPr>
            <a:r>
              <a:rPr lang="en-US" dirty="0"/>
              <a:t>s</a:t>
            </a:r>
            <a:r>
              <a:rPr lang="en-BO" dirty="0"/>
              <a:t>tring[] s;	// string array </a:t>
            </a:r>
          </a:p>
        </p:txBody>
      </p:sp>
    </p:spTree>
    <p:extLst>
      <p:ext uri="{BB962C8B-B14F-4D97-AF65-F5344CB8AC3E}">
        <p14:creationId xmlns:p14="http://schemas.microsoft.com/office/powerpoint/2010/main" val="20950440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09D6-9C5E-1C4F-9282-0FAC6A76906D}"/>
              </a:ext>
            </a:extLst>
          </p:cNvPr>
          <p:cNvSpPr>
            <a:spLocks noGrp="1"/>
          </p:cNvSpPr>
          <p:nvPr>
            <p:ph type="title"/>
          </p:nvPr>
        </p:nvSpPr>
        <p:spPr/>
        <p:txBody>
          <a:bodyPr/>
          <a:lstStyle/>
          <a:p>
            <a:r>
              <a:rPr lang="en-US" dirty="0"/>
              <a:t>Array Allocation</a:t>
            </a:r>
            <a:br>
              <a:rPr lang="en-US" dirty="0"/>
            </a:br>
            <a:endParaRPr lang="en-BO" dirty="0"/>
          </a:p>
        </p:txBody>
      </p:sp>
      <p:sp>
        <p:nvSpPr>
          <p:cNvPr id="3" name="Content Placeholder 2">
            <a:extLst>
              <a:ext uri="{FF2B5EF4-FFF2-40B4-BE49-F238E27FC236}">
                <a16:creationId xmlns:a16="http://schemas.microsoft.com/office/drawing/2014/main" id="{52116392-AC23-D440-8CD6-105C7B06EF74}"/>
              </a:ext>
            </a:extLst>
          </p:cNvPr>
          <p:cNvSpPr>
            <a:spLocks noGrp="1"/>
          </p:cNvSpPr>
          <p:nvPr>
            <p:ph idx="1"/>
          </p:nvPr>
        </p:nvSpPr>
        <p:spPr/>
        <p:txBody>
          <a:bodyPr>
            <a:normAutofit/>
          </a:bodyPr>
          <a:lstStyle/>
          <a:p>
            <a:pPr marL="0" indent="0">
              <a:buNone/>
            </a:pPr>
            <a:r>
              <a:rPr lang="en-US" dirty="0"/>
              <a:t>The array is allocated with the new keyword, followed again by the data</a:t>
            </a:r>
          </a:p>
          <a:p>
            <a:pPr marL="0" indent="0">
              <a:buNone/>
            </a:pPr>
            <a:r>
              <a:rPr lang="en-US" dirty="0"/>
              <a:t>type and a set of square brackets containing the length of the array. This is the fixed number of elements that the array can contain. Once the array is created, the elements will automatically be assigned to the default value for that data type, in this case zero.</a:t>
            </a:r>
          </a:p>
          <a:p>
            <a:pPr marL="0" indent="0">
              <a:buNone/>
            </a:pPr>
            <a:endParaRPr lang="en-US" dirty="0"/>
          </a:p>
          <a:p>
            <a:pPr marL="0" indent="0">
              <a:buNone/>
            </a:pPr>
            <a:r>
              <a:rPr lang="en-US" dirty="0"/>
              <a:t>int[] x = new int[3];</a:t>
            </a:r>
          </a:p>
          <a:p>
            <a:pPr marL="0" indent="0">
              <a:buNone/>
            </a:pPr>
            <a:r>
              <a:rPr lang="en-US" dirty="0"/>
              <a:t>var m = new decimal[5];</a:t>
            </a:r>
          </a:p>
          <a:p>
            <a:pPr marL="0" indent="0">
              <a:buNone/>
            </a:pPr>
            <a:r>
              <a:rPr lang="en-US" dirty="0"/>
              <a:t>s</a:t>
            </a:r>
            <a:r>
              <a:rPr lang="en-BO" dirty="0"/>
              <a:t>tring s = new string[6];</a:t>
            </a:r>
          </a:p>
        </p:txBody>
      </p:sp>
    </p:spTree>
    <p:extLst>
      <p:ext uri="{BB962C8B-B14F-4D97-AF65-F5344CB8AC3E}">
        <p14:creationId xmlns:p14="http://schemas.microsoft.com/office/powerpoint/2010/main" val="40418554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7113-0AE6-E849-93AC-E6E5C60516EC}"/>
              </a:ext>
            </a:extLst>
          </p:cNvPr>
          <p:cNvSpPr>
            <a:spLocks noGrp="1"/>
          </p:cNvSpPr>
          <p:nvPr>
            <p:ph type="title"/>
          </p:nvPr>
        </p:nvSpPr>
        <p:spPr/>
        <p:txBody>
          <a:bodyPr/>
          <a:lstStyle/>
          <a:p>
            <a:r>
              <a:rPr lang="en-US" dirty="0"/>
              <a:t>Array Assignment</a:t>
            </a:r>
            <a:br>
              <a:rPr lang="en-US" dirty="0"/>
            </a:br>
            <a:endParaRPr lang="en-BO" dirty="0"/>
          </a:p>
        </p:txBody>
      </p:sp>
      <p:sp>
        <p:nvSpPr>
          <p:cNvPr id="3" name="Content Placeholder 2">
            <a:extLst>
              <a:ext uri="{FF2B5EF4-FFF2-40B4-BE49-F238E27FC236}">
                <a16:creationId xmlns:a16="http://schemas.microsoft.com/office/drawing/2014/main" id="{BE0CFD97-2820-C449-8199-AE7FDB83EF03}"/>
              </a:ext>
            </a:extLst>
          </p:cNvPr>
          <p:cNvSpPr>
            <a:spLocks noGrp="1"/>
          </p:cNvSpPr>
          <p:nvPr>
            <p:ph idx="1"/>
          </p:nvPr>
        </p:nvSpPr>
        <p:spPr>
          <a:xfrm>
            <a:off x="838200" y="1530417"/>
            <a:ext cx="10515600" cy="4962458"/>
          </a:xfrm>
        </p:spPr>
        <p:txBody>
          <a:bodyPr>
            <a:normAutofit fontScale="77500" lnSpcReduction="20000"/>
          </a:bodyPr>
          <a:lstStyle/>
          <a:p>
            <a:pPr marL="0" indent="0">
              <a:buNone/>
            </a:pPr>
            <a:r>
              <a:rPr lang="en-US" dirty="0"/>
              <a:t>To fill the array elements, they can be referenced one at a time and then assigned values. An array element is referenced by placing the element’s index inside square brackets. Notice that the index for the first element starts with zero.</a:t>
            </a:r>
          </a:p>
          <a:p>
            <a:pPr marL="0" indent="0">
              <a:buNone/>
            </a:pPr>
            <a:endParaRPr lang="en-US" dirty="0"/>
          </a:p>
          <a:p>
            <a:pPr marL="0" indent="0">
              <a:buNone/>
            </a:pPr>
            <a:r>
              <a:rPr lang="en-US" dirty="0"/>
              <a:t>x[0] = 1;</a:t>
            </a:r>
          </a:p>
          <a:p>
            <a:pPr marL="0" indent="0">
              <a:buNone/>
            </a:pPr>
            <a:r>
              <a:rPr lang="en-US" dirty="0"/>
              <a:t>x[1] = 2;</a:t>
            </a:r>
          </a:p>
          <a:p>
            <a:pPr marL="0" indent="0">
              <a:buNone/>
            </a:pPr>
            <a:r>
              <a:rPr lang="en-US" dirty="0"/>
              <a:t>x[2] = 3;</a:t>
            </a:r>
          </a:p>
          <a:p>
            <a:pPr marL="0" indent="0">
              <a:buNone/>
            </a:pPr>
            <a:endParaRPr lang="en-US" dirty="0"/>
          </a:p>
          <a:p>
            <a:pPr marL="0" indent="0">
              <a:buNone/>
            </a:pPr>
            <a:r>
              <a:rPr lang="en-US" dirty="0"/>
              <a:t>Alternatively, the values can be assigned all at once by using a curly bracket notation. The new keyword and data type may optionally be left out if the array is declared at the same time.</a:t>
            </a:r>
          </a:p>
          <a:p>
            <a:pPr marL="0" indent="0">
              <a:buNone/>
            </a:pPr>
            <a:endParaRPr lang="en-US" dirty="0"/>
          </a:p>
          <a:p>
            <a:pPr marL="0" indent="0">
              <a:buNone/>
            </a:pPr>
            <a:r>
              <a:rPr lang="en-US" dirty="0"/>
              <a:t>int[] y = new int[] { 1, 2, 3 };</a:t>
            </a:r>
          </a:p>
          <a:p>
            <a:pPr marL="0" indent="0">
              <a:buNone/>
            </a:pPr>
            <a:r>
              <a:rPr lang="en-US" dirty="0"/>
              <a:t>int[] z = { 1, 2, 3 };</a:t>
            </a:r>
          </a:p>
          <a:p>
            <a:pPr marL="0" indent="0">
              <a:buNone/>
            </a:pPr>
            <a:r>
              <a:rPr lang="en-US" dirty="0"/>
              <a:t>v</a:t>
            </a:r>
            <a:r>
              <a:rPr lang="en-BO" dirty="0"/>
              <a:t>ar u = new int[] {1, 2, 3};</a:t>
            </a:r>
          </a:p>
        </p:txBody>
      </p:sp>
    </p:spTree>
    <p:extLst>
      <p:ext uri="{BB962C8B-B14F-4D97-AF65-F5344CB8AC3E}">
        <p14:creationId xmlns:p14="http://schemas.microsoft.com/office/powerpoint/2010/main" val="3608903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7A1-DFA6-5342-B87E-7AC9D1FD2D7E}"/>
              </a:ext>
            </a:extLst>
          </p:cNvPr>
          <p:cNvSpPr>
            <a:spLocks noGrp="1"/>
          </p:cNvSpPr>
          <p:nvPr>
            <p:ph type="title"/>
          </p:nvPr>
        </p:nvSpPr>
        <p:spPr/>
        <p:txBody>
          <a:bodyPr/>
          <a:lstStyle/>
          <a:p>
            <a:r>
              <a:rPr lang="en-BO" dirty="0"/>
              <a:t>My first class</a:t>
            </a:r>
          </a:p>
        </p:txBody>
      </p:sp>
      <p:sp>
        <p:nvSpPr>
          <p:cNvPr id="3" name="Content Placeholder 2">
            <a:extLst>
              <a:ext uri="{FF2B5EF4-FFF2-40B4-BE49-F238E27FC236}">
                <a16:creationId xmlns:a16="http://schemas.microsoft.com/office/drawing/2014/main" id="{172F8551-E13C-0443-B88A-E3E36669AA5C}"/>
              </a:ext>
            </a:extLst>
          </p:cNvPr>
          <p:cNvSpPr>
            <a:spLocks noGrp="1"/>
          </p:cNvSpPr>
          <p:nvPr>
            <p:ph idx="1"/>
          </p:nvPr>
        </p:nvSpPr>
        <p:spPr>
          <a:xfrm>
            <a:off x="838200" y="1825625"/>
            <a:ext cx="3098533" cy="3285390"/>
          </a:xfrm>
        </p:spPr>
        <p:txBody>
          <a:bodyPr/>
          <a:lstStyle/>
          <a:p>
            <a:pPr marL="0" indent="0">
              <a:buNone/>
            </a:pPr>
            <a:r>
              <a:rPr lang="en-US" dirty="0"/>
              <a:t>class </a:t>
            </a:r>
            <a:r>
              <a:rPr lang="en-US" dirty="0" err="1"/>
              <a:t>MyApp</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3EBE5A4E-E0AA-DC43-B75B-3CAC28571CC5}"/>
              </a:ext>
            </a:extLst>
          </p:cNvPr>
          <p:cNvSpPr txBox="1"/>
          <p:nvPr/>
        </p:nvSpPr>
        <p:spPr>
          <a:xfrm>
            <a:off x="4292867" y="1690688"/>
            <a:ext cx="7218947" cy="3416320"/>
          </a:xfrm>
          <a:prstGeom prst="rect">
            <a:avLst/>
          </a:prstGeom>
          <a:noFill/>
        </p:spPr>
        <p:txBody>
          <a:bodyPr wrap="square" rtlCol="0">
            <a:spAutoFit/>
          </a:bodyPr>
          <a:lstStyle/>
          <a:p>
            <a:r>
              <a:rPr lang="en-US" sz="2400" dirty="0"/>
              <a:t>The application now consists of a class called </a:t>
            </a:r>
            <a:r>
              <a:rPr lang="en-US" sz="2400" dirty="0" err="1"/>
              <a:t>MyApp</a:t>
            </a:r>
            <a:r>
              <a:rPr lang="en-US" sz="2400" dirty="0"/>
              <a:t> containing an empty Main method, both delimited by curly brackets. The Main method is the entry point of the program and must have this format. The casing</a:t>
            </a:r>
          </a:p>
          <a:p>
            <a:r>
              <a:rPr lang="en-US" sz="2400" dirty="0"/>
              <a:t>is also important since C# is case-sensitive. The curly brackets delimit what belongs to a code entity, such as a class or method, and they must be included. The brackets, along with their content, are referred to as code blocks, or just blocks.</a:t>
            </a:r>
          </a:p>
        </p:txBody>
      </p:sp>
    </p:spTree>
    <p:extLst>
      <p:ext uri="{BB962C8B-B14F-4D97-AF65-F5344CB8AC3E}">
        <p14:creationId xmlns:p14="http://schemas.microsoft.com/office/powerpoint/2010/main" val="41276271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B4D9D-50F4-4A4F-B36D-8CD71BE9397F}"/>
              </a:ext>
            </a:extLst>
          </p:cNvPr>
          <p:cNvSpPr>
            <a:spLocks noGrp="1"/>
          </p:cNvSpPr>
          <p:nvPr>
            <p:ph type="title"/>
          </p:nvPr>
        </p:nvSpPr>
        <p:spPr/>
        <p:txBody>
          <a:bodyPr/>
          <a:lstStyle/>
          <a:p>
            <a:r>
              <a:rPr lang="en-US" dirty="0"/>
              <a:t>Array Access</a:t>
            </a:r>
            <a:br>
              <a:rPr lang="en-US" dirty="0"/>
            </a:br>
            <a:endParaRPr lang="en-BO" dirty="0"/>
          </a:p>
        </p:txBody>
      </p:sp>
      <p:sp>
        <p:nvSpPr>
          <p:cNvPr id="3" name="Content Placeholder 2">
            <a:extLst>
              <a:ext uri="{FF2B5EF4-FFF2-40B4-BE49-F238E27FC236}">
                <a16:creationId xmlns:a16="http://schemas.microsoft.com/office/drawing/2014/main" id="{4F307944-18A6-DC4B-9119-47A09F07371C}"/>
              </a:ext>
            </a:extLst>
          </p:cNvPr>
          <p:cNvSpPr>
            <a:spLocks noGrp="1"/>
          </p:cNvSpPr>
          <p:nvPr>
            <p:ph idx="1"/>
          </p:nvPr>
        </p:nvSpPr>
        <p:spPr/>
        <p:txBody>
          <a:bodyPr/>
          <a:lstStyle/>
          <a:p>
            <a:pPr marL="0" indent="0">
              <a:buNone/>
            </a:pPr>
            <a:r>
              <a:rPr lang="en-US" dirty="0"/>
              <a:t>Once the array elements are initialized, they can be accessed by</a:t>
            </a:r>
          </a:p>
          <a:p>
            <a:pPr marL="0" indent="0">
              <a:buNone/>
            </a:pPr>
            <a:r>
              <a:rPr lang="en-US" dirty="0"/>
              <a:t>referencing the elements’ indexes inside the square brackets.</a:t>
            </a:r>
          </a:p>
          <a:p>
            <a:pPr marL="0" indent="0">
              <a:buNone/>
            </a:pPr>
            <a:endParaRPr lang="en-US" dirty="0"/>
          </a:p>
          <a:p>
            <a:pPr marL="0" indent="0">
              <a:buNone/>
            </a:pPr>
            <a:r>
              <a:rPr lang="en-US" dirty="0" err="1"/>
              <a:t>System.Console.Write</a:t>
            </a:r>
            <a:r>
              <a:rPr lang="en-US" dirty="0"/>
              <a:t>(x[0] + x[1] + x[2]); 	// "6"</a:t>
            </a:r>
          </a:p>
          <a:p>
            <a:endParaRPr lang="en-BO" dirty="0"/>
          </a:p>
        </p:txBody>
      </p:sp>
    </p:spTree>
    <p:extLst>
      <p:ext uri="{BB962C8B-B14F-4D97-AF65-F5344CB8AC3E}">
        <p14:creationId xmlns:p14="http://schemas.microsoft.com/office/powerpoint/2010/main" val="31459582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0ADF-478E-9348-B3CA-CB641C2AD390}"/>
              </a:ext>
            </a:extLst>
          </p:cNvPr>
          <p:cNvSpPr>
            <a:spLocks noGrp="1"/>
          </p:cNvSpPr>
          <p:nvPr>
            <p:ph type="title"/>
          </p:nvPr>
        </p:nvSpPr>
        <p:spPr/>
        <p:txBody>
          <a:bodyPr/>
          <a:lstStyle/>
          <a:p>
            <a:r>
              <a:rPr lang="en-US" dirty="0"/>
              <a:t>Rectangular Arrays</a:t>
            </a:r>
            <a:br>
              <a:rPr lang="en-US" dirty="0"/>
            </a:br>
            <a:endParaRPr lang="en-BO" dirty="0"/>
          </a:p>
        </p:txBody>
      </p:sp>
      <p:sp>
        <p:nvSpPr>
          <p:cNvPr id="3" name="Content Placeholder 2">
            <a:extLst>
              <a:ext uri="{FF2B5EF4-FFF2-40B4-BE49-F238E27FC236}">
                <a16:creationId xmlns:a16="http://schemas.microsoft.com/office/drawing/2014/main" id="{19DBD968-8B2B-BE42-9941-6FFB0DB3F902}"/>
              </a:ext>
            </a:extLst>
          </p:cNvPr>
          <p:cNvSpPr>
            <a:spLocks noGrp="1"/>
          </p:cNvSpPr>
          <p:nvPr>
            <p:ph idx="1"/>
          </p:nvPr>
        </p:nvSpPr>
        <p:spPr/>
        <p:txBody>
          <a:bodyPr>
            <a:normAutofit fontScale="77500" lnSpcReduction="20000"/>
          </a:bodyPr>
          <a:lstStyle/>
          <a:p>
            <a:pPr marL="0" indent="0">
              <a:buNone/>
            </a:pPr>
            <a:r>
              <a:rPr lang="en-US" dirty="0"/>
              <a:t>There are two kinds of multi-dimensional arrays in C#: rectangular and</a:t>
            </a:r>
          </a:p>
          <a:p>
            <a:pPr marL="0" indent="0">
              <a:buNone/>
            </a:pPr>
            <a:r>
              <a:rPr lang="en-US" dirty="0"/>
              <a:t>jagged. A rectangular array has the same length of all sub-arrays and</a:t>
            </a:r>
          </a:p>
          <a:p>
            <a:pPr marL="0" indent="0">
              <a:buNone/>
            </a:pPr>
            <a:r>
              <a:rPr lang="en-US" dirty="0"/>
              <a:t>separates the dimensions using a comma.</a:t>
            </a:r>
          </a:p>
          <a:p>
            <a:pPr marL="0" indent="0">
              <a:buNone/>
            </a:pPr>
            <a:endParaRPr lang="en-US" dirty="0"/>
          </a:p>
          <a:p>
            <a:pPr marL="0" indent="0">
              <a:buNone/>
            </a:pPr>
            <a:r>
              <a:rPr lang="en-US" dirty="0"/>
              <a:t>string[,] x = new string[2, 2];</a:t>
            </a:r>
          </a:p>
          <a:p>
            <a:pPr marL="0" indent="0">
              <a:buNone/>
            </a:pPr>
            <a:endParaRPr lang="en-US" dirty="0"/>
          </a:p>
          <a:p>
            <a:pPr marL="0" indent="0">
              <a:buNone/>
            </a:pPr>
            <a:r>
              <a:rPr lang="en-US" dirty="0"/>
              <a:t>As with single-dimensional arrays, they can either be filled in one at a</a:t>
            </a:r>
          </a:p>
          <a:p>
            <a:pPr marL="0" indent="0">
              <a:buNone/>
            </a:pPr>
            <a:r>
              <a:rPr lang="en-US" dirty="0"/>
              <a:t>time or all at once during the allocation.</a:t>
            </a:r>
          </a:p>
          <a:p>
            <a:pPr marL="0" indent="0">
              <a:buNone/>
            </a:pPr>
            <a:endParaRPr lang="en-US" dirty="0"/>
          </a:p>
          <a:p>
            <a:pPr marL="0" indent="0">
              <a:buNone/>
            </a:pPr>
            <a:r>
              <a:rPr lang="en-US" dirty="0"/>
              <a:t>x[0, 0] = "00"; x[0, 1] = "01";</a:t>
            </a:r>
          </a:p>
          <a:p>
            <a:pPr marL="0" indent="0">
              <a:buNone/>
            </a:pPr>
            <a:r>
              <a:rPr lang="en-US" dirty="0"/>
              <a:t>x[1, 0] = "10"; x[1, 1] = "11";</a:t>
            </a:r>
          </a:p>
          <a:p>
            <a:pPr marL="0" indent="0">
              <a:buNone/>
            </a:pPr>
            <a:r>
              <a:rPr lang="en-US" dirty="0"/>
              <a:t>string[,] y = { { "00", "01" }, { "10", "11" } };</a:t>
            </a:r>
          </a:p>
          <a:p>
            <a:endParaRPr lang="en-BO" dirty="0"/>
          </a:p>
        </p:txBody>
      </p:sp>
    </p:spTree>
    <p:extLst>
      <p:ext uri="{BB962C8B-B14F-4D97-AF65-F5344CB8AC3E}">
        <p14:creationId xmlns:p14="http://schemas.microsoft.com/office/powerpoint/2010/main" val="27617753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FE79-D790-7842-AFC8-4F503AA689F9}"/>
              </a:ext>
            </a:extLst>
          </p:cNvPr>
          <p:cNvSpPr>
            <a:spLocks noGrp="1"/>
          </p:cNvSpPr>
          <p:nvPr>
            <p:ph type="title"/>
          </p:nvPr>
        </p:nvSpPr>
        <p:spPr/>
        <p:txBody>
          <a:bodyPr/>
          <a:lstStyle/>
          <a:p>
            <a:r>
              <a:rPr lang="en-US" dirty="0"/>
              <a:t>Jagged Arrays</a:t>
            </a:r>
            <a:br>
              <a:rPr lang="en-US" dirty="0"/>
            </a:br>
            <a:endParaRPr lang="en-BO" dirty="0"/>
          </a:p>
        </p:txBody>
      </p:sp>
      <p:sp>
        <p:nvSpPr>
          <p:cNvPr id="3" name="Content Placeholder 2">
            <a:extLst>
              <a:ext uri="{FF2B5EF4-FFF2-40B4-BE49-F238E27FC236}">
                <a16:creationId xmlns:a16="http://schemas.microsoft.com/office/drawing/2014/main" id="{F000EEB8-F3EB-1542-AF0E-84ACEE0615F8}"/>
              </a:ext>
            </a:extLst>
          </p:cNvPr>
          <p:cNvSpPr>
            <a:spLocks noGrp="1"/>
          </p:cNvSpPr>
          <p:nvPr>
            <p:ph idx="1"/>
          </p:nvPr>
        </p:nvSpPr>
        <p:spPr>
          <a:xfrm>
            <a:off x="838200" y="1825624"/>
            <a:ext cx="7160394" cy="4758055"/>
          </a:xfrm>
        </p:spPr>
        <p:txBody>
          <a:bodyPr>
            <a:normAutofit fontScale="85000" lnSpcReduction="20000"/>
          </a:bodyPr>
          <a:lstStyle/>
          <a:p>
            <a:pPr marL="0" indent="0">
              <a:buNone/>
            </a:pPr>
            <a:r>
              <a:rPr lang="en-US" dirty="0"/>
              <a:t>Jagged arrays are arrays of arrays, and they can have irregular dimensions.</a:t>
            </a:r>
          </a:p>
          <a:p>
            <a:pPr marL="0" indent="0">
              <a:buNone/>
            </a:pPr>
            <a:r>
              <a:rPr lang="en-US" dirty="0"/>
              <a:t>The dimensions are allocated one at a time and the sub-arrays can therefore be allocated to different sizes.</a:t>
            </a:r>
          </a:p>
          <a:p>
            <a:pPr marL="0" indent="0">
              <a:buNone/>
            </a:pPr>
            <a:endParaRPr lang="en-US" dirty="0"/>
          </a:p>
          <a:p>
            <a:pPr marL="0" indent="0">
              <a:buNone/>
            </a:pPr>
            <a:r>
              <a:rPr lang="en-US" dirty="0"/>
              <a:t>string[][] a = new string[2][];</a:t>
            </a:r>
          </a:p>
          <a:p>
            <a:pPr marL="0" indent="0">
              <a:buNone/>
            </a:pPr>
            <a:r>
              <a:rPr lang="en-US" dirty="0"/>
              <a:t>a[0] = new string[1]; a[0][0] = "00";</a:t>
            </a:r>
          </a:p>
          <a:p>
            <a:pPr marL="0" indent="0">
              <a:buNone/>
            </a:pPr>
            <a:r>
              <a:rPr lang="en-US" dirty="0"/>
              <a:t>a[1] = new string[2]; a[1][0] = "10"; a[1][1] = "11";</a:t>
            </a:r>
          </a:p>
          <a:p>
            <a:pPr marL="0" indent="0">
              <a:buNone/>
            </a:pPr>
            <a:endParaRPr lang="en-US" dirty="0"/>
          </a:p>
          <a:p>
            <a:pPr marL="0" indent="0">
              <a:buNone/>
            </a:pPr>
            <a:r>
              <a:rPr lang="en-US" dirty="0"/>
              <a:t>It is possible to assign the values during the allocation.</a:t>
            </a:r>
          </a:p>
          <a:p>
            <a:pPr marL="0" indent="0">
              <a:buNone/>
            </a:pPr>
            <a:endParaRPr lang="en-US" dirty="0"/>
          </a:p>
          <a:p>
            <a:pPr marL="0" indent="0">
              <a:buNone/>
            </a:pPr>
            <a:r>
              <a:rPr lang="en-US" dirty="0"/>
              <a:t>string[][] b = { new string[] { "00" },</a:t>
            </a:r>
          </a:p>
          <a:p>
            <a:pPr marL="0" indent="0">
              <a:buNone/>
            </a:pPr>
            <a:r>
              <a:rPr lang="en-US" dirty="0"/>
              <a:t>new string[] { "10", "11" } };</a:t>
            </a:r>
          </a:p>
          <a:p>
            <a:endParaRPr lang="en-BO" dirty="0"/>
          </a:p>
        </p:txBody>
      </p:sp>
      <p:sp>
        <p:nvSpPr>
          <p:cNvPr id="4" name="TextBox 3">
            <a:extLst>
              <a:ext uri="{FF2B5EF4-FFF2-40B4-BE49-F238E27FC236}">
                <a16:creationId xmlns:a16="http://schemas.microsoft.com/office/drawing/2014/main" id="{78B54C17-F3D0-0E4A-9309-A05D457E3BCC}"/>
              </a:ext>
            </a:extLst>
          </p:cNvPr>
          <p:cNvSpPr txBox="1"/>
          <p:nvPr/>
        </p:nvSpPr>
        <p:spPr>
          <a:xfrm>
            <a:off x="8470231" y="2451266"/>
            <a:ext cx="3445844" cy="3416320"/>
          </a:xfrm>
          <a:prstGeom prst="rect">
            <a:avLst/>
          </a:prstGeom>
          <a:noFill/>
        </p:spPr>
        <p:txBody>
          <a:bodyPr wrap="square" rtlCol="0">
            <a:spAutoFit/>
          </a:bodyPr>
          <a:lstStyle/>
          <a:p>
            <a:r>
              <a:rPr lang="en-US" sz="2400" dirty="0"/>
              <a:t>These are all examples of two-dimensional arrays. If you need more</a:t>
            </a:r>
          </a:p>
          <a:p>
            <a:r>
              <a:rPr lang="en-US" sz="2400" dirty="0"/>
              <a:t>than two dimensions, more commas can be added for the rectangular</a:t>
            </a:r>
          </a:p>
          <a:p>
            <a:r>
              <a:rPr lang="en-US" sz="2400" dirty="0"/>
              <a:t>array, or more square brackets for the jagged array.</a:t>
            </a:r>
          </a:p>
        </p:txBody>
      </p:sp>
    </p:spTree>
    <p:extLst>
      <p:ext uri="{BB962C8B-B14F-4D97-AF65-F5344CB8AC3E}">
        <p14:creationId xmlns:p14="http://schemas.microsoft.com/office/powerpoint/2010/main" val="40021257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82CF-08CF-9249-8A37-F45F4965ADBB}"/>
              </a:ext>
            </a:extLst>
          </p:cNvPr>
          <p:cNvSpPr>
            <a:spLocks noGrp="1"/>
          </p:cNvSpPr>
          <p:nvPr>
            <p:ph type="title"/>
          </p:nvPr>
        </p:nvSpPr>
        <p:spPr/>
        <p:txBody>
          <a:bodyPr/>
          <a:lstStyle/>
          <a:p>
            <a:r>
              <a:rPr lang="en-US" dirty="0"/>
              <a:t>CHAPTER 7</a:t>
            </a:r>
            <a:br>
              <a:rPr lang="en-US" dirty="0"/>
            </a:br>
            <a:endParaRPr lang="en-BO" dirty="0"/>
          </a:p>
        </p:txBody>
      </p:sp>
      <p:sp>
        <p:nvSpPr>
          <p:cNvPr id="3" name="Content Placeholder 2">
            <a:extLst>
              <a:ext uri="{FF2B5EF4-FFF2-40B4-BE49-F238E27FC236}">
                <a16:creationId xmlns:a16="http://schemas.microsoft.com/office/drawing/2014/main" id="{D4A66C04-0FC1-6B4F-869E-04C7B9AF553B}"/>
              </a:ext>
            </a:extLst>
          </p:cNvPr>
          <p:cNvSpPr>
            <a:spLocks noGrp="1"/>
          </p:cNvSpPr>
          <p:nvPr>
            <p:ph idx="1"/>
          </p:nvPr>
        </p:nvSpPr>
        <p:spPr/>
        <p:txBody>
          <a:bodyPr/>
          <a:lstStyle/>
          <a:p>
            <a:pPr marL="0" indent="0">
              <a:buNone/>
            </a:pPr>
            <a:r>
              <a:rPr lang="en-US" sz="4000" dirty="0"/>
              <a:t>Conditionals</a:t>
            </a:r>
          </a:p>
          <a:p>
            <a:pPr marL="0" indent="0">
              <a:buNone/>
            </a:pPr>
            <a:endParaRPr lang="en-US" sz="4000" dirty="0"/>
          </a:p>
          <a:p>
            <a:pPr marL="0" indent="0">
              <a:buNone/>
            </a:pPr>
            <a:r>
              <a:rPr lang="en-US" dirty="0"/>
              <a:t>Conditional statements are used to execute different code blocks based on different conditions.</a:t>
            </a:r>
          </a:p>
          <a:p>
            <a:endParaRPr lang="en-BO" dirty="0"/>
          </a:p>
        </p:txBody>
      </p:sp>
    </p:spTree>
    <p:extLst>
      <p:ext uri="{BB962C8B-B14F-4D97-AF65-F5344CB8AC3E}">
        <p14:creationId xmlns:p14="http://schemas.microsoft.com/office/powerpoint/2010/main" val="39697219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CED86-1FF3-2B49-87CF-57D29B849939}"/>
              </a:ext>
            </a:extLst>
          </p:cNvPr>
          <p:cNvSpPr>
            <a:spLocks noGrp="1"/>
          </p:cNvSpPr>
          <p:nvPr>
            <p:ph type="title"/>
          </p:nvPr>
        </p:nvSpPr>
        <p:spPr/>
        <p:txBody>
          <a:bodyPr/>
          <a:lstStyle/>
          <a:p>
            <a:r>
              <a:rPr lang="en-US" dirty="0"/>
              <a:t>If Statement</a:t>
            </a:r>
            <a:br>
              <a:rPr lang="en-US" dirty="0"/>
            </a:br>
            <a:endParaRPr lang="en-BO" dirty="0"/>
          </a:p>
        </p:txBody>
      </p:sp>
      <p:sp>
        <p:nvSpPr>
          <p:cNvPr id="3" name="Content Placeholder 2">
            <a:extLst>
              <a:ext uri="{FF2B5EF4-FFF2-40B4-BE49-F238E27FC236}">
                <a16:creationId xmlns:a16="http://schemas.microsoft.com/office/drawing/2014/main" id="{69714B84-EDDB-B94B-AC94-17DB96271ACA}"/>
              </a:ext>
            </a:extLst>
          </p:cNvPr>
          <p:cNvSpPr>
            <a:spLocks noGrp="1"/>
          </p:cNvSpPr>
          <p:nvPr>
            <p:ph idx="1"/>
          </p:nvPr>
        </p:nvSpPr>
        <p:spPr/>
        <p:txBody>
          <a:bodyPr/>
          <a:lstStyle/>
          <a:p>
            <a:pPr marL="0" indent="0">
              <a:buNone/>
            </a:pPr>
            <a:r>
              <a:rPr lang="en-US" dirty="0"/>
              <a:t>The if statement will execute only if the condition inside the parentheses is evaluated to true. The condition can include any of the comparison and logical operators.</a:t>
            </a:r>
          </a:p>
          <a:p>
            <a:pPr marL="0" indent="0">
              <a:buNone/>
            </a:pPr>
            <a:endParaRPr lang="en-US" dirty="0"/>
          </a:p>
          <a:p>
            <a:pPr marL="0" indent="0">
              <a:buNone/>
            </a:pPr>
            <a:r>
              <a:rPr lang="en-US" dirty="0"/>
              <a:t>int x = new </a:t>
            </a:r>
            <a:r>
              <a:rPr lang="en-US" dirty="0" err="1"/>
              <a:t>System.Random</a:t>
            </a:r>
            <a:r>
              <a:rPr lang="en-US" dirty="0"/>
              <a:t>().Next(3); 	// gives 0, 1 or 2</a:t>
            </a:r>
          </a:p>
          <a:p>
            <a:pPr marL="0" indent="0">
              <a:buNone/>
            </a:pPr>
            <a:r>
              <a:rPr lang="en-US" dirty="0"/>
              <a:t>if (x &lt; 1) </a:t>
            </a:r>
          </a:p>
          <a:p>
            <a:pPr marL="0" indent="0">
              <a:buNone/>
            </a:pPr>
            <a:r>
              <a:rPr lang="en-US" dirty="0"/>
              <a:t>{</a:t>
            </a:r>
          </a:p>
          <a:p>
            <a:pPr marL="0" indent="0">
              <a:buNone/>
            </a:pPr>
            <a:r>
              <a:rPr lang="en-US" dirty="0"/>
              <a:t>	</a:t>
            </a:r>
            <a:r>
              <a:rPr lang="en-US" dirty="0" err="1"/>
              <a:t>System.Console.Write</a:t>
            </a:r>
            <a:r>
              <a:rPr lang="en-US" dirty="0"/>
              <a:t>(x + " &lt; 1");</a:t>
            </a:r>
          </a:p>
          <a:p>
            <a:pPr marL="0" indent="0">
              <a:buNone/>
            </a:pPr>
            <a:r>
              <a:rPr lang="en-US" dirty="0"/>
              <a:t>}</a:t>
            </a:r>
          </a:p>
          <a:p>
            <a:endParaRPr lang="en-BO" dirty="0"/>
          </a:p>
        </p:txBody>
      </p:sp>
    </p:spTree>
    <p:extLst>
      <p:ext uri="{BB962C8B-B14F-4D97-AF65-F5344CB8AC3E}">
        <p14:creationId xmlns:p14="http://schemas.microsoft.com/office/powerpoint/2010/main" val="2233847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27A8-FB74-094C-A9FF-9FED5322E022}"/>
              </a:ext>
            </a:extLst>
          </p:cNvPr>
          <p:cNvSpPr>
            <a:spLocks noGrp="1"/>
          </p:cNvSpPr>
          <p:nvPr>
            <p:ph type="title"/>
          </p:nvPr>
        </p:nvSpPr>
        <p:spPr/>
        <p:txBody>
          <a:bodyPr/>
          <a:lstStyle/>
          <a:p>
            <a:r>
              <a:rPr lang="en-US" dirty="0"/>
              <a:t>e</a:t>
            </a:r>
            <a:r>
              <a:rPr lang="en-BO" dirty="0"/>
              <a:t>lse if</a:t>
            </a:r>
          </a:p>
        </p:txBody>
      </p:sp>
      <p:sp>
        <p:nvSpPr>
          <p:cNvPr id="3" name="Content Placeholder 2">
            <a:extLst>
              <a:ext uri="{FF2B5EF4-FFF2-40B4-BE49-F238E27FC236}">
                <a16:creationId xmlns:a16="http://schemas.microsoft.com/office/drawing/2014/main" id="{5AE3B6AD-1FFE-F44C-9922-6A9F86AA82F4}"/>
              </a:ext>
            </a:extLst>
          </p:cNvPr>
          <p:cNvSpPr>
            <a:spLocks noGrp="1"/>
          </p:cNvSpPr>
          <p:nvPr>
            <p:ph idx="1"/>
          </p:nvPr>
        </p:nvSpPr>
        <p:spPr/>
        <p:txBody>
          <a:bodyPr/>
          <a:lstStyle/>
          <a:p>
            <a:pPr marL="0" indent="0">
              <a:buNone/>
            </a:pPr>
            <a:r>
              <a:rPr lang="en-US" dirty="0"/>
              <a:t>To test for other conditions, the if statement can be extended by any</a:t>
            </a:r>
          </a:p>
          <a:p>
            <a:pPr marL="0" indent="0">
              <a:buNone/>
            </a:pPr>
            <a:r>
              <a:rPr lang="en-US" dirty="0"/>
              <a:t>number of else if clauses. Each additional condition will be tested only if all previous conditions are false.</a:t>
            </a:r>
          </a:p>
          <a:p>
            <a:pPr marL="0" indent="0">
              <a:buNone/>
            </a:pPr>
            <a:endParaRPr lang="en-US" dirty="0"/>
          </a:p>
          <a:p>
            <a:pPr marL="0" indent="0">
              <a:buNone/>
            </a:pPr>
            <a:r>
              <a:rPr lang="en-US" dirty="0"/>
              <a:t>else if (x &gt; 1) </a:t>
            </a:r>
          </a:p>
          <a:p>
            <a:pPr marL="0" indent="0">
              <a:buNone/>
            </a:pPr>
            <a:r>
              <a:rPr lang="en-US" dirty="0"/>
              <a:t>{</a:t>
            </a:r>
          </a:p>
          <a:p>
            <a:pPr marL="0" indent="0">
              <a:buNone/>
            </a:pPr>
            <a:r>
              <a:rPr lang="en-US" dirty="0"/>
              <a:t>	</a:t>
            </a:r>
            <a:r>
              <a:rPr lang="en-US" dirty="0" err="1"/>
              <a:t>System.Console.Write</a:t>
            </a:r>
            <a:r>
              <a:rPr lang="en-US" dirty="0"/>
              <a:t>(x + " &gt; 1");</a:t>
            </a:r>
          </a:p>
          <a:p>
            <a:pPr marL="0" indent="0">
              <a:buNone/>
            </a:pPr>
            <a:r>
              <a:rPr lang="en-US" dirty="0"/>
              <a:t>}</a:t>
            </a:r>
          </a:p>
          <a:p>
            <a:endParaRPr lang="en-BO" dirty="0"/>
          </a:p>
        </p:txBody>
      </p:sp>
    </p:spTree>
    <p:extLst>
      <p:ext uri="{BB962C8B-B14F-4D97-AF65-F5344CB8AC3E}">
        <p14:creationId xmlns:p14="http://schemas.microsoft.com/office/powerpoint/2010/main" val="9085677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6381-9599-1D42-8F03-0E191B86CDE7}"/>
              </a:ext>
            </a:extLst>
          </p:cNvPr>
          <p:cNvSpPr>
            <a:spLocks noGrp="1"/>
          </p:cNvSpPr>
          <p:nvPr>
            <p:ph type="title"/>
          </p:nvPr>
        </p:nvSpPr>
        <p:spPr/>
        <p:txBody>
          <a:bodyPr/>
          <a:lstStyle/>
          <a:p>
            <a:r>
              <a:rPr lang="en-BO" dirty="0"/>
              <a:t>else</a:t>
            </a:r>
          </a:p>
        </p:txBody>
      </p:sp>
      <p:sp>
        <p:nvSpPr>
          <p:cNvPr id="3" name="Content Placeholder 2">
            <a:extLst>
              <a:ext uri="{FF2B5EF4-FFF2-40B4-BE49-F238E27FC236}">
                <a16:creationId xmlns:a16="http://schemas.microsoft.com/office/drawing/2014/main" id="{7FFD6793-538C-8741-A7BC-8FEBAE58F30D}"/>
              </a:ext>
            </a:extLst>
          </p:cNvPr>
          <p:cNvSpPr>
            <a:spLocks noGrp="1"/>
          </p:cNvSpPr>
          <p:nvPr>
            <p:ph idx="1"/>
          </p:nvPr>
        </p:nvSpPr>
        <p:spPr/>
        <p:txBody>
          <a:bodyPr>
            <a:normAutofit fontScale="92500" lnSpcReduction="10000"/>
          </a:bodyPr>
          <a:lstStyle/>
          <a:p>
            <a:pPr marL="0" indent="0">
              <a:buNone/>
            </a:pPr>
            <a:r>
              <a:rPr lang="en-US" dirty="0"/>
              <a:t>To test for other conditions, the if statement can be extended by any</a:t>
            </a:r>
          </a:p>
          <a:p>
            <a:pPr marL="0" indent="0">
              <a:buNone/>
            </a:pPr>
            <a:r>
              <a:rPr lang="en-US" dirty="0"/>
              <a:t>number of else if clauses. Each additional condition will be tested only if all previous conditions are false.</a:t>
            </a:r>
          </a:p>
          <a:p>
            <a:pPr marL="0" indent="0">
              <a:buNone/>
            </a:pPr>
            <a:r>
              <a:rPr lang="en-US" dirty="0"/>
              <a:t>The if statement can have one else clause at the end, which will execute if all previous conditions are false.</a:t>
            </a:r>
          </a:p>
          <a:p>
            <a:pPr marL="0" indent="0">
              <a:buNone/>
            </a:pPr>
            <a:endParaRPr lang="en-US" dirty="0"/>
          </a:p>
          <a:p>
            <a:pPr marL="0" indent="0">
              <a:buNone/>
            </a:pPr>
            <a:r>
              <a:rPr lang="en-US" dirty="0"/>
              <a:t>else if (x &gt; 1) </a:t>
            </a:r>
          </a:p>
          <a:p>
            <a:pPr marL="0" indent="0">
              <a:buNone/>
            </a:pPr>
            <a:r>
              <a:rPr lang="en-US" dirty="0"/>
              <a:t>{</a:t>
            </a:r>
          </a:p>
          <a:p>
            <a:pPr marL="0" indent="0">
              <a:buNone/>
            </a:pPr>
            <a:r>
              <a:rPr lang="en-US" dirty="0"/>
              <a:t>	</a:t>
            </a:r>
            <a:r>
              <a:rPr lang="en-US" dirty="0" err="1"/>
              <a:t>System.Console.Write</a:t>
            </a:r>
            <a:r>
              <a:rPr lang="en-US" dirty="0"/>
              <a:t>(x + " &gt; 1");</a:t>
            </a:r>
          </a:p>
          <a:p>
            <a:pPr marL="0" indent="0">
              <a:buNone/>
            </a:pPr>
            <a:r>
              <a:rPr lang="en-US" dirty="0"/>
              <a:t>}</a:t>
            </a:r>
          </a:p>
          <a:p>
            <a:endParaRPr lang="en-BO" dirty="0"/>
          </a:p>
        </p:txBody>
      </p:sp>
    </p:spTree>
    <p:extLst>
      <p:ext uri="{BB962C8B-B14F-4D97-AF65-F5344CB8AC3E}">
        <p14:creationId xmlns:p14="http://schemas.microsoft.com/office/powerpoint/2010/main" val="27241223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74F0-EA96-9F40-B4D2-52257E628972}"/>
              </a:ext>
            </a:extLst>
          </p:cNvPr>
          <p:cNvSpPr>
            <a:spLocks noGrp="1"/>
          </p:cNvSpPr>
          <p:nvPr>
            <p:ph type="title"/>
          </p:nvPr>
        </p:nvSpPr>
        <p:spPr/>
        <p:txBody>
          <a:bodyPr/>
          <a:lstStyle/>
          <a:p>
            <a:r>
              <a:rPr lang="en-US" dirty="0" err="1"/>
              <a:t>i</a:t>
            </a:r>
            <a:r>
              <a:rPr lang="en-BO" dirty="0"/>
              <a:t>f / else if /else </a:t>
            </a:r>
          </a:p>
        </p:txBody>
      </p:sp>
      <p:sp>
        <p:nvSpPr>
          <p:cNvPr id="3" name="Content Placeholder 2">
            <a:extLst>
              <a:ext uri="{FF2B5EF4-FFF2-40B4-BE49-F238E27FC236}">
                <a16:creationId xmlns:a16="http://schemas.microsoft.com/office/drawing/2014/main" id="{81026124-C4B6-C44E-A73F-478EF48B8525}"/>
              </a:ext>
            </a:extLst>
          </p:cNvPr>
          <p:cNvSpPr>
            <a:spLocks noGrp="1"/>
          </p:cNvSpPr>
          <p:nvPr>
            <p:ph idx="1"/>
          </p:nvPr>
        </p:nvSpPr>
        <p:spPr/>
        <p:txBody>
          <a:bodyPr>
            <a:normAutofit fontScale="77500" lnSpcReduction="20000"/>
          </a:bodyPr>
          <a:lstStyle/>
          <a:p>
            <a:pPr marL="0" indent="0">
              <a:buNone/>
            </a:pPr>
            <a:r>
              <a:rPr lang="en-US" dirty="0"/>
              <a:t>if (x &lt; 1)</a:t>
            </a:r>
          </a:p>
          <a:p>
            <a:pPr marL="0" indent="0">
              <a:buNone/>
            </a:pPr>
            <a:r>
              <a:rPr lang="en-US" dirty="0"/>
              <a:t>{</a:t>
            </a:r>
          </a:p>
          <a:p>
            <a:pPr marL="0" indent="0">
              <a:buNone/>
            </a:pPr>
            <a:r>
              <a:rPr lang="en-US" dirty="0"/>
              <a:t>	</a:t>
            </a:r>
            <a:r>
              <a:rPr lang="en-US" dirty="0" err="1"/>
              <a:t>System.Console.Write</a:t>
            </a:r>
            <a:r>
              <a:rPr lang="en-US" dirty="0"/>
              <a:t>(x + " &lt; 1");</a:t>
            </a:r>
          </a:p>
          <a:p>
            <a:pPr marL="0" indent="0">
              <a:buNone/>
            </a:pPr>
            <a:r>
              <a:rPr lang="en-US" dirty="0"/>
              <a:t>}</a:t>
            </a:r>
          </a:p>
          <a:p>
            <a:pPr marL="0" indent="0">
              <a:buNone/>
            </a:pPr>
            <a:r>
              <a:rPr lang="en-US" dirty="0"/>
              <a:t>else if (x &gt; 1)</a:t>
            </a:r>
          </a:p>
          <a:p>
            <a:pPr marL="0" indent="0">
              <a:buNone/>
            </a:pPr>
            <a:r>
              <a:rPr lang="en-US" dirty="0"/>
              <a:t>{</a:t>
            </a:r>
          </a:p>
          <a:p>
            <a:pPr marL="0" indent="0">
              <a:buNone/>
            </a:pPr>
            <a:r>
              <a:rPr lang="en-US" dirty="0"/>
              <a:t>	</a:t>
            </a:r>
            <a:r>
              <a:rPr lang="en-US" dirty="0" err="1"/>
              <a:t>System.Console.Write</a:t>
            </a:r>
            <a:r>
              <a:rPr lang="en-US" dirty="0"/>
              <a:t>(x + " &gt; 1");</a:t>
            </a:r>
          </a:p>
          <a:p>
            <a:pPr marL="0" indent="0">
              <a:buNone/>
            </a:pPr>
            <a:r>
              <a:rPr lang="en-US" dirty="0"/>
              <a:t>}</a:t>
            </a:r>
          </a:p>
          <a:p>
            <a:pPr marL="0" indent="0">
              <a:buNone/>
            </a:pPr>
            <a:r>
              <a:rPr lang="en-US" dirty="0"/>
              <a:t>else</a:t>
            </a:r>
          </a:p>
          <a:p>
            <a:pPr marL="0" indent="0">
              <a:buNone/>
            </a:pPr>
            <a:r>
              <a:rPr lang="en-US" dirty="0"/>
              <a:t>{</a:t>
            </a:r>
          </a:p>
          <a:p>
            <a:pPr marL="0" indent="0">
              <a:buNone/>
            </a:pPr>
            <a:r>
              <a:rPr lang="en-US" dirty="0"/>
              <a:t>	</a:t>
            </a:r>
            <a:r>
              <a:rPr lang="en-US" dirty="0" err="1"/>
              <a:t>System.Console.Write</a:t>
            </a:r>
            <a:r>
              <a:rPr lang="en-US" dirty="0"/>
              <a:t>(x + " == 1");</a:t>
            </a:r>
          </a:p>
          <a:p>
            <a:pPr marL="0" indent="0">
              <a:buNone/>
            </a:pPr>
            <a:r>
              <a:rPr lang="en-US" dirty="0"/>
              <a:t>}</a:t>
            </a:r>
          </a:p>
          <a:p>
            <a:endParaRPr lang="en-BO" dirty="0"/>
          </a:p>
        </p:txBody>
      </p:sp>
    </p:spTree>
    <p:extLst>
      <p:ext uri="{BB962C8B-B14F-4D97-AF65-F5344CB8AC3E}">
        <p14:creationId xmlns:p14="http://schemas.microsoft.com/office/powerpoint/2010/main" val="9880235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9D3C-C569-D347-B542-584105F85721}"/>
              </a:ext>
            </a:extLst>
          </p:cNvPr>
          <p:cNvSpPr>
            <a:spLocks noGrp="1"/>
          </p:cNvSpPr>
          <p:nvPr>
            <p:ph type="title"/>
          </p:nvPr>
        </p:nvSpPr>
        <p:spPr/>
        <p:txBody>
          <a:bodyPr/>
          <a:lstStyle/>
          <a:p>
            <a:r>
              <a:rPr lang="en-US" dirty="0"/>
              <a:t>Switch Statement</a:t>
            </a:r>
            <a:br>
              <a:rPr lang="en-US" dirty="0"/>
            </a:br>
            <a:endParaRPr lang="en-BO" dirty="0"/>
          </a:p>
        </p:txBody>
      </p:sp>
      <p:sp>
        <p:nvSpPr>
          <p:cNvPr id="3" name="Content Placeholder 2">
            <a:extLst>
              <a:ext uri="{FF2B5EF4-FFF2-40B4-BE49-F238E27FC236}">
                <a16:creationId xmlns:a16="http://schemas.microsoft.com/office/drawing/2014/main" id="{6D8F37B6-2C76-4549-8F42-5AF9C865B2B1}"/>
              </a:ext>
            </a:extLst>
          </p:cNvPr>
          <p:cNvSpPr>
            <a:spLocks noGrp="1"/>
          </p:cNvSpPr>
          <p:nvPr>
            <p:ph idx="1"/>
          </p:nvPr>
        </p:nvSpPr>
        <p:spPr>
          <a:xfrm>
            <a:off x="838200" y="1511166"/>
            <a:ext cx="10515600" cy="5139891"/>
          </a:xfrm>
        </p:spPr>
        <p:txBody>
          <a:bodyPr>
            <a:normAutofit fontScale="77500" lnSpcReduction="20000"/>
          </a:bodyPr>
          <a:lstStyle/>
          <a:p>
            <a:pPr marL="0" indent="0">
              <a:buNone/>
            </a:pPr>
            <a:r>
              <a:rPr lang="en-US" dirty="0"/>
              <a:t>The switch statement checks for equality between either an integer or a string and a series of case labels, and then passes execution to the matching case. The statement can contain any number of case clauses and may end with a default label for handling all other cases.</a:t>
            </a:r>
          </a:p>
          <a:p>
            <a:pPr marL="0" indent="0">
              <a:buNone/>
            </a:pPr>
            <a:endParaRPr lang="en-US" dirty="0"/>
          </a:p>
          <a:p>
            <a:pPr marL="0" indent="0">
              <a:buNone/>
            </a:pPr>
            <a:r>
              <a:rPr lang="en-US" dirty="0"/>
              <a:t>int x = new </a:t>
            </a:r>
            <a:r>
              <a:rPr lang="en-US" dirty="0" err="1"/>
              <a:t>System.Random</a:t>
            </a:r>
            <a:r>
              <a:rPr lang="en-US" dirty="0"/>
              <a:t>().Next(3); 	// gives 0, 1 or 2</a:t>
            </a:r>
          </a:p>
          <a:p>
            <a:pPr marL="0" indent="0">
              <a:buNone/>
            </a:pPr>
            <a:r>
              <a:rPr lang="en-US" dirty="0"/>
              <a:t>switch (x)</a:t>
            </a:r>
          </a:p>
          <a:p>
            <a:pPr marL="0" indent="0">
              <a:buNone/>
            </a:pPr>
            <a:r>
              <a:rPr lang="en-US" dirty="0"/>
              <a:t>{</a:t>
            </a:r>
          </a:p>
          <a:p>
            <a:pPr marL="457200" lvl="1" indent="0">
              <a:buNone/>
            </a:pPr>
            <a:r>
              <a:rPr lang="en-US" dirty="0"/>
              <a:t>case 0: </a:t>
            </a:r>
          </a:p>
          <a:p>
            <a:pPr marL="457200" lvl="1" indent="0">
              <a:buNone/>
            </a:pPr>
            <a:r>
              <a:rPr lang="en-US" dirty="0"/>
              <a:t>	</a:t>
            </a:r>
            <a:r>
              <a:rPr lang="en-US" dirty="0" err="1"/>
              <a:t>System.Console.Write</a:t>
            </a:r>
            <a:r>
              <a:rPr lang="en-US" dirty="0"/>
              <a:t>(x + " is 0"); </a:t>
            </a:r>
          </a:p>
          <a:p>
            <a:pPr marL="457200" lvl="1" indent="0">
              <a:buNone/>
            </a:pPr>
            <a:r>
              <a:rPr lang="en-US" dirty="0"/>
              <a:t>	break;</a:t>
            </a:r>
          </a:p>
          <a:p>
            <a:pPr marL="457200" lvl="1" indent="0">
              <a:buNone/>
            </a:pPr>
            <a:r>
              <a:rPr lang="en-US" dirty="0"/>
              <a:t>case 1: </a:t>
            </a:r>
          </a:p>
          <a:p>
            <a:pPr marL="457200" lvl="1" indent="0">
              <a:buNone/>
            </a:pPr>
            <a:r>
              <a:rPr lang="en-US" dirty="0"/>
              <a:t>	</a:t>
            </a:r>
            <a:r>
              <a:rPr lang="en-US" dirty="0" err="1"/>
              <a:t>System.Console.Write</a:t>
            </a:r>
            <a:r>
              <a:rPr lang="en-US" dirty="0"/>
              <a:t>(x + " is 1"); </a:t>
            </a:r>
          </a:p>
          <a:p>
            <a:pPr marL="457200" lvl="1" indent="0">
              <a:buNone/>
            </a:pPr>
            <a:r>
              <a:rPr lang="en-US" dirty="0"/>
              <a:t>	break;</a:t>
            </a:r>
          </a:p>
          <a:p>
            <a:pPr marL="457200" lvl="1" indent="0">
              <a:buNone/>
            </a:pPr>
            <a:r>
              <a:rPr lang="en-US" dirty="0"/>
              <a:t>default:</a:t>
            </a:r>
          </a:p>
          <a:p>
            <a:pPr marL="457200" lvl="1" indent="0">
              <a:buNone/>
            </a:pPr>
            <a:r>
              <a:rPr lang="en-US" dirty="0"/>
              <a:t>	</a:t>
            </a:r>
            <a:r>
              <a:rPr lang="en-US" dirty="0" err="1"/>
              <a:t>System.Console.Write</a:t>
            </a:r>
            <a:r>
              <a:rPr lang="en-US" dirty="0"/>
              <a:t>(x + " is 2"); </a:t>
            </a:r>
          </a:p>
          <a:p>
            <a:pPr marL="457200" lvl="1" indent="0">
              <a:buNone/>
            </a:pPr>
            <a:r>
              <a:rPr lang="en-US" dirty="0"/>
              <a:t>	break;</a:t>
            </a:r>
          </a:p>
          <a:p>
            <a:pPr marL="0" indent="0">
              <a:buNone/>
            </a:pPr>
            <a:r>
              <a:rPr lang="en-US" dirty="0"/>
              <a:t>}</a:t>
            </a:r>
          </a:p>
          <a:p>
            <a:endParaRPr lang="en-BO" dirty="0"/>
          </a:p>
        </p:txBody>
      </p:sp>
    </p:spTree>
    <p:extLst>
      <p:ext uri="{BB962C8B-B14F-4D97-AF65-F5344CB8AC3E}">
        <p14:creationId xmlns:p14="http://schemas.microsoft.com/office/powerpoint/2010/main" val="6805921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5BCE-05AF-A74F-AE91-58D415C2D66D}"/>
              </a:ext>
            </a:extLst>
          </p:cNvPr>
          <p:cNvSpPr>
            <a:spLocks noGrp="1"/>
          </p:cNvSpPr>
          <p:nvPr>
            <p:ph type="title"/>
          </p:nvPr>
        </p:nvSpPr>
        <p:spPr/>
        <p:txBody>
          <a:bodyPr/>
          <a:lstStyle/>
          <a:p>
            <a:r>
              <a:rPr lang="en-US" dirty="0" err="1"/>
              <a:t>Goto</a:t>
            </a:r>
            <a:r>
              <a:rPr lang="en-US" dirty="0"/>
              <a:t> Statement</a:t>
            </a:r>
            <a:br>
              <a:rPr lang="en-US" dirty="0"/>
            </a:br>
            <a:endParaRPr lang="en-BO" dirty="0"/>
          </a:p>
        </p:txBody>
      </p:sp>
      <p:sp>
        <p:nvSpPr>
          <p:cNvPr id="3" name="Content Placeholder 2">
            <a:extLst>
              <a:ext uri="{FF2B5EF4-FFF2-40B4-BE49-F238E27FC236}">
                <a16:creationId xmlns:a16="http://schemas.microsoft.com/office/drawing/2014/main" id="{2706D2D3-1C98-A840-9E25-88A9D5349D4B}"/>
              </a:ext>
            </a:extLst>
          </p:cNvPr>
          <p:cNvSpPr>
            <a:spLocks noGrp="1"/>
          </p:cNvSpPr>
          <p:nvPr>
            <p:ph idx="1"/>
          </p:nvPr>
        </p:nvSpPr>
        <p:spPr>
          <a:xfrm>
            <a:off x="838200" y="1414914"/>
            <a:ext cx="10515600" cy="5077961"/>
          </a:xfrm>
        </p:spPr>
        <p:txBody>
          <a:bodyPr>
            <a:normAutofit fontScale="85000" lnSpcReduction="20000"/>
          </a:bodyPr>
          <a:lstStyle/>
          <a:p>
            <a:pPr marL="0" indent="0">
              <a:buNone/>
            </a:pPr>
            <a:r>
              <a:rPr lang="en-US" dirty="0"/>
              <a:t>To cause a fall-through to occur, this behavior has to be explicitly specified using the </a:t>
            </a:r>
            <a:r>
              <a:rPr lang="en-US" dirty="0" err="1"/>
              <a:t>goto</a:t>
            </a:r>
            <a:r>
              <a:rPr lang="en-US" dirty="0"/>
              <a:t> jump statement followed by a case label. This will cause the execution to jump to that label.</a:t>
            </a:r>
          </a:p>
          <a:p>
            <a:pPr marL="0" indent="0">
              <a:buNone/>
            </a:pPr>
            <a:endParaRPr lang="en-US" dirty="0"/>
          </a:p>
          <a:p>
            <a:pPr marL="0" indent="0">
              <a:buNone/>
            </a:pPr>
            <a:r>
              <a:rPr lang="en-US" dirty="0"/>
              <a:t>case 0: </a:t>
            </a:r>
            <a:r>
              <a:rPr lang="en-US" dirty="0" err="1"/>
              <a:t>goto</a:t>
            </a:r>
            <a:r>
              <a:rPr lang="en-US" dirty="0"/>
              <a:t> case 1;</a:t>
            </a:r>
          </a:p>
          <a:p>
            <a:pPr marL="0" indent="0">
              <a:buNone/>
            </a:pPr>
            <a:endParaRPr lang="en-US" dirty="0"/>
          </a:p>
          <a:p>
            <a:pPr marL="0" indent="0">
              <a:buNone/>
            </a:pPr>
            <a:r>
              <a:rPr lang="en-US" dirty="0" err="1"/>
              <a:t>goto</a:t>
            </a:r>
            <a:r>
              <a:rPr lang="en-US" dirty="0"/>
              <a:t> may be used outside of switches to jump to a label in the same method’s scope. Control may then be transferred out of a nested scope, but not into a nested scope. However, using </a:t>
            </a:r>
            <a:r>
              <a:rPr lang="en-US" dirty="0" err="1"/>
              <a:t>goto</a:t>
            </a:r>
            <a:r>
              <a:rPr lang="en-US" dirty="0"/>
              <a:t> in this manner is discouraged since it makes it difficult to follow the flow of execution.</a:t>
            </a:r>
          </a:p>
          <a:p>
            <a:pPr marL="0" indent="0">
              <a:buNone/>
            </a:pPr>
            <a:endParaRPr lang="en-US" dirty="0"/>
          </a:p>
          <a:p>
            <a:pPr marL="0" indent="0">
              <a:buNone/>
            </a:pPr>
            <a:r>
              <a:rPr lang="en-US" dirty="0" err="1"/>
              <a:t>goto</a:t>
            </a:r>
            <a:r>
              <a:rPr lang="en-US" dirty="0"/>
              <a:t> </a:t>
            </a:r>
            <a:r>
              <a:rPr lang="en-US" dirty="0" err="1"/>
              <a:t>myLabel</a:t>
            </a:r>
            <a:r>
              <a:rPr lang="en-US" dirty="0"/>
              <a:t>;</a:t>
            </a:r>
          </a:p>
          <a:p>
            <a:pPr marL="0" indent="0">
              <a:buNone/>
            </a:pPr>
            <a:r>
              <a:rPr lang="en-US" dirty="0"/>
              <a:t>// ...</a:t>
            </a:r>
          </a:p>
          <a:p>
            <a:pPr marL="0" indent="0">
              <a:buNone/>
            </a:pPr>
            <a:r>
              <a:rPr lang="en-US" dirty="0" err="1"/>
              <a:t>myLabel</a:t>
            </a:r>
            <a:r>
              <a:rPr lang="en-US" dirty="0"/>
              <a:t>:</a:t>
            </a:r>
          </a:p>
          <a:p>
            <a:endParaRPr lang="en-BO" dirty="0"/>
          </a:p>
        </p:txBody>
      </p:sp>
    </p:spTree>
    <p:extLst>
      <p:ext uri="{BB962C8B-B14F-4D97-AF65-F5344CB8AC3E}">
        <p14:creationId xmlns:p14="http://schemas.microsoft.com/office/powerpoint/2010/main" val="38297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12E2B-9930-A24D-8CFA-EBB85F8F931F}"/>
              </a:ext>
            </a:extLst>
          </p:cNvPr>
          <p:cNvSpPr>
            <a:spLocks noGrp="1"/>
          </p:cNvSpPr>
          <p:nvPr>
            <p:ph type="title"/>
          </p:nvPr>
        </p:nvSpPr>
        <p:spPr/>
        <p:txBody>
          <a:bodyPr/>
          <a:lstStyle/>
          <a:p>
            <a:r>
              <a:rPr lang="en-US" dirty="0"/>
              <a:t>The classic Hello World program</a:t>
            </a:r>
            <a:br>
              <a:rPr lang="en-US" dirty="0"/>
            </a:br>
            <a:endParaRPr lang="en-BO" dirty="0"/>
          </a:p>
        </p:txBody>
      </p:sp>
      <p:sp>
        <p:nvSpPr>
          <p:cNvPr id="3" name="Content Placeholder 2">
            <a:extLst>
              <a:ext uri="{FF2B5EF4-FFF2-40B4-BE49-F238E27FC236}">
                <a16:creationId xmlns:a16="http://schemas.microsoft.com/office/drawing/2014/main" id="{B5D04986-544F-C346-9B67-C103DC308FFB}"/>
              </a:ext>
            </a:extLst>
          </p:cNvPr>
          <p:cNvSpPr>
            <a:spLocks noGrp="1"/>
          </p:cNvSpPr>
          <p:nvPr>
            <p:ph idx="1"/>
          </p:nvPr>
        </p:nvSpPr>
        <p:spPr/>
        <p:txBody>
          <a:bodyPr/>
          <a:lstStyle/>
          <a:p>
            <a:pPr marL="0" indent="0">
              <a:buNone/>
            </a:pPr>
            <a:r>
              <a:rPr lang="en-US" dirty="0"/>
              <a:t>As is common when learning a new programming language, the first</a:t>
            </a:r>
          </a:p>
          <a:p>
            <a:pPr marL="0" indent="0">
              <a:buNone/>
            </a:pPr>
            <a:r>
              <a:rPr lang="en-US" dirty="0"/>
              <a:t>program to write is one that displays a “Hello World” text string. This is</a:t>
            </a:r>
          </a:p>
          <a:p>
            <a:pPr marL="0" indent="0">
              <a:buNone/>
            </a:pPr>
            <a:r>
              <a:rPr lang="en-US" dirty="0"/>
              <a:t>accomplished by adding the following line of code between the curly</a:t>
            </a:r>
          </a:p>
          <a:p>
            <a:pPr marL="0" indent="0">
              <a:buNone/>
            </a:pPr>
            <a:r>
              <a:rPr lang="en-US" dirty="0"/>
              <a:t>brackets of the Main method.</a:t>
            </a:r>
          </a:p>
          <a:p>
            <a:pPr marL="0" indent="0">
              <a:buNone/>
            </a:pPr>
            <a:endParaRPr lang="en-US" dirty="0"/>
          </a:p>
          <a:p>
            <a:pPr marL="0" indent="0">
              <a:buNone/>
            </a:pPr>
            <a:r>
              <a:rPr lang="en-US" dirty="0" err="1"/>
              <a:t>System.Console.WriteLine</a:t>
            </a:r>
            <a:r>
              <a:rPr lang="en-US" dirty="0"/>
              <a:t>("Hello World");</a:t>
            </a:r>
          </a:p>
          <a:p>
            <a:pPr marL="0" indent="0">
              <a:buNone/>
            </a:pPr>
            <a:endParaRPr lang="en-BO" dirty="0"/>
          </a:p>
        </p:txBody>
      </p:sp>
    </p:spTree>
    <p:extLst>
      <p:ext uri="{BB962C8B-B14F-4D97-AF65-F5344CB8AC3E}">
        <p14:creationId xmlns:p14="http://schemas.microsoft.com/office/powerpoint/2010/main" val="34647131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E3CDB-8E5E-E44E-A8DB-981EC04066D2}"/>
              </a:ext>
            </a:extLst>
          </p:cNvPr>
          <p:cNvSpPr>
            <a:spLocks noGrp="1"/>
          </p:cNvSpPr>
          <p:nvPr>
            <p:ph type="title"/>
          </p:nvPr>
        </p:nvSpPr>
        <p:spPr/>
        <p:txBody>
          <a:bodyPr/>
          <a:lstStyle/>
          <a:p>
            <a:r>
              <a:rPr lang="en-US" dirty="0"/>
              <a:t>Ternary Operator</a:t>
            </a:r>
            <a:br>
              <a:rPr lang="en-US" dirty="0"/>
            </a:br>
            <a:endParaRPr lang="en-BO" dirty="0"/>
          </a:p>
        </p:txBody>
      </p:sp>
      <p:sp>
        <p:nvSpPr>
          <p:cNvPr id="3" name="Content Placeholder 2">
            <a:extLst>
              <a:ext uri="{FF2B5EF4-FFF2-40B4-BE49-F238E27FC236}">
                <a16:creationId xmlns:a16="http://schemas.microsoft.com/office/drawing/2014/main" id="{F68B54FC-C01F-B748-BFFB-7F8860FD9E14}"/>
              </a:ext>
            </a:extLst>
          </p:cNvPr>
          <p:cNvSpPr>
            <a:spLocks noGrp="1"/>
          </p:cNvSpPr>
          <p:nvPr>
            <p:ph idx="1"/>
          </p:nvPr>
        </p:nvSpPr>
        <p:spPr/>
        <p:txBody>
          <a:bodyPr>
            <a:normAutofit fontScale="92500"/>
          </a:bodyPr>
          <a:lstStyle/>
          <a:p>
            <a:pPr marL="0" indent="0">
              <a:buNone/>
            </a:pPr>
            <a:r>
              <a:rPr lang="en-US" dirty="0"/>
              <a:t>In addition to the if and switch statements, there is the ternary operator</a:t>
            </a:r>
          </a:p>
          <a:p>
            <a:pPr marL="0" indent="0">
              <a:buNone/>
            </a:pPr>
            <a:r>
              <a:rPr lang="en-US" dirty="0"/>
              <a:t>(?:). This operator can replace a single if-else clause that assigns a value</a:t>
            </a:r>
          </a:p>
          <a:p>
            <a:pPr marL="0" indent="0">
              <a:buNone/>
            </a:pPr>
            <a:r>
              <a:rPr lang="en-US" dirty="0"/>
              <a:t>to a specific variable. The operator takes three expressions. If the first one</a:t>
            </a:r>
          </a:p>
          <a:p>
            <a:pPr marL="0" indent="0">
              <a:buNone/>
            </a:pPr>
            <a:r>
              <a:rPr lang="en-US" dirty="0"/>
              <a:t>is evaluated to true, then the second expression is returned, and if it is</a:t>
            </a:r>
          </a:p>
          <a:p>
            <a:pPr marL="0" indent="0">
              <a:buNone/>
            </a:pPr>
            <a:r>
              <a:rPr lang="en-US" dirty="0"/>
              <a:t>false, the third one is returned.</a:t>
            </a:r>
          </a:p>
          <a:p>
            <a:pPr marL="0" indent="0">
              <a:buNone/>
            </a:pPr>
            <a:endParaRPr lang="en-US" dirty="0"/>
          </a:p>
          <a:p>
            <a:pPr marL="0" indent="0">
              <a:buNone/>
            </a:pPr>
            <a:r>
              <a:rPr lang="en-US" dirty="0"/>
              <a:t>// Get a number between 0.0 and 1.0</a:t>
            </a:r>
          </a:p>
          <a:p>
            <a:pPr marL="0" indent="0">
              <a:buNone/>
            </a:pPr>
            <a:r>
              <a:rPr lang="en-US" dirty="0"/>
              <a:t>double x = new </a:t>
            </a:r>
            <a:r>
              <a:rPr lang="en-US" dirty="0" err="1"/>
              <a:t>System.Random</a:t>
            </a:r>
            <a:r>
              <a:rPr lang="en-US" dirty="0"/>
              <a:t>().</a:t>
            </a:r>
            <a:r>
              <a:rPr lang="en-US" dirty="0" err="1"/>
              <a:t>NextDouble</a:t>
            </a:r>
            <a:r>
              <a:rPr lang="en-US" dirty="0"/>
              <a:t>();</a:t>
            </a:r>
          </a:p>
          <a:p>
            <a:pPr marL="0" indent="0">
              <a:buNone/>
            </a:pPr>
            <a:r>
              <a:rPr lang="en-US" b="1" dirty="0"/>
              <a:t>x = (x &lt; 0.5) ? 0 : 1; </a:t>
            </a:r>
            <a:r>
              <a:rPr lang="en-US" dirty="0"/>
              <a:t>		// ternary operator (?:)</a:t>
            </a:r>
          </a:p>
          <a:p>
            <a:endParaRPr lang="en-BO" dirty="0"/>
          </a:p>
        </p:txBody>
      </p:sp>
    </p:spTree>
    <p:extLst>
      <p:ext uri="{BB962C8B-B14F-4D97-AF65-F5344CB8AC3E}">
        <p14:creationId xmlns:p14="http://schemas.microsoft.com/office/powerpoint/2010/main" val="42621045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7851C-5B8D-3747-830B-C99A77D732CC}"/>
              </a:ext>
            </a:extLst>
          </p:cNvPr>
          <p:cNvSpPr>
            <a:spLocks noGrp="1"/>
          </p:cNvSpPr>
          <p:nvPr>
            <p:ph type="title"/>
          </p:nvPr>
        </p:nvSpPr>
        <p:spPr/>
        <p:txBody>
          <a:bodyPr/>
          <a:lstStyle/>
          <a:p>
            <a:r>
              <a:rPr lang="en-US" dirty="0"/>
              <a:t>CHAPTER 8</a:t>
            </a:r>
            <a:br>
              <a:rPr lang="en-US" dirty="0"/>
            </a:br>
            <a:endParaRPr lang="en-BO" dirty="0"/>
          </a:p>
        </p:txBody>
      </p:sp>
      <p:sp>
        <p:nvSpPr>
          <p:cNvPr id="3" name="Content Placeholder 2">
            <a:extLst>
              <a:ext uri="{FF2B5EF4-FFF2-40B4-BE49-F238E27FC236}">
                <a16:creationId xmlns:a16="http://schemas.microsoft.com/office/drawing/2014/main" id="{63E5FE0B-3720-2948-9F02-0FA8CB7A7E36}"/>
              </a:ext>
            </a:extLst>
          </p:cNvPr>
          <p:cNvSpPr>
            <a:spLocks noGrp="1"/>
          </p:cNvSpPr>
          <p:nvPr>
            <p:ph idx="1"/>
          </p:nvPr>
        </p:nvSpPr>
        <p:spPr/>
        <p:txBody>
          <a:bodyPr/>
          <a:lstStyle/>
          <a:p>
            <a:pPr marL="0" indent="0">
              <a:buNone/>
            </a:pPr>
            <a:r>
              <a:rPr lang="en-US" sz="4000" dirty="0"/>
              <a:t>Loops</a:t>
            </a:r>
          </a:p>
          <a:p>
            <a:pPr marL="0" indent="0">
              <a:buNone/>
            </a:pPr>
            <a:endParaRPr lang="en-US" dirty="0"/>
          </a:p>
          <a:p>
            <a:pPr marL="0" indent="0">
              <a:buNone/>
            </a:pPr>
            <a:r>
              <a:rPr lang="en-US" dirty="0"/>
              <a:t>There are four looping structures in C#. These are used to execute a code block multiple times. Just as with the conditional if statement, the curly brackets for the loops can be left out if there is only one statement in the code block.</a:t>
            </a:r>
          </a:p>
          <a:p>
            <a:endParaRPr lang="en-BO" dirty="0"/>
          </a:p>
        </p:txBody>
      </p:sp>
    </p:spTree>
    <p:extLst>
      <p:ext uri="{BB962C8B-B14F-4D97-AF65-F5344CB8AC3E}">
        <p14:creationId xmlns:p14="http://schemas.microsoft.com/office/powerpoint/2010/main" val="1424251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C982-A3ED-CB44-8849-BB5281AF8976}"/>
              </a:ext>
            </a:extLst>
          </p:cNvPr>
          <p:cNvSpPr>
            <a:spLocks noGrp="1"/>
          </p:cNvSpPr>
          <p:nvPr>
            <p:ph type="title"/>
          </p:nvPr>
        </p:nvSpPr>
        <p:spPr/>
        <p:txBody>
          <a:bodyPr/>
          <a:lstStyle/>
          <a:p>
            <a:r>
              <a:rPr lang="en-US" dirty="0"/>
              <a:t>while Loop</a:t>
            </a:r>
            <a:br>
              <a:rPr lang="en-US" dirty="0"/>
            </a:br>
            <a:endParaRPr lang="en-BO" dirty="0"/>
          </a:p>
        </p:txBody>
      </p:sp>
      <p:sp>
        <p:nvSpPr>
          <p:cNvPr id="3" name="Content Placeholder 2">
            <a:extLst>
              <a:ext uri="{FF2B5EF4-FFF2-40B4-BE49-F238E27FC236}">
                <a16:creationId xmlns:a16="http://schemas.microsoft.com/office/drawing/2014/main" id="{9294C289-60CB-CB4D-B2D7-DCBBEF177507}"/>
              </a:ext>
            </a:extLst>
          </p:cNvPr>
          <p:cNvSpPr>
            <a:spLocks noGrp="1"/>
          </p:cNvSpPr>
          <p:nvPr>
            <p:ph idx="1"/>
          </p:nvPr>
        </p:nvSpPr>
        <p:spPr/>
        <p:txBody>
          <a:bodyPr>
            <a:normAutofit lnSpcReduction="10000"/>
          </a:bodyPr>
          <a:lstStyle/>
          <a:p>
            <a:pPr marL="0" indent="0">
              <a:buNone/>
            </a:pPr>
            <a:r>
              <a:rPr lang="en-US" dirty="0"/>
              <a:t>The while loop runs through the code block only if its condition is true and will continue looping for as long as the condition remains true. Note that the condition is only checked at the beginning of each iteration (loop).</a:t>
            </a:r>
          </a:p>
          <a:p>
            <a:pPr marL="0" indent="0">
              <a:buNone/>
            </a:pPr>
            <a:endParaRPr lang="en-US" dirty="0"/>
          </a:p>
          <a:p>
            <a:pPr marL="0" indent="0">
              <a:buNone/>
            </a:pPr>
            <a:r>
              <a:rPr lang="en-US" dirty="0"/>
              <a:t>int </a:t>
            </a:r>
            <a:r>
              <a:rPr lang="en-US" dirty="0" err="1"/>
              <a:t>i</a:t>
            </a:r>
            <a:r>
              <a:rPr lang="en-US" dirty="0"/>
              <a:t> = 0;</a:t>
            </a:r>
          </a:p>
          <a:p>
            <a:pPr marL="0" indent="0">
              <a:buNone/>
            </a:pPr>
            <a:r>
              <a:rPr lang="en-US" dirty="0"/>
              <a:t>while (</a:t>
            </a:r>
            <a:r>
              <a:rPr lang="en-US" dirty="0" err="1"/>
              <a:t>i</a:t>
            </a:r>
            <a:r>
              <a:rPr lang="en-US" dirty="0"/>
              <a:t> &lt; 10) </a:t>
            </a:r>
          </a:p>
          <a:p>
            <a:pPr marL="0" indent="0">
              <a:buNone/>
            </a:pPr>
            <a:r>
              <a:rPr lang="en-US" dirty="0"/>
              <a:t>{</a:t>
            </a:r>
          </a:p>
          <a:p>
            <a:pPr marL="0" indent="0">
              <a:buNone/>
            </a:pPr>
            <a:r>
              <a:rPr lang="en-US" dirty="0"/>
              <a:t>	</a:t>
            </a:r>
            <a:r>
              <a:rPr lang="en-US" dirty="0" err="1"/>
              <a:t>System.Console.Write</a:t>
            </a:r>
            <a:r>
              <a:rPr lang="en-US" dirty="0"/>
              <a:t>(</a:t>
            </a:r>
            <a:r>
              <a:rPr lang="en-US" dirty="0" err="1"/>
              <a:t>i</a:t>
            </a:r>
            <a:r>
              <a:rPr lang="en-US" dirty="0"/>
              <a:t>++); 	// 0-9</a:t>
            </a:r>
          </a:p>
          <a:p>
            <a:pPr marL="0" indent="0">
              <a:buNone/>
            </a:pPr>
            <a:r>
              <a:rPr lang="en-US" dirty="0"/>
              <a:t>}</a:t>
            </a:r>
          </a:p>
          <a:p>
            <a:endParaRPr lang="en-BO" dirty="0"/>
          </a:p>
        </p:txBody>
      </p:sp>
    </p:spTree>
    <p:extLst>
      <p:ext uri="{BB962C8B-B14F-4D97-AF65-F5344CB8AC3E}">
        <p14:creationId xmlns:p14="http://schemas.microsoft.com/office/powerpoint/2010/main" val="26739748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5611-C0F2-5848-B7FF-BB9FC5148932}"/>
              </a:ext>
            </a:extLst>
          </p:cNvPr>
          <p:cNvSpPr>
            <a:spLocks noGrp="1"/>
          </p:cNvSpPr>
          <p:nvPr>
            <p:ph type="title"/>
          </p:nvPr>
        </p:nvSpPr>
        <p:spPr/>
        <p:txBody>
          <a:bodyPr/>
          <a:lstStyle/>
          <a:p>
            <a:r>
              <a:rPr lang="en-US" dirty="0"/>
              <a:t>do-while Loop</a:t>
            </a:r>
            <a:br>
              <a:rPr lang="en-US" dirty="0"/>
            </a:br>
            <a:endParaRPr lang="en-BO" dirty="0"/>
          </a:p>
        </p:txBody>
      </p:sp>
      <p:sp>
        <p:nvSpPr>
          <p:cNvPr id="3" name="Content Placeholder 2">
            <a:extLst>
              <a:ext uri="{FF2B5EF4-FFF2-40B4-BE49-F238E27FC236}">
                <a16:creationId xmlns:a16="http://schemas.microsoft.com/office/drawing/2014/main" id="{41A249B5-2CFA-4444-9965-7D2B812100B1}"/>
              </a:ext>
            </a:extLst>
          </p:cNvPr>
          <p:cNvSpPr>
            <a:spLocks noGrp="1"/>
          </p:cNvSpPr>
          <p:nvPr>
            <p:ph idx="1"/>
          </p:nvPr>
        </p:nvSpPr>
        <p:spPr/>
        <p:txBody>
          <a:bodyPr/>
          <a:lstStyle/>
          <a:p>
            <a:pPr marL="0" indent="0">
              <a:buNone/>
            </a:pPr>
            <a:r>
              <a:rPr lang="en-US" dirty="0"/>
              <a:t>The do-while loop works in the same way as the while loop, except that</a:t>
            </a:r>
          </a:p>
          <a:p>
            <a:pPr marL="0" indent="0">
              <a:buNone/>
            </a:pPr>
            <a:r>
              <a:rPr lang="en-US" dirty="0"/>
              <a:t>it checks the condition after the code block and will therefore always run through the code block at least once. Bear in mind that this loop ends with a semicolon.</a:t>
            </a:r>
          </a:p>
          <a:p>
            <a:endParaRPr lang="en-BO" dirty="0"/>
          </a:p>
          <a:p>
            <a:pPr marL="0" indent="0">
              <a:buNone/>
            </a:pPr>
            <a:r>
              <a:rPr lang="en-US" dirty="0"/>
              <a:t>int j = 0;</a:t>
            </a:r>
          </a:p>
          <a:p>
            <a:pPr marL="0" indent="0">
              <a:buNone/>
            </a:pPr>
            <a:r>
              <a:rPr lang="en-US" dirty="0"/>
              <a:t>do {</a:t>
            </a:r>
          </a:p>
          <a:p>
            <a:pPr marL="0" indent="0">
              <a:buNone/>
            </a:pPr>
            <a:r>
              <a:rPr lang="en-US" dirty="0"/>
              <a:t>	</a:t>
            </a:r>
            <a:r>
              <a:rPr lang="en-US" dirty="0" err="1"/>
              <a:t>System.Console.Write</a:t>
            </a:r>
            <a:r>
              <a:rPr lang="en-US" dirty="0"/>
              <a:t>(</a:t>
            </a:r>
            <a:r>
              <a:rPr lang="en-US" dirty="0" err="1"/>
              <a:t>j++</a:t>
            </a:r>
            <a:r>
              <a:rPr lang="en-US" dirty="0"/>
              <a:t>); 	// 0-9</a:t>
            </a:r>
          </a:p>
          <a:p>
            <a:pPr marL="0" indent="0">
              <a:buNone/>
            </a:pPr>
            <a:r>
              <a:rPr lang="en-US" dirty="0"/>
              <a:t>} while (j &lt; 10);</a:t>
            </a:r>
          </a:p>
          <a:p>
            <a:endParaRPr lang="en-BO" dirty="0"/>
          </a:p>
        </p:txBody>
      </p:sp>
    </p:spTree>
    <p:extLst>
      <p:ext uri="{BB962C8B-B14F-4D97-AF65-F5344CB8AC3E}">
        <p14:creationId xmlns:p14="http://schemas.microsoft.com/office/powerpoint/2010/main" val="42845938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3714-0D34-774B-8479-358E8A91BC15}"/>
              </a:ext>
            </a:extLst>
          </p:cNvPr>
          <p:cNvSpPr>
            <a:spLocks noGrp="1"/>
          </p:cNvSpPr>
          <p:nvPr>
            <p:ph type="title"/>
          </p:nvPr>
        </p:nvSpPr>
        <p:spPr/>
        <p:txBody>
          <a:bodyPr/>
          <a:lstStyle/>
          <a:p>
            <a:r>
              <a:rPr lang="en-US" dirty="0"/>
              <a:t>for Loop</a:t>
            </a:r>
            <a:br>
              <a:rPr lang="en-US" dirty="0"/>
            </a:br>
            <a:endParaRPr lang="en-BO" dirty="0"/>
          </a:p>
        </p:txBody>
      </p:sp>
      <p:sp>
        <p:nvSpPr>
          <p:cNvPr id="3" name="Content Placeholder 2">
            <a:extLst>
              <a:ext uri="{FF2B5EF4-FFF2-40B4-BE49-F238E27FC236}">
                <a16:creationId xmlns:a16="http://schemas.microsoft.com/office/drawing/2014/main" id="{B6B6C2BF-285C-D34E-9CEE-9CCA21221B48}"/>
              </a:ext>
            </a:extLst>
          </p:cNvPr>
          <p:cNvSpPr>
            <a:spLocks noGrp="1"/>
          </p:cNvSpPr>
          <p:nvPr>
            <p:ph idx="1"/>
          </p:nvPr>
        </p:nvSpPr>
        <p:spPr/>
        <p:txBody>
          <a:bodyPr>
            <a:normAutofit fontScale="85000" lnSpcReduction="20000"/>
          </a:bodyPr>
          <a:lstStyle/>
          <a:p>
            <a:pPr marL="0" indent="0">
              <a:buNone/>
            </a:pPr>
            <a:r>
              <a:rPr lang="en-US" dirty="0"/>
              <a:t>The for loop is used to go through a code block a specified number of</a:t>
            </a:r>
          </a:p>
          <a:p>
            <a:pPr marL="0" indent="0">
              <a:buNone/>
            </a:pPr>
            <a:r>
              <a:rPr lang="en-US" dirty="0"/>
              <a:t>times. It uses three parameters. The first parameter initializes a counter</a:t>
            </a:r>
          </a:p>
          <a:p>
            <a:pPr marL="0" indent="0">
              <a:buNone/>
            </a:pPr>
            <a:r>
              <a:rPr lang="en-US" dirty="0"/>
              <a:t>and is always executed once, before the loop. The second parameter holds</a:t>
            </a:r>
          </a:p>
          <a:p>
            <a:pPr marL="0" indent="0">
              <a:buNone/>
            </a:pPr>
            <a:r>
              <a:rPr lang="en-US" dirty="0"/>
              <a:t>the condition for the loop and is checked before each iteration. The third</a:t>
            </a:r>
          </a:p>
          <a:p>
            <a:pPr marL="0" indent="0">
              <a:buNone/>
            </a:pPr>
            <a:r>
              <a:rPr lang="en-US" dirty="0"/>
              <a:t>parameter contains the increment of the counter and is executed at the</a:t>
            </a:r>
          </a:p>
          <a:p>
            <a:pPr marL="0" indent="0">
              <a:buNone/>
            </a:pPr>
            <a:r>
              <a:rPr lang="en-US" dirty="0"/>
              <a:t>end of each iteration.</a:t>
            </a:r>
          </a:p>
          <a:p>
            <a:pPr marL="0" indent="0">
              <a:buNone/>
            </a:pPr>
            <a:endParaRPr lang="en-US" dirty="0"/>
          </a:p>
          <a:p>
            <a:pPr marL="0" indent="0">
              <a:buNone/>
            </a:pPr>
            <a:r>
              <a:rPr lang="en-US" dirty="0"/>
              <a:t>for (int k = 0; k &lt; 10; k++) </a:t>
            </a:r>
          </a:p>
          <a:p>
            <a:pPr marL="0" indent="0">
              <a:buNone/>
            </a:pPr>
            <a:r>
              <a:rPr lang="en-US" dirty="0"/>
              <a:t>{</a:t>
            </a:r>
          </a:p>
          <a:p>
            <a:pPr marL="0" indent="0">
              <a:buNone/>
            </a:pPr>
            <a:r>
              <a:rPr lang="en-US" dirty="0"/>
              <a:t>	</a:t>
            </a:r>
            <a:r>
              <a:rPr lang="en-US" dirty="0" err="1"/>
              <a:t>System.Console.Write</a:t>
            </a:r>
            <a:r>
              <a:rPr lang="en-US" dirty="0"/>
              <a:t>(k); 	// 0-9</a:t>
            </a:r>
          </a:p>
          <a:p>
            <a:pPr marL="0" indent="0">
              <a:buNone/>
            </a:pPr>
            <a:r>
              <a:rPr lang="en-US" dirty="0"/>
              <a:t>}</a:t>
            </a:r>
          </a:p>
          <a:p>
            <a:endParaRPr lang="en-BO" dirty="0"/>
          </a:p>
        </p:txBody>
      </p:sp>
    </p:spTree>
    <p:extLst>
      <p:ext uri="{BB962C8B-B14F-4D97-AF65-F5344CB8AC3E}">
        <p14:creationId xmlns:p14="http://schemas.microsoft.com/office/powerpoint/2010/main" val="19592872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13AA-B985-3B4F-A4E2-7EF2C3BC7A3F}"/>
              </a:ext>
            </a:extLst>
          </p:cNvPr>
          <p:cNvSpPr>
            <a:spLocks noGrp="1"/>
          </p:cNvSpPr>
          <p:nvPr>
            <p:ph type="title"/>
          </p:nvPr>
        </p:nvSpPr>
        <p:spPr/>
        <p:txBody>
          <a:bodyPr/>
          <a:lstStyle/>
          <a:p>
            <a:r>
              <a:rPr lang="en-US" dirty="0"/>
              <a:t>f</a:t>
            </a:r>
            <a:r>
              <a:rPr lang="en-BO" dirty="0"/>
              <a:t>or loop variation</a:t>
            </a:r>
          </a:p>
        </p:txBody>
      </p:sp>
      <p:sp>
        <p:nvSpPr>
          <p:cNvPr id="3" name="Content Placeholder 2">
            <a:extLst>
              <a:ext uri="{FF2B5EF4-FFF2-40B4-BE49-F238E27FC236}">
                <a16:creationId xmlns:a16="http://schemas.microsoft.com/office/drawing/2014/main" id="{1A5F0CC9-7557-604F-B0DE-5EA056B1ECAE}"/>
              </a:ext>
            </a:extLst>
          </p:cNvPr>
          <p:cNvSpPr>
            <a:spLocks noGrp="1"/>
          </p:cNvSpPr>
          <p:nvPr>
            <p:ph idx="1"/>
          </p:nvPr>
        </p:nvSpPr>
        <p:spPr/>
        <p:txBody>
          <a:bodyPr/>
          <a:lstStyle/>
          <a:p>
            <a:pPr marL="0" indent="0">
              <a:buNone/>
            </a:pPr>
            <a:r>
              <a:rPr lang="en-US" dirty="0"/>
              <a:t>The for loop has several possible variations. For instance, the first and</a:t>
            </a:r>
          </a:p>
          <a:p>
            <a:pPr marL="0" indent="0">
              <a:buNone/>
            </a:pPr>
            <a:r>
              <a:rPr lang="en-US" dirty="0"/>
              <a:t>third parameters can be split into several statements using the comma</a:t>
            </a:r>
          </a:p>
          <a:p>
            <a:pPr marL="0" indent="0">
              <a:buNone/>
            </a:pPr>
            <a:r>
              <a:rPr lang="en-US" dirty="0"/>
              <a:t>operator.</a:t>
            </a:r>
          </a:p>
          <a:p>
            <a:pPr marL="0" indent="0">
              <a:buNone/>
            </a:pPr>
            <a:endParaRPr lang="en-US" dirty="0"/>
          </a:p>
          <a:p>
            <a:pPr marL="0" indent="0">
              <a:buNone/>
            </a:pPr>
            <a:r>
              <a:rPr lang="en-US" dirty="0"/>
              <a:t>for (int k = 0, m = 5; k &lt; 10; k++, m--) </a:t>
            </a:r>
          </a:p>
          <a:p>
            <a:pPr marL="0" indent="0">
              <a:buNone/>
            </a:pPr>
            <a:r>
              <a:rPr lang="en-US" dirty="0"/>
              <a:t>{</a:t>
            </a:r>
          </a:p>
          <a:p>
            <a:pPr marL="0" indent="0">
              <a:buNone/>
            </a:pPr>
            <a:r>
              <a:rPr lang="en-US" dirty="0"/>
              <a:t>	</a:t>
            </a:r>
            <a:r>
              <a:rPr lang="en-US" dirty="0" err="1"/>
              <a:t>System.Console.Write</a:t>
            </a:r>
            <a:r>
              <a:rPr lang="en-US" dirty="0"/>
              <a:t>(</a:t>
            </a:r>
            <a:r>
              <a:rPr lang="en-US" dirty="0" err="1"/>
              <a:t>k+m</a:t>
            </a:r>
            <a:r>
              <a:rPr lang="en-US" dirty="0"/>
              <a:t>); 	// 5 (10x)</a:t>
            </a:r>
          </a:p>
          <a:p>
            <a:pPr marL="0" indent="0">
              <a:buNone/>
            </a:pPr>
            <a:r>
              <a:rPr lang="en-US" dirty="0"/>
              <a:t>}</a:t>
            </a:r>
          </a:p>
          <a:p>
            <a:endParaRPr lang="en-BO" dirty="0"/>
          </a:p>
        </p:txBody>
      </p:sp>
    </p:spTree>
    <p:extLst>
      <p:ext uri="{BB962C8B-B14F-4D97-AF65-F5344CB8AC3E}">
        <p14:creationId xmlns:p14="http://schemas.microsoft.com/office/powerpoint/2010/main" val="11268249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BA16-C1D6-1242-B756-43E9AC0BFA92}"/>
              </a:ext>
            </a:extLst>
          </p:cNvPr>
          <p:cNvSpPr>
            <a:spLocks noGrp="1"/>
          </p:cNvSpPr>
          <p:nvPr>
            <p:ph type="title"/>
          </p:nvPr>
        </p:nvSpPr>
        <p:spPr/>
        <p:txBody>
          <a:bodyPr/>
          <a:lstStyle/>
          <a:p>
            <a:r>
              <a:rPr lang="en-US" dirty="0"/>
              <a:t>f</a:t>
            </a:r>
            <a:r>
              <a:rPr lang="en-BO" dirty="0"/>
              <a:t>or loop variation</a:t>
            </a:r>
          </a:p>
        </p:txBody>
      </p:sp>
      <p:sp>
        <p:nvSpPr>
          <p:cNvPr id="3" name="Content Placeholder 2">
            <a:extLst>
              <a:ext uri="{FF2B5EF4-FFF2-40B4-BE49-F238E27FC236}">
                <a16:creationId xmlns:a16="http://schemas.microsoft.com/office/drawing/2014/main" id="{A699A92A-D8A4-0540-A847-88CE9E8EDFB9}"/>
              </a:ext>
            </a:extLst>
          </p:cNvPr>
          <p:cNvSpPr>
            <a:spLocks noGrp="1"/>
          </p:cNvSpPr>
          <p:nvPr>
            <p:ph idx="1"/>
          </p:nvPr>
        </p:nvSpPr>
        <p:spPr/>
        <p:txBody>
          <a:bodyPr/>
          <a:lstStyle/>
          <a:p>
            <a:pPr marL="0" indent="0">
              <a:buNone/>
            </a:pPr>
            <a:r>
              <a:rPr lang="en-US" dirty="0"/>
              <a:t>There is also the option of leaving out one or more of the parameters.</a:t>
            </a:r>
          </a:p>
          <a:p>
            <a:pPr marL="0" indent="0">
              <a:buNone/>
            </a:pPr>
            <a:r>
              <a:rPr lang="en-US" dirty="0"/>
              <a:t>For example, the third parameter may be moved into the body of the loop.</a:t>
            </a:r>
          </a:p>
          <a:p>
            <a:pPr marL="0" indent="0">
              <a:buNone/>
            </a:pPr>
            <a:endParaRPr lang="en-US" dirty="0"/>
          </a:p>
          <a:p>
            <a:pPr marL="0" indent="0">
              <a:buNone/>
            </a:pPr>
            <a:r>
              <a:rPr lang="en-US" dirty="0"/>
              <a:t>for (int k = 0; k &lt; 10;) </a:t>
            </a:r>
          </a:p>
          <a:p>
            <a:pPr marL="0" indent="0">
              <a:buNone/>
            </a:pPr>
            <a:r>
              <a:rPr lang="en-US" dirty="0"/>
              <a:t>{</a:t>
            </a:r>
          </a:p>
          <a:p>
            <a:pPr marL="0" indent="0">
              <a:buNone/>
            </a:pPr>
            <a:r>
              <a:rPr lang="en-US" dirty="0"/>
              <a:t>	</a:t>
            </a:r>
            <a:r>
              <a:rPr lang="en-US" dirty="0" err="1"/>
              <a:t>System.Console.Write</a:t>
            </a:r>
            <a:r>
              <a:rPr lang="en-US" dirty="0"/>
              <a:t>(k++); 	// 0-9</a:t>
            </a:r>
          </a:p>
          <a:p>
            <a:pPr marL="0" indent="0">
              <a:buNone/>
            </a:pPr>
            <a:r>
              <a:rPr lang="en-US" dirty="0"/>
              <a:t>}</a:t>
            </a:r>
          </a:p>
          <a:p>
            <a:endParaRPr lang="en-BO" dirty="0"/>
          </a:p>
        </p:txBody>
      </p:sp>
    </p:spTree>
    <p:extLst>
      <p:ext uri="{BB962C8B-B14F-4D97-AF65-F5344CB8AC3E}">
        <p14:creationId xmlns:p14="http://schemas.microsoft.com/office/powerpoint/2010/main" val="37979678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DF7A-657A-2E4C-BEB3-A767DE55BC0D}"/>
              </a:ext>
            </a:extLst>
          </p:cNvPr>
          <p:cNvSpPr>
            <a:spLocks noGrp="1"/>
          </p:cNvSpPr>
          <p:nvPr>
            <p:ph type="title"/>
          </p:nvPr>
        </p:nvSpPr>
        <p:spPr/>
        <p:txBody>
          <a:bodyPr/>
          <a:lstStyle/>
          <a:p>
            <a:r>
              <a:rPr lang="en-US" dirty="0"/>
              <a:t>foreach Loop</a:t>
            </a:r>
            <a:br>
              <a:rPr lang="en-US" dirty="0"/>
            </a:br>
            <a:endParaRPr lang="en-BO" dirty="0"/>
          </a:p>
        </p:txBody>
      </p:sp>
      <p:sp>
        <p:nvSpPr>
          <p:cNvPr id="3" name="Content Placeholder 2">
            <a:extLst>
              <a:ext uri="{FF2B5EF4-FFF2-40B4-BE49-F238E27FC236}">
                <a16:creationId xmlns:a16="http://schemas.microsoft.com/office/drawing/2014/main" id="{01803755-6BDA-BD44-8602-D5B3C517B3AD}"/>
              </a:ext>
            </a:extLst>
          </p:cNvPr>
          <p:cNvSpPr>
            <a:spLocks noGrp="1"/>
          </p:cNvSpPr>
          <p:nvPr>
            <p:ph idx="1"/>
          </p:nvPr>
        </p:nvSpPr>
        <p:spPr>
          <a:xfrm>
            <a:off x="838200" y="1588168"/>
            <a:ext cx="10515600" cy="5005137"/>
          </a:xfrm>
        </p:spPr>
        <p:txBody>
          <a:bodyPr>
            <a:normAutofit fontScale="92500" lnSpcReduction="20000"/>
          </a:bodyPr>
          <a:lstStyle/>
          <a:p>
            <a:pPr marL="0" indent="0">
              <a:buNone/>
            </a:pPr>
            <a:r>
              <a:rPr lang="en-US" dirty="0"/>
              <a:t>The foreach loop provides an easy way to iterate through arrays. At each</a:t>
            </a:r>
          </a:p>
          <a:p>
            <a:pPr marL="0" indent="0">
              <a:buNone/>
            </a:pPr>
            <a:r>
              <a:rPr lang="en-US" dirty="0"/>
              <a:t>iteration, the next element in the array is assigned to the specified variable</a:t>
            </a:r>
          </a:p>
          <a:p>
            <a:pPr marL="0" indent="0">
              <a:buNone/>
            </a:pPr>
            <a:r>
              <a:rPr lang="en-US" dirty="0"/>
              <a:t>(the iterator) and the loop continues to execute until it has gone through</a:t>
            </a:r>
          </a:p>
          <a:p>
            <a:pPr marL="0" indent="0">
              <a:buNone/>
            </a:pPr>
            <a:r>
              <a:rPr lang="en-US" dirty="0"/>
              <a:t>the entire array.</a:t>
            </a:r>
          </a:p>
          <a:p>
            <a:pPr marL="0" indent="0">
              <a:buNone/>
            </a:pPr>
            <a:endParaRPr lang="en-US" dirty="0"/>
          </a:p>
          <a:p>
            <a:pPr marL="0" indent="0">
              <a:buNone/>
            </a:pPr>
            <a:r>
              <a:rPr lang="en-US" dirty="0"/>
              <a:t>int[] a = { 1, 2, 3 };</a:t>
            </a:r>
          </a:p>
          <a:p>
            <a:pPr marL="0" indent="0">
              <a:buNone/>
            </a:pPr>
            <a:r>
              <a:rPr lang="en-US" dirty="0"/>
              <a:t>foreach (int n in a) {</a:t>
            </a:r>
          </a:p>
          <a:p>
            <a:pPr marL="0" indent="0">
              <a:buNone/>
            </a:pPr>
            <a:r>
              <a:rPr lang="en-US" dirty="0"/>
              <a:t>	</a:t>
            </a:r>
            <a:r>
              <a:rPr lang="en-US" dirty="0" err="1"/>
              <a:t>System.Console.Write</a:t>
            </a:r>
            <a:r>
              <a:rPr lang="en-US" dirty="0"/>
              <a:t>(n); 	// "123"</a:t>
            </a:r>
          </a:p>
          <a:p>
            <a:pPr marL="0" indent="0">
              <a:buNone/>
            </a:pPr>
            <a:r>
              <a:rPr lang="en-US" dirty="0"/>
              <a:t>}</a:t>
            </a:r>
          </a:p>
          <a:p>
            <a:pPr marL="0" indent="0">
              <a:buNone/>
            </a:pPr>
            <a:endParaRPr lang="en-US" dirty="0"/>
          </a:p>
          <a:p>
            <a:pPr marL="0" indent="0">
              <a:buNone/>
            </a:pPr>
            <a:r>
              <a:rPr lang="en-US" dirty="0"/>
              <a:t>Note that the iterator variable is read-only and can therefore not be</a:t>
            </a:r>
          </a:p>
          <a:p>
            <a:pPr marL="0" indent="0">
              <a:buNone/>
            </a:pPr>
            <a:r>
              <a:rPr lang="en-US" dirty="0"/>
              <a:t>used to change elements in the array.</a:t>
            </a:r>
          </a:p>
          <a:p>
            <a:endParaRPr lang="en-BO" dirty="0"/>
          </a:p>
        </p:txBody>
      </p:sp>
    </p:spTree>
    <p:extLst>
      <p:ext uri="{BB962C8B-B14F-4D97-AF65-F5344CB8AC3E}">
        <p14:creationId xmlns:p14="http://schemas.microsoft.com/office/powerpoint/2010/main" val="29722936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D3B4-8BE0-A546-AB77-004D8DFF8959}"/>
              </a:ext>
            </a:extLst>
          </p:cNvPr>
          <p:cNvSpPr>
            <a:spLocks noGrp="1"/>
          </p:cNvSpPr>
          <p:nvPr>
            <p:ph type="title"/>
          </p:nvPr>
        </p:nvSpPr>
        <p:spPr/>
        <p:txBody>
          <a:bodyPr/>
          <a:lstStyle/>
          <a:p>
            <a:r>
              <a:rPr lang="en-US" dirty="0"/>
              <a:t>Break and Continue</a:t>
            </a:r>
            <a:br>
              <a:rPr lang="en-US" dirty="0"/>
            </a:br>
            <a:endParaRPr lang="en-BO" dirty="0"/>
          </a:p>
        </p:txBody>
      </p:sp>
      <p:sp>
        <p:nvSpPr>
          <p:cNvPr id="3" name="Content Placeholder 2">
            <a:extLst>
              <a:ext uri="{FF2B5EF4-FFF2-40B4-BE49-F238E27FC236}">
                <a16:creationId xmlns:a16="http://schemas.microsoft.com/office/drawing/2014/main" id="{88FB239E-3A05-D641-92B8-8F1DB0BF9EEC}"/>
              </a:ext>
            </a:extLst>
          </p:cNvPr>
          <p:cNvSpPr>
            <a:spLocks noGrp="1"/>
          </p:cNvSpPr>
          <p:nvPr>
            <p:ph idx="1"/>
          </p:nvPr>
        </p:nvSpPr>
        <p:spPr/>
        <p:txBody>
          <a:bodyPr>
            <a:normAutofit fontScale="92500" lnSpcReduction="20000"/>
          </a:bodyPr>
          <a:lstStyle/>
          <a:p>
            <a:pPr marL="0" indent="0">
              <a:buNone/>
            </a:pPr>
            <a:r>
              <a:rPr lang="en-US" dirty="0"/>
              <a:t>There are two special keywords that can be used inside loops—break</a:t>
            </a:r>
          </a:p>
          <a:p>
            <a:pPr marL="0" indent="0">
              <a:buNone/>
            </a:pPr>
            <a:r>
              <a:rPr lang="en-US" dirty="0"/>
              <a:t>and continue. The break keyword ends the loop structure, and continue</a:t>
            </a:r>
          </a:p>
          <a:p>
            <a:pPr marL="0" indent="0">
              <a:buNone/>
            </a:pPr>
            <a:r>
              <a:rPr lang="en-US" dirty="0"/>
              <a:t>skips the rest of the current iteration and continues at the start of the next</a:t>
            </a:r>
          </a:p>
          <a:p>
            <a:pPr marL="0" indent="0">
              <a:buNone/>
            </a:pPr>
            <a:r>
              <a:rPr lang="en-US" dirty="0"/>
              <a:t>iteration.</a:t>
            </a:r>
          </a:p>
          <a:p>
            <a:pPr marL="0" indent="0">
              <a:buNone/>
            </a:pPr>
            <a:endParaRPr lang="en-US" dirty="0"/>
          </a:p>
          <a:p>
            <a:pPr marL="0" indent="0">
              <a:buNone/>
            </a:pPr>
            <a:r>
              <a:rPr lang="en-US" dirty="0"/>
              <a:t>for (int </a:t>
            </a:r>
            <a:r>
              <a:rPr lang="en-US" dirty="0" err="1"/>
              <a:t>i</a:t>
            </a:r>
            <a:r>
              <a:rPr lang="en-US" dirty="0"/>
              <a:t> = 0; </a:t>
            </a:r>
            <a:r>
              <a:rPr lang="en-US" dirty="0" err="1"/>
              <a:t>i</a:t>
            </a:r>
            <a:r>
              <a:rPr lang="en-US" dirty="0"/>
              <a:t> &lt; 10; </a:t>
            </a:r>
            <a:r>
              <a:rPr lang="en-US" dirty="0" err="1"/>
              <a:t>i</a:t>
            </a:r>
            <a:r>
              <a:rPr lang="en-US" dirty="0"/>
              <a:t>++) {</a:t>
            </a:r>
          </a:p>
          <a:p>
            <a:pPr marL="0" indent="0">
              <a:buNone/>
            </a:pPr>
            <a:r>
              <a:rPr lang="en-US" dirty="0"/>
              <a:t>	if (</a:t>
            </a:r>
            <a:r>
              <a:rPr lang="en-US" dirty="0" err="1"/>
              <a:t>i</a:t>
            </a:r>
            <a:r>
              <a:rPr lang="en-US" dirty="0"/>
              <a:t> == 5) </a:t>
            </a:r>
            <a:r>
              <a:rPr lang="en-US" b="1" dirty="0"/>
              <a:t>break</a:t>
            </a:r>
            <a:r>
              <a:rPr lang="en-US" dirty="0"/>
              <a:t>; 		// </a:t>
            </a:r>
            <a:r>
              <a:rPr lang="en-US" b="1" dirty="0"/>
              <a:t>end loop</a:t>
            </a:r>
          </a:p>
          <a:p>
            <a:pPr marL="0" indent="0">
              <a:buNone/>
            </a:pPr>
            <a:r>
              <a:rPr lang="en-US" dirty="0"/>
              <a:t>	if (</a:t>
            </a:r>
            <a:r>
              <a:rPr lang="en-US" dirty="0" err="1"/>
              <a:t>i</a:t>
            </a:r>
            <a:r>
              <a:rPr lang="en-US" dirty="0"/>
              <a:t> == 3) </a:t>
            </a:r>
            <a:r>
              <a:rPr lang="en-US" b="1" dirty="0"/>
              <a:t>continue</a:t>
            </a:r>
            <a:r>
              <a:rPr lang="en-US" dirty="0"/>
              <a:t>; 		// </a:t>
            </a:r>
            <a:r>
              <a:rPr lang="en-US" b="1" dirty="0"/>
              <a:t>start next iteration</a:t>
            </a:r>
          </a:p>
          <a:p>
            <a:pPr marL="0" indent="0">
              <a:buNone/>
            </a:pPr>
            <a:r>
              <a:rPr lang="en-US" dirty="0"/>
              <a:t>	</a:t>
            </a:r>
            <a:r>
              <a:rPr lang="en-US" dirty="0" err="1"/>
              <a:t>System.Console.Write</a:t>
            </a:r>
            <a:r>
              <a:rPr lang="en-US" dirty="0"/>
              <a:t>(</a:t>
            </a:r>
            <a:r>
              <a:rPr lang="en-US" dirty="0" err="1"/>
              <a:t>i</a:t>
            </a:r>
            <a:r>
              <a:rPr lang="en-US" dirty="0"/>
              <a:t>); 	// "0124"</a:t>
            </a:r>
          </a:p>
          <a:p>
            <a:pPr marL="0" indent="0">
              <a:buNone/>
            </a:pPr>
            <a:r>
              <a:rPr lang="en-US" dirty="0"/>
              <a:t>}</a:t>
            </a:r>
          </a:p>
          <a:p>
            <a:endParaRPr lang="en-BO" dirty="0"/>
          </a:p>
        </p:txBody>
      </p:sp>
    </p:spTree>
    <p:extLst>
      <p:ext uri="{BB962C8B-B14F-4D97-AF65-F5344CB8AC3E}">
        <p14:creationId xmlns:p14="http://schemas.microsoft.com/office/powerpoint/2010/main" val="30936375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22F1-9211-5A47-9CEF-428B88A42262}"/>
              </a:ext>
            </a:extLst>
          </p:cNvPr>
          <p:cNvSpPr>
            <a:spLocks noGrp="1"/>
          </p:cNvSpPr>
          <p:nvPr>
            <p:ph type="title"/>
          </p:nvPr>
        </p:nvSpPr>
        <p:spPr/>
        <p:txBody>
          <a:bodyPr/>
          <a:lstStyle/>
          <a:p>
            <a:r>
              <a:rPr lang="en-US" dirty="0"/>
              <a:t>CHAPTER 9</a:t>
            </a:r>
            <a:br>
              <a:rPr lang="en-US" dirty="0"/>
            </a:br>
            <a:endParaRPr lang="en-BO" dirty="0"/>
          </a:p>
        </p:txBody>
      </p:sp>
      <p:sp>
        <p:nvSpPr>
          <p:cNvPr id="3" name="Content Placeholder 2">
            <a:extLst>
              <a:ext uri="{FF2B5EF4-FFF2-40B4-BE49-F238E27FC236}">
                <a16:creationId xmlns:a16="http://schemas.microsoft.com/office/drawing/2014/main" id="{944E9CC9-CB8A-C94A-965B-8EF1CBC7644E}"/>
              </a:ext>
            </a:extLst>
          </p:cNvPr>
          <p:cNvSpPr>
            <a:spLocks noGrp="1"/>
          </p:cNvSpPr>
          <p:nvPr>
            <p:ph idx="1"/>
          </p:nvPr>
        </p:nvSpPr>
        <p:spPr/>
        <p:txBody>
          <a:bodyPr/>
          <a:lstStyle/>
          <a:p>
            <a:pPr marL="0" indent="0">
              <a:buNone/>
            </a:pPr>
            <a:r>
              <a:rPr lang="en-US" sz="4000" dirty="0"/>
              <a:t>Methods</a:t>
            </a:r>
          </a:p>
          <a:p>
            <a:pPr marL="0" indent="0">
              <a:buNone/>
            </a:pPr>
            <a:endParaRPr lang="en-US" dirty="0"/>
          </a:p>
          <a:p>
            <a:pPr marL="0" indent="0">
              <a:buNone/>
            </a:pPr>
            <a:r>
              <a:rPr lang="en-US" dirty="0"/>
              <a:t>Methods are reusable code blocks that will only execute when called.</a:t>
            </a:r>
          </a:p>
          <a:p>
            <a:endParaRPr lang="en-BO" dirty="0"/>
          </a:p>
        </p:txBody>
      </p:sp>
    </p:spTree>
    <p:extLst>
      <p:ext uri="{BB962C8B-B14F-4D97-AF65-F5344CB8AC3E}">
        <p14:creationId xmlns:p14="http://schemas.microsoft.com/office/powerpoint/2010/main" val="3952778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EB64-7519-0449-8906-23576705BB60}"/>
              </a:ext>
            </a:extLst>
          </p:cNvPr>
          <p:cNvSpPr>
            <a:spLocks noGrp="1"/>
          </p:cNvSpPr>
          <p:nvPr>
            <p:ph type="title"/>
          </p:nvPr>
        </p:nvSpPr>
        <p:spPr/>
        <p:txBody>
          <a:bodyPr/>
          <a:lstStyle/>
          <a:p>
            <a:r>
              <a:rPr lang="en-BO" dirty="0"/>
              <a:t>Console.WriteLine</a:t>
            </a:r>
          </a:p>
        </p:txBody>
      </p:sp>
      <p:sp>
        <p:nvSpPr>
          <p:cNvPr id="3" name="Content Placeholder 2">
            <a:extLst>
              <a:ext uri="{FF2B5EF4-FFF2-40B4-BE49-F238E27FC236}">
                <a16:creationId xmlns:a16="http://schemas.microsoft.com/office/drawing/2014/main" id="{4F937590-D71A-3D4C-9DC9-526612E5D6E5}"/>
              </a:ext>
            </a:extLst>
          </p:cNvPr>
          <p:cNvSpPr>
            <a:spLocks noGrp="1"/>
          </p:cNvSpPr>
          <p:nvPr>
            <p:ph idx="1"/>
          </p:nvPr>
        </p:nvSpPr>
        <p:spPr>
          <a:xfrm>
            <a:off x="838200" y="1825625"/>
            <a:ext cx="6380747" cy="3285390"/>
          </a:xfrm>
        </p:spPr>
        <p:txBody>
          <a:bodyPr/>
          <a:lstStyle/>
          <a:p>
            <a:pPr marL="0" indent="0">
              <a:buNone/>
            </a:pPr>
            <a:r>
              <a:rPr lang="en-US" dirty="0"/>
              <a:t>class </a:t>
            </a:r>
            <a:r>
              <a:rPr lang="en-US" dirty="0" err="1"/>
              <a:t>MyApp</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	</a:t>
            </a:r>
            <a:r>
              <a:rPr lang="en-US" dirty="0" err="1"/>
              <a:t>System.Console.WriteLine</a:t>
            </a:r>
            <a:r>
              <a:rPr lang="en-US" dirty="0"/>
              <a:t>("Hello World");</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BC9DF38D-E6C6-EC49-809D-34C63B0305CC}"/>
              </a:ext>
            </a:extLst>
          </p:cNvPr>
          <p:cNvSpPr txBox="1"/>
          <p:nvPr/>
        </p:nvSpPr>
        <p:spPr>
          <a:xfrm>
            <a:off x="7401828" y="1595021"/>
            <a:ext cx="4389120" cy="5262979"/>
          </a:xfrm>
          <a:prstGeom prst="rect">
            <a:avLst/>
          </a:prstGeom>
          <a:noFill/>
        </p:spPr>
        <p:txBody>
          <a:bodyPr wrap="square" rtlCol="0">
            <a:spAutoFit/>
          </a:bodyPr>
          <a:lstStyle/>
          <a:p>
            <a:r>
              <a:rPr lang="en-US" sz="2400" dirty="0"/>
              <a:t>This line of code uses the WriteLine method, which accepts a single string parameter delimited by double quotes. The method is located inside the Console class, which belongs to the System namespace. Note that</a:t>
            </a:r>
          </a:p>
          <a:p>
            <a:r>
              <a:rPr lang="en-US" sz="2400" dirty="0"/>
              <a:t>the dot operator (.) is used to access members of both namespaces and classes. The statement must end with a semicolon, as must all statements</a:t>
            </a:r>
          </a:p>
          <a:p>
            <a:r>
              <a:rPr lang="en-US" sz="2400" dirty="0"/>
              <a:t>in C#. Your code should now look like this.</a:t>
            </a:r>
            <a:endParaRPr lang="en-US" dirty="0"/>
          </a:p>
        </p:txBody>
      </p:sp>
      <p:sp>
        <p:nvSpPr>
          <p:cNvPr id="5" name="TextBox 4">
            <a:extLst>
              <a:ext uri="{FF2B5EF4-FFF2-40B4-BE49-F238E27FC236}">
                <a16:creationId xmlns:a16="http://schemas.microsoft.com/office/drawing/2014/main" id="{E6023787-84FB-6E4E-A1A7-FAD62410B576}"/>
              </a:ext>
            </a:extLst>
          </p:cNvPr>
          <p:cNvSpPr txBox="1"/>
          <p:nvPr/>
        </p:nvSpPr>
        <p:spPr>
          <a:xfrm>
            <a:off x="924025" y="5476775"/>
            <a:ext cx="5881036" cy="1292662"/>
          </a:xfrm>
          <a:prstGeom prst="rect">
            <a:avLst/>
          </a:prstGeom>
          <a:noFill/>
        </p:spPr>
        <p:txBody>
          <a:bodyPr wrap="square" rtlCol="0">
            <a:spAutoFit/>
          </a:bodyPr>
          <a:lstStyle/>
          <a:p>
            <a:r>
              <a:rPr lang="en-US" sz="2000" dirty="0"/>
              <a:t>The WriteLine method adds a line break at the end of the printed string. To display a string without a line break, you use the Write method instead.</a:t>
            </a:r>
          </a:p>
          <a:p>
            <a:endParaRPr lang="en-BO" dirty="0"/>
          </a:p>
        </p:txBody>
      </p:sp>
    </p:spTree>
    <p:extLst>
      <p:ext uri="{BB962C8B-B14F-4D97-AF65-F5344CB8AC3E}">
        <p14:creationId xmlns:p14="http://schemas.microsoft.com/office/powerpoint/2010/main" val="31793099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5256-2B1B-6D49-AC50-579253538C7D}"/>
              </a:ext>
            </a:extLst>
          </p:cNvPr>
          <p:cNvSpPr>
            <a:spLocks noGrp="1"/>
          </p:cNvSpPr>
          <p:nvPr>
            <p:ph type="title"/>
          </p:nvPr>
        </p:nvSpPr>
        <p:spPr/>
        <p:txBody>
          <a:bodyPr/>
          <a:lstStyle/>
          <a:p>
            <a:r>
              <a:rPr lang="en-US" dirty="0"/>
              <a:t>Defining Methods</a:t>
            </a:r>
            <a:br>
              <a:rPr lang="en-US" dirty="0"/>
            </a:br>
            <a:endParaRPr lang="en-BO" dirty="0"/>
          </a:p>
        </p:txBody>
      </p:sp>
      <p:sp>
        <p:nvSpPr>
          <p:cNvPr id="3" name="Content Placeholder 2">
            <a:extLst>
              <a:ext uri="{FF2B5EF4-FFF2-40B4-BE49-F238E27FC236}">
                <a16:creationId xmlns:a16="http://schemas.microsoft.com/office/drawing/2014/main" id="{AAAF9B6B-EF94-014A-ABDA-7C6063A98006}"/>
              </a:ext>
            </a:extLst>
          </p:cNvPr>
          <p:cNvSpPr>
            <a:spLocks noGrp="1"/>
          </p:cNvSpPr>
          <p:nvPr>
            <p:ph idx="1"/>
          </p:nvPr>
        </p:nvSpPr>
        <p:spPr>
          <a:xfrm>
            <a:off x="838200" y="1825625"/>
            <a:ext cx="10515600" cy="2072607"/>
          </a:xfrm>
        </p:spPr>
        <p:txBody>
          <a:bodyPr>
            <a:normAutofit/>
          </a:bodyPr>
          <a:lstStyle/>
          <a:p>
            <a:pPr marL="0" indent="0">
              <a:buNone/>
            </a:pPr>
            <a:r>
              <a:rPr lang="en-US" dirty="0"/>
              <a:t>A method can be created inside a class by typing void followed by the method’s name, a set of parentheses, and a code block. The void keyword means that the method will not return a value. The naming convention for methods is the same as for classes—a descriptive name with each word initially capitalized.</a:t>
            </a:r>
          </a:p>
          <a:p>
            <a:pPr marL="0" indent="0">
              <a:buNone/>
            </a:pPr>
            <a:endParaRPr lang="en-US" dirty="0"/>
          </a:p>
          <a:p>
            <a:endParaRPr lang="en-BO" dirty="0"/>
          </a:p>
        </p:txBody>
      </p:sp>
      <p:sp>
        <p:nvSpPr>
          <p:cNvPr id="4" name="TextBox 3">
            <a:extLst>
              <a:ext uri="{FF2B5EF4-FFF2-40B4-BE49-F238E27FC236}">
                <a16:creationId xmlns:a16="http://schemas.microsoft.com/office/drawing/2014/main" id="{DA298CA1-E046-2442-B858-D480AB43E651}"/>
              </a:ext>
            </a:extLst>
          </p:cNvPr>
          <p:cNvSpPr txBox="1"/>
          <p:nvPr/>
        </p:nvSpPr>
        <p:spPr>
          <a:xfrm>
            <a:off x="838199" y="4129238"/>
            <a:ext cx="6717633" cy="2246769"/>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static void </a:t>
            </a:r>
            <a:r>
              <a:rPr lang="en-US" sz="2000" b="1" dirty="0" err="1"/>
              <a:t>MyPrint</a:t>
            </a:r>
            <a:r>
              <a:rPr lang="en-US" sz="2000" b="1" dirty="0"/>
              <a:t>()</a:t>
            </a:r>
          </a:p>
          <a:p>
            <a:r>
              <a:rPr lang="en-US" sz="2000" b="1" dirty="0"/>
              <a:t>	{</a:t>
            </a:r>
          </a:p>
          <a:p>
            <a:r>
              <a:rPr lang="en-US" sz="2000" b="1" dirty="0"/>
              <a:t>		</a:t>
            </a:r>
            <a:r>
              <a:rPr lang="en-US" sz="2000" b="1" dirty="0" err="1"/>
              <a:t>System.Console.WriteLine</a:t>
            </a:r>
            <a:r>
              <a:rPr lang="en-US" sz="2000" b="1" dirty="0"/>
              <a:t>("Hello World");</a:t>
            </a:r>
          </a:p>
          <a:p>
            <a:r>
              <a:rPr lang="en-US" sz="2000" b="1" dirty="0"/>
              <a:t>	}</a:t>
            </a:r>
          </a:p>
          <a:p>
            <a:r>
              <a:rPr lang="en-US" sz="2000" b="1" dirty="0"/>
              <a:t>}</a:t>
            </a:r>
            <a:endParaRPr lang="en-US" b="1" dirty="0"/>
          </a:p>
        </p:txBody>
      </p:sp>
      <p:sp>
        <p:nvSpPr>
          <p:cNvPr id="5" name="TextBox 4">
            <a:extLst>
              <a:ext uri="{FF2B5EF4-FFF2-40B4-BE49-F238E27FC236}">
                <a16:creationId xmlns:a16="http://schemas.microsoft.com/office/drawing/2014/main" id="{5A5D9E6C-774C-944C-BE1F-8439A100A9E8}"/>
              </a:ext>
            </a:extLst>
          </p:cNvPr>
          <p:cNvSpPr txBox="1"/>
          <p:nvPr/>
        </p:nvSpPr>
        <p:spPr>
          <a:xfrm>
            <a:off x="7873465" y="4283126"/>
            <a:ext cx="3840480" cy="1938992"/>
          </a:xfrm>
          <a:prstGeom prst="rect">
            <a:avLst/>
          </a:prstGeom>
          <a:noFill/>
        </p:spPr>
        <p:txBody>
          <a:bodyPr wrap="square" rtlCol="0">
            <a:spAutoFit/>
          </a:bodyPr>
          <a:lstStyle/>
          <a:p>
            <a:r>
              <a:rPr lang="en-US" sz="2000" dirty="0"/>
              <a:t>All methods in C# must belong to a class, and they are the only place where statements may be executed. C# does not have global functions, which are methods defined outside of classes.</a:t>
            </a:r>
          </a:p>
        </p:txBody>
      </p:sp>
    </p:spTree>
    <p:extLst>
      <p:ext uri="{BB962C8B-B14F-4D97-AF65-F5344CB8AC3E}">
        <p14:creationId xmlns:p14="http://schemas.microsoft.com/office/powerpoint/2010/main" val="12282851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C192-C493-9D4E-9453-0B045490ADD9}"/>
              </a:ext>
            </a:extLst>
          </p:cNvPr>
          <p:cNvSpPr>
            <a:spLocks noGrp="1"/>
          </p:cNvSpPr>
          <p:nvPr>
            <p:ph type="title"/>
          </p:nvPr>
        </p:nvSpPr>
        <p:spPr/>
        <p:txBody>
          <a:bodyPr/>
          <a:lstStyle/>
          <a:p>
            <a:r>
              <a:rPr lang="en-US" dirty="0"/>
              <a:t>Calling static methods</a:t>
            </a:r>
            <a:br>
              <a:rPr lang="en-US" dirty="0"/>
            </a:br>
            <a:endParaRPr lang="en-BO" dirty="0"/>
          </a:p>
        </p:txBody>
      </p:sp>
      <p:sp>
        <p:nvSpPr>
          <p:cNvPr id="3" name="Content Placeholder 2">
            <a:extLst>
              <a:ext uri="{FF2B5EF4-FFF2-40B4-BE49-F238E27FC236}">
                <a16:creationId xmlns:a16="http://schemas.microsoft.com/office/drawing/2014/main" id="{7ED1B922-DB65-6240-8C97-5F83BAFCB9C1}"/>
              </a:ext>
            </a:extLst>
          </p:cNvPr>
          <p:cNvSpPr>
            <a:spLocks noGrp="1"/>
          </p:cNvSpPr>
          <p:nvPr>
            <p:ph idx="1"/>
          </p:nvPr>
        </p:nvSpPr>
        <p:spPr>
          <a:xfrm>
            <a:off x="7700210" y="1825625"/>
            <a:ext cx="3653589" cy="3603023"/>
          </a:xfrm>
        </p:spPr>
        <p:txBody>
          <a:bodyPr>
            <a:normAutofit fontScale="62500" lnSpcReduction="20000"/>
          </a:bodyPr>
          <a:lstStyle/>
          <a:p>
            <a:pPr marL="0" indent="0">
              <a:buNone/>
            </a:pPr>
            <a:r>
              <a:rPr lang="en-US" sz="4200" dirty="0"/>
              <a:t>The previously defined static method will print out a text message. To invoke</a:t>
            </a:r>
          </a:p>
          <a:p>
            <a:pPr marL="0" indent="0">
              <a:buNone/>
            </a:pPr>
            <a:r>
              <a:rPr lang="en-US" sz="4200" dirty="0"/>
              <a:t>(call) it, the </a:t>
            </a:r>
            <a:r>
              <a:rPr lang="en-US" sz="4200" dirty="0" err="1"/>
              <a:t>MyApp</a:t>
            </a:r>
            <a:r>
              <a:rPr lang="en-US" sz="4200" dirty="0"/>
              <a:t> class must first be used. The dot operator is then used after the name of the class to access its members, which includes the </a:t>
            </a:r>
            <a:r>
              <a:rPr lang="en-US" sz="4200" dirty="0" err="1"/>
              <a:t>MyPrint</a:t>
            </a:r>
            <a:r>
              <a:rPr lang="en-US" sz="4200" dirty="0"/>
              <a:t> method.</a:t>
            </a:r>
          </a:p>
          <a:p>
            <a:endParaRPr lang="en-BO" dirty="0"/>
          </a:p>
        </p:txBody>
      </p:sp>
      <p:sp>
        <p:nvSpPr>
          <p:cNvPr id="4" name="TextBox 3">
            <a:extLst>
              <a:ext uri="{FF2B5EF4-FFF2-40B4-BE49-F238E27FC236}">
                <a16:creationId xmlns:a16="http://schemas.microsoft.com/office/drawing/2014/main" id="{1E521710-3029-AB49-9B68-B07949CF9244}"/>
              </a:ext>
            </a:extLst>
          </p:cNvPr>
          <p:cNvSpPr txBox="1"/>
          <p:nvPr/>
        </p:nvSpPr>
        <p:spPr>
          <a:xfrm>
            <a:off x="741145" y="1825625"/>
            <a:ext cx="6679933" cy="3785652"/>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a:t>	static void </a:t>
            </a:r>
            <a:r>
              <a:rPr lang="en-US" sz="2000" b="1" dirty="0"/>
              <a:t>Main()</a:t>
            </a:r>
          </a:p>
          <a:p>
            <a:r>
              <a:rPr lang="en-US" sz="2000" b="1" dirty="0"/>
              <a:t>	{</a:t>
            </a:r>
          </a:p>
          <a:p>
            <a:r>
              <a:rPr lang="en-US" sz="2000" b="1" dirty="0"/>
              <a:t>		</a:t>
            </a:r>
            <a:r>
              <a:rPr lang="en-US" sz="2000" b="1" dirty="0" err="1"/>
              <a:t>MyApp.MyPrint</a:t>
            </a:r>
            <a:r>
              <a:rPr lang="en-US" sz="2000" b="1" dirty="0"/>
              <a:t>(); // Hello World</a:t>
            </a:r>
          </a:p>
          <a:p>
            <a:r>
              <a:rPr lang="en-US" sz="2000" b="1" dirty="0"/>
              <a:t>	}</a:t>
            </a:r>
          </a:p>
          <a:p>
            <a:r>
              <a:rPr lang="en-US" sz="2000" b="1" dirty="0"/>
              <a:t>	</a:t>
            </a:r>
          </a:p>
          <a:p>
            <a:r>
              <a:rPr lang="en-US" sz="2000" b="1" dirty="0"/>
              <a:t>	static void </a:t>
            </a:r>
            <a:r>
              <a:rPr lang="en-US" sz="2000" b="1" dirty="0" err="1"/>
              <a:t>MyPrint</a:t>
            </a:r>
            <a:r>
              <a:rPr lang="en-US" sz="2000" b="1" dirty="0"/>
              <a:t>()</a:t>
            </a:r>
          </a:p>
          <a:p>
            <a:r>
              <a:rPr lang="en-US" sz="2000" b="1" dirty="0"/>
              <a:t>	{</a:t>
            </a:r>
          </a:p>
          <a:p>
            <a:r>
              <a:rPr lang="en-US" sz="2000" b="1" dirty="0"/>
              <a:t>		</a:t>
            </a:r>
            <a:r>
              <a:rPr lang="en-US" sz="2000" b="1" dirty="0" err="1"/>
              <a:t>System.Console.WriteLine</a:t>
            </a:r>
            <a:r>
              <a:rPr lang="en-US" sz="2000" b="1" dirty="0"/>
              <a:t>("Hello World");</a:t>
            </a:r>
          </a:p>
          <a:p>
            <a:r>
              <a:rPr lang="en-US" sz="2000" b="1" dirty="0"/>
              <a:t>	}</a:t>
            </a:r>
          </a:p>
          <a:p>
            <a:r>
              <a:rPr lang="en-US" sz="2000" b="1" dirty="0"/>
              <a:t>}</a:t>
            </a:r>
            <a:endParaRPr lang="en-US" b="1" dirty="0"/>
          </a:p>
        </p:txBody>
      </p:sp>
    </p:spTree>
    <p:extLst>
      <p:ext uri="{BB962C8B-B14F-4D97-AF65-F5344CB8AC3E}">
        <p14:creationId xmlns:p14="http://schemas.microsoft.com/office/powerpoint/2010/main" val="21346234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C192-C493-9D4E-9453-0B045490ADD9}"/>
              </a:ext>
            </a:extLst>
          </p:cNvPr>
          <p:cNvSpPr>
            <a:spLocks noGrp="1"/>
          </p:cNvSpPr>
          <p:nvPr>
            <p:ph type="title"/>
          </p:nvPr>
        </p:nvSpPr>
        <p:spPr/>
        <p:txBody>
          <a:bodyPr/>
          <a:lstStyle/>
          <a:p>
            <a:r>
              <a:rPr lang="en-US" dirty="0"/>
              <a:t>Calling instance methods (non static)</a:t>
            </a:r>
            <a:br>
              <a:rPr lang="en-US" dirty="0"/>
            </a:br>
            <a:endParaRPr lang="en-BO" dirty="0"/>
          </a:p>
        </p:txBody>
      </p:sp>
      <p:sp>
        <p:nvSpPr>
          <p:cNvPr id="3" name="Content Placeholder 2">
            <a:extLst>
              <a:ext uri="{FF2B5EF4-FFF2-40B4-BE49-F238E27FC236}">
                <a16:creationId xmlns:a16="http://schemas.microsoft.com/office/drawing/2014/main" id="{7ED1B922-DB65-6240-8C97-5F83BAFCB9C1}"/>
              </a:ext>
            </a:extLst>
          </p:cNvPr>
          <p:cNvSpPr>
            <a:spLocks noGrp="1"/>
          </p:cNvSpPr>
          <p:nvPr>
            <p:ph idx="1"/>
          </p:nvPr>
        </p:nvSpPr>
        <p:spPr>
          <a:xfrm>
            <a:off x="7700210" y="1825625"/>
            <a:ext cx="3653589" cy="3603023"/>
          </a:xfrm>
        </p:spPr>
        <p:txBody>
          <a:bodyPr>
            <a:normAutofit fontScale="62500" lnSpcReduction="20000"/>
          </a:bodyPr>
          <a:lstStyle/>
          <a:p>
            <a:pPr marL="0" indent="0">
              <a:buNone/>
            </a:pPr>
            <a:r>
              <a:rPr lang="en-US" sz="4200" dirty="0"/>
              <a:t>The previously defined method will print out a text message. To invoke</a:t>
            </a:r>
          </a:p>
          <a:p>
            <a:pPr marL="0" indent="0">
              <a:buNone/>
            </a:pPr>
            <a:r>
              <a:rPr lang="en-US" sz="4200" dirty="0"/>
              <a:t>(call) it, an instance of the </a:t>
            </a:r>
            <a:r>
              <a:rPr lang="en-US" sz="4200" dirty="0" err="1"/>
              <a:t>MyApp</a:t>
            </a:r>
            <a:r>
              <a:rPr lang="en-US" sz="4200" dirty="0"/>
              <a:t> class must first be created by using the new keyword. The dot operator is then used after the instance’s name to access its members, which includes the </a:t>
            </a:r>
            <a:r>
              <a:rPr lang="en-US" sz="4200" dirty="0" err="1"/>
              <a:t>MyPrint</a:t>
            </a:r>
            <a:r>
              <a:rPr lang="en-US" sz="4200" dirty="0"/>
              <a:t> method.</a:t>
            </a:r>
          </a:p>
          <a:p>
            <a:endParaRPr lang="en-BO" dirty="0"/>
          </a:p>
        </p:txBody>
      </p:sp>
      <p:sp>
        <p:nvSpPr>
          <p:cNvPr id="4" name="TextBox 3">
            <a:extLst>
              <a:ext uri="{FF2B5EF4-FFF2-40B4-BE49-F238E27FC236}">
                <a16:creationId xmlns:a16="http://schemas.microsoft.com/office/drawing/2014/main" id="{1E521710-3029-AB49-9B68-B07949CF9244}"/>
              </a:ext>
            </a:extLst>
          </p:cNvPr>
          <p:cNvSpPr txBox="1"/>
          <p:nvPr/>
        </p:nvSpPr>
        <p:spPr>
          <a:xfrm>
            <a:off x="741145" y="1825625"/>
            <a:ext cx="6679933" cy="4093428"/>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void Main()</a:t>
            </a:r>
          </a:p>
          <a:p>
            <a:r>
              <a:rPr lang="en-US" sz="2000" b="1" dirty="0"/>
              <a:t>	{</a:t>
            </a:r>
          </a:p>
          <a:p>
            <a:r>
              <a:rPr lang="en-US" sz="2000" b="1" dirty="0"/>
              <a:t>		</a:t>
            </a:r>
            <a:r>
              <a:rPr lang="en-US" sz="2000" b="1" dirty="0" err="1"/>
              <a:t>MyApp</a:t>
            </a:r>
            <a:r>
              <a:rPr lang="en-US" sz="2000" b="1" dirty="0"/>
              <a:t> m = new </a:t>
            </a:r>
            <a:r>
              <a:rPr lang="en-US" sz="2000" b="1" dirty="0" err="1"/>
              <a:t>MyApp</a:t>
            </a:r>
            <a:r>
              <a:rPr lang="en-US" sz="2000" b="1" dirty="0"/>
              <a:t>();</a:t>
            </a:r>
          </a:p>
          <a:p>
            <a:r>
              <a:rPr lang="en-US" sz="2000" b="1" dirty="0"/>
              <a:t>		</a:t>
            </a:r>
            <a:r>
              <a:rPr lang="en-US" sz="2000" b="1" dirty="0" err="1"/>
              <a:t>m.MyPrint</a:t>
            </a:r>
            <a:r>
              <a:rPr lang="en-US" sz="2000" b="1" dirty="0"/>
              <a:t>(); // Hello World</a:t>
            </a:r>
          </a:p>
          <a:p>
            <a:r>
              <a:rPr lang="en-US" sz="2000" b="1" dirty="0"/>
              <a:t>	}</a:t>
            </a:r>
          </a:p>
          <a:p>
            <a:r>
              <a:rPr lang="en-US" sz="2000" b="1" dirty="0"/>
              <a:t>	</a:t>
            </a:r>
          </a:p>
          <a:p>
            <a:r>
              <a:rPr lang="en-US" sz="2000" b="1" dirty="0"/>
              <a:t>	void </a:t>
            </a:r>
            <a:r>
              <a:rPr lang="en-US" sz="2000" b="1" dirty="0" err="1"/>
              <a:t>MyPrint</a:t>
            </a:r>
            <a:r>
              <a:rPr lang="en-US" sz="2000" b="1" dirty="0"/>
              <a:t>()</a:t>
            </a:r>
          </a:p>
          <a:p>
            <a:r>
              <a:rPr lang="en-US" sz="2000" b="1" dirty="0"/>
              <a:t>	{</a:t>
            </a:r>
          </a:p>
          <a:p>
            <a:r>
              <a:rPr lang="en-US" sz="2000" b="1" dirty="0"/>
              <a:t>		</a:t>
            </a:r>
            <a:r>
              <a:rPr lang="en-US" sz="2000" b="1" dirty="0" err="1"/>
              <a:t>System.Console.WriteLine</a:t>
            </a:r>
            <a:r>
              <a:rPr lang="en-US" sz="2000" b="1" dirty="0"/>
              <a:t>("Hello World");</a:t>
            </a:r>
          </a:p>
          <a:p>
            <a:r>
              <a:rPr lang="en-US" sz="2000" b="1" dirty="0"/>
              <a:t>	}</a:t>
            </a:r>
          </a:p>
          <a:p>
            <a:r>
              <a:rPr lang="en-US" sz="2000" b="1" dirty="0"/>
              <a:t>}</a:t>
            </a:r>
            <a:endParaRPr lang="en-US" b="1" dirty="0"/>
          </a:p>
        </p:txBody>
      </p:sp>
    </p:spTree>
    <p:extLst>
      <p:ext uri="{BB962C8B-B14F-4D97-AF65-F5344CB8AC3E}">
        <p14:creationId xmlns:p14="http://schemas.microsoft.com/office/powerpoint/2010/main" val="33550898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2792-FA17-2346-A733-D8C65956F66A}"/>
              </a:ext>
            </a:extLst>
          </p:cNvPr>
          <p:cNvSpPr>
            <a:spLocks noGrp="1"/>
          </p:cNvSpPr>
          <p:nvPr>
            <p:ph type="title"/>
          </p:nvPr>
        </p:nvSpPr>
        <p:spPr/>
        <p:txBody>
          <a:bodyPr/>
          <a:lstStyle/>
          <a:p>
            <a:r>
              <a:rPr lang="en-US" dirty="0"/>
              <a:t>Method Parameters</a:t>
            </a:r>
            <a:br>
              <a:rPr lang="en-US" dirty="0"/>
            </a:br>
            <a:endParaRPr lang="en-BO" dirty="0"/>
          </a:p>
        </p:txBody>
      </p:sp>
      <p:sp>
        <p:nvSpPr>
          <p:cNvPr id="3" name="Content Placeholder 2">
            <a:extLst>
              <a:ext uri="{FF2B5EF4-FFF2-40B4-BE49-F238E27FC236}">
                <a16:creationId xmlns:a16="http://schemas.microsoft.com/office/drawing/2014/main" id="{F8DA1027-EE10-694B-8A4B-EA401A435A6B}"/>
              </a:ext>
            </a:extLst>
          </p:cNvPr>
          <p:cNvSpPr>
            <a:spLocks noGrp="1"/>
          </p:cNvSpPr>
          <p:nvPr>
            <p:ph idx="1"/>
          </p:nvPr>
        </p:nvSpPr>
        <p:spPr>
          <a:xfrm>
            <a:off x="838200" y="1825625"/>
            <a:ext cx="10515600" cy="1745348"/>
          </a:xfrm>
        </p:spPr>
        <p:txBody>
          <a:bodyPr>
            <a:normAutofit/>
          </a:bodyPr>
          <a:lstStyle/>
          <a:p>
            <a:pPr marL="0" indent="0">
              <a:buNone/>
            </a:pPr>
            <a:r>
              <a:rPr lang="en-US" dirty="0"/>
              <a:t>The parentheses that follow the method name are used to pass arguments to the method. To do this the corresponding parameters must first be specified in the method definition in the form of a comma-separated list of declarations.</a:t>
            </a:r>
          </a:p>
          <a:p>
            <a:pPr marL="0" indent="0">
              <a:buNone/>
            </a:pPr>
            <a:endParaRPr lang="en-US" dirty="0"/>
          </a:p>
          <a:p>
            <a:endParaRPr lang="en-BO" dirty="0"/>
          </a:p>
        </p:txBody>
      </p:sp>
      <p:sp>
        <p:nvSpPr>
          <p:cNvPr id="4" name="TextBox 3">
            <a:extLst>
              <a:ext uri="{FF2B5EF4-FFF2-40B4-BE49-F238E27FC236}">
                <a16:creationId xmlns:a16="http://schemas.microsoft.com/office/drawing/2014/main" id="{4B899624-46DE-2643-B0FB-28AADA0024BB}"/>
              </a:ext>
            </a:extLst>
          </p:cNvPr>
          <p:cNvSpPr txBox="1"/>
          <p:nvPr/>
        </p:nvSpPr>
        <p:spPr>
          <a:xfrm>
            <a:off x="838200" y="3975234"/>
            <a:ext cx="5581851" cy="1846659"/>
          </a:xfrm>
          <a:prstGeom prst="rect">
            <a:avLst/>
          </a:prstGeom>
          <a:noFill/>
        </p:spPr>
        <p:txBody>
          <a:bodyPr wrap="square" rtlCol="0">
            <a:spAutoFit/>
          </a:bodyPr>
          <a:lstStyle/>
          <a:p>
            <a:r>
              <a:rPr lang="en-US" sz="2400" b="1" dirty="0"/>
              <a:t>void </a:t>
            </a:r>
            <a:r>
              <a:rPr lang="en-US" sz="2400" b="1" dirty="0" err="1"/>
              <a:t>MyPrint</a:t>
            </a:r>
            <a:r>
              <a:rPr lang="en-US" sz="2400" b="1" dirty="0"/>
              <a:t>(string s1, string s2)</a:t>
            </a:r>
          </a:p>
          <a:p>
            <a:r>
              <a:rPr lang="en-US" sz="2400" b="1" dirty="0"/>
              <a:t>{</a:t>
            </a:r>
          </a:p>
          <a:p>
            <a:r>
              <a:rPr lang="en-US" sz="2400" b="1" dirty="0"/>
              <a:t>	</a:t>
            </a:r>
            <a:r>
              <a:rPr lang="en-US" sz="2400" b="1" dirty="0" err="1"/>
              <a:t>System.Console.WriteLine</a:t>
            </a:r>
            <a:r>
              <a:rPr lang="en-US" sz="2400" b="1" dirty="0"/>
              <a:t>(s1 + s2);</a:t>
            </a:r>
          </a:p>
          <a:p>
            <a:r>
              <a:rPr lang="en-US" sz="2400" b="1" dirty="0"/>
              <a:t>}</a:t>
            </a:r>
          </a:p>
          <a:p>
            <a:endParaRPr lang="en-BO" dirty="0"/>
          </a:p>
        </p:txBody>
      </p:sp>
      <p:sp>
        <p:nvSpPr>
          <p:cNvPr id="5" name="TextBox 4">
            <a:extLst>
              <a:ext uri="{FF2B5EF4-FFF2-40B4-BE49-F238E27FC236}">
                <a16:creationId xmlns:a16="http://schemas.microsoft.com/office/drawing/2014/main" id="{298DA090-EBE4-4F49-9E2B-7CA6B89CAB9B}"/>
              </a:ext>
            </a:extLst>
          </p:cNvPr>
          <p:cNvSpPr txBox="1"/>
          <p:nvPr/>
        </p:nvSpPr>
        <p:spPr>
          <a:xfrm>
            <a:off x="7007192" y="3763478"/>
            <a:ext cx="4346608" cy="2308324"/>
          </a:xfrm>
          <a:prstGeom prst="rect">
            <a:avLst/>
          </a:prstGeom>
          <a:noFill/>
        </p:spPr>
        <p:txBody>
          <a:bodyPr wrap="square" rtlCol="0">
            <a:spAutoFit/>
          </a:bodyPr>
          <a:lstStyle/>
          <a:p>
            <a:r>
              <a:rPr lang="en-US" sz="2400" dirty="0"/>
              <a:t>A method can be defined to take any number of arguments, and they can have any data types. Just ensure the method is called with the same types and number of arguments.</a:t>
            </a:r>
          </a:p>
        </p:txBody>
      </p:sp>
    </p:spTree>
    <p:extLst>
      <p:ext uri="{BB962C8B-B14F-4D97-AF65-F5344CB8AC3E}">
        <p14:creationId xmlns:p14="http://schemas.microsoft.com/office/powerpoint/2010/main" val="22600979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5A07-2B8C-EA4B-B843-823F30B80C1A}"/>
              </a:ext>
            </a:extLst>
          </p:cNvPr>
          <p:cNvSpPr>
            <a:spLocks noGrp="1"/>
          </p:cNvSpPr>
          <p:nvPr>
            <p:ph type="title"/>
          </p:nvPr>
        </p:nvSpPr>
        <p:spPr/>
        <p:txBody>
          <a:bodyPr/>
          <a:lstStyle/>
          <a:p>
            <a:r>
              <a:rPr lang="en-BO" dirty="0"/>
              <a:t>Invoking methods with arguments</a:t>
            </a:r>
          </a:p>
        </p:txBody>
      </p:sp>
      <p:sp>
        <p:nvSpPr>
          <p:cNvPr id="5" name="TextBox 4">
            <a:extLst>
              <a:ext uri="{FF2B5EF4-FFF2-40B4-BE49-F238E27FC236}">
                <a16:creationId xmlns:a16="http://schemas.microsoft.com/office/drawing/2014/main" id="{27E80191-2B01-6943-8097-EC553A33F9B9}"/>
              </a:ext>
            </a:extLst>
          </p:cNvPr>
          <p:cNvSpPr txBox="1"/>
          <p:nvPr/>
        </p:nvSpPr>
        <p:spPr>
          <a:xfrm>
            <a:off x="741144" y="1825625"/>
            <a:ext cx="6737685" cy="3785652"/>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void Main()</a:t>
            </a:r>
          </a:p>
          <a:p>
            <a:r>
              <a:rPr lang="en-US" sz="2000" b="1" dirty="0"/>
              <a:t>	{</a:t>
            </a:r>
          </a:p>
          <a:p>
            <a:r>
              <a:rPr lang="en-US" sz="2000" b="1" dirty="0"/>
              <a:t>		</a:t>
            </a:r>
            <a:r>
              <a:rPr lang="en-US" sz="2000" b="1" dirty="0" err="1"/>
              <a:t>MyApp.MyPrint</a:t>
            </a:r>
            <a:r>
              <a:rPr lang="en-US" sz="2000" b="1" dirty="0"/>
              <a:t>("Hello", " World"); 	</a:t>
            </a:r>
          </a:p>
          <a:p>
            <a:r>
              <a:rPr lang="en-US" sz="2000" b="1" dirty="0"/>
              <a:t>	}</a:t>
            </a:r>
          </a:p>
          <a:p>
            <a:r>
              <a:rPr lang="en-US" sz="2000" b="1" dirty="0"/>
              <a:t>	</a:t>
            </a:r>
          </a:p>
          <a:p>
            <a:r>
              <a:rPr lang="en-US" sz="2000" b="1" dirty="0"/>
              <a:t>	static void </a:t>
            </a:r>
            <a:r>
              <a:rPr lang="en-US" sz="2000" b="1" dirty="0" err="1"/>
              <a:t>MyPrint</a:t>
            </a:r>
            <a:r>
              <a:rPr lang="en-US" sz="2000" b="1" dirty="0"/>
              <a:t>(string s1, string s2)</a:t>
            </a:r>
          </a:p>
          <a:p>
            <a:r>
              <a:rPr lang="en-US" sz="2000" b="1" dirty="0"/>
              <a:t>	{</a:t>
            </a:r>
          </a:p>
          <a:p>
            <a:r>
              <a:rPr lang="en-US" sz="2000" b="1" dirty="0"/>
              <a:t>		</a:t>
            </a:r>
            <a:r>
              <a:rPr lang="en-US" sz="2000" b="1" dirty="0" err="1"/>
              <a:t>System.Console.WriteLine</a:t>
            </a:r>
            <a:r>
              <a:rPr lang="en-US" sz="2000" b="1" dirty="0"/>
              <a:t>($" {s1} {s2}");</a:t>
            </a:r>
          </a:p>
          <a:p>
            <a:r>
              <a:rPr lang="en-US" sz="2000" b="1" dirty="0"/>
              <a:t>	}</a:t>
            </a:r>
          </a:p>
          <a:p>
            <a:r>
              <a:rPr lang="en-US" sz="2000" b="1" dirty="0"/>
              <a:t>}</a:t>
            </a:r>
            <a:endParaRPr lang="en-US" b="1" dirty="0"/>
          </a:p>
        </p:txBody>
      </p:sp>
      <p:sp>
        <p:nvSpPr>
          <p:cNvPr id="6" name="TextBox 5">
            <a:extLst>
              <a:ext uri="{FF2B5EF4-FFF2-40B4-BE49-F238E27FC236}">
                <a16:creationId xmlns:a16="http://schemas.microsoft.com/office/drawing/2014/main" id="{FE6F56A9-E4B7-234B-A74B-3B320741986E}"/>
              </a:ext>
            </a:extLst>
          </p:cNvPr>
          <p:cNvSpPr txBox="1"/>
          <p:nvPr/>
        </p:nvSpPr>
        <p:spPr>
          <a:xfrm>
            <a:off x="7844590" y="2027572"/>
            <a:ext cx="3734602" cy="3970318"/>
          </a:xfrm>
          <a:prstGeom prst="rect">
            <a:avLst/>
          </a:prstGeom>
          <a:noFill/>
        </p:spPr>
        <p:txBody>
          <a:bodyPr wrap="square" rtlCol="0">
            <a:spAutoFit/>
          </a:bodyPr>
          <a:lstStyle/>
          <a:p>
            <a:r>
              <a:rPr lang="en-US" sz="2800" dirty="0"/>
              <a:t>To be precise, parameters appear in method definitions, while arguments appear in method calls.</a:t>
            </a:r>
          </a:p>
          <a:p>
            <a:endParaRPr lang="en-US" sz="2800" dirty="0"/>
          </a:p>
          <a:p>
            <a:r>
              <a:rPr lang="en-US" sz="2800" dirty="0"/>
              <a:t>However, the two terms are sometimes</a:t>
            </a:r>
          </a:p>
          <a:p>
            <a:r>
              <a:rPr lang="en-US" sz="2800" dirty="0"/>
              <a:t>used interchangeably.</a:t>
            </a:r>
          </a:p>
        </p:txBody>
      </p:sp>
    </p:spTree>
    <p:extLst>
      <p:ext uri="{BB962C8B-B14F-4D97-AF65-F5344CB8AC3E}">
        <p14:creationId xmlns:p14="http://schemas.microsoft.com/office/powerpoint/2010/main" val="17175362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D4C65-E9AA-F143-B0B2-2F502DB29BD0}"/>
              </a:ext>
            </a:extLst>
          </p:cNvPr>
          <p:cNvSpPr>
            <a:spLocks noGrp="1"/>
          </p:cNvSpPr>
          <p:nvPr>
            <p:ph type="title"/>
          </p:nvPr>
        </p:nvSpPr>
        <p:spPr/>
        <p:txBody>
          <a:bodyPr/>
          <a:lstStyle/>
          <a:p>
            <a:r>
              <a:rPr lang="en-US" dirty="0"/>
              <a:t>Params Keyword</a:t>
            </a:r>
            <a:br>
              <a:rPr lang="en-US" dirty="0"/>
            </a:br>
            <a:endParaRPr lang="en-BO" dirty="0"/>
          </a:p>
        </p:txBody>
      </p:sp>
      <p:sp>
        <p:nvSpPr>
          <p:cNvPr id="3" name="Content Placeholder 2">
            <a:extLst>
              <a:ext uri="{FF2B5EF4-FFF2-40B4-BE49-F238E27FC236}">
                <a16:creationId xmlns:a16="http://schemas.microsoft.com/office/drawing/2014/main" id="{A70B85AB-73A1-F147-8C67-07EE9846CCD6}"/>
              </a:ext>
            </a:extLst>
          </p:cNvPr>
          <p:cNvSpPr>
            <a:spLocks noGrp="1"/>
          </p:cNvSpPr>
          <p:nvPr>
            <p:ph idx="1"/>
          </p:nvPr>
        </p:nvSpPr>
        <p:spPr/>
        <p:txBody>
          <a:bodyPr>
            <a:normAutofit fontScale="92500" lnSpcReduction="20000"/>
          </a:bodyPr>
          <a:lstStyle/>
          <a:p>
            <a:pPr marL="0" indent="0">
              <a:buNone/>
            </a:pPr>
            <a:r>
              <a:rPr lang="en-US" dirty="0"/>
              <a:t>To take a variable number of arguments of a specific type, an array with</a:t>
            </a:r>
          </a:p>
          <a:p>
            <a:pPr marL="0" indent="0">
              <a:buNone/>
            </a:pPr>
            <a:r>
              <a:rPr lang="en-US" dirty="0"/>
              <a:t>the params modifier can be added as the last parameter in the list. Any</a:t>
            </a:r>
          </a:p>
          <a:p>
            <a:pPr marL="0" indent="0">
              <a:buNone/>
            </a:pPr>
            <a:r>
              <a:rPr lang="en-US" dirty="0"/>
              <a:t>extra parameters of the specified type that are passed to the method will</a:t>
            </a:r>
          </a:p>
          <a:p>
            <a:pPr marL="0" indent="0">
              <a:buNone/>
            </a:pPr>
            <a:r>
              <a:rPr lang="en-US" dirty="0"/>
              <a:t>automatically be stored in that array.</a:t>
            </a:r>
          </a:p>
          <a:p>
            <a:pPr marL="0" indent="0">
              <a:buNone/>
            </a:pPr>
            <a:endParaRPr lang="en-US" dirty="0"/>
          </a:p>
          <a:p>
            <a:pPr marL="0" indent="0">
              <a:buNone/>
            </a:pPr>
            <a:r>
              <a:rPr lang="en-US" b="1" dirty="0"/>
              <a:t>static void </a:t>
            </a:r>
            <a:r>
              <a:rPr lang="en-US" b="1" dirty="0" err="1"/>
              <a:t>MyPrint</a:t>
            </a:r>
            <a:r>
              <a:rPr lang="en-US" b="1" dirty="0"/>
              <a:t>(params string[] s)</a:t>
            </a:r>
          </a:p>
          <a:p>
            <a:pPr marL="0" indent="0">
              <a:buNone/>
            </a:pPr>
            <a:r>
              <a:rPr lang="en-US" b="1" dirty="0"/>
              <a:t>{</a:t>
            </a:r>
          </a:p>
          <a:p>
            <a:pPr marL="0" indent="0">
              <a:buNone/>
            </a:pPr>
            <a:r>
              <a:rPr lang="en-US" b="1" dirty="0"/>
              <a:t>	foreach (string x in s)</a:t>
            </a:r>
          </a:p>
          <a:p>
            <a:pPr marL="0" indent="0">
              <a:buNone/>
            </a:pPr>
            <a:r>
              <a:rPr lang="en-US" b="1" dirty="0"/>
              <a:t>		</a:t>
            </a:r>
            <a:r>
              <a:rPr lang="en-US" b="1" dirty="0" err="1"/>
              <a:t>System.Console.WriteLine</a:t>
            </a:r>
            <a:r>
              <a:rPr lang="en-US" b="1" dirty="0"/>
              <a:t>(x);</a:t>
            </a:r>
          </a:p>
          <a:p>
            <a:pPr marL="0" indent="0">
              <a:buNone/>
            </a:pPr>
            <a:r>
              <a:rPr lang="en-US" b="1" dirty="0"/>
              <a:t>}</a:t>
            </a:r>
          </a:p>
          <a:p>
            <a:endParaRPr lang="en-BO" dirty="0"/>
          </a:p>
        </p:txBody>
      </p:sp>
    </p:spTree>
    <p:extLst>
      <p:ext uri="{BB962C8B-B14F-4D97-AF65-F5344CB8AC3E}">
        <p14:creationId xmlns:p14="http://schemas.microsoft.com/office/powerpoint/2010/main" val="38081107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D509-426D-1A40-966B-0409E1B0F07A}"/>
              </a:ext>
            </a:extLst>
          </p:cNvPr>
          <p:cNvSpPr>
            <a:spLocks noGrp="1"/>
          </p:cNvSpPr>
          <p:nvPr>
            <p:ph type="title"/>
          </p:nvPr>
        </p:nvSpPr>
        <p:spPr/>
        <p:txBody>
          <a:bodyPr/>
          <a:lstStyle/>
          <a:p>
            <a:r>
              <a:rPr lang="en-US" dirty="0"/>
              <a:t>Method Overloading</a:t>
            </a:r>
            <a:br>
              <a:rPr lang="en-US" dirty="0"/>
            </a:br>
            <a:endParaRPr lang="en-BO" dirty="0"/>
          </a:p>
        </p:txBody>
      </p:sp>
      <p:sp>
        <p:nvSpPr>
          <p:cNvPr id="3" name="Content Placeholder 2">
            <a:extLst>
              <a:ext uri="{FF2B5EF4-FFF2-40B4-BE49-F238E27FC236}">
                <a16:creationId xmlns:a16="http://schemas.microsoft.com/office/drawing/2014/main" id="{9CC84E0C-AAB6-5B40-996C-4CFEB4E206A6}"/>
              </a:ext>
            </a:extLst>
          </p:cNvPr>
          <p:cNvSpPr>
            <a:spLocks noGrp="1"/>
          </p:cNvSpPr>
          <p:nvPr>
            <p:ph idx="1"/>
          </p:nvPr>
        </p:nvSpPr>
        <p:spPr>
          <a:xfrm>
            <a:off x="6323798" y="1825625"/>
            <a:ext cx="5030001" cy="4351338"/>
          </a:xfrm>
        </p:spPr>
        <p:txBody>
          <a:bodyPr>
            <a:normAutofit lnSpcReduction="10000"/>
          </a:bodyPr>
          <a:lstStyle/>
          <a:p>
            <a:pPr marL="0" indent="0">
              <a:buNone/>
            </a:pPr>
            <a:r>
              <a:rPr lang="en-US" sz="2400" dirty="0"/>
              <a:t>It is possible to declare multiple methods with the same name as long as the parameters vary in type or number. This is called method overloading and can be seen in the implementation of the </a:t>
            </a:r>
            <a:r>
              <a:rPr lang="en-US" sz="2400" dirty="0" err="1"/>
              <a:t>System.Console.Write</a:t>
            </a:r>
            <a:r>
              <a:rPr lang="en-US" sz="2400" dirty="0"/>
              <a:t>  method, for example, which has 18 method definitions. It is a powerful feature that allows a method to handle a variety of arguments without the programmer needing to be aware of using different methods.</a:t>
            </a:r>
          </a:p>
          <a:p>
            <a:endParaRPr lang="en-BO" dirty="0"/>
          </a:p>
        </p:txBody>
      </p:sp>
      <p:sp>
        <p:nvSpPr>
          <p:cNvPr id="4" name="TextBox 3">
            <a:extLst>
              <a:ext uri="{FF2B5EF4-FFF2-40B4-BE49-F238E27FC236}">
                <a16:creationId xmlns:a16="http://schemas.microsoft.com/office/drawing/2014/main" id="{69D25F26-D8F8-0A4C-8864-CD10145566FD}"/>
              </a:ext>
            </a:extLst>
          </p:cNvPr>
          <p:cNvSpPr txBox="1"/>
          <p:nvPr/>
        </p:nvSpPr>
        <p:spPr>
          <a:xfrm>
            <a:off x="1026696" y="2069432"/>
            <a:ext cx="4841507" cy="3416320"/>
          </a:xfrm>
          <a:prstGeom prst="rect">
            <a:avLst/>
          </a:prstGeom>
          <a:noFill/>
        </p:spPr>
        <p:txBody>
          <a:bodyPr wrap="square" rtlCol="0">
            <a:spAutoFit/>
          </a:bodyPr>
          <a:lstStyle/>
          <a:p>
            <a:r>
              <a:rPr lang="en-US" sz="2400" b="1" dirty="0"/>
              <a:t>static void </a:t>
            </a:r>
            <a:r>
              <a:rPr lang="en-US" sz="2400" b="1" dirty="0" err="1"/>
              <a:t>MyPrint</a:t>
            </a:r>
            <a:r>
              <a:rPr lang="en-US" sz="2400" b="1" dirty="0"/>
              <a:t>(string s)</a:t>
            </a:r>
          </a:p>
          <a:p>
            <a:r>
              <a:rPr lang="en-US" sz="2400" b="1" dirty="0"/>
              <a:t>{</a:t>
            </a:r>
          </a:p>
          <a:p>
            <a:r>
              <a:rPr lang="en-US" sz="2400" b="1" dirty="0"/>
              <a:t>	</a:t>
            </a:r>
            <a:r>
              <a:rPr lang="en-US" sz="2400" b="1" dirty="0" err="1"/>
              <a:t>System.Console.WriteLine</a:t>
            </a:r>
            <a:r>
              <a:rPr lang="en-US" sz="2400" b="1" dirty="0"/>
              <a:t>(s);</a:t>
            </a:r>
          </a:p>
          <a:p>
            <a:r>
              <a:rPr lang="en-US" sz="2400" b="1" dirty="0"/>
              <a:t>}</a:t>
            </a:r>
          </a:p>
          <a:p>
            <a:endParaRPr lang="en-US" sz="2400" b="1" dirty="0"/>
          </a:p>
          <a:p>
            <a:r>
              <a:rPr lang="en-US" sz="2400" b="1" dirty="0"/>
              <a:t>static void </a:t>
            </a:r>
            <a:r>
              <a:rPr lang="en-US" sz="2400" b="1" dirty="0" err="1"/>
              <a:t>MyPrint</a:t>
            </a:r>
            <a:r>
              <a:rPr lang="en-US" sz="2400" b="1" dirty="0"/>
              <a:t>(int </a:t>
            </a:r>
            <a:r>
              <a:rPr lang="en-US" sz="2400" b="1" dirty="0" err="1"/>
              <a:t>i</a:t>
            </a:r>
            <a:r>
              <a:rPr lang="en-US" sz="2400" b="1" dirty="0"/>
              <a:t>)</a:t>
            </a:r>
          </a:p>
          <a:p>
            <a:r>
              <a:rPr lang="en-US" sz="2400" b="1" dirty="0"/>
              <a:t>{</a:t>
            </a:r>
          </a:p>
          <a:p>
            <a:r>
              <a:rPr lang="en-US" sz="2400" b="1" dirty="0"/>
              <a:t>	</a:t>
            </a:r>
            <a:r>
              <a:rPr lang="en-US" sz="2400" b="1" dirty="0" err="1"/>
              <a:t>System.Console.WriteLine</a:t>
            </a:r>
            <a:r>
              <a:rPr lang="en-US" sz="2400" b="1" dirty="0"/>
              <a:t>(</a:t>
            </a:r>
            <a:r>
              <a:rPr lang="en-US" sz="2400" b="1" dirty="0" err="1"/>
              <a:t>i</a:t>
            </a:r>
            <a:r>
              <a:rPr lang="en-US" sz="2400" b="1" dirty="0"/>
              <a:t>);</a:t>
            </a:r>
          </a:p>
          <a:p>
            <a:r>
              <a:rPr lang="en-US" sz="2400" b="1" dirty="0"/>
              <a:t>}</a:t>
            </a:r>
            <a:endParaRPr lang="en-US" b="1" dirty="0"/>
          </a:p>
        </p:txBody>
      </p:sp>
    </p:spTree>
    <p:extLst>
      <p:ext uri="{BB962C8B-B14F-4D97-AF65-F5344CB8AC3E}">
        <p14:creationId xmlns:p14="http://schemas.microsoft.com/office/powerpoint/2010/main" val="34099359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646A4-5B20-784A-8FF4-71CB93456C81}"/>
              </a:ext>
            </a:extLst>
          </p:cNvPr>
          <p:cNvSpPr>
            <a:spLocks noGrp="1"/>
          </p:cNvSpPr>
          <p:nvPr>
            <p:ph type="title"/>
          </p:nvPr>
        </p:nvSpPr>
        <p:spPr/>
        <p:txBody>
          <a:bodyPr/>
          <a:lstStyle/>
          <a:p>
            <a:r>
              <a:rPr lang="en-US" dirty="0"/>
              <a:t>Optional Parameters</a:t>
            </a:r>
            <a:br>
              <a:rPr lang="en-US" dirty="0"/>
            </a:br>
            <a:endParaRPr lang="en-BO" dirty="0"/>
          </a:p>
        </p:txBody>
      </p:sp>
      <p:sp>
        <p:nvSpPr>
          <p:cNvPr id="3" name="Content Placeholder 2">
            <a:extLst>
              <a:ext uri="{FF2B5EF4-FFF2-40B4-BE49-F238E27FC236}">
                <a16:creationId xmlns:a16="http://schemas.microsoft.com/office/drawing/2014/main" id="{1FF36E4A-5B1B-7047-9A87-FF82FB364E42}"/>
              </a:ext>
            </a:extLst>
          </p:cNvPr>
          <p:cNvSpPr>
            <a:spLocks noGrp="1"/>
          </p:cNvSpPr>
          <p:nvPr>
            <p:ph idx="1"/>
          </p:nvPr>
        </p:nvSpPr>
        <p:spPr>
          <a:xfrm>
            <a:off x="838200" y="1825625"/>
            <a:ext cx="10515600" cy="1206333"/>
          </a:xfrm>
        </p:spPr>
        <p:txBody>
          <a:bodyPr/>
          <a:lstStyle/>
          <a:p>
            <a:pPr marL="0" indent="0">
              <a:buNone/>
            </a:pPr>
            <a:r>
              <a:rPr lang="en-US" sz="2400" dirty="0"/>
              <a:t>Parameters can be declared as optional by providing a default value for them in the method declaration. When the method is invoked, these optional arguments may be omitted to use the default values.</a:t>
            </a:r>
          </a:p>
          <a:p>
            <a:endParaRPr lang="en-BO" dirty="0"/>
          </a:p>
        </p:txBody>
      </p:sp>
      <p:sp>
        <p:nvSpPr>
          <p:cNvPr id="4" name="TextBox 3">
            <a:extLst>
              <a:ext uri="{FF2B5EF4-FFF2-40B4-BE49-F238E27FC236}">
                <a16:creationId xmlns:a16="http://schemas.microsoft.com/office/drawing/2014/main" id="{717F4007-0DF8-3F41-A1C4-A3E88F8AA602}"/>
              </a:ext>
            </a:extLst>
          </p:cNvPr>
          <p:cNvSpPr txBox="1"/>
          <p:nvPr/>
        </p:nvSpPr>
        <p:spPr>
          <a:xfrm>
            <a:off x="924828" y="3166895"/>
            <a:ext cx="8488680" cy="3416320"/>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a:t>
            </a:r>
            <a:r>
              <a:rPr lang="en-US" b="1" dirty="0" err="1"/>
              <a:t>MySum</a:t>
            </a:r>
            <a:r>
              <a:rPr lang="en-US" b="1" dirty="0"/>
              <a:t>(int </a:t>
            </a:r>
            <a:r>
              <a:rPr lang="en-US" b="1" dirty="0" err="1"/>
              <a:t>i</a:t>
            </a:r>
            <a:r>
              <a:rPr lang="en-US" b="1" dirty="0"/>
              <a:t>, int j = 0, int k = 0)</a:t>
            </a:r>
          </a:p>
          <a:p>
            <a:r>
              <a:rPr lang="en-US" b="1" dirty="0"/>
              <a:t>	{</a:t>
            </a:r>
          </a:p>
          <a:p>
            <a:r>
              <a:rPr lang="en-US" b="1" dirty="0"/>
              <a:t>		</a:t>
            </a:r>
            <a:r>
              <a:rPr lang="en-US" b="1" dirty="0" err="1"/>
              <a:t>System.Console.WriteLine</a:t>
            </a:r>
            <a:r>
              <a:rPr lang="en-US" b="1" dirty="0"/>
              <a:t>(1*</a:t>
            </a:r>
            <a:r>
              <a:rPr lang="en-US" b="1" dirty="0" err="1"/>
              <a:t>i</a:t>
            </a:r>
            <a:r>
              <a:rPr lang="en-US" b="1" dirty="0"/>
              <a:t> + 2*j + 3*k);</a:t>
            </a:r>
          </a:p>
          <a:p>
            <a:r>
              <a:rPr lang="en-US" b="1" dirty="0"/>
              <a:t>	}</a:t>
            </a:r>
          </a:p>
          <a:p>
            <a:endParaRPr lang="en-US" b="1" dirty="0"/>
          </a:p>
          <a:p>
            <a:r>
              <a:rPr lang="en-US" b="1" dirty="0"/>
              <a:t>	static void Main()</a:t>
            </a:r>
          </a:p>
          <a:p>
            <a:r>
              <a:rPr lang="en-US" b="1" dirty="0"/>
              <a:t>	{</a:t>
            </a:r>
          </a:p>
          <a:p>
            <a:r>
              <a:rPr lang="en-US" b="1" dirty="0"/>
              <a:t>		</a:t>
            </a:r>
            <a:r>
              <a:rPr lang="en-US" b="1" dirty="0" err="1"/>
              <a:t>MyApp</a:t>
            </a:r>
            <a:r>
              <a:rPr lang="en-US" b="1" dirty="0"/>
              <a:t>().</a:t>
            </a:r>
            <a:r>
              <a:rPr lang="en-US" b="1" dirty="0" err="1"/>
              <a:t>MySum</a:t>
            </a:r>
            <a:r>
              <a:rPr lang="en-US" b="1" dirty="0"/>
              <a:t>(1, 2); 	// 5</a:t>
            </a:r>
          </a:p>
          <a:p>
            <a:r>
              <a:rPr lang="en-US" b="1" dirty="0"/>
              <a:t>	}</a:t>
            </a:r>
          </a:p>
          <a:p>
            <a:r>
              <a:rPr lang="en-US" b="1" dirty="0"/>
              <a:t>}</a:t>
            </a:r>
          </a:p>
        </p:txBody>
      </p:sp>
    </p:spTree>
    <p:extLst>
      <p:ext uri="{BB962C8B-B14F-4D97-AF65-F5344CB8AC3E}">
        <p14:creationId xmlns:p14="http://schemas.microsoft.com/office/powerpoint/2010/main" val="12876592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3984E-22A0-8F4D-A330-2AEB43A44140}"/>
              </a:ext>
            </a:extLst>
          </p:cNvPr>
          <p:cNvSpPr>
            <a:spLocks noGrp="1"/>
          </p:cNvSpPr>
          <p:nvPr>
            <p:ph type="title"/>
          </p:nvPr>
        </p:nvSpPr>
        <p:spPr/>
        <p:txBody>
          <a:bodyPr/>
          <a:lstStyle/>
          <a:p>
            <a:r>
              <a:rPr lang="en-US" dirty="0"/>
              <a:t>Named Arguments</a:t>
            </a:r>
            <a:br>
              <a:rPr lang="en-US" dirty="0"/>
            </a:br>
            <a:endParaRPr lang="en-BO" dirty="0"/>
          </a:p>
        </p:txBody>
      </p:sp>
      <p:sp>
        <p:nvSpPr>
          <p:cNvPr id="3" name="Content Placeholder 2">
            <a:extLst>
              <a:ext uri="{FF2B5EF4-FFF2-40B4-BE49-F238E27FC236}">
                <a16:creationId xmlns:a16="http://schemas.microsoft.com/office/drawing/2014/main" id="{4A0473B9-FD64-3643-8D87-9FAB2ED1E91B}"/>
              </a:ext>
            </a:extLst>
          </p:cNvPr>
          <p:cNvSpPr>
            <a:spLocks noGrp="1"/>
          </p:cNvSpPr>
          <p:nvPr>
            <p:ph idx="1"/>
          </p:nvPr>
        </p:nvSpPr>
        <p:spPr>
          <a:xfrm>
            <a:off x="838200" y="1825625"/>
            <a:ext cx="10515600" cy="2024480"/>
          </a:xfrm>
        </p:spPr>
        <p:txBody>
          <a:bodyPr>
            <a:normAutofit fontScale="70000" lnSpcReduction="20000"/>
          </a:bodyPr>
          <a:lstStyle/>
          <a:p>
            <a:pPr marL="0" indent="0">
              <a:buNone/>
            </a:pPr>
            <a:r>
              <a:rPr lang="en-US" dirty="0"/>
              <a:t>Also is </a:t>
            </a:r>
            <a:r>
              <a:rPr lang="en-US" dirty="0" err="1"/>
              <a:t>permited</a:t>
            </a:r>
            <a:r>
              <a:rPr lang="en-US" dirty="0"/>
              <a:t> named arguments, which allow an argument to be passed using the name of its corresponding parameter. This feature complements optional parameters by enabling arguments to be passed out of order, instead of relying on their position in the parameter list.</a:t>
            </a:r>
          </a:p>
          <a:p>
            <a:pPr marL="0" indent="0">
              <a:buNone/>
            </a:pPr>
            <a:r>
              <a:rPr lang="en-US" dirty="0"/>
              <a:t>Therefore, any optional parameter can be specified without having to specify the value for every optional parameter before it. </a:t>
            </a:r>
          </a:p>
          <a:p>
            <a:pPr marL="0" indent="0">
              <a:buNone/>
            </a:pPr>
            <a:r>
              <a:rPr lang="en-US" dirty="0"/>
              <a:t>Named arguments are useful for improving code readability, by identifying what each argument represents.</a:t>
            </a:r>
          </a:p>
          <a:p>
            <a:pPr marL="0" indent="0">
              <a:buNone/>
            </a:pPr>
            <a:endParaRPr lang="en-US" dirty="0"/>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9005B325-55B1-2649-A6B9-234F634C11C8}"/>
              </a:ext>
            </a:extLst>
          </p:cNvPr>
          <p:cNvSpPr txBox="1"/>
          <p:nvPr/>
        </p:nvSpPr>
        <p:spPr>
          <a:xfrm>
            <a:off x="991402" y="4263992"/>
            <a:ext cx="4398745" cy="1938992"/>
          </a:xfrm>
          <a:prstGeom prst="rect">
            <a:avLst/>
          </a:prstGeom>
          <a:noFill/>
        </p:spPr>
        <p:txBody>
          <a:bodyPr wrap="square" rtlCol="0">
            <a:spAutoFit/>
          </a:bodyPr>
          <a:lstStyle/>
          <a:p>
            <a:r>
              <a:rPr lang="en-US" sz="2400" b="1" dirty="0"/>
              <a:t>static void Main()</a:t>
            </a:r>
          </a:p>
          <a:p>
            <a:r>
              <a:rPr lang="en-US" sz="2400" b="1" dirty="0"/>
              <a:t>{</a:t>
            </a:r>
          </a:p>
          <a:p>
            <a:r>
              <a:rPr lang="en-US" sz="2400" b="1" dirty="0"/>
              <a:t>	</a:t>
            </a:r>
            <a:r>
              <a:rPr lang="en-US" sz="2400" b="1" dirty="0" err="1"/>
              <a:t>MyApp</a:t>
            </a:r>
            <a:r>
              <a:rPr lang="en-US" sz="2400" b="1" dirty="0"/>
              <a:t>().</a:t>
            </a:r>
            <a:r>
              <a:rPr lang="en-US" sz="2400" b="1" dirty="0" err="1"/>
              <a:t>MySum</a:t>
            </a:r>
            <a:r>
              <a:rPr lang="en-US" sz="2400" b="1" dirty="0"/>
              <a:t>(1, k: 2); 	// 7</a:t>
            </a:r>
          </a:p>
          <a:p>
            <a:r>
              <a:rPr lang="en-US" sz="2400" b="1" dirty="0"/>
              <a:t>}</a:t>
            </a:r>
            <a:endParaRPr lang="en-US" b="1" dirty="0"/>
          </a:p>
        </p:txBody>
      </p:sp>
      <p:sp>
        <p:nvSpPr>
          <p:cNvPr id="5" name="TextBox 4">
            <a:extLst>
              <a:ext uri="{FF2B5EF4-FFF2-40B4-BE49-F238E27FC236}">
                <a16:creationId xmlns:a16="http://schemas.microsoft.com/office/drawing/2014/main" id="{81245B4D-BC60-1C40-A682-F293CD6422B9}"/>
              </a:ext>
            </a:extLst>
          </p:cNvPr>
          <p:cNvSpPr txBox="1"/>
          <p:nvPr/>
        </p:nvSpPr>
        <p:spPr>
          <a:xfrm>
            <a:off x="6189044" y="4263991"/>
            <a:ext cx="4485373" cy="1938992"/>
          </a:xfrm>
          <a:prstGeom prst="rect">
            <a:avLst/>
          </a:prstGeom>
          <a:noFill/>
        </p:spPr>
        <p:txBody>
          <a:bodyPr wrap="square" rtlCol="0">
            <a:spAutoFit/>
          </a:bodyPr>
          <a:lstStyle/>
          <a:p>
            <a:r>
              <a:rPr lang="en-US" sz="2400" b="1" dirty="0"/>
              <a:t>static void Main()</a:t>
            </a:r>
          </a:p>
          <a:p>
            <a:r>
              <a:rPr lang="en-US" sz="2400" b="1" dirty="0"/>
              <a:t>{</a:t>
            </a:r>
          </a:p>
          <a:p>
            <a:r>
              <a:rPr lang="en-US" sz="2400" b="1" dirty="0"/>
              <a:t>	</a:t>
            </a:r>
            <a:r>
              <a:rPr lang="en-US" sz="2400" b="1" dirty="0" err="1"/>
              <a:t>MyApp</a:t>
            </a:r>
            <a:r>
              <a:rPr lang="en-US" sz="2400" b="1" dirty="0"/>
              <a:t>().</a:t>
            </a:r>
            <a:r>
              <a:rPr lang="en-US" sz="2400" b="1" dirty="0" err="1"/>
              <a:t>MySum</a:t>
            </a:r>
            <a:r>
              <a:rPr lang="en-US" sz="2400" b="1" dirty="0"/>
              <a:t>(</a:t>
            </a:r>
            <a:r>
              <a:rPr lang="en-US" sz="2400" b="1" dirty="0" err="1"/>
              <a:t>i</a:t>
            </a:r>
            <a:r>
              <a:rPr lang="en-US" sz="2400" b="1" dirty="0"/>
              <a:t>: 2, 1); 	// 4</a:t>
            </a:r>
          </a:p>
          <a:p>
            <a:r>
              <a:rPr lang="en-US" sz="2400" b="1" dirty="0"/>
              <a:t>}</a:t>
            </a:r>
            <a:endParaRPr lang="en-US" b="1" dirty="0"/>
          </a:p>
        </p:txBody>
      </p:sp>
    </p:spTree>
    <p:extLst>
      <p:ext uri="{BB962C8B-B14F-4D97-AF65-F5344CB8AC3E}">
        <p14:creationId xmlns:p14="http://schemas.microsoft.com/office/powerpoint/2010/main" val="33039875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5EC6B-17C5-BC4D-9E7B-2338E0907845}"/>
              </a:ext>
            </a:extLst>
          </p:cNvPr>
          <p:cNvSpPr>
            <a:spLocks noGrp="1"/>
          </p:cNvSpPr>
          <p:nvPr>
            <p:ph type="title"/>
          </p:nvPr>
        </p:nvSpPr>
        <p:spPr/>
        <p:txBody>
          <a:bodyPr/>
          <a:lstStyle/>
          <a:p>
            <a:r>
              <a:rPr lang="en-US" dirty="0"/>
              <a:t>Return Statement</a:t>
            </a:r>
            <a:br>
              <a:rPr lang="en-US" dirty="0"/>
            </a:br>
            <a:endParaRPr lang="en-BO" dirty="0"/>
          </a:p>
        </p:txBody>
      </p:sp>
      <p:sp>
        <p:nvSpPr>
          <p:cNvPr id="3" name="Content Placeholder 2">
            <a:extLst>
              <a:ext uri="{FF2B5EF4-FFF2-40B4-BE49-F238E27FC236}">
                <a16:creationId xmlns:a16="http://schemas.microsoft.com/office/drawing/2014/main" id="{6FA29995-3C4D-4D46-BB2F-71FD7A97C378}"/>
              </a:ext>
            </a:extLst>
          </p:cNvPr>
          <p:cNvSpPr>
            <a:spLocks noGrp="1"/>
          </p:cNvSpPr>
          <p:nvPr>
            <p:ph idx="1"/>
          </p:nvPr>
        </p:nvSpPr>
        <p:spPr>
          <a:xfrm>
            <a:off x="838200" y="1825625"/>
            <a:ext cx="10515600" cy="1603375"/>
          </a:xfrm>
        </p:spPr>
        <p:txBody>
          <a:bodyPr>
            <a:normAutofit fontScale="62500" lnSpcReduction="20000"/>
          </a:bodyPr>
          <a:lstStyle/>
          <a:p>
            <a:pPr marL="0" indent="0">
              <a:buNone/>
            </a:pPr>
            <a:r>
              <a:rPr lang="en-US" dirty="0"/>
              <a:t>A method can return a value. The void keyword is then replaced with the data type that the method will return, and the return keyword is added to the method body with an argument of the specified return type.</a:t>
            </a:r>
          </a:p>
          <a:p>
            <a:pPr marL="0" indent="0">
              <a:buNone/>
            </a:pPr>
            <a:r>
              <a:rPr lang="en-US" dirty="0"/>
              <a:t>Return is a jump statement that causes the method to exit and return the value to the place where the method was called. For example, the </a:t>
            </a:r>
            <a:r>
              <a:rPr lang="en-US" dirty="0" err="1"/>
              <a:t>GetPrint</a:t>
            </a:r>
            <a:r>
              <a:rPr lang="en-US" dirty="0"/>
              <a:t> method can be passed as an argument to the WriteLine method since the method evaluates to a string.</a:t>
            </a:r>
          </a:p>
          <a:p>
            <a:pPr marL="0" indent="0">
              <a:buNone/>
            </a:pPr>
            <a:r>
              <a:rPr lang="en-US" dirty="0"/>
              <a:t>The return statement may also be used in void methods to exit before the end block is reached.</a:t>
            </a:r>
          </a:p>
          <a:p>
            <a:endParaRPr lang="en-BO" dirty="0"/>
          </a:p>
        </p:txBody>
      </p:sp>
      <p:sp>
        <p:nvSpPr>
          <p:cNvPr id="4" name="TextBox 3">
            <a:extLst>
              <a:ext uri="{FF2B5EF4-FFF2-40B4-BE49-F238E27FC236}">
                <a16:creationId xmlns:a16="http://schemas.microsoft.com/office/drawing/2014/main" id="{B31E343B-DF2C-1747-816B-14449286FFD5}"/>
              </a:ext>
            </a:extLst>
          </p:cNvPr>
          <p:cNvSpPr txBox="1"/>
          <p:nvPr/>
        </p:nvSpPr>
        <p:spPr>
          <a:xfrm>
            <a:off x="838200" y="3441680"/>
            <a:ext cx="7545404" cy="3416320"/>
          </a:xfrm>
          <a:prstGeom prst="rect">
            <a:avLst/>
          </a:prstGeom>
          <a:noFill/>
        </p:spPr>
        <p:txBody>
          <a:bodyPr wrap="square" rtlCol="0">
            <a:spAutoFit/>
          </a:bodyPr>
          <a:lstStyle/>
          <a:p>
            <a:r>
              <a:rPr lang="en-US" b="1" dirty="0"/>
              <a:t>c</a:t>
            </a:r>
            <a:r>
              <a:rPr lang="en-BO" b="1" dirty="0"/>
              <a:t>lass MyApp</a:t>
            </a:r>
          </a:p>
          <a:p>
            <a:r>
              <a:rPr lang="en-BO" b="1" dirty="0"/>
              <a:t>{</a:t>
            </a:r>
          </a:p>
          <a:p>
            <a:pPr lvl="1"/>
            <a:r>
              <a:rPr lang="en-US" b="1" dirty="0"/>
              <a:t>	static string </a:t>
            </a:r>
            <a:r>
              <a:rPr lang="en-US" b="1" dirty="0" err="1"/>
              <a:t>GetPrint</a:t>
            </a:r>
            <a:r>
              <a:rPr lang="en-US" b="1" dirty="0"/>
              <a:t>()  {</a:t>
            </a:r>
          </a:p>
          <a:p>
            <a:pPr lvl="1"/>
            <a:r>
              <a:rPr lang="en-US" b="1" dirty="0"/>
              <a:t>		return "Hello";</a:t>
            </a:r>
          </a:p>
          <a:p>
            <a:pPr lvl="1"/>
            <a:r>
              <a:rPr lang="en-US" b="1" dirty="0"/>
              <a:t>	}</a:t>
            </a:r>
          </a:p>
          <a:p>
            <a:r>
              <a:rPr lang="en-US" b="1" dirty="0"/>
              <a:t>	static void </a:t>
            </a:r>
            <a:r>
              <a:rPr lang="en-US" b="1" dirty="0" err="1"/>
              <a:t>MyMethod</a:t>
            </a:r>
            <a:r>
              <a:rPr lang="en-US" b="1" dirty="0"/>
              <a:t>() {</a:t>
            </a:r>
          </a:p>
          <a:p>
            <a:r>
              <a:rPr lang="en-US" b="1" dirty="0"/>
              <a:t>		return;</a:t>
            </a:r>
          </a:p>
          <a:p>
            <a:r>
              <a:rPr lang="en-US" b="1" dirty="0"/>
              <a:t>	}</a:t>
            </a:r>
          </a:p>
          <a:p>
            <a:r>
              <a:rPr lang="en-US" b="1" dirty="0"/>
              <a:t>	static void Main() {</a:t>
            </a:r>
          </a:p>
          <a:p>
            <a:r>
              <a:rPr lang="en-US" b="1" dirty="0"/>
              <a:t>		</a:t>
            </a:r>
            <a:r>
              <a:rPr lang="en-US" b="1" dirty="0" err="1"/>
              <a:t>System.Console.WriteLine</a:t>
            </a:r>
            <a:r>
              <a:rPr lang="en-US" b="1" dirty="0"/>
              <a:t>(</a:t>
            </a:r>
            <a:r>
              <a:rPr lang="en-US" b="1" dirty="0" err="1"/>
              <a:t>m.GetPrint</a:t>
            </a:r>
            <a:r>
              <a:rPr lang="en-US" b="1" dirty="0"/>
              <a:t>()); // "Hello World"</a:t>
            </a:r>
          </a:p>
          <a:p>
            <a:r>
              <a:rPr lang="en-US" b="1" dirty="0"/>
              <a:t>	}</a:t>
            </a:r>
          </a:p>
          <a:p>
            <a:r>
              <a:rPr lang="en-BO" b="1" dirty="0"/>
              <a:t>}</a:t>
            </a:r>
          </a:p>
        </p:txBody>
      </p:sp>
    </p:spTree>
    <p:extLst>
      <p:ext uri="{BB962C8B-B14F-4D97-AF65-F5344CB8AC3E}">
        <p14:creationId xmlns:p14="http://schemas.microsoft.com/office/powerpoint/2010/main" val="31862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0EE-B37A-CA4D-8DAE-4FCADD628E97}"/>
              </a:ext>
            </a:extLst>
          </p:cNvPr>
          <p:cNvSpPr>
            <a:spLocks noGrp="1"/>
          </p:cNvSpPr>
          <p:nvPr>
            <p:ph type="title"/>
          </p:nvPr>
        </p:nvSpPr>
        <p:spPr/>
        <p:txBody>
          <a:bodyPr/>
          <a:lstStyle/>
          <a:p>
            <a:r>
              <a:rPr lang="en-US" dirty="0"/>
              <a:t>IntelliSense</a:t>
            </a:r>
            <a:br>
              <a:rPr lang="en-US" dirty="0"/>
            </a:br>
            <a:endParaRPr lang="en-BO" dirty="0"/>
          </a:p>
        </p:txBody>
      </p:sp>
      <p:sp>
        <p:nvSpPr>
          <p:cNvPr id="3" name="Content Placeholder 2">
            <a:extLst>
              <a:ext uri="{FF2B5EF4-FFF2-40B4-BE49-F238E27FC236}">
                <a16:creationId xmlns:a16="http://schemas.microsoft.com/office/drawing/2014/main" id="{B6A249A0-A534-A04A-B1CD-52012855D15A}"/>
              </a:ext>
            </a:extLst>
          </p:cNvPr>
          <p:cNvSpPr>
            <a:spLocks noGrp="1"/>
          </p:cNvSpPr>
          <p:nvPr>
            <p:ph idx="1"/>
          </p:nvPr>
        </p:nvSpPr>
        <p:spPr/>
        <p:txBody>
          <a:bodyPr>
            <a:normAutofit fontScale="92500"/>
          </a:bodyPr>
          <a:lstStyle/>
          <a:p>
            <a:pPr marL="0" indent="0">
              <a:buNone/>
            </a:pPr>
            <a:r>
              <a:rPr lang="en-US" dirty="0"/>
              <a:t>When writing code in Visual Studio a window called IntelliSense will pop</a:t>
            </a:r>
          </a:p>
          <a:p>
            <a:pPr marL="0" indent="0">
              <a:buNone/>
            </a:pPr>
            <a:r>
              <a:rPr lang="en-US" dirty="0"/>
              <a:t>up wherever there are multiple predetermined alternatives from which</a:t>
            </a:r>
          </a:p>
          <a:p>
            <a:pPr marL="0" indent="0">
              <a:buNone/>
            </a:pPr>
            <a:r>
              <a:rPr lang="en-US" dirty="0"/>
              <a:t>to choose. This window is very useful and can be brought up manually by</a:t>
            </a:r>
          </a:p>
          <a:p>
            <a:pPr marL="0" indent="0">
              <a:buNone/>
            </a:pPr>
            <a:r>
              <a:rPr lang="en-US" dirty="0"/>
              <a:t>pressing </a:t>
            </a:r>
            <a:r>
              <a:rPr lang="en-US" dirty="0" err="1"/>
              <a:t>Ctrl+Space</a:t>
            </a:r>
            <a:r>
              <a:rPr lang="en-US" dirty="0"/>
              <a:t>. It gives you quick access to any code entities you are</a:t>
            </a:r>
          </a:p>
          <a:p>
            <a:pPr marL="0" indent="0">
              <a:buNone/>
            </a:pPr>
            <a:r>
              <a:rPr lang="en-US" dirty="0"/>
              <a:t>able to use within your program, including the classes and methods of</a:t>
            </a:r>
          </a:p>
          <a:p>
            <a:pPr marL="0" indent="0">
              <a:buNone/>
            </a:pPr>
            <a:r>
              <a:rPr lang="en-US" dirty="0"/>
              <a:t>the .NET Framework along with their descriptions. This is a very powerful</a:t>
            </a:r>
          </a:p>
          <a:p>
            <a:pPr marL="0" indent="0">
              <a:buNone/>
            </a:pPr>
            <a:r>
              <a:rPr lang="en-US" dirty="0"/>
              <a:t>feature that you should learn to use.</a:t>
            </a:r>
          </a:p>
          <a:p>
            <a:endParaRPr lang="en-BO" dirty="0"/>
          </a:p>
        </p:txBody>
      </p:sp>
    </p:spTree>
    <p:extLst>
      <p:ext uri="{BB962C8B-B14F-4D97-AF65-F5344CB8AC3E}">
        <p14:creationId xmlns:p14="http://schemas.microsoft.com/office/powerpoint/2010/main" val="37686395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E5D50-0FF7-0C4F-B359-D2258C767BC3}"/>
              </a:ext>
            </a:extLst>
          </p:cNvPr>
          <p:cNvSpPr>
            <a:spLocks noGrp="1"/>
          </p:cNvSpPr>
          <p:nvPr>
            <p:ph type="title"/>
          </p:nvPr>
        </p:nvSpPr>
        <p:spPr/>
        <p:txBody>
          <a:bodyPr/>
          <a:lstStyle/>
          <a:p>
            <a:r>
              <a:rPr lang="en-US" dirty="0"/>
              <a:t>Value and Reference Types</a:t>
            </a:r>
            <a:br>
              <a:rPr lang="en-US" dirty="0"/>
            </a:br>
            <a:endParaRPr lang="en-BO" dirty="0"/>
          </a:p>
        </p:txBody>
      </p:sp>
      <p:sp>
        <p:nvSpPr>
          <p:cNvPr id="3" name="Content Placeholder 2">
            <a:extLst>
              <a:ext uri="{FF2B5EF4-FFF2-40B4-BE49-F238E27FC236}">
                <a16:creationId xmlns:a16="http://schemas.microsoft.com/office/drawing/2014/main" id="{17D6C44C-C72F-DA42-8713-DC3EA4BA110F}"/>
              </a:ext>
            </a:extLst>
          </p:cNvPr>
          <p:cNvSpPr>
            <a:spLocks noGrp="1"/>
          </p:cNvSpPr>
          <p:nvPr>
            <p:ph idx="1"/>
          </p:nvPr>
        </p:nvSpPr>
        <p:spPr/>
        <p:txBody>
          <a:bodyPr>
            <a:normAutofit fontScale="85000" lnSpcReduction="10000"/>
          </a:bodyPr>
          <a:lstStyle/>
          <a:p>
            <a:pPr marL="0" indent="0">
              <a:buNone/>
            </a:pPr>
            <a:r>
              <a:rPr lang="en-US" dirty="0"/>
              <a:t>There are two kinds of data types in C#: value types and reference types.</a:t>
            </a:r>
          </a:p>
          <a:p>
            <a:pPr marL="0" indent="0">
              <a:buNone/>
            </a:pPr>
            <a:endParaRPr lang="en-US" dirty="0"/>
          </a:p>
          <a:p>
            <a:pPr marL="0" indent="0">
              <a:buNone/>
            </a:pPr>
            <a:r>
              <a:rPr lang="en-US" dirty="0"/>
              <a:t>Variables of </a:t>
            </a:r>
            <a:r>
              <a:rPr lang="en-US" b="1" dirty="0"/>
              <a:t>value types</a:t>
            </a:r>
            <a:r>
              <a:rPr lang="en-US" dirty="0"/>
              <a:t> directly contain their data, whereas variables of</a:t>
            </a:r>
          </a:p>
          <a:p>
            <a:pPr marL="0" indent="0">
              <a:buNone/>
            </a:pPr>
            <a:r>
              <a:rPr lang="en-US" b="1" dirty="0"/>
              <a:t>reference types</a:t>
            </a:r>
            <a:r>
              <a:rPr lang="en-US" dirty="0"/>
              <a:t> hold references to their data. </a:t>
            </a:r>
          </a:p>
          <a:p>
            <a:pPr marL="0" indent="0">
              <a:buNone/>
            </a:pPr>
            <a:endParaRPr lang="en-US" dirty="0"/>
          </a:p>
          <a:p>
            <a:pPr marL="0" indent="0">
              <a:buNone/>
            </a:pPr>
            <a:r>
              <a:rPr lang="en-US" dirty="0"/>
              <a:t>The reference types in C# include class, interface, array, and delegate types. </a:t>
            </a:r>
          </a:p>
          <a:p>
            <a:pPr marL="0" indent="0">
              <a:buNone/>
            </a:pPr>
            <a:r>
              <a:rPr lang="en-US" dirty="0"/>
              <a:t>Reference type variables are typically created using the new keyword, although that is not always necessary, as for example in the case of string objects.</a:t>
            </a:r>
          </a:p>
          <a:p>
            <a:pPr marL="0" indent="0">
              <a:buNone/>
            </a:pPr>
            <a:endParaRPr lang="en-US" dirty="0"/>
          </a:p>
          <a:p>
            <a:pPr marL="0" indent="0">
              <a:buNone/>
            </a:pPr>
            <a:r>
              <a:rPr lang="en-US" dirty="0"/>
              <a:t>The value types include the simple types, as well as the struct, </a:t>
            </a:r>
            <a:r>
              <a:rPr lang="en-US" dirty="0" err="1"/>
              <a:t>enum</a:t>
            </a:r>
            <a:r>
              <a:rPr lang="en-US" dirty="0"/>
              <a:t>, and nullable types. </a:t>
            </a:r>
          </a:p>
          <a:p>
            <a:endParaRPr lang="en-BO" dirty="0"/>
          </a:p>
        </p:txBody>
      </p:sp>
    </p:spTree>
    <p:extLst>
      <p:ext uri="{BB962C8B-B14F-4D97-AF65-F5344CB8AC3E}">
        <p14:creationId xmlns:p14="http://schemas.microsoft.com/office/powerpoint/2010/main" val="31816157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7CF4-D47E-7046-8250-EEEB1B0053DF}"/>
              </a:ext>
            </a:extLst>
          </p:cNvPr>
          <p:cNvSpPr>
            <a:spLocks noGrp="1"/>
          </p:cNvSpPr>
          <p:nvPr>
            <p:ph type="title"/>
          </p:nvPr>
        </p:nvSpPr>
        <p:spPr/>
        <p:txBody>
          <a:bodyPr/>
          <a:lstStyle/>
          <a:p>
            <a:r>
              <a:rPr lang="en-BO" dirty="0"/>
              <a:t>Characteristics of reference and value types</a:t>
            </a:r>
          </a:p>
        </p:txBody>
      </p:sp>
      <p:sp>
        <p:nvSpPr>
          <p:cNvPr id="3" name="Content Placeholder 2">
            <a:extLst>
              <a:ext uri="{FF2B5EF4-FFF2-40B4-BE49-F238E27FC236}">
                <a16:creationId xmlns:a16="http://schemas.microsoft.com/office/drawing/2014/main" id="{E9A3E626-CD2A-FC40-9A91-9002EDFBDF4D}"/>
              </a:ext>
            </a:extLst>
          </p:cNvPr>
          <p:cNvSpPr>
            <a:spLocks noGrp="1"/>
          </p:cNvSpPr>
          <p:nvPr>
            <p:ph idx="1"/>
          </p:nvPr>
        </p:nvSpPr>
        <p:spPr/>
        <p:txBody>
          <a:bodyPr>
            <a:normAutofit/>
          </a:bodyPr>
          <a:lstStyle/>
          <a:p>
            <a:pPr marL="0" indent="0">
              <a:buNone/>
            </a:pPr>
            <a:r>
              <a:rPr lang="en-US" dirty="0"/>
              <a:t>A variable of a reference type is generally called an object, although</a:t>
            </a:r>
          </a:p>
          <a:p>
            <a:pPr marL="0" indent="0">
              <a:buNone/>
            </a:pPr>
            <a:r>
              <a:rPr lang="en-US" dirty="0"/>
              <a:t>strictly speaking the object is the data that the variable refers to. </a:t>
            </a:r>
          </a:p>
          <a:p>
            <a:pPr marL="0" indent="0">
              <a:buNone/>
            </a:pPr>
            <a:endParaRPr lang="en-US" dirty="0"/>
          </a:p>
          <a:p>
            <a:pPr marL="0" indent="0">
              <a:buNone/>
            </a:pPr>
            <a:r>
              <a:rPr lang="en-US" dirty="0"/>
              <a:t>With reference types, multiple variables can reference the same object, and therefore operations performed through one variable will affect any other variables that reference the same object. </a:t>
            </a:r>
          </a:p>
          <a:p>
            <a:pPr marL="0" indent="0">
              <a:buNone/>
            </a:pPr>
            <a:endParaRPr lang="en-US" dirty="0"/>
          </a:p>
          <a:p>
            <a:pPr marL="0" indent="0">
              <a:buNone/>
            </a:pPr>
            <a:r>
              <a:rPr lang="en-US" dirty="0"/>
              <a:t>In contrast, with value types, each variable will store its own value and operations on one will not affect another.</a:t>
            </a:r>
          </a:p>
          <a:p>
            <a:endParaRPr lang="en-BO" dirty="0"/>
          </a:p>
        </p:txBody>
      </p:sp>
    </p:spTree>
    <p:extLst>
      <p:ext uri="{BB962C8B-B14F-4D97-AF65-F5344CB8AC3E}">
        <p14:creationId xmlns:p14="http://schemas.microsoft.com/office/powerpoint/2010/main" val="42037068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6D0F-DE00-6C41-B27A-D80CB3F0FE41}"/>
              </a:ext>
            </a:extLst>
          </p:cNvPr>
          <p:cNvSpPr>
            <a:spLocks noGrp="1"/>
          </p:cNvSpPr>
          <p:nvPr>
            <p:ph type="title"/>
          </p:nvPr>
        </p:nvSpPr>
        <p:spPr/>
        <p:txBody>
          <a:bodyPr/>
          <a:lstStyle/>
          <a:p>
            <a:r>
              <a:rPr lang="en-US" dirty="0"/>
              <a:t>Pass by Value</a:t>
            </a:r>
            <a:br>
              <a:rPr lang="en-US" dirty="0"/>
            </a:br>
            <a:endParaRPr lang="en-BO" dirty="0"/>
          </a:p>
        </p:txBody>
      </p:sp>
      <p:sp>
        <p:nvSpPr>
          <p:cNvPr id="3" name="Content Placeholder 2">
            <a:extLst>
              <a:ext uri="{FF2B5EF4-FFF2-40B4-BE49-F238E27FC236}">
                <a16:creationId xmlns:a16="http://schemas.microsoft.com/office/drawing/2014/main" id="{1EE6BD78-5B52-E74D-82B5-9F67CECE16EA}"/>
              </a:ext>
            </a:extLst>
          </p:cNvPr>
          <p:cNvSpPr>
            <a:spLocks noGrp="1"/>
          </p:cNvSpPr>
          <p:nvPr>
            <p:ph idx="1"/>
          </p:nvPr>
        </p:nvSpPr>
        <p:spPr>
          <a:xfrm>
            <a:off x="838200" y="1825625"/>
            <a:ext cx="10515600" cy="1495091"/>
          </a:xfrm>
        </p:spPr>
        <p:txBody>
          <a:bodyPr/>
          <a:lstStyle/>
          <a:p>
            <a:pPr marL="0" indent="0">
              <a:buNone/>
            </a:pPr>
            <a:r>
              <a:rPr lang="en-US" dirty="0"/>
              <a:t>When passing parameters of value type, only a local copy of the variable is passed. This means that if the copy is changed, it will not affect the original variable.</a:t>
            </a:r>
          </a:p>
          <a:p>
            <a:endParaRPr lang="en-BO" dirty="0"/>
          </a:p>
        </p:txBody>
      </p:sp>
      <p:sp>
        <p:nvSpPr>
          <p:cNvPr id="4" name="TextBox 3">
            <a:extLst>
              <a:ext uri="{FF2B5EF4-FFF2-40B4-BE49-F238E27FC236}">
                <a16:creationId xmlns:a16="http://schemas.microsoft.com/office/drawing/2014/main" id="{54C73CBC-72C8-4147-881A-2CECBCF486EF}"/>
              </a:ext>
            </a:extLst>
          </p:cNvPr>
          <p:cNvSpPr txBox="1"/>
          <p:nvPr/>
        </p:nvSpPr>
        <p:spPr>
          <a:xfrm>
            <a:off x="838200" y="3320716"/>
            <a:ext cx="10515600" cy="3477875"/>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static void Set(int </a:t>
            </a:r>
            <a:r>
              <a:rPr lang="en-US" sz="2000" b="1" dirty="0" err="1"/>
              <a:t>i</a:t>
            </a:r>
            <a:r>
              <a:rPr lang="en-US" sz="2000" b="1" dirty="0"/>
              <a:t>) { </a:t>
            </a:r>
            <a:r>
              <a:rPr lang="en-US" sz="2000" b="1" dirty="0" err="1"/>
              <a:t>i</a:t>
            </a:r>
            <a:r>
              <a:rPr lang="en-US" sz="2000" b="1" dirty="0"/>
              <a:t> = 20; }</a:t>
            </a:r>
          </a:p>
          <a:p>
            <a:endParaRPr lang="en-US" sz="2000" b="1" dirty="0"/>
          </a:p>
          <a:p>
            <a:r>
              <a:rPr lang="en-US" sz="2000" b="1" dirty="0"/>
              <a:t>	static void Main()</a:t>
            </a:r>
          </a:p>
          <a:p>
            <a:r>
              <a:rPr lang="en-US" sz="2000" b="1" dirty="0"/>
              <a:t>	{</a:t>
            </a:r>
          </a:p>
          <a:p>
            <a:r>
              <a:rPr lang="en-US" sz="2000" b="1" dirty="0"/>
              <a:t>		int x = 10; 		// value type</a:t>
            </a:r>
          </a:p>
          <a:p>
            <a:r>
              <a:rPr lang="en-US" sz="2000" b="1" dirty="0"/>
              <a:t>		</a:t>
            </a:r>
            <a:r>
              <a:rPr lang="en-US" sz="2000" b="1" dirty="0" err="1"/>
              <a:t>MyApp.Set</a:t>
            </a:r>
            <a:r>
              <a:rPr lang="en-US" sz="2000" b="1" dirty="0"/>
              <a:t>(x);		// pass value of x</a:t>
            </a:r>
          </a:p>
          <a:p>
            <a:r>
              <a:rPr lang="en-US" sz="2000" b="1" dirty="0"/>
              <a:t>		</a:t>
            </a:r>
            <a:r>
              <a:rPr lang="en-US" sz="2000" b="1" dirty="0" err="1"/>
              <a:t>System.Console.Write</a:t>
            </a:r>
            <a:r>
              <a:rPr lang="en-US" sz="2000" b="1" dirty="0"/>
              <a:t>(x); 	// 10</a:t>
            </a:r>
          </a:p>
          <a:p>
            <a:r>
              <a:rPr lang="en-US" sz="2000" b="1" dirty="0"/>
              <a:t>	}</a:t>
            </a:r>
          </a:p>
          <a:p>
            <a:r>
              <a:rPr lang="en-US" sz="2000" b="1" dirty="0"/>
              <a:t>}</a:t>
            </a:r>
          </a:p>
        </p:txBody>
      </p:sp>
    </p:spTree>
    <p:extLst>
      <p:ext uri="{BB962C8B-B14F-4D97-AF65-F5344CB8AC3E}">
        <p14:creationId xmlns:p14="http://schemas.microsoft.com/office/powerpoint/2010/main" val="292855090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1C44-E8D7-724A-9872-3B9F1297F59F}"/>
              </a:ext>
            </a:extLst>
          </p:cNvPr>
          <p:cNvSpPr>
            <a:spLocks noGrp="1"/>
          </p:cNvSpPr>
          <p:nvPr>
            <p:ph type="title"/>
          </p:nvPr>
        </p:nvSpPr>
        <p:spPr/>
        <p:txBody>
          <a:bodyPr/>
          <a:lstStyle/>
          <a:p>
            <a:r>
              <a:rPr lang="en-US" dirty="0"/>
              <a:t>Pass by Reference</a:t>
            </a:r>
            <a:br>
              <a:rPr lang="en-US" dirty="0"/>
            </a:br>
            <a:endParaRPr lang="en-BO" dirty="0"/>
          </a:p>
        </p:txBody>
      </p:sp>
      <p:sp>
        <p:nvSpPr>
          <p:cNvPr id="3" name="Content Placeholder 2">
            <a:extLst>
              <a:ext uri="{FF2B5EF4-FFF2-40B4-BE49-F238E27FC236}">
                <a16:creationId xmlns:a16="http://schemas.microsoft.com/office/drawing/2014/main" id="{E9CEBB28-57A5-F749-9261-41A221AB7EF0}"/>
              </a:ext>
            </a:extLst>
          </p:cNvPr>
          <p:cNvSpPr>
            <a:spLocks noGrp="1"/>
          </p:cNvSpPr>
          <p:nvPr>
            <p:ph idx="1"/>
          </p:nvPr>
        </p:nvSpPr>
        <p:spPr>
          <a:xfrm>
            <a:off x="838200" y="1825625"/>
            <a:ext cx="10515600" cy="1803099"/>
          </a:xfrm>
        </p:spPr>
        <p:txBody>
          <a:bodyPr/>
          <a:lstStyle/>
          <a:p>
            <a:pPr marL="0" indent="0">
              <a:buNone/>
            </a:pPr>
            <a:r>
              <a:rPr lang="en-US" dirty="0"/>
              <a:t>For reference data types, C# uses true pass by reference. This means that when a reference type is passed, it is not only possible to change its state, but also to replace the entire object and have the change propagate back to the original object.</a:t>
            </a:r>
          </a:p>
          <a:p>
            <a:endParaRPr lang="en-BO" dirty="0"/>
          </a:p>
        </p:txBody>
      </p:sp>
      <p:sp>
        <p:nvSpPr>
          <p:cNvPr id="4" name="TextBox 3">
            <a:extLst>
              <a:ext uri="{FF2B5EF4-FFF2-40B4-BE49-F238E27FC236}">
                <a16:creationId xmlns:a16="http://schemas.microsoft.com/office/drawing/2014/main" id="{FE7D3A8B-5470-E748-B754-F36BF7C7DCC4}"/>
              </a:ext>
            </a:extLst>
          </p:cNvPr>
          <p:cNvSpPr txBox="1"/>
          <p:nvPr/>
        </p:nvSpPr>
        <p:spPr>
          <a:xfrm>
            <a:off x="962527" y="3628724"/>
            <a:ext cx="7960092" cy="3139321"/>
          </a:xfrm>
          <a:prstGeom prst="rect">
            <a:avLst/>
          </a:prstGeom>
          <a:noFill/>
        </p:spPr>
        <p:txBody>
          <a:bodyPr wrap="square" rtlCol="0">
            <a:spAutoFit/>
          </a:bodyPr>
          <a:lstStyle/>
          <a:p>
            <a:r>
              <a:rPr lang="en-US" b="1" dirty="0"/>
              <a:t>c</a:t>
            </a:r>
            <a:r>
              <a:rPr lang="en-BO" b="1" dirty="0"/>
              <a:t>lass MyApp</a:t>
            </a:r>
          </a:p>
          <a:p>
            <a:r>
              <a:rPr lang="en-BO" b="1" dirty="0"/>
              <a:t>{</a:t>
            </a:r>
          </a:p>
          <a:p>
            <a:r>
              <a:rPr lang="en-US" b="1" dirty="0"/>
              <a:t>	static void Set(int[] </a:t>
            </a:r>
            <a:r>
              <a:rPr lang="en-US" b="1" dirty="0" err="1"/>
              <a:t>i</a:t>
            </a:r>
            <a:r>
              <a:rPr lang="en-US" b="1" dirty="0"/>
              <a:t>) { </a:t>
            </a:r>
            <a:r>
              <a:rPr lang="en-US" b="1" dirty="0" err="1"/>
              <a:t>i</a:t>
            </a:r>
            <a:r>
              <a:rPr lang="en-US" b="1" dirty="0"/>
              <a:t> = new int[] { 10 }; }</a:t>
            </a:r>
          </a:p>
          <a:p>
            <a:endParaRPr lang="en-US" b="1" dirty="0"/>
          </a:p>
          <a:p>
            <a:r>
              <a:rPr lang="en-US" b="1" dirty="0"/>
              <a:t>	static void Main()</a:t>
            </a:r>
          </a:p>
          <a:p>
            <a:r>
              <a:rPr lang="en-US" b="1" dirty="0"/>
              <a:t>	{</a:t>
            </a:r>
          </a:p>
          <a:p>
            <a:r>
              <a:rPr lang="en-US" b="1" dirty="0"/>
              <a:t>		int[] y = { 0 }; 		// reference type</a:t>
            </a:r>
          </a:p>
          <a:p>
            <a:r>
              <a:rPr lang="en-US" b="1" dirty="0"/>
              <a:t>		Set(y); 			// pass object reference</a:t>
            </a:r>
          </a:p>
          <a:p>
            <a:r>
              <a:rPr lang="en-US" b="1" dirty="0"/>
              <a:t>		</a:t>
            </a:r>
            <a:r>
              <a:rPr lang="en-US" b="1" dirty="0" err="1"/>
              <a:t>System.Console.Write</a:t>
            </a:r>
            <a:r>
              <a:rPr lang="en-US" b="1" dirty="0"/>
              <a:t>(y[0]); 	// 10</a:t>
            </a:r>
          </a:p>
          <a:p>
            <a:r>
              <a:rPr lang="en-US" b="1" dirty="0"/>
              <a:t>	}</a:t>
            </a:r>
          </a:p>
          <a:p>
            <a:r>
              <a:rPr lang="en-BO" b="1" dirty="0"/>
              <a:t>}</a:t>
            </a:r>
          </a:p>
        </p:txBody>
      </p:sp>
    </p:spTree>
    <p:extLst>
      <p:ext uri="{BB962C8B-B14F-4D97-AF65-F5344CB8AC3E}">
        <p14:creationId xmlns:p14="http://schemas.microsoft.com/office/powerpoint/2010/main" val="31521614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F73DE-77E0-CE49-AC63-B95453745E42}"/>
              </a:ext>
            </a:extLst>
          </p:cNvPr>
          <p:cNvSpPr>
            <a:spLocks noGrp="1"/>
          </p:cNvSpPr>
          <p:nvPr>
            <p:ph type="title"/>
          </p:nvPr>
        </p:nvSpPr>
        <p:spPr/>
        <p:txBody>
          <a:bodyPr/>
          <a:lstStyle/>
          <a:p>
            <a:r>
              <a:rPr lang="en-US" dirty="0"/>
              <a:t>ref Keyword</a:t>
            </a:r>
            <a:br>
              <a:rPr lang="en-US" dirty="0"/>
            </a:br>
            <a:endParaRPr lang="en-BO" dirty="0"/>
          </a:p>
        </p:txBody>
      </p:sp>
      <p:sp>
        <p:nvSpPr>
          <p:cNvPr id="3" name="Content Placeholder 2">
            <a:extLst>
              <a:ext uri="{FF2B5EF4-FFF2-40B4-BE49-F238E27FC236}">
                <a16:creationId xmlns:a16="http://schemas.microsoft.com/office/drawing/2014/main" id="{D86DA4ED-8A2F-5643-9212-0D148A78E51E}"/>
              </a:ext>
            </a:extLst>
          </p:cNvPr>
          <p:cNvSpPr>
            <a:spLocks noGrp="1"/>
          </p:cNvSpPr>
          <p:nvPr>
            <p:ph idx="1"/>
          </p:nvPr>
        </p:nvSpPr>
        <p:spPr>
          <a:xfrm>
            <a:off x="838200" y="1825625"/>
            <a:ext cx="10515600" cy="1726097"/>
          </a:xfrm>
        </p:spPr>
        <p:txBody>
          <a:bodyPr>
            <a:normAutofit lnSpcReduction="10000"/>
          </a:bodyPr>
          <a:lstStyle/>
          <a:p>
            <a:pPr marL="0" indent="0">
              <a:buNone/>
            </a:pPr>
            <a:r>
              <a:rPr lang="en-US" dirty="0"/>
              <a:t>A variable of value type can be passed by reference by using the ref</a:t>
            </a:r>
          </a:p>
          <a:p>
            <a:pPr marL="0" indent="0">
              <a:buNone/>
            </a:pPr>
            <a:r>
              <a:rPr lang="en-US" dirty="0"/>
              <a:t>keyword, both in the caller and method declarations. This will cause the variable to be passed in by reference, and therefore changing it will update the original value.</a:t>
            </a:r>
          </a:p>
          <a:p>
            <a:pPr marL="0" indent="0">
              <a:buNone/>
            </a:pPr>
            <a:endParaRPr lang="en-BO" dirty="0"/>
          </a:p>
        </p:txBody>
      </p:sp>
      <p:sp>
        <p:nvSpPr>
          <p:cNvPr id="4" name="TextBox 3">
            <a:extLst>
              <a:ext uri="{FF2B5EF4-FFF2-40B4-BE49-F238E27FC236}">
                <a16:creationId xmlns:a16="http://schemas.microsoft.com/office/drawing/2014/main" id="{36A1F3BF-9D0E-8D40-B332-37D3368FFFD1}"/>
              </a:ext>
            </a:extLst>
          </p:cNvPr>
          <p:cNvSpPr txBox="1"/>
          <p:nvPr/>
        </p:nvSpPr>
        <p:spPr>
          <a:xfrm>
            <a:off x="1078029" y="3551905"/>
            <a:ext cx="7902341" cy="3139321"/>
          </a:xfrm>
          <a:prstGeom prst="rect">
            <a:avLst/>
          </a:prstGeom>
          <a:noFill/>
        </p:spPr>
        <p:txBody>
          <a:bodyPr wrap="square" rtlCol="0">
            <a:spAutoFit/>
          </a:bodyPr>
          <a:lstStyle/>
          <a:p>
            <a:r>
              <a:rPr lang="en-US" b="1" dirty="0"/>
              <a:t>c</a:t>
            </a:r>
            <a:r>
              <a:rPr lang="en-BO" b="1" dirty="0"/>
              <a:t>lass MyApp</a:t>
            </a:r>
          </a:p>
          <a:p>
            <a:r>
              <a:rPr lang="en-BO" b="1" dirty="0"/>
              <a:t>{</a:t>
            </a:r>
          </a:p>
          <a:p>
            <a:pPr lvl="1"/>
            <a:r>
              <a:rPr lang="en-US" b="1" dirty="0"/>
              <a:t>void Set(ref int </a:t>
            </a:r>
            <a:r>
              <a:rPr lang="en-US" b="1" dirty="0" err="1"/>
              <a:t>i</a:t>
            </a:r>
            <a:r>
              <a:rPr lang="en-US" b="1" dirty="0"/>
              <a:t>) { </a:t>
            </a:r>
            <a:r>
              <a:rPr lang="en-US" b="1" dirty="0" err="1"/>
              <a:t>i</a:t>
            </a:r>
            <a:r>
              <a:rPr lang="en-US" b="1" dirty="0"/>
              <a:t> = 10; }</a:t>
            </a:r>
          </a:p>
          <a:p>
            <a:pPr lvl="1"/>
            <a:endParaRPr lang="en-US" b="1" dirty="0"/>
          </a:p>
          <a:p>
            <a:pPr lvl="1"/>
            <a:r>
              <a:rPr lang="en-US" b="1" dirty="0"/>
              <a:t>static void Main()</a:t>
            </a:r>
          </a:p>
          <a:p>
            <a:pPr lvl="1"/>
            <a:r>
              <a:rPr lang="en-US" b="1" dirty="0"/>
              <a:t>{</a:t>
            </a:r>
          </a:p>
          <a:p>
            <a:pPr lvl="2"/>
            <a:r>
              <a:rPr lang="en-US" b="1" dirty="0"/>
              <a:t>int x = 0; 			// value type</a:t>
            </a:r>
          </a:p>
          <a:p>
            <a:pPr lvl="2"/>
            <a:r>
              <a:rPr lang="en-US" b="1" dirty="0"/>
              <a:t>Set(ref x); 		// pass reference to value type</a:t>
            </a:r>
          </a:p>
          <a:p>
            <a:pPr lvl="2"/>
            <a:r>
              <a:rPr lang="en-US" b="1" dirty="0" err="1"/>
              <a:t>System.Console.Write</a:t>
            </a:r>
            <a:r>
              <a:rPr lang="en-US" b="1" dirty="0"/>
              <a:t>(x); 	// 10</a:t>
            </a:r>
          </a:p>
          <a:p>
            <a:pPr lvl="1"/>
            <a:r>
              <a:rPr lang="en-US" b="1" dirty="0"/>
              <a:t>}</a:t>
            </a:r>
          </a:p>
          <a:p>
            <a:r>
              <a:rPr lang="en-BO" b="1" dirty="0"/>
              <a:t>}</a:t>
            </a:r>
          </a:p>
        </p:txBody>
      </p:sp>
    </p:spTree>
    <p:extLst>
      <p:ext uri="{BB962C8B-B14F-4D97-AF65-F5344CB8AC3E}">
        <p14:creationId xmlns:p14="http://schemas.microsoft.com/office/powerpoint/2010/main" val="32622644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C84F4-0042-D847-8E66-894C5787241F}"/>
              </a:ext>
            </a:extLst>
          </p:cNvPr>
          <p:cNvSpPr>
            <a:spLocks noGrp="1"/>
          </p:cNvSpPr>
          <p:nvPr>
            <p:ph type="title"/>
          </p:nvPr>
        </p:nvSpPr>
        <p:spPr/>
        <p:txBody>
          <a:bodyPr/>
          <a:lstStyle/>
          <a:p>
            <a:r>
              <a:rPr lang="en-BO" dirty="0"/>
              <a:t>Value types returned by reference</a:t>
            </a:r>
          </a:p>
        </p:txBody>
      </p:sp>
      <p:sp>
        <p:nvSpPr>
          <p:cNvPr id="3" name="Content Placeholder 2">
            <a:extLst>
              <a:ext uri="{FF2B5EF4-FFF2-40B4-BE49-F238E27FC236}">
                <a16:creationId xmlns:a16="http://schemas.microsoft.com/office/drawing/2014/main" id="{B37FC2B9-AFA9-E840-8F0B-51CA7C6E30F5}"/>
              </a:ext>
            </a:extLst>
          </p:cNvPr>
          <p:cNvSpPr>
            <a:spLocks noGrp="1"/>
          </p:cNvSpPr>
          <p:nvPr>
            <p:ph idx="1"/>
          </p:nvPr>
        </p:nvSpPr>
        <p:spPr>
          <a:xfrm>
            <a:off x="838200" y="1825625"/>
            <a:ext cx="10515600" cy="1325563"/>
          </a:xfrm>
        </p:spPr>
        <p:txBody>
          <a:bodyPr>
            <a:normAutofit fontScale="92500" lnSpcReduction="20000"/>
          </a:bodyPr>
          <a:lstStyle/>
          <a:p>
            <a:pPr marL="0" indent="0">
              <a:buNone/>
            </a:pPr>
            <a:r>
              <a:rPr lang="en-US" dirty="0"/>
              <a:t>Value types can be also returned by reference. The ref keyword is then added both before the return type and the return value. Bear in mind that the returned variable must have a lifetime that extends beyond the method’s scope, so it cannot be a variable local to the method.</a:t>
            </a:r>
          </a:p>
          <a:p>
            <a:endParaRPr lang="en-BO" dirty="0"/>
          </a:p>
        </p:txBody>
      </p:sp>
      <p:sp>
        <p:nvSpPr>
          <p:cNvPr id="4" name="TextBox 3">
            <a:extLst>
              <a:ext uri="{FF2B5EF4-FFF2-40B4-BE49-F238E27FC236}">
                <a16:creationId xmlns:a16="http://schemas.microsoft.com/office/drawing/2014/main" id="{9A1B8429-CE48-4447-A2A5-22D0A7029149}"/>
              </a:ext>
            </a:extLst>
          </p:cNvPr>
          <p:cNvSpPr txBox="1"/>
          <p:nvPr/>
        </p:nvSpPr>
        <p:spPr>
          <a:xfrm>
            <a:off x="933651" y="3272589"/>
            <a:ext cx="3031957" cy="3170099"/>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a:t>public int </a:t>
            </a:r>
            <a:r>
              <a:rPr lang="en-US" sz="2000" b="1" dirty="0" err="1"/>
              <a:t>myField</a:t>
            </a:r>
            <a:r>
              <a:rPr lang="en-US" sz="2000" b="1" dirty="0"/>
              <a:t> = 5;</a:t>
            </a:r>
          </a:p>
          <a:p>
            <a:pPr lvl="1"/>
            <a:endParaRPr lang="en-US" sz="2000" b="1" dirty="0"/>
          </a:p>
          <a:p>
            <a:pPr lvl="1"/>
            <a:r>
              <a:rPr lang="en-US" sz="2000" b="1" dirty="0"/>
              <a:t>public ref int </a:t>
            </a:r>
            <a:r>
              <a:rPr lang="en-US" sz="2000" b="1" dirty="0" err="1"/>
              <a:t>GetField</a:t>
            </a:r>
            <a:r>
              <a:rPr lang="en-US" sz="2000" b="1" dirty="0"/>
              <a:t>()</a:t>
            </a:r>
          </a:p>
          <a:p>
            <a:pPr lvl="1"/>
            <a:r>
              <a:rPr lang="en-US" sz="2000" b="1" dirty="0"/>
              <a:t>{</a:t>
            </a:r>
          </a:p>
          <a:p>
            <a:pPr lvl="1"/>
            <a:r>
              <a:rPr lang="en-US" sz="2000" b="1" dirty="0"/>
              <a:t>return ref </a:t>
            </a:r>
            <a:r>
              <a:rPr lang="en-US" sz="2000" b="1" dirty="0" err="1"/>
              <a:t>myField</a:t>
            </a:r>
            <a:r>
              <a:rPr lang="en-US" sz="2000" b="1" dirty="0"/>
              <a:t>;</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6C15A311-C948-8A43-91D8-073F93E84B04}"/>
              </a:ext>
            </a:extLst>
          </p:cNvPr>
          <p:cNvSpPr txBox="1"/>
          <p:nvPr/>
        </p:nvSpPr>
        <p:spPr>
          <a:xfrm>
            <a:off x="4456498" y="3272589"/>
            <a:ext cx="7276699" cy="3477875"/>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static void Main()</a:t>
            </a:r>
          </a:p>
          <a:p>
            <a:pPr lvl="1"/>
            <a:r>
              <a:rPr lang="en-US" sz="2000" b="1" dirty="0"/>
              <a:t>{</a:t>
            </a:r>
          </a:p>
          <a:p>
            <a:pPr lvl="2"/>
            <a:r>
              <a:rPr lang="en-US" sz="2000" b="1" dirty="0" err="1"/>
              <a:t>MyClass</a:t>
            </a:r>
            <a:r>
              <a:rPr lang="en-US" sz="2000" b="1" dirty="0"/>
              <a:t> m = new </a:t>
            </a:r>
            <a:r>
              <a:rPr lang="en-US" sz="2000" b="1" dirty="0" err="1"/>
              <a:t>MyClass</a:t>
            </a:r>
            <a:r>
              <a:rPr lang="en-US" sz="2000" b="1" dirty="0"/>
              <a:t>();</a:t>
            </a:r>
          </a:p>
          <a:p>
            <a:pPr lvl="2"/>
            <a:r>
              <a:rPr lang="en-US" sz="2000" b="1" dirty="0"/>
              <a:t>ref int </a:t>
            </a:r>
            <a:r>
              <a:rPr lang="en-US" sz="2000" b="1" dirty="0" err="1"/>
              <a:t>myAlias</a:t>
            </a:r>
            <a:r>
              <a:rPr lang="en-US" sz="2000" b="1" dirty="0"/>
              <a:t> = ref </a:t>
            </a:r>
            <a:r>
              <a:rPr lang="en-US" sz="2000" b="1" dirty="0" err="1"/>
              <a:t>m.GetField</a:t>
            </a:r>
            <a:r>
              <a:rPr lang="en-US" sz="2000" b="1" dirty="0"/>
              <a:t>(); 	// reference</a:t>
            </a:r>
          </a:p>
          <a:p>
            <a:pPr lvl="2"/>
            <a:r>
              <a:rPr lang="en-US" sz="2000" b="1" dirty="0"/>
              <a:t>int </a:t>
            </a:r>
            <a:r>
              <a:rPr lang="en-US" sz="2000" b="1" dirty="0" err="1"/>
              <a:t>myCopy</a:t>
            </a:r>
            <a:r>
              <a:rPr lang="en-US" sz="2000" b="1" dirty="0"/>
              <a:t> = </a:t>
            </a:r>
            <a:r>
              <a:rPr lang="en-US" sz="2000" b="1" dirty="0" err="1"/>
              <a:t>m.GetField</a:t>
            </a:r>
            <a:r>
              <a:rPr lang="en-US" sz="2000" b="1" dirty="0"/>
              <a:t>(); 		// value copy</a:t>
            </a:r>
          </a:p>
          <a:p>
            <a:pPr lvl="2"/>
            <a:r>
              <a:rPr lang="en-US" sz="2000" b="1" dirty="0" err="1"/>
              <a:t>myAlias</a:t>
            </a:r>
            <a:r>
              <a:rPr lang="en-US" sz="2000" b="1" dirty="0"/>
              <a:t> = 10;</a:t>
            </a:r>
          </a:p>
          <a:p>
            <a:pPr lvl="2"/>
            <a:r>
              <a:rPr lang="en-US" sz="2000" b="1" dirty="0" err="1"/>
              <a:t>System.Console.WriteLine</a:t>
            </a:r>
            <a:r>
              <a:rPr lang="en-US" sz="2000" b="1" dirty="0"/>
              <a:t>(</a:t>
            </a:r>
            <a:r>
              <a:rPr lang="en-US" sz="2000" b="1" dirty="0" err="1"/>
              <a:t>m.myField</a:t>
            </a:r>
            <a:r>
              <a:rPr lang="en-US" sz="2000" b="1" dirty="0"/>
              <a:t>); 	// "10"</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13984752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E6EDA-086A-9E4F-BC40-F54E245A581B}"/>
              </a:ext>
            </a:extLst>
          </p:cNvPr>
          <p:cNvSpPr>
            <a:spLocks noGrp="1"/>
          </p:cNvSpPr>
          <p:nvPr>
            <p:ph type="title"/>
          </p:nvPr>
        </p:nvSpPr>
        <p:spPr/>
        <p:txBody>
          <a:bodyPr/>
          <a:lstStyle/>
          <a:p>
            <a:r>
              <a:rPr lang="en-US" dirty="0"/>
              <a:t>out Keyword</a:t>
            </a:r>
            <a:br>
              <a:rPr lang="en-US" dirty="0"/>
            </a:br>
            <a:endParaRPr lang="en-BO" dirty="0"/>
          </a:p>
        </p:txBody>
      </p:sp>
      <p:sp>
        <p:nvSpPr>
          <p:cNvPr id="3" name="Content Placeholder 2">
            <a:extLst>
              <a:ext uri="{FF2B5EF4-FFF2-40B4-BE49-F238E27FC236}">
                <a16:creationId xmlns:a16="http://schemas.microsoft.com/office/drawing/2014/main" id="{322F0918-2B87-004C-AAAB-45DD793F7929}"/>
              </a:ext>
            </a:extLst>
          </p:cNvPr>
          <p:cNvSpPr>
            <a:spLocks noGrp="1"/>
          </p:cNvSpPr>
          <p:nvPr>
            <p:ph idx="1"/>
          </p:nvPr>
        </p:nvSpPr>
        <p:spPr>
          <a:xfrm>
            <a:off x="838200" y="1825625"/>
            <a:ext cx="10515600" cy="1603375"/>
          </a:xfrm>
        </p:spPr>
        <p:txBody>
          <a:bodyPr>
            <a:normAutofit fontScale="85000" lnSpcReduction="10000"/>
          </a:bodyPr>
          <a:lstStyle/>
          <a:p>
            <a:pPr marL="0" indent="0">
              <a:buNone/>
            </a:pPr>
            <a:r>
              <a:rPr lang="en-US" dirty="0"/>
              <a:t>Sometimes you may want to pass an unassigned variable by reference and have it assigned in the method. However, using an unassigned local variable will give a compile-time error. For this situation, the out keyword can be used. It has the same function as ref, except that the compiler will allow use of the unassigned variable, and it will make sure the variable is assigned in the method.</a:t>
            </a:r>
          </a:p>
          <a:p>
            <a:pPr marL="0" indent="0">
              <a:buNone/>
            </a:pPr>
            <a:endParaRPr lang="en-US" dirty="0"/>
          </a:p>
          <a:p>
            <a:pPr lvl="1"/>
            <a:endParaRPr lang="en-BO" dirty="0"/>
          </a:p>
        </p:txBody>
      </p:sp>
      <p:sp>
        <p:nvSpPr>
          <p:cNvPr id="4" name="TextBox 3">
            <a:extLst>
              <a:ext uri="{FF2B5EF4-FFF2-40B4-BE49-F238E27FC236}">
                <a16:creationId xmlns:a16="http://schemas.microsoft.com/office/drawing/2014/main" id="{4AE4C03F-DC4D-6D47-989A-BC696819CED7}"/>
              </a:ext>
            </a:extLst>
          </p:cNvPr>
          <p:cNvSpPr txBox="1"/>
          <p:nvPr/>
        </p:nvSpPr>
        <p:spPr>
          <a:xfrm>
            <a:off x="962527" y="3563937"/>
            <a:ext cx="8893743" cy="3139321"/>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pPr lvl="1"/>
            <a:r>
              <a:rPr lang="en-US" b="1" dirty="0"/>
              <a:t>static void Set(out int </a:t>
            </a:r>
            <a:r>
              <a:rPr lang="en-US" b="1" dirty="0" err="1"/>
              <a:t>i</a:t>
            </a:r>
            <a:r>
              <a:rPr lang="en-US" b="1" dirty="0"/>
              <a:t>) { </a:t>
            </a:r>
            <a:r>
              <a:rPr lang="en-US" b="1" dirty="0" err="1"/>
              <a:t>i</a:t>
            </a:r>
            <a:r>
              <a:rPr lang="en-US" b="1" dirty="0"/>
              <a:t> = 10; }</a:t>
            </a:r>
          </a:p>
          <a:p>
            <a:pPr lvl="1"/>
            <a:endParaRPr lang="en-US" b="1" dirty="0"/>
          </a:p>
          <a:p>
            <a:pPr lvl="1"/>
            <a:r>
              <a:rPr lang="en-US" b="1" dirty="0"/>
              <a:t>static void Main()</a:t>
            </a:r>
          </a:p>
          <a:p>
            <a:pPr lvl="1"/>
            <a:r>
              <a:rPr lang="en-US" b="1" dirty="0"/>
              <a:t>{</a:t>
            </a:r>
          </a:p>
          <a:p>
            <a:pPr lvl="2"/>
            <a:r>
              <a:rPr lang="en-US" b="1" dirty="0"/>
              <a:t>int x; 			// value type</a:t>
            </a:r>
          </a:p>
          <a:p>
            <a:pPr lvl="2"/>
            <a:r>
              <a:rPr lang="en-US" b="1" dirty="0"/>
              <a:t>Set(out x); 		// pass reference to unset value type</a:t>
            </a:r>
          </a:p>
          <a:p>
            <a:pPr lvl="2"/>
            <a:r>
              <a:rPr lang="en-US" b="1" dirty="0" err="1"/>
              <a:t>System.Console.Write</a:t>
            </a:r>
            <a:r>
              <a:rPr lang="en-US" b="1" dirty="0"/>
              <a:t>(x); 	// 10</a:t>
            </a:r>
          </a:p>
          <a:p>
            <a:pPr lvl="1"/>
            <a:r>
              <a:rPr lang="en-US" b="1" dirty="0"/>
              <a:t>}</a:t>
            </a:r>
          </a:p>
          <a:p>
            <a:r>
              <a:rPr lang="en-US" b="1" dirty="0"/>
              <a:t>}</a:t>
            </a:r>
          </a:p>
        </p:txBody>
      </p:sp>
    </p:spTree>
    <p:extLst>
      <p:ext uri="{BB962C8B-B14F-4D97-AF65-F5344CB8AC3E}">
        <p14:creationId xmlns:p14="http://schemas.microsoft.com/office/powerpoint/2010/main" val="22350776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1679-A955-5D44-B3A2-EF515E7BBA59}"/>
              </a:ext>
            </a:extLst>
          </p:cNvPr>
          <p:cNvSpPr>
            <a:spLocks noGrp="1"/>
          </p:cNvSpPr>
          <p:nvPr>
            <p:ph type="title"/>
          </p:nvPr>
        </p:nvSpPr>
        <p:spPr/>
        <p:txBody>
          <a:bodyPr/>
          <a:lstStyle/>
          <a:p>
            <a:r>
              <a:rPr lang="en-BO" dirty="0"/>
              <a:t>Declaring the out variable in the method call</a:t>
            </a:r>
          </a:p>
        </p:txBody>
      </p:sp>
      <p:sp>
        <p:nvSpPr>
          <p:cNvPr id="3" name="Content Placeholder 2">
            <a:extLst>
              <a:ext uri="{FF2B5EF4-FFF2-40B4-BE49-F238E27FC236}">
                <a16:creationId xmlns:a16="http://schemas.microsoft.com/office/drawing/2014/main" id="{0B271F96-1698-C943-9114-B57A3281A8F6}"/>
              </a:ext>
            </a:extLst>
          </p:cNvPr>
          <p:cNvSpPr>
            <a:spLocks noGrp="1"/>
          </p:cNvSpPr>
          <p:nvPr>
            <p:ph idx="1"/>
          </p:nvPr>
        </p:nvSpPr>
        <p:spPr>
          <a:xfrm>
            <a:off x="838200" y="1825625"/>
            <a:ext cx="10515600" cy="1071579"/>
          </a:xfrm>
        </p:spPr>
        <p:txBody>
          <a:bodyPr>
            <a:normAutofit fontScale="92500" lnSpcReduction="10000"/>
          </a:bodyPr>
          <a:lstStyle/>
          <a:p>
            <a:pPr marL="0" indent="0">
              <a:buNone/>
            </a:pPr>
            <a:r>
              <a:rPr lang="en-US" dirty="0"/>
              <a:t>It is possible to declare out variables in the argument list of a method call. This feature allows the previous example to be simplified in the following manner.</a:t>
            </a:r>
          </a:p>
          <a:p>
            <a:endParaRPr lang="en-BO" dirty="0"/>
          </a:p>
        </p:txBody>
      </p:sp>
      <p:sp>
        <p:nvSpPr>
          <p:cNvPr id="4" name="TextBox 3">
            <a:extLst>
              <a:ext uri="{FF2B5EF4-FFF2-40B4-BE49-F238E27FC236}">
                <a16:creationId xmlns:a16="http://schemas.microsoft.com/office/drawing/2014/main" id="{1B05C9CD-D229-F04C-BAA1-3974E02FA870}"/>
              </a:ext>
            </a:extLst>
          </p:cNvPr>
          <p:cNvSpPr txBox="1"/>
          <p:nvPr/>
        </p:nvSpPr>
        <p:spPr>
          <a:xfrm>
            <a:off x="981778" y="3032141"/>
            <a:ext cx="9808143" cy="3785652"/>
          </a:xfrm>
          <a:prstGeom prst="rect">
            <a:avLst/>
          </a:prstGeom>
          <a:noFill/>
        </p:spPr>
        <p:txBody>
          <a:bodyPr wrap="square" rtlCol="0">
            <a:spAutoFit/>
          </a:bodyPr>
          <a:lstStyle/>
          <a:p>
            <a:r>
              <a:rPr lang="en-US" sz="2400" b="1" dirty="0"/>
              <a:t>c</a:t>
            </a:r>
            <a:r>
              <a:rPr lang="en-BO" sz="2400" b="1" dirty="0"/>
              <a:t>lass MyApp</a:t>
            </a:r>
          </a:p>
          <a:p>
            <a:r>
              <a:rPr lang="en-BO" sz="2400" b="1" dirty="0"/>
              <a:t>{</a:t>
            </a:r>
          </a:p>
          <a:p>
            <a:r>
              <a:rPr lang="en-US" sz="2400" b="1" dirty="0"/>
              <a:t>	static void Set(out int </a:t>
            </a:r>
            <a:r>
              <a:rPr lang="en-US" sz="2400" b="1" dirty="0" err="1"/>
              <a:t>i</a:t>
            </a:r>
            <a:r>
              <a:rPr lang="en-US" sz="2400" b="1" dirty="0"/>
              <a:t>) { </a:t>
            </a:r>
            <a:r>
              <a:rPr lang="en-US" sz="2400" b="1" dirty="0" err="1"/>
              <a:t>i</a:t>
            </a:r>
            <a:r>
              <a:rPr lang="en-US" sz="2400" b="1" dirty="0"/>
              <a:t> = 10; }</a:t>
            </a:r>
          </a:p>
          <a:p>
            <a:endParaRPr lang="en-BO" sz="2400" b="1" dirty="0"/>
          </a:p>
          <a:p>
            <a:pPr lvl="2"/>
            <a:r>
              <a:rPr lang="en-US" sz="2400" b="1" dirty="0"/>
              <a:t>static void Main()</a:t>
            </a:r>
          </a:p>
          <a:p>
            <a:pPr lvl="2"/>
            <a:r>
              <a:rPr lang="en-US" sz="2400" b="1" dirty="0"/>
              <a:t>{</a:t>
            </a:r>
          </a:p>
          <a:p>
            <a:pPr lvl="3"/>
            <a:r>
              <a:rPr lang="en-US" sz="2400" b="1" dirty="0"/>
              <a:t>Set(out int x);</a:t>
            </a:r>
          </a:p>
          <a:p>
            <a:pPr lvl="3"/>
            <a:r>
              <a:rPr lang="en-US" sz="2400" b="1" dirty="0" err="1"/>
              <a:t>System.Console.Write</a:t>
            </a:r>
            <a:r>
              <a:rPr lang="en-US" sz="2400" b="1" dirty="0"/>
              <a:t>(x); 	// 10</a:t>
            </a:r>
          </a:p>
          <a:p>
            <a:pPr lvl="2"/>
            <a:r>
              <a:rPr lang="en-US" sz="2400" b="1" dirty="0"/>
              <a:t>}</a:t>
            </a:r>
          </a:p>
          <a:p>
            <a:r>
              <a:rPr lang="en-BO" sz="2400" b="1" dirty="0"/>
              <a:t>}</a:t>
            </a:r>
          </a:p>
        </p:txBody>
      </p:sp>
    </p:spTree>
    <p:extLst>
      <p:ext uri="{BB962C8B-B14F-4D97-AF65-F5344CB8AC3E}">
        <p14:creationId xmlns:p14="http://schemas.microsoft.com/office/powerpoint/2010/main" val="7511692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CAE8-825D-9942-BD09-7133897224A9}"/>
              </a:ext>
            </a:extLst>
          </p:cNvPr>
          <p:cNvSpPr>
            <a:spLocks noGrp="1"/>
          </p:cNvSpPr>
          <p:nvPr>
            <p:ph type="title"/>
          </p:nvPr>
        </p:nvSpPr>
        <p:spPr/>
        <p:txBody>
          <a:bodyPr/>
          <a:lstStyle/>
          <a:p>
            <a:r>
              <a:rPr lang="en-US" dirty="0"/>
              <a:t>Local Methods</a:t>
            </a:r>
            <a:br>
              <a:rPr lang="en-US" dirty="0"/>
            </a:br>
            <a:endParaRPr lang="en-BO" dirty="0"/>
          </a:p>
        </p:txBody>
      </p:sp>
      <p:sp>
        <p:nvSpPr>
          <p:cNvPr id="3" name="Content Placeholder 2">
            <a:extLst>
              <a:ext uri="{FF2B5EF4-FFF2-40B4-BE49-F238E27FC236}">
                <a16:creationId xmlns:a16="http://schemas.microsoft.com/office/drawing/2014/main" id="{3EFDD16C-8BB5-C240-B2DF-27058120A876}"/>
              </a:ext>
            </a:extLst>
          </p:cNvPr>
          <p:cNvSpPr>
            <a:spLocks noGrp="1"/>
          </p:cNvSpPr>
          <p:nvPr>
            <p:ph idx="1"/>
          </p:nvPr>
        </p:nvSpPr>
        <p:spPr>
          <a:xfrm>
            <a:off x="7854215" y="1604243"/>
            <a:ext cx="3797967" cy="4373045"/>
          </a:xfrm>
        </p:spPr>
        <p:txBody>
          <a:bodyPr>
            <a:normAutofit fontScale="70000" lnSpcReduction="20000"/>
          </a:bodyPr>
          <a:lstStyle/>
          <a:p>
            <a:pPr marL="0" indent="0">
              <a:buNone/>
            </a:pPr>
            <a:r>
              <a:rPr lang="en-US" sz="3800" dirty="0"/>
              <a:t>A method can be defined inside another method. This is useful for limiting the scope of a method, in cases when the method is only called by one other method. </a:t>
            </a:r>
          </a:p>
          <a:p>
            <a:pPr marL="0" indent="0">
              <a:buNone/>
            </a:pPr>
            <a:r>
              <a:rPr lang="en-US" sz="3800" dirty="0"/>
              <a:t>To illustrate, a nested method is used here to perform a countdown. Note that this nested method calls itself and is therefore called a recursive method.</a:t>
            </a:r>
          </a:p>
          <a:p>
            <a:endParaRPr lang="en-BO" dirty="0"/>
          </a:p>
        </p:txBody>
      </p:sp>
      <p:sp>
        <p:nvSpPr>
          <p:cNvPr id="4" name="TextBox 3">
            <a:extLst>
              <a:ext uri="{FF2B5EF4-FFF2-40B4-BE49-F238E27FC236}">
                <a16:creationId xmlns:a16="http://schemas.microsoft.com/office/drawing/2014/main" id="{247DFF7E-AAAA-7740-81A3-453242B49F6D}"/>
              </a:ext>
            </a:extLst>
          </p:cNvPr>
          <p:cNvSpPr txBox="1"/>
          <p:nvPr/>
        </p:nvSpPr>
        <p:spPr>
          <a:xfrm>
            <a:off x="838200" y="1225689"/>
            <a:ext cx="6438499" cy="5632311"/>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a:t>
            </a:r>
            <a:r>
              <a:rPr lang="en-US" b="1" dirty="0" err="1"/>
              <a:t>CountDown</a:t>
            </a:r>
            <a:r>
              <a:rPr lang="en-US" b="1" dirty="0"/>
              <a:t>() 	{</a:t>
            </a:r>
          </a:p>
          <a:p>
            <a:r>
              <a:rPr lang="en-US" b="1" dirty="0"/>
              <a:t>		var x = 10;</a:t>
            </a:r>
          </a:p>
          <a:p>
            <a:r>
              <a:rPr lang="en-US" b="1" dirty="0"/>
              <a:t>		Recursion(x);</a:t>
            </a:r>
          </a:p>
          <a:p>
            <a:r>
              <a:rPr lang="en-US" b="1" dirty="0"/>
              <a:t>		</a:t>
            </a:r>
            <a:r>
              <a:rPr lang="en-US" b="1" dirty="0" err="1"/>
              <a:t>System.Console.WriteLine</a:t>
            </a:r>
            <a:r>
              <a:rPr lang="en-US" b="1" dirty="0"/>
              <a:t>("Done");</a:t>
            </a:r>
          </a:p>
          <a:p>
            <a:r>
              <a:rPr lang="en-US" b="1" dirty="0"/>
              <a:t>		</a:t>
            </a:r>
          </a:p>
          <a:p>
            <a:r>
              <a:rPr lang="en-US" b="1" dirty="0"/>
              <a:t>		void Recursion(int </a:t>
            </a:r>
            <a:r>
              <a:rPr lang="en-US" b="1" dirty="0" err="1"/>
              <a:t>i</a:t>
            </a:r>
            <a:r>
              <a:rPr lang="en-US" b="1" dirty="0"/>
              <a:t>)</a:t>
            </a:r>
          </a:p>
          <a:p>
            <a:r>
              <a:rPr lang="en-US" b="1" dirty="0"/>
              <a:t>		{</a:t>
            </a:r>
          </a:p>
          <a:p>
            <a:r>
              <a:rPr lang="en-US" b="1" dirty="0"/>
              <a:t>			if (</a:t>
            </a:r>
            <a:r>
              <a:rPr lang="en-US" b="1" dirty="0" err="1"/>
              <a:t>i</a:t>
            </a:r>
            <a:r>
              <a:rPr lang="en-US" b="1" dirty="0"/>
              <a:t> &lt;= 0) return;</a:t>
            </a:r>
          </a:p>
          <a:p>
            <a:r>
              <a:rPr lang="en-US" b="1" dirty="0"/>
              <a:t>			</a:t>
            </a:r>
            <a:r>
              <a:rPr lang="en-US" b="1" dirty="0" err="1"/>
              <a:t>System.Console.WriteLine</a:t>
            </a:r>
            <a:r>
              <a:rPr lang="en-US" b="1" dirty="0"/>
              <a:t>(</a:t>
            </a:r>
            <a:r>
              <a:rPr lang="en-US" b="1" dirty="0" err="1"/>
              <a:t>i</a:t>
            </a:r>
            <a:r>
              <a:rPr lang="en-US" b="1" dirty="0"/>
              <a:t>);</a:t>
            </a:r>
          </a:p>
          <a:p>
            <a:r>
              <a:rPr lang="en-US" b="1" dirty="0"/>
              <a:t>			</a:t>
            </a:r>
            <a:r>
              <a:rPr lang="en-US" b="1" dirty="0" err="1"/>
              <a:t>System.Threading</a:t>
            </a:r>
            <a:endParaRPr lang="en-US" b="1" dirty="0"/>
          </a:p>
          <a:p>
            <a:r>
              <a:rPr lang="en-US" b="1" dirty="0"/>
              <a:t>				.</a:t>
            </a:r>
            <a:r>
              <a:rPr lang="en-US" b="1" dirty="0" err="1"/>
              <a:t>Thread.Sleep</a:t>
            </a:r>
            <a:r>
              <a:rPr lang="en-US" b="1" dirty="0"/>
              <a:t>(1000); </a:t>
            </a:r>
          </a:p>
          <a:p>
            <a:r>
              <a:rPr lang="en-US" b="1" dirty="0"/>
              <a:t>			Recursion(</a:t>
            </a:r>
            <a:r>
              <a:rPr lang="en-US" b="1" dirty="0" err="1"/>
              <a:t>i</a:t>
            </a:r>
            <a:r>
              <a:rPr lang="en-US" b="1" dirty="0"/>
              <a:t> - 1);</a:t>
            </a:r>
          </a:p>
          <a:p>
            <a:r>
              <a:rPr lang="en-US" b="1" dirty="0"/>
              <a:t>		}</a:t>
            </a:r>
          </a:p>
          <a:p>
            <a:r>
              <a:rPr lang="en-US" b="1" dirty="0"/>
              <a:t>	}</a:t>
            </a:r>
          </a:p>
          <a:p>
            <a:r>
              <a:rPr lang="en-US" b="1" dirty="0"/>
              <a:t>	static void Main() 	{</a:t>
            </a:r>
          </a:p>
          <a:p>
            <a:r>
              <a:rPr lang="en-US" b="1" dirty="0"/>
              <a:t>		</a:t>
            </a:r>
            <a:r>
              <a:rPr lang="en-US" b="1" dirty="0" err="1"/>
              <a:t>CountDown</a:t>
            </a:r>
            <a:r>
              <a:rPr lang="en-US" b="1" dirty="0"/>
              <a:t>();</a:t>
            </a:r>
          </a:p>
          <a:p>
            <a:r>
              <a:rPr lang="en-US" b="1" dirty="0"/>
              <a:t>	}</a:t>
            </a:r>
          </a:p>
          <a:p>
            <a:r>
              <a:rPr lang="en-US" b="1" dirty="0"/>
              <a:t>}</a:t>
            </a:r>
          </a:p>
        </p:txBody>
      </p:sp>
    </p:spTree>
    <p:extLst>
      <p:ext uri="{BB962C8B-B14F-4D97-AF65-F5344CB8AC3E}">
        <p14:creationId xmlns:p14="http://schemas.microsoft.com/office/powerpoint/2010/main" val="3819382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F39A-579B-A84C-83F7-BA64649989A5}"/>
              </a:ext>
            </a:extLst>
          </p:cNvPr>
          <p:cNvSpPr>
            <a:spLocks noGrp="1"/>
          </p:cNvSpPr>
          <p:nvPr>
            <p:ph type="title"/>
          </p:nvPr>
        </p:nvSpPr>
        <p:spPr/>
        <p:txBody>
          <a:bodyPr/>
          <a:lstStyle/>
          <a:p>
            <a:r>
              <a:rPr lang="en-US" dirty="0"/>
              <a:t>CHAPTER 10</a:t>
            </a:r>
            <a:br>
              <a:rPr lang="en-US" dirty="0"/>
            </a:br>
            <a:endParaRPr lang="en-BO" dirty="0"/>
          </a:p>
        </p:txBody>
      </p:sp>
      <p:sp>
        <p:nvSpPr>
          <p:cNvPr id="3" name="Content Placeholder 2">
            <a:extLst>
              <a:ext uri="{FF2B5EF4-FFF2-40B4-BE49-F238E27FC236}">
                <a16:creationId xmlns:a16="http://schemas.microsoft.com/office/drawing/2014/main" id="{A348BC7E-265D-6C48-BD52-36A927ED8183}"/>
              </a:ext>
            </a:extLst>
          </p:cNvPr>
          <p:cNvSpPr>
            <a:spLocks noGrp="1"/>
          </p:cNvSpPr>
          <p:nvPr>
            <p:ph idx="1"/>
          </p:nvPr>
        </p:nvSpPr>
        <p:spPr/>
        <p:txBody>
          <a:bodyPr/>
          <a:lstStyle/>
          <a:p>
            <a:pPr marL="0" indent="0">
              <a:buNone/>
            </a:pPr>
            <a:r>
              <a:rPr lang="en-US" sz="4000" b="1" dirty="0"/>
              <a:t>class </a:t>
            </a:r>
          </a:p>
          <a:p>
            <a:endParaRPr lang="en-US" dirty="0"/>
          </a:p>
          <a:p>
            <a:pPr marL="0" indent="0">
              <a:buNone/>
            </a:pPr>
            <a:r>
              <a:rPr lang="en-US" dirty="0"/>
              <a:t>C# is an OOP (Object Oriented Programming) language.</a:t>
            </a:r>
          </a:p>
          <a:p>
            <a:pPr marL="0" indent="0">
              <a:buNone/>
            </a:pPr>
            <a:r>
              <a:rPr lang="en-US" dirty="0"/>
              <a:t>The master key for OOP is the class concept.</a:t>
            </a:r>
          </a:p>
          <a:p>
            <a:endParaRPr lang="en-BO" dirty="0"/>
          </a:p>
        </p:txBody>
      </p:sp>
    </p:spTree>
    <p:extLst>
      <p:ext uri="{BB962C8B-B14F-4D97-AF65-F5344CB8AC3E}">
        <p14:creationId xmlns:p14="http://schemas.microsoft.com/office/powerpoint/2010/main" val="968638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9643</TotalTime>
  <Words>29837</Words>
  <Application>Microsoft Macintosh PowerPoint</Application>
  <PresentationFormat>Widescreen</PresentationFormat>
  <Paragraphs>3119</Paragraphs>
  <Slides>299</Slides>
  <Notes>27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299</vt:i4>
      </vt:variant>
    </vt:vector>
  </HeadingPairs>
  <TitlesOfParts>
    <vt:vector size="303" baseType="lpstr">
      <vt:lpstr>Arial</vt:lpstr>
      <vt:lpstr>Calibri</vt:lpstr>
      <vt:lpstr>Calibri Light</vt:lpstr>
      <vt:lpstr>Office Theme</vt:lpstr>
      <vt:lpstr>C# Quick Reference</vt:lpstr>
      <vt:lpstr>CHAPTER 1 </vt:lpstr>
      <vt:lpstr>Choosing an IDE </vt:lpstr>
      <vt:lpstr>Creating a Project </vt:lpstr>
      <vt:lpstr>Initial program</vt:lpstr>
      <vt:lpstr>My first class</vt:lpstr>
      <vt:lpstr>The classic Hello World program </vt:lpstr>
      <vt:lpstr>Console.WriteLine</vt:lpstr>
      <vt:lpstr>IntelliSense </vt:lpstr>
      <vt:lpstr>CHAPTER 2 </vt:lpstr>
      <vt:lpstr>Visual Studio Compilation and execution </vt:lpstr>
      <vt:lpstr>Console Compilation </vt:lpstr>
      <vt:lpstr>Console Compilation</vt:lpstr>
      <vt:lpstr>C# Versions </vt:lpstr>
      <vt:lpstr>Comments </vt:lpstr>
      <vt:lpstr>Comments for documentation</vt:lpstr>
      <vt:lpstr>CHAPTER 3 </vt:lpstr>
      <vt:lpstr>Data Types </vt:lpstr>
      <vt:lpstr>Declaration </vt:lpstr>
      <vt:lpstr>Assignment </vt:lpstr>
      <vt:lpstr>Integer Types </vt:lpstr>
      <vt:lpstr>Unsigned Integer Types</vt:lpstr>
      <vt:lpstr>Integers with hexadecimal notation</vt:lpstr>
      <vt:lpstr>Numeric values with digit separator </vt:lpstr>
      <vt:lpstr>Floating-Point Types </vt:lpstr>
      <vt:lpstr>Numeric precision</vt:lpstr>
      <vt:lpstr>Numeric types conversion</vt:lpstr>
      <vt:lpstr>char type </vt:lpstr>
      <vt:lpstr>bool type </vt:lpstr>
      <vt:lpstr>Variable Scope </vt:lpstr>
      <vt:lpstr>Operators </vt:lpstr>
      <vt:lpstr>Arithmetic Operators </vt:lpstr>
      <vt:lpstr>Exact division</vt:lpstr>
      <vt:lpstr>Assignment Operators </vt:lpstr>
      <vt:lpstr>Combined Assignment Operators </vt:lpstr>
      <vt:lpstr>Increment and Decrement Operators </vt:lpstr>
      <vt:lpstr>Post-increment / Pre-increment </vt:lpstr>
      <vt:lpstr>Comparison Operators </vt:lpstr>
      <vt:lpstr>Logical Operators </vt:lpstr>
      <vt:lpstr>Bitwise Operators </vt:lpstr>
      <vt:lpstr>Bitwise shorthand assignment </vt:lpstr>
      <vt:lpstr>Operator Precedents </vt:lpstr>
      <vt:lpstr>Using parentheses</vt:lpstr>
      <vt:lpstr>CHAPTER 5 </vt:lpstr>
      <vt:lpstr>String Concatenation </vt:lpstr>
      <vt:lpstr>Concatenation implicitly numbers </vt:lpstr>
      <vt:lpstr>Concatenation explicitly numbers </vt:lpstr>
      <vt:lpstr>String interpolation</vt:lpstr>
      <vt:lpstr>Escape Characters </vt:lpstr>
      <vt:lpstr>Special escape Characters</vt:lpstr>
      <vt:lpstr>Verbatim string </vt:lpstr>
      <vt:lpstr>String Compare </vt:lpstr>
      <vt:lpstr>String Members </vt:lpstr>
      <vt:lpstr>PowerPoint Presentation</vt:lpstr>
      <vt:lpstr>StringBuilder Class </vt:lpstr>
      <vt:lpstr>CHAPTER 6 </vt:lpstr>
      <vt:lpstr>Array Declaration </vt:lpstr>
      <vt:lpstr>Array Allocation </vt:lpstr>
      <vt:lpstr>Array Assignment </vt:lpstr>
      <vt:lpstr>Array Access </vt:lpstr>
      <vt:lpstr>Rectangular Arrays </vt:lpstr>
      <vt:lpstr>Jagged Arrays </vt:lpstr>
      <vt:lpstr>CHAPTER 7 </vt:lpstr>
      <vt:lpstr>If Statement </vt:lpstr>
      <vt:lpstr>else if</vt:lpstr>
      <vt:lpstr>else</vt:lpstr>
      <vt:lpstr>if / else if /else </vt:lpstr>
      <vt:lpstr>Switch Statement </vt:lpstr>
      <vt:lpstr>Goto Statement </vt:lpstr>
      <vt:lpstr>Ternary Operator </vt:lpstr>
      <vt:lpstr>CHAPTER 8 </vt:lpstr>
      <vt:lpstr>while Loop </vt:lpstr>
      <vt:lpstr>do-while Loop </vt:lpstr>
      <vt:lpstr>for Loop </vt:lpstr>
      <vt:lpstr>for loop variation</vt:lpstr>
      <vt:lpstr>for loop variation</vt:lpstr>
      <vt:lpstr>foreach Loop </vt:lpstr>
      <vt:lpstr>Break and Continue </vt:lpstr>
      <vt:lpstr>CHAPTER 9 </vt:lpstr>
      <vt:lpstr>Defining Methods </vt:lpstr>
      <vt:lpstr>Calling static methods </vt:lpstr>
      <vt:lpstr>Calling instance methods (non static) </vt:lpstr>
      <vt:lpstr>Method Parameters </vt:lpstr>
      <vt:lpstr>Invoking methods with arguments</vt:lpstr>
      <vt:lpstr>Params Keyword </vt:lpstr>
      <vt:lpstr>Method Overloading </vt:lpstr>
      <vt:lpstr>Optional Parameters </vt:lpstr>
      <vt:lpstr>Named Arguments </vt:lpstr>
      <vt:lpstr>Return Statement </vt:lpstr>
      <vt:lpstr>Value and Reference Types </vt:lpstr>
      <vt:lpstr>Characteristics of reference and value types</vt:lpstr>
      <vt:lpstr>Pass by Value </vt:lpstr>
      <vt:lpstr>Pass by Reference </vt:lpstr>
      <vt:lpstr>ref Keyword </vt:lpstr>
      <vt:lpstr>Value types returned by reference</vt:lpstr>
      <vt:lpstr>out Keyword </vt:lpstr>
      <vt:lpstr>Declaring the out variable in the method call</vt:lpstr>
      <vt:lpstr>Local Methods </vt:lpstr>
      <vt:lpstr>CHAPTER 10 </vt:lpstr>
      <vt:lpstr>class and object</vt:lpstr>
      <vt:lpstr>Object Creation </vt:lpstr>
      <vt:lpstr>Accessing Object Members </vt:lpstr>
      <vt:lpstr>Constructor </vt:lpstr>
      <vt:lpstr>Constructor with parameters</vt:lpstr>
      <vt:lpstr>This Keyword </vt:lpstr>
      <vt:lpstr>Constructor Overloading </vt:lpstr>
      <vt:lpstr>Constructor Chaining </vt:lpstr>
      <vt:lpstr>Constructor with optional parameters</vt:lpstr>
      <vt:lpstr>Initial Field Values </vt:lpstr>
      <vt:lpstr>Default Constructor </vt:lpstr>
      <vt:lpstr>Object Initializers </vt:lpstr>
      <vt:lpstr>Partial Class </vt:lpstr>
      <vt:lpstr>Garbage Collector </vt:lpstr>
      <vt:lpstr>Destructor </vt:lpstr>
      <vt:lpstr>null Keyword </vt:lpstr>
      <vt:lpstr>Checking for a null reference </vt:lpstr>
      <vt:lpstr>Using ternary operator for null comparation</vt:lpstr>
      <vt:lpstr>Nullable Types </vt:lpstr>
      <vt:lpstr>Null-Coalescing Operator </vt:lpstr>
      <vt:lpstr>Null-Conditional Operator </vt:lpstr>
      <vt:lpstr>Default Values </vt:lpstr>
      <vt:lpstr>default keyword</vt:lpstr>
      <vt:lpstr>CHAPTER 11 </vt:lpstr>
      <vt:lpstr>Inheritance </vt:lpstr>
      <vt:lpstr>Object Class </vt:lpstr>
      <vt:lpstr>objects of class System.Object</vt:lpstr>
      <vt:lpstr>Downcast and Upcast </vt:lpstr>
      <vt:lpstr>Downcast must be explicit</vt:lpstr>
      <vt:lpstr>The is and as Keywords </vt:lpstr>
      <vt:lpstr>Pattern Matching </vt:lpstr>
      <vt:lpstr>Extended is expression with if </vt:lpstr>
      <vt:lpstr>Extended is expression with switch</vt:lpstr>
      <vt:lpstr>Boxing </vt:lpstr>
      <vt:lpstr>Unboxing </vt:lpstr>
      <vt:lpstr>CHAPTER 12 </vt:lpstr>
      <vt:lpstr>Redefining Members </vt:lpstr>
      <vt:lpstr>Hiding Members </vt:lpstr>
      <vt:lpstr>Overriding Members </vt:lpstr>
      <vt:lpstr>Hiding and Overriding </vt:lpstr>
      <vt:lpstr>Sealed Keyword </vt:lpstr>
      <vt:lpstr>Base Keyword </vt:lpstr>
      <vt:lpstr>Calling a base class constructor</vt:lpstr>
      <vt:lpstr>PowerPoint Presentation</vt:lpstr>
      <vt:lpstr>CHAPTER 13 </vt:lpstr>
      <vt:lpstr>modifiers of access levels</vt:lpstr>
      <vt:lpstr>Private Access </vt:lpstr>
      <vt:lpstr>Protected Access </vt:lpstr>
      <vt:lpstr>Internal Access </vt:lpstr>
      <vt:lpstr>Protected Internal Access </vt:lpstr>
      <vt:lpstr>Protected Internal Access </vt:lpstr>
      <vt:lpstr>Private protected Access </vt:lpstr>
      <vt:lpstr>Public Access </vt:lpstr>
      <vt:lpstr>Top-Level Access Levels </vt:lpstr>
      <vt:lpstr>Inner Classes </vt:lpstr>
      <vt:lpstr>Access Level Guideline </vt:lpstr>
      <vt:lpstr>CHAPTER 14 </vt:lpstr>
      <vt:lpstr>Static members</vt:lpstr>
      <vt:lpstr>Accessing Static Members </vt:lpstr>
      <vt:lpstr>Static Methods </vt:lpstr>
      <vt:lpstr>Static Fields </vt:lpstr>
      <vt:lpstr>Static Classes </vt:lpstr>
      <vt:lpstr>Static Constructor </vt:lpstr>
      <vt:lpstr>Extension Methods </vt:lpstr>
      <vt:lpstr>Extensions Methods extends libraries</vt:lpstr>
      <vt:lpstr>CHAPTER 15 </vt:lpstr>
      <vt:lpstr>Properties </vt:lpstr>
      <vt:lpstr>Property Advantages </vt:lpstr>
      <vt:lpstr>PowerPoint Presentation</vt:lpstr>
      <vt:lpstr>Coding with Properties</vt:lpstr>
      <vt:lpstr>Read-Only and Write-Only Properties </vt:lpstr>
      <vt:lpstr>Property Access Levels </vt:lpstr>
      <vt:lpstr>Auto-Implemented Properties </vt:lpstr>
      <vt:lpstr>Read-only auto-property with initializer </vt:lpstr>
      <vt:lpstr>CHAPTER 16 </vt:lpstr>
      <vt:lpstr>Indexers </vt:lpstr>
      <vt:lpstr>Indexer Parameters </vt:lpstr>
      <vt:lpstr>Indexer Overloading </vt:lpstr>
      <vt:lpstr>CHAPTER 17 </vt:lpstr>
      <vt:lpstr>Interface another reference type </vt:lpstr>
      <vt:lpstr>Interface Signatures </vt:lpstr>
      <vt:lpstr>Interface implementation </vt:lpstr>
      <vt:lpstr>Functionality Interface </vt:lpstr>
      <vt:lpstr>Class Interface </vt:lpstr>
      <vt:lpstr>CHAPTER 18 </vt:lpstr>
      <vt:lpstr>Abstract class </vt:lpstr>
      <vt:lpstr>PowerPoint Presentation</vt:lpstr>
      <vt:lpstr>PowerPoint Presentation</vt:lpstr>
      <vt:lpstr>Abstract Classes and Interfaces </vt:lpstr>
      <vt:lpstr>CHAPTER 19 </vt:lpstr>
      <vt:lpstr>Namespaces </vt:lpstr>
      <vt:lpstr>Nested Namespaces </vt:lpstr>
      <vt:lpstr>Namespace Access </vt:lpstr>
      <vt:lpstr>Using Directive </vt:lpstr>
      <vt:lpstr>Using Directive</vt:lpstr>
      <vt:lpstr>using with alias</vt:lpstr>
      <vt:lpstr>using static directive </vt:lpstr>
      <vt:lpstr>CHAPTER 20 </vt:lpstr>
      <vt:lpstr>enumerations </vt:lpstr>
      <vt:lpstr>Enum Methods </vt:lpstr>
      <vt:lpstr>CHAPTER 21 </vt:lpstr>
      <vt:lpstr>Exception Handling </vt:lpstr>
      <vt:lpstr>Try-Catch Statement </vt:lpstr>
      <vt:lpstr>Catch Block </vt:lpstr>
      <vt:lpstr>Exception Filters </vt:lpstr>
      <vt:lpstr>Exception Filters</vt:lpstr>
      <vt:lpstr>Finally Block </vt:lpstr>
      <vt:lpstr>Finally Block</vt:lpstr>
      <vt:lpstr>try-catch-finally statement </vt:lpstr>
      <vt:lpstr>The using Statement </vt:lpstr>
      <vt:lpstr>Throwing Exceptions </vt:lpstr>
      <vt:lpstr>throw keyword in contexts with an expression  </vt:lpstr>
      <vt:lpstr>CHAPTER 22 </vt:lpstr>
      <vt:lpstr>Operator Overloading Example </vt:lpstr>
      <vt:lpstr>Binary Operator Overloading </vt:lpstr>
      <vt:lpstr>Unary Operator Overloading </vt:lpstr>
      <vt:lpstr>Binary operator overloading.  Return Types and Parameters </vt:lpstr>
      <vt:lpstr>Overloadable Operators </vt:lpstr>
      <vt:lpstr>True and False Operator Overloading </vt:lpstr>
      <vt:lpstr>CHAPTER 23 </vt:lpstr>
      <vt:lpstr>Implicit Conversion Methods </vt:lpstr>
      <vt:lpstr>Explicit Conversion Methods </vt:lpstr>
      <vt:lpstr>CHAPTER 24 </vt:lpstr>
      <vt:lpstr>struct like a class </vt:lpstr>
      <vt:lpstr>struct as value type</vt:lpstr>
      <vt:lpstr>Struct Constructors </vt:lpstr>
      <vt:lpstr>Struct Field Initializers </vt:lpstr>
      <vt:lpstr>Struct Inheritance </vt:lpstr>
      <vt:lpstr>struct Guideline </vt:lpstr>
      <vt:lpstr>struct Guideline</vt:lpstr>
      <vt:lpstr>CHAPTER 25 </vt:lpstr>
      <vt:lpstr>Preprocessors </vt:lpstr>
      <vt:lpstr>Preprocessors list </vt:lpstr>
      <vt:lpstr>Preprocessor Syntax </vt:lpstr>
      <vt:lpstr>Conditional Compilation Symbols </vt:lpstr>
      <vt:lpstr>Conditional Compilation </vt:lpstr>
      <vt:lpstr>Conditional Compilation </vt:lpstr>
      <vt:lpstr>Diagnostic Directives </vt:lpstr>
      <vt:lpstr>Line Directive </vt:lpstr>
      <vt:lpstr>Region Directives </vt:lpstr>
      <vt:lpstr>CHAPTER 26 </vt:lpstr>
      <vt:lpstr>delegate</vt:lpstr>
      <vt:lpstr>Delegate example</vt:lpstr>
      <vt:lpstr>Anonymous Methods </vt:lpstr>
      <vt:lpstr>Lambda Expressions </vt:lpstr>
      <vt:lpstr>Lambda Expressions</vt:lpstr>
      <vt:lpstr>Statement lambda </vt:lpstr>
      <vt:lpstr>Expression Body Members </vt:lpstr>
      <vt:lpstr>Expression Body Members</vt:lpstr>
      <vt:lpstr>Multicast Delegates </vt:lpstr>
      <vt:lpstr>Delegate Signature </vt:lpstr>
      <vt:lpstr>Delegates as Parameters </vt:lpstr>
      <vt:lpstr>Delegates benefits</vt:lpstr>
      <vt:lpstr>CHAPTER 27 </vt:lpstr>
      <vt:lpstr>Events </vt:lpstr>
      <vt:lpstr>Publisher </vt:lpstr>
      <vt:lpstr>Event Keyword </vt:lpstr>
      <vt:lpstr>Event Caller </vt:lpstr>
      <vt:lpstr>Raising Events </vt:lpstr>
      <vt:lpstr>Publisher class</vt:lpstr>
      <vt:lpstr>Subscriber </vt:lpstr>
      <vt:lpstr>Event Handler </vt:lpstr>
      <vt:lpstr>Subscribing to Events </vt:lpstr>
      <vt:lpstr>CHAPTER 28 </vt:lpstr>
      <vt:lpstr>Generics </vt:lpstr>
      <vt:lpstr>Generic Methods </vt:lpstr>
      <vt:lpstr>Calling Generic Methods </vt:lpstr>
      <vt:lpstr>Generic Type Parameters </vt:lpstr>
      <vt:lpstr>Default Value </vt:lpstr>
      <vt:lpstr>Generic Classes </vt:lpstr>
      <vt:lpstr>Generic Class Inheritance </vt:lpstr>
      <vt:lpstr>PowerPoint Presentation</vt:lpstr>
      <vt:lpstr>Generic Interfaces </vt:lpstr>
      <vt:lpstr>Generic Delegates </vt:lpstr>
      <vt:lpstr>Generic Events </vt:lpstr>
      <vt:lpstr>Generics and Object </vt:lpstr>
      <vt:lpstr>Constraints </vt:lpstr>
      <vt:lpstr>Constraints</vt:lpstr>
      <vt:lpstr>Constraints</vt:lpstr>
      <vt:lpstr>Multiple Constraints </vt:lpstr>
      <vt:lpstr>Why Use Constraints </vt:lpstr>
      <vt:lpstr>Parameterless constructor constraint </vt:lpstr>
      <vt:lpstr>CHAPTER 29 </vt:lpstr>
      <vt:lpstr>Constants </vt:lpstr>
      <vt:lpstr>Local Constants </vt:lpstr>
      <vt:lpstr>Constant fields </vt:lpstr>
      <vt:lpstr>Readonly </vt:lpstr>
      <vt:lpstr>Readonly struct</vt:lpstr>
      <vt:lpstr>ref readonly return</vt:lpstr>
      <vt:lpstr>In Parameters </vt:lpstr>
      <vt:lpstr>Constant Guideline </vt:lpstr>
      <vt:lpstr>CHAPTER 30 </vt:lpstr>
      <vt:lpstr>Asynchronous method </vt:lpstr>
      <vt:lpstr>async and await Keywords </vt:lpstr>
      <vt:lpstr>Async return types </vt:lpstr>
      <vt:lpstr>Custom async methods </vt:lpstr>
      <vt:lpstr>Custom async methods </vt:lpstr>
      <vt:lpstr>Custom async methods</vt:lpstr>
      <vt:lpstr>Extended return types </vt:lpstr>
      <vt:lpstr>ValueTask&lt;T&gt; type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Quick Reference</dc:title>
  <dc:creator>Luis Alberto Osinaga</dc:creator>
  <cp:lastModifiedBy>Luis Alberto Osinaga</cp:lastModifiedBy>
  <cp:revision>386</cp:revision>
  <dcterms:created xsi:type="dcterms:W3CDTF">2020-04-09T15:46:03Z</dcterms:created>
  <dcterms:modified xsi:type="dcterms:W3CDTF">2020-04-26T21:39:46Z</dcterms:modified>
</cp:coreProperties>
</file>