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5"/>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445"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9" r:id="rId80"/>
    <p:sldId id="340" r:id="rId81"/>
    <p:sldId id="341" r:id="rId82"/>
    <p:sldId id="343" r:id="rId83"/>
    <p:sldId id="342" r:id="rId84"/>
    <p:sldId id="344" r:id="rId85"/>
    <p:sldId id="345" r:id="rId86"/>
    <p:sldId id="336" r:id="rId87"/>
    <p:sldId id="338" r:id="rId88"/>
    <p:sldId id="346" r:id="rId89"/>
    <p:sldId id="34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2" r:id="rId143"/>
    <p:sldId id="401" r:id="rId144"/>
    <p:sldId id="403" r:id="rId145"/>
    <p:sldId id="404" r:id="rId146"/>
    <p:sldId id="405" r:id="rId147"/>
    <p:sldId id="406" r:id="rId148"/>
    <p:sldId id="407" r:id="rId149"/>
    <p:sldId id="408" r:id="rId150"/>
    <p:sldId id="409" r:id="rId151"/>
    <p:sldId id="410" r:id="rId152"/>
    <p:sldId id="411" r:id="rId153"/>
    <p:sldId id="413" r:id="rId154"/>
    <p:sldId id="412" r:id="rId155"/>
    <p:sldId id="414" r:id="rId156"/>
    <p:sldId id="415" r:id="rId157"/>
    <p:sldId id="416" r:id="rId158"/>
    <p:sldId id="417" r:id="rId159"/>
    <p:sldId id="418" r:id="rId160"/>
    <p:sldId id="419" r:id="rId161"/>
    <p:sldId id="420" r:id="rId162"/>
    <p:sldId id="421" r:id="rId163"/>
    <p:sldId id="426" r:id="rId164"/>
    <p:sldId id="422" r:id="rId165"/>
    <p:sldId id="423" r:id="rId166"/>
    <p:sldId id="424" r:id="rId167"/>
    <p:sldId id="425" r:id="rId168"/>
    <p:sldId id="427" r:id="rId169"/>
    <p:sldId id="428" r:id="rId170"/>
    <p:sldId id="429" r:id="rId171"/>
    <p:sldId id="430" r:id="rId172"/>
    <p:sldId id="431" r:id="rId173"/>
    <p:sldId id="432" r:id="rId174"/>
    <p:sldId id="433" r:id="rId175"/>
    <p:sldId id="434" r:id="rId176"/>
    <p:sldId id="439" r:id="rId177"/>
    <p:sldId id="440" r:id="rId178"/>
    <p:sldId id="435" r:id="rId179"/>
    <p:sldId id="436" r:id="rId180"/>
    <p:sldId id="437" r:id="rId181"/>
    <p:sldId id="441" r:id="rId182"/>
    <p:sldId id="442" r:id="rId183"/>
    <p:sldId id="443" r:id="rId184"/>
    <p:sldId id="444" r:id="rId185"/>
    <p:sldId id="446" r:id="rId186"/>
    <p:sldId id="447" r:id="rId187"/>
    <p:sldId id="448" r:id="rId188"/>
    <p:sldId id="449" r:id="rId189"/>
    <p:sldId id="450" r:id="rId190"/>
    <p:sldId id="451" r:id="rId191"/>
    <p:sldId id="452" r:id="rId192"/>
    <p:sldId id="453" r:id="rId193"/>
    <p:sldId id="457" r:id="rId194"/>
    <p:sldId id="454" r:id="rId195"/>
    <p:sldId id="461" r:id="rId196"/>
    <p:sldId id="455" r:id="rId197"/>
    <p:sldId id="458" r:id="rId198"/>
    <p:sldId id="459" r:id="rId199"/>
    <p:sldId id="460" r:id="rId200"/>
    <p:sldId id="456" r:id="rId201"/>
    <p:sldId id="462" r:id="rId202"/>
    <p:sldId id="463" r:id="rId203"/>
    <p:sldId id="464" r:id="rId204"/>
    <p:sldId id="465" r:id="rId205"/>
    <p:sldId id="466" r:id="rId206"/>
    <p:sldId id="467" r:id="rId207"/>
    <p:sldId id="468" r:id="rId208"/>
    <p:sldId id="469" r:id="rId209"/>
    <p:sldId id="470" r:id="rId210"/>
    <p:sldId id="471" r:id="rId211"/>
    <p:sldId id="472" r:id="rId212"/>
    <p:sldId id="473" r:id="rId213"/>
    <p:sldId id="474" r:id="rId214"/>
    <p:sldId id="475" r:id="rId215"/>
    <p:sldId id="476" r:id="rId216"/>
    <p:sldId id="477" r:id="rId217"/>
    <p:sldId id="478" r:id="rId218"/>
    <p:sldId id="479" r:id="rId219"/>
    <p:sldId id="480" r:id="rId220"/>
    <p:sldId id="481" r:id="rId221"/>
    <p:sldId id="482" r:id="rId222"/>
    <p:sldId id="483" r:id="rId223"/>
    <p:sldId id="484" r:id="rId224"/>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445"/>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 id="443"/>
            <p14:sldId id="444"/>
            <p14:sldId id="446"/>
            <p14:sldId id="447"/>
            <p14:sldId id="448"/>
            <p14:sldId id="449"/>
            <p14:sldId id="450"/>
            <p14:sldId id="451"/>
            <p14:sldId id="452"/>
            <p14:sldId id="453"/>
            <p14:sldId id="457"/>
            <p14:sldId id="454"/>
            <p14:sldId id="461"/>
            <p14:sldId id="455"/>
            <p14:sldId id="458"/>
            <p14:sldId id="459"/>
            <p14:sldId id="460"/>
            <p14:sldId id="456"/>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5/9/20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66</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68</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72</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75</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90</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98</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108</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119</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124</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135</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138</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141</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178</a:t>
            </a:fld>
            <a:endParaRPr lang="en-BO"/>
          </a:p>
        </p:txBody>
      </p:sp>
    </p:spTree>
    <p:extLst>
      <p:ext uri="{BB962C8B-B14F-4D97-AF65-F5344CB8AC3E}">
        <p14:creationId xmlns:p14="http://schemas.microsoft.com/office/powerpoint/2010/main" val="559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182</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184</a:t>
            </a:fld>
            <a:endParaRPr lang="en-BO"/>
          </a:p>
        </p:txBody>
      </p:sp>
    </p:spTree>
    <p:extLst>
      <p:ext uri="{BB962C8B-B14F-4D97-AF65-F5344CB8AC3E}">
        <p14:creationId xmlns:p14="http://schemas.microsoft.com/office/powerpoint/2010/main" val="80194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198</a:t>
            </a:fld>
            <a:endParaRPr lang="en-BO"/>
          </a:p>
        </p:txBody>
      </p:sp>
    </p:spTree>
    <p:extLst>
      <p:ext uri="{BB962C8B-B14F-4D97-AF65-F5344CB8AC3E}">
        <p14:creationId xmlns:p14="http://schemas.microsoft.com/office/powerpoint/2010/main" val="7626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5/9/20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5/9/20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5/9/20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5/9/20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5/9/20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5/9/20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5/9/20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5/9/20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5/9/20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5/9/20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5/9/20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5/9/20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 y Clases abstractas</a:t>
            </a:r>
          </a:p>
        </p:txBody>
      </p:sp>
    </p:spTree>
    <p:extLst>
      <p:ext uri="{BB962C8B-B14F-4D97-AF65-F5344CB8AC3E}">
        <p14:creationId xmlns:p14="http://schemas.microsoft.com/office/powerpoint/2010/main" val="30043469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943-8C66-B145-B6F6-0962CD65719C}"/>
              </a:ext>
            </a:extLst>
          </p:cNvPr>
          <p:cNvSpPr>
            <a:spLocks noGrp="1"/>
          </p:cNvSpPr>
          <p:nvPr>
            <p:ph type="title"/>
          </p:nvPr>
        </p:nvSpPr>
        <p:spPr/>
        <p:txBody>
          <a:bodyPr/>
          <a:lstStyle/>
          <a:p>
            <a:r>
              <a:rPr lang="en-BO" dirty="0"/>
              <a:t>Clases abstractas</a:t>
            </a:r>
          </a:p>
        </p:txBody>
      </p:sp>
      <p:sp>
        <p:nvSpPr>
          <p:cNvPr id="3" name="Content Placeholder 2">
            <a:extLst>
              <a:ext uri="{FF2B5EF4-FFF2-40B4-BE49-F238E27FC236}">
                <a16:creationId xmlns:a16="http://schemas.microsoft.com/office/drawing/2014/main" id="{99FCEDDA-55CE-9342-AA73-E5B6CCF62B5E}"/>
              </a:ext>
            </a:extLst>
          </p:cNvPr>
          <p:cNvSpPr>
            <a:spLocks noGrp="1"/>
          </p:cNvSpPr>
          <p:nvPr>
            <p:ph idx="1"/>
          </p:nvPr>
        </p:nvSpPr>
        <p:spPr>
          <a:xfrm>
            <a:off x="6644640" y="1562910"/>
            <a:ext cx="4709160" cy="5062856"/>
          </a:xfrm>
          <a:solidFill>
            <a:schemeClr val="accent5">
              <a:lumMod val="20000"/>
              <a:lumOff val="80000"/>
            </a:schemeClr>
          </a:solidFill>
          <a:ln>
            <a:solidFill>
              <a:schemeClr val="accent1"/>
            </a:solidFill>
          </a:ln>
        </p:spPr>
        <p:txBody>
          <a:bodyPr>
            <a:noAutofit/>
          </a:bodyPr>
          <a:lstStyle/>
          <a:p>
            <a:pPr marL="0" indent="0">
              <a:buNone/>
            </a:pPr>
            <a:endParaRPr lang="en-US" sz="1600" dirty="0"/>
          </a:p>
          <a:p>
            <a:pPr marL="0" indent="0">
              <a:buNone/>
            </a:pPr>
            <a:r>
              <a:rPr lang="en-US" sz="1600" dirty="0"/>
              <a:t>Una </a:t>
            </a:r>
            <a:r>
              <a:rPr lang="en-US" sz="1600" b="1" dirty="0" err="1"/>
              <a:t>clase</a:t>
            </a:r>
            <a:r>
              <a:rPr lang="en-US" sz="1600" b="1" dirty="0"/>
              <a:t> </a:t>
            </a:r>
            <a:r>
              <a:rPr lang="en-US" sz="1600" b="1" dirty="0" err="1"/>
              <a:t>abstracta</a:t>
            </a:r>
            <a:r>
              <a:rPr lang="en-US" sz="1600" dirty="0"/>
              <a:t> </a:t>
            </a:r>
            <a:r>
              <a:rPr lang="en-US" sz="1600" dirty="0" err="1"/>
              <a:t>proporciona</a:t>
            </a:r>
            <a:r>
              <a:rPr lang="en-US" sz="1600" dirty="0"/>
              <a:t> una </a:t>
            </a:r>
            <a:r>
              <a:rPr lang="en-US" sz="1600" dirty="0" err="1"/>
              <a:t>implementación</a:t>
            </a:r>
            <a:r>
              <a:rPr lang="en-US" sz="1600" dirty="0"/>
              <a:t> </a:t>
            </a:r>
            <a:r>
              <a:rPr lang="en-US" sz="1600" dirty="0" err="1"/>
              <a:t>parcial</a:t>
            </a:r>
            <a:r>
              <a:rPr lang="en-US" sz="1600" dirty="0"/>
              <a:t> que </a:t>
            </a:r>
            <a:r>
              <a:rPr lang="en-US" sz="1600" dirty="0" err="1"/>
              <a:t>puede</a:t>
            </a:r>
            <a:r>
              <a:rPr lang="en-US" sz="1600" dirty="0"/>
              <a:t> </a:t>
            </a:r>
            <a:r>
              <a:rPr lang="en-US" sz="1600" dirty="0" err="1"/>
              <a:t>servir</a:t>
            </a:r>
            <a:r>
              <a:rPr lang="en-US" sz="1600" dirty="0"/>
              <a:t> de base para que </a:t>
            </a:r>
            <a:r>
              <a:rPr lang="en-US" sz="1600" dirty="0" err="1"/>
              <a:t>otras</a:t>
            </a:r>
            <a:r>
              <a:rPr lang="en-US" sz="1600" dirty="0"/>
              <a:t> </a:t>
            </a:r>
            <a:r>
              <a:rPr lang="en-US" sz="1600" dirty="0" err="1"/>
              <a:t>clases</a:t>
            </a:r>
            <a:r>
              <a:rPr lang="en-US" sz="1600" dirty="0"/>
              <a:t> </a:t>
            </a:r>
            <a:r>
              <a:rPr lang="en-US" sz="1600" dirty="0" err="1"/>
              <a:t>derivadas</a:t>
            </a:r>
            <a:r>
              <a:rPr lang="en-US" sz="1600" dirty="0"/>
              <a:t> la </a:t>
            </a:r>
            <a:r>
              <a:rPr lang="en-US" sz="1600" dirty="0" err="1"/>
              <a:t>completen</a:t>
            </a:r>
            <a:r>
              <a:rPr lang="en-US" sz="1600" dirty="0"/>
              <a:t> para </a:t>
            </a:r>
            <a:r>
              <a:rPr lang="en-US" sz="1600" dirty="0" err="1"/>
              <a:t>posibilitar</a:t>
            </a:r>
            <a:r>
              <a:rPr lang="en-US" sz="1600" dirty="0"/>
              <a:t> </a:t>
            </a:r>
            <a:r>
              <a:rPr lang="en-US" sz="1600" dirty="0" err="1"/>
              <a:t>crear</a:t>
            </a:r>
            <a:r>
              <a:rPr lang="en-US" sz="1600" dirty="0"/>
              <a:t> </a:t>
            </a:r>
            <a:r>
              <a:rPr lang="en-US" sz="1600" dirty="0" err="1"/>
              <a:t>instancias</a:t>
            </a:r>
            <a:r>
              <a:rPr lang="en-US" sz="1600" dirty="0"/>
              <a:t>.</a:t>
            </a:r>
          </a:p>
          <a:p>
            <a:pPr marL="0" indent="0">
              <a:buNone/>
            </a:pPr>
            <a:endParaRPr lang="en-US" sz="1600" dirty="0"/>
          </a:p>
          <a:p>
            <a:pPr marL="0" indent="0">
              <a:buNone/>
            </a:pPr>
            <a:r>
              <a:rPr lang="en-US" sz="1600" dirty="0" err="1"/>
              <a:t>Cuando</a:t>
            </a:r>
            <a:r>
              <a:rPr lang="en-US" sz="1600" dirty="0"/>
              <a:t> una </a:t>
            </a:r>
            <a:r>
              <a:rPr lang="en-US" sz="1600" dirty="0" err="1"/>
              <a:t>clase</a:t>
            </a:r>
            <a:r>
              <a:rPr lang="en-US" sz="1600" dirty="0"/>
              <a:t> se </a:t>
            </a:r>
            <a:r>
              <a:rPr lang="en-US" sz="1600" dirty="0" err="1"/>
              <a:t>declara</a:t>
            </a:r>
            <a:r>
              <a:rPr lang="en-US" sz="1600" dirty="0"/>
              <a:t> </a:t>
            </a:r>
            <a:r>
              <a:rPr lang="en-US" sz="1600" dirty="0" err="1"/>
              <a:t>como</a:t>
            </a:r>
            <a:r>
              <a:rPr lang="en-US" sz="1600" dirty="0"/>
              <a:t> </a:t>
            </a:r>
            <a:r>
              <a:rPr lang="en-US" sz="1600" b="1" dirty="0"/>
              <a:t>abstract</a:t>
            </a:r>
            <a:r>
              <a:rPr lang="en-US" sz="1600" dirty="0"/>
              <a:t>, </a:t>
            </a:r>
            <a:r>
              <a:rPr lang="en-US" sz="1600" dirty="0" err="1"/>
              <a:t>significa</a:t>
            </a:r>
            <a:r>
              <a:rPr lang="en-US" sz="1600" dirty="0"/>
              <a:t> que la </a:t>
            </a:r>
            <a:r>
              <a:rPr lang="en-US" sz="1600" dirty="0" err="1"/>
              <a:t>clase</a:t>
            </a:r>
            <a:r>
              <a:rPr lang="en-US" sz="1600" dirty="0"/>
              <a:t> </a:t>
            </a:r>
            <a:r>
              <a:rPr lang="en-US" sz="1600" dirty="0" err="1"/>
              <a:t>puede</a:t>
            </a:r>
            <a:r>
              <a:rPr lang="en-US" sz="1600" dirty="0"/>
              <a:t> </a:t>
            </a:r>
            <a:r>
              <a:rPr lang="en-US" sz="1600" dirty="0" err="1"/>
              <a:t>contener</a:t>
            </a:r>
            <a:r>
              <a:rPr lang="en-US" sz="1600" dirty="0"/>
              <a:t> </a:t>
            </a:r>
            <a:r>
              <a:rPr lang="en-US" sz="1600" dirty="0" err="1"/>
              <a:t>miembros</a:t>
            </a:r>
            <a:r>
              <a:rPr lang="en-US" sz="1600" dirty="0"/>
              <a:t> sin </a:t>
            </a:r>
            <a:r>
              <a:rPr lang="en-US" sz="1600" dirty="0" err="1"/>
              <a:t>implementación</a:t>
            </a:r>
            <a:r>
              <a:rPr lang="en-US" sz="1600" dirty="0"/>
              <a:t>, que </a:t>
            </a:r>
            <a:r>
              <a:rPr lang="en-US" sz="1600" dirty="0" err="1"/>
              <a:t>deben</a:t>
            </a:r>
            <a:r>
              <a:rPr lang="en-US" sz="1600" dirty="0"/>
              <a:t> </a:t>
            </a:r>
            <a:r>
              <a:rPr lang="en-US" sz="1600" dirty="0" err="1"/>
              <a:t>implementarse</a:t>
            </a:r>
            <a:r>
              <a:rPr lang="en-US" sz="1600" dirty="0"/>
              <a:t> </a:t>
            </a:r>
            <a:r>
              <a:rPr lang="en-US" sz="1600" dirty="0" err="1"/>
              <a:t>en</a:t>
            </a:r>
            <a:r>
              <a:rPr lang="en-US" sz="1600" dirty="0"/>
              <a:t> </a:t>
            </a:r>
            <a:r>
              <a:rPr lang="en-US" sz="1600" dirty="0" err="1"/>
              <a:t>clases</a:t>
            </a:r>
            <a:r>
              <a:rPr lang="en-US" sz="1600" dirty="0"/>
              <a:t> </a:t>
            </a:r>
            <a:r>
              <a:rPr lang="en-US" sz="1600" dirty="0" err="1"/>
              <a:t>derivadas</a:t>
            </a:r>
            <a:r>
              <a:rPr lang="en-US" sz="1600" dirty="0"/>
              <a:t>, junto con </a:t>
            </a:r>
            <a:r>
              <a:rPr lang="en-US" sz="1600" dirty="0" err="1"/>
              <a:t>otros</a:t>
            </a:r>
            <a:r>
              <a:rPr lang="en-US" sz="1600" dirty="0"/>
              <a:t> </a:t>
            </a:r>
            <a:r>
              <a:rPr lang="en-US" sz="1600" dirty="0" err="1"/>
              <a:t>miembros</a:t>
            </a:r>
            <a:r>
              <a:rPr lang="en-US" sz="1600" dirty="0"/>
              <a:t> con </a:t>
            </a:r>
            <a:r>
              <a:rPr lang="en-US" sz="1600" dirty="0" err="1"/>
              <a:t>implementación</a:t>
            </a:r>
            <a:r>
              <a:rPr lang="en-US" sz="1600" dirty="0"/>
              <a:t>.</a:t>
            </a:r>
          </a:p>
          <a:p>
            <a:pPr marL="0" indent="0">
              <a:buNone/>
            </a:pPr>
            <a:endParaRPr lang="en-US" sz="1600" dirty="0"/>
          </a:p>
          <a:p>
            <a:pPr marL="0" indent="0">
              <a:buNone/>
            </a:pPr>
            <a:r>
              <a:rPr lang="en-US" sz="1600" dirty="0" err="1"/>
              <a:t>Cuando</a:t>
            </a:r>
            <a:r>
              <a:rPr lang="en-US" sz="1600" dirty="0"/>
              <a:t> un </a:t>
            </a:r>
            <a:r>
              <a:rPr lang="en-US" sz="1600" dirty="0" err="1"/>
              <a:t>miembro</a:t>
            </a:r>
            <a:r>
              <a:rPr lang="en-US" sz="1600" dirty="0"/>
              <a:t> se </a:t>
            </a:r>
            <a:r>
              <a:rPr lang="en-US" sz="1600" dirty="0" err="1"/>
              <a:t>declara</a:t>
            </a:r>
            <a:r>
              <a:rPr lang="en-US" sz="1600" dirty="0"/>
              <a:t> </a:t>
            </a:r>
            <a:r>
              <a:rPr lang="en-US" sz="1600" b="1" dirty="0"/>
              <a:t>abstract</a:t>
            </a:r>
            <a:r>
              <a:rPr lang="en-US" sz="1600" dirty="0"/>
              <a:t>, </a:t>
            </a:r>
            <a:r>
              <a:rPr lang="en-US" sz="1600" dirty="0" err="1"/>
              <a:t>significa</a:t>
            </a:r>
            <a:r>
              <a:rPr lang="en-US" sz="1600" dirty="0"/>
              <a:t> que no </a:t>
            </a:r>
            <a:r>
              <a:rPr lang="en-US" sz="1600" dirty="0" err="1"/>
              <a:t>tiene</a:t>
            </a:r>
            <a:r>
              <a:rPr lang="en-US" sz="1600" dirty="0"/>
              <a:t> </a:t>
            </a:r>
            <a:r>
              <a:rPr lang="en-US" sz="1600" dirty="0" err="1"/>
              <a:t>implementación</a:t>
            </a:r>
            <a:r>
              <a:rPr lang="en-US" sz="1600" dirty="0"/>
              <a:t>.</a:t>
            </a:r>
          </a:p>
          <a:p>
            <a:pPr marL="0" indent="0">
              <a:buNone/>
            </a:pPr>
            <a:endParaRPr lang="en-US" sz="1600" dirty="0"/>
          </a:p>
          <a:p>
            <a:pPr marL="0" indent="0">
              <a:buNone/>
            </a:pPr>
            <a:r>
              <a:rPr lang="en-US" sz="1600" dirty="0"/>
              <a:t>No es </a:t>
            </a:r>
            <a:r>
              <a:rPr lang="en-US" sz="1600" dirty="0" err="1"/>
              <a:t>posible</a:t>
            </a:r>
            <a:r>
              <a:rPr lang="en-US" sz="1600" dirty="0"/>
              <a:t> </a:t>
            </a:r>
            <a:r>
              <a:rPr lang="en-US" sz="1600" dirty="0" err="1"/>
              <a:t>crear</a:t>
            </a:r>
            <a:r>
              <a:rPr lang="en-US" sz="1600" dirty="0"/>
              <a:t> </a:t>
            </a:r>
            <a:r>
              <a:rPr lang="en-US" sz="1600" dirty="0" err="1"/>
              <a:t>instancias</a:t>
            </a:r>
            <a:r>
              <a:rPr lang="en-US" sz="1600" dirty="0"/>
              <a:t> (</a:t>
            </a:r>
            <a:r>
              <a:rPr lang="en-US" sz="1600" dirty="0" err="1"/>
              <a:t>objetos</a:t>
            </a:r>
            <a:r>
              <a:rPr lang="en-US" sz="1600" dirty="0"/>
              <a:t>) a </a:t>
            </a:r>
            <a:r>
              <a:rPr lang="en-US" sz="1600" dirty="0" err="1"/>
              <a:t>partir</a:t>
            </a:r>
            <a:r>
              <a:rPr lang="en-US" sz="1600" dirty="0"/>
              <a:t> de una </a:t>
            </a:r>
            <a:r>
              <a:rPr lang="en-US" sz="1600" b="1" dirty="0" err="1"/>
              <a:t>clase</a:t>
            </a:r>
            <a:r>
              <a:rPr lang="en-US" sz="1600" b="1" dirty="0"/>
              <a:t> </a:t>
            </a:r>
            <a:r>
              <a:rPr lang="en-US" sz="1600" b="1" dirty="0" err="1"/>
              <a:t>abstracta</a:t>
            </a:r>
            <a:r>
              <a:rPr lang="en-US" sz="1600" dirty="0"/>
              <a:t>. </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B949F087-8D65-6D48-8E3B-55E699DE5AD5}"/>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abstract</a:t>
            </a:r>
            <a:r>
              <a:rPr lang="en-US" sz="1400" b="1" dirty="0"/>
              <a:t> class </a:t>
            </a:r>
            <a:r>
              <a:rPr lang="en-US" sz="1400" b="1" dirty="0" err="1"/>
              <a:t>FormaPlana</a:t>
            </a:r>
            <a:r>
              <a:rPr lang="en-US" sz="1400" b="1" dirty="0"/>
              <a:t> {</a:t>
            </a:r>
          </a:p>
          <a:p>
            <a:pPr lvl="1"/>
            <a:r>
              <a:rPr lang="en-US" sz="1400" b="1" dirty="0"/>
              <a:t>public double X { get; set; } </a:t>
            </a:r>
          </a:p>
          <a:p>
            <a:pPr lvl="1"/>
            <a:r>
              <a:rPr lang="en-US" sz="1400" b="1" dirty="0"/>
              <a:t>public double Y { get; set; } </a:t>
            </a:r>
          </a:p>
          <a:p>
            <a:pPr lvl="1"/>
            <a:r>
              <a:rPr lang="en-US" sz="1400" b="1" dirty="0"/>
              <a:t>public </a:t>
            </a:r>
            <a:r>
              <a:rPr lang="en-US" sz="1400" b="1" dirty="0">
                <a:solidFill>
                  <a:schemeClr val="accent2">
                    <a:lumMod val="40000"/>
                    <a:lumOff val="60000"/>
                  </a:schemeClr>
                </a:solidFill>
              </a:rPr>
              <a:t>abstract</a:t>
            </a:r>
            <a:r>
              <a:rPr lang="en-US" sz="1400" b="1" dirty="0"/>
              <a:t> double Area();</a:t>
            </a:r>
          </a:p>
          <a:p>
            <a:r>
              <a:rPr lang="en-US" sz="1400" b="1" dirty="0"/>
              <a:t>}</a:t>
            </a:r>
          </a:p>
          <a:p>
            <a:br>
              <a:rPr lang="en-US" sz="1400" b="1" dirty="0"/>
            </a:br>
            <a:r>
              <a:rPr lang="en-US" sz="1400" b="1" dirty="0"/>
              <a:t>public class </a:t>
            </a:r>
            <a:r>
              <a:rPr lang="en-US" sz="1400" b="1" dirty="0" err="1"/>
              <a:t>Rectangulo</a:t>
            </a:r>
            <a:r>
              <a:rPr lang="en-US" sz="1400" b="1" dirty="0"/>
              <a:t>: </a:t>
            </a:r>
            <a:r>
              <a:rPr lang="en-US" sz="1400" b="1" dirty="0" err="1"/>
              <a:t>FormaPlana</a:t>
            </a:r>
            <a:r>
              <a:rPr lang="en-US" sz="1400" b="1" dirty="0"/>
              <a:t> {</a:t>
            </a:r>
          </a:p>
          <a:p>
            <a:pPr lvl="1"/>
            <a:r>
              <a:rPr lang="en-US" sz="1400" b="1" dirty="0"/>
              <a:t>public </a:t>
            </a:r>
            <a:r>
              <a:rPr lang="en-US" sz="1400" b="1" dirty="0">
                <a:solidFill>
                  <a:schemeClr val="accent2">
                    <a:lumMod val="40000"/>
                    <a:lumOff val="60000"/>
                  </a:schemeClr>
                </a:solidFill>
              </a:rPr>
              <a:t>override</a:t>
            </a:r>
            <a:r>
              <a:rPr lang="en-US" sz="1400" b="1" dirty="0"/>
              <a:t> double Area()</a:t>
            </a:r>
          </a:p>
          <a:p>
            <a:pPr lvl="1"/>
            <a:r>
              <a:rPr lang="en-US" sz="1400" b="1" dirty="0"/>
              <a:t>{</a:t>
            </a:r>
          </a:p>
          <a:p>
            <a:pPr lvl="1"/>
            <a:r>
              <a:rPr lang="en-US" sz="1400" b="1" dirty="0"/>
              <a:t>return X * Y;</a:t>
            </a:r>
          </a:p>
          <a:p>
            <a:pPr lvl="1"/>
            <a:r>
              <a:rPr lang="en-US" sz="1400" b="1" dirty="0"/>
              <a:t>}</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solidFill>
                  <a:schemeClr val="accent2">
                    <a:lumMod val="40000"/>
                    <a:lumOff val="60000"/>
                  </a:schemeClr>
                </a:solidFill>
              </a:rPr>
              <a:t>// var rec = new </a:t>
            </a:r>
            <a:r>
              <a:rPr lang="en-US" sz="1400" b="1" dirty="0" err="1">
                <a:solidFill>
                  <a:schemeClr val="accent2">
                    <a:lumMod val="40000"/>
                    <a:lumOff val="60000"/>
                  </a:schemeClr>
                </a:solidFill>
              </a:rPr>
              <a:t>FormaPlana</a:t>
            </a:r>
            <a:r>
              <a:rPr lang="en-US" sz="1400" b="1" dirty="0">
                <a:solidFill>
                  <a:schemeClr val="accent2">
                    <a:lumMod val="40000"/>
                    <a:lumOff val="60000"/>
                  </a:schemeClr>
                </a:solidFill>
              </a:rPr>
              <a:t>(); // Error: </a:t>
            </a:r>
            <a:r>
              <a:rPr lang="en-US" sz="1400" b="1" dirty="0" err="1">
                <a:solidFill>
                  <a:schemeClr val="accent2">
                    <a:lumMod val="40000"/>
                    <a:lumOff val="60000"/>
                  </a:schemeClr>
                </a:solidFill>
              </a:rPr>
              <a:t>clase</a:t>
            </a:r>
            <a:r>
              <a:rPr lang="en-US" sz="1400" b="1" dirty="0">
                <a:solidFill>
                  <a:schemeClr val="accent2">
                    <a:lumMod val="40000"/>
                    <a:lumOff val="60000"/>
                  </a:schemeClr>
                </a:solidFill>
              </a:rPr>
              <a:t> </a:t>
            </a:r>
            <a:r>
              <a:rPr lang="en-US" sz="1400" b="1" dirty="0" err="1">
                <a:solidFill>
                  <a:schemeClr val="accent2">
                    <a:lumMod val="40000"/>
                    <a:lumOff val="60000"/>
                  </a:schemeClr>
                </a:solidFill>
              </a:rPr>
              <a:t>abstracta</a:t>
            </a:r>
            <a:endParaRPr lang="en-US" sz="1400" b="1" dirty="0">
              <a:solidFill>
                <a:schemeClr val="accent2">
                  <a:lumMod val="40000"/>
                  <a:lumOff val="60000"/>
                </a:schemeClr>
              </a:solidFill>
            </a:endParaRPr>
          </a:p>
          <a:p>
            <a:pPr lvl="2"/>
            <a:r>
              <a:rPr lang="en-US" sz="1400" b="1" dirty="0"/>
              <a:t>var rec = new </a:t>
            </a:r>
            <a:r>
              <a:rPr lang="en-US" sz="1400" b="1" dirty="0" err="1"/>
              <a:t>Rectangulo</a:t>
            </a:r>
            <a:r>
              <a:rPr lang="en-US" sz="1400" b="1" dirty="0"/>
              <a:t> { X = 15, Y = 27};</a:t>
            </a:r>
          </a:p>
          <a:p>
            <a:pPr lvl="2"/>
            <a:r>
              <a:rPr lang="en-US" sz="1400" b="1" dirty="0"/>
              <a:t>WriteLine($"Area de rec = {</a:t>
            </a:r>
            <a:r>
              <a:rPr lang="en-US" sz="1400" b="1" dirty="0" err="1"/>
              <a:t>rec.Area</a:t>
            </a:r>
            <a:r>
              <a:rPr lang="en-US" sz="1400" b="1" dirty="0"/>
              <a:t>()}");        </a:t>
            </a:r>
            <a:r>
              <a:rPr lang="en-US" sz="1400" b="1" dirty="0">
                <a:solidFill>
                  <a:schemeClr val="accent6">
                    <a:lumMod val="40000"/>
                    <a:lumOff val="60000"/>
                  </a:schemeClr>
                </a:solidFill>
              </a:rPr>
              <a:t>// 405</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6380400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218-7F6E-9044-AD54-FA25FED08C77}"/>
              </a:ext>
            </a:extLst>
          </p:cNvPr>
          <p:cNvSpPr>
            <a:spLocks noGrp="1"/>
          </p:cNvSpPr>
          <p:nvPr>
            <p:ph type="title"/>
          </p:nvPr>
        </p:nvSpPr>
        <p:spPr/>
        <p:txBody>
          <a:bodyPr/>
          <a:lstStyle/>
          <a:p>
            <a:r>
              <a:rPr lang="en-BO" dirty="0"/>
              <a:t>Características de las clases abstractas</a:t>
            </a:r>
          </a:p>
        </p:txBody>
      </p:sp>
      <p:sp>
        <p:nvSpPr>
          <p:cNvPr id="3" name="Content Placeholder 2">
            <a:extLst>
              <a:ext uri="{FF2B5EF4-FFF2-40B4-BE49-F238E27FC236}">
                <a16:creationId xmlns:a16="http://schemas.microsoft.com/office/drawing/2014/main" id="{2F0F1CBE-5AA2-AE47-9396-57F163589EEA}"/>
              </a:ext>
            </a:extLst>
          </p:cNvPr>
          <p:cNvSpPr>
            <a:spLocks noGrp="1"/>
          </p:cNvSpPr>
          <p:nvPr>
            <p:ph idx="1"/>
          </p:nvPr>
        </p:nvSpPr>
        <p:spPr>
          <a:xfrm>
            <a:off x="838200" y="1825624"/>
            <a:ext cx="10515600" cy="4667251"/>
          </a:xfrm>
          <a:solidFill>
            <a:schemeClr val="accent5">
              <a:lumMod val="20000"/>
              <a:lumOff val="80000"/>
            </a:schemeClr>
          </a:solidFill>
          <a:ln>
            <a:solidFill>
              <a:schemeClr val="accent1"/>
            </a:solidFill>
          </a:ln>
        </p:spPr>
        <p:txBody>
          <a:bodyPr>
            <a:noAutofit/>
          </a:bodyPr>
          <a:lstStyle/>
          <a:p>
            <a:pPr>
              <a:lnSpc>
                <a:spcPct val="100000"/>
              </a:lnSpc>
            </a:pPr>
            <a:r>
              <a:rPr lang="en-BO" sz="1400" dirty="0"/>
              <a:t>Una clase abstracta no puede heredar de una clase no-abstracta.</a:t>
            </a:r>
          </a:p>
          <a:p>
            <a:pPr marL="0" indent="0">
              <a:lnSpc>
                <a:spcPct val="100000"/>
              </a:lnSpc>
              <a:buNone/>
            </a:pPr>
            <a:r>
              <a:rPr lang="en-US" sz="1600" b="1" dirty="0"/>
              <a:t>c</a:t>
            </a:r>
            <a:r>
              <a:rPr lang="en-BO" sz="1600" b="1" dirty="0"/>
              <a:t>lass NoAbstracta {}</a:t>
            </a:r>
          </a:p>
          <a:p>
            <a:pPr marL="0" indent="0">
              <a:lnSpc>
                <a:spcPct val="100000"/>
              </a:lnSpc>
              <a:buNone/>
            </a:pPr>
            <a:r>
              <a:rPr lang="en-US" sz="1600" b="1" dirty="0"/>
              <a:t>a</a:t>
            </a:r>
            <a:r>
              <a:rPr lang="en-BO" sz="1600" b="1" dirty="0"/>
              <a:t>bstract class Abstracta : NoAbstracta {}</a:t>
            </a:r>
          </a:p>
          <a:p>
            <a:pPr>
              <a:lnSpc>
                <a:spcPct val="100000"/>
              </a:lnSpc>
            </a:pPr>
            <a:r>
              <a:rPr lang="en-US" sz="1400" dirty="0"/>
              <a:t>Si la </a:t>
            </a:r>
            <a:r>
              <a:rPr lang="en-US" sz="1400" dirty="0" err="1"/>
              <a:t>clase</a:t>
            </a:r>
            <a:r>
              <a:rPr lang="en-US" sz="1400" dirty="0"/>
              <a:t> base </a:t>
            </a:r>
            <a:r>
              <a:rPr lang="en-US" sz="1400" dirty="0" err="1"/>
              <a:t>tiene</a:t>
            </a:r>
            <a:r>
              <a:rPr lang="en-US" sz="1400" dirty="0"/>
              <a:t> </a:t>
            </a:r>
            <a:r>
              <a:rPr lang="en-US" sz="1400" dirty="0" err="1"/>
              <a:t>miembros</a:t>
            </a:r>
            <a:r>
              <a:rPr lang="en-US" sz="1400" dirty="0"/>
              <a:t> </a:t>
            </a:r>
            <a:r>
              <a:rPr lang="en-US" sz="1400" dirty="0" err="1"/>
              <a:t>virtuales</a:t>
            </a:r>
            <a:r>
              <a:rPr lang="en-US" sz="1400" dirty="0"/>
              <a:t>, </a:t>
            </a:r>
            <a:r>
              <a:rPr lang="en-US" sz="1400" dirty="0" err="1"/>
              <a:t>estos</a:t>
            </a:r>
            <a:r>
              <a:rPr lang="en-US" sz="1400" dirty="0"/>
              <a:t> </a:t>
            </a:r>
            <a:r>
              <a:rPr lang="en-US" sz="1400" dirty="0" err="1"/>
              <a:t>pueden</a:t>
            </a:r>
            <a:r>
              <a:rPr lang="en-US" sz="1400" dirty="0"/>
              <a:t> ser </a:t>
            </a:r>
            <a:r>
              <a:rPr lang="en-US" sz="1400" dirty="0" err="1"/>
              <a:t>overrided</a:t>
            </a:r>
            <a:r>
              <a:rPr lang="en-US" sz="1400" dirty="0"/>
              <a:t> </a:t>
            </a:r>
            <a:r>
              <a:rPr lang="en-US" sz="1400" dirty="0" err="1"/>
              <a:t>como</a:t>
            </a:r>
            <a:r>
              <a:rPr lang="en-US" sz="1400" dirty="0"/>
              <a:t> </a:t>
            </a:r>
            <a:r>
              <a:rPr lang="en-US" sz="1400" b="1" dirty="0"/>
              <a:t>abstract </a:t>
            </a:r>
            <a:r>
              <a:rPr lang="en-US" sz="1400" dirty="0"/>
              <a:t>para </a:t>
            </a:r>
            <a:r>
              <a:rPr lang="en-US" sz="1400" dirty="0" err="1"/>
              <a:t>forzar</a:t>
            </a:r>
            <a:r>
              <a:rPr lang="en-US" sz="1400" dirty="0"/>
              <a:t> a sus </a:t>
            </a:r>
            <a:r>
              <a:rPr lang="en-US" sz="1400" dirty="0" err="1"/>
              <a:t>clases</a:t>
            </a:r>
            <a:r>
              <a:rPr lang="en-US" sz="1400" dirty="0"/>
              <a:t> a </a:t>
            </a:r>
            <a:r>
              <a:rPr lang="en-US" sz="1400" dirty="0" err="1"/>
              <a:t>proporcionar</a:t>
            </a:r>
            <a:r>
              <a:rPr lang="en-US" sz="1400" dirty="0"/>
              <a:t> </a:t>
            </a:r>
            <a:r>
              <a:rPr lang="en-US" sz="1400" dirty="0" err="1"/>
              <a:t>nuevas</a:t>
            </a:r>
            <a:r>
              <a:rPr lang="en-US" sz="1400" dirty="0"/>
              <a:t> </a:t>
            </a:r>
            <a:r>
              <a:rPr lang="en-US" sz="1400" dirty="0" err="1"/>
              <a:t>implementaciones</a:t>
            </a:r>
            <a:r>
              <a:rPr lang="en-US" sz="1400" dirty="0"/>
              <a:t> de </a:t>
            </a:r>
            <a:r>
              <a:rPr lang="en-US" sz="1400" dirty="0" err="1"/>
              <a:t>estos</a:t>
            </a:r>
            <a:r>
              <a:rPr lang="en-US" sz="1400" dirty="0"/>
              <a:t> </a:t>
            </a:r>
            <a:r>
              <a:rPr lang="en-US" sz="1400" dirty="0" err="1"/>
              <a:t>miembros</a:t>
            </a:r>
            <a:r>
              <a:rPr lang="en-US" sz="1400" dirty="0"/>
              <a:t>.</a:t>
            </a:r>
          </a:p>
          <a:p>
            <a:pPr marL="0" indent="0">
              <a:lnSpc>
                <a:spcPct val="100000"/>
              </a:lnSpc>
              <a:buNone/>
            </a:pPr>
            <a:r>
              <a:rPr lang="en-US" sz="1600" b="1" dirty="0"/>
              <a:t>class Base { void virtual </a:t>
            </a:r>
            <a:r>
              <a:rPr lang="en-US" sz="1600" b="1" dirty="0" err="1"/>
              <a:t>HaceAlgo</a:t>
            </a:r>
            <a:r>
              <a:rPr lang="en-US" sz="1600" b="1" dirty="0"/>
              <a:t>() {}  }</a:t>
            </a:r>
          </a:p>
          <a:p>
            <a:pPr marL="0" indent="0">
              <a:lnSpc>
                <a:spcPct val="100000"/>
              </a:lnSpc>
              <a:buNone/>
            </a:pPr>
            <a:r>
              <a:rPr lang="en-US" sz="1600" b="1" dirty="0"/>
              <a:t>abstract class </a:t>
            </a:r>
            <a:r>
              <a:rPr lang="en-US" sz="1600" b="1" dirty="0" err="1"/>
              <a:t>Derivada</a:t>
            </a:r>
            <a:r>
              <a:rPr lang="en-US" sz="1600" b="1" dirty="0"/>
              <a:t> : Base {</a:t>
            </a:r>
          </a:p>
          <a:p>
            <a:pPr marL="0" indent="0">
              <a:lnSpc>
                <a:spcPct val="100000"/>
              </a:lnSpc>
              <a:buNone/>
            </a:pPr>
            <a:r>
              <a:rPr lang="en-US" sz="1600" b="1" dirty="0"/>
              <a:t>	void abstract override </a:t>
            </a:r>
            <a:r>
              <a:rPr lang="en-US" sz="1600" b="1" dirty="0" err="1"/>
              <a:t>HaceAlgo</a:t>
            </a:r>
            <a:r>
              <a:rPr lang="en-US" sz="1600" b="1" dirty="0"/>
              <a:t>() {}</a:t>
            </a:r>
          </a:p>
          <a:p>
            <a:pPr marL="0" indent="0">
              <a:lnSpc>
                <a:spcPct val="100000"/>
              </a:lnSpc>
              <a:buNone/>
            </a:pPr>
            <a:r>
              <a:rPr lang="en-US" sz="1600" b="1" dirty="0"/>
              <a:t>}</a:t>
            </a:r>
          </a:p>
          <a:p>
            <a:pPr>
              <a:lnSpc>
                <a:spcPct val="100000"/>
              </a:lnSpc>
            </a:pPr>
            <a:r>
              <a:rPr lang="en-US" sz="1400" dirty="0"/>
              <a:t>Una </a:t>
            </a:r>
            <a:r>
              <a:rPr lang="en-US" sz="1400" dirty="0" err="1"/>
              <a:t>clase</a:t>
            </a:r>
            <a:r>
              <a:rPr lang="en-US" sz="1400" dirty="0"/>
              <a:t> </a:t>
            </a:r>
            <a:r>
              <a:rPr lang="en-US" sz="1400" dirty="0" err="1"/>
              <a:t>abstracta</a:t>
            </a:r>
            <a:r>
              <a:rPr lang="en-US" sz="1400" dirty="0"/>
              <a:t> </a:t>
            </a:r>
            <a:r>
              <a:rPr lang="en-US" sz="1400" dirty="0" err="1"/>
              <a:t>puede</a:t>
            </a:r>
            <a:r>
              <a:rPr lang="en-US" sz="1400" dirty="0"/>
              <a:t> </a:t>
            </a:r>
            <a:r>
              <a:rPr lang="en-US" sz="1400" dirty="0" err="1"/>
              <a:t>usarse</a:t>
            </a:r>
            <a:r>
              <a:rPr lang="en-US" sz="1400" dirty="0"/>
              <a:t> </a:t>
            </a:r>
            <a:r>
              <a:rPr lang="en-US" sz="1400" dirty="0" err="1"/>
              <a:t>como</a:t>
            </a:r>
            <a:r>
              <a:rPr lang="en-US" sz="1400" dirty="0"/>
              <a:t> una </a:t>
            </a:r>
            <a:r>
              <a:rPr lang="en-US" sz="1400" b="1" dirty="0"/>
              <a:t>interface</a:t>
            </a:r>
            <a:r>
              <a:rPr lang="en-US" sz="1400" dirty="0"/>
              <a:t> para </a:t>
            </a:r>
            <a:r>
              <a:rPr lang="en-US" sz="1400" dirty="0" err="1"/>
              <a:t>contener</a:t>
            </a:r>
            <a:r>
              <a:rPr lang="en-US" sz="1400" dirty="0"/>
              <a:t> </a:t>
            </a:r>
            <a:r>
              <a:rPr lang="en-US" sz="1400" dirty="0" err="1"/>
              <a:t>objetos</a:t>
            </a:r>
            <a:r>
              <a:rPr lang="en-US" sz="1400" dirty="0"/>
              <a:t> </a:t>
            </a:r>
            <a:r>
              <a:rPr lang="en-US" sz="1400" dirty="0" err="1"/>
              <a:t>instanciados</a:t>
            </a:r>
            <a:r>
              <a:rPr lang="en-US" sz="1400" dirty="0"/>
              <a:t> de </a:t>
            </a:r>
            <a:r>
              <a:rPr lang="en-US" sz="1400" dirty="0" err="1"/>
              <a:t>clases</a:t>
            </a:r>
            <a:r>
              <a:rPr lang="en-US" sz="1400" dirty="0"/>
              <a:t> </a:t>
            </a:r>
            <a:r>
              <a:rPr lang="en-US" sz="1400" dirty="0" err="1"/>
              <a:t>derivadas</a:t>
            </a:r>
            <a:r>
              <a:rPr lang="en-US" sz="1400" dirty="0"/>
              <a:t>.</a:t>
            </a:r>
          </a:p>
          <a:p>
            <a:pPr marL="0" indent="0">
              <a:lnSpc>
                <a:spcPct val="100000"/>
              </a:lnSpc>
              <a:buNone/>
            </a:pPr>
            <a:r>
              <a:rPr lang="en-US" sz="1600" b="1" dirty="0"/>
              <a:t>Base b = new </a:t>
            </a:r>
            <a:r>
              <a:rPr lang="en-US" sz="1600" b="1" dirty="0" err="1"/>
              <a:t>Derivada</a:t>
            </a:r>
            <a:r>
              <a:rPr lang="en-US" sz="1600" b="1" dirty="0"/>
              <a:t>();</a:t>
            </a:r>
          </a:p>
          <a:p>
            <a:pPr>
              <a:lnSpc>
                <a:spcPct val="100000"/>
              </a:lnSpc>
            </a:pPr>
            <a:r>
              <a:rPr lang="en-US" sz="1600" dirty="0"/>
              <a:t>Una </a:t>
            </a:r>
            <a:r>
              <a:rPr lang="en-US" sz="1600" dirty="0" err="1"/>
              <a:t>clase</a:t>
            </a:r>
            <a:r>
              <a:rPr lang="en-US" sz="1600" dirty="0"/>
              <a:t> </a:t>
            </a:r>
            <a:r>
              <a:rPr lang="en-US" sz="1600" dirty="0" err="1"/>
              <a:t>abstracta</a:t>
            </a:r>
            <a:r>
              <a:rPr lang="en-US" sz="1600" dirty="0"/>
              <a:t> es similar a una interface, la </a:t>
            </a:r>
            <a:r>
              <a:rPr lang="en-US" sz="1600" dirty="0" err="1"/>
              <a:t>diferencia</a:t>
            </a:r>
            <a:r>
              <a:rPr lang="en-US" sz="1600" dirty="0"/>
              <a:t> es que una </a:t>
            </a:r>
            <a:r>
              <a:rPr lang="en-US" sz="1600" dirty="0" err="1"/>
              <a:t>clase</a:t>
            </a:r>
            <a:r>
              <a:rPr lang="en-US" sz="1600" dirty="0"/>
              <a:t> </a:t>
            </a:r>
            <a:r>
              <a:rPr lang="en-US" sz="1600" dirty="0" err="1"/>
              <a:t>puede</a:t>
            </a:r>
            <a:r>
              <a:rPr lang="en-US" sz="1600" dirty="0"/>
              <a:t> solo </a:t>
            </a:r>
            <a:r>
              <a:rPr lang="en-US" sz="1600" dirty="0" err="1"/>
              <a:t>derivar</a:t>
            </a:r>
            <a:r>
              <a:rPr lang="en-US" sz="1600" dirty="0"/>
              <a:t> solo de una </a:t>
            </a:r>
            <a:r>
              <a:rPr lang="en-US" sz="1600" dirty="0" err="1"/>
              <a:t>clase</a:t>
            </a:r>
            <a:r>
              <a:rPr lang="en-US" sz="1600" dirty="0"/>
              <a:t>, </a:t>
            </a:r>
            <a:r>
              <a:rPr lang="en-US" sz="1600" dirty="0" err="1"/>
              <a:t>pero</a:t>
            </a:r>
            <a:r>
              <a:rPr lang="en-US" sz="1600" dirty="0"/>
              <a:t> </a:t>
            </a:r>
            <a:r>
              <a:rPr lang="en-US" sz="1600" dirty="0" err="1"/>
              <a:t>puede</a:t>
            </a:r>
            <a:r>
              <a:rPr lang="en-US" sz="1600" dirty="0"/>
              <a:t> </a:t>
            </a:r>
            <a:r>
              <a:rPr lang="en-US" sz="1600" dirty="0" err="1"/>
              <a:t>implementar</a:t>
            </a:r>
            <a:r>
              <a:rPr lang="en-US" sz="1600" dirty="0"/>
              <a:t> </a:t>
            </a:r>
            <a:r>
              <a:rPr lang="en-US" sz="1600" dirty="0" err="1"/>
              <a:t>varias</a:t>
            </a:r>
            <a:r>
              <a:rPr lang="en-US" sz="1600" dirty="0"/>
              <a:t> interfaces.</a:t>
            </a:r>
            <a:endParaRPr lang="en-US" sz="1400" dirty="0"/>
          </a:p>
          <a:p>
            <a:pPr marL="0" indent="0">
              <a:lnSpc>
                <a:spcPct val="100000"/>
              </a:lnSpc>
              <a:buNone/>
            </a:pPr>
            <a:endParaRPr lang="en-BO" sz="1400" dirty="0"/>
          </a:p>
        </p:txBody>
      </p:sp>
    </p:spTree>
    <p:extLst>
      <p:ext uri="{BB962C8B-B14F-4D97-AF65-F5344CB8AC3E}">
        <p14:creationId xmlns:p14="http://schemas.microsoft.com/office/powerpoint/2010/main" val="1575179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87-A12A-2A45-B492-253A464931A5}"/>
              </a:ext>
            </a:extLst>
          </p:cNvPr>
          <p:cNvSpPr>
            <a:spLocks noGrp="1"/>
          </p:cNvSpPr>
          <p:nvPr>
            <p:ph type="title"/>
          </p:nvPr>
        </p:nvSpPr>
        <p:spPr/>
        <p:txBody>
          <a:bodyPr/>
          <a:lstStyle/>
          <a:p>
            <a:r>
              <a:rPr lang="en-BO" dirty="0"/>
              <a:t>Capítulo 13</a:t>
            </a:r>
          </a:p>
        </p:txBody>
      </p:sp>
      <p:sp>
        <p:nvSpPr>
          <p:cNvPr id="3" name="Content Placeholder 2">
            <a:extLst>
              <a:ext uri="{FF2B5EF4-FFF2-40B4-BE49-F238E27FC236}">
                <a16:creationId xmlns:a16="http://schemas.microsoft.com/office/drawing/2014/main" id="{8BBD926A-8DE9-8845-AD6E-F2C3BAB29D4C}"/>
              </a:ext>
            </a:extLst>
          </p:cNvPr>
          <p:cNvSpPr>
            <a:spLocks noGrp="1"/>
          </p:cNvSpPr>
          <p:nvPr>
            <p:ph idx="1"/>
          </p:nvPr>
        </p:nvSpPr>
        <p:spPr/>
        <p:txBody>
          <a:bodyPr/>
          <a:lstStyle/>
          <a:p>
            <a:pPr marL="0" indent="0">
              <a:buNone/>
            </a:pPr>
            <a:r>
              <a:rPr lang="en-BO" sz="4000" b="1" dirty="0"/>
              <a:t>Manejo de excepciones</a:t>
            </a:r>
          </a:p>
          <a:p>
            <a:pPr marL="0" indent="0">
              <a:buNone/>
            </a:pPr>
            <a:endParaRPr lang="en-BO" dirty="0"/>
          </a:p>
          <a:p>
            <a:pPr marL="0" indent="0">
              <a:buNone/>
            </a:pPr>
            <a:r>
              <a:rPr lang="en-US" dirty="0"/>
              <a:t>R</a:t>
            </a:r>
            <a:r>
              <a:rPr lang="en-BO" dirty="0"/>
              <a:t>untime errors se manifiestan como excepciones</a:t>
            </a:r>
          </a:p>
        </p:txBody>
      </p:sp>
    </p:spTree>
    <p:extLst>
      <p:ext uri="{BB962C8B-B14F-4D97-AF65-F5344CB8AC3E}">
        <p14:creationId xmlns:p14="http://schemas.microsoft.com/office/powerpoint/2010/main" val="10564157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ABA-DE52-9D4C-BABF-0CA29835802F}"/>
              </a:ext>
            </a:extLst>
          </p:cNvPr>
          <p:cNvSpPr>
            <a:spLocks noGrp="1"/>
          </p:cNvSpPr>
          <p:nvPr>
            <p:ph type="title"/>
          </p:nvPr>
        </p:nvSpPr>
        <p:spPr/>
        <p:txBody>
          <a:bodyPr/>
          <a:lstStyle/>
          <a:p>
            <a:r>
              <a:rPr lang="en-BO" dirty="0"/>
              <a:t>Manejo de excepciones</a:t>
            </a:r>
          </a:p>
        </p:txBody>
      </p:sp>
      <p:sp>
        <p:nvSpPr>
          <p:cNvPr id="3" name="Content Placeholder 2">
            <a:extLst>
              <a:ext uri="{FF2B5EF4-FFF2-40B4-BE49-F238E27FC236}">
                <a16:creationId xmlns:a16="http://schemas.microsoft.com/office/drawing/2014/main" id="{8EF0FC59-E7C6-A94E-B54C-F008DD281B96}"/>
              </a:ext>
            </a:extLst>
          </p:cNvPr>
          <p:cNvSpPr>
            <a:spLocks noGrp="1"/>
          </p:cNvSpPr>
          <p:nvPr>
            <p:ph idx="1"/>
          </p:nvPr>
        </p:nvSpPr>
        <p:spPr>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Las </a:t>
            </a:r>
            <a:r>
              <a:rPr lang="en-US" b="1" dirty="0" err="1"/>
              <a:t>excepciones</a:t>
            </a:r>
            <a:r>
              <a:rPr lang="en-US" dirty="0"/>
              <a:t> son la forma del runtime de </a:t>
            </a:r>
            <a:r>
              <a:rPr lang="en-US" dirty="0" err="1"/>
              <a:t>.Net</a:t>
            </a:r>
            <a:r>
              <a:rPr lang="en-US" dirty="0"/>
              <a:t> de </a:t>
            </a:r>
            <a:r>
              <a:rPr lang="en-US" dirty="0" err="1"/>
              <a:t>reportar</a:t>
            </a:r>
            <a:r>
              <a:rPr lang="en-US" dirty="0"/>
              <a:t> </a:t>
            </a:r>
            <a:r>
              <a:rPr lang="en-US" dirty="0" err="1"/>
              <a:t>errores</a:t>
            </a:r>
            <a:r>
              <a:rPr lang="en-US" dirty="0"/>
              <a:t> </a:t>
            </a:r>
            <a:r>
              <a:rPr lang="en-US" dirty="0" err="1"/>
              <a:t>en</a:t>
            </a:r>
            <a:r>
              <a:rPr lang="en-US" dirty="0"/>
              <a:t> </a:t>
            </a:r>
            <a:r>
              <a:rPr lang="en-US" dirty="0" err="1"/>
              <a:t>tiempo</a:t>
            </a:r>
            <a:r>
              <a:rPr lang="en-US" dirty="0"/>
              <a:t> de </a:t>
            </a:r>
            <a:r>
              <a:rPr lang="en-US" dirty="0" err="1"/>
              <a:t>ejecución</a:t>
            </a:r>
            <a:r>
              <a:rPr lang="en-US" dirty="0"/>
              <a:t>. Si se produce </a:t>
            </a:r>
            <a:r>
              <a:rPr lang="en-US" dirty="0" err="1"/>
              <a:t>alguna</a:t>
            </a:r>
            <a:r>
              <a:rPr lang="en-US" dirty="0"/>
              <a:t> de </a:t>
            </a:r>
            <a:r>
              <a:rPr lang="en-US" dirty="0" err="1"/>
              <a:t>esas</a:t>
            </a:r>
            <a:r>
              <a:rPr lang="en-US" dirty="0"/>
              <a:t> </a:t>
            </a:r>
            <a:r>
              <a:rPr lang="en-US" dirty="0" err="1"/>
              <a:t>excepciones</a:t>
            </a:r>
            <a:r>
              <a:rPr lang="en-US" dirty="0"/>
              <a:t>, el </a:t>
            </a:r>
            <a:r>
              <a:rPr lang="en-US" dirty="0" err="1"/>
              <a:t>programa</a:t>
            </a:r>
            <a:r>
              <a:rPr lang="en-US" dirty="0"/>
              <a:t> </a:t>
            </a:r>
            <a:r>
              <a:rPr lang="en-US" dirty="0" err="1"/>
              <a:t>finalizará</a:t>
            </a:r>
            <a:r>
              <a:rPr lang="en-US" dirty="0"/>
              <a:t> con un </a:t>
            </a:r>
            <a:r>
              <a:rPr lang="en-US" dirty="0" err="1"/>
              <a:t>mensaje</a:t>
            </a:r>
            <a:r>
              <a:rPr lang="en-US" dirty="0"/>
              <a:t> de error </a:t>
            </a:r>
            <a:r>
              <a:rPr lang="en-US" dirty="0" err="1"/>
              <a:t>indicando</a:t>
            </a:r>
            <a:r>
              <a:rPr lang="en-US" dirty="0"/>
              <a:t> el </a:t>
            </a:r>
            <a:r>
              <a:rPr lang="en-US" dirty="0" err="1"/>
              <a:t>problema</a:t>
            </a:r>
            <a:r>
              <a:rPr lang="en-US" dirty="0"/>
              <a:t> </a:t>
            </a:r>
            <a:r>
              <a:rPr lang="en-US" dirty="0" err="1"/>
              <a:t>encontrado</a:t>
            </a:r>
            <a:r>
              <a:rPr lang="en-US" dirty="0"/>
              <a:t> y el </a:t>
            </a:r>
            <a:r>
              <a:rPr lang="en-US" b="1" dirty="0"/>
              <a:t>type</a:t>
            </a:r>
            <a:r>
              <a:rPr lang="en-US" dirty="0"/>
              <a:t> de la </a:t>
            </a:r>
            <a:r>
              <a:rPr lang="en-US" dirty="0" err="1"/>
              <a:t>excepción</a:t>
            </a:r>
            <a:r>
              <a:rPr lang="en-US" dirty="0"/>
              <a:t>.</a:t>
            </a:r>
          </a:p>
          <a:p>
            <a:pPr marL="0" indent="0">
              <a:buNone/>
            </a:pPr>
            <a:endParaRPr lang="en-US" dirty="0"/>
          </a:p>
          <a:p>
            <a:pPr marL="0" indent="0">
              <a:buNone/>
            </a:pPr>
            <a:r>
              <a:rPr lang="en-US" dirty="0"/>
              <a:t>Como </a:t>
            </a:r>
            <a:r>
              <a:rPr lang="en-US" dirty="0" err="1"/>
              <a:t>ejemplo</a:t>
            </a:r>
            <a:r>
              <a:rPr lang="en-US" dirty="0"/>
              <a:t>, </a:t>
            </a:r>
            <a:r>
              <a:rPr lang="en-US" dirty="0" err="1"/>
              <a:t>considere</a:t>
            </a:r>
            <a:r>
              <a:rPr lang="en-US" dirty="0"/>
              <a:t> </a:t>
            </a:r>
            <a:r>
              <a:rPr lang="en-US" dirty="0" err="1"/>
              <a:t>abrir</a:t>
            </a:r>
            <a:r>
              <a:rPr lang="en-US" dirty="0"/>
              <a:t> un </a:t>
            </a:r>
            <a:r>
              <a:rPr lang="en-US" dirty="0" err="1"/>
              <a:t>archivo</a:t>
            </a:r>
            <a:r>
              <a:rPr lang="en-US" dirty="0"/>
              <a:t> </a:t>
            </a:r>
            <a:r>
              <a:rPr lang="en-US" dirty="0" err="1"/>
              <a:t>usando</a:t>
            </a:r>
            <a:r>
              <a:rPr lang="en-US" dirty="0"/>
              <a:t> la </a:t>
            </a:r>
            <a:r>
              <a:rPr lang="en-US" b="1" dirty="0" err="1"/>
              <a:t>clase</a:t>
            </a:r>
            <a:r>
              <a:rPr lang="en-US" b="1" dirty="0"/>
              <a:t> static File</a:t>
            </a:r>
            <a:r>
              <a:rPr lang="en-US" dirty="0"/>
              <a:t> de la FCL. Si el </a:t>
            </a:r>
            <a:r>
              <a:rPr lang="en-US" dirty="0" err="1"/>
              <a:t>archivo</a:t>
            </a:r>
            <a:r>
              <a:rPr lang="en-US" dirty="0"/>
              <a:t> que </a:t>
            </a:r>
            <a:r>
              <a:rPr lang="en-US" dirty="0" err="1"/>
              <a:t>tratamos</a:t>
            </a:r>
            <a:r>
              <a:rPr lang="en-US" dirty="0"/>
              <a:t> de </a:t>
            </a:r>
            <a:r>
              <a:rPr lang="en-US" dirty="0" err="1"/>
              <a:t>abrir</a:t>
            </a:r>
            <a:r>
              <a:rPr lang="en-US" dirty="0"/>
              <a:t> no </a:t>
            </a:r>
            <a:r>
              <a:rPr lang="en-US" dirty="0" err="1"/>
              <a:t>existe</a:t>
            </a:r>
            <a:r>
              <a:rPr lang="en-US" dirty="0"/>
              <a:t>, el </a:t>
            </a:r>
            <a:r>
              <a:rPr lang="en-US" dirty="0" err="1"/>
              <a:t>programa</a:t>
            </a:r>
            <a:r>
              <a:rPr lang="en-US" dirty="0"/>
              <a:t> </a:t>
            </a:r>
            <a:r>
              <a:rPr lang="en-US" dirty="0" err="1"/>
              <a:t>terminará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FileNotFoundException</a:t>
            </a:r>
            <a:r>
              <a:rPr lang="en-US" dirty="0"/>
              <a:t>. Si </a:t>
            </a:r>
            <a:r>
              <a:rPr lang="en-US" dirty="0" err="1"/>
              <a:t>tratamos</a:t>
            </a:r>
            <a:r>
              <a:rPr lang="en-US" dirty="0"/>
              <a:t> de </a:t>
            </a:r>
            <a:r>
              <a:rPr lang="en-US" dirty="0" err="1"/>
              <a:t>usar</a:t>
            </a:r>
            <a:r>
              <a:rPr lang="en-US" dirty="0"/>
              <a:t> una variable de </a:t>
            </a:r>
            <a:r>
              <a:rPr lang="en-US" dirty="0" err="1"/>
              <a:t>tipo</a:t>
            </a:r>
            <a:r>
              <a:rPr lang="en-US" dirty="0"/>
              <a:t> </a:t>
            </a:r>
            <a:r>
              <a:rPr lang="en-US" dirty="0" err="1"/>
              <a:t>referencia</a:t>
            </a:r>
            <a:r>
              <a:rPr lang="en-US" dirty="0"/>
              <a:t> no </a:t>
            </a:r>
            <a:r>
              <a:rPr lang="en-US" dirty="0" err="1"/>
              <a:t>inicializada</a:t>
            </a:r>
            <a:r>
              <a:rPr lang="en-US" dirty="0"/>
              <a:t> (</a:t>
            </a:r>
            <a:r>
              <a:rPr lang="en-US" dirty="0" err="1"/>
              <a:t>nula</a:t>
            </a:r>
            <a:r>
              <a:rPr lang="en-US" dirty="0"/>
              <a:t>) el </a:t>
            </a:r>
            <a:r>
              <a:rPr lang="en-US" dirty="0" err="1"/>
              <a:t>programa</a:t>
            </a:r>
            <a:r>
              <a:rPr lang="en-US" dirty="0"/>
              <a:t> </a:t>
            </a:r>
            <a:r>
              <a:rPr lang="en-US" dirty="0" err="1"/>
              <a:t>finalizará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NullReferenceException</a:t>
            </a:r>
            <a:r>
              <a:rPr lang="en-US" b="1" dirty="0"/>
              <a:t> </a:t>
            </a:r>
            <a:r>
              <a:rPr lang="en-US" dirty="0"/>
              <a:t>(la </a:t>
            </a:r>
            <a:r>
              <a:rPr lang="en-US" dirty="0" err="1"/>
              <a:t>más</a:t>
            </a:r>
            <a:r>
              <a:rPr lang="en-US" dirty="0"/>
              <a:t> </a:t>
            </a:r>
            <a:r>
              <a:rPr lang="en-US" dirty="0" err="1"/>
              <a:t>frecuente</a:t>
            </a:r>
            <a:r>
              <a:rPr lang="en-US" dirty="0"/>
              <a:t> de las </a:t>
            </a:r>
            <a:r>
              <a:rPr lang="en-US" dirty="0" err="1"/>
              <a:t>excepciones</a:t>
            </a:r>
            <a:r>
              <a:rPr lang="en-US" dirty="0"/>
              <a:t>).  </a:t>
            </a:r>
          </a:p>
          <a:p>
            <a:pPr marL="0" indent="0">
              <a:buNone/>
            </a:pPr>
            <a:endParaRPr lang="en-US" dirty="0"/>
          </a:p>
          <a:p>
            <a:pPr marL="0" indent="0">
              <a:buNone/>
            </a:pPr>
            <a:r>
              <a:rPr lang="en-US" dirty="0"/>
              <a:t>Para </a:t>
            </a:r>
            <a:r>
              <a:rPr lang="en-US" dirty="0" err="1"/>
              <a:t>ver</a:t>
            </a:r>
            <a:r>
              <a:rPr lang="en-US" dirty="0"/>
              <a:t> </a:t>
            </a:r>
            <a:r>
              <a:rPr lang="en-US" dirty="0" err="1"/>
              <a:t>qué</a:t>
            </a:r>
            <a:r>
              <a:rPr lang="en-US" dirty="0"/>
              <a:t> </a:t>
            </a:r>
            <a:r>
              <a:rPr lang="en-US" dirty="0" err="1"/>
              <a:t>tipo</a:t>
            </a:r>
            <a:r>
              <a:rPr lang="en-US" dirty="0"/>
              <a:t> de </a:t>
            </a:r>
            <a:r>
              <a:rPr lang="en-US" dirty="0" err="1"/>
              <a:t>excepciones</a:t>
            </a:r>
            <a:r>
              <a:rPr lang="en-US" dirty="0"/>
              <a:t> </a:t>
            </a:r>
            <a:r>
              <a:rPr lang="en-US" dirty="0" err="1"/>
              <a:t>puede</a:t>
            </a:r>
            <a:r>
              <a:rPr lang="en-US" dirty="0"/>
              <a:t> </a:t>
            </a:r>
            <a:r>
              <a:rPr lang="en-US" dirty="0" err="1"/>
              <a:t>lanzar</a:t>
            </a:r>
            <a:r>
              <a:rPr lang="en-US" dirty="0"/>
              <a:t> una </a:t>
            </a:r>
            <a:r>
              <a:rPr lang="en-US" dirty="0" err="1"/>
              <a:t>determinada</a:t>
            </a:r>
            <a:r>
              <a:rPr lang="en-US" dirty="0"/>
              <a:t> </a:t>
            </a:r>
            <a:r>
              <a:rPr lang="en-US" dirty="0" err="1"/>
              <a:t>clase</a:t>
            </a:r>
            <a:r>
              <a:rPr lang="en-US" dirty="0"/>
              <a:t> o </a:t>
            </a:r>
            <a:r>
              <a:rPr lang="en-US" b="1" dirty="0"/>
              <a:t>type</a:t>
            </a:r>
            <a:r>
              <a:rPr lang="en-US" dirty="0"/>
              <a:t>, se </a:t>
            </a:r>
            <a:r>
              <a:rPr lang="en-US" dirty="0" err="1"/>
              <a:t>puede</a:t>
            </a:r>
            <a:r>
              <a:rPr lang="en-US" dirty="0"/>
              <a:t> pasar el cursor </a:t>
            </a:r>
            <a:r>
              <a:rPr lang="en-US" dirty="0" err="1"/>
              <a:t>sobre</a:t>
            </a:r>
            <a:r>
              <a:rPr lang="en-US" dirty="0"/>
              <a:t> el </a:t>
            </a:r>
            <a:r>
              <a:rPr lang="en-US" dirty="0" err="1"/>
              <a:t>nombre</a:t>
            </a:r>
            <a:r>
              <a:rPr lang="en-US" dirty="0"/>
              <a:t> de la </a:t>
            </a:r>
            <a:r>
              <a:rPr lang="en-US" dirty="0" err="1"/>
              <a:t>clase</a:t>
            </a:r>
            <a:r>
              <a:rPr lang="en-US" dirty="0"/>
              <a:t> </a:t>
            </a:r>
            <a:r>
              <a:rPr lang="en-US" dirty="0" err="1"/>
              <a:t>en</a:t>
            </a:r>
            <a:r>
              <a:rPr lang="en-US" dirty="0"/>
              <a:t> Visual Studio, o </a:t>
            </a:r>
            <a:r>
              <a:rPr lang="en-US" dirty="0" err="1"/>
              <a:t>consultar</a:t>
            </a:r>
            <a:r>
              <a:rPr lang="en-US" dirty="0"/>
              <a:t> la </a:t>
            </a:r>
            <a:r>
              <a:rPr lang="en-US" dirty="0" err="1"/>
              <a:t>documentación</a:t>
            </a:r>
            <a:r>
              <a:rPr lang="en-US" dirty="0"/>
              <a:t> </a:t>
            </a:r>
            <a:r>
              <a:rPr lang="en-US" dirty="0" err="1"/>
              <a:t>respectiva</a:t>
            </a:r>
            <a:r>
              <a:rPr lang="en-US" dirty="0"/>
              <a:t>. VS </a:t>
            </a:r>
            <a:r>
              <a:rPr lang="en-US" dirty="0" err="1"/>
              <a:t>enumera</a:t>
            </a:r>
            <a:r>
              <a:rPr lang="en-US" dirty="0"/>
              <a:t> las </a:t>
            </a:r>
            <a:r>
              <a:rPr lang="en-US" dirty="0" err="1"/>
              <a:t>distintas</a:t>
            </a:r>
            <a:r>
              <a:rPr lang="en-US" dirty="0"/>
              <a:t> </a:t>
            </a:r>
            <a:r>
              <a:rPr lang="en-US" dirty="0" err="1"/>
              <a:t>excepciones</a:t>
            </a:r>
            <a:r>
              <a:rPr lang="en-US" dirty="0"/>
              <a:t> </a:t>
            </a:r>
            <a:r>
              <a:rPr lang="en-US" dirty="0" err="1"/>
              <a:t>posibles</a:t>
            </a:r>
            <a:r>
              <a:rPr lang="en-US" dirty="0"/>
              <a:t> al </a:t>
            </a:r>
            <a:r>
              <a:rPr lang="en-US" dirty="0" err="1"/>
              <a:t>usar</a:t>
            </a:r>
            <a:r>
              <a:rPr lang="en-US" dirty="0"/>
              <a:t> los </a:t>
            </a:r>
            <a:r>
              <a:rPr lang="en-US" dirty="0" err="1"/>
              <a:t>métodos</a:t>
            </a:r>
            <a:r>
              <a:rPr lang="en-US" dirty="0"/>
              <a:t> de </a:t>
            </a:r>
            <a:r>
              <a:rPr lang="en-US" dirty="0" err="1"/>
              <a:t>dicha</a:t>
            </a:r>
            <a:r>
              <a:rPr lang="en-US" dirty="0"/>
              <a:t> </a:t>
            </a:r>
            <a:r>
              <a:rPr lang="en-US" dirty="0" err="1"/>
              <a:t>clase</a:t>
            </a:r>
            <a:r>
              <a:rPr lang="en-US" dirty="0"/>
              <a:t>.  </a:t>
            </a:r>
          </a:p>
          <a:p>
            <a:pPr marL="0" indent="0">
              <a:buNone/>
            </a:pPr>
            <a:endParaRPr lang="en-US" dirty="0"/>
          </a:p>
          <a:p>
            <a:pPr marL="0" indent="0">
              <a:buNone/>
            </a:pPr>
            <a:r>
              <a:rPr lang="en-US" dirty="0"/>
              <a:t>El </a:t>
            </a:r>
            <a:r>
              <a:rPr lang="en-US" dirty="0" err="1"/>
              <a:t>manejo</a:t>
            </a:r>
            <a:r>
              <a:rPr lang="en-US" dirty="0"/>
              <a:t> de </a:t>
            </a:r>
            <a:r>
              <a:rPr lang="en-US" dirty="0" err="1"/>
              <a:t>excepciones</a:t>
            </a:r>
            <a:r>
              <a:rPr lang="en-US" dirty="0"/>
              <a:t> </a:t>
            </a:r>
            <a:r>
              <a:rPr lang="en-US" dirty="0" err="1"/>
              <a:t>permite</a:t>
            </a:r>
            <a:r>
              <a:rPr lang="en-US" dirty="0"/>
              <a:t> a los </a:t>
            </a:r>
            <a:r>
              <a:rPr lang="en-US" dirty="0" err="1"/>
              <a:t>programadores</a:t>
            </a:r>
            <a:r>
              <a:rPr lang="en-US" dirty="0"/>
              <a:t> </a:t>
            </a:r>
            <a:r>
              <a:rPr lang="en-US" dirty="0" err="1"/>
              <a:t>lidiar</a:t>
            </a:r>
            <a:r>
              <a:rPr lang="en-US" dirty="0"/>
              <a:t> </a:t>
            </a:r>
            <a:r>
              <a:rPr lang="en-US" dirty="0" err="1"/>
              <a:t>elegantemente</a:t>
            </a:r>
            <a:r>
              <a:rPr lang="en-US" dirty="0"/>
              <a:t> con </a:t>
            </a:r>
            <a:r>
              <a:rPr lang="en-US" dirty="0" err="1"/>
              <a:t>estas</a:t>
            </a:r>
            <a:r>
              <a:rPr lang="en-US" dirty="0"/>
              <a:t> </a:t>
            </a:r>
            <a:r>
              <a:rPr lang="en-US" dirty="0" err="1"/>
              <a:t>excepciones</a:t>
            </a:r>
            <a:r>
              <a:rPr lang="en-US" dirty="0"/>
              <a:t> que son </a:t>
            </a:r>
            <a:r>
              <a:rPr lang="en-US" dirty="0" err="1"/>
              <a:t>manifestaciones</a:t>
            </a:r>
            <a:r>
              <a:rPr lang="en-US" dirty="0"/>
              <a:t> de </a:t>
            </a:r>
            <a:r>
              <a:rPr lang="en-US" dirty="0" err="1"/>
              <a:t>situaciones</a:t>
            </a:r>
            <a:r>
              <a:rPr lang="en-US" dirty="0"/>
              <a:t> </a:t>
            </a:r>
            <a:r>
              <a:rPr lang="en-US" dirty="0" err="1"/>
              <a:t>inesperadas</a:t>
            </a:r>
            <a:r>
              <a:rPr lang="en-US" dirty="0"/>
              <a:t> que </a:t>
            </a:r>
            <a:r>
              <a:rPr lang="en-US" dirty="0" err="1"/>
              <a:t>pueden</a:t>
            </a:r>
            <a:r>
              <a:rPr lang="en-US" dirty="0"/>
              <a:t> </a:t>
            </a:r>
            <a:r>
              <a:rPr lang="en-US" dirty="0" err="1"/>
              <a:t>ocurrir</a:t>
            </a:r>
            <a:r>
              <a:rPr lang="en-US" dirty="0"/>
              <a:t> </a:t>
            </a:r>
            <a:r>
              <a:rPr lang="en-US" dirty="0" err="1"/>
              <a:t>en</a:t>
            </a:r>
            <a:r>
              <a:rPr lang="en-US" dirty="0"/>
              <a:t> los </a:t>
            </a:r>
            <a:r>
              <a:rPr lang="en-US" dirty="0" err="1"/>
              <a:t>programas</a:t>
            </a:r>
            <a:r>
              <a:rPr lang="en-US" dirty="0"/>
              <a:t>. </a:t>
            </a:r>
          </a:p>
          <a:p>
            <a:pPr marL="0" indent="0">
              <a:buNone/>
            </a:pPr>
            <a:endParaRPr lang="en-BO" dirty="0"/>
          </a:p>
        </p:txBody>
      </p:sp>
    </p:spTree>
    <p:extLst>
      <p:ext uri="{BB962C8B-B14F-4D97-AF65-F5344CB8AC3E}">
        <p14:creationId xmlns:p14="http://schemas.microsoft.com/office/powerpoint/2010/main" val="2919140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4EB8-6A68-B74C-8DE3-1EFCA3E290DF}"/>
              </a:ext>
            </a:extLst>
          </p:cNvPr>
          <p:cNvSpPr>
            <a:spLocks noGrp="1"/>
          </p:cNvSpPr>
          <p:nvPr>
            <p:ph type="title"/>
          </p:nvPr>
        </p:nvSpPr>
        <p:spPr/>
        <p:txBody>
          <a:bodyPr/>
          <a:lstStyle/>
          <a:p>
            <a:r>
              <a:rPr lang="en-BO" dirty="0"/>
              <a:t>Ejemplo de excepciones</a:t>
            </a:r>
          </a:p>
        </p:txBody>
      </p:sp>
      <p:sp>
        <p:nvSpPr>
          <p:cNvPr id="4" name="TextBox 3">
            <a:extLst>
              <a:ext uri="{FF2B5EF4-FFF2-40B4-BE49-F238E27FC236}">
                <a16:creationId xmlns:a16="http://schemas.microsoft.com/office/drawing/2014/main" id="{5AC9AA0E-0345-2548-A2EE-A043691539F2}"/>
              </a:ext>
            </a:extLst>
          </p:cNvPr>
          <p:cNvSpPr txBox="1"/>
          <p:nvPr/>
        </p:nvSpPr>
        <p:spPr>
          <a:xfrm>
            <a:off x="838200" y="1478237"/>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string str = null;</a:t>
            </a:r>
          </a:p>
          <a:p>
            <a:pPr lvl="2"/>
            <a:r>
              <a:rPr lang="en-US" sz="1400" b="1" dirty="0"/>
              <a:t>WriteLine(</a:t>
            </a:r>
            <a:r>
              <a:rPr lang="en-US" sz="1400" b="1" dirty="0" err="1"/>
              <a:t>str.Length</a:t>
            </a:r>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21D95728-5AC2-AA4F-82DC-CCB741C6EF59}"/>
              </a:ext>
            </a:extLst>
          </p:cNvPr>
          <p:cNvSpPr txBox="1"/>
          <p:nvPr/>
        </p:nvSpPr>
        <p:spPr>
          <a:xfrm>
            <a:off x="838200" y="4087101"/>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System.NullReferenceException</a:t>
            </a:r>
            <a:r>
              <a:rPr lang="en-US" dirty="0">
                <a:solidFill>
                  <a:schemeClr val="bg1"/>
                </a:solidFill>
              </a:rPr>
              <a:t>: Object reference not set to an instance of an object.</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
        <p:nvSpPr>
          <p:cNvPr id="6" name="TextBox 5">
            <a:extLst>
              <a:ext uri="{FF2B5EF4-FFF2-40B4-BE49-F238E27FC236}">
                <a16:creationId xmlns:a16="http://schemas.microsoft.com/office/drawing/2014/main" id="{F2EBA820-1A40-4947-AD51-7F3D09BE11A6}"/>
              </a:ext>
            </a:extLst>
          </p:cNvPr>
          <p:cNvSpPr txBox="1"/>
          <p:nvPr/>
        </p:nvSpPr>
        <p:spPr>
          <a:xfrm>
            <a:off x="7001693" y="1478236"/>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var num = 9; var cero = 0;</a:t>
            </a:r>
          </a:p>
          <a:p>
            <a:pPr lvl="2"/>
            <a:r>
              <a:rPr lang="en-US" sz="1400" b="1" dirty="0"/>
              <a:t>WriteLine(num / cero);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7" name="TextBox 6">
            <a:extLst>
              <a:ext uri="{FF2B5EF4-FFF2-40B4-BE49-F238E27FC236}">
                <a16:creationId xmlns:a16="http://schemas.microsoft.com/office/drawing/2014/main" id="{8AD62656-045A-C947-86D6-FDEE8F9326C8}"/>
              </a:ext>
            </a:extLst>
          </p:cNvPr>
          <p:cNvSpPr txBox="1"/>
          <p:nvPr/>
        </p:nvSpPr>
        <p:spPr>
          <a:xfrm>
            <a:off x="7001691" y="4087100"/>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System.DivideByZeroException</a:t>
            </a:r>
            <a:r>
              <a:rPr lang="en-US" dirty="0">
                <a:solidFill>
                  <a:schemeClr val="bg1"/>
                </a:solidFill>
              </a:rPr>
              <a:t>: Attempted to divide by zero.</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Tree>
    <p:extLst>
      <p:ext uri="{BB962C8B-B14F-4D97-AF65-F5344CB8AC3E}">
        <p14:creationId xmlns:p14="http://schemas.microsoft.com/office/powerpoint/2010/main" val="22653473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E7C-9C7C-E04B-A302-410075119A34}"/>
              </a:ext>
            </a:extLst>
          </p:cNvPr>
          <p:cNvSpPr>
            <a:spLocks noGrp="1"/>
          </p:cNvSpPr>
          <p:nvPr>
            <p:ph type="title"/>
          </p:nvPr>
        </p:nvSpPr>
        <p:spPr/>
        <p:txBody>
          <a:bodyPr/>
          <a:lstStyle/>
          <a:p>
            <a:r>
              <a:rPr lang="en-US" dirty="0"/>
              <a:t>La </a:t>
            </a:r>
            <a:r>
              <a:rPr lang="en-US" dirty="0" err="1"/>
              <a:t>sentencia</a:t>
            </a:r>
            <a:r>
              <a:rPr lang="en-US" dirty="0"/>
              <a:t> t</a:t>
            </a:r>
            <a:r>
              <a:rPr lang="en-BO" dirty="0"/>
              <a:t>ry- catch</a:t>
            </a:r>
          </a:p>
        </p:txBody>
      </p:sp>
      <p:sp>
        <p:nvSpPr>
          <p:cNvPr id="3" name="Content Placeholder 2">
            <a:extLst>
              <a:ext uri="{FF2B5EF4-FFF2-40B4-BE49-F238E27FC236}">
                <a16:creationId xmlns:a16="http://schemas.microsoft.com/office/drawing/2014/main" id="{0486AD49-0F15-DD4F-AB33-4A0D67E8415F}"/>
              </a:ext>
            </a:extLst>
          </p:cNvPr>
          <p:cNvSpPr>
            <a:spLocks noGrp="1"/>
          </p:cNvSpPr>
          <p:nvPr>
            <p:ph idx="1"/>
          </p:nvPr>
        </p:nvSpPr>
        <p:spPr>
          <a:xfrm>
            <a:off x="6670766" y="1982379"/>
            <a:ext cx="4683034" cy="4351338"/>
          </a:xfrm>
          <a:solidFill>
            <a:schemeClr val="accent5">
              <a:lumMod val="20000"/>
              <a:lumOff val="80000"/>
            </a:schemeClr>
          </a:solidFill>
          <a:ln>
            <a:solidFill>
              <a:schemeClr val="accent1">
                <a:lumMod val="75000"/>
              </a:schemeClr>
            </a:solidFill>
          </a:ln>
        </p:spPr>
        <p:txBody>
          <a:bodyPr>
            <a:normAutofit fontScale="62500" lnSpcReduction="20000"/>
          </a:bodyPr>
          <a:lstStyle/>
          <a:p>
            <a:endParaRPr lang="en-US" dirty="0"/>
          </a:p>
          <a:p>
            <a:pPr marL="0" indent="0">
              <a:buNone/>
            </a:pPr>
            <a:r>
              <a:rPr lang="en-US" dirty="0"/>
              <a:t>Para </a:t>
            </a:r>
            <a:r>
              <a:rPr lang="en-US" dirty="0" err="1"/>
              <a:t>proporcionar</a:t>
            </a:r>
            <a:r>
              <a:rPr lang="en-US" dirty="0"/>
              <a:t> una </a:t>
            </a:r>
            <a:r>
              <a:rPr lang="en-US" dirty="0" err="1"/>
              <a:t>salida</a:t>
            </a:r>
            <a:r>
              <a:rPr lang="en-US" dirty="0"/>
              <a:t> de un </a:t>
            </a:r>
            <a:r>
              <a:rPr lang="en-US" dirty="0" err="1"/>
              <a:t>programa</a:t>
            </a:r>
            <a:r>
              <a:rPr lang="en-US" dirty="0"/>
              <a:t> </a:t>
            </a:r>
            <a:r>
              <a:rPr lang="en-US" dirty="0" err="1"/>
              <a:t>controlada</a:t>
            </a:r>
            <a:r>
              <a:rPr lang="en-US" dirty="0"/>
              <a:t>, las </a:t>
            </a:r>
            <a:r>
              <a:rPr lang="en-US" dirty="0" err="1"/>
              <a:t>excepciones</a:t>
            </a:r>
            <a:r>
              <a:rPr lang="en-US" dirty="0"/>
              <a:t> </a:t>
            </a:r>
            <a:r>
              <a:rPr lang="en-US" dirty="0" err="1"/>
              <a:t>puede</a:t>
            </a:r>
            <a:r>
              <a:rPr lang="en-US" dirty="0"/>
              <a:t> </a:t>
            </a:r>
            <a:r>
              <a:rPr lang="en-US" dirty="0" err="1"/>
              <a:t>detectarse</a:t>
            </a:r>
            <a:r>
              <a:rPr lang="en-US" dirty="0"/>
              <a:t> </a:t>
            </a:r>
            <a:r>
              <a:rPr lang="en-US" dirty="0" err="1"/>
              <a:t>utilizando</a:t>
            </a:r>
            <a:r>
              <a:rPr lang="en-US" dirty="0"/>
              <a:t> una </a:t>
            </a:r>
            <a:r>
              <a:rPr lang="en-US" dirty="0" err="1"/>
              <a:t>sentencia</a:t>
            </a:r>
            <a:r>
              <a:rPr lang="en-US" dirty="0"/>
              <a:t> </a:t>
            </a:r>
            <a:r>
              <a:rPr lang="en-US" b="1" dirty="0"/>
              <a:t>try-catch</a:t>
            </a:r>
            <a:r>
              <a:rPr lang="en-US" dirty="0"/>
              <a:t>. </a:t>
            </a:r>
          </a:p>
          <a:p>
            <a:pPr marL="0" indent="0">
              <a:buNone/>
            </a:pPr>
            <a:endParaRPr lang="en-US" dirty="0"/>
          </a:p>
          <a:p>
            <a:pPr marL="0" indent="0">
              <a:buNone/>
            </a:pPr>
            <a:r>
              <a:rPr lang="en-US" dirty="0" err="1"/>
              <a:t>Esta</a:t>
            </a:r>
            <a:r>
              <a:rPr lang="en-US" dirty="0"/>
              <a:t> </a:t>
            </a:r>
            <a:r>
              <a:rPr lang="en-US" dirty="0" err="1"/>
              <a:t>sentencia</a:t>
            </a:r>
            <a:r>
              <a:rPr lang="en-US" dirty="0"/>
              <a:t> </a:t>
            </a:r>
            <a:r>
              <a:rPr lang="en-US" dirty="0" err="1"/>
              <a:t>consiste</a:t>
            </a:r>
            <a:r>
              <a:rPr lang="en-US" dirty="0"/>
              <a:t> </a:t>
            </a:r>
            <a:r>
              <a:rPr lang="en-US" dirty="0" err="1"/>
              <a:t>en</a:t>
            </a:r>
            <a:r>
              <a:rPr lang="en-US" dirty="0"/>
              <a:t> un </a:t>
            </a:r>
            <a:r>
              <a:rPr lang="en-US" dirty="0" err="1"/>
              <a:t>bloque</a:t>
            </a:r>
            <a:r>
              <a:rPr lang="en-US" dirty="0"/>
              <a:t> </a:t>
            </a:r>
            <a:r>
              <a:rPr lang="en-US" b="1" dirty="0"/>
              <a:t>try</a:t>
            </a:r>
            <a:r>
              <a:rPr lang="en-US" dirty="0"/>
              <a:t> que </a:t>
            </a:r>
            <a:r>
              <a:rPr lang="en-US" dirty="0" err="1"/>
              <a:t>contiene</a:t>
            </a:r>
            <a:r>
              <a:rPr lang="en-US" dirty="0"/>
              <a:t> el </a:t>
            </a:r>
            <a:r>
              <a:rPr lang="en-US" dirty="0" err="1"/>
              <a:t>código</a:t>
            </a:r>
            <a:r>
              <a:rPr lang="en-US" dirty="0"/>
              <a:t> que </a:t>
            </a:r>
            <a:r>
              <a:rPr lang="en-US" dirty="0" err="1"/>
              <a:t>puede</a:t>
            </a:r>
            <a:r>
              <a:rPr lang="en-US" dirty="0"/>
              <a:t> </a:t>
            </a:r>
            <a:r>
              <a:rPr lang="en-US" dirty="0" err="1"/>
              <a:t>causar</a:t>
            </a:r>
            <a:r>
              <a:rPr lang="en-US" dirty="0"/>
              <a:t> la </a:t>
            </a:r>
            <a:r>
              <a:rPr lang="en-US" dirty="0" err="1"/>
              <a:t>excepción</a:t>
            </a:r>
            <a:r>
              <a:rPr lang="en-US" dirty="0"/>
              <a:t>, y una o </a:t>
            </a:r>
            <a:r>
              <a:rPr lang="en-US" dirty="0" err="1"/>
              <a:t>más</a:t>
            </a:r>
            <a:r>
              <a:rPr lang="en-US" dirty="0"/>
              <a:t> </a:t>
            </a:r>
            <a:r>
              <a:rPr lang="en-US" dirty="0" err="1"/>
              <a:t>cláusulas</a:t>
            </a:r>
            <a:r>
              <a:rPr lang="en-US" dirty="0"/>
              <a:t> </a:t>
            </a:r>
            <a:r>
              <a:rPr lang="en-US" b="1" dirty="0"/>
              <a:t>catch</a:t>
            </a:r>
            <a:r>
              <a:rPr lang="en-US" dirty="0"/>
              <a:t> con un </a:t>
            </a:r>
            <a:r>
              <a:rPr lang="en-US" dirty="0" err="1"/>
              <a:t>bloque</a:t>
            </a:r>
            <a:r>
              <a:rPr lang="en-US" dirty="0"/>
              <a:t> de </a:t>
            </a:r>
            <a:r>
              <a:rPr lang="en-US" dirty="0" err="1"/>
              <a:t>código</a:t>
            </a:r>
            <a:r>
              <a:rPr lang="en-US" dirty="0"/>
              <a:t> que se </a:t>
            </a:r>
            <a:r>
              <a:rPr lang="en-US" dirty="0" err="1"/>
              <a:t>ejecutará</a:t>
            </a:r>
            <a:r>
              <a:rPr lang="en-US" dirty="0"/>
              <a:t> de </a:t>
            </a:r>
            <a:r>
              <a:rPr lang="en-US" dirty="0" err="1"/>
              <a:t>acuerdo</a:t>
            </a:r>
            <a:r>
              <a:rPr lang="en-US" dirty="0"/>
              <a:t> al </a:t>
            </a:r>
            <a:r>
              <a:rPr lang="en-US" dirty="0" err="1"/>
              <a:t>tipo</a:t>
            </a:r>
            <a:r>
              <a:rPr lang="en-US" dirty="0"/>
              <a:t> de </a:t>
            </a:r>
            <a:r>
              <a:rPr lang="en-US" dirty="0" err="1"/>
              <a:t>excepción</a:t>
            </a:r>
            <a:r>
              <a:rPr lang="en-US" dirty="0"/>
              <a:t> </a:t>
            </a:r>
            <a:r>
              <a:rPr lang="en-US" dirty="0" err="1"/>
              <a:t>esperada</a:t>
            </a:r>
            <a:r>
              <a:rPr lang="en-US" dirty="0"/>
              <a:t>.</a:t>
            </a:r>
          </a:p>
          <a:p>
            <a:pPr marL="0" indent="0">
              <a:buNone/>
            </a:pPr>
            <a:endParaRPr lang="en-US" dirty="0"/>
          </a:p>
          <a:p>
            <a:pPr marL="0" indent="0">
              <a:buNone/>
            </a:pPr>
            <a:r>
              <a:rPr lang="en-US" dirty="0"/>
              <a:t> Si el </a:t>
            </a:r>
            <a:r>
              <a:rPr lang="en-US" dirty="0" err="1"/>
              <a:t>bloque</a:t>
            </a:r>
            <a:r>
              <a:rPr lang="en-US" dirty="0"/>
              <a:t> try se </a:t>
            </a:r>
            <a:r>
              <a:rPr lang="en-US" dirty="0" err="1"/>
              <a:t>ejecuta</a:t>
            </a:r>
            <a:r>
              <a:rPr lang="en-US" dirty="0"/>
              <a:t> con </a:t>
            </a:r>
            <a:r>
              <a:rPr lang="en-US" dirty="0" err="1"/>
              <a:t>éxito</a:t>
            </a:r>
            <a:r>
              <a:rPr lang="en-US" dirty="0"/>
              <a:t>, el </a:t>
            </a:r>
            <a:r>
              <a:rPr lang="en-US" dirty="0" err="1"/>
              <a:t>programa</a:t>
            </a:r>
            <a:r>
              <a:rPr lang="en-US" dirty="0"/>
              <a:t> </a:t>
            </a:r>
            <a:r>
              <a:rPr lang="en-US" dirty="0" err="1"/>
              <a:t>continuará</a:t>
            </a:r>
            <a:r>
              <a:rPr lang="en-US" dirty="0"/>
              <a:t> </a:t>
            </a:r>
            <a:r>
              <a:rPr lang="en-US" dirty="0" err="1"/>
              <a:t>ejecutándose</a:t>
            </a:r>
            <a:r>
              <a:rPr lang="en-US" dirty="0"/>
              <a:t> </a:t>
            </a:r>
            <a:r>
              <a:rPr lang="en-US" dirty="0" err="1"/>
              <a:t>después</a:t>
            </a:r>
            <a:r>
              <a:rPr lang="en-US" dirty="0"/>
              <a:t> de la </a:t>
            </a:r>
            <a:r>
              <a:rPr lang="en-US" dirty="0" err="1"/>
              <a:t>instrucción</a:t>
            </a:r>
            <a:r>
              <a:rPr lang="en-US" dirty="0"/>
              <a:t> try-catch. Sin embargo, </a:t>
            </a:r>
            <a:r>
              <a:rPr lang="en-US" dirty="0" err="1"/>
              <a:t>si</a:t>
            </a:r>
            <a:r>
              <a:rPr lang="en-US" dirty="0"/>
              <a:t> </a:t>
            </a:r>
            <a:r>
              <a:rPr lang="en-US" dirty="0" err="1"/>
              <a:t>ocurre</a:t>
            </a:r>
            <a:r>
              <a:rPr lang="en-US" dirty="0"/>
              <a:t> una </a:t>
            </a:r>
            <a:r>
              <a:rPr lang="en-US" dirty="0" err="1"/>
              <a:t>excepción</a:t>
            </a:r>
            <a:r>
              <a:rPr lang="en-US" dirty="0"/>
              <a:t>, la </a:t>
            </a:r>
            <a:r>
              <a:rPr lang="en-US" dirty="0" err="1"/>
              <a:t>ejecución</a:t>
            </a:r>
            <a:r>
              <a:rPr lang="en-US" dirty="0"/>
              <a:t> se </a:t>
            </a:r>
            <a:r>
              <a:rPr lang="en-US" dirty="0" err="1"/>
              <a:t>pasará</a:t>
            </a:r>
            <a:r>
              <a:rPr lang="en-US" dirty="0"/>
              <a:t> al primer </a:t>
            </a:r>
            <a:r>
              <a:rPr lang="en-US" dirty="0" err="1"/>
              <a:t>bloque</a:t>
            </a:r>
            <a:r>
              <a:rPr lang="en-US" dirty="0"/>
              <a:t> catch </a:t>
            </a:r>
            <a:r>
              <a:rPr lang="en-US" dirty="0" err="1"/>
              <a:t>capaz</a:t>
            </a:r>
            <a:r>
              <a:rPr lang="en-US" dirty="0"/>
              <a:t> de </a:t>
            </a:r>
            <a:r>
              <a:rPr lang="en-US" dirty="0" err="1"/>
              <a:t>manejar</a:t>
            </a:r>
            <a:r>
              <a:rPr lang="en-US" dirty="0"/>
              <a:t> ese </a:t>
            </a:r>
            <a:r>
              <a:rPr lang="en-US" dirty="0" err="1"/>
              <a:t>tipo</a:t>
            </a:r>
            <a:r>
              <a:rPr lang="en-US" dirty="0"/>
              <a:t> de </a:t>
            </a:r>
            <a:r>
              <a:rPr lang="en-US" dirty="0" err="1"/>
              <a:t>excepción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54691CB5-842D-484D-BD19-CB387543170F}"/>
              </a:ext>
            </a:extLst>
          </p:cNvPr>
          <p:cNvSpPr txBox="1"/>
          <p:nvPr/>
        </p:nvSpPr>
        <p:spPr>
          <a:xfrm>
            <a:off x="838200" y="2188278"/>
            <a:ext cx="484849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1"/>
            <a:r>
              <a:rPr lang="en-US" sz="1400" b="1" dirty="0"/>
              <a:t>	try</a:t>
            </a:r>
          </a:p>
          <a:p>
            <a:pPr lvl="1"/>
            <a:r>
              <a:rPr lang="en-US" sz="1400" b="1" dirty="0"/>
              <a:t>	{</a:t>
            </a:r>
          </a:p>
          <a:p>
            <a:pPr lvl="3"/>
            <a:r>
              <a:rPr lang="en-US" sz="1400" b="1" dirty="0"/>
              <a:t>string str = null;</a:t>
            </a:r>
          </a:p>
          <a:p>
            <a:pPr lvl="3"/>
            <a:r>
              <a:rPr lang="en-US" sz="1400" b="1" dirty="0"/>
              <a:t>WriteLine(</a:t>
            </a:r>
            <a:r>
              <a:rPr lang="en-US" sz="1400" b="1" dirty="0" err="1"/>
              <a:t>str.Length</a:t>
            </a:r>
            <a:r>
              <a:rPr lang="en-US" sz="1400" b="1" dirty="0"/>
              <a:t>);</a:t>
            </a:r>
          </a:p>
          <a:p>
            <a:pPr lvl="3" indent="-482600"/>
            <a:r>
              <a:rPr lang="en-US" sz="1400" b="1" dirty="0"/>
              <a:t>}</a:t>
            </a:r>
          </a:p>
          <a:p>
            <a:pPr lvl="3" indent="-482600"/>
            <a:r>
              <a:rPr lang="en-US" sz="1400" b="1" dirty="0"/>
              <a:t>catch</a:t>
            </a:r>
          </a:p>
          <a:p>
            <a:pPr lvl="3" indent="-482600"/>
            <a:r>
              <a:rPr lang="en-US" sz="1400" b="1" dirty="0"/>
              <a:t>{</a:t>
            </a:r>
          </a:p>
          <a:p>
            <a:pPr lvl="3" indent="-482600"/>
            <a:r>
              <a:rPr lang="en-US" sz="1400" b="1" dirty="0"/>
              <a:t>  	WriteLine("Un error </a:t>
            </a:r>
            <a:r>
              <a:rPr lang="en-US" sz="1400" b="1" dirty="0" err="1"/>
              <a:t>inesperado</a:t>
            </a:r>
            <a:r>
              <a:rPr lang="en-US" sz="1400" b="1" dirty="0"/>
              <a:t> </a:t>
            </a:r>
            <a:r>
              <a:rPr lang="en-US" sz="1400" b="1" dirty="0" err="1"/>
              <a:t>sucedió</a:t>
            </a:r>
            <a:r>
              <a:rPr lang="en-US" sz="1400" b="1" dirty="0"/>
              <a:t>!");</a:t>
            </a:r>
          </a:p>
          <a:p>
            <a:pPr lvl="3" indent="-482600"/>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44658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7CAC-51A4-7B46-AD20-5E40391E6679}"/>
              </a:ext>
            </a:extLst>
          </p:cNvPr>
          <p:cNvSpPr>
            <a:spLocks noGrp="1"/>
          </p:cNvSpPr>
          <p:nvPr>
            <p:ph type="title"/>
          </p:nvPr>
        </p:nvSpPr>
        <p:spPr/>
        <p:txBody>
          <a:bodyPr/>
          <a:lstStyle/>
          <a:p>
            <a:r>
              <a:rPr lang="en-BO" dirty="0"/>
              <a:t>Catching diferentes tipos de excepciones</a:t>
            </a:r>
          </a:p>
        </p:txBody>
      </p:sp>
      <p:sp>
        <p:nvSpPr>
          <p:cNvPr id="3" name="Content Placeholder 2">
            <a:extLst>
              <a:ext uri="{FF2B5EF4-FFF2-40B4-BE49-F238E27FC236}">
                <a16:creationId xmlns:a16="http://schemas.microsoft.com/office/drawing/2014/main" id="{6DA19C28-92E7-B44C-A966-4FBEA6B8906A}"/>
              </a:ext>
            </a:extLst>
          </p:cNvPr>
          <p:cNvSpPr>
            <a:spLocks noGrp="1"/>
          </p:cNvSpPr>
          <p:nvPr>
            <p:ph idx="1"/>
          </p:nvPr>
        </p:nvSpPr>
        <p:spPr>
          <a:xfrm>
            <a:off x="6888481" y="1491525"/>
            <a:ext cx="4465319" cy="5226668"/>
          </a:xfrm>
          <a:solidFill>
            <a:schemeClr val="accent5">
              <a:lumMod val="20000"/>
              <a:lumOff val="80000"/>
            </a:schemeClr>
          </a:solidFill>
          <a:ln>
            <a:solidFill>
              <a:schemeClr val="accent1"/>
            </a:solidFill>
          </a:ln>
        </p:spPr>
        <p:txBody>
          <a:bodyPr>
            <a:normAutofit fontScale="85000" lnSpcReduction="20000"/>
          </a:bodyPr>
          <a:lstStyle/>
          <a:p>
            <a:pPr marL="7938" lvl="3" indent="0">
              <a:buNone/>
            </a:pPr>
            <a:endParaRPr lang="en-US" sz="1400" dirty="0" err="1"/>
          </a:p>
          <a:p>
            <a:pPr marL="7938" lvl="3" indent="0">
              <a:buNone/>
            </a:pPr>
            <a:r>
              <a:rPr lang="en-US" sz="1400" dirty="0" err="1"/>
              <a:t>Cuando</a:t>
            </a:r>
            <a:r>
              <a:rPr lang="en-US" sz="1400" dirty="0"/>
              <a:t> el </a:t>
            </a:r>
            <a:r>
              <a:rPr lang="en-US" sz="1400" b="1" dirty="0"/>
              <a:t>catch</a:t>
            </a:r>
            <a:r>
              <a:rPr lang="en-US" sz="1400" dirty="0"/>
              <a:t> no </a:t>
            </a:r>
            <a:r>
              <a:rPr lang="en-US" sz="1400" dirty="0" err="1"/>
              <a:t>tiene</a:t>
            </a:r>
            <a:r>
              <a:rPr lang="en-US" sz="1400" dirty="0"/>
              <a:t> </a:t>
            </a:r>
            <a:r>
              <a:rPr lang="en-US" sz="1400" dirty="0" err="1"/>
              <a:t>argumento</a:t>
            </a:r>
            <a:r>
              <a:rPr lang="en-US" sz="1400" dirty="0"/>
              <a:t>, </a:t>
            </a:r>
            <a:r>
              <a:rPr lang="en-US" sz="1400" dirty="0" err="1"/>
              <a:t>capturará</a:t>
            </a:r>
            <a:r>
              <a:rPr lang="en-US" sz="1400" dirty="0"/>
              <a:t> </a:t>
            </a:r>
            <a:r>
              <a:rPr lang="en-US" sz="1400" dirty="0" err="1"/>
              <a:t>todas</a:t>
            </a:r>
            <a:r>
              <a:rPr lang="en-US" sz="1400" dirty="0"/>
              <a:t> las </a:t>
            </a:r>
            <a:r>
              <a:rPr lang="en-US" sz="1400" dirty="0" err="1"/>
              <a:t>excepciones</a:t>
            </a:r>
            <a:r>
              <a:rPr lang="en-US" sz="1400" dirty="0"/>
              <a:t> (sin </a:t>
            </a:r>
            <a:r>
              <a:rPr lang="en-US" sz="1400" dirty="0" err="1"/>
              <a:t>proporcionar</a:t>
            </a:r>
            <a:r>
              <a:rPr lang="en-US" sz="1400" dirty="0"/>
              <a:t> mayor </a:t>
            </a:r>
            <a:r>
              <a:rPr lang="en-US" sz="1400" dirty="0" err="1"/>
              <a:t>información</a:t>
            </a:r>
            <a:r>
              <a:rPr lang="en-US" sz="1400" dirty="0"/>
              <a:t> </a:t>
            </a:r>
            <a:r>
              <a:rPr lang="en-US" sz="1400" dirty="0" err="1"/>
              <a:t>sobre</a:t>
            </a:r>
            <a:r>
              <a:rPr lang="en-US" sz="1400" dirty="0"/>
              <a:t> el error producido). </a:t>
            </a:r>
            <a:r>
              <a:rPr lang="en-US" sz="1400" dirty="0" err="1"/>
              <a:t>Esto</a:t>
            </a:r>
            <a:r>
              <a:rPr lang="en-US" sz="1400" dirty="0"/>
              <a:t> es </a:t>
            </a:r>
            <a:r>
              <a:rPr lang="en-US" sz="1400" dirty="0" err="1"/>
              <a:t>equivalente</a:t>
            </a:r>
            <a:r>
              <a:rPr lang="en-US" sz="1400" dirty="0"/>
              <a:t> a </a:t>
            </a:r>
            <a:r>
              <a:rPr lang="en-US" sz="1400" dirty="0" err="1"/>
              <a:t>capturar</a:t>
            </a:r>
            <a:r>
              <a:rPr lang="en-US" sz="1400" dirty="0"/>
              <a:t> </a:t>
            </a:r>
            <a:r>
              <a:rPr lang="en-US" sz="1400" b="1" dirty="0" err="1"/>
              <a:t>System.Exception</a:t>
            </a:r>
            <a:r>
              <a:rPr lang="en-US" sz="1400" dirty="0"/>
              <a:t>, </a:t>
            </a:r>
            <a:r>
              <a:rPr lang="en-US" sz="1400" dirty="0" err="1"/>
              <a:t>porque</a:t>
            </a:r>
            <a:r>
              <a:rPr lang="en-US" sz="1400" dirty="0"/>
              <a:t> </a:t>
            </a:r>
            <a:r>
              <a:rPr lang="en-US" sz="1400" dirty="0" err="1"/>
              <a:t>todas</a:t>
            </a:r>
            <a:r>
              <a:rPr lang="en-US" sz="1400" dirty="0"/>
              <a:t> las </a:t>
            </a:r>
            <a:r>
              <a:rPr lang="en-US" sz="1400" dirty="0" err="1"/>
              <a:t>excepciones</a:t>
            </a:r>
            <a:r>
              <a:rPr lang="en-US" sz="1400" dirty="0"/>
              <a:t> </a:t>
            </a:r>
            <a:r>
              <a:rPr lang="en-US" sz="1400" dirty="0" err="1"/>
              <a:t>derivan</a:t>
            </a:r>
            <a:r>
              <a:rPr lang="en-US" sz="1400" dirty="0"/>
              <a:t> de </a:t>
            </a:r>
            <a:r>
              <a:rPr lang="en-US" sz="1400" dirty="0" err="1"/>
              <a:t>esta</a:t>
            </a:r>
            <a:r>
              <a:rPr lang="en-US" sz="1400" dirty="0"/>
              <a:t> </a:t>
            </a:r>
            <a:r>
              <a:rPr lang="en-US" sz="1400" dirty="0" err="1"/>
              <a:t>clase</a:t>
            </a:r>
            <a:r>
              <a:rPr lang="en-US" sz="1400" dirty="0"/>
              <a:t> (la </a:t>
            </a:r>
            <a:r>
              <a:rPr lang="en-US" sz="1400" dirty="0" err="1"/>
              <a:t>clase</a:t>
            </a:r>
            <a:r>
              <a:rPr lang="en-US" sz="1400" dirty="0"/>
              <a:t> </a:t>
            </a:r>
            <a:r>
              <a:rPr lang="en-US" sz="1400" dirty="0" err="1"/>
              <a:t>madre</a:t>
            </a:r>
            <a:r>
              <a:rPr lang="en-US" sz="1400" dirty="0"/>
              <a:t> de </a:t>
            </a:r>
            <a:r>
              <a:rPr lang="en-US" sz="1400" dirty="0" err="1"/>
              <a:t>todas</a:t>
            </a:r>
            <a:r>
              <a:rPr lang="en-US" sz="1400" dirty="0"/>
              <a:t> las </a:t>
            </a:r>
            <a:r>
              <a:rPr lang="en-US" sz="1400" dirty="0" err="1"/>
              <a:t>excepciones</a:t>
            </a:r>
            <a:r>
              <a:rPr lang="en-US" sz="1400" dirty="0"/>
              <a:t>).</a:t>
            </a:r>
          </a:p>
          <a:p>
            <a:pPr marL="7938" lvl="3" indent="0">
              <a:buNone/>
            </a:pPr>
            <a:endParaRPr lang="en-US" sz="1400" dirty="0"/>
          </a:p>
          <a:p>
            <a:pPr marL="7938" lvl="3" indent="0">
              <a:buNone/>
            </a:pPr>
            <a:r>
              <a:rPr lang="en-US" sz="1400" dirty="0" err="1"/>
              <a:t>Usando</a:t>
            </a:r>
            <a:r>
              <a:rPr lang="en-US" sz="1400" dirty="0"/>
              <a:t> un </a:t>
            </a:r>
            <a:r>
              <a:rPr lang="en-US" sz="1400" b="1" dirty="0"/>
              <a:t>catch</a:t>
            </a:r>
            <a:r>
              <a:rPr lang="en-US" sz="1400" dirty="0"/>
              <a:t> con un </a:t>
            </a:r>
            <a:r>
              <a:rPr lang="en-US" sz="1400" dirty="0" err="1"/>
              <a:t>argumento</a:t>
            </a:r>
            <a:r>
              <a:rPr lang="en-US" sz="1400" dirty="0"/>
              <a:t>, indicando un </a:t>
            </a:r>
            <a:r>
              <a:rPr lang="en-US" sz="1400" dirty="0" err="1"/>
              <a:t>tipo</a:t>
            </a:r>
            <a:r>
              <a:rPr lang="en-US" sz="1400" dirty="0"/>
              <a:t> </a:t>
            </a:r>
            <a:r>
              <a:rPr lang="en-US" sz="1400" dirty="0" err="1"/>
              <a:t>específico</a:t>
            </a:r>
            <a:r>
              <a:rPr lang="en-US" sz="1400" dirty="0"/>
              <a:t> de </a:t>
            </a:r>
            <a:r>
              <a:rPr lang="en-US" sz="1400" dirty="0" err="1"/>
              <a:t>excepción</a:t>
            </a:r>
            <a:r>
              <a:rPr lang="en-US" sz="1400" dirty="0"/>
              <a:t> (el </a:t>
            </a:r>
            <a:r>
              <a:rPr lang="en-US" sz="1400" dirty="0" err="1"/>
              <a:t>nombre</a:t>
            </a:r>
            <a:r>
              <a:rPr lang="en-US" sz="1400" dirty="0"/>
              <a:t> de la </a:t>
            </a:r>
            <a:r>
              <a:rPr lang="en-US" sz="1400" dirty="0" err="1"/>
              <a:t>clase</a:t>
            </a:r>
            <a:r>
              <a:rPr lang="en-US" sz="1400" dirty="0"/>
              <a:t> de la </a:t>
            </a:r>
            <a:r>
              <a:rPr lang="en-US" sz="1400" dirty="0" err="1"/>
              <a:t>excepción</a:t>
            </a:r>
            <a:r>
              <a:rPr lang="en-US" sz="1400" dirty="0"/>
              <a:t>), se </a:t>
            </a:r>
            <a:r>
              <a:rPr lang="en-US" sz="1400" dirty="0" err="1"/>
              <a:t>puede</a:t>
            </a:r>
            <a:r>
              <a:rPr lang="en-US" sz="1400" dirty="0"/>
              <a:t> </a:t>
            </a:r>
            <a:r>
              <a:rPr lang="en-US" sz="1400" dirty="0" err="1"/>
              <a:t>capturar</a:t>
            </a:r>
            <a:r>
              <a:rPr lang="en-US" sz="1400" dirty="0"/>
              <a:t> </a:t>
            </a:r>
            <a:r>
              <a:rPr lang="en-US" sz="1400" dirty="0" err="1"/>
              <a:t>excepciones</a:t>
            </a:r>
            <a:r>
              <a:rPr lang="en-US" sz="1400" dirty="0"/>
              <a:t> </a:t>
            </a:r>
            <a:r>
              <a:rPr lang="en-US" sz="1400" dirty="0" err="1"/>
              <a:t>específicas, como </a:t>
            </a:r>
            <a:r>
              <a:rPr lang="en-US" sz="1400" b="1" dirty="0" err="1"/>
              <a:t>catch(NullReferenceException) </a:t>
            </a:r>
            <a:r>
              <a:rPr lang="en-US" sz="1400" dirty="0" err="1"/>
              <a:t>que</a:t>
            </a:r>
            <a:r>
              <a:rPr lang="en-US" sz="1400" b="1" dirty="0" err="1"/>
              <a:t> </a:t>
            </a:r>
            <a:r>
              <a:rPr lang="en-US" sz="1400" dirty="0" err="1"/>
              <a:t>capturará solo las excepciones de “uso de variables no inicializadas”.</a:t>
            </a:r>
          </a:p>
          <a:p>
            <a:pPr marL="7938" lvl="3" indent="0">
              <a:buNone/>
            </a:pPr>
            <a:r>
              <a:rPr lang="en-US" sz="1400" dirty="0" err="1"/>
              <a:t> </a:t>
            </a:r>
            <a:r>
              <a:rPr lang="en-US" sz="1400" dirty="0"/>
              <a:t> </a:t>
            </a:r>
          </a:p>
          <a:p>
            <a:pPr marL="7938" lvl="3" indent="0">
              <a:buNone/>
            </a:pPr>
            <a:r>
              <a:rPr lang="en-US" sz="1400" dirty="0"/>
              <a:t>El </a:t>
            </a:r>
            <a:r>
              <a:rPr lang="en-US" sz="1400" dirty="0" err="1"/>
              <a:t>bloque</a:t>
            </a:r>
            <a:r>
              <a:rPr lang="en-US" sz="1400" dirty="0"/>
              <a:t> </a:t>
            </a:r>
            <a:r>
              <a:rPr lang="en-US" sz="1400" b="1" dirty="0"/>
              <a:t>catch</a:t>
            </a:r>
            <a:r>
              <a:rPr lang="en-US" sz="1400" dirty="0"/>
              <a:t> </a:t>
            </a:r>
            <a:r>
              <a:rPr lang="en-US" sz="1400" dirty="0" err="1"/>
              <a:t>puede</a:t>
            </a:r>
            <a:r>
              <a:rPr lang="en-US" sz="1400" dirty="0"/>
              <a:t> </a:t>
            </a:r>
            <a:r>
              <a:rPr lang="en-US" sz="1400" dirty="0" err="1"/>
              <a:t>definir</a:t>
            </a:r>
            <a:r>
              <a:rPr lang="en-US" sz="1400" dirty="0"/>
              <a:t> </a:t>
            </a:r>
            <a:r>
              <a:rPr lang="en-US" sz="1400" dirty="0" err="1"/>
              <a:t>opcionalmente</a:t>
            </a:r>
            <a:r>
              <a:rPr lang="en-US" sz="1400" dirty="0"/>
              <a:t> un </a:t>
            </a:r>
            <a:r>
              <a:rPr lang="en-US" sz="1400" dirty="0" err="1"/>
              <a:t>objeto</a:t>
            </a:r>
            <a:r>
              <a:rPr lang="en-US" sz="1400" dirty="0"/>
              <a:t> de algún tipo de </a:t>
            </a:r>
            <a:r>
              <a:rPr lang="en-US" sz="1400" dirty="0" err="1"/>
              <a:t>excepción</a:t>
            </a:r>
            <a:r>
              <a:rPr lang="en-US" sz="1400" dirty="0"/>
              <a:t> que se </a:t>
            </a:r>
            <a:r>
              <a:rPr lang="en-US" sz="1400" dirty="0" err="1"/>
              <a:t>puede</a:t>
            </a:r>
            <a:r>
              <a:rPr lang="en-US" sz="1400" dirty="0"/>
              <a:t> </a:t>
            </a:r>
            <a:r>
              <a:rPr lang="en-US" sz="1400" dirty="0" err="1"/>
              <a:t>utilizar</a:t>
            </a:r>
            <a:r>
              <a:rPr lang="en-US" sz="1400" dirty="0"/>
              <a:t> para </a:t>
            </a:r>
            <a:r>
              <a:rPr lang="en-US" sz="1400" dirty="0" err="1"/>
              <a:t>obtener</a:t>
            </a:r>
            <a:r>
              <a:rPr lang="en-US" sz="1400" dirty="0"/>
              <a:t> </a:t>
            </a:r>
            <a:r>
              <a:rPr lang="en-US" sz="1400" dirty="0" err="1"/>
              <a:t>más</a:t>
            </a:r>
            <a:r>
              <a:rPr lang="en-US" sz="1400" dirty="0"/>
              <a:t> </a:t>
            </a:r>
            <a:r>
              <a:rPr lang="en-US" sz="1400" dirty="0" err="1"/>
              <a:t>información</a:t>
            </a:r>
            <a:r>
              <a:rPr lang="en-US" sz="1400" dirty="0"/>
              <a:t> </a:t>
            </a:r>
            <a:r>
              <a:rPr lang="en-US" sz="1400" dirty="0" err="1"/>
              <a:t>sobre</a:t>
            </a:r>
            <a:r>
              <a:rPr lang="en-US" sz="1400" dirty="0"/>
              <a:t> la </a:t>
            </a:r>
            <a:r>
              <a:rPr lang="en-US" sz="1400" dirty="0" err="1"/>
              <a:t>excepción</a:t>
            </a:r>
            <a:r>
              <a:rPr lang="en-US" sz="1400" dirty="0"/>
              <a:t>, </a:t>
            </a:r>
            <a:r>
              <a:rPr lang="en-US" sz="1400" dirty="0" err="1"/>
              <a:t>como</a:t>
            </a:r>
            <a:r>
              <a:rPr lang="en-US" sz="1400" dirty="0"/>
              <a:t> un mensaje con la </a:t>
            </a:r>
            <a:r>
              <a:rPr lang="en-US" sz="1400" dirty="0" err="1"/>
              <a:t>descripción</a:t>
            </a:r>
            <a:r>
              <a:rPr lang="en-US" sz="1400" dirty="0"/>
              <a:t> del error, el estado del stack de funciones en el momento de producirse el error, entre otros datos relativos a cada tipo de excepción.</a:t>
            </a:r>
          </a:p>
          <a:p>
            <a:pPr marL="7938" lvl="3" indent="0">
              <a:buNone/>
            </a:pPr>
            <a:endParaRPr lang="en-US" sz="1400" dirty="0"/>
          </a:p>
          <a:p>
            <a:pPr marL="7938" lvl="3" indent="0">
              <a:buNone/>
            </a:pPr>
            <a:r>
              <a:rPr lang="en-US" sz="1400" dirty="0"/>
              <a:t>Para </a:t>
            </a:r>
            <a:r>
              <a:rPr lang="en-US" sz="1400" dirty="0" err="1"/>
              <a:t>capturar</a:t>
            </a:r>
            <a:r>
              <a:rPr lang="en-US" sz="1400" dirty="0"/>
              <a:t> una </a:t>
            </a:r>
            <a:r>
              <a:rPr lang="en-US" sz="1400" dirty="0" err="1"/>
              <a:t>excepción</a:t>
            </a:r>
            <a:r>
              <a:rPr lang="en-US" sz="1400" dirty="0"/>
              <a:t> </a:t>
            </a:r>
            <a:r>
              <a:rPr lang="en-US" sz="1400" dirty="0" err="1"/>
              <a:t>más</a:t>
            </a:r>
            <a:r>
              <a:rPr lang="en-US" sz="1400" dirty="0"/>
              <a:t> </a:t>
            </a:r>
            <a:r>
              <a:rPr lang="en-US" sz="1400" dirty="0" err="1"/>
              <a:t>específica</a:t>
            </a:r>
            <a:r>
              <a:rPr lang="en-US" sz="1400" dirty="0"/>
              <a:t>, estas deben </a:t>
            </a:r>
            <a:r>
              <a:rPr lang="en-US" sz="1400" dirty="0" err="1"/>
              <a:t>colocarse</a:t>
            </a:r>
            <a:r>
              <a:rPr lang="en-US" sz="1400" dirty="0"/>
              <a:t> antes de las </a:t>
            </a:r>
            <a:r>
              <a:rPr lang="en-US" sz="1400" dirty="0" err="1"/>
              <a:t>excepciones</a:t>
            </a:r>
            <a:r>
              <a:rPr lang="en-US" sz="1400" dirty="0"/>
              <a:t> </a:t>
            </a:r>
            <a:r>
              <a:rPr lang="en-US" sz="1400" dirty="0" err="1"/>
              <a:t>más</a:t>
            </a:r>
            <a:r>
              <a:rPr lang="en-US" sz="1400" dirty="0"/>
              <a:t> </a:t>
            </a:r>
            <a:r>
              <a:rPr lang="en-US" sz="1400" dirty="0" err="1"/>
              <a:t>generales</a:t>
            </a:r>
            <a:r>
              <a:rPr lang="en-US" sz="1400" dirty="0"/>
              <a:t>. Esto quiere decir que  </a:t>
            </a:r>
            <a:r>
              <a:rPr lang="en-US" sz="1400" b="1" dirty="0"/>
              <a:t>catch(Exception ex)</a:t>
            </a:r>
            <a:r>
              <a:rPr lang="en-US" sz="1400" dirty="0"/>
              <a:t> ó </a:t>
            </a:r>
            <a:r>
              <a:rPr lang="en-US" sz="1400" b="1" dirty="0"/>
              <a:t>catch(Exception) </a:t>
            </a:r>
            <a:r>
              <a:rPr lang="en-US" sz="1400" dirty="0"/>
              <a:t>ó simplemente </a:t>
            </a:r>
            <a:r>
              <a:rPr lang="en-US" sz="1400" b="1" dirty="0"/>
              <a:t>catch</a:t>
            </a:r>
            <a:r>
              <a:rPr lang="en-US" sz="1400" dirty="0"/>
              <a:t>, deberá ser la última opción de captura.</a:t>
            </a:r>
          </a:p>
          <a:p>
            <a:pPr marL="1117600" lvl="3" indent="-1109663">
              <a:buNone/>
            </a:pPr>
            <a:endParaRPr lang="en-US" sz="1400" dirty="0"/>
          </a:p>
          <a:p>
            <a:pPr marL="1117600" lvl="3" indent="-1109663">
              <a:buNone/>
            </a:pPr>
            <a:r>
              <a:rPr lang="en-US" sz="1400" dirty="0"/>
              <a:t>Todas las excepciones tienen mínimamente los miembros definidos en la clase </a:t>
            </a:r>
            <a:r>
              <a:rPr lang="en-US" sz="1400" b="1" dirty="0"/>
              <a:t>System.Exception</a:t>
            </a:r>
          </a:p>
          <a:p>
            <a:pPr marL="1117600" lvl="3" indent="-1109663">
              <a:buNone/>
            </a:pPr>
            <a:endParaRPr lang="en-US" sz="1400" dirty="0"/>
          </a:p>
          <a:p>
            <a:pPr marL="7938" lvl="3" indent="0">
              <a:buNone/>
            </a:pPr>
            <a:r>
              <a:rPr lang="en-US" sz="1400" dirty="0"/>
              <a:t>Si definimos un argumento con objeto, este nos permitirá obtener más información sobre el error,  </a:t>
            </a:r>
            <a:r>
              <a:rPr lang="en-US" sz="1400" b="1" dirty="0"/>
              <a:t>como ex.GetType()</a:t>
            </a:r>
            <a:r>
              <a:rPr lang="en-US" sz="1400" dirty="0"/>
              <a:t> o </a:t>
            </a:r>
            <a:r>
              <a:rPr lang="en-US" sz="1400" b="1" dirty="0"/>
              <a:t>ex.Message</a:t>
            </a:r>
            <a:r>
              <a:rPr lang="en-US" sz="1400" dirty="0"/>
              <a:t>.</a:t>
            </a:r>
          </a:p>
          <a:p>
            <a:pPr marL="1117600" lvl="3" indent="-1109663">
              <a:buNone/>
            </a:pPr>
            <a:endParaRPr lang="en-US" sz="1400" dirty="0"/>
          </a:p>
          <a:p>
            <a:pPr marL="1117600" lvl="3" indent="-1109663">
              <a:buNone/>
            </a:pPr>
            <a:r>
              <a:rPr lang="en-US" sz="1400" b="1" dirty="0"/>
              <a:t>Error: </a:t>
            </a:r>
            <a:r>
              <a:rPr lang="en-US" sz="1400" b="1" dirty="0" err="1"/>
              <a:t>tipo</a:t>
            </a:r>
            <a:r>
              <a:rPr lang="en-US" sz="1400" b="1" dirty="0"/>
              <a:t> - </a:t>
            </a:r>
            <a:r>
              <a:rPr lang="en-US" sz="1400" b="1" dirty="0" err="1"/>
              <a:t>NullReferenceException</a:t>
            </a:r>
            <a:r>
              <a:rPr lang="en-US" sz="1400" b="1" dirty="0"/>
              <a:t> ; </a:t>
            </a:r>
          </a:p>
          <a:p>
            <a:pPr marL="1117600" lvl="3" indent="-1109663">
              <a:buNone/>
            </a:pPr>
            <a:r>
              <a:rPr lang="en-US" sz="1400" b="1" dirty="0" err="1"/>
              <a:t>mensaje</a:t>
            </a:r>
            <a:r>
              <a:rPr lang="en-US" sz="1400" b="1" dirty="0"/>
              <a:t> - Object reference not set to an instance of an object. </a:t>
            </a:r>
          </a:p>
          <a:p>
            <a:endParaRPr lang="en-BO" dirty="0"/>
          </a:p>
        </p:txBody>
      </p:sp>
      <p:sp>
        <p:nvSpPr>
          <p:cNvPr id="4" name="TextBox 3">
            <a:extLst>
              <a:ext uri="{FF2B5EF4-FFF2-40B4-BE49-F238E27FC236}">
                <a16:creationId xmlns:a16="http://schemas.microsoft.com/office/drawing/2014/main" id="{D3C9AB5F-2D7A-464D-82D2-25CD404A3351}"/>
              </a:ext>
            </a:extLst>
          </p:cNvPr>
          <p:cNvSpPr txBox="1"/>
          <p:nvPr/>
        </p:nvSpPr>
        <p:spPr>
          <a:xfrm>
            <a:off x="838200" y="1485991"/>
            <a:ext cx="575418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a:t>
            </a:r>
          </a:p>
          <a:p>
            <a:pPr lvl="1"/>
            <a:r>
              <a:rPr lang="en-US" sz="1400" b="1" dirty="0"/>
              <a:t>	           // checked {</a:t>
            </a:r>
          </a:p>
          <a:p>
            <a:pPr lvl="3"/>
            <a:r>
              <a:rPr lang="en-US" sz="1400" b="1" dirty="0" err="1"/>
              <a:t>uint</a:t>
            </a:r>
            <a:r>
              <a:rPr lang="en-US" sz="1400" b="1" dirty="0"/>
              <a:t> num = </a:t>
            </a:r>
            <a:r>
              <a:rPr lang="en-US" sz="1400" b="1" dirty="0" err="1"/>
              <a:t>uint.MaxValue</a:t>
            </a:r>
            <a:r>
              <a:rPr lang="en-US" sz="1400" b="1" dirty="0"/>
              <a:t>; WriteLine(num++);</a:t>
            </a:r>
          </a:p>
          <a:p>
            <a:pPr lvl="3"/>
            <a:r>
              <a:rPr lang="en-US" sz="1400" b="1" dirty="0"/>
              <a:t>WriteLine(num);</a:t>
            </a:r>
          </a:p>
          <a:p>
            <a:pPr lvl="3"/>
            <a:r>
              <a:rPr lang="en-US" sz="1400" b="1" dirty="0"/>
              <a:t>// }</a:t>
            </a:r>
          </a:p>
          <a:p>
            <a:pPr lvl="3" indent="-482600"/>
            <a:r>
              <a:rPr lang="en-US" sz="1400" b="1" dirty="0"/>
              <a:t>}</a:t>
            </a:r>
          </a:p>
          <a:p>
            <a:pPr lvl="3" indent="-482600"/>
            <a:r>
              <a:rPr lang="en-US" sz="1400" b="1" dirty="0"/>
              <a:t>catch(</a:t>
            </a:r>
            <a:r>
              <a:rPr lang="en-US" sz="1400" b="1" dirty="0" err="1"/>
              <a:t>NullReferenceException</a:t>
            </a:r>
            <a:r>
              <a:rPr lang="en-US" sz="1400" b="1" dirty="0"/>
              <a:t>) {</a:t>
            </a:r>
          </a:p>
          <a:p>
            <a:pPr lvl="3" indent="-482600"/>
            <a:r>
              <a:rPr lang="en-US" sz="1400" b="1" dirty="0"/>
              <a:t>	WriteLine("Error: </a:t>
            </a:r>
            <a:r>
              <a:rPr lang="en-US" sz="1400" b="1" dirty="0" err="1"/>
              <a:t>uso</a:t>
            </a:r>
            <a:r>
              <a:rPr lang="en-US" sz="1400" b="1" dirty="0"/>
              <a:t> de </a:t>
            </a:r>
            <a:r>
              <a:rPr lang="en-US" sz="1400" b="1" dirty="0" err="1"/>
              <a:t>objeto</a:t>
            </a:r>
            <a:r>
              <a:rPr lang="en-US" sz="1400" b="1" dirty="0"/>
              <a:t> no </a:t>
            </a:r>
            <a:r>
              <a:rPr lang="en-US" sz="1400" b="1" dirty="0" err="1"/>
              <a:t>inicializado</a:t>
            </a:r>
            <a:r>
              <a:rPr lang="en-US" sz="1400" b="1" dirty="0"/>
              <a:t>! ");   </a:t>
            </a:r>
          </a:p>
          <a:p>
            <a:pPr lvl="3" indent="-482600"/>
            <a:r>
              <a:rPr lang="en-US" sz="1400" b="1" dirty="0"/>
              <a:t>} 	</a:t>
            </a:r>
          </a:p>
          <a:p>
            <a:pPr lvl="3" indent="-482600"/>
            <a:r>
              <a:rPr lang="en-US" sz="1400" b="1" dirty="0"/>
              <a:t>catch(</a:t>
            </a:r>
            <a:r>
              <a:rPr lang="en-US" sz="1400" b="1" dirty="0" err="1"/>
              <a:t>DivideByZeroException</a:t>
            </a:r>
            <a:r>
              <a:rPr lang="en-US" sz="1400" b="1" dirty="0"/>
              <a:t>) {</a:t>
            </a:r>
          </a:p>
          <a:p>
            <a:pPr lvl="3" indent="-482600"/>
            <a:r>
              <a:rPr lang="en-US" sz="1400" b="1" dirty="0"/>
              <a:t>	WriteLine("Error de division por cero! ");   </a:t>
            </a:r>
          </a:p>
          <a:p>
            <a:pPr lvl="3" indent="-482600"/>
            <a:r>
              <a:rPr lang="en-US" sz="1400" b="1" dirty="0"/>
              <a:t>} 	</a:t>
            </a:r>
          </a:p>
          <a:p>
            <a:pPr lvl="3" indent="-482600"/>
            <a:r>
              <a:rPr lang="en-US" sz="1400" b="1" dirty="0"/>
              <a:t>catch(Exception ex) {</a:t>
            </a:r>
          </a:p>
          <a:p>
            <a:pPr lvl="3" indent="-482600"/>
            <a:r>
              <a:rPr lang="en-US" sz="1400" b="1" dirty="0"/>
              <a:t>	WriteLine(</a:t>
            </a:r>
            <a:r>
              <a:rPr lang="en-US" sz="1400" dirty="0"/>
              <a:t>$</a:t>
            </a:r>
            <a:r>
              <a:rPr lang="en-US" sz="1400" b="1" dirty="0"/>
              <a:t>"Error: </a:t>
            </a:r>
            <a:r>
              <a:rPr lang="en-US" sz="1400" b="1" dirty="0" err="1"/>
              <a:t>tipo</a:t>
            </a:r>
            <a:r>
              <a:rPr lang="en-US" sz="1400" b="1" dirty="0"/>
              <a:t> - {</a:t>
            </a:r>
            <a:r>
              <a:rPr lang="en-US" sz="1400" b="1" dirty="0" err="1"/>
              <a:t>ex.GetType</a:t>
            </a:r>
            <a:r>
              <a:rPr lang="en-US" sz="1400" b="1" dirty="0"/>
              <a:t>().Name} " + </a:t>
            </a:r>
          </a:p>
          <a:p>
            <a:pPr lvl="3" indent="-482600"/>
            <a:r>
              <a:rPr lang="en-US" sz="1400" b="1" dirty="0"/>
              <a:t>			$" ; </a:t>
            </a:r>
            <a:r>
              <a:rPr lang="en-US" sz="1400" b="1" dirty="0" err="1"/>
              <a:t>mensaje</a:t>
            </a:r>
            <a:r>
              <a:rPr lang="en-US" sz="1400" b="1" dirty="0"/>
              <a:t> - {</a:t>
            </a:r>
            <a:r>
              <a:rPr lang="en-US" sz="1400" b="1" dirty="0" err="1"/>
              <a:t>ex.Message</a:t>
            </a:r>
            <a:r>
              <a:rPr lang="en-US" sz="1400" b="1" dirty="0"/>
              <a:t>} "</a:t>
            </a:r>
            <a:r>
              <a:rPr lang="en-US" sz="1400" dirty="0"/>
              <a:t> </a:t>
            </a:r>
            <a:r>
              <a:rPr lang="en-US" sz="1400" b="1" dirty="0"/>
              <a:t>);   </a:t>
            </a:r>
          </a:p>
          <a:p>
            <a:pPr lvl="3" indent="-482600"/>
            <a:r>
              <a:rPr lang="en-US" sz="1400" b="1" dirty="0"/>
              <a:t>} 	</a:t>
            </a:r>
          </a:p>
          <a:p>
            <a:pPr lvl="3" indent="-482600"/>
            <a:r>
              <a:rPr lang="en-US" sz="1400" b="1" dirty="0"/>
              <a:t>// catch { 	// WriteLine("Un error </a:t>
            </a:r>
            <a:r>
              <a:rPr lang="en-US" sz="1400" b="1" dirty="0" err="1"/>
              <a:t>inesperado</a:t>
            </a:r>
            <a:r>
              <a:rPr lang="en-US" sz="1400" b="1" dirty="0"/>
              <a:t> </a:t>
            </a:r>
            <a:r>
              <a:rPr lang="en-US" sz="1400" b="1" dirty="0" err="1"/>
              <a:t>sucedió</a:t>
            </a:r>
            <a:r>
              <a:rPr lang="en-US" sz="1400" b="1" dirty="0"/>
              <a:t>!");   }</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5681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0C5D-F16A-2A41-93C1-33375FCB1A83}"/>
              </a:ext>
            </a:extLst>
          </p:cNvPr>
          <p:cNvSpPr>
            <a:spLocks noGrp="1"/>
          </p:cNvSpPr>
          <p:nvPr>
            <p:ph type="title"/>
          </p:nvPr>
        </p:nvSpPr>
        <p:spPr/>
        <p:txBody>
          <a:bodyPr/>
          <a:lstStyle/>
          <a:p>
            <a:r>
              <a:rPr lang="en-BO"/>
              <a:t>System.Exception	</a:t>
            </a:r>
          </a:p>
        </p:txBody>
      </p:sp>
      <p:sp>
        <p:nvSpPr>
          <p:cNvPr id="3" name="Content Placeholder 2">
            <a:extLst>
              <a:ext uri="{FF2B5EF4-FFF2-40B4-BE49-F238E27FC236}">
                <a16:creationId xmlns:a16="http://schemas.microsoft.com/office/drawing/2014/main" id="{3AEFE6E3-6A2C-A142-A349-D0B07DAB6BED}"/>
              </a:ext>
            </a:extLst>
          </p:cNvPr>
          <p:cNvSpPr>
            <a:spLocks noGrp="1"/>
          </p:cNvSpPr>
          <p:nvPr>
            <p:ph idx="1"/>
          </p:nvPr>
        </p:nvSpPr>
        <p:spPr>
          <a:solidFill>
            <a:schemeClr val="accent5">
              <a:lumMod val="20000"/>
              <a:lumOff val="80000"/>
            </a:schemeClr>
          </a:solidFill>
          <a:ln>
            <a:solidFill>
              <a:schemeClr val="accent1"/>
            </a:solidFill>
          </a:ln>
        </p:spPr>
        <p:txBody>
          <a:bodyPr>
            <a:normAutofit lnSpcReduction="10000"/>
          </a:bodyPr>
          <a:lstStyle/>
          <a:p>
            <a:pPr marL="0" indent="0">
              <a:buNone/>
            </a:pPr>
            <a:r>
              <a:rPr lang="en-BO"/>
              <a:t>La clase </a:t>
            </a:r>
            <a:r>
              <a:rPr lang="en-BO" b="1"/>
              <a:t>System.Exception</a:t>
            </a:r>
            <a:r>
              <a:rPr lang="en-BO"/>
              <a:t> tiene varios miembros, entre los más usados tenemos:</a:t>
            </a:r>
          </a:p>
          <a:p>
            <a:pPr marL="0" indent="0">
              <a:buNone/>
            </a:pPr>
            <a:endParaRPr lang="en-BO"/>
          </a:p>
          <a:p>
            <a:r>
              <a:rPr lang="en-BO" b="1"/>
              <a:t>GetType()</a:t>
            </a:r>
            <a:r>
              <a:rPr lang="en-BO"/>
              <a:t>: Consigue un objeto de la clase Type con información del objeto argumento de la excepción.</a:t>
            </a:r>
          </a:p>
          <a:p>
            <a:r>
              <a:rPr lang="en-BO" b="1"/>
              <a:t>Message</a:t>
            </a:r>
            <a:r>
              <a:rPr lang="en-BO"/>
              <a:t> : Describe el error o excepción.</a:t>
            </a:r>
          </a:p>
          <a:p>
            <a:r>
              <a:rPr lang="en-BO" b="1"/>
              <a:t>Source</a:t>
            </a:r>
            <a:r>
              <a:rPr lang="en-BO"/>
              <a:t>: Nombre da la aplicación o el objeto que causó el error.</a:t>
            </a:r>
          </a:p>
          <a:p>
            <a:r>
              <a:rPr lang="en-BO" b="1"/>
              <a:t>StackTrace</a:t>
            </a:r>
            <a:r>
              <a:rPr lang="en-BO"/>
              <a:t>: un string que contiene información del stack de funciones llamadas hasta el momento en que se produlo el error.</a:t>
            </a:r>
          </a:p>
          <a:p>
            <a:r>
              <a:rPr lang="en-BO" b="1"/>
              <a:t>TargetSite</a:t>
            </a:r>
            <a:r>
              <a:rPr lang="en-BO"/>
              <a:t>. Nombre del método que lanzó la excepción.</a:t>
            </a:r>
          </a:p>
        </p:txBody>
      </p:sp>
    </p:spTree>
    <p:extLst>
      <p:ext uri="{BB962C8B-B14F-4D97-AF65-F5344CB8AC3E}">
        <p14:creationId xmlns:p14="http://schemas.microsoft.com/office/powerpoint/2010/main" val="5494023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43DB-67B7-1746-9C04-67BAB22D1B91}"/>
              </a:ext>
            </a:extLst>
          </p:cNvPr>
          <p:cNvSpPr>
            <a:spLocks noGrp="1"/>
          </p:cNvSpPr>
          <p:nvPr>
            <p:ph type="title"/>
          </p:nvPr>
        </p:nvSpPr>
        <p:spPr/>
        <p:txBody>
          <a:bodyPr/>
          <a:lstStyle/>
          <a:p>
            <a:r>
              <a:rPr lang="en-BO"/>
              <a:t>finally</a:t>
            </a:r>
          </a:p>
        </p:txBody>
      </p:sp>
      <p:sp>
        <p:nvSpPr>
          <p:cNvPr id="3" name="Content Placeholder 2">
            <a:extLst>
              <a:ext uri="{FF2B5EF4-FFF2-40B4-BE49-F238E27FC236}">
                <a16:creationId xmlns:a16="http://schemas.microsoft.com/office/drawing/2014/main" id="{AB535237-D032-1742-B009-E06E945BE00C}"/>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Como última cláusula en la declaración try-catch, se puede agregar como última entrada un bloque f</a:t>
            </a:r>
            <a:r>
              <a:rPr lang="en-US" b="1"/>
              <a:t>inally</a:t>
            </a:r>
            <a:r>
              <a:rPr lang="en-US"/>
              <a:t>. El código en el bloque </a:t>
            </a:r>
            <a:r>
              <a:rPr lang="en-US" b="1"/>
              <a:t>finally</a:t>
            </a:r>
            <a:r>
              <a:rPr lang="en-US"/>
              <a:t> </a:t>
            </a:r>
            <a:r>
              <a:rPr lang="en-US" u="sng"/>
              <a:t>siempre se ejecuta</a:t>
            </a:r>
            <a:r>
              <a:rPr lang="en-US"/>
              <a:t>, haya o no una excepción. Este será el caso incluso si el bloque </a:t>
            </a:r>
            <a:r>
              <a:rPr lang="en-US" b="1"/>
              <a:t>try</a:t>
            </a:r>
            <a:r>
              <a:rPr lang="en-US"/>
              <a:t> termina con una declaración de salto, como return.</a:t>
            </a:r>
          </a:p>
          <a:p>
            <a:pPr marL="0" indent="0">
              <a:buNone/>
            </a:pPr>
            <a:endParaRPr lang="en-US"/>
          </a:p>
          <a:p>
            <a:pPr marL="0" indent="0">
              <a:buNone/>
            </a:pPr>
            <a:r>
              <a:rPr lang="en-US"/>
              <a:t>Este bloque se suele usar para limpiar ciertos recursos asignados en el bloque try.</a:t>
            </a:r>
          </a:p>
          <a:p>
            <a:pPr marL="0" indent="0">
              <a:buNone/>
            </a:pPr>
            <a:endParaRPr lang="en-US"/>
          </a:p>
          <a:p>
            <a:pPr marL="0" indent="0">
              <a:buNone/>
            </a:pPr>
            <a:r>
              <a:rPr lang="en-US"/>
              <a:t>Los bloques try, catch, finally se pueden combinar de acuerdo a las necesidades del programador:</a:t>
            </a:r>
          </a:p>
          <a:p>
            <a:endParaRPr lang="en-US"/>
          </a:p>
          <a:p>
            <a:r>
              <a:rPr lang="en-US"/>
              <a:t>try-catch</a:t>
            </a:r>
          </a:p>
          <a:p>
            <a:r>
              <a:rPr lang="en-US"/>
              <a:t>try-finally</a:t>
            </a:r>
          </a:p>
          <a:p>
            <a:r>
              <a:rPr lang="en-US"/>
              <a:t>try-catch-finally</a:t>
            </a:r>
          </a:p>
          <a:p>
            <a:pPr marL="0" indent="0">
              <a:buNone/>
            </a:pPr>
            <a:r>
              <a:rPr lang="en-US"/>
              <a:t> </a:t>
            </a:r>
          </a:p>
          <a:p>
            <a:endParaRPr lang="en-BO"/>
          </a:p>
        </p:txBody>
      </p:sp>
    </p:spTree>
    <p:extLst>
      <p:ext uri="{BB962C8B-B14F-4D97-AF65-F5344CB8AC3E}">
        <p14:creationId xmlns:p14="http://schemas.microsoft.com/office/powerpoint/2010/main" val="30478898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1246-0939-2B45-96ED-84AFABF2E73F}"/>
              </a:ext>
            </a:extLst>
          </p:cNvPr>
          <p:cNvSpPr>
            <a:spLocks noGrp="1"/>
          </p:cNvSpPr>
          <p:nvPr>
            <p:ph type="title"/>
          </p:nvPr>
        </p:nvSpPr>
        <p:spPr/>
        <p:txBody>
          <a:bodyPr/>
          <a:lstStyle/>
          <a:p>
            <a:r>
              <a:rPr lang="en-BO"/>
              <a:t>try-finally</a:t>
            </a:r>
          </a:p>
        </p:txBody>
      </p:sp>
      <p:sp>
        <p:nvSpPr>
          <p:cNvPr id="3" name="TextBox 2">
            <a:extLst>
              <a:ext uri="{FF2B5EF4-FFF2-40B4-BE49-F238E27FC236}">
                <a16:creationId xmlns:a16="http://schemas.microsoft.com/office/drawing/2014/main" id="{6A47AD8E-2497-8A4D-91DF-356FEC71602F}"/>
              </a:ext>
            </a:extLst>
          </p:cNvPr>
          <p:cNvSpPr txBox="1"/>
          <p:nvPr/>
        </p:nvSpPr>
        <p:spPr>
          <a:xfrm>
            <a:off x="838199" y="1690688"/>
            <a:ext cx="451757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a:t>
            </a:r>
          </a:p>
          <a:p>
            <a:pPr lvl="3"/>
            <a:r>
              <a:rPr lang="en-US" sz="1400" b="1" dirty="0"/>
              <a:t>num -= 1_000_000_000;</a:t>
            </a:r>
          </a:p>
          <a:p>
            <a:pPr lvl="3"/>
            <a:r>
              <a:rPr lang="en-US" sz="1400" b="1" dirty="0"/>
              <a:t>if(num &lt; uint.MaxValue)</a:t>
            </a:r>
          </a:p>
          <a:p>
            <a:pPr lvl="3"/>
            <a:r>
              <a:rPr lang="en-US" sz="1400" b="1" dirty="0"/>
              <a:t>	return;</a:t>
            </a:r>
          </a:p>
          <a:p>
            <a:pPr lvl="3"/>
            <a:r>
              <a:rPr lang="en-US" sz="1400" b="1" dirty="0"/>
              <a:t>WriteLine(num);</a:t>
            </a:r>
          </a:p>
          <a:p>
            <a:pPr lvl="3" indent="-257175"/>
            <a:r>
              <a:rPr lang="en-US" sz="1400" b="1" dirty="0"/>
              <a:t>}</a:t>
            </a:r>
          </a:p>
          <a:p>
            <a:pPr lvl="3" indent="-482600"/>
            <a:r>
              <a:rPr lang="en-US" sz="1400" b="1" dirty="0"/>
              <a:t>}</a:t>
            </a:r>
          </a:p>
          <a:p>
            <a:pPr lvl="3" indent="-482600"/>
            <a:r>
              <a:rPr lang="en-US" sz="1400" b="1" dirty="0"/>
              <a:t>finally </a:t>
            </a:r>
          </a:p>
          <a:p>
            <a:pPr lvl="3" indent="-482600"/>
            <a:r>
              <a:rPr lang="en-US" sz="1400" b="1" dirty="0"/>
              <a:t>{</a:t>
            </a:r>
          </a:p>
          <a:p>
            <a:pPr lvl="3" indent="-482600"/>
            <a:r>
              <a:rPr lang="en-US" sz="1400" b="1" dirty="0"/>
              <a:t>  	WriteLine(”Se ejecuta al final!");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
        <p:nvSpPr>
          <p:cNvPr id="4" name="TextBox 3">
            <a:extLst>
              <a:ext uri="{FF2B5EF4-FFF2-40B4-BE49-F238E27FC236}">
                <a16:creationId xmlns:a16="http://schemas.microsoft.com/office/drawing/2014/main" id="{1C146A70-97C8-A14D-9486-6C87577E0C35}"/>
              </a:ext>
            </a:extLst>
          </p:cNvPr>
          <p:cNvSpPr txBox="1"/>
          <p:nvPr/>
        </p:nvSpPr>
        <p:spPr>
          <a:xfrm>
            <a:off x="6096000" y="2316634"/>
            <a:ext cx="5257800" cy="3170099"/>
          </a:xfrm>
          <a:prstGeom prst="rect">
            <a:avLst/>
          </a:prstGeom>
          <a:solidFill>
            <a:schemeClr val="accent5">
              <a:lumMod val="20000"/>
              <a:lumOff val="80000"/>
            </a:schemeClr>
          </a:solidFill>
          <a:ln>
            <a:solidFill>
              <a:schemeClr val="accent1"/>
            </a:solidFill>
          </a:ln>
        </p:spPr>
        <p:txBody>
          <a:bodyPr wrap="square" rtlCol="0">
            <a:spAutoFit/>
          </a:bodyPr>
          <a:lstStyle/>
          <a:p>
            <a:endParaRPr lang="en-BO" sz="2000"/>
          </a:p>
          <a:p>
            <a:r>
              <a:rPr lang="en-BO" sz="2000"/>
              <a:t>El uso de esta construcción </a:t>
            </a:r>
            <a:r>
              <a:rPr lang="en-BO" sz="2000" b="1"/>
              <a:t>try-finally </a:t>
            </a:r>
            <a:r>
              <a:rPr lang="en-BO" sz="2000"/>
              <a:t>asegura que el bloque </a:t>
            </a:r>
            <a:r>
              <a:rPr lang="en-BO" sz="2000" b="1"/>
              <a:t>finally</a:t>
            </a:r>
            <a:r>
              <a:rPr lang="en-BO" sz="2000"/>
              <a:t> se ejecute después de la ejecución del bloque </a:t>
            </a:r>
            <a:r>
              <a:rPr lang="en-BO" sz="2000" b="1"/>
              <a:t>try</a:t>
            </a:r>
            <a:r>
              <a:rPr lang="en-BO" sz="2000"/>
              <a:t>, siempre que no se dispare una excepción.</a:t>
            </a:r>
          </a:p>
          <a:p>
            <a:endParaRPr lang="en-BO" sz="2000" b="1"/>
          </a:p>
          <a:p>
            <a:r>
              <a:rPr lang="en-BO" sz="2000"/>
              <a:t>Si se dispara una excepción, al no haber un bloque </a:t>
            </a:r>
            <a:r>
              <a:rPr lang="en-BO" sz="2000" b="1"/>
              <a:t>catch</a:t>
            </a:r>
            <a:r>
              <a:rPr lang="en-BO" sz="2000"/>
              <a:t>, el progama terminará inmediatamente sin ejecutar el bloque </a:t>
            </a:r>
            <a:r>
              <a:rPr lang="en-BO" sz="2000" b="1"/>
              <a:t>finally</a:t>
            </a:r>
            <a:r>
              <a:rPr lang="en-BO" sz="2000"/>
              <a:t>.</a:t>
            </a:r>
          </a:p>
          <a:p>
            <a:endParaRPr lang="en-BO" sz="2000"/>
          </a:p>
        </p:txBody>
      </p:sp>
    </p:spTree>
    <p:extLst>
      <p:ext uri="{BB962C8B-B14F-4D97-AF65-F5344CB8AC3E}">
        <p14:creationId xmlns:p14="http://schemas.microsoft.com/office/powerpoint/2010/main" val="352357867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79A-6F71-1F47-939D-8A9461A9126C}"/>
              </a:ext>
            </a:extLst>
          </p:cNvPr>
          <p:cNvSpPr>
            <a:spLocks noGrp="1"/>
          </p:cNvSpPr>
          <p:nvPr>
            <p:ph type="title"/>
          </p:nvPr>
        </p:nvSpPr>
        <p:spPr/>
        <p:txBody>
          <a:bodyPr/>
          <a:lstStyle/>
          <a:p>
            <a:r>
              <a:rPr lang="en-BO"/>
              <a:t>La sentencia using</a:t>
            </a:r>
          </a:p>
        </p:txBody>
      </p:sp>
      <p:sp>
        <p:nvSpPr>
          <p:cNvPr id="3" name="Content Placeholder 2">
            <a:extLst>
              <a:ext uri="{FF2B5EF4-FFF2-40B4-BE49-F238E27FC236}">
                <a16:creationId xmlns:a16="http://schemas.microsoft.com/office/drawing/2014/main" id="{B01C0C0C-A14C-144D-9346-AD9285D57E6F}"/>
              </a:ext>
            </a:extLst>
          </p:cNvPr>
          <p:cNvSpPr>
            <a:spLocks noGrp="1"/>
          </p:cNvSpPr>
          <p:nvPr>
            <p:ph idx="1"/>
          </p:nvPr>
        </p:nvSpPr>
        <p:spPr>
          <a:xfrm>
            <a:off x="6322422" y="1825625"/>
            <a:ext cx="5031377" cy="47406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La sentencia </a:t>
            </a:r>
            <a:r>
              <a:rPr lang="en-US" b="1"/>
              <a:t>using</a:t>
            </a:r>
            <a:r>
              <a:rPr lang="en-US"/>
              <a:t> (un uso muy diferente al de los encabezados para incorporar namespaces al programa) proporciona una sintaxis más simple para escribir la instrucción </a:t>
            </a:r>
            <a:r>
              <a:rPr lang="en-US" b="1"/>
              <a:t>try-finally</a:t>
            </a:r>
            <a:r>
              <a:rPr lang="en-US"/>
              <a:t>. Esta declaración comienza con el keyword </a:t>
            </a:r>
            <a:r>
              <a:rPr lang="en-US" b="1"/>
              <a:t>using</a:t>
            </a:r>
            <a:r>
              <a:rPr lang="en-US"/>
              <a:t> seguida del </a:t>
            </a:r>
            <a:r>
              <a:rPr lang="en-US" b="1"/>
              <a:t>recurso (objeto)</a:t>
            </a:r>
            <a:r>
              <a:rPr lang="en-US"/>
              <a:t> a ser adquirido, especificado entre paréntesis. Luego incluye un bloque de código en el que se puede utilizar el objeto obtenido. Cuando el bloque de código termina de ejecutarse, se llama automáticamente al método </a:t>
            </a:r>
            <a:r>
              <a:rPr lang="en-US" b="1"/>
              <a:t>Dispose</a:t>
            </a:r>
            <a:r>
              <a:rPr lang="en-US"/>
              <a:t> del objeto para limpiarlo.</a:t>
            </a:r>
          </a:p>
          <a:p>
            <a:pPr marL="0" indent="0">
              <a:buNone/>
            </a:pPr>
            <a:endParaRPr lang="en-US"/>
          </a:p>
          <a:p>
            <a:pPr marL="0" indent="0">
              <a:buNone/>
            </a:pPr>
            <a:r>
              <a:rPr lang="en-US"/>
              <a:t>Este método proviene de la </a:t>
            </a:r>
            <a:r>
              <a:rPr lang="en-US" b="1"/>
              <a:t>interface System.IDisposable</a:t>
            </a:r>
            <a:r>
              <a:rPr lang="en-US"/>
              <a:t>, por lo que la clase del </a:t>
            </a:r>
            <a:r>
              <a:rPr lang="en-US" b="1"/>
              <a:t>objeto</a:t>
            </a:r>
            <a:r>
              <a:rPr lang="en-US"/>
              <a:t> especificado debe implementar esta </a:t>
            </a:r>
            <a:r>
              <a:rPr lang="en-US" b="1"/>
              <a:t>interface</a:t>
            </a:r>
            <a:r>
              <a:rPr lang="en-US"/>
              <a:t>. El siguiente código realiza la misma función que el del ejemplo anterior, pero con menos líneas de código.</a:t>
            </a:r>
          </a:p>
          <a:p>
            <a:pPr marL="0" indent="0">
              <a:buNone/>
            </a:pPr>
            <a:endParaRPr lang="en-US"/>
          </a:p>
          <a:p>
            <a:pPr marL="0" indent="0">
              <a:buNone/>
            </a:pPr>
            <a:r>
              <a:rPr lang="en-US" b="1"/>
              <a:t>public System.IDisposable { void Dispose(); }</a:t>
            </a:r>
          </a:p>
          <a:p>
            <a:pPr marL="0" indent="0">
              <a:buNone/>
            </a:pPr>
            <a:endParaRPr lang="en-US" b="1"/>
          </a:p>
          <a:p>
            <a:pPr marL="0" indent="0">
              <a:buNone/>
            </a:pPr>
            <a:r>
              <a:rPr lang="en-US"/>
              <a:t>Si el </a:t>
            </a:r>
            <a:r>
              <a:rPr lang="en-US" b="1"/>
              <a:t>recurso (objeto) </a:t>
            </a:r>
            <a:r>
              <a:rPr lang="en-US"/>
              <a:t>no implementa esta interface, entonces se debe recurrir a la sentencia </a:t>
            </a:r>
            <a:r>
              <a:rPr lang="en-US" b="1"/>
              <a:t>try-finally</a:t>
            </a:r>
            <a:r>
              <a:rPr lang="en-US"/>
              <a:t>. </a:t>
            </a:r>
          </a:p>
          <a:p>
            <a:pPr marL="0" indent="0">
              <a:buNone/>
            </a:pPr>
            <a:r>
              <a:rPr lang="en-US"/>
              <a:t> </a:t>
            </a:r>
            <a:endParaRPr lang="en-BO"/>
          </a:p>
        </p:txBody>
      </p:sp>
      <p:sp>
        <p:nvSpPr>
          <p:cNvPr id="4" name="TextBox 3">
            <a:extLst>
              <a:ext uri="{FF2B5EF4-FFF2-40B4-BE49-F238E27FC236}">
                <a16:creationId xmlns:a16="http://schemas.microsoft.com/office/drawing/2014/main" id="{9107895B-05C3-8149-B828-FB9A439C723F}"/>
              </a:ext>
            </a:extLst>
          </p:cNvPr>
          <p:cNvSpPr txBox="1"/>
          <p:nvPr/>
        </p:nvSpPr>
        <p:spPr>
          <a:xfrm>
            <a:off x="838200" y="2541645"/>
            <a:ext cx="5353595" cy="330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100" b="1" dirty="0">
                <a:solidFill>
                  <a:schemeClr val="bg1"/>
                </a:solidFill>
              </a:rPr>
              <a:t>using System.IO;</a:t>
            </a:r>
            <a:r>
              <a:rPr lang="en-US" sz="1000" dirty="0">
                <a:solidFill>
                  <a:schemeClr val="bg1"/>
                </a:solidFill>
              </a:rPr>
              <a:t>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using (var writer = new StreamWriter("file.txt", append: true))</a:t>
            </a:r>
          </a:p>
          <a:p>
            <a:r>
              <a:rPr lang="en-US" sz="1400" b="1"/>
              <a:t>            { </a:t>
            </a:r>
          </a:p>
          <a:p>
            <a:r>
              <a:rPr lang="en-US" sz="1400" b="1"/>
              <a:t>                  for (int i = 0; i &lt; 10; i++) {</a:t>
            </a:r>
          </a:p>
          <a:p>
            <a:r>
              <a:rPr lang="en-US" sz="1400" b="1"/>
              <a:t>                        writer.WriteLine($"{i}) Otra línea más!");  // file.txt</a:t>
            </a:r>
          </a:p>
          <a:p>
            <a:r>
              <a:rPr lang="en-US" sz="1400" b="1"/>
              <a:t>                        WriteLine($"{i}) Otra línea más!");              // Console</a:t>
            </a:r>
          </a:p>
          <a:p>
            <a:r>
              <a:rPr lang="en-US" sz="1400" b="1"/>
              <a:t>                  }</a:t>
            </a:r>
          </a:p>
          <a:p>
            <a:pPr lvl="1"/>
            <a:r>
              <a:rPr lang="en-US" sz="1400" b="1"/>
              <a:t>}</a:t>
            </a:r>
          </a:p>
          <a:p>
            <a:pPr lvl="1"/>
            <a:r>
              <a:rPr lang="en-US" sz="1400" b="1"/>
              <a:t>WriteLine("Gran Final!"); </a:t>
            </a:r>
          </a:p>
          <a:p>
            <a:pPr lvl="1" indent="-233363"/>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878987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4648-C0EB-8344-ABB6-32C3D5FFD864}"/>
              </a:ext>
            </a:extLst>
          </p:cNvPr>
          <p:cNvSpPr>
            <a:spLocks noGrp="1"/>
          </p:cNvSpPr>
          <p:nvPr>
            <p:ph type="title"/>
          </p:nvPr>
        </p:nvSpPr>
        <p:spPr/>
        <p:txBody>
          <a:bodyPr/>
          <a:lstStyle/>
          <a:p>
            <a:r>
              <a:rPr lang="en-BO"/>
              <a:t>try-catch-finally</a:t>
            </a:r>
          </a:p>
        </p:txBody>
      </p:sp>
      <p:sp>
        <p:nvSpPr>
          <p:cNvPr id="3" name="Content Placeholder 2">
            <a:extLst>
              <a:ext uri="{FF2B5EF4-FFF2-40B4-BE49-F238E27FC236}">
                <a16:creationId xmlns:a16="http://schemas.microsoft.com/office/drawing/2014/main" id="{9A926964-78D0-9F47-9507-B254F54FBBFE}"/>
              </a:ext>
            </a:extLst>
          </p:cNvPr>
          <p:cNvSpPr>
            <a:spLocks noGrp="1"/>
          </p:cNvSpPr>
          <p:nvPr>
            <p:ph idx="1"/>
          </p:nvPr>
        </p:nvSpPr>
        <p:spPr>
          <a:xfrm>
            <a:off x="6156961" y="2464474"/>
            <a:ext cx="5196839" cy="3469186"/>
          </a:xfrm>
          <a:solidFill>
            <a:schemeClr val="accent5">
              <a:lumMod val="20000"/>
              <a:lumOff val="80000"/>
            </a:schemeClr>
          </a:solidFill>
          <a:ln>
            <a:solidFill>
              <a:schemeClr val="accent1"/>
            </a:solidFill>
          </a:ln>
        </p:spPr>
        <p:txBody>
          <a:bodyPr>
            <a:normAutofit lnSpcReduction="10000"/>
          </a:bodyPr>
          <a:lstStyle/>
          <a:p>
            <a:endParaRPr lang="en-US" sz="2000"/>
          </a:p>
          <a:p>
            <a:pPr marL="0" indent="0">
              <a:buNone/>
            </a:pPr>
            <a:r>
              <a:rPr lang="en-US" sz="2000"/>
              <a:t>La sentencia </a:t>
            </a:r>
            <a:r>
              <a:rPr lang="en-US" sz="2000" b="1"/>
              <a:t>try-catch-finally </a:t>
            </a:r>
            <a:r>
              <a:rPr lang="en-US" sz="2000"/>
              <a:t>en cambio, garantizará la ejecución del bloque </a:t>
            </a:r>
            <a:r>
              <a:rPr lang="en-US" sz="2000" b="1"/>
              <a:t>finally</a:t>
            </a:r>
            <a:r>
              <a:rPr lang="en-US" sz="2000"/>
              <a:t> aún si se produce una excepción durante la ejecución del bloque </a:t>
            </a:r>
            <a:r>
              <a:rPr lang="en-US" sz="2000" b="1"/>
              <a:t>try </a:t>
            </a:r>
            <a:r>
              <a:rPr lang="en-US" sz="2000"/>
              <a:t>y se ejecuta algún bloque </a:t>
            </a:r>
            <a:r>
              <a:rPr lang="en-US" sz="2000" b="1"/>
              <a:t>catch</a:t>
            </a:r>
            <a:r>
              <a:rPr lang="en-US" sz="2000"/>
              <a:t>.</a:t>
            </a:r>
          </a:p>
          <a:p>
            <a:pPr marL="0" indent="0">
              <a:buNone/>
            </a:pPr>
            <a:endParaRPr lang="en-US" sz="2000"/>
          </a:p>
          <a:p>
            <a:pPr marL="0" indent="0">
              <a:buNone/>
            </a:pPr>
            <a:r>
              <a:rPr lang="en-US" sz="2000"/>
              <a:t>Es importante tener en cuenta que el bloque </a:t>
            </a:r>
            <a:r>
              <a:rPr lang="en-US" sz="2000" b="1"/>
              <a:t>finally</a:t>
            </a:r>
            <a:r>
              <a:rPr lang="en-US" sz="2000"/>
              <a:t>, cuando se dispara una excepción, solo se ejecuta cuando la excepción es capturada por alguno de los bloques </a:t>
            </a:r>
            <a:r>
              <a:rPr lang="en-US" sz="2000" b="1"/>
              <a:t>catch</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BE57559A-358F-B848-9743-72A4E16431F6}"/>
              </a:ext>
            </a:extLst>
          </p:cNvPr>
          <p:cNvSpPr txBox="1"/>
          <p:nvPr/>
        </p:nvSpPr>
        <p:spPr>
          <a:xfrm>
            <a:off x="838199" y="1690688"/>
            <a:ext cx="4865915"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num++;</a:t>
            </a:r>
          </a:p>
          <a:p>
            <a:pPr lvl="3"/>
            <a:r>
              <a:rPr lang="en-US" sz="1400" b="1" dirty="0"/>
              <a:t>WriteLine(num);</a:t>
            </a:r>
          </a:p>
          <a:p>
            <a:pPr lvl="3" indent="-482600"/>
            <a:r>
              <a:rPr lang="en-US" sz="1400" b="1" dirty="0"/>
              <a:t>     }</a:t>
            </a:r>
          </a:p>
          <a:p>
            <a:pPr lvl="3" indent="-482600"/>
            <a:r>
              <a:rPr lang="en-US" sz="1400" b="1" dirty="0"/>
              <a:t>}</a:t>
            </a:r>
          </a:p>
          <a:p>
            <a:pPr lvl="3" indent="-482600"/>
            <a:r>
              <a:rPr lang="en-US" sz="1400" b="1" dirty="0"/>
              <a:t>catch(NullReferenceException) {</a:t>
            </a:r>
          </a:p>
          <a:p>
            <a:pPr lvl="3" indent="-482600"/>
            <a:r>
              <a:rPr lang="en-US" sz="1400" b="1" dirty="0"/>
              <a:t>	WriteLine("*** Referencia nula ***");</a:t>
            </a:r>
          </a:p>
          <a:p>
            <a:pPr lvl="3" indent="-482600"/>
            <a:r>
              <a:rPr lang="en-US" sz="1400" b="1" dirty="0"/>
              <a:t>}</a:t>
            </a:r>
          </a:p>
          <a:p>
            <a:pPr lvl="3" indent="-482600"/>
            <a:r>
              <a:rPr lang="en-US" sz="1400" b="1" dirty="0"/>
              <a:t>catch(Exception) {</a:t>
            </a:r>
          </a:p>
          <a:p>
            <a:pPr lvl="3" indent="-482600"/>
            <a:r>
              <a:rPr lang="en-US" sz="1400" b="1" dirty="0"/>
              <a:t>	WriteLine("*** Error desconocido ***");</a:t>
            </a:r>
          </a:p>
          <a:p>
            <a:pPr lvl="3" indent="-482600"/>
            <a:r>
              <a:rPr lang="en-US" sz="1400" b="1" dirty="0"/>
              <a:t>}</a:t>
            </a:r>
          </a:p>
          <a:p>
            <a:pPr lvl="3" indent="-482600"/>
            <a:r>
              <a:rPr lang="en-US" sz="1400" b="1" dirty="0"/>
              <a:t>finally {</a:t>
            </a:r>
          </a:p>
          <a:p>
            <a:pPr lvl="3" indent="-482600"/>
            <a:r>
              <a:rPr lang="en-US" sz="1400" b="1" dirty="0"/>
              <a:t>  	WriteLine("Pese a todo al final se ejecuta!");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225664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7888-A1DB-D14C-9E33-0F3AC90EABB5}"/>
              </a:ext>
            </a:extLst>
          </p:cNvPr>
          <p:cNvSpPr>
            <a:spLocks noGrp="1"/>
          </p:cNvSpPr>
          <p:nvPr>
            <p:ph type="title"/>
          </p:nvPr>
        </p:nvSpPr>
        <p:spPr/>
        <p:txBody>
          <a:bodyPr/>
          <a:lstStyle/>
          <a:p>
            <a:r>
              <a:rPr lang="en-BO"/>
              <a:t>Filtros de excepciones</a:t>
            </a:r>
          </a:p>
        </p:txBody>
      </p:sp>
      <p:sp>
        <p:nvSpPr>
          <p:cNvPr id="3" name="Content Placeholder 2">
            <a:extLst>
              <a:ext uri="{FF2B5EF4-FFF2-40B4-BE49-F238E27FC236}">
                <a16:creationId xmlns:a16="http://schemas.microsoft.com/office/drawing/2014/main" id="{5CCE9C93-CA00-EF46-AD0D-61EFEAF35DF1}"/>
              </a:ext>
            </a:extLst>
          </p:cNvPr>
          <p:cNvSpPr>
            <a:spLocks noGrp="1"/>
          </p:cNvSpPr>
          <p:nvPr>
            <p:ph idx="1"/>
          </p:nvPr>
        </p:nvSpPr>
        <p:spPr>
          <a:xfrm>
            <a:off x="7957457" y="1994340"/>
            <a:ext cx="3396343" cy="4351338"/>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a:p>
          <a:p>
            <a:pPr marL="0" indent="0">
              <a:buNone/>
            </a:pPr>
            <a:r>
              <a:rPr lang="en-US"/>
              <a:t>Los filtros de excepciones permiten que los bloques de captura incluyan condiciones. </a:t>
            </a:r>
          </a:p>
          <a:p>
            <a:pPr marL="0" indent="0">
              <a:buNone/>
            </a:pPr>
            <a:r>
              <a:rPr lang="en-US"/>
              <a:t>La condición se agrega al bloque catch utilizando el keyword </a:t>
            </a:r>
            <a:r>
              <a:rPr lang="en-US" b="1"/>
              <a:t>when</a:t>
            </a:r>
            <a:r>
              <a:rPr lang="en-US"/>
              <a:t>. Una excepción coincidente solo se detectará si la condición se evalúa como verdadera.</a:t>
            </a:r>
          </a:p>
          <a:p>
            <a:pPr marL="0" indent="0">
              <a:buNone/>
            </a:pPr>
            <a:r>
              <a:rPr lang="en-US"/>
              <a:t> </a:t>
            </a:r>
            <a:endParaRPr lang="en-BO"/>
          </a:p>
        </p:txBody>
      </p:sp>
      <p:sp>
        <p:nvSpPr>
          <p:cNvPr id="4" name="TextBox 3">
            <a:extLst>
              <a:ext uri="{FF2B5EF4-FFF2-40B4-BE49-F238E27FC236}">
                <a16:creationId xmlns:a16="http://schemas.microsoft.com/office/drawing/2014/main" id="{3302873D-4398-0140-BC18-C10195823279}"/>
              </a:ext>
            </a:extLst>
          </p:cNvPr>
          <p:cNvSpPr txBox="1"/>
          <p:nvPr/>
        </p:nvSpPr>
        <p:spPr>
          <a:xfrm>
            <a:off x="838200" y="1861685"/>
            <a:ext cx="6694715" cy="461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200" b="1" dirty="0">
                <a:solidFill>
                  <a:schemeClr val="bg1"/>
                </a:solidFill>
              </a:rPr>
              <a:t>using System.IO</a:t>
            </a:r>
            <a:r>
              <a:rPr lang="en-US" sz="1000" dirty="0">
                <a:solidFill>
                  <a:schemeClr val="bg1">
                    <a:lumMod val="85000"/>
                  </a:schemeClr>
                </a:solidFill>
              </a:rPr>
              <a:t>;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a:t>
            </a:r>
          </a:p>
          <a:p>
            <a:pPr lvl="1"/>
            <a:r>
              <a:rPr lang="en-US" sz="1400" b="1"/>
              <a:t>           var reader = new StreamReader("files.xt");</a:t>
            </a:r>
          </a:p>
          <a:p>
            <a:pPr lvl="1"/>
            <a:r>
              <a:rPr lang="en-US" sz="1400" b="1"/>
              <a:t>           var linea = reader.ReadLine();</a:t>
            </a:r>
          </a:p>
          <a:p>
            <a:pPr lvl="1"/>
            <a:r>
              <a:rPr lang="en-US" sz="1400" b="1"/>
              <a:t>           while(linea != null)  {</a:t>
            </a:r>
          </a:p>
          <a:p>
            <a:pPr lvl="1"/>
            <a:r>
              <a:rPr lang="en-US" sz="1400" b="1"/>
              <a:t>                 WriteLine(linea);</a:t>
            </a:r>
          </a:p>
          <a:p>
            <a:pPr lvl="1"/>
            <a:r>
              <a:rPr lang="en-US" sz="1400" b="1"/>
              <a:t>                 linea = reader.ReadLine();</a:t>
            </a:r>
          </a:p>
          <a:p>
            <a:pPr lvl="1"/>
            <a:r>
              <a:rPr lang="en-US" sz="1400" b="1"/>
              <a:t>          }</a:t>
            </a:r>
          </a:p>
          <a:p>
            <a:pPr lvl="1"/>
            <a:r>
              <a:rPr lang="en-US" sz="1400" b="1"/>
              <a:t>      }</a:t>
            </a:r>
          </a:p>
          <a:p>
            <a:pPr lvl="1"/>
            <a:r>
              <a:rPr lang="en-US" sz="1400" b="1"/>
              <a:t>      catch(FileNotFoundException ex) when (ex.FileName.Contains(".txt")) {</a:t>
            </a:r>
          </a:p>
          <a:p>
            <a:pPr lvl="1"/>
            <a:r>
              <a:rPr lang="en-US" sz="1400" b="1"/>
              <a:t>             WriteLine($"Archivo de texto {ex.FileName} no existe! ");</a:t>
            </a:r>
          </a:p>
          <a:p>
            <a:pPr lvl="1"/>
            <a:r>
              <a:rPr lang="en-US" sz="1400" b="1"/>
              <a:t>      }</a:t>
            </a:r>
          </a:p>
          <a:p>
            <a:pPr lvl="1"/>
            <a:r>
              <a:rPr lang="en-US" sz="1400" b="1"/>
              <a:t>      catch(FileNotFoundException ex) {</a:t>
            </a:r>
          </a:p>
          <a:p>
            <a:pPr lvl="1"/>
            <a:r>
              <a:rPr lang="en-US" sz="1400" b="1"/>
              <a:t>             WriteLine($"Archivo {ex.FileName} mal especificado o no existe: ");</a:t>
            </a:r>
          </a:p>
          <a:p>
            <a:pPr lvl="1"/>
            <a:r>
              <a:rPr lang="en-US" sz="1400" b="1"/>
              <a:t>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548839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1245-3FEA-D040-8BFD-CA40E9F50309}"/>
              </a:ext>
            </a:extLst>
          </p:cNvPr>
          <p:cNvSpPr>
            <a:spLocks noGrp="1"/>
          </p:cNvSpPr>
          <p:nvPr>
            <p:ph type="title"/>
          </p:nvPr>
        </p:nvSpPr>
        <p:spPr/>
        <p:txBody>
          <a:bodyPr/>
          <a:lstStyle/>
          <a:p>
            <a:r>
              <a:rPr lang="en-BO"/>
              <a:t>throw: relanzando excepciones</a:t>
            </a:r>
          </a:p>
        </p:txBody>
      </p:sp>
      <p:sp>
        <p:nvSpPr>
          <p:cNvPr id="3" name="Content Placeholder 2">
            <a:extLst>
              <a:ext uri="{FF2B5EF4-FFF2-40B4-BE49-F238E27FC236}">
                <a16:creationId xmlns:a16="http://schemas.microsoft.com/office/drawing/2014/main" id="{C1520904-B103-4849-92A7-F942ACA09A15}"/>
              </a:ext>
            </a:extLst>
          </p:cNvPr>
          <p:cNvSpPr>
            <a:spLocks noGrp="1"/>
          </p:cNvSpPr>
          <p:nvPr>
            <p:ph idx="1"/>
          </p:nvPr>
        </p:nvSpPr>
        <p:spPr>
          <a:xfrm>
            <a:off x="7193280" y="1690688"/>
            <a:ext cx="4160519" cy="470898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Cuando se produce una situación de la que un método no puede recuperarse, puede generar una excepción para indicarle al programa que utiliza esta función, que algo ha fallado. </a:t>
            </a:r>
          </a:p>
          <a:p>
            <a:pPr marL="0" indent="0">
              <a:buNone/>
            </a:pPr>
            <a:endParaRPr lang="en-US"/>
          </a:p>
          <a:p>
            <a:pPr marL="0" indent="0">
              <a:buNone/>
            </a:pPr>
            <a:r>
              <a:rPr lang="en-US"/>
              <a:t>Esto se hace usando la palabra clave </a:t>
            </a:r>
            <a:r>
              <a:rPr lang="en-US" b="1"/>
              <a:t>throw</a:t>
            </a:r>
            <a:r>
              <a:rPr lang="en-US"/>
              <a:t> seguida de una nueva instancia de System.Exception o una clase derivada.</a:t>
            </a:r>
          </a:p>
          <a:p>
            <a:pPr marL="0" indent="0">
              <a:buNone/>
            </a:pPr>
            <a:endParaRPr lang="en-US"/>
          </a:p>
          <a:p>
            <a:pPr marL="0" indent="0">
              <a:buNone/>
            </a:pPr>
            <a:r>
              <a:rPr lang="en-US"/>
              <a:t>La excepción luego se propagará por el “stack de funciones llamadas” hasta que sea capturada por algún bloque </a:t>
            </a:r>
            <a:r>
              <a:rPr lang="en-US" b="1"/>
              <a:t>catch</a:t>
            </a:r>
            <a:r>
              <a:rPr lang="en-US"/>
              <a:t>. O si no existiese un bloque catch, la excepción será finalmente manejada por el runtime .Net.</a:t>
            </a:r>
          </a:p>
          <a:p>
            <a:pPr marL="0" indent="0">
              <a:buNone/>
            </a:pPr>
            <a:endParaRPr lang="en-US"/>
          </a:p>
          <a:p>
            <a:pPr marL="0" indent="0">
              <a:buNone/>
            </a:pPr>
            <a:r>
              <a:rPr lang="en-US"/>
              <a:t>Si un programa detecta la excepción pero no puede manejarla, puede volver a </a:t>
            </a:r>
            <a:r>
              <a:rPr lang="en-US" b="1"/>
              <a:t>relanzar</a:t>
            </a:r>
            <a:r>
              <a:rPr lang="en-US"/>
              <a:t> la excepción, utilizando simplemente el keyword </a:t>
            </a:r>
            <a:r>
              <a:rPr lang="en-US" b="1"/>
              <a:t>throw</a:t>
            </a:r>
            <a:r>
              <a:rPr lang="en-US"/>
              <a:t>, sin nada más.</a:t>
            </a:r>
          </a:p>
          <a:p>
            <a:pPr marL="0" indent="0">
              <a:buNone/>
            </a:pPr>
            <a:r>
              <a:rPr lang="en-US"/>
              <a:t> </a:t>
            </a:r>
            <a:endParaRPr lang="en-BO"/>
          </a:p>
        </p:txBody>
      </p:sp>
      <p:sp>
        <p:nvSpPr>
          <p:cNvPr id="5" name="TextBox 4">
            <a:extLst>
              <a:ext uri="{FF2B5EF4-FFF2-40B4-BE49-F238E27FC236}">
                <a16:creationId xmlns:a16="http://schemas.microsoft.com/office/drawing/2014/main" id="{6AF68349-0E65-D24D-A330-DCDF3E050B3F}"/>
              </a:ext>
            </a:extLst>
          </p:cNvPr>
          <p:cNvSpPr txBox="1"/>
          <p:nvPr/>
        </p:nvSpPr>
        <p:spPr>
          <a:xfrm>
            <a:off x="838200" y="1690688"/>
            <a:ext cx="627670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var z = Divide( 14_567, 0); WriteLine($"z = {z}"); </a:t>
            </a:r>
          </a:p>
          <a:p>
            <a:r>
              <a:rPr lang="en-US" sz="1400" b="1"/>
              <a:t>            }</a:t>
            </a:r>
          </a:p>
          <a:p>
            <a:r>
              <a:rPr lang="en-US" sz="1400" b="1"/>
              <a:t>            catch(Exception ex) {</a:t>
            </a:r>
          </a:p>
          <a:p>
            <a:r>
              <a:rPr lang="en-US" sz="1400" b="1"/>
              <a:t>                  WriteLine("*** Error ***");</a:t>
            </a:r>
          </a:p>
          <a:p>
            <a:r>
              <a:rPr lang="en-US" sz="1400" b="1"/>
              <a:t>                  WriteLine($"Excepción: {ex.GetType().Name}, Mensaje: {ex.Message}");</a:t>
            </a:r>
          </a:p>
          <a:p>
            <a:r>
              <a:rPr lang="en-US" sz="1400" b="1"/>
              <a:t>           }</a:t>
            </a:r>
          </a:p>
          <a:p>
            <a:r>
              <a:rPr lang="en-US" sz="1400" b="1"/>
              <a:t>           finally { WriteLine("Pese a todo al final se ejecuta!"); </a:t>
            </a:r>
          </a:p>
          <a:p>
            <a:r>
              <a:rPr lang="en-US" sz="1400" b="1"/>
              <a:t>           }</a:t>
            </a:r>
          </a:p>
          <a:p>
            <a:r>
              <a:rPr lang="en-US" sz="1400" b="1"/>
              <a:t>}</a:t>
            </a:r>
          </a:p>
          <a:p>
            <a:r>
              <a:rPr lang="en-US" sz="1400" b="1"/>
              <a:t>static int Divide(int x, int y) {</a:t>
            </a:r>
          </a:p>
          <a:p>
            <a:r>
              <a:rPr lang="en-US" sz="1400" b="1"/>
              <a:t>      try {</a:t>
            </a:r>
          </a:p>
          <a:p>
            <a:r>
              <a:rPr lang="en-US" sz="1400" b="1"/>
              <a:t>            return x / y;</a:t>
            </a:r>
          </a:p>
          <a:p>
            <a:r>
              <a:rPr lang="en-US" sz="1400" b="1"/>
              <a:t>      }</a:t>
            </a:r>
          </a:p>
          <a:p>
            <a:r>
              <a:rPr lang="en-US" sz="1400" b="1"/>
              <a:t>      catch (System.Exception) {</a:t>
            </a:r>
          </a:p>
          <a:p>
            <a:r>
              <a:rPr lang="en-US" sz="1400" b="1"/>
              <a:t>            </a:t>
            </a:r>
            <a:r>
              <a:rPr lang="en-US" sz="1400" b="1">
                <a:solidFill>
                  <a:schemeClr val="accent2">
                    <a:lumMod val="40000"/>
                    <a:lumOff val="60000"/>
                  </a:schemeClr>
                </a:solidFill>
              </a:rPr>
              <a:t>throw</a:t>
            </a:r>
            <a:r>
              <a:rPr lang="en-US" sz="1400" b="1"/>
              <a:t>; // No puedo manejarla</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102504653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839B-DC0D-7643-B4AC-D90DE78829BA}"/>
              </a:ext>
            </a:extLst>
          </p:cNvPr>
          <p:cNvSpPr>
            <a:spLocks noGrp="1"/>
          </p:cNvSpPr>
          <p:nvPr>
            <p:ph type="title"/>
          </p:nvPr>
        </p:nvSpPr>
        <p:spPr/>
        <p:txBody>
          <a:bodyPr/>
          <a:lstStyle/>
          <a:p>
            <a:r>
              <a:rPr lang="en-BO"/>
              <a:t>throw: lanzando excepciones</a:t>
            </a:r>
          </a:p>
        </p:txBody>
      </p:sp>
      <p:sp>
        <p:nvSpPr>
          <p:cNvPr id="3" name="Content Placeholder 2">
            <a:extLst>
              <a:ext uri="{FF2B5EF4-FFF2-40B4-BE49-F238E27FC236}">
                <a16:creationId xmlns:a16="http://schemas.microsoft.com/office/drawing/2014/main" id="{BBC6EA9B-7DE8-0242-974C-617EDF158BB6}"/>
              </a:ext>
            </a:extLst>
          </p:cNvPr>
          <p:cNvSpPr>
            <a:spLocks noGrp="1"/>
          </p:cNvSpPr>
          <p:nvPr>
            <p:ph idx="1"/>
          </p:nvPr>
        </p:nvSpPr>
        <p:spPr>
          <a:xfrm>
            <a:off x="7541623" y="1930128"/>
            <a:ext cx="3812177" cy="4351338"/>
          </a:xfrm>
          <a:solidFill>
            <a:schemeClr val="accent5">
              <a:lumMod val="20000"/>
              <a:lumOff val="80000"/>
            </a:schemeClr>
          </a:solidFill>
          <a:ln>
            <a:solidFill>
              <a:schemeClr val="accent1"/>
            </a:solidFill>
          </a:ln>
        </p:spPr>
        <p:txBody>
          <a:bodyPr>
            <a:normAutofit fontScale="92500" lnSpcReduction="10000"/>
          </a:bodyPr>
          <a:lstStyle/>
          <a:p>
            <a:endParaRPr lang="en-US"/>
          </a:p>
          <a:p>
            <a:pPr marL="0" indent="0">
              <a:buNone/>
            </a:pPr>
            <a:r>
              <a:rPr lang="en-US"/>
              <a:t>El keyword throw se puede usar para lanzar un objeto de System.Exception o alguna de sus derivadas.</a:t>
            </a:r>
          </a:p>
          <a:p>
            <a:pPr marL="0" indent="0">
              <a:buNone/>
            </a:pPr>
            <a:endParaRPr lang="en-US"/>
          </a:p>
          <a:p>
            <a:pPr marL="0" indent="0">
              <a:buNone/>
            </a:pPr>
            <a:r>
              <a:rPr lang="en-US"/>
              <a:t>Esto expande las ubicaciones desde las cuales se pueden lanzar excepciones.</a:t>
            </a:r>
          </a:p>
          <a:p>
            <a:pPr marL="0" indent="0">
              <a:buNone/>
            </a:pPr>
            <a:r>
              <a:rPr lang="en-US"/>
              <a:t> </a:t>
            </a:r>
          </a:p>
          <a:p>
            <a:endParaRPr lang="en-BO"/>
          </a:p>
        </p:txBody>
      </p:sp>
      <p:sp>
        <p:nvSpPr>
          <p:cNvPr id="4" name="TextBox 3">
            <a:extLst>
              <a:ext uri="{FF2B5EF4-FFF2-40B4-BE49-F238E27FC236}">
                <a16:creationId xmlns:a16="http://schemas.microsoft.com/office/drawing/2014/main" id="{C0CA3DA7-6036-004F-A1D9-861924E61534}"/>
              </a:ext>
            </a:extLst>
          </p:cNvPr>
          <p:cNvSpPr txBox="1"/>
          <p:nvPr/>
        </p:nvSpPr>
        <p:spPr>
          <a:xfrm>
            <a:off x="838200" y="1690688"/>
            <a:ext cx="597190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a:t>
            </a:r>
          </a:p>
          <a:p>
            <a:pPr lvl="1"/>
            <a:r>
              <a:rPr lang="en-US" sz="1400" b="1"/>
              <a:t>      finally {     WriteLine("Pese a todo al final se ejecuta!");  }</a:t>
            </a:r>
          </a:p>
          <a:p>
            <a:r>
              <a:rPr lang="en-US" sz="1400" b="1"/>
              <a:t>      }</a:t>
            </a:r>
          </a:p>
          <a:p>
            <a:r>
              <a:rPr lang="en-US" sz="1400" b="1"/>
              <a:t>     </a:t>
            </a:r>
          </a:p>
          <a:p>
            <a:r>
              <a:rPr lang="en-US" sz="1400" b="1"/>
              <a:t>      static int Divide(int x, int y)</a:t>
            </a:r>
          </a:p>
          <a:p>
            <a:r>
              <a:rPr lang="en-US" sz="1400" b="1"/>
              <a:t>     {</a:t>
            </a:r>
          </a:p>
          <a:p>
            <a:r>
              <a:rPr lang="en-US" sz="1400" b="1"/>
              <a:t>            if(y == 0) </a:t>
            </a:r>
            <a:r>
              <a:rPr lang="en-US" sz="1400" b="1">
                <a:solidFill>
                  <a:schemeClr val="accent2">
                    <a:lumMod val="40000"/>
                    <a:lumOff val="60000"/>
                  </a:schemeClr>
                </a:solidFill>
              </a:rPr>
              <a:t>throw new ArgumentException</a:t>
            </a:r>
            <a:r>
              <a:rPr lang="en-US" sz="1400" b="1"/>
              <a:t>($"{nameof(y)}", </a:t>
            </a:r>
          </a:p>
          <a:p>
            <a:r>
              <a:rPr lang="en-US" sz="1400" b="1"/>
              <a:t>			$" y = 0, llamando a {nameof(Divide)}");</a:t>
            </a:r>
          </a:p>
          <a:p>
            <a:r>
              <a:rPr lang="en-US" sz="1400" b="1"/>
              <a:t>            try {     return x / y;</a:t>
            </a:r>
          </a:p>
          <a:p>
            <a:r>
              <a:rPr lang="en-US" sz="1400" b="1"/>
              <a:t>            }</a:t>
            </a:r>
          </a:p>
          <a:p>
            <a:r>
              <a:rPr lang="en-US" sz="1400" b="1"/>
              <a:t>           catch (System.Exception) { throw;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607210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FBCC-764E-014F-9A1F-3CED7CEB000F}"/>
              </a:ext>
            </a:extLst>
          </p:cNvPr>
          <p:cNvSpPr>
            <a:spLocks noGrp="1"/>
          </p:cNvSpPr>
          <p:nvPr>
            <p:ph type="title"/>
          </p:nvPr>
        </p:nvSpPr>
        <p:spPr/>
        <p:txBody>
          <a:bodyPr/>
          <a:lstStyle/>
          <a:p>
            <a:r>
              <a:rPr lang="en-BO"/>
              <a:t>throw en expresiones</a:t>
            </a:r>
          </a:p>
        </p:txBody>
      </p:sp>
      <p:sp>
        <p:nvSpPr>
          <p:cNvPr id="3" name="Content Placeholder 2">
            <a:extLst>
              <a:ext uri="{FF2B5EF4-FFF2-40B4-BE49-F238E27FC236}">
                <a16:creationId xmlns:a16="http://schemas.microsoft.com/office/drawing/2014/main" id="{4F09494E-D061-2C4F-A340-2886D58A11FD}"/>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85000" lnSpcReduction="20000"/>
          </a:bodyPr>
          <a:lstStyle/>
          <a:p>
            <a:endParaRPr lang="en-US"/>
          </a:p>
          <a:p>
            <a:pPr marL="0" indent="0">
              <a:buNone/>
            </a:pPr>
            <a:r>
              <a:rPr lang="en-US"/>
              <a:t>Como cualquier sentencia, la palabra clave throw se puede usar en contextos que requieren una expresión. </a:t>
            </a:r>
          </a:p>
          <a:p>
            <a:pPr marL="0" indent="0">
              <a:buNone/>
            </a:pPr>
            <a:endParaRPr lang="en-US"/>
          </a:p>
          <a:p>
            <a:pPr marL="0" indent="0">
              <a:buNone/>
            </a:pPr>
            <a:r>
              <a:rPr lang="en-US"/>
              <a:t>Esto expande las ubicaciones desde las cuales se pueden lanzar excepciones, como dentro de una expresión que usa el operador condicional ternario o el operador </a:t>
            </a:r>
            <a:r>
              <a:rPr lang="en-US" b="1"/>
              <a:t>null coalescing (??)</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F368D2BC-5BF6-1645-A13B-BB8754A83A74}"/>
              </a:ext>
            </a:extLst>
          </p:cNvPr>
          <p:cNvSpPr txBox="1"/>
          <p:nvPr/>
        </p:nvSpPr>
        <p:spPr>
          <a:xfrm>
            <a:off x="838200" y="1533934"/>
            <a:ext cx="59719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Usuario user = new Usuario { Nombre = null}; </a:t>
            </a:r>
          </a:p>
          <a:p>
            <a:r>
              <a:rPr lang="en-US" sz="1400" b="1"/>
              <a:t>            }</a:t>
            </a:r>
          </a:p>
          <a:p>
            <a:r>
              <a:rPr lang="en-US" sz="1400" b="1"/>
              <a:t>           catch(Exception ex) { WriteLine("*** Error ***");</a:t>
            </a:r>
          </a:p>
          <a:p>
            <a:r>
              <a:rPr lang="en-US" sz="1400" b="1"/>
              <a:t>                                            WriteLine($"Excepción: {ex.GetType().Name}, " + </a:t>
            </a:r>
          </a:p>
          <a:p>
            <a:r>
              <a:rPr lang="en-US" sz="1400" b="1"/>
              <a:t>                                                               $"Mensaje: {ex.Message}");</a:t>
            </a:r>
          </a:p>
          <a:p>
            <a:r>
              <a:rPr lang="en-US" sz="1400" b="1"/>
              <a:t>           }</a:t>
            </a:r>
          </a:p>
          <a:p>
            <a:r>
              <a:rPr lang="en-US" sz="1400" b="1"/>
              <a:t>           finally { WriteLine("Pese a todo al final se ejecuta!"); }</a:t>
            </a:r>
          </a:p>
          <a:p>
            <a:r>
              <a:rPr lang="en-US" sz="1400" b="1"/>
              <a:t>           }</a:t>
            </a:r>
          </a:p>
          <a:p>
            <a:r>
              <a:rPr lang="en-US" sz="1400" b="1"/>
              <a:t>}</a:t>
            </a:r>
          </a:p>
          <a:p>
            <a:endParaRPr lang="en-US" sz="1400" b="1"/>
          </a:p>
          <a:p>
            <a:r>
              <a:rPr lang="en-US" sz="1400" b="1"/>
              <a:t>internal class Usuario { </a:t>
            </a:r>
          </a:p>
          <a:p>
            <a:r>
              <a:rPr lang="en-US" sz="1400" b="1"/>
              <a:t>      private string nombre;</a:t>
            </a:r>
          </a:p>
          <a:p>
            <a:r>
              <a:rPr lang="en-US" sz="1400" b="1"/>
              <a:t>      public string Nombre {</a:t>
            </a:r>
          </a:p>
          <a:p>
            <a:r>
              <a:rPr lang="en-US" sz="1400" b="1"/>
              <a:t>            get {return nombre; } </a:t>
            </a:r>
          </a:p>
          <a:p>
            <a:r>
              <a:rPr lang="en-US" sz="1400" b="1"/>
              <a:t>           set { nombre = value ?? </a:t>
            </a:r>
          </a:p>
          <a:p>
            <a:r>
              <a:rPr lang="en-US" sz="1400" b="1"/>
              <a:t>                    	throw new ArgumentNullException($"{nameof(Nombre)}", </a:t>
            </a:r>
          </a:p>
          <a:p>
            <a:r>
              <a:rPr lang="en-US" sz="1400" b="1"/>
              <a:t>                       				" fue nulo!");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334093148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65B-DBFE-394E-923C-1C235747B3F4}"/>
              </a:ext>
            </a:extLst>
          </p:cNvPr>
          <p:cNvSpPr>
            <a:spLocks noGrp="1"/>
          </p:cNvSpPr>
          <p:nvPr>
            <p:ph type="title"/>
          </p:nvPr>
        </p:nvSpPr>
        <p:spPr/>
        <p:txBody>
          <a:bodyPr/>
          <a:lstStyle/>
          <a:p>
            <a:r>
              <a:rPr lang="en-BO"/>
              <a:t>Codificando nuevas excepciones</a:t>
            </a:r>
          </a:p>
        </p:txBody>
      </p:sp>
      <p:sp>
        <p:nvSpPr>
          <p:cNvPr id="3" name="Content Placeholder 2">
            <a:extLst>
              <a:ext uri="{FF2B5EF4-FFF2-40B4-BE49-F238E27FC236}">
                <a16:creationId xmlns:a16="http://schemas.microsoft.com/office/drawing/2014/main" id="{5F865EFF-51FD-4145-8EE8-4D9B9F7AA10E}"/>
              </a:ext>
            </a:extLst>
          </p:cNvPr>
          <p:cNvSpPr>
            <a:spLocks noGrp="1"/>
          </p:cNvSpPr>
          <p:nvPr>
            <p:ph idx="1"/>
          </p:nvPr>
        </p:nvSpPr>
        <p:spPr>
          <a:xfrm>
            <a:off x="7637416" y="1533934"/>
            <a:ext cx="3716383" cy="5232202"/>
          </a:xfrm>
          <a:solidFill>
            <a:schemeClr val="accent5">
              <a:lumMod val="20000"/>
              <a:lumOff val="80000"/>
            </a:schemeClr>
          </a:solidFill>
          <a:ln>
            <a:solidFill>
              <a:schemeClr val="accent1"/>
            </a:solidFill>
          </a:ln>
        </p:spPr>
        <p:txBody>
          <a:bodyPr>
            <a:noAutofit/>
          </a:bodyPr>
          <a:lstStyle/>
          <a:p>
            <a:pPr marL="0" indent="0">
              <a:buNone/>
            </a:pPr>
            <a:endParaRPr lang="en-BO" sz="1500"/>
          </a:p>
          <a:p>
            <a:pPr marL="0" indent="0">
              <a:buNone/>
            </a:pPr>
            <a:r>
              <a:rPr lang="en-BO" sz="1500"/>
              <a:t>La FCL tiene muchas clases de Excepciones que abarca ampliamente la mayoría de los tipos de errores. Incluso la clase </a:t>
            </a:r>
            <a:r>
              <a:rPr lang="en-BO" sz="1500" b="1"/>
              <a:t>System.Exception </a:t>
            </a:r>
            <a:r>
              <a:rPr lang="en-BO" sz="1500"/>
              <a:t>tiene una propiedad </a:t>
            </a:r>
            <a:r>
              <a:rPr lang="en-BO" sz="1500" b="1"/>
              <a:t>Data</a:t>
            </a:r>
            <a:r>
              <a:rPr lang="en-BO" sz="1500"/>
              <a:t> que es un diccionario donde se puede almacenar información adicional sobre la excepción.</a:t>
            </a:r>
          </a:p>
          <a:p>
            <a:pPr marL="0" indent="0">
              <a:buNone/>
            </a:pPr>
            <a:endParaRPr lang="en-BO" sz="1500"/>
          </a:p>
          <a:p>
            <a:pPr marL="0" indent="0">
              <a:buNone/>
            </a:pPr>
            <a:r>
              <a:rPr lang="en-BO" sz="1500"/>
              <a:t>Pero en caso de necesitarse incluir información más personalizada sobre los posibles errores, C# permite definir clases excepciones </a:t>
            </a:r>
            <a:r>
              <a:rPr lang="en-BO" sz="1500" b="1"/>
              <a:t>derivando de la clase base System.Exception o alguna de sus derivadas</a:t>
            </a:r>
            <a:r>
              <a:rPr lang="en-BO" sz="1500"/>
              <a:t>.</a:t>
            </a:r>
          </a:p>
          <a:p>
            <a:pPr marL="0" indent="0">
              <a:buNone/>
            </a:pPr>
            <a:endParaRPr lang="en-BO" sz="1500"/>
          </a:p>
          <a:p>
            <a:pPr marL="0" indent="0">
              <a:buNone/>
            </a:pPr>
            <a:r>
              <a:rPr lang="en-BO" sz="1500"/>
              <a:t>La clase debería ser en lo posible “Serializable” y definir constructores que invoquen a los cuatro constructores de la clase Base Exception o derivada:</a:t>
            </a:r>
          </a:p>
          <a:p>
            <a:pPr marL="0" indent="0">
              <a:buNone/>
            </a:pPr>
            <a:r>
              <a:rPr lang="en-BO" sz="1500" b="1"/>
              <a:t>base(), base(string), base(string, Exception) </a:t>
            </a:r>
            <a:r>
              <a:rPr lang="en-BO" sz="1500"/>
              <a:t>y</a:t>
            </a:r>
            <a:r>
              <a:rPr lang="en-BO" sz="1500" b="1"/>
              <a:t> base(SerializationInfo, StreamingContext)</a:t>
            </a:r>
            <a:r>
              <a:rPr lang="en-BO" sz="1500"/>
              <a:t>. </a:t>
            </a:r>
          </a:p>
          <a:p>
            <a:pPr marL="0" indent="0">
              <a:buNone/>
            </a:pPr>
            <a:r>
              <a:rPr lang="en-BO" sz="1500"/>
              <a:t> </a:t>
            </a:r>
          </a:p>
        </p:txBody>
      </p:sp>
      <p:sp>
        <p:nvSpPr>
          <p:cNvPr id="4" name="TextBox 3">
            <a:extLst>
              <a:ext uri="{FF2B5EF4-FFF2-40B4-BE49-F238E27FC236}">
                <a16:creationId xmlns:a16="http://schemas.microsoft.com/office/drawing/2014/main" id="{4AA5444A-8B57-244E-BECC-3A6336BCBE61}"/>
              </a:ext>
            </a:extLst>
          </p:cNvPr>
          <p:cNvSpPr txBox="1"/>
          <p:nvPr/>
        </p:nvSpPr>
        <p:spPr>
          <a:xfrm>
            <a:off x="838200" y="1533934"/>
            <a:ext cx="610253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000" b="1"/>
              <a:t>using System.Runtime.Serialization;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[Serializable()] </a:t>
            </a:r>
          </a:p>
          <a:p>
            <a:r>
              <a:rPr lang="en-US" sz="1400" b="1">
                <a:solidFill>
                  <a:schemeClr val="accent2">
                    <a:lumMod val="40000"/>
                    <a:lumOff val="60000"/>
                  </a:schemeClr>
                </a:solidFill>
              </a:rPr>
              <a:t>public class NoPrimoException </a:t>
            </a:r>
            <a:r>
              <a:rPr lang="en-US" sz="1400" b="1"/>
              <a:t>: Exception { </a:t>
            </a:r>
          </a:p>
          <a:p>
            <a:r>
              <a:rPr lang="en-US" sz="1400" b="1"/>
              <a:t>	private int n;	// no es número primo </a:t>
            </a:r>
          </a:p>
          <a:p>
            <a:r>
              <a:rPr lang="en-US" sz="1400" b="1"/>
              <a:t>	</a:t>
            </a:r>
            <a:r>
              <a:rPr lang="en-US" sz="1400" b="1">
                <a:solidFill>
                  <a:schemeClr val="bg1"/>
                </a:solidFill>
              </a:rPr>
              <a:t>protected NoPrimoException() </a:t>
            </a:r>
            <a:r>
              <a:rPr lang="en-US" sz="1400" b="1">
                <a:solidFill>
                  <a:schemeClr val="accent2">
                    <a:lumMod val="40000"/>
                    <a:lumOff val="60000"/>
                  </a:schemeClr>
                </a:solidFill>
              </a:rPr>
              <a:t>: base() </a:t>
            </a:r>
            <a:r>
              <a:rPr lang="en-US" sz="1400" b="1"/>
              <a:t>{ } </a:t>
            </a:r>
          </a:p>
          <a:p>
            <a:r>
              <a:rPr lang="en-US" sz="1400" b="1"/>
              <a:t>	public NoPrimoException(int value)  </a:t>
            </a:r>
          </a:p>
          <a:p>
            <a:r>
              <a:rPr lang="en-US" sz="1400" b="1"/>
              <a:t>		: base($"{value} no es un número primo.") { n = value; } 	</a:t>
            </a:r>
            <a:r>
              <a:rPr lang="en-US" sz="1400" b="1">
                <a:solidFill>
                  <a:schemeClr val="bg1"/>
                </a:solidFill>
              </a:rPr>
              <a:t>public NoPrimoException(int value, string message)  </a:t>
            </a:r>
            <a:r>
              <a:rPr lang="en-US" sz="1400" b="1"/>
              <a:t>			</a:t>
            </a:r>
            <a:r>
              <a:rPr lang="en-US" sz="1400" b="1">
                <a:solidFill>
                  <a:schemeClr val="accent2">
                    <a:lumMod val="40000"/>
                    <a:lumOff val="60000"/>
                  </a:schemeClr>
                </a:solidFill>
              </a:rPr>
              <a:t>: base(message) </a:t>
            </a:r>
            <a:r>
              <a:rPr lang="en-US" sz="1400" b="1"/>
              <a:t>{ n = value; } </a:t>
            </a:r>
          </a:p>
          <a:p>
            <a:r>
              <a:rPr lang="en-US" sz="1400" b="1"/>
              <a:t>	public NoPrimoException(int value, string message, </a:t>
            </a:r>
          </a:p>
          <a:p>
            <a:r>
              <a:rPr lang="en-US" sz="1400" b="1"/>
              <a:t>			Exception innerException) 			</a:t>
            </a:r>
            <a:r>
              <a:rPr lang="en-US" sz="1400" b="1">
                <a:solidFill>
                  <a:schemeClr val="accent2">
                    <a:lumMod val="40000"/>
                    <a:lumOff val="60000"/>
                  </a:schemeClr>
                </a:solidFill>
              </a:rPr>
              <a:t>: base(message, innerException)</a:t>
            </a:r>
            <a:r>
              <a:rPr lang="en-US" sz="1400" b="1"/>
              <a:t> { n = value; } </a:t>
            </a:r>
          </a:p>
          <a:p>
            <a:r>
              <a:rPr lang="en-US" sz="1400" b="1"/>
              <a:t>	protected NoPrimoException(SerializationInfo info, 				StreamingContext context) </a:t>
            </a:r>
          </a:p>
          <a:p>
            <a:r>
              <a:rPr lang="en-US" sz="1400" b="1"/>
              <a:t>		</a:t>
            </a:r>
            <a:r>
              <a:rPr lang="en-US" sz="1400" b="1">
                <a:solidFill>
                  <a:schemeClr val="accent2">
                    <a:lumMod val="40000"/>
                    <a:lumOff val="60000"/>
                  </a:schemeClr>
                </a:solidFill>
              </a:rPr>
              <a:t>: base(info, context) </a:t>
            </a:r>
            <a:r>
              <a:rPr lang="en-US" sz="1400" b="1"/>
              <a:t>{ } </a:t>
            </a:r>
          </a:p>
          <a:p>
            <a:r>
              <a:rPr lang="en-US" sz="1400" b="1"/>
              <a:t>	public int NoPrimo { get { return n; } } </a:t>
            </a:r>
          </a:p>
          <a:p>
            <a:r>
              <a:rPr lang="en-US" sz="1400" b="1"/>
              <a:t>}</a:t>
            </a:r>
          </a:p>
          <a:p>
            <a:r>
              <a:rPr lang="en-US" sz="1400" b="1">
                <a:solidFill>
                  <a:schemeClr val="bg1"/>
                </a:solidFill>
              </a:rPr>
              <a:t>static class Principal {</a:t>
            </a:r>
          </a:p>
          <a:p>
            <a:r>
              <a:rPr lang="en-US" sz="1400" b="1">
                <a:solidFill>
                  <a:schemeClr val="bg1"/>
                </a:solidFill>
              </a:rPr>
              <a:t>      static void Main() {</a:t>
            </a:r>
          </a:p>
          <a:p>
            <a:r>
              <a:rPr lang="en-US" sz="1400" b="1">
                <a:solidFill>
                  <a:schemeClr val="bg1"/>
                </a:solidFill>
              </a:rPr>
              <a:t>      	throw new NoPrimoException(110); </a:t>
            </a:r>
          </a:p>
          <a:p>
            <a:r>
              <a:rPr lang="en-US" sz="1400" b="1">
                <a:solidFill>
                  <a:schemeClr val="bg1"/>
                </a:solidFill>
              </a:rPr>
              <a:t>      }  </a:t>
            </a:r>
          </a:p>
          <a:p>
            <a:r>
              <a:rPr lang="en-US" sz="1400" b="1">
                <a:solidFill>
                  <a:schemeClr val="bg1"/>
                </a:solidFill>
              </a:rPr>
              <a:t>}</a:t>
            </a:r>
          </a:p>
          <a:p>
            <a:endParaRPr lang="en-US" sz="1000" b="1">
              <a:solidFill>
                <a:schemeClr val="bg1"/>
              </a:solidFill>
            </a:endParaRPr>
          </a:p>
          <a:p>
            <a:r>
              <a:rPr lang="en-US" sz="1000" b="1">
                <a:solidFill>
                  <a:schemeClr val="bg1"/>
                </a:solidFill>
              </a:rPr>
              <a:t>}</a:t>
            </a:r>
          </a:p>
        </p:txBody>
      </p:sp>
    </p:spTree>
    <p:extLst>
      <p:ext uri="{BB962C8B-B14F-4D97-AF65-F5344CB8AC3E}">
        <p14:creationId xmlns:p14="http://schemas.microsoft.com/office/powerpoint/2010/main" val="151108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EE53-117B-1647-89D9-F705233AC693}"/>
              </a:ext>
            </a:extLst>
          </p:cNvPr>
          <p:cNvSpPr>
            <a:spLocks noGrp="1"/>
          </p:cNvSpPr>
          <p:nvPr>
            <p:ph type="title"/>
          </p:nvPr>
        </p:nvSpPr>
        <p:spPr/>
        <p:txBody>
          <a:bodyPr/>
          <a:lstStyle/>
          <a:p>
            <a:r>
              <a:rPr lang="en-BO"/>
              <a:t>Excepciones internas</a:t>
            </a:r>
          </a:p>
        </p:txBody>
      </p:sp>
      <p:sp>
        <p:nvSpPr>
          <p:cNvPr id="3" name="Content Placeholder 2">
            <a:extLst>
              <a:ext uri="{FF2B5EF4-FFF2-40B4-BE49-F238E27FC236}">
                <a16:creationId xmlns:a16="http://schemas.microsoft.com/office/drawing/2014/main" id="{0C389E05-CAA9-4240-A0AE-7F91D0007DFC}"/>
              </a:ext>
            </a:extLst>
          </p:cNvPr>
          <p:cNvSpPr>
            <a:spLocks noGrp="1"/>
          </p:cNvSpPr>
          <p:nvPr>
            <p:ph idx="1"/>
          </p:nvPr>
        </p:nvSpPr>
        <p:spPr>
          <a:xfrm>
            <a:off x="7280367" y="1486051"/>
            <a:ext cx="4073434" cy="500682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clase base System.Exception tiene una referencia a una Excepción interna (</a:t>
            </a:r>
            <a:r>
              <a:rPr lang="en-BO" b="1"/>
              <a:t>InnerException</a:t>
            </a:r>
            <a:r>
              <a:rPr lang="en-BO"/>
              <a:t>) que sirve para referenciar la clase que atrapamos en nuestro código y que originó el lanzamiento de la presente excepción.</a:t>
            </a:r>
          </a:p>
          <a:p>
            <a:pPr marL="0" indent="0">
              <a:buNone/>
            </a:pPr>
            <a:endParaRPr lang="en-BO"/>
          </a:p>
          <a:p>
            <a:pPr marL="0" indent="0">
              <a:buNone/>
            </a:pPr>
            <a:r>
              <a:rPr lang="en-BO"/>
              <a:t>Para que una excepción pueda almacenar la referencia original se proporciona un constructor con un segundo parametro de tipo Exception, que es precisamente la información a la que puede referirse más tarde con la propiedad InnerException. </a:t>
            </a:r>
          </a:p>
        </p:txBody>
      </p:sp>
      <p:sp>
        <p:nvSpPr>
          <p:cNvPr id="4" name="TextBox 3">
            <a:extLst>
              <a:ext uri="{FF2B5EF4-FFF2-40B4-BE49-F238E27FC236}">
                <a16:creationId xmlns:a16="http://schemas.microsoft.com/office/drawing/2014/main" id="{BEEC1A84-3E12-3E48-8C8C-329847AAC83A}"/>
              </a:ext>
            </a:extLst>
          </p:cNvPr>
          <p:cNvSpPr txBox="1"/>
          <p:nvPr/>
        </p:nvSpPr>
        <p:spPr>
          <a:xfrm>
            <a:off x="838199" y="1373362"/>
            <a:ext cx="618090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if( </a:t>
            </a:r>
            <a:r>
              <a:rPr lang="en-US" sz="1400" b="1">
                <a:solidFill>
                  <a:schemeClr val="accent2">
                    <a:lumMod val="40000"/>
                    <a:lumOff val="60000"/>
                  </a:schemeClr>
                </a:solidFill>
              </a:rPr>
              <a:t>ex.InnerException</a:t>
            </a:r>
            <a:r>
              <a:rPr lang="en-US" sz="1400" b="1"/>
              <a:t> != null)</a:t>
            </a:r>
          </a:p>
          <a:p>
            <a:pPr lvl="1"/>
            <a:r>
              <a:rPr lang="en-US" sz="1400" b="1"/>
              <a:t>		      WriteLine($"Inner Excepción: " +				      $"{ex.InnerException.GetType().Name}, " + </a:t>
            </a:r>
          </a:p>
          <a:p>
            <a:pPr lvl="1"/>
            <a:r>
              <a:rPr lang="en-US" sz="1400" b="1"/>
              <a:t>		      $"Mensaje: {</a:t>
            </a:r>
            <a:r>
              <a:rPr lang="en-US" sz="1400" b="1">
                <a:solidFill>
                  <a:schemeClr val="accent2">
                    <a:lumMod val="40000"/>
                    <a:lumOff val="60000"/>
                  </a:schemeClr>
                </a:solidFill>
              </a:rPr>
              <a:t>ex.InnerException</a:t>
            </a:r>
            <a:r>
              <a:rPr lang="en-US" sz="1400" b="1"/>
              <a:t>.Message}");      </a:t>
            </a:r>
          </a:p>
          <a:p>
            <a:pPr lvl="1"/>
            <a:r>
              <a:rPr lang="en-US" sz="1400" b="1"/>
              <a:t>      }</a:t>
            </a:r>
          </a:p>
          <a:p>
            <a:pPr lvl="1"/>
            <a:r>
              <a:rPr lang="en-US" sz="1400" b="1"/>
              <a:t>      finally {     WriteLine("Pese a todo al final se ejecuta!");  }</a:t>
            </a:r>
          </a:p>
          <a:p>
            <a:r>
              <a:rPr lang="en-US" sz="1400" b="1"/>
              <a:t>      }</a:t>
            </a:r>
          </a:p>
          <a:p>
            <a:r>
              <a:rPr lang="en-US" sz="1400" b="1"/>
              <a:t>     static int Divide(int x, int y) {</a:t>
            </a:r>
          </a:p>
          <a:p>
            <a:r>
              <a:rPr lang="en-US" sz="1400" b="1"/>
              <a:t>            try {     return x / y; }</a:t>
            </a:r>
          </a:p>
          <a:p>
            <a:r>
              <a:rPr lang="en-US" sz="1400" b="1"/>
              <a:t>           catch (System.Exception ex) { </a:t>
            </a:r>
          </a:p>
          <a:p>
            <a:r>
              <a:rPr lang="en-US" sz="1400" b="1"/>
              <a:t>	throw new </a:t>
            </a:r>
            <a:r>
              <a:rPr lang="en-US" sz="1400" b="1">
                <a:solidFill>
                  <a:schemeClr val="accent2">
                    <a:lumMod val="40000"/>
                    <a:lumOff val="60000"/>
                  </a:schemeClr>
                </a:solidFill>
              </a:rPr>
              <a:t>Exception</a:t>
            </a:r>
            <a:r>
              <a:rPr lang="en-US" sz="1400" b="1"/>
              <a:t>($" Ejecutando {nameof(x)} / {nameof(y)}", </a:t>
            </a:r>
            <a:r>
              <a:rPr lang="en-US" sz="1400" b="1">
                <a:solidFill>
                  <a:schemeClr val="accent2">
                    <a:lumMod val="40000"/>
                    <a:lumOff val="60000"/>
                  </a:schemeClr>
                </a:solidFill>
              </a:rPr>
              <a:t>ex</a:t>
            </a:r>
            <a:r>
              <a:rPr lang="en-US" sz="1400" b="1"/>
              <a:t>);</a:t>
            </a:r>
          </a:p>
          <a:p>
            <a:r>
              <a:rPr lang="en-US" sz="1400" b="1"/>
              <a:t>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7985132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C242-047C-3C48-B9AF-C98B5B0718DE}"/>
              </a:ext>
            </a:extLst>
          </p:cNvPr>
          <p:cNvSpPr>
            <a:spLocks noGrp="1"/>
          </p:cNvSpPr>
          <p:nvPr>
            <p:ph type="title"/>
          </p:nvPr>
        </p:nvSpPr>
        <p:spPr/>
        <p:txBody>
          <a:bodyPr/>
          <a:lstStyle/>
          <a:p>
            <a:r>
              <a:rPr lang="en-BO"/>
              <a:t>Capítulo 14</a:t>
            </a:r>
          </a:p>
        </p:txBody>
      </p:sp>
      <p:sp>
        <p:nvSpPr>
          <p:cNvPr id="3" name="Content Placeholder 2">
            <a:extLst>
              <a:ext uri="{FF2B5EF4-FFF2-40B4-BE49-F238E27FC236}">
                <a16:creationId xmlns:a16="http://schemas.microsoft.com/office/drawing/2014/main" id="{87F33A5B-748C-504F-B284-FCF013EDBF53}"/>
              </a:ext>
            </a:extLst>
          </p:cNvPr>
          <p:cNvSpPr>
            <a:spLocks noGrp="1"/>
          </p:cNvSpPr>
          <p:nvPr>
            <p:ph idx="1"/>
          </p:nvPr>
        </p:nvSpPr>
        <p:spPr/>
        <p:txBody>
          <a:bodyPr/>
          <a:lstStyle/>
          <a:p>
            <a:pPr marL="0" indent="0">
              <a:buNone/>
            </a:pPr>
            <a:r>
              <a:rPr lang="en-BO" sz="4000" b="1"/>
              <a:t>struct</a:t>
            </a:r>
          </a:p>
          <a:p>
            <a:pPr marL="0" indent="0">
              <a:buNone/>
            </a:pPr>
            <a:endParaRPr lang="en-BO" sz="4000" b="1"/>
          </a:p>
          <a:p>
            <a:pPr marL="0" indent="0">
              <a:buNone/>
            </a:pPr>
            <a:r>
              <a:rPr lang="en-BO"/>
              <a:t>(Clases livianas)</a:t>
            </a:r>
          </a:p>
        </p:txBody>
      </p:sp>
    </p:spTree>
    <p:extLst>
      <p:ext uri="{BB962C8B-B14F-4D97-AF65-F5344CB8AC3E}">
        <p14:creationId xmlns:p14="http://schemas.microsoft.com/office/powerpoint/2010/main" val="35807650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991A-6AE0-FE4F-9657-C46945CC8C72}"/>
              </a:ext>
            </a:extLst>
          </p:cNvPr>
          <p:cNvSpPr>
            <a:spLocks noGrp="1"/>
          </p:cNvSpPr>
          <p:nvPr>
            <p:ph type="title"/>
          </p:nvPr>
        </p:nvSpPr>
        <p:spPr/>
        <p:txBody>
          <a:bodyPr/>
          <a:lstStyle/>
          <a:p>
            <a:r>
              <a:rPr lang="en-BO"/>
              <a:t>struct</a:t>
            </a:r>
          </a:p>
        </p:txBody>
      </p:sp>
      <p:sp>
        <p:nvSpPr>
          <p:cNvPr id="3" name="Content Placeholder 2">
            <a:extLst>
              <a:ext uri="{FF2B5EF4-FFF2-40B4-BE49-F238E27FC236}">
                <a16:creationId xmlns:a16="http://schemas.microsoft.com/office/drawing/2014/main" id="{8664FFCC-8EF8-074A-9088-74EE98370800}"/>
              </a:ext>
            </a:extLst>
          </p:cNvPr>
          <p:cNvSpPr>
            <a:spLocks noGrp="1"/>
          </p:cNvSpPr>
          <p:nvPr>
            <p:ph idx="1"/>
          </p:nvPr>
        </p:nvSpPr>
        <p:spPr>
          <a:xfrm>
            <a:off x="6871063" y="1825625"/>
            <a:ext cx="4482736"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000"/>
              <a:t>El keyword </a:t>
            </a:r>
            <a:r>
              <a:rPr lang="en-US" sz="2000" b="1"/>
              <a:t>struct</a:t>
            </a:r>
            <a:r>
              <a:rPr lang="en-US" sz="2000"/>
              <a:t> en C # se usa para crear </a:t>
            </a:r>
            <a:r>
              <a:rPr lang="en-US" sz="2000" b="1"/>
              <a:t>tipos valor</a:t>
            </a:r>
            <a:r>
              <a:rPr lang="en-US" sz="2000"/>
              <a:t>. Un </a:t>
            </a:r>
            <a:r>
              <a:rPr lang="en-US" sz="2000" b="1"/>
              <a:t>struct</a:t>
            </a:r>
            <a:r>
              <a:rPr lang="en-US" sz="2000"/>
              <a:t> es similar a una </a:t>
            </a:r>
            <a:r>
              <a:rPr lang="en-US" sz="2000" b="1"/>
              <a:t>class</a:t>
            </a:r>
            <a:r>
              <a:rPr lang="en-US" sz="2000"/>
              <a:t> en el sentido de que representa una estructura con principalmente miembros de campos y métodos. </a:t>
            </a:r>
          </a:p>
          <a:p>
            <a:pPr marL="0" indent="0">
              <a:buNone/>
            </a:pPr>
            <a:endParaRPr lang="en-US" sz="2000"/>
          </a:p>
          <a:p>
            <a:pPr marL="0" indent="0">
              <a:buNone/>
            </a:pPr>
            <a:r>
              <a:rPr lang="en-US" sz="2000"/>
              <a:t>Sin embargo, un </a:t>
            </a:r>
            <a:r>
              <a:rPr lang="en-US" sz="2000" b="1"/>
              <a:t>struct</a:t>
            </a:r>
            <a:r>
              <a:rPr lang="en-US" sz="2000"/>
              <a:t> es un tipo valor, mientras que una </a:t>
            </a:r>
            <a:r>
              <a:rPr lang="en-US" sz="2000" b="1"/>
              <a:t>class</a:t>
            </a:r>
            <a:r>
              <a:rPr lang="en-US" sz="2000"/>
              <a:t> es un tipo referencia. Por lo tanto, una variable de tipo </a:t>
            </a:r>
            <a:r>
              <a:rPr lang="en-US" sz="2000" b="1"/>
              <a:t>struct</a:t>
            </a:r>
            <a:r>
              <a:rPr lang="en-US" sz="2000"/>
              <a:t> almacena directamente los datos de la estructura, mientras que una variable de tipo </a:t>
            </a:r>
            <a:r>
              <a:rPr lang="en-US" sz="2000" b="1"/>
              <a:t>class</a:t>
            </a:r>
            <a:r>
              <a:rPr lang="en-US" sz="2000"/>
              <a:t> almacena solo una referencia a un objeto asignado en la memoria.</a:t>
            </a:r>
          </a:p>
          <a:p>
            <a:pPr marL="0" indent="0">
              <a:buNone/>
            </a:pPr>
            <a:endParaRPr lang="en-US" sz="2000"/>
          </a:p>
          <a:p>
            <a:pPr marL="0" indent="0">
              <a:buNone/>
            </a:pPr>
            <a:r>
              <a:rPr lang="en-US" sz="2000"/>
              <a:t>Las estructuras usan la mayor parte de la sintaxis de las clases.</a:t>
            </a:r>
          </a:p>
          <a:p>
            <a:pPr marL="0" indent="0">
              <a:buNone/>
            </a:pPr>
            <a:r>
              <a:rPr lang="en-US" sz="2000"/>
              <a:t> </a:t>
            </a:r>
            <a:endParaRPr lang="en-BO" sz="2000"/>
          </a:p>
        </p:txBody>
      </p:sp>
      <p:sp>
        <p:nvSpPr>
          <p:cNvPr id="4" name="TextBox 3">
            <a:extLst>
              <a:ext uri="{FF2B5EF4-FFF2-40B4-BE49-F238E27FC236}">
                <a16:creationId xmlns:a16="http://schemas.microsoft.com/office/drawing/2014/main" id="{CBE3E78F-27FD-5D45-B001-2876CC42C9C1}"/>
              </a:ext>
            </a:extLst>
          </p:cNvPr>
          <p:cNvSpPr txBox="1"/>
          <p:nvPr/>
        </p:nvSpPr>
        <p:spPr>
          <a:xfrm>
            <a:off x="838200" y="2139246"/>
            <a:ext cx="5849983"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 get; set; } </a:t>
            </a:r>
          </a:p>
          <a:p>
            <a:pPr lvl="1"/>
            <a:r>
              <a:rPr lang="en-US" sz="1400" b="1" dirty="0"/>
              <a:t>public int Y { get; set; } </a:t>
            </a:r>
          </a:p>
          <a:p>
            <a:r>
              <a:rPr lang="en-US" sz="1400" b="1" dirty="0"/>
              <a:t>}</a:t>
            </a:r>
          </a:p>
          <a:p>
            <a:br>
              <a:rPr lang="en-US" sz="1400" b="1" dirty="0"/>
            </a:br>
            <a:r>
              <a:rPr lang="en-US" sz="1400" b="1" dirty="0"/>
              <a:t>static class Principal </a:t>
            </a:r>
          </a:p>
          <a:p>
            <a:r>
              <a:rPr lang="en-US" sz="1400" b="1" dirty="0"/>
              <a:t>{</a:t>
            </a:r>
          </a:p>
          <a:p>
            <a:pPr lvl="1"/>
            <a:r>
              <a:rPr lang="en-US" sz="1400" b="1" dirty="0"/>
              <a:t>static void Main()</a:t>
            </a:r>
          </a:p>
          <a:p>
            <a:pPr lvl="1"/>
            <a:r>
              <a:rPr lang="en-US" sz="1400" b="1" dirty="0"/>
              <a:t>{</a:t>
            </a:r>
          </a:p>
          <a:p>
            <a:pPr lvl="2"/>
            <a:r>
              <a:rPr lang="en-US" sz="1400" b="1" dirty="0"/>
              <a:t>var punto = new </a:t>
            </a:r>
            <a:r>
              <a:rPr lang="en-US" sz="1400" b="1" dirty="0" err="1"/>
              <a:t>Punto</a:t>
            </a:r>
            <a:r>
              <a:rPr lang="en-US" sz="1400" b="1" dirty="0"/>
              <a:t> { X = 15, Y = 27};</a:t>
            </a:r>
          </a:p>
          <a:p>
            <a:pPr lvl="2"/>
            <a:r>
              <a:rPr lang="en-US" sz="1400" b="1" dirty="0"/>
              <a:t>WriteLine($"punto : ({</a:t>
            </a:r>
            <a:r>
              <a:rPr lang="en-US" sz="1400" b="1" dirty="0" err="1"/>
              <a:t>punto.X</a:t>
            </a:r>
            <a:r>
              <a:rPr lang="en-US" sz="1400" b="1" dirty="0"/>
              <a:t>}, {</a:t>
            </a:r>
            <a:r>
              <a:rPr lang="en-US" sz="1400" b="1" dirty="0" err="1"/>
              <a:t>punto.Y</a:t>
            </a:r>
            <a:r>
              <a:rPr lang="en-US" sz="1400" b="1" dirty="0"/>
              <a:t>}) ");  </a:t>
            </a:r>
            <a:r>
              <a:rPr lang="en-US" sz="1400" b="1" dirty="0">
                <a:solidFill>
                  <a:schemeClr val="accent6">
                    <a:lumMod val="40000"/>
                    <a:lumOff val="60000"/>
                  </a:schemeClr>
                </a:solidFill>
              </a:rPr>
              <a:t>// punto: (15, 27)</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026027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614D-E550-254F-B03B-C8E35C28620C}"/>
              </a:ext>
            </a:extLst>
          </p:cNvPr>
          <p:cNvSpPr>
            <a:spLocks noGrp="1"/>
          </p:cNvSpPr>
          <p:nvPr>
            <p:ph type="title"/>
          </p:nvPr>
        </p:nvSpPr>
        <p:spPr/>
        <p:txBody>
          <a:bodyPr/>
          <a:lstStyle/>
          <a:p>
            <a:r>
              <a:rPr lang="en-BO"/>
              <a:t>Constructores de estructuras</a:t>
            </a:r>
          </a:p>
        </p:txBody>
      </p:sp>
      <p:sp>
        <p:nvSpPr>
          <p:cNvPr id="3" name="Content Placeholder 2">
            <a:extLst>
              <a:ext uri="{FF2B5EF4-FFF2-40B4-BE49-F238E27FC236}">
                <a16:creationId xmlns:a16="http://schemas.microsoft.com/office/drawing/2014/main" id="{2947784F-59E5-0842-BA2C-59D0FB39CC0C}"/>
              </a:ext>
            </a:extLst>
          </p:cNvPr>
          <p:cNvSpPr>
            <a:spLocks noGrp="1"/>
          </p:cNvSpPr>
          <p:nvPr>
            <p:ph idx="1"/>
          </p:nvPr>
        </p:nvSpPr>
        <p:spPr>
          <a:xfrm>
            <a:off x="6810102" y="1825625"/>
            <a:ext cx="4543697" cy="4667250"/>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estructuras pueden contener los mismos miembros que las clases, excepto que no pueden contener destructores o constructores sin parámetros. </a:t>
            </a:r>
          </a:p>
          <a:p>
            <a:pPr marL="0" indent="0">
              <a:buNone/>
            </a:pPr>
            <a:endParaRPr lang="en-US"/>
          </a:p>
          <a:p>
            <a:pPr marL="0" indent="0">
              <a:buNone/>
            </a:pPr>
            <a:r>
              <a:rPr lang="en-US"/>
              <a:t>El constructor sin parámetros se proporciona automáticamente y no puede ser definido por el usuario.</a:t>
            </a:r>
          </a:p>
          <a:p>
            <a:pPr marL="0" indent="0">
              <a:buNone/>
            </a:pPr>
            <a:endParaRPr lang="en-US"/>
          </a:p>
          <a:p>
            <a:pPr marL="0" indent="0">
              <a:buNone/>
            </a:pPr>
            <a:r>
              <a:rPr lang="en-US"/>
              <a:t>Una estructura puede declarar solo constructores que tienen parámetros. </a:t>
            </a:r>
          </a:p>
          <a:p>
            <a:pPr marL="0" indent="0">
              <a:buNone/>
            </a:pPr>
            <a:endParaRPr lang="en-US"/>
          </a:p>
          <a:p>
            <a:pPr marL="0" indent="0">
              <a:buNone/>
            </a:pPr>
            <a:r>
              <a:rPr lang="en-US"/>
              <a:t>El compilador hará cumplir que todos los campos de estructura estén asignados en los constructores, para evitar problemas asociados con variables no asignadas.</a:t>
            </a:r>
          </a:p>
          <a:p>
            <a:pPr marL="0" indent="0">
              <a:buNone/>
            </a:pPr>
            <a:r>
              <a:rPr lang="en-US"/>
              <a:t> </a:t>
            </a:r>
            <a:endParaRPr lang="en-BO"/>
          </a:p>
        </p:txBody>
      </p:sp>
      <p:sp>
        <p:nvSpPr>
          <p:cNvPr id="4" name="TextBox 3">
            <a:extLst>
              <a:ext uri="{FF2B5EF4-FFF2-40B4-BE49-F238E27FC236}">
                <a16:creationId xmlns:a16="http://schemas.microsoft.com/office/drawing/2014/main" id="{ED023E0E-2208-6241-A6FA-894BD769B7B0}"/>
              </a:ext>
            </a:extLst>
          </p:cNvPr>
          <p:cNvSpPr txBox="1"/>
          <p:nvPr/>
        </p:nvSpPr>
        <p:spPr>
          <a:xfrm>
            <a:off x="838200" y="1690688"/>
            <a:ext cx="584998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Y;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accent2">
                    <a:lumMod val="40000"/>
                    <a:lumOff val="60000"/>
                  </a:schemeClr>
                </a:solidFill>
              </a:rPr>
              <a:t>var punto1 = new </a:t>
            </a:r>
            <a:r>
              <a:rPr lang="en-US" sz="1400" b="1" dirty="0" err="1">
                <a:solidFill>
                  <a:schemeClr val="accent2">
                    <a:lumMod val="40000"/>
                    <a:lumOff val="60000"/>
                  </a:schemeClr>
                </a:solidFill>
              </a:rPr>
              <a:t>Punto</a:t>
            </a:r>
            <a:r>
              <a:rPr lang="en-US" sz="1400" b="1" dirty="0">
                <a:solidFill>
                  <a:schemeClr val="accent2">
                    <a:lumMod val="40000"/>
                    <a:lumOff val="60000"/>
                  </a:schemeClr>
                </a:solidFill>
              </a:rPr>
              <a:t>(15, 27</a:t>
            </a:r>
            <a:r>
              <a:rPr lang="en-US" sz="1400" b="1" dirty="0"/>
              <a:t>);</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accent2">
                    <a:lumMod val="40000"/>
                    <a:lumOff val="60000"/>
                  </a:schemeClr>
                </a:solidFill>
              </a:rPr>
              <a:t>Punto punto2</a:t>
            </a:r>
            <a:r>
              <a:rPr lang="en-US" sz="1400" b="1" dirty="0">
                <a:solidFill>
                  <a:schemeClr val="bg1"/>
                </a:solidFill>
              </a:rPr>
              <a:t>;</a:t>
            </a:r>
          </a:p>
          <a:p>
            <a:pPr lvl="2"/>
            <a:r>
              <a:rPr lang="en-US" sz="1400" b="1" dirty="0"/>
              <a:t>// 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Error</a:t>
            </a:r>
          </a:p>
          <a:p>
            <a:pPr lvl="2"/>
            <a:r>
              <a:rPr lang="en-US" sz="1400" b="1" dirty="0">
                <a:solidFill>
                  <a:schemeClr val="accent2">
                    <a:lumMod val="40000"/>
                    <a:lumOff val="60000"/>
                  </a:schemeClr>
                </a:solidFill>
              </a:rPr>
              <a:t>punto2.X = 36; punto2.Y = 98</a:t>
            </a:r>
            <a:r>
              <a:rPr lang="en-US" sz="1400" b="1" dirty="0">
                <a:solidFill>
                  <a:schemeClr val="accent6">
                    <a:lumMod val="40000"/>
                    <a:lumOff val="60000"/>
                  </a:schemeClr>
                </a:solidFill>
              </a:rPr>
              <a:t>;</a:t>
            </a:r>
          </a:p>
          <a:p>
            <a:pPr lvl="2"/>
            <a:r>
              <a:rPr lang="en-US" sz="1400" b="1" dirty="0"/>
              <a:t>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(36, 98)</a:t>
            </a:r>
          </a:p>
          <a:p>
            <a:pPr lvl="2"/>
            <a:r>
              <a:rPr lang="en-US" sz="1400" b="1">
                <a:solidFill>
                  <a:schemeClr val="accent2">
                    <a:lumMod val="40000"/>
                    <a:lumOff val="60000"/>
                  </a:schemeClr>
                </a:solidFill>
              </a:rPr>
              <a:t>Punto punto3 = new Punto()</a:t>
            </a:r>
            <a:r>
              <a:rPr lang="en-US" sz="1400" b="1"/>
              <a:t>;</a:t>
            </a:r>
          </a:p>
          <a:p>
            <a:pPr lvl="2"/>
            <a:r>
              <a:rPr lang="en-US" sz="1400" b="1"/>
              <a:t>WriteLine($"punto3 : ({punto3.X}, {punto3.Y}) ");     </a:t>
            </a:r>
            <a:r>
              <a:rPr lang="en-US" sz="1400" b="1">
                <a:solidFill>
                  <a:schemeClr val="accent6">
                    <a:lumMod val="40000"/>
                    <a:lumOff val="60000"/>
                  </a:schemeClr>
                </a:solidFill>
              </a:rPr>
              <a:t>// (0, 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4732866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584-CD7A-2C43-8B43-D7154EEB6836}"/>
              </a:ext>
            </a:extLst>
          </p:cNvPr>
          <p:cNvSpPr>
            <a:spLocks noGrp="1"/>
          </p:cNvSpPr>
          <p:nvPr>
            <p:ph type="title"/>
          </p:nvPr>
        </p:nvSpPr>
        <p:spPr/>
        <p:txBody>
          <a:bodyPr/>
          <a:lstStyle/>
          <a:p>
            <a:r>
              <a:rPr lang="en-BO"/>
              <a:t>Estructuras, inicializadores de campo</a:t>
            </a:r>
          </a:p>
        </p:txBody>
      </p:sp>
      <p:sp>
        <p:nvSpPr>
          <p:cNvPr id="3" name="Content Placeholder 2">
            <a:extLst>
              <a:ext uri="{FF2B5EF4-FFF2-40B4-BE49-F238E27FC236}">
                <a16:creationId xmlns:a16="http://schemas.microsoft.com/office/drawing/2014/main" id="{0B1E9A92-1772-CC46-822E-FE9D2E9C86F4}"/>
              </a:ext>
            </a:extLst>
          </p:cNvPr>
          <p:cNvSpPr>
            <a:spLocks noGrp="1"/>
          </p:cNvSpPr>
          <p:nvPr>
            <p:ph idx="1"/>
          </p:nvPr>
        </p:nvSpPr>
        <p:spPr>
          <a:xfrm>
            <a:off x="7419703" y="2755790"/>
            <a:ext cx="3934097" cy="2678359"/>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Los campos y propiedades dentro de una estructura no pueden tener </a:t>
            </a:r>
            <a:r>
              <a:rPr lang="en-US" sz="2000" b="1"/>
              <a:t>inicializadores</a:t>
            </a:r>
            <a:r>
              <a:rPr lang="en-US" sz="2000"/>
              <a:t> para darles valores iniciales, a menos que sean declarados como constantes o estáticos.</a:t>
            </a:r>
            <a:endParaRPr lang="en-BO" sz="2000"/>
          </a:p>
        </p:txBody>
      </p:sp>
      <p:sp>
        <p:nvSpPr>
          <p:cNvPr id="4" name="TextBox 3">
            <a:extLst>
              <a:ext uri="{FF2B5EF4-FFF2-40B4-BE49-F238E27FC236}">
                <a16:creationId xmlns:a16="http://schemas.microsoft.com/office/drawing/2014/main" id="{29E16280-F8BD-D647-B089-AB22A2A3BE55}"/>
              </a:ext>
            </a:extLst>
          </p:cNvPr>
          <p:cNvSpPr txBox="1"/>
          <p:nvPr/>
        </p:nvSpPr>
        <p:spPr>
          <a:xfrm>
            <a:off x="838200" y="1907004"/>
            <a:ext cx="625928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solidFill>
                  <a:schemeClr val="accent6">
                    <a:lumMod val="40000"/>
                    <a:lumOff val="60000"/>
                  </a:schemeClr>
                </a:solidFill>
              </a:rPr>
              <a:t>// public int X = 0, Y = 0;</a:t>
            </a:r>
            <a:r>
              <a:rPr lang="en-US" sz="1400" b="1" dirty="0"/>
              <a:t>		                                      </a:t>
            </a:r>
            <a:r>
              <a:rPr lang="en-US" sz="1400" b="1" dirty="0">
                <a:solidFill>
                  <a:schemeClr val="accent6">
                    <a:lumMod val="40000"/>
                    <a:lumOff val="60000"/>
                  </a:schemeClr>
                </a:solidFill>
              </a:rPr>
              <a:t>// Error</a:t>
            </a:r>
          </a:p>
          <a:p>
            <a:pPr lvl="1"/>
            <a:r>
              <a:rPr lang="en-US" sz="1400" b="1" dirty="0"/>
              <a:t>public int X, Y;</a:t>
            </a:r>
          </a:p>
          <a:p>
            <a:pPr lvl="1"/>
            <a:r>
              <a:rPr lang="en-US" sz="1400" b="1" dirty="0"/>
              <a:t>public </a:t>
            </a:r>
            <a:r>
              <a:rPr lang="en-US" sz="1400" b="1" dirty="0">
                <a:solidFill>
                  <a:schemeClr val="accent2">
                    <a:lumMod val="40000"/>
                    <a:lumOff val="60000"/>
                  </a:schemeClr>
                </a:solidFill>
              </a:rPr>
              <a:t>static</a:t>
            </a:r>
            <a:r>
              <a:rPr lang="en-US" sz="1400" b="1" dirty="0"/>
              <a:t> int XS = 0;       public </a:t>
            </a:r>
            <a:r>
              <a:rPr lang="en-US" sz="1400" b="1" dirty="0">
                <a:solidFill>
                  <a:schemeClr val="accent2">
                    <a:lumMod val="40000"/>
                    <a:lumOff val="60000"/>
                  </a:schemeClr>
                </a:solidFill>
              </a:rPr>
              <a:t>static</a:t>
            </a:r>
            <a:r>
              <a:rPr lang="en-US" sz="1400" b="1" dirty="0"/>
              <a:t> int YS = 0;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bg1"/>
                </a:solidFill>
              </a:rPr>
              <a:t>var punto1 = new </a:t>
            </a:r>
            <a:r>
              <a:rPr lang="en-US" sz="1400" b="1" dirty="0" err="1">
                <a:solidFill>
                  <a:schemeClr val="bg1"/>
                </a:solidFill>
              </a:rPr>
              <a:t>Punto</a:t>
            </a:r>
            <a:r>
              <a:rPr lang="en-US" sz="1400" b="1" dirty="0">
                <a:solidFill>
                  <a:schemeClr val="bg1"/>
                </a:solidFill>
              </a:rPr>
              <a:t>(15, 27);</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bg1"/>
                </a:solidFill>
              </a:rPr>
              <a:t>Punto.XS = 8; Punto.YS = 10;</a:t>
            </a:r>
          </a:p>
          <a:p>
            <a:pPr lvl="2"/>
            <a:r>
              <a:rPr lang="en-US" sz="1400" b="1"/>
              <a:t>WriteLine($</a:t>
            </a:r>
            <a:r>
              <a:rPr lang="en-US" sz="1400" b="1" dirty="0"/>
              <a:t>"</a:t>
            </a:r>
            <a:r>
              <a:rPr lang="en-US" sz="1400" b="1"/>
              <a:t>Punto estático : ({Punto.XS}, {Punto.YS}) ");     </a:t>
            </a:r>
            <a:r>
              <a:rPr lang="en-US" sz="1400" b="1">
                <a:solidFill>
                  <a:schemeClr val="accent6">
                    <a:lumMod val="40000"/>
                    <a:lumOff val="60000"/>
                  </a:schemeClr>
                </a:solidFill>
              </a:rPr>
              <a:t>// (8, 10)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0293249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3A50-D74A-5740-B95B-4419E08E2A6D}"/>
              </a:ext>
            </a:extLst>
          </p:cNvPr>
          <p:cNvSpPr>
            <a:spLocks noGrp="1"/>
          </p:cNvSpPr>
          <p:nvPr>
            <p:ph type="title"/>
          </p:nvPr>
        </p:nvSpPr>
        <p:spPr/>
        <p:txBody>
          <a:bodyPr/>
          <a:lstStyle/>
          <a:p>
            <a:r>
              <a:rPr lang="en-BO"/>
              <a:t>Herencia de Estructuras</a:t>
            </a:r>
          </a:p>
        </p:txBody>
      </p:sp>
      <p:sp>
        <p:nvSpPr>
          <p:cNvPr id="3" name="Content Placeholder 2">
            <a:extLst>
              <a:ext uri="{FF2B5EF4-FFF2-40B4-BE49-F238E27FC236}">
                <a16:creationId xmlns:a16="http://schemas.microsoft.com/office/drawing/2014/main" id="{258B0DC9-BDE4-AE49-8238-7C84B6E59244}"/>
              </a:ext>
            </a:extLst>
          </p:cNvPr>
          <p:cNvSpPr>
            <a:spLocks noGrp="1"/>
          </p:cNvSpPr>
          <p:nvPr>
            <p:ph idx="1"/>
          </p:nvPr>
        </p:nvSpPr>
        <p:spPr>
          <a:xfrm>
            <a:off x="933995" y="1986780"/>
            <a:ext cx="10515600" cy="4109222"/>
          </a:xfrm>
          <a:solidFill>
            <a:schemeClr val="accent5">
              <a:lumMod val="20000"/>
              <a:lumOff val="80000"/>
            </a:schemeClr>
          </a:solidFill>
          <a:ln>
            <a:solidFill>
              <a:schemeClr val="accent1"/>
            </a:solidFill>
          </a:ln>
        </p:spPr>
        <p:txBody>
          <a:bodyPr>
            <a:noAutofit/>
          </a:bodyPr>
          <a:lstStyle/>
          <a:p>
            <a:pPr marL="0" indent="0">
              <a:buNone/>
            </a:pPr>
            <a:endParaRPr lang="en-US" sz="2000"/>
          </a:p>
          <a:p>
            <a:r>
              <a:rPr lang="en-US" sz="2000"/>
              <a:t>Una estructura (</a:t>
            </a:r>
            <a:r>
              <a:rPr lang="en-US" sz="2000" b="1"/>
              <a:t>struct</a:t>
            </a:r>
            <a:r>
              <a:rPr lang="en-US" sz="2000"/>
              <a:t>) no puede heredar de otra estructura o clase, y no puede ser un clase base. Esto también significa que los miembros de la estructura no se pueden declarar como </a:t>
            </a:r>
            <a:r>
              <a:rPr lang="en-US" sz="2000" b="1"/>
              <a:t>protected, private protected o protected intern</a:t>
            </a:r>
            <a:r>
              <a:rPr lang="en-US" sz="2000"/>
              <a:t>, y tampoco se los pueden marcar como </a:t>
            </a:r>
            <a:r>
              <a:rPr lang="en-US" sz="2000" b="1"/>
              <a:t>virtual</a:t>
            </a:r>
            <a:r>
              <a:rPr lang="en-US" sz="2000"/>
              <a:t>. Las estructuras, sin embargo, pueden implementar interfaces de la misma manera que las clases.</a:t>
            </a:r>
            <a:endParaRPr lang="en-BO" sz="2000"/>
          </a:p>
          <a:p>
            <a:r>
              <a:rPr lang="en-US" sz="2000"/>
              <a:t>En otras palabras, al igual que las clases, las estructuras pueden declararse como </a:t>
            </a:r>
            <a:r>
              <a:rPr lang="en-US" sz="2000" b="1"/>
              <a:t>public</a:t>
            </a:r>
            <a:r>
              <a:rPr lang="en-US" sz="2000"/>
              <a:t> o </a:t>
            </a:r>
            <a:r>
              <a:rPr lang="en-US" sz="2000" b="1"/>
              <a:t>internal</a:t>
            </a:r>
            <a:r>
              <a:rPr lang="en-US" sz="2000"/>
              <a:t>. Y sus miembro pueden solo ser </a:t>
            </a:r>
            <a:r>
              <a:rPr lang="en-US" sz="2000" b="1"/>
              <a:t>public</a:t>
            </a:r>
            <a:r>
              <a:rPr lang="en-US" sz="2000"/>
              <a:t>, </a:t>
            </a:r>
            <a:r>
              <a:rPr lang="en-US" sz="2000" b="1"/>
              <a:t>private</a:t>
            </a:r>
            <a:r>
              <a:rPr lang="en-US" sz="2000"/>
              <a:t> o </a:t>
            </a:r>
            <a:r>
              <a:rPr lang="en-US" sz="2000" b="1"/>
              <a:t>internal</a:t>
            </a:r>
            <a:r>
              <a:rPr lang="en-US" sz="2000"/>
              <a:t>.</a:t>
            </a:r>
          </a:p>
          <a:p>
            <a:r>
              <a:rPr lang="en-US" sz="2000"/>
              <a:t>Una estructura puede tener miembros </a:t>
            </a:r>
            <a:r>
              <a:rPr lang="en-US" sz="2000" b="1"/>
              <a:t>static</a:t>
            </a:r>
            <a:r>
              <a:rPr lang="en-US" sz="2000"/>
              <a:t>, pero la estructura misma no puede ser declarada como </a:t>
            </a:r>
            <a:r>
              <a:rPr lang="en-US" sz="2000" b="1"/>
              <a:t>static</a:t>
            </a:r>
            <a:r>
              <a:rPr lang="en-US" sz="2000"/>
              <a:t>.</a:t>
            </a:r>
          </a:p>
          <a:p>
            <a:r>
              <a:rPr lang="en-US" sz="2000"/>
              <a:t>Las estructuras heredan implícitamente de </a:t>
            </a:r>
            <a:r>
              <a:rPr lang="en-US" sz="2000" b="1"/>
              <a:t>System.ValueType</a:t>
            </a:r>
            <a:r>
              <a:rPr lang="en-US" sz="2000"/>
              <a:t>, que a su vez hereda de </a:t>
            </a:r>
            <a:r>
              <a:rPr lang="en-US" sz="2000" b="1"/>
              <a:t>System.Object</a:t>
            </a:r>
            <a:r>
              <a:rPr lang="en-US" sz="2000"/>
              <a:t>. </a:t>
            </a:r>
          </a:p>
          <a:p>
            <a:pPr marL="0" indent="0">
              <a:buNone/>
            </a:pPr>
            <a:endParaRPr lang="en-US" sz="2000"/>
          </a:p>
        </p:txBody>
      </p:sp>
    </p:spTree>
    <p:extLst>
      <p:ext uri="{BB962C8B-B14F-4D97-AF65-F5344CB8AC3E}">
        <p14:creationId xmlns:p14="http://schemas.microsoft.com/office/powerpoint/2010/main" val="298290897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D3A-B24C-D84E-8678-7630E5E9F204}"/>
              </a:ext>
            </a:extLst>
          </p:cNvPr>
          <p:cNvSpPr>
            <a:spLocks noGrp="1"/>
          </p:cNvSpPr>
          <p:nvPr>
            <p:ph type="title"/>
          </p:nvPr>
        </p:nvSpPr>
        <p:spPr/>
        <p:txBody>
          <a:bodyPr/>
          <a:lstStyle/>
          <a:p>
            <a:r>
              <a:rPr lang="en-BO"/>
              <a:t>struct vs class</a:t>
            </a:r>
          </a:p>
        </p:txBody>
      </p:sp>
      <p:sp>
        <p:nvSpPr>
          <p:cNvPr id="3" name="Content Placeholder 2">
            <a:extLst>
              <a:ext uri="{FF2B5EF4-FFF2-40B4-BE49-F238E27FC236}">
                <a16:creationId xmlns:a16="http://schemas.microsoft.com/office/drawing/2014/main" id="{2E59818D-AAA9-5F45-BB3B-A5E8BC9D44BD}"/>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El tipo </a:t>
            </a:r>
            <a:r>
              <a:rPr lang="en-US" b="1"/>
              <a:t>struct</a:t>
            </a:r>
            <a:r>
              <a:rPr lang="en-US"/>
              <a:t> se usa típicamente para representar clases livianas que</a:t>
            </a:r>
          </a:p>
          <a:p>
            <a:pPr marL="0" indent="0">
              <a:buNone/>
            </a:pPr>
            <a:r>
              <a:rPr lang="en-US"/>
              <a:t>encapsulan pequeños grupos de variables relacionadas.</a:t>
            </a:r>
          </a:p>
          <a:p>
            <a:pPr marL="0" indent="0">
              <a:buNone/>
            </a:pPr>
            <a:r>
              <a:rPr lang="en-US"/>
              <a:t> </a:t>
            </a:r>
          </a:p>
          <a:p>
            <a:pPr marL="0" indent="0">
              <a:buNone/>
            </a:pPr>
            <a:r>
              <a:rPr lang="en-US"/>
              <a:t>La razón principal de usar una estructura en lugar de una clase es obtener el comportamiento de tipo valor. Por ejemplo, los tipos primitivos son todos de tipo estructura. Para estos tipos, es más lógico y eficiente que el runtime maneje el dato mismo y no una referencia.</a:t>
            </a:r>
          </a:p>
          <a:p>
            <a:pPr marL="0" indent="0">
              <a:buNone/>
            </a:pPr>
            <a:endParaRPr lang="en-US"/>
          </a:p>
          <a:p>
            <a:pPr marL="0" indent="0">
              <a:buNone/>
            </a:pPr>
            <a:r>
              <a:rPr lang="en-US"/>
              <a:t>En cambio para modelos de datos más complejos y cuando se necesita usar herencia, lo aconsejable es declarar una clase.</a:t>
            </a:r>
          </a:p>
          <a:p>
            <a:pPr marL="0" indent="0">
              <a:buNone/>
            </a:pPr>
            <a:r>
              <a:rPr lang="en-US"/>
              <a:t> </a:t>
            </a:r>
            <a:endParaRPr lang="en-BO"/>
          </a:p>
        </p:txBody>
      </p:sp>
    </p:spTree>
    <p:extLst>
      <p:ext uri="{BB962C8B-B14F-4D97-AF65-F5344CB8AC3E}">
        <p14:creationId xmlns:p14="http://schemas.microsoft.com/office/powerpoint/2010/main" val="71540156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99EC-C155-C24C-8D71-0D62B9297938}"/>
              </a:ext>
            </a:extLst>
          </p:cNvPr>
          <p:cNvSpPr>
            <a:spLocks noGrp="1"/>
          </p:cNvSpPr>
          <p:nvPr>
            <p:ph type="title"/>
          </p:nvPr>
        </p:nvSpPr>
        <p:spPr/>
        <p:txBody>
          <a:bodyPr/>
          <a:lstStyle/>
          <a:p>
            <a:r>
              <a:rPr lang="en-BO"/>
              <a:t>Capítulo 15</a:t>
            </a:r>
          </a:p>
        </p:txBody>
      </p:sp>
      <p:sp>
        <p:nvSpPr>
          <p:cNvPr id="3" name="Content Placeholder 2">
            <a:extLst>
              <a:ext uri="{FF2B5EF4-FFF2-40B4-BE49-F238E27FC236}">
                <a16:creationId xmlns:a16="http://schemas.microsoft.com/office/drawing/2014/main" id="{054B400B-1600-1D49-A03E-003DEFC10DAC}"/>
              </a:ext>
            </a:extLst>
          </p:cNvPr>
          <p:cNvSpPr>
            <a:spLocks noGrp="1"/>
          </p:cNvSpPr>
          <p:nvPr>
            <p:ph idx="1"/>
          </p:nvPr>
        </p:nvSpPr>
        <p:spPr/>
        <p:txBody>
          <a:bodyPr>
            <a:normAutofit/>
          </a:bodyPr>
          <a:lstStyle/>
          <a:p>
            <a:pPr marL="0" indent="0">
              <a:buNone/>
            </a:pPr>
            <a:r>
              <a:rPr lang="en-BO" sz="4000" b="1"/>
              <a:t>Preprocesadores</a:t>
            </a:r>
          </a:p>
        </p:txBody>
      </p:sp>
    </p:spTree>
    <p:extLst>
      <p:ext uri="{BB962C8B-B14F-4D97-AF65-F5344CB8AC3E}">
        <p14:creationId xmlns:p14="http://schemas.microsoft.com/office/powerpoint/2010/main" val="3523564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E09A-302D-A24B-A57D-C9E88C348808}"/>
              </a:ext>
            </a:extLst>
          </p:cNvPr>
          <p:cNvSpPr>
            <a:spLocks noGrp="1"/>
          </p:cNvSpPr>
          <p:nvPr>
            <p:ph type="title"/>
          </p:nvPr>
        </p:nvSpPr>
        <p:spPr/>
        <p:txBody>
          <a:bodyPr/>
          <a:lstStyle/>
          <a:p>
            <a:r>
              <a:rPr lang="en-BO"/>
              <a:t>Preprocesadores</a:t>
            </a:r>
          </a:p>
        </p:txBody>
      </p:sp>
      <p:sp>
        <p:nvSpPr>
          <p:cNvPr id="3" name="Content Placeholder 2">
            <a:extLst>
              <a:ext uri="{FF2B5EF4-FFF2-40B4-BE49-F238E27FC236}">
                <a16:creationId xmlns:a16="http://schemas.microsoft.com/office/drawing/2014/main" id="{864B9E53-43BA-D544-97A8-DB98D32EA93C}"/>
              </a:ext>
            </a:extLst>
          </p:cNvPr>
          <p:cNvSpPr>
            <a:spLocks noGrp="1"/>
          </p:cNvSpPr>
          <p:nvPr>
            <p:ph idx="1"/>
          </p:nvPr>
        </p:nvSpPr>
        <p:spPr>
          <a:xfrm>
            <a:off x="5529943" y="2914196"/>
            <a:ext cx="5658393" cy="2023563"/>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 incluye un conjunto de directivas de preprocesador que se utilizan principalmente para compilación condicional. Las directivas de preproceso se procesan antes de que tenga lugar la compilación del código.</a:t>
            </a:r>
          </a:p>
          <a:p>
            <a:pPr marL="0" indent="0">
              <a:buNone/>
            </a:pPr>
            <a:r>
              <a:rPr lang="en-BO"/>
              <a:t> </a:t>
            </a:r>
          </a:p>
        </p:txBody>
      </p:sp>
      <p:pic>
        <p:nvPicPr>
          <p:cNvPr id="4" name="Picture 3" descr="A screenshot of a cell phone&#10;&#10;Description automatically generated">
            <a:extLst>
              <a:ext uri="{FF2B5EF4-FFF2-40B4-BE49-F238E27FC236}">
                <a16:creationId xmlns:a16="http://schemas.microsoft.com/office/drawing/2014/main" id="{618D4F9D-ED42-034D-8997-DD6C2C324314}"/>
              </a:ext>
            </a:extLst>
          </p:cNvPr>
          <p:cNvPicPr>
            <a:picLocks noChangeAspect="1"/>
          </p:cNvPicPr>
          <p:nvPr/>
        </p:nvPicPr>
        <p:blipFill>
          <a:blip r:embed="rId2"/>
          <a:stretch>
            <a:fillRect/>
          </a:stretch>
        </p:blipFill>
        <p:spPr>
          <a:xfrm>
            <a:off x="838200" y="1690689"/>
            <a:ext cx="4115394" cy="5167311"/>
          </a:xfrm>
          <a:prstGeom prst="rect">
            <a:avLst/>
          </a:prstGeom>
        </p:spPr>
      </p:pic>
    </p:spTree>
    <p:extLst>
      <p:ext uri="{BB962C8B-B14F-4D97-AF65-F5344CB8AC3E}">
        <p14:creationId xmlns:p14="http://schemas.microsoft.com/office/powerpoint/2010/main" val="57341290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1CE3-C7DB-904E-9BDD-3F5C67FFA027}"/>
              </a:ext>
            </a:extLst>
          </p:cNvPr>
          <p:cNvSpPr>
            <a:spLocks noGrp="1"/>
          </p:cNvSpPr>
          <p:nvPr>
            <p:ph type="title"/>
          </p:nvPr>
        </p:nvSpPr>
        <p:spPr/>
        <p:txBody>
          <a:bodyPr/>
          <a:lstStyle/>
          <a:p>
            <a:r>
              <a:rPr lang="en-BO"/>
              <a:t>Sintaxis de los Preprocesadores</a:t>
            </a:r>
          </a:p>
        </p:txBody>
      </p:sp>
      <p:sp>
        <p:nvSpPr>
          <p:cNvPr id="3" name="Content Placeholder 2">
            <a:extLst>
              <a:ext uri="{FF2B5EF4-FFF2-40B4-BE49-F238E27FC236}">
                <a16:creationId xmlns:a16="http://schemas.microsoft.com/office/drawing/2014/main" id="{977FDF40-44B8-E843-A50D-91D832953D6A}"/>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Las directivas de preprocesador se distinguen fácilmente del código de programa porque comienzan con un signo hash (</a:t>
            </a:r>
            <a:r>
              <a:rPr lang="en-US" b="1"/>
              <a:t>#</a:t>
            </a:r>
            <a:r>
              <a:rPr lang="en-US"/>
              <a:t>). Siempre deben ocupar una línea que esté separada de cualquier otra cosa, excepto los comentarios de una sola línea. Opcionalmente, se puede incluir un espacio en blanco antes y después de la marca hash.</a:t>
            </a:r>
          </a:p>
          <a:p>
            <a:pPr marL="0" indent="0">
              <a:buNone/>
            </a:pPr>
            <a:endParaRPr lang="en-US"/>
          </a:p>
          <a:p>
            <a:pPr marL="0" indent="0">
              <a:buNone/>
            </a:pPr>
            <a:r>
              <a:rPr lang="en-US" b="1" dirty="0"/>
              <a:t>#line 1 // pone número de línea</a:t>
            </a:r>
          </a:p>
          <a:p>
            <a:pPr marL="0" indent="0">
              <a:buNone/>
            </a:pPr>
            <a:endParaRPr lang="en-BO"/>
          </a:p>
        </p:txBody>
      </p:sp>
    </p:spTree>
    <p:extLst>
      <p:ext uri="{BB962C8B-B14F-4D97-AF65-F5344CB8AC3E}">
        <p14:creationId xmlns:p14="http://schemas.microsoft.com/office/powerpoint/2010/main" val="331091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9503-4FB4-2C48-BA42-BBA9D4BA9C99}"/>
              </a:ext>
            </a:extLst>
          </p:cNvPr>
          <p:cNvSpPr>
            <a:spLocks noGrp="1"/>
          </p:cNvSpPr>
          <p:nvPr>
            <p:ph type="title"/>
          </p:nvPr>
        </p:nvSpPr>
        <p:spPr/>
        <p:txBody>
          <a:bodyPr/>
          <a:lstStyle/>
          <a:p>
            <a:r>
              <a:rPr lang="en-BO"/>
              <a:t>Compilación condicional</a:t>
            </a:r>
          </a:p>
        </p:txBody>
      </p:sp>
      <p:sp>
        <p:nvSpPr>
          <p:cNvPr id="3" name="Content Placeholder 2">
            <a:extLst>
              <a:ext uri="{FF2B5EF4-FFF2-40B4-BE49-F238E27FC236}">
                <a16:creationId xmlns:a16="http://schemas.microsoft.com/office/drawing/2014/main" id="{9A65BF47-8624-384F-B90F-B00E0AD04297}"/>
              </a:ext>
            </a:extLst>
          </p:cNvPr>
          <p:cNvSpPr>
            <a:spLocks noGrp="1"/>
          </p:cNvSpPr>
          <p:nvPr>
            <p:ph idx="1"/>
          </p:nvPr>
        </p:nvSpPr>
        <p:spPr>
          <a:xfrm>
            <a:off x="5294811" y="1690688"/>
            <a:ext cx="6058990" cy="4802187"/>
          </a:xfrm>
          <a:solidFill>
            <a:schemeClr val="accent5">
              <a:lumMod val="20000"/>
              <a:lumOff val="80000"/>
            </a:schemeClr>
          </a:solidFill>
          <a:ln>
            <a:solidFill>
              <a:schemeClr val="accent1"/>
            </a:solidFill>
          </a:ln>
        </p:spPr>
        <p:txBody>
          <a:bodyPr>
            <a:noAutofit/>
          </a:bodyPr>
          <a:lstStyle/>
          <a:p>
            <a:pPr marL="0" indent="0">
              <a:buNone/>
            </a:pPr>
            <a:endParaRPr lang="en-US" sz="1400"/>
          </a:p>
          <a:p>
            <a:r>
              <a:rPr lang="en-US" sz="1400"/>
              <a:t>Se usan las directivas de preproceso: </a:t>
            </a:r>
            <a:r>
              <a:rPr lang="en-US" sz="1400" b="1"/>
              <a:t>#define, #undef, #if, #else, #elif, #endif</a:t>
            </a:r>
            <a:r>
              <a:rPr lang="en-US" sz="1400"/>
              <a:t>.</a:t>
            </a:r>
          </a:p>
          <a:p>
            <a:r>
              <a:rPr lang="en-US" sz="1400"/>
              <a:t>Para usar la compilación condicional se comienza utilizando la directiva </a:t>
            </a:r>
            <a:r>
              <a:rPr lang="en-US" sz="1400" b="1"/>
              <a:t>#define</a:t>
            </a:r>
            <a:r>
              <a:rPr lang="en-US" sz="1400"/>
              <a:t> (para definir) seguida de algún </a:t>
            </a:r>
            <a:r>
              <a:rPr lang="en-US" sz="1400" b="1"/>
              <a:t>nombre de símbolo</a:t>
            </a:r>
            <a:r>
              <a:rPr lang="en-US" sz="1400"/>
              <a:t>, o </a:t>
            </a:r>
            <a:r>
              <a:rPr lang="en-US" sz="1400" b="1"/>
              <a:t>#undef </a:t>
            </a:r>
            <a:r>
              <a:rPr lang="en-US" sz="1400"/>
              <a:t>(para eliminar la definición hecha a nivel de proyecto)</a:t>
            </a:r>
            <a:r>
              <a:rPr lang="en-US" sz="1400" b="1"/>
              <a:t> </a:t>
            </a:r>
            <a:r>
              <a:rPr lang="en-US" sz="1400"/>
              <a:t>. Esta debe ser la primer línea de un programa fuente. </a:t>
            </a:r>
          </a:p>
          <a:p>
            <a:r>
              <a:rPr lang="en-US" sz="1400"/>
              <a:t>Por ejemplo:  </a:t>
            </a:r>
            <a:r>
              <a:rPr lang="en-US" sz="1400" b="1"/>
              <a:t>#define DEBUG  </a:t>
            </a:r>
            <a:r>
              <a:rPr lang="en-US" sz="1400"/>
              <a:t>Este símbolo por ej. viene definido por el compilador en modo ”debug”.</a:t>
            </a:r>
          </a:p>
          <a:p>
            <a:r>
              <a:rPr lang="en-US" sz="1400"/>
              <a:t>Cuando se define un símbolo, provocará que una expresión (</a:t>
            </a:r>
            <a:r>
              <a:rPr lang="en-US" sz="1400" b="1"/>
              <a:t>#if, #else, #elif, #endif</a:t>
            </a:r>
            <a:r>
              <a:rPr lang="en-US" sz="1400"/>
              <a:t>) que use esa condición se evalúe como verdadera y el código encerrado se incorpore a la presente compilación. Si el símbolo no está previamente definido la condición se evaluará como falsa y el código correspondiente no será tomado en cuenta. </a:t>
            </a:r>
          </a:p>
          <a:p>
            <a:r>
              <a:rPr lang="en-US" sz="1400"/>
              <a:t>El símbolo permanecerá definido solo dentro del archivo fuente actual, comenzando desde la línea donde se define el símbolo, hasta el final del mismo.</a:t>
            </a:r>
          </a:p>
          <a:p>
            <a:r>
              <a:rPr lang="en-US" sz="1400"/>
              <a:t>Se puede introducir la definición de estos símbolos para todo el proyecto, colocando en el archivo nombre_proyecto.csproj la siguiente entrada:</a:t>
            </a:r>
          </a:p>
          <a:p>
            <a:pPr marL="0" indent="0">
              <a:buNone/>
            </a:pPr>
            <a:r>
              <a:rPr lang="en-US" sz="1400"/>
              <a:t> </a:t>
            </a:r>
            <a:r>
              <a:rPr lang="en-US" sz="1400" b="1"/>
              <a:t>&lt;DefineConstants&gt;DEBUG TEMPORAL&lt;/DefineConstants&gt;</a:t>
            </a:r>
          </a:p>
          <a:p>
            <a:pPr marL="0" indent="0">
              <a:buNone/>
            </a:pPr>
            <a:endParaRPr lang="en-BO" sz="1400"/>
          </a:p>
        </p:txBody>
      </p:sp>
      <p:sp>
        <p:nvSpPr>
          <p:cNvPr id="4" name="TextBox 3">
            <a:extLst>
              <a:ext uri="{FF2B5EF4-FFF2-40B4-BE49-F238E27FC236}">
                <a16:creationId xmlns:a16="http://schemas.microsoft.com/office/drawing/2014/main" id="{D76A39A0-A13F-AE4C-A10A-0A5AFB188E2E}"/>
              </a:ext>
            </a:extLst>
          </p:cNvPr>
          <p:cNvSpPr txBox="1"/>
          <p:nvPr/>
        </p:nvSpPr>
        <p:spPr>
          <a:xfrm>
            <a:off x="838200" y="2372106"/>
            <a:ext cx="437823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br>
              <a:rPr lang="en-US" sz="1400" b="1">
                <a:solidFill>
                  <a:schemeClr val="bg1"/>
                </a:solidFill>
              </a:rPr>
            </a:br>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r>
              <a:rPr lang="en-US" sz="1400" b="1"/>
              <a:t>	#if TEMPORAL</a:t>
            </a:r>
          </a:p>
          <a:p>
            <a:r>
              <a:rPr lang="en-US" sz="1400" b="1"/>
              <a:t>	WriteLine("Este código es temporal!");</a:t>
            </a:r>
          </a:p>
          <a:p>
            <a:r>
              <a:rPr lang="en-US" sz="1400" b="1"/>
              <a:t>	#else</a:t>
            </a:r>
          </a:p>
          <a:p>
            <a:r>
              <a:rPr lang="en-US" sz="1400" b="1"/>
              <a:t>	WriteLine("Este código no es temporal!");</a:t>
            </a:r>
          </a:p>
          <a:p>
            <a:r>
              <a:rPr lang="en-US" sz="1400" b="1"/>
              <a:t>	#endif</a:t>
            </a:r>
          </a:p>
          <a:p>
            <a:endParaRPr lang="en-US" sz="1400" b="1"/>
          </a:p>
          <a:p>
            <a:r>
              <a:rPr lang="en-US" sz="1400" b="1"/>
              <a:t>	WriteLine("Este código es definitivo!");</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88471347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F7F3-72BC-1844-9B1A-039940F75F1A}"/>
              </a:ext>
            </a:extLst>
          </p:cNvPr>
          <p:cNvSpPr>
            <a:spLocks noGrp="1"/>
          </p:cNvSpPr>
          <p:nvPr>
            <p:ph type="title"/>
          </p:nvPr>
        </p:nvSpPr>
        <p:spPr/>
        <p:txBody>
          <a:bodyPr/>
          <a:lstStyle/>
          <a:p>
            <a:r>
              <a:rPr lang="en-BO"/>
              <a:t>Directivas de diagnóstico</a:t>
            </a:r>
          </a:p>
        </p:txBody>
      </p:sp>
      <p:sp>
        <p:nvSpPr>
          <p:cNvPr id="3" name="Content Placeholder 2">
            <a:extLst>
              <a:ext uri="{FF2B5EF4-FFF2-40B4-BE49-F238E27FC236}">
                <a16:creationId xmlns:a16="http://schemas.microsoft.com/office/drawing/2014/main" id="{B0E8896E-07E5-4A44-A8C5-3210CEC09116}"/>
              </a:ext>
            </a:extLst>
          </p:cNvPr>
          <p:cNvSpPr>
            <a:spLocks noGrp="1"/>
          </p:cNvSpPr>
          <p:nvPr>
            <p:ph idx="1"/>
          </p:nvPr>
        </p:nvSpPr>
        <p:spPr>
          <a:xfrm>
            <a:off x="6096000" y="1958038"/>
            <a:ext cx="5257800"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Hay dos directivas de preprocesador de diagnóstico: </a:t>
            </a:r>
            <a:r>
              <a:rPr lang="en-US" b="1"/>
              <a:t>#error</a:t>
            </a:r>
            <a:r>
              <a:rPr lang="en-US"/>
              <a:t> y </a:t>
            </a:r>
            <a:r>
              <a:rPr lang="en-US" b="1"/>
              <a:t>#warning</a:t>
            </a:r>
            <a:r>
              <a:rPr lang="en-US"/>
              <a:t>.</a:t>
            </a:r>
          </a:p>
          <a:p>
            <a:pPr marL="0" indent="0">
              <a:buNone/>
            </a:pPr>
            <a:endParaRPr lang="en-US"/>
          </a:p>
          <a:p>
            <a:pPr marL="0" indent="0">
              <a:buNone/>
            </a:pPr>
            <a:r>
              <a:rPr lang="en-US"/>
              <a:t>La directiva </a:t>
            </a:r>
            <a:r>
              <a:rPr lang="en-US" b="1"/>
              <a:t>#error </a:t>
            </a:r>
            <a:r>
              <a:rPr lang="en-US"/>
              <a:t>se usa para abortar una compilación al generar un error de compilación. Esta directiva puede tomar opcionalmente un parámetro que proporciona una descripción del error.</a:t>
            </a:r>
          </a:p>
          <a:p>
            <a:pPr marL="0" indent="0">
              <a:buNone/>
            </a:pPr>
            <a:endParaRPr lang="en-US"/>
          </a:p>
          <a:p>
            <a:pPr marL="0" indent="0">
              <a:buNone/>
            </a:pPr>
            <a:r>
              <a:rPr lang="en-US"/>
              <a:t>Similar al error, la directiva </a:t>
            </a:r>
            <a:r>
              <a:rPr lang="en-US" b="1"/>
              <a:t>#warning</a:t>
            </a:r>
            <a:r>
              <a:rPr lang="en-US"/>
              <a:t> genera un mensaje de advertencia de compilación. Esta directiva no detendrá la compilación.</a:t>
            </a:r>
          </a:p>
          <a:p>
            <a:pPr marL="0" indent="0">
              <a:buNone/>
            </a:pPr>
            <a:r>
              <a:rPr lang="en-US"/>
              <a:t> </a:t>
            </a:r>
            <a:endParaRPr lang="en-BO"/>
          </a:p>
        </p:txBody>
      </p:sp>
      <p:sp>
        <p:nvSpPr>
          <p:cNvPr id="5" name="TextBox 4">
            <a:extLst>
              <a:ext uri="{FF2B5EF4-FFF2-40B4-BE49-F238E27FC236}">
                <a16:creationId xmlns:a16="http://schemas.microsoft.com/office/drawing/2014/main" id="{CBCA12D0-E0F8-B14A-B706-07ACC1423C12}"/>
              </a:ext>
            </a:extLst>
          </p:cNvPr>
          <p:cNvSpPr txBox="1"/>
          <p:nvPr/>
        </p:nvSpPr>
        <p:spPr>
          <a:xfrm>
            <a:off x="838200" y="1938949"/>
            <a:ext cx="4970417"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50863484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2265-47B3-2E40-B857-80F035100A04}"/>
              </a:ext>
            </a:extLst>
          </p:cNvPr>
          <p:cNvSpPr>
            <a:spLocks noGrp="1"/>
          </p:cNvSpPr>
          <p:nvPr>
            <p:ph type="title"/>
          </p:nvPr>
        </p:nvSpPr>
        <p:spPr/>
        <p:txBody>
          <a:bodyPr/>
          <a:lstStyle/>
          <a:p>
            <a:r>
              <a:rPr lang="en-BO"/>
              <a:t>Directiva line</a:t>
            </a:r>
          </a:p>
        </p:txBody>
      </p:sp>
      <p:sp>
        <p:nvSpPr>
          <p:cNvPr id="3" name="Content Placeholder 2">
            <a:extLst>
              <a:ext uri="{FF2B5EF4-FFF2-40B4-BE49-F238E27FC236}">
                <a16:creationId xmlns:a16="http://schemas.microsoft.com/office/drawing/2014/main" id="{D6F40288-A7D5-D14C-9316-09D5013C231F}"/>
              </a:ext>
            </a:extLst>
          </p:cNvPr>
          <p:cNvSpPr>
            <a:spLocks noGrp="1"/>
          </p:cNvSpPr>
          <p:nvPr>
            <p:ph idx="1"/>
          </p:nvPr>
        </p:nvSpPr>
        <p:spPr>
          <a:xfrm>
            <a:off x="6627222" y="1825625"/>
            <a:ext cx="4726577"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a:p>
          <a:p>
            <a:pPr marL="0" indent="0">
              <a:buNone/>
            </a:pPr>
            <a:r>
              <a:rPr lang="en-US"/>
              <a:t>Otra directiva que afecta la salida del compilador es </a:t>
            </a:r>
            <a:r>
              <a:rPr lang="en-US" b="1"/>
              <a:t>#line</a:t>
            </a:r>
            <a:r>
              <a:rPr lang="en-US"/>
              <a:t>. Esta directiva se utiliza para cambiar el número de línea y, opcionalmente, el nombre del archivo fuente, que se muestran cuando se produce un error o advertencia durante la compilación. </a:t>
            </a:r>
          </a:p>
          <a:p>
            <a:pPr marL="0" indent="0">
              <a:buNone/>
            </a:pPr>
            <a:endParaRPr lang="en-US"/>
          </a:p>
          <a:p>
            <a:pPr marL="0" indent="0">
              <a:buNone/>
            </a:pPr>
            <a:r>
              <a:rPr lang="en-US"/>
              <a:t>Esto es principalmente útil cuando se utiliza un programa que combina los archivos fuente en un archivo intermedio, que luego se compila.</a:t>
            </a:r>
            <a:endParaRPr lang="en-BO"/>
          </a:p>
        </p:txBody>
      </p:sp>
      <p:sp>
        <p:nvSpPr>
          <p:cNvPr id="4" name="TextBox 3">
            <a:extLst>
              <a:ext uri="{FF2B5EF4-FFF2-40B4-BE49-F238E27FC236}">
                <a16:creationId xmlns:a16="http://schemas.microsoft.com/office/drawing/2014/main" id="{282B302B-E21F-0B40-A908-BB8AE55A13A3}"/>
              </a:ext>
            </a:extLst>
          </p:cNvPr>
          <p:cNvSpPr txBox="1"/>
          <p:nvPr/>
        </p:nvSpPr>
        <p:spPr>
          <a:xfrm>
            <a:off x="838200" y="1690688"/>
            <a:ext cx="4970417" cy="464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#line 5000 </a:t>
            </a:r>
            <a:r>
              <a:rPr lang="en-US"/>
              <a:t>"Programa Consola"</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8881331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3EEB-EA44-D44A-A89F-E17FEDE53FA0}"/>
              </a:ext>
            </a:extLst>
          </p:cNvPr>
          <p:cNvSpPr>
            <a:spLocks noGrp="1"/>
          </p:cNvSpPr>
          <p:nvPr>
            <p:ph type="title"/>
          </p:nvPr>
        </p:nvSpPr>
        <p:spPr/>
        <p:txBody>
          <a:bodyPr/>
          <a:lstStyle/>
          <a:p>
            <a:r>
              <a:rPr lang="en-BO"/>
              <a:t>Directiva region</a:t>
            </a:r>
          </a:p>
        </p:txBody>
      </p:sp>
      <p:sp>
        <p:nvSpPr>
          <p:cNvPr id="3" name="Content Placeholder 2">
            <a:extLst>
              <a:ext uri="{FF2B5EF4-FFF2-40B4-BE49-F238E27FC236}">
                <a16:creationId xmlns:a16="http://schemas.microsoft.com/office/drawing/2014/main" id="{EF808BA7-15B0-EF41-A193-83FC90AC2FE5}"/>
              </a:ext>
            </a:extLst>
          </p:cNvPr>
          <p:cNvSpPr>
            <a:spLocks noGrp="1"/>
          </p:cNvSpPr>
          <p:nvPr>
            <p:ph idx="1"/>
          </p:nvPr>
        </p:nvSpPr>
        <p:spPr>
          <a:xfrm>
            <a:off x="6383384" y="2139246"/>
            <a:ext cx="4970416" cy="3724096"/>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Las dos últimas directivas son </a:t>
            </a:r>
            <a:r>
              <a:rPr lang="en-US" sz="2000" b="1"/>
              <a:t>#region</a:t>
            </a:r>
            <a:r>
              <a:rPr lang="en-US" sz="2000"/>
              <a:t> y </a:t>
            </a:r>
            <a:r>
              <a:rPr lang="en-US" sz="2000" b="1"/>
              <a:t>#endregion</a:t>
            </a:r>
            <a:r>
              <a:rPr lang="en-US" sz="2000"/>
              <a:t>. Estas se usan para delimitar una sección de código que se puede expandir o contraer utilizando la función de “outlining” de Visual Studio.</a:t>
            </a:r>
          </a:p>
          <a:p>
            <a:pPr marL="0" indent="0">
              <a:buNone/>
            </a:pPr>
            <a:endParaRPr lang="en-US" sz="2000"/>
          </a:p>
          <a:p>
            <a:pPr marL="0" indent="0">
              <a:buNone/>
            </a:pPr>
            <a:r>
              <a:rPr lang="en-US" sz="2000"/>
              <a:t>Al igual que las directivas condicionales, las regiones pueden anidarse en cualquier número de niveles de profundidad.</a:t>
            </a:r>
          </a:p>
          <a:p>
            <a:pPr marL="0" indent="0">
              <a:buNone/>
            </a:pPr>
            <a:r>
              <a:rPr lang="en-US" sz="2000"/>
              <a:t> </a:t>
            </a:r>
            <a:endParaRPr lang="en-BO" sz="2000"/>
          </a:p>
        </p:txBody>
      </p:sp>
      <p:sp>
        <p:nvSpPr>
          <p:cNvPr id="4" name="TextBox 3">
            <a:extLst>
              <a:ext uri="{FF2B5EF4-FFF2-40B4-BE49-F238E27FC236}">
                <a16:creationId xmlns:a16="http://schemas.microsoft.com/office/drawing/2014/main" id="{99905C7C-3942-0443-A1DE-88D784B808FA}"/>
              </a:ext>
            </a:extLst>
          </p:cNvPr>
          <p:cNvSpPr txBox="1"/>
          <p:nvPr/>
        </p:nvSpPr>
        <p:spPr>
          <a:xfrm>
            <a:off x="838200" y="2139246"/>
            <a:ext cx="4970417"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static void Main() {</a:t>
            </a:r>
          </a:p>
          <a:p>
            <a:endParaRPr lang="en-US" sz="1400" b="1"/>
          </a:p>
          <a:p>
            <a:pPr lvl="2"/>
            <a:r>
              <a:rPr lang="en-US" sz="1400" b="1"/>
              <a:t>// Desplegado desde Principal.Main</a:t>
            </a:r>
          </a:p>
          <a:p>
            <a:pPr lvl="2"/>
            <a:r>
              <a:rPr lang="en-US" sz="1400" b="1"/>
              <a:t>Print($"Desplegado desde {nameof(Principal)}.{nameof(Main)}"); </a:t>
            </a:r>
          </a:p>
          <a:p>
            <a:pPr lvl="2"/>
            <a:br>
              <a:rPr lang="en-US" sz="1400" b="1"/>
            </a:br>
            <a:r>
              <a:rPr lang="en-US" sz="1400" b="1"/>
              <a:t>#region Métodos locales</a:t>
            </a:r>
          </a:p>
          <a:p>
            <a:pPr lvl="2"/>
            <a:r>
              <a:rPr lang="en-US" sz="1400" b="1"/>
              <a:t>void Print(string str) { WriteLine(str); }</a:t>
            </a:r>
          </a:p>
          <a:p>
            <a:pPr lvl="2"/>
            <a:r>
              <a:rPr lang="en-US" sz="1400" b="1"/>
              <a:t>#endregion</a:t>
            </a:r>
          </a:p>
          <a:p>
            <a:pPr lvl="1"/>
            <a:endParaRPr lang="en-US" sz="1400" b="1"/>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377507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4713-866C-634D-88F6-22E952D2F8FD}"/>
              </a:ext>
            </a:extLst>
          </p:cNvPr>
          <p:cNvSpPr>
            <a:spLocks noGrp="1"/>
          </p:cNvSpPr>
          <p:nvPr>
            <p:ph type="title"/>
          </p:nvPr>
        </p:nvSpPr>
        <p:spPr/>
        <p:txBody>
          <a:bodyPr/>
          <a:lstStyle/>
          <a:p>
            <a:r>
              <a:rPr lang="en-BO"/>
              <a:t>Capítulo 16</a:t>
            </a:r>
          </a:p>
        </p:txBody>
      </p:sp>
      <p:sp>
        <p:nvSpPr>
          <p:cNvPr id="3" name="Content Placeholder 2">
            <a:extLst>
              <a:ext uri="{FF2B5EF4-FFF2-40B4-BE49-F238E27FC236}">
                <a16:creationId xmlns:a16="http://schemas.microsoft.com/office/drawing/2014/main" id="{021511F0-D7D9-9C40-AE6F-BB09E5D72763}"/>
              </a:ext>
            </a:extLst>
          </p:cNvPr>
          <p:cNvSpPr>
            <a:spLocks noGrp="1"/>
          </p:cNvSpPr>
          <p:nvPr>
            <p:ph idx="1"/>
          </p:nvPr>
        </p:nvSpPr>
        <p:spPr/>
        <p:txBody>
          <a:bodyPr/>
          <a:lstStyle/>
          <a:p>
            <a:pPr marL="0" indent="0">
              <a:buNone/>
            </a:pPr>
            <a:r>
              <a:rPr lang="en-BO" sz="4000" b="1"/>
              <a:t>Delegates</a:t>
            </a:r>
          </a:p>
          <a:p>
            <a:pPr marL="0" indent="0">
              <a:buNone/>
            </a:pPr>
            <a:endParaRPr lang="en-BO"/>
          </a:p>
        </p:txBody>
      </p:sp>
    </p:spTree>
    <p:extLst>
      <p:ext uri="{BB962C8B-B14F-4D97-AF65-F5344CB8AC3E}">
        <p14:creationId xmlns:p14="http://schemas.microsoft.com/office/powerpoint/2010/main" val="120641861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7843-D57E-C740-A991-1F31A88D322C}"/>
              </a:ext>
            </a:extLst>
          </p:cNvPr>
          <p:cNvSpPr>
            <a:spLocks noGrp="1"/>
          </p:cNvSpPr>
          <p:nvPr>
            <p:ph type="title"/>
          </p:nvPr>
        </p:nvSpPr>
        <p:spPr/>
        <p:txBody>
          <a:bodyPr/>
          <a:lstStyle/>
          <a:p>
            <a:r>
              <a:rPr lang="en-BO"/>
              <a:t>delegate</a:t>
            </a:r>
          </a:p>
        </p:txBody>
      </p:sp>
      <p:sp>
        <p:nvSpPr>
          <p:cNvPr id="3" name="Content Placeholder 2">
            <a:extLst>
              <a:ext uri="{FF2B5EF4-FFF2-40B4-BE49-F238E27FC236}">
                <a16:creationId xmlns:a16="http://schemas.microsoft.com/office/drawing/2014/main" id="{B3EE6749-D21A-1044-AA47-CC525575F291}"/>
              </a:ext>
            </a:extLst>
          </p:cNvPr>
          <p:cNvSpPr>
            <a:spLocks noGrp="1"/>
          </p:cNvSpPr>
          <p:nvPr>
            <p:ph idx="1"/>
          </p:nvPr>
        </p:nvSpPr>
        <p:spPr>
          <a:xfrm>
            <a:off x="6165670" y="1825625"/>
            <a:ext cx="518813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a:t>
            </a:r>
            <a:r>
              <a:rPr lang="en-US" b="1"/>
              <a:t>delegate</a:t>
            </a:r>
            <a:r>
              <a:rPr lang="en-US"/>
              <a:t> es un type referencia que se usa para hacer referencia a un método. </a:t>
            </a:r>
          </a:p>
          <a:p>
            <a:pPr marL="0" indent="0">
              <a:buNone/>
            </a:pPr>
            <a:endParaRPr lang="en-US"/>
          </a:p>
          <a:p>
            <a:pPr marL="0" indent="0">
              <a:buNone/>
            </a:pPr>
            <a:r>
              <a:rPr lang="en-US"/>
              <a:t>Esto permite asignar métodos a variables y pasarlos como argumentos. </a:t>
            </a:r>
          </a:p>
          <a:p>
            <a:pPr marL="0" indent="0">
              <a:buNone/>
            </a:pPr>
            <a:endParaRPr lang="en-US"/>
          </a:p>
          <a:p>
            <a:pPr marL="0" indent="0">
              <a:buNone/>
            </a:pPr>
            <a:r>
              <a:rPr lang="en-US"/>
              <a:t>La declaración del </a:t>
            </a:r>
            <a:r>
              <a:rPr lang="en-US" b="1"/>
              <a:t>delegate</a:t>
            </a:r>
            <a:r>
              <a:rPr lang="en-US"/>
              <a:t> especifica el </a:t>
            </a:r>
            <a:r>
              <a:rPr lang="en-US" b="1"/>
              <a:t>signature</a:t>
            </a:r>
            <a:r>
              <a:rPr lang="en-US"/>
              <a:t> (firma) del método al que pueden referirse los objetos del tipo </a:t>
            </a:r>
            <a:r>
              <a:rPr lang="en-US" b="1"/>
              <a:t>delegate</a:t>
            </a:r>
            <a:r>
              <a:rPr lang="en-US"/>
              <a:t>. </a:t>
            </a:r>
          </a:p>
          <a:p>
            <a:pPr marL="0" indent="0">
              <a:buNone/>
            </a:pPr>
            <a:endParaRPr lang="en-US"/>
          </a:p>
          <a:p>
            <a:pPr marL="0" indent="0">
              <a:buNone/>
            </a:pPr>
            <a:r>
              <a:rPr lang="en-US"/>
              <a:t>Los delegados se nombran por convención con una palabra iniciada con mayúscula, seguido de Delegate al final del nombre.</a:t>
            </a:r>
          </a:p>
          <a:p>
            <a:pPr marL="0" indent="0">
              <a:buNone/>
            </a:pPr>
            <a:r>
              <a:rPr lang="en-US"/>
              <a:t> </a:t>
            </a:r>
            <a:endParaRPr lang="en-BO"/>
          </a:p>
        </p:txBody>
      </p:sp>
      <p:sp>
        <p:nvSpPr>
          <p:cNvPr id="4" name="TextBox 3">
            <a:extLst>
              <a:ext uri="{FF2B5EF4-FFF2-40B4-BE49-F238E27FC236}">
                <a16:creationId xmlns:a16="http://schemas.microsoft.com/office/drawing/2014/main" id="{4E4B34D0-0933-5E4A-98F4-094CD734FB06}"/>
              </a:ext>
            </a:extLst>
          </p:cNvPr>
          <p:cNvSpPr txBox="1"/>
          <p:nvPr/>
        </p:nvSpPr>
        <p:spPr>
          <a:xfrm>
            <a:off x="838200" y="2031524"/>
            <a:ext cx="497041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solidFill>
                  <a:schemeClr val="accent2">
                    <a:lumMod val="40000"/>
                    <a:lumOff val="60000"/>
                  </a:schemeClr>
                </a:solidFill>
              </a:rPr>
              <a:t>delegate void PrintDelegate(string str);</a:t>
            </a:r>
          </a:p>
          <a:p>
            <a:pPr lvl="1"/>
            <a:endParaRPr lang="en-US" sz="1400" b="1"/>
          </a:p>
          <a:p>
            <a:pPr lvl="1"/>
            <a:r>
              <a:rPr lang="en-US" sz="1400" b="1"/>
              <a:t>static void Main() {</a:t>
            </a:r>
          </a:p>
          <a:p>
            <a:endParaRPr lang="en-US" sz="1400" b="1"/>
          </a:p>
          <a:p>
            <a:r>
              <a:rPr lang="en-US" sz="1400" b="1"/>
              <a:t>	</a:t>
            </a:r>
            <a:r>
              <a:rPr lang="en-US" sz="1400" b="1">
                <a:solidFill>
                  <a:schemeClr val="accent2">
                    <a:lumMod val="40000"/>
                    <a:lumOff val="60000"/>
                  </a:schemeClr>
                </a:solidFill>
              </a:rPr>
              <a:t>PrintDelegate printf = Print;</a:t>
            </a:r>
          </a:p>
          <a:p>
            <a:pPr lvl="2"/>
            <a:endParaRPr lang="en-US" sz="1400" b="1"/>
          </a:p>
          <a:p>
            <a:pPr lvl="2"/>
            <a:r>
              <a:rPr lang="en-US" sz="1400" b="1">
                <a:solidFill>
                  <a:schemeClr val="accent2">
                    <a:lumMod val="40000"/>
                    <a:lumOff val="60000"/>
                  </a:schemeClr>
                </a:solidFill>
              </a:rPr>
              <a:t>printf</a:t>
            </a:r>
            <a:r>
              <a:rPr lang="en-US" sz="1400" b="1"/>
              <a:t>($"Desplegado desde {nameof(Principal)}.{nameof(Main)}"); </a:t>
            </a:r>
          </a:p>
          <a:p>
            <a:pPr lvl="2"/>
            <a:endParaRPr lang="en-US" sz="1400" b="1"/>
          </a:p>
          <a:p>
            <a:pPr lvl="2" indent="-466725"/>
            <a:r>
              <a:rPr lang="en-US" sz="1400" b="1"/>
              <a:t>}</a:t>
            </a:r>
          </a:p>
          <a:p>
            <a:pPr lvl="2" indent="-466725"/>
            <a:endParaRPr lang="en-US" sz="1400" b="1"/>
          </a:p>
          <a:p>
            <a:pPr lvl="2" indent="-466725"/>
            <a:r>
              <a:rPr lang="en-US" sz="1400" b="1"/>
              <a:t>public static void Print(string str) { WriteLine(str);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29434829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62B1-5697-0042-A225-89AF895930EB}"/>
              </a:ext>
            </a:extLst>
          </p:cNvPr>
          <p:cNvSpPr>
            <a:spLocks noGrp="1"/>
          </p:cNvSpPr>
          <p:nvPr>
            <p:ph type="title"/>
          </p:nvPr>
        </p:nvSpPr>
        <p:spPr/>
        <p:txBody>
          <a:bodyPr/>
          <a:lstStyle/>
          <a:p>
            <a:r>
              <a:rPr lang="en-BO"/>
              <a:t>Métodos anónimos</a:t>
            </a:r>
          </a:p>
        </p:txBody>
      </p:sp>
      <p:sp>
        <p:nvSpPr>
          <p:cNvPr id="3" name="Content Placeholder 2">
            <a:extLst>
              <a:ext uri="{FF2B5EF4-FFF2-40B4-BE49-F238E27FC236}">
                <a16:creationId xmlns:a16="http://schemas.microsoft.com/office/drawing/2014/main" id="{BE4C43E5-12B5-F443-943F-EF9138712AAA}"/>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 # permite usar </a:t>
            </a:r>
            <a:r>
              <a:rPr lang="en-US" b="1"/>
              <a:t>métodos anónimos</a:t>
            </a:r>
            <a:r>
              <a:rPr lang="en-US"/>
              <a:t>, que pueden asignarse a objetos de tipo delegate. </a:t>
            </a:r>
          </a:p>
          <a:p>
            <a:pPr marL="0" indent="0">
              <a:buNone/>
            </a:pPr>
            <a:endParaRPr lang="en-US"/>
          </a:p>
          <a:p>
            <a:pPr marL="0" indent="0">
              <a:buNone/>
            </a:pPr>
            <a:r>
              <a:rPr lang="en-US"/>
              <a:t>Se especifica un método anónimo mediante el uso de el keyword </a:t>
            </a:r>
            <a:r>
              <a:rPr lang="en-US" b="1"/>
              <a:t>delegate</a:t>
            </a:r>
            <a:r>
              <a:rPr lang="en-US"/>
              <a:t> seguida de una lista de parámetros y el bloque del método.</a:t>
            </a:r>
          </a:p>
          <a:p>
            <a:pPr marL="0" indent="0">
              <a:buNone/>
            </a:pPr>
            <a:endParaRPr lang="en-US"/>
          </a:p>
          <a:p>
            <a:pPr marL="0" indent="0">
              <a:buNone/>
            </a:pPr>
            <a:r>
              <a:rPr lang="en-US"/>
              <a:t>Esto puede simplificar la creación de instancias de tipo </a:t>
            </a:r>
            <a:r>
              <a:rPr lang="en-US" b="1"/>
              <a:t>delegate</a:t>
            </a:r>
            <a:r>
              <a:rPr lang="en-US"/>
              <a:t>, ya que no será necesario definir métodos separados para crear dichas instancia.</a:t>
            </a:r>
          </a:p>
          <a:p>
            <a:pPr marL="0" indent="0">
              <a:buNone/>
            </a:pPr>
            <a:r>
              <a:rPr lang="en-US"/>
              <a:t> </a:t>
            </a:r>
            <a:endParaRPr lang="en-BO"/>
          </a:p>
        </p:txBody>
      </p:sp>
      <p:sp>
        <p:nvSpPr>
          <p:cNvPr id="4" name="TextBox 3">
            <a:extLst>
              <a:ext uri="{FF2B5EF4-FFF2-40B4-BE49-F238E27FC236}">
                <a16:creationId xmlns:a16="http://schemas.microsoft.com/office/drawing/2014/main" id="{481B240E-D3FF-E444-8473-DF8F10CB3421}"/>
              </a:ext>
            </a:extLst>
          </p:cNvPr>
          <p:cNvSpPr txBox="1"/>
          <p:nvPr/>
        </p:nvSpPr>
        <p:spPr>
          <a:xfrm>
            <a:off x="838200" y="2031524"/>
            <a:ext cx="5588726" cy="3508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delegate void PrintDelegate(string str);</a:t>
            </a:r>
          </a:p>
          <a:p>
            <a:pPr lvl="1"/>
            <a:endParaRPr lang="en-US" sz="1400" b="1"/>
          </a:p>
          <a:p>
            <a:pPr lvl="1"/>
            <a:r>
              <a:rPr lang="en-US" sz="1400" b="1"/>
              <a:t>static void Main() {</a:t>
            </a:r>
          </a:p>
          <a:p>
            <a:endParaRPr lang="en-US" sz="1400" b="1"/>
          </a:p>
          <a:p>
            <a:r>
              <a:rPr lang="en-US" sz="1400" b="1"/>
              <a:t>	PrintDelegate printf = </a:t>
            </a:r>
            <a:r>
              <a:rPr lang="en-US" sz="1400" b="1">
                <a:solidFill>
                  <a:schemeClr val="accent2">
                    <a:lumMod val="40000"/>
                    <a:lumOff val="60000"/>
                  </a:schemeClr>
                </a:solidFill>
              </a:rPr>
              <a:t>delegate(string str) { WriteLine(str); };</a:t>
            </a:r>
          </a:p>
          <a:p>
            <a:pPr lvl="2"/>
            <a:endParaRPr lang="en-US" sz="1400" b="1"/>
          </a:p>
          <a:p>
            <a:pPr lvl="2"/>
            <a:r>
              <a:rPr lang="en-US" sz="1400" b="1"/>
              <a:t>printf("Desplegado desde un método anónimo " + 	$" {nameof(Principal)}.{nameof(Main)}"); </a:t>
            </a:r>
          </a:p>
          <a:p>
            <a:pPr lvl="2"/>
            <a:endParaRPr lang="en-US" sz="1400" b="1"/>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4364369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B251-D256-AD45-BBB2-DAA0D601FADA}"/>
              </a:ext>
            </a:extLst>
          </p:cNvPr>
          <p:cNvSpPr>
            <a:spLocks noGrp="1"/>
          </p:cNvSpPr>
          <p:nvPr>
            <p:ph type="title"/>
          </p:nvPr>
        </p:nvSpPr>
        <p:spPr/>
        <p:txBody>
          <a:bodyPr/>
          <a:lstStyle/>
          <a:p>
            <a:r>
              <a:rPr lang="en-BO"/>
              <a:t>Expresiones lambda</a:t>
            </a:r>
          </a:p>
        </p:txBody>
      </p:sp>
      <p:sp>
        <p:nvSpPr>
          <p:cNvPr id="3" name="Content Placeholder 2">
            <a:extLst>
              <a:ext uri="{FF2B5EF4-FFF2-40B4-BE49-F238E27FC236}">
                <a16:creationId xmlns:a16="http://schemas.microsoft.com/office/drawing/2014/main" id="{BE4A49C8-96C3-2248-8DFC-C3487317734C}"/>
              </a:ext>
            </a:extLst>
          </p:cNvPr>
          <p:cNvSpPr>
            <a:spLocks noGrp="1"/>
          </p:cNvSpPr>
          <p:nvPr>
            <p:ph idx="1"/>
          </p:nvPr>
        </p:nvSpPr>
        <p:spPr>
          <a:xfrm>
            <a:off x="7524206" y="2890474"/>
            <a:ext cx="3829594" cy="2726554"/>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expresiones lambda simplifican aún más el trabajo con delegates. Alcanzan el mismo objetivo que los métodos anónimos, pero con una sintaxis más concisa. Una expresión lambda se escribe como una lista de parámetros seguida del operador lambda (=&gt;) y una expresión.</a:t>
            </a:r>
          </a:p>
          <a:p>
            <a:pPr marL="0" indent="0">
              <a:buNone/>
            </a:pPr>
            <a:r>
              <a:rPr lang="en-US" sz="2000"/>
              <a:t> </a:t>
            </a:r>
            <a:endParaRPr lang="en-BO" sz="2000"/>
          </a:p>
        </p:txBody>
      </p:sp>
      <p:sp>
        <p:nvSpPr>
          <p:cNvPr id="4" name="TextBox 3">
            <a:extLst>
              <a:ext uri="{FF2B5EF4-FFF2-40B4-BE49-F238E27FC236}">
                <a16:creationId xmlns:a16="http://schemas.microsoft.com/office/drawing/2014/main" id="{F14D5F51-AB01-7247-9AB7-FEE6E4AC190F}"/>
              </a:ext>
            </a:extLst>
          </p:cNvPr>
          <p:cNvSpPr txBox="1"/>
          <p:nvPr/>
        </p:nvSpPr>
        <p:spPr>
          <a:xfrm>
            <a:off x="838199" y="1690688"/>
            <a:ext cx="655537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OperacionDelegate(int x, int y);</a:t>
            </a:r>
          </a:p>
          <a:p>
            <a:pPr lvl="1"/>
            <a:endParaRPr lang="en-US" sz="1400" b="1"/>
          </a:p>
          <a:p>
            <a:r>
              <a:rPr lang="en-US" sz="1400" b="1"/>
              <a:t>static class Principal {</a:t>
            </a:r>
          </a:p>
          <a:p>
            <a:pPr lvl="1"/>
            <a:endParaRPr lang="en-US" sz="1400" b="1"/>
          </a:p>
          <a:p>
            <a:pPr lvl="1"/>
            <a:r>
              <a:rPr lang="en-US" sz="1400" b="1"/>
              <a:t>static PrintDelegate printf = </a:t>
            </a:r>
            <a:r>
              <a:rPr lang="en-US" sz="1400" b="1">
                <a:solidFill>
                  <a:schemeClr val="accent2">
                    <a:lumMod val="40000"/>
                    <a:lumOff val="60000"/>
                  </a:schemeClr>
                </a:solidFill>
              </a:rPr>
              <a:t>(string str)  =&gt; WriteLine(str); </a:t>
            </a:r>
          </a:p>
          <a:p>
            <a:pPr lvl="1"/>
            <a:r>
              <a:rPr lang="en-US" sz="1400" b="1"/>
              <a:t>static OperacionDelegate suma = </a:t>
            </a:r>
            <a:r>
              <a:rPr lang="en-US" sz="1400" b="1">
                <a:solidFill>
                  <a:schemeClr val="accent2">
                    <a:lumMod val="40000"/>
                    <a:lumOff val="60000"/>
                  </a:schemeClr>
                </a:solidFill>
              </a:rPr>
              <a:t>(x, y) =&gt; x + y;</a:t>
            </a:r>
          </a:p>
          <a:p>
            <a:pPr lvl="1"/>
            <a:r>
              <a:rPr lang="en-US" sz="1400" b="1"/>
              <a:t>static OperacionDelegate resta = </a:t>
            </a:r>
            <a:r>
              <a:rPr lang="en-US" sz="1400" b="1">
                <a:solidFill>
                  <a:schemeClr val="accent2">
                    <a:lumMod val="40000"/>
                    <a:lumOff val="60000"/>
                  </a:schemeClr>
                </a:solidFill>
              </a:rPr>
              <a:t>(x, y) =&gt; x - y;</a:t>
            </a:r>
          </a:p>
          <a:p>
            <a:pPr lvl="1"/>
            <a:r>
              <a:rPr lang="en-US" sz="1400" b="1"/>
              <a:t>static OperacionDelegate producto = </a:t>
            </a:r>
            <a:r>
              <a:rPr lang="en-US" sz="1400" b="1">
                <a:solidFill>
                  <a:schemeClr val="accent2">
                    <a:lumMod val="40000"/>
                    <a:lumOff val="60000"/>
                  </a:schemeClr>
                </a:solidFill>
              </a:rPr>
              <a:t>(x, y) =&gt; x * y;</a:t>
            </a:r>
          </a:p>
          <a:p>
            <a:pPr lvl="1"/>
            <a:r>
              <a:rPr lang="en-US" sz="1400" b="1"/>
              <a:t>static OperacionDelegate division = </a:t>
            </a:r>
            <a:r>
              <a:rPr lang="en-US" sz="1400" b="1">
                <a:solidFill>
                  <a:schemeClr val="accent2">
                    <a:lumMod val="40000"/>
                    <a:lumOff val="60000"/>
                  </a:schemeClr>
                </a:solidFill>
              </a:rPr>
              <a:t>(x, y) =&gt; x / y;</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WriteLine($"suma(17, 50 = {suma(17,50)} ");		</a:t>
            </a:r>
            <a:r>
              <a:rPr lang="en-US" sz="1400" b="1">
                <a:solidFill>
                  <a:schemeClr val="accent6">
                    <a:lumMod val="40000"/>
                    <a:lumOff val="60000"/>
                  </a:schemeClr>
                </a:solidFill>
              </a:rPr>
              <a:t>// 67</a:t>
            </a:r>
          </a:p>
          <a:p>
            <a:pPr lvl="2"/>
            <a:r>
              <a:rPr lang="en-US" sz="1400" b="1"/>
              <a:t>WriteLine($"resta(17, 50 = {resta(17,50)} ");		</a:t>
            </a:r>
            <a:r>
              <a:rPr lang="en-US" sz="1400" b="1">
                <a:solidFill>
                  <a:schemeClr val="accent6">
                    <a:lumMod val="40000"/>
                    <a:lumOff val="60000"/>
                  </a:schemeClr>
                </a:solidFill>
              </a:rPr>
              <a:t>// -33</a:t>
            </a:r>
          </a:p>
          <a:p>
            <a:pPr lvl="2"/>
            <a:r>
              <a:rPr lang="en-US" sz="1400" b="1"/>
              <a:t>WriteLine($"producto(17, 50 = {producto(17,50)} ");	</a:t>
            </a:r>
            <a:r>
              <a:rPr lang="en-US" sz="1400" b="1">
                <a:solidFill>
                  <a:schemeClr val="accent6">
                    <a:lumMod val="40000"/>
                    <a:lumOff val="60000"/>
                  </a:schemeClr>
                </a:solidFill>
              </a:rPr>
              <a:t>// 850</a:t>
            </a:r>
          </a:p>
          <a:p>
            <a:pPr lvl="2"/>
            <a:r>
              <a:rPr lang="en-US" sz="1400" b="1"/>
              <a:t>WriteLine($"division(17, 50 = {division(17,50)} ");	</a:t>
            </a:r>
            <a:r>
              <a:rPr lang="en-US" sz="1400" b="1">
                <a:solidFill>
                  <a:schemeClr val="accent6">
                    <a:lumMod val="40000"/>
                    <a:lumOff val="60000"/>
                  </a:schemeClr>
                </a:solidFill>
              </a:rPr>
              <a:t>// 0</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98750624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B1ED-CA78-1E4C-9F8F-68300491BD9F}"/>
              </a:ext>
            </a:extLst>
          </p:cNvPr>
          <p:cNvSpPr>
            <a:spLocks noGrp="1"/>
          </p:cNvSpPr>
          <p:nvPr>
            <p:ph type="title"/>
          </p:nvPr>
        </p:nvSpPr>
        <p:spPr/>
        <p:txBody>
          <a:bodyPr/>
          <a:lstStyle/>
          <a:p>
            <a:r>
              <a:rPr lang="en-BO"/>
              <a:t>lambda para método sin parámetros</a:t>
            </a:r>
          </a:p>
        </p:txBody>
      </p:sp>
      <p:sp>
        <p:nvSpPr>
          <p:cNvPr id="3" name="Content Placeholder 2">
            <a:extLst>
              <a:ext uri="{FF2B5EF4-FFF2-40B4-BE49-F238E27FC236}">
                <a16:creationId xmlns:a16="http://schemas.microsoft.com/office/drawing/2014/main" id="{70BE80EA-D24D-9C4B-B4A1-B88DE64FBB96}"/>
              </a:ext>
            </a:extLst>
          </p:cNvPr>
          <p:cNvSpPr>
            <a:spLocks noGrp="1"/>
          </p:cNvSpPr>
          <p:nvPr>
            <p:ph idx="1"/>
          </p:nvPr>
        </p:nvSpPr>
        <p:spPr>
          <a:xfrm>
            <a:off x="7053943" y="3185388"/>
            <a:ext cx="4238897" cy="1779724"/>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Si no se necesitan parámetros de entrada, deben usarse un conjunto vacío de paréntesis.</a:t>
            </a:r>
          </a:p>
          <a:p>
            <a:pPr marL="0" indent="0">
              <a:buNone/>
            </a:pPr>
            <a:r>
              <a:rPr lang="en-US" sz="2000"/>
              <a:t> </a:t>
            </a:r>
            <a:endParaRPr lang="en-BO" sz="2000"/>
          </a:p>
        </p:txBody>
      </p:sp>
      <p:sp>
        <p:nvSpPr>
          <p:cNvPr id="4" name="TextBox 3">
            <a:extLst>
              <a:ext uri="{FF2B5EF4-FFF2-40B4-BE49-F238E27FC236}">
                <a16:creationId xmlns:a16="http://schemas.microsoft.com/office/drawing/2014/main" id="{DEB96A0C-C697-504C-AA75-06BE62AAC3AB}"/>
              </a:ext>
            </a:extLst>
          </p:cNvPr>
          <p:cNvSpPr txBox="1"/>
          <p:nvPr/>
        </p:nvSpPr>
        <p:spPr>
          <a:xfrm>
            <a:off x="838200" y="2213202"/>
            <a:ext cx="578031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r>
              <a:rPr lang="en-US" sz="1400" b="1">
                <a:solidFill>
                  <a:schemeClr val="accent2">
                    <a:lumMod val="40000"/>
                    <a:lumOff val="60000"/>
                  </a:schemeClr>
                </a:solidFill>
              </a:rPr>
              <a:t>() =&gt; ( new Random() ).Next(100);</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77236452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2EBB-77B6-9245-9079-8F4F1082C57C}"/>
              </a:ext>
            </a:extLst>
          </p:cNvPr>
          <p:cNvSpPr>
            <a:spLocks noGrp="1"/>
          </p:cNvSpPr>
          <p:nvPr>
            <p:ph type="title"/>
          </p:nvPr>
        </p:nvSpPr>
        <p:spPr/>
        <p:txBody>
          <a:bodyPr/>
          <a:lstStyle/>
          <a:p>
            <a:r>
              <a:rPr lang="en-BO"/>
              <a:t>Sentencia lambda</a:t>
            </a:r>
          </a:p>
        </p:txBody>
      </p:sp>
      <p:sp>
        <p:nvSpPr>
          <p:cNvPr id="3" name="Content Placeholder 2">
            <a:extLst>
              <a:ext uri="{FF2B5EF4-FFF2-40B4-BE49-F238E27FC236}">
                <a16:creationId xmlns:a16="http://schemas.microsoft.com/office/drawing/2014/main" id="{71AA82FF-9363-C547-AB21-F89151086C93}"/>
              </a:ext>
            </a:extLst>
          </p:cNvPr>
          <p:cNvSpPr>
            <a:spLocks noGrp="1"/>
          </p:cNvSpPr>
          <p:nvPr>
            <p:ph idx="1"/>
          </p:nvPr>
        </p:nvSpPr>
        <p:spPr>
          <a:xfrm>
            <a:off x="7158446" y="2348140"/>
            <a:ext cx="4195354" cy="348660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Un código con lambda que solo ejecuta una sola expresión se llamaexpresión lambda.</a:t>
            </a:r>
          </a:p>
          <a:p>
            <a:pPr marL="0" indent="0">
              <a:buNone/>
            </a:pPr>
            <a:r>
              <a:rPr lang="en-US"/>
              <a:t> </a:t>
            </a:r>
          </a:p>
          <a:p>
            <a:pPr marL="0" indent="0">
              <a:buNone/>
            </a:pPr>
            <a:r>
              <a:rPr lang="en-US"/>
              <a:t>La codificación de una lambda también se puede incluir en llaves para permitir que contenga múltiples declaraciones. Este formulario se llama una declaración lambda.</a:t>
            </a:r>
          </a:p>
          <a:p>
            <a:pPr marL="0" indent="0">
              <a:buNone/>
            </a:pPr>
            <a:r>
              <a:rPr lang="en-US"/>
              <a:t> </a:t>
            </a:r>
            <a:endParaRPr lang="en-BO"/>
          </a:p>
        </p:txBody>
      </p:sp>
      <p:sp>
        <p:nvSpPr>
          <p:cNvPr id="4" name="TextBox 3">
            <a:extLst>
              <a:ext uri="{FF2B5EF4-FFF2-40B4-BE49-F238E27FC236}">
                <a16:creationId xmlns:a16="http://schemas.microsoft.com/office/drawing/2014/main" id="{D4235E4C-DFB1-B849-B50D-32A6FEE3DBB2}"/>
              </a:ext>
            </a:extLst>
          </p:cNvPr>
          <p:cNvSpPr txBox="1"/>
          <p:nvPr/>
        </p:nvSpPr>
        <p:spPr>
          <a:xfrm>
            <a:off x="838200" y="1907177"/>
            <a:ext cx="578031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p>
          <a:p>
            <a:pPr lvl="1"/>
            <a:r>
              <a:rPr lang="en-US" sz="1400" b="1">
                <a:solidFill>
                  <a:schemeClr val="accent2">
                    <a:lumMod val="40000"/>
                    <a:lumOff val="60000"/>
                  </a:schemeClr>
                </a:solidFill>
              </a:rPr>
              <a:t>	() =&gt; { </a:t>
            </a:r>
          </a:p>
          <a:p>
            <a:pPr lvl="1"/>
            <a:r>
              <a:rPr lang="en-US" sz="1400" b="1">
                <a:solidFill>
                  <a:schemeClr val="accent2">
                    <a:lumMod val="40000"/>
                    <a:lumOff val="60000"/>
                  </a:schemeClr>
                </a:solidFill>
              </a:rPr>
              <a:t>		var rnd =  new Random();</a:t>
            </a:r>
          </a:p>
          <a:p>
            <a:pPr lvl="1"/>
            <a:r>
              <a:rPr lang="en-US" sz="1400" b="1">
                <a:solidFill>
                  <a:schemeClr val="accent2">
                    <a:lumMod val="40000"/>
                    <a:lumOff val="60000"/>
                  </a:schemeClr>
                </a:solidFill>
              </a:rPr>
              <a:t>		return rnd.Next(100);</a:t>
            </a:r>
          </a:p>
          <a:p>
            <a:pPr lvl="1"/>
            <a:r>
              <a:rPr lang="en-US" sz="1400" b="1">
                <a:solidFill>
                  <a:schemeClr val="accent2">
                    <a:lumMod val="40000"/>
                    <a:lumOff val="60000"/>
                  </a:schemeClr>
                </a:solidFill>
              </a:rPr>
              <a:t>	};	</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61371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C90E-0742-6449-9ADF-24F025118F8D}"/>
              </a:ext>
            </a:extLst>
          </p:cNvPr>
          <p:cNvSpPr>
            <a:spLocks noGrp="1"/>
          </p:cNvSpPr>
          <p:nvPr>
            <p:ph type="title"/>
          </p:nvPr>
        </p:nvSpPr>
        <p:spPr/>
        <p:txBody>
          <a:bodyPr/>
          <a:lstStyle/>
          <a:p>
            <a:r>
              <a:rPr lang="en-BO"/>
              <a:t>Expresiones body</a:t>
            </a:r>
          </a:p>
        </p:txBody>
      </p:sp>
      <p:sp>
        <p:nvSpPr>
          <p:cNvPr id="3" name="Content Placeholder 2">
            <a:extLst>
              <a:ext uri="{FF2B5EF4-FFF2-40B4-BE49-F238E27FC236}">
                <a16:creationId xmlns:a16="http://schemas.microsoft.com/office/drawing/2014/main" id="{0E8A79D4-5C30-3B4C-8009-74541289939B}"/>
              </a:ext>
            </a:extLst>
          </p:cNvPr>
          <p:cNvSpPr>
            <a:spLocks noGrp="1"/>
          </p:cNvSpPr>
          <p:nvPr>
            <p:ph idx="1"/>
          </p:nvPr>
        </p:nvSpPr>
        <p:spPr>
          <a:xfrm>
            <a:off x="6783976" y="2876999"/>
            <a:ext cx="4569823" cy="2413046"/>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a:t>
            </a:r>
            <a:r>
              <a:rPr lang="en-US" sz="2000" b="1"/>
              <a:t>expresiones lambda</a:t>
            </a:r>
            <a:r>
              <a:rPr lang="en-US" sz="2000"/>
              <a:t> proporcionan una forma alternativa abreviada de definir miembros de la clase en los casos en que el miembro consta de una sola expresión. Esto se conoce como una definición con </a:t>
            </a:r>
            <a:r>
              <a:rPr lang="en-US" sz="2000" b="1"/>
              <a:t>expresiones body</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E78E7DD7-D702-D94D-AA52-94792F1C09D2}"/>
              </a:ext>
            </a:extLst>
          </p:cNvPr>
          <p:cNvSpPr txBox="1"/>
          <p:nvPr/>
        </p:nvSpPr>
        <p:spPr>
          <a:xfrm>
            <a:off x="838201" y="1813494"/>
            <a:ext cx="5257800"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Persona</a:t>
            </a:r>
          </a:p>
          <a:p>
            <a:r>
              <a:rPr lang="en-US" sz="1400" b="1"/>
              <a:t>{</a:t>
            </a:r>
          </a:p>
          <a:p>
            <a:r>
              <a:rPr lang="en-US" sz="1400" b="1"/>
              <a:t>     // public string Nombre { get; } = " Felipe”;</a:t>
            </a:r>
          </a:p>
          <a:p>
            <a:r>
              <a:rPr lang="en-US" sz="1400" b="1"/>
              <a:t>     public string Nombre </a:t>
            </a:r>
            <a:r>
              <a:rPr lang="en-US" sz="1400" b="1">
                <a:solidFill>
                  <a:schemeClr val="accent2">
                    <a:lumMod val="40000"/>
                    <a:lumOff val="60000"/>
                  </a:schemeClr>
                </a:solidFill>
              </a:rPr>
              <a:t>=&gt; "Felipe"</a:t>
            </a:r>
            <a:r>
              <a:rPr lang="en-US" sz="1400" b="1"/>
              <a:t>; </a:t>
            </a:r>
          </a:p>
          <a:p>
            <a:r>
              <a:rPr lang="en-US" sz="1400" b="1"/>
              <a:t>     private string apellido = </a:t>
            </a:r>
            <a:r>
              <a:rPr lang="en-US" sz="1400" b="1">
                <a:solidFill>
                  <a:schemeClr val="accent2">
                    <a:lumMod val="40000"/>
                    <a:lumOff val="60000"/>
                  </a:schemeClr>
                </a:solidFill>
              </a:rPr>
              <a:t>" "</a:t>
            </a:r>
            <a:r>
              <a:rPr lang="en-US" sz="1400" b="1"/>
              <a:t>;</a:t>
            </a:r>
          </a:p>
          <a:p>
            <a:r>
              <a:rPr lang="en-US" sz="1400" b="1"/>
              <a:t>     public string Apellido { </a:t>
            </a:r>
            <a:r>
              <a:rPr lang="en-US" sz="1400" b="1">
                <a:solidFill>
                  <a:schemeClr val="accent2">
                    <a:lumMod val="40000"/>
                    <a:lumOff val="60000"/>
                  </a:schemeClr>
                </a:solidFill>
              </a:rPr>
              <a:t>get =&gt; apellido;  set =&gt; apellido = value; </a:t>
            </a:r>
            <a:r>
              <a:rPr lang="en-US" sz="1400" b="1">
                <a:solidFill>
                  <a:schemeClr val="bg1"/>
                </a:solidFill>
              </a:rPr>
              <a:t>}</a:t>
            </a:r>
            <a:endParaRPr lang="en-US" sz="1400" b="1"/>
          </a:p>
          <a:p>
            <a:r>
              <a:rPr lang="en-US" sz="1400" b="1"/>
              <a:t>     public string NombreCompleto </a:t>
            </a:r>
            <a:r>
              <a:rPr lang="en-US" sz="1400" b="1">
                <a:solidFill>
                  <a:schemeClr val="accent2">
                    <a:lumMod val="40000"/>
                    <a:lumOff val="60000"/>
                  </a:schemeClr>
                </a:solidFill>
              </a:rPr>
              <a:t>=&gt; $</a:t>
            </a:r>
            <a:r>
              <a:rPr lang="en-US" sz="1400" b="1"/>
              <a:t>"</a:t>
            </a:r>
            <a:r>
              <a:rPr lang="en-US" sz="1400" b="1">
                <a:solidFill>
                  <a:schemeClr val="accent2">
                    <a:lumMod val="40000"/>
                    <a:lumOff val="60000"/>
                  </a:schemeClr>
                </a:solidFill>
              </a:rPr>
              <a:t>{Nombre} {Apellido}</a:t>
            </a:r>
            <a:r>
              <a:rPr lang="en-US" sz="1400" b="1"/>
              <a:t>";</a:t>
            </a:r>
          </a:p>
          <a:p>
            <a:r>
              <a:rPr lang="en-US" sz="1400" b="1"/>
              <a:t>     </a:t>
            </a:r>
          </a:p>
          <a:p>
            <a:r>
              <a:rPr lang="en-US" sz="1400" b="1"/>
              <a:t>     public Persona(string apellido) =&gt;  this.Apellido  = apellido; </a:t>
            </a:r>
          </a:p>
          <a:p>
            <a:r>
              <a:rPr lang="en-US" sz="1400" b="1"/>
              <a:t>     public void Print() </a:t>
            </a:r>
            <a:r>
              <a:rPr lang="en-US" sz="1400" b="1">
                <a:solidFill>
                  <a:schemeClr val="accent2">
                    <a:lumMod val="40000"/>
                    <a:lumOff val="60000"/>
                  </a:schemeClr>
                </a:solidFill>
              </a:rPr>
              <a:t>=&gt; WriteLine(NombreCompleto)</a:t>
            </a:r>
            <a:r>
              <a:rPr lang="en-US" sz="1400" b="1"/>
              <a:t>;</a:t>
            </a:r>
          </a:p>
          <a:p>
            <a:r>
              <a:rPr lang="en-US" sz="1400" b="1"/>
              <a:t>}           </a:t>
            </a:r>
          </a:p>
          <a:p>
            <a:r>
              <a:rPr lang="en-US" sz="1400" b="1"/>
              <a:t>static class Principal {</a:t>
            </a:r>
          </a:p>
          <a:p>
            <a:pPr lvl="1"/>
            <a:r>
              <a:rPr lang="en-US" sz="1400" b="1"/>
              <a:t>static void Main() {</a:t>
            </a:r>
          </a:p>
          <a:p>
            <a:pPr lvl="2" indent="-466725"/>
            <a:r>
              <a:rPr lang="en-US" sz="1400" b="1"/>
              <a:t>	Persona elegido = new Persona("Perez");</a:t>
            </a:r>
          </a:p>
          <a:p>
            <a:pPr lvl="2" indent="-466725"/>
            <a:r>
              <a:rPr lang="en-US" sz="1400" b="1"/>
              <a:t>	elegido.Print();</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22624043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54EA-DC4E-4241-AE43-AB855CFC8ACA}"/>
              </a:ext>
            </a:extLst>
          </p:cNvPr>
          <p:cNvSpPr>
            <a:spLocks noGrp="1"/>
          </p:cNvSpPr>
          <p:nvPr>
            <p:ph type="title"/>
          </p:nvPr>
        </p:nvSpPr>
        <p:spPr/>
        <p:txBody>
          <a:bodyPr/>
          <a:lstStyle/>
          <a:p>
            <a:r>
              <a:rPr lang="en-BO"/>
              <a:t>Delegates multicast</a:t>
            </a:r>
          </a:p>
        </p:txBody>
      </p:sp>
      <p:sp>
        <p:nvSpPr>
          <p:cNvPr id="3" name="Content Placeholder 2">
            <a:extLst>
              <a:ext uri="{FF2B5EF4-FFF2-40B4-BE49-F238E27FC236}">
                <a16:creationId xmlns:a16="http://schemas.microsoft.com/office/drawing/2014/main" id="{D7A00FE0-040E-B04F-BAEA-C4A196716FEC}"/>
              </a:ext>
            </a:extLst>
          </p:cNvPr>
          <p:cNvSpPr>
            <a:spLocks noGrp="1"/>
          </p:cNvSpPr>
          <p:nvPr>
            <p:ph idx="1"/>
          </p:nvPr>
        </p:nvSpPr>
        <p:spPr>
          <a:xfrm>
            <a:off x="6522721" y="2244269"/>
            <a:ext cx="4831079" cy="3886566"/>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Es posible que un objeto </a:t>
            </a:r>
            <a:r>
              <a:rPr lang="en-US" b="1"/>
              <a:t>delegate</a:t>
            </a:r>
            <a:r>
              <a:rPr lang="en-US"/>
              <a:t> haga referencia a más de un método. Dicho objeto se conoce como </a:t>
            </a:r>
            <a:r>
              <a:rPr lang="en-US" b="1"/>
              <a:t>delegate multicast</a:t>
            </a:r>
            <a:r>
              <a:rPr lang="en-US"/>
              <a:t> y los métodos a los que referencia están contenidos en una lista de invocación. </a:t>
            </a:r>
          </a:p>
          <a:p>
            <a:pPr marL="0" indent="0">
              <a:buNone/>
            </a:pPr>
            <a:endParaRPr lang="en-US"/>
          </a:p>
          <a:p>
            <a:pPr marL="0" indent="0">
              <a:buNone/>
            </a:pPr>
            <a:r>
              <a:rPr lang="en-US"/>
              <a:t>Para agregar otro método a la lista de invocación del delegate, se puede usar el operador de suma (</a:t>
            </a:r>
            <a:r>
              <a:rPr lang="en-US" sz="3200" b="1"/>
              <a:t>+</a:t>
            </a:r>
            <a:r>
              <a:rPr lang="en-US"/>
              <a:t>) ó el operador de suma con asignación (</a:t>
            </a:r>
            <a:r>
              <a:rPr lang="en-US" sz="3200" b="1"/>
              <a:t>+=</a:t>
            </a:r>
            <a:r>
              <a:rPr lang="en-US"/>
              <a:t>).</a:t>
            </a:r>
          </a:p>
          <a:p>
            <a:pPr marL="0" indent="0">
              <a:buNone/>
            </a:pPr>
            <a:endParaRPr lang="en-US"/>
          </a:p>
          <a:p>
            <a:pPr marL="0" indent="0">
              <a:buNone/>
            </a:pPr>
            <a:r>
              <a:rPr lang="en-US"/>
              <a:t>Del mismo modo, para eliminar un método de la lista de invocación, se utilizan los operadores de resta (</a:t>
            </a:r>
            <a:r>
              <a:rPr lang="en-US" sz="3200" b="1"/>
              <a:t>-</a:t>
            </a:r>
            <a:r>
              <a:rPr lang="en-US"/>
              <a:t>) o de resta conasignación (</a:t>
            </a:r>
            <a:r>
              <a:rPr lang="en-US" sz="3200" b="1"/>
              <a:t>-=</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7B75F78E-F3A2-BE45-B78D-C99CFCE22B66}"/>
              </a:ext>
            </a:extLst>
          </p:cNvPr>
          <p:cNvSpPr txBox="1"/>
          <p:nvPr/>
        </p:nvSpPr>
        <p:spPr>
          <a:xfrm>
            <a:off x="838200" y="1857037"/>
            <a:ext cx="5327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DiceDelegate();</a:t>
            </a:r>
          </a:p>
          <a:p>
            <a:r>
              <a:rPr lang="en-US" sz="1400" b="1"/>
              <a:t>public class Grabadora</a:t>
            </a:r>
          </a:p>
          <a:p>
            <a:r>
              <a:rPr lang="en-US" sz="1400" b="1"/>
              <a:t>{</a:t>
            </a:r>
          </a:p>
          <a:p>
            <a:r>
              <a:rPr lang="en-US" sz="1400" b="1"/>
              <a:t>      public DiceDelegate Dice { get; set;}</a:t>
            </a:r>
          </a:p>
          <a:p>
            <a:r>
              <a:rPr lang="en-US" sz="1400" b="1"/>
              <a:t>}</a:t>
            </a:r>
          </a:p>
          <a:p>
            <a:r>
              <a:rPr lang="en-US" sz="1400" b="1"/>
              <a:t>static class Principal {</a:t>
            </a:r>
          </a:p>
          <a:p>
            <a:r>
              <a:rPr lang="en-US" sz="1400" b="1"/>
              <a:t>      public static void Hola() { WriteLine("Hola!"); }</a:t>
            </a:r>
          </a:p>
          <a:p>
            <a:r>
              <a:rPr lang="en-US" sz="1400" b="1"/>
              <a:t>      public static void Pregunta() { WriteLine("Cómo estás?"); }</a:t>
            </a:r>
          </a:p>
          <a:p>
            <a:r>
              <a:rPr lang="en-US" sz="1400" b="1"/>
              <a:t>      public static void Chau() { System.Console.Write("Chau!"); }</a:t>
            </a:r>
          </a:p>
          <a:p>
            <a:r>
              <a:rPr lang="en-US" sz="1400" b="1"/>
              <a:t>      public static void Adios() { System.Console.Write("Adios!"); }</a:t>
            </a:r>
          </a:p>
          <a:p>
            <a:br>
              <a:rPr lang="en-US" sz="1400" b="1"/>
            </a:br>
            <a:r>
              <a:rPr lang="en-US" sz="1400" b="1"/>
              <a:t>      static void Main() {</a:t>
            </a:r>
          </a:p>
          <a:p>
            <a:pPr lvl="1"/>
            <a:r>
              <a:rPr lang="en-US" sz="1400" b="1"/>
              <a:t>Grabadora grab = new Grabadora();</a:t>
            </a:r>
          </a:p>
          <a:p>
            <a:pPr lvl="1"/>
            <a:r>
              <a:rPr lang="en-US" sz="1400" b="1"/>
              <a:t>grab.Dice = Hola;</a:t>
            </a:r>
          </a:p>
          <a:p>
            <a:pPr lvl="1"/>
            <a:r>
              <a:rPr lang="en-US" sz="1400" b="1"/>
              <a:t>grab.Dice = grab.Dice + Pregunta;</a:t>
            </a:r>
          </a:p>
          <a:p>
            <a:pPr lvl="1"/>
            <a:r>
              <a:rPr lang="en-US" sz="1400" b="1"/>
              <a:t>grab.Dice += Chau; grab.Dice += Adios; grab.Dice -= Chau;</a:t>
            </a:r>
          </a:p>
          <a:p>
            <a:pPr lvl="1"/>
            <a:r>
              <a:rPr lang="en-US" sz="1400" b="1"/>
              <a:t>grab.Dice(); // Hola!-Cómo estás?-Adios!</a:t>
            </a:r>
          </a:p>
          <a:p>
            <a:pPr lvl="1" indent="-233363"/>
            <a:r>
              <a:rPr lang="en-US" sz="1400" b="1"/>
              <a:t>} </a:t>
            </a:r>
          </a:p>
          <a:p>
            <a:pPr lvl="1" indent="-449263"/>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8923315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1385-5876-8142-8871-F006038643C5}"/>
              </a:ext>
            </a:extLst>
          </p:cNvPr>
          <p:cNvSpPr>
            <a:spLocks noGrp="1"/>
          </p:cNvSpPr>
          <p:nvPr>
            <p:ph type="title"/>
          </p:nvPr>
        </p:nvSpPr>
        <p:spPr/>
        <p:txBody>
          <a:bodyPr/>
          <a:lstStyle/>
          <a:p>
            <a:r>
              <a:rPr lang="en-BO"/>
              <a:t>Covarianza y Contravarianza</a:t>
            </a:r>
          </a:p>
        </p:txBody>
      </p:sp>
      <p:sp>
        <p:nvSpPr>
          <p:cNvPr id="3" name="Content Placeholder 2">
            <a:extLst>
              <a:ext uri="{FF2B5EF4-FFF2-40B4-BE49-F238E27FC236}">
                <a16:creationId xmlns:a16="http://schemas.microsoft.com/office/drawing/2014/main" id="{076779E7-7BC5-424B-B905-FD72876BB103}"/>
              </a:ext>
            </a:extLst>
          </p:cNvPr>
          <p:cNvSpPr>
            <a:spLocks noGrp="1"/>
          </p:cNvSpPr>
          <p:nvPr>
            <p:ph idx="1"/>
          </p:nvPr>
        </p:nvSpPr>
        <p:spPr>
          <a:xfrm>
            <a:off x="6958150" y="1994097"/>
            <a:ext cx="439565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método se puede asignar a un objeto delegate si coincide su </a:t>
            </a:r>
            <a:r>
              <a:rPr lang="en-US" b="1"/>
              <a:t>signature</a:t>
            </a:r>
            <a:r>
              <a:rPr lang="en-US"/>
              <a:t> con la del delegate. </a:t>
            </a:r>
          </a:p>
          <a:p>
            <a:pPr marL="0" indent="0">
              <a:buNone/>
            </a:pPr>
            <a:endParaRPr lang="en-US"/>
          </a:p>
          <a:p>
            <a:pPr marL="0" indent="0">
              <a:buNone/>
            </a:pPr>
            <a:r>
              <a:rPr lang="en-US"/>
              <a:t>Sin embargo, la </a:t>
            </a:r>
            <a:r>
              <a:rPr lang="en-US" b="1"/>
              <a:t>signature</a:t>
            </a:r>
            <a:r>
              <a:rPr lang="en-US"/>
              <a:t> de un método no tiene que coincidir exactamente con la del </a:t>
            </a:r>
            <a:r>
              <a:rPr lang="en-US" b="1"/>
              <a:t>delegate</a:t>
            </a:r>
            <a:r>
              <a:rPr lang="en-US"/>
              <a:t>. Un método que tiene un tipo de retorno derivado del definido en el delegate (</a:t>
            </a:r>
            <a:r>
              <a:rPr lang="en-US" b="1"/>
              <a:t>covarianza</a:t>
            </a:r>
            <a:r>
              <a:rPr lang="en-US"/>
              <a:t>), ó que tiene tipos de parámetros que son </a:t>
            </a:r>
            <a:r>
              <a:rPr lang="en-US" b="1"/>
              <a:t>base</a:t>
            </a:r>
            <a:r>
              <a:rPr lang="en-US"/>
              <a:t> de los tipos de parámetros del </a:t>
            </a:r>
            <a:r>
              <a:rPr lang="en-US" b="1"/>
              <a:t>delegate </a:t>
            </a:r>
            <a:r>
              <a:rPr lang="en-US"/>
              <a:t>(</a:t>
            </a:r>
            <a:r>
              <a:rPr lang="en-US" b="1"/>
              <a:t>contravarianza</a:t>
            </a:r>
            <a:r>
              <a:rPr lang="en-US"/>
              <a:t>), pueden asignarse al objeto de tipo </a:t>
            </a:r>
            <a:r>
              <a:rPr lang="en-US" b="1"/>
              <a:t>delegate</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3A43976B-DBB3-9443-8098-F39E1C766F45}"/>
              </a:ext>
            </a:extLst>
          </p:cNvPr>
          <p:cNvSpPr txBox="1"/>
          <p:nvPr/>
        </p:nvSpPr>
        <p:spPr>
          <a:xfrm>
            <a:off x="838199" y="1661387"/>
            <a:ext cx="593707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abstract class Figura { </a:t>
            </a:r>
          </a:p>
          <a:p>
            <a:r>
              <a:rPr lang="en-US" sz="1400" b="1"/>
              <a:t>      public int X { get; set;}    public int Y { get; set;}    public abstract int Area(); </a:t>
            </a:r>
          </a:p>
          <a:p>
            <a:r>
              <a:rPr lang="en-US" sz="1400" b="1"/>
              <a:t>}</a:t>
            </a:r>
          </a:p>
          <a:p>
            <a:r>
              <a:rPr lang="en-US" sz="1400" b="1"/>
              <a:t>public class Rectangulo : Figura { public override int Area() =&gt; X * Y; }</a:t>
            </a:r>
          </a:p>
          <a:p>
            <a:r>
              <a:rPr lang="en-US" sz="1400" b="1"/>
              <a:t>public </a:t>
            </a:r>
            <a:r>
              <a:rPr lang="en-US" sz="1400" b="1">
                <a:solidFill>
                  <a:schemeClr val="accent2">
                    <a:lumMod val="40000"/>
                    <a:lumOff val="60000"/>
                  </a:schemeClr>
                </a:solidFill>
              </a:rPr>
              <a:t>delegate Figura AmpliaDelegate(Rectangulo rec, int factor)</a:t>
            </a:r>
            <a:r>
              <a:rPr lang="en-US" sz="1400" b="1"/>
              <a:t>;</a:t>
            </a:r>
          </a:p>
          <a:p>
            <a:r>
              <a:rPr lang="en-US" sz="1400" b="1"/>
              <a:t>public class Ampliadora {</a:t>
            </a:r>
          </a:p>
          <a:p>
            <a:r>
              <a:rPr lang="en-US" sz="1400" b="1"/>
              <a:t>      public static AmpliaDelegate Amplia { get; set;}</a:t>
            </a:r>
          </a:p>
          <a:p>
            <a:r>
              <a:rPr lang="en-US" sz="1400" b="1"/>
              <a:t>}</a:t>
            </a:r>
          </a:p>
          <a:p>
            <a:br>
              <a:rPr lang="en-US" sz="1400" b="1"/>
            </a:br>
            <a:r>
              <a:rPr lang="en-US" sz="1400" b="1"/>
              <a:t>static class Principal {</a:t>
            </a:r>
          </a:p>
          <a:p>
            <a:r>
              <a:rPr lang="en-US" sz="1400" b="1"/>
              <a:t>      public </a:t>
            </a:r>
            <a:r>
              <a:rPr lang="en-US" sz="1400" b="1">
                <a:solidFill>
                  <a:schemeClr val="accent2">
                    <a:lumMod val="40000"/>
                    <a:lumOff val="60000"/>
                  </a:schemeClr>
                </a:solidFill>
              </a:rPr>
              <a:t>static Rectangulo AmpliaRectangulo(Figura fig, int factor) </a:t>
            </a:r>
            <a:r>
              <a:rPr lang="en-US" sz="1400" b="1"/>
              <a:t>{</a:t>
            </a:r>
          </a:p>
          <a:p>
            <a:r>
              <a:rPr lang="en-US" sz="1400" b="1"/>
              <a:t>           fig.X *= factor; fig.Y *= factor;</a:t>
            </a:r>
          </a:p>
          <a:p>
            <a:r>
              <a:rPr lang="en-US" sz="1400" b="1"/>
              <a:t>           return fig as Rectangulo; </a:t>
            </a:r>
          </a:p>
          <a:p>
            <a:r>
              <a:rPr lang="en-US" sz="1400" b="1"/>
              <a:t>      }</a:t>
            </a:r>
          </a:p>
          <a:p>
            <a:r>
              <a:rPr lang="en-US" sz="1400" b="1"/>
              <a:t>      static void Main() {</a:t>
            </a:r>
          </a:p>
          <a:p>
            <a:r>
              <a:rPr lang="en-US" sz="1400" b="1"/>
              <a:t>            Ampliadora.Amplia = AmpliaRectangulo;</a:t>
            </a:r>
          </a:p>
          <a:p>
            <a:r>
              <a:rPr lang="en-US" sz="1400" b="1"/>
              <a:t>            Figura figura = Ampliadora.Amplia(new Rectangulo { X =20, Y = 50}, 2); </a:t>
            </a:r>
          </a:p>
          <a:p>
            <a:r>
              <a:rPr lang="en-US" sz="1400" b="1"/>
              <a:t>            WriteLine($"Area figura = {figura.Area()}"); // 4000</a:t>
            </a:r>
          </a:p>
          <a:p>
            <a:r>
              <a:rPr lang="en-US" sz="1400" b="1"/>
              <a:t>     }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128464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9EA6-1963-CC4B-86E4-F41B0901A721}"/>
              </a:ext>
            </a:extLst>
          </p:cNvPr>
          <p:cNvSpPr>
            <a:spLocks noGrp="1"/>
          </p:cNvSpPr>
          <p:nvPr>
            <p:ph type="title"/>
          </p:nvPr>
        </p:nvSpPr>
        <p:spPr/>
        <p:txBody>
          <a:bodyPr/>
          <a:lstStyle/>
          <a:p>
            <a:r>
              <a:rPr lang="en-BO"/>
              <a:t>Delegates como parámetros</a:t>
            </a:r>
          </a:p>
        </p:txBody>
      </p:sp>
      <p:sp>
        <p:nvSpPr>
          <p:cNvPr id="3" name="Content Placeholder 2">
            <a:extLst>
              <a:ext uri="{FF2B5EF4-FFF2-40B4-BE49-F238E27FC236}">
                <a16:creationId xmlns:a16="http://schemas.microsoft.com/office/drawing/2014/main" id="{CD42977D-164E-A342-A97C-45594693F8D6}"/>
              </a:ext>
            </a:extLst>
          </p:cNvPr>
          <p:cNvSpPr>
            <a:spLocks noGrp="1"/>
          </p:cNvSpPr>
          <p:nvPr>
            <p:ph idx="1"/>
          </p:nvPr>
        </p:nvSpPr>
        <p:spPr>
          <a:xfrm>
            <a:off x="7698377" y="2275049"/>
            <a:ext cx="3655423" cy="371644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400"/>
              <a:t>Una propiedad importante de los delegates es que se pueden pasar como parámetros de métodos.</a:t>
            </a:r>
          </a:p>
          <a:p>
            <a:pPr marL="0" indent="0">
              <a:buNone/>
            </a:pPr>
            <a:endParaRPr lang="en-US" sz="2400"/>
          </a:p>
          <a:p>
            <a:pPr marL="0" indent="0">
              <a:buNone/>
            </a:pPr>
            <a:r>
              <a:rPr lang="en-US" sz="2400"/>
              <a:t>El beneficio de este enfoque es que se obtiene un desacople entre el método que barre una colección y el método cliente que es el que decide que hacer con los elementos de la colección.</a:t>
            </a:r>
          </a:p>
          <a:p>
            <a:pPr marL="0" indent="0">
              <a:buNone/>
            </a:pPr>
            <a:endParaRPr lang="en-US" sz="2000"/>
          </a:p>
          <a:p>
            <a:pPr marL="0" indent="0">
              <a:buNone/>
            </a:pPr>
            <a:r>
              <a:rPr lang="en-US" sz="2000"/>
              <a:t> </a:t>
            </a:r>
            <a:endParaRPr lang="en-BO" sz="2000"/>
          </a:p>
        </p:txBody>
      </p:sp>
      <p:sp>
        <p:nvSpPr>
          <p:cNvPr id="4" name="TextBox 3">
            <a:extLst>
              <a:ext uri="{FF2B5EF4-FFF2-40B4-BE49-F238E27FC236}">
                <a16:creationId xmlns:a16="http://schemas.microsoft.com/office/drawing/2014/main" id="{C6AAC332-0D51-5A44-941F-8FEE07331F72}"/>
              </a:ext>
            </a:extLst>
          </p:cNvPr>
          <p:cNvSpPr txBox="1"/>
          <p:nvPr/>
        </p:nvSpPr>
        <p:spPr>
          <a:xfrm>
            <a:off x="838200" y="1813494"/>
            <a:ext cx="6381205"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ProcesaPersonaDelegate(string nombre);</a:t>
            </a:r>
          </a:p>
          <a:p>
            <a:r>
              <a:rPr lang="en-US" sz="1400" b="1"/>
              <a:t>public class PersonaDB {</a:t>
            </a:r>
          </a:p>
          <a:p>
            <a:r>
              <a:rPr lang="en-US" sz="1400" b="1"/>
              <a:t>	string[] lista = { "Pedro", "Ricardo", "Maria" };</a:t>
            </a:r>
          </a:p>
          <a:p>
            <a:r>
              <a:rPr lang="en-US" sz="1400" b="1"/>
              <a:t>	public void ProcesaLista(ProcesaPersonaDelegate procPersona)</a:t>
            </a:r>
          </a:p>
          <a:p>
            <a:r>
              <a:rPr lang="en-US" sz="1400" b="1"/>
              <a:t>	{</a:t>
            </a:r>
          </a:p>
          <a:p>
            <a:r>
              <a:rPr lang="en-US" sz="1400" b="1"/>
              <a:t>		foreach (string nombre in lista)</a:t>
            </a:r>
          </a:p>
          <a:p>
            <a:r>
              <a:rPr lang="en-US" sz="1400" b="1"/>
              <a:t>			procPersona(nombre);</a:t>
            </a:r>
          </a:p>
          <a:p>
            <a:r>
              <a:rPr lang="en-US" sz="1400" b="1"/>
              <a:t>	}</a:t>
            </a:r>
          </a:p>
          <a:p>
            <a:r>
              <a:rPr lang="en-US" sz="1400" b="1"/>
              <a:t>}</a:t>
            </a:r>
          </a:p>
          <a:p>
            <a:r>
              <a:rPr lang="en-US" sz="1400" b="1"/>
              <a:t>static class Principal {</a:t>
            </a:r>
          </a:p>
          <a:p>
            <a:r>
              <a:rPr lang="en-US" sz="1400" b="1"/>
              <a:t>	static void Main()</a:t>
            </a:r>
          </a:p>
          <a:p>
            <a:r>
              <a:rPr lang="en-US" sz="1400" b="1"/>
              <a:t>	{</a:t>
            </a:r>
          </a:p>
          <a:p>
            <a:r>
              <a:rPr lang="en-US" sz="1400" b="1"/>
              <a:t>		var db = new PersonaDB();</a:t>
            </a:r>
          </a:p>
          <a:p>
            <a:r>
              <a:rPr lang="en-US" sz="1400" b="1"/>
              <a:t>		db.ProcesaLista(WriteNombre);</a:t>
            </a:r>
          </a:p>
          <a:p>
            <a:r>
              <a:rPr lang="en-US" sz="1400" b="1"/>
              <a:t>	}</a:t>
            </a:r>
          </a:p>
          <a:p>
            <a:r>
              <a:rPr lang="en-US" sz="1400" b="1"/>
              <a:t>	static void WriteNombre(string nombre) {</a:t>
            </a:r>
          </a:p>
          <a:p>
            <a:r>
              <a:rPr lang="en-US" sz="1400" b="1"/>
              <a:t>		System.Console.WriteLine(nombre);</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1020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CD-5089-F043-880B-F4268C3A2DA5}"/>
              </a:ext>
            </a:extLst>
          </p:cNvPr>
          <p:cNvSpPr>
            <a:spLocks noGrp="1"/>
          </p:cNvSpPr>
          <p:nvPr>
            <p:ph type="title"/>
          </p:nvPr>
        </p:nvSpPr>
        <p:spPr/>
        <p:txBody>
          <a:bodyPr/>
          <a:lstStyle/>
          <a:p>
            <a:r>
              <a:rPr lang="en-US" dirty="0"/>
              <a:t>e</a:t>
            </a:r>
            <a:r>
              <a:rPr lang="en-BO" dirty="0"/>
              <a:t>numeraciones</a:t>
            </a:r>
          </a:p>
        </p:txBody>
      </p:sp>
      <p:sp>
        <p:nvSpPr>
          <p:cNvPr id="3" name="Content Placeholder 2">
            <a:extLst>
              <a:ext uri="{FF2B5EF4-FFF2-40B4-BE49-F238E27FC236}">
                <a16:creationId xmlns:a16="http://schemas.microsoft.com/office/drawing/2014/main" id="{A8DF7614-1FE8-DD41-AD21-48F5705CF700}"/>
              </a:ext>
            </a:extLst>
          </p:cNvPr>
          <p:cNvSpPr>
            <a:spLocks noGrp="1"/>
          </p:cNvSpPr>
          <p:nvPr>
            <p:ph idx="1"/>
          </p:nvPr>
        </p:nvSpPr>
        <p:spPr>
          <a:xfrm>
            <a:off x="6705600" y="1825625"/>
            <a:ext cx="464819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dirty="0"/>
          </a:p>
          <a:p>
            <a:pPr marL="0" indent="0">
              <a:buNone/>
            </a:pPr>
            <a:r>
              <a:rPr lang="en-BO" dirty="0"/>
              <a:t>Una enumeración (</a:t>
            </a:r>
            <a:r>
              <a:rPr lang="en-BO" b="1" dirty="0"/>
              <a:t>enum</a:t>
            </a:r>
            <a:r>
              <a:rPr lang="en-BO" dirty="0"/>
              <a:t>) es un </a:t>
            </a:r>
            <a:r>
              <a:rPr lang="en-BO" b="1" dirty="0"/>
              <a:t>tipo valor </a:t>
            </a:r>
            <a:r>
              <a:rPr lang="en-BO" dirty="0"/>
              <a:t>especial, consistente de una lista de constantes numéricas con nombres.</a:t>
            </a:r>
          </a:p>
          <a:p>
            <a:pPr marL="0" indent="0">
              <a:buNone/>
            </a:pPr>
            <a:endParaRPr lang="en-US" dirty="0"/>
          </a:p>
          <a:p>
            <a:pPr marL="0" indent="0">
              <a:buNone/>
            </a:pPr>
            <a:r>
              <a:rPr lang="en-US" dirty="0"/>
              <a:t>Para </a:t>
            </a:r>
            <a:r>
              <a:rPr lang="en-US" dirty="0" err="1"/>
              <a:t>declarar</a:t>
            </a:r>
            <a:r>
              <a:rPr lang="en-US" dirty="0"/>
              <a:t> un </a:t>
            </a:r>
            <a:r>
              <a:rPr lang="en-US" b="1" dirty="0" err="1"/>
              <a:t>enum</a:t>
            </a:r>
            <a:r>
              <a:rPr lang="en-US" dirty="0"/>
              <a:t>, se </a:t>
            </a:r>
            <a:r>
              <a:rPr lang="en-US" dirty="0" err="1"/>
              <a:t>usa</a:t>
            </a:r>
            <a:r>
              <a:rPr lang="en-US" dirty="0"/>
              <a:t> el keyword </a:t>
            </a:r>
            <a:r>
              <a:rPr lang="en-US" b="1" dirty="0" err="1"/>
              <a:t>enum</a:t>
            </a:r>
            <a:r>
              <a:rPr lang="en-US" dirty="0"/>
              <a:t> </a:t>
            </a:r>
            <a:r>
              <a:rPr lang="en-US" dirty="0" err="1"/>
              <a:t>seguido</a:t>
            </a:r>
            <a:r>
              <a:rPr lang="en-US" dirty="0"/>
              <a:t> por un </a:t>
            </a:r>
            <a:r>
              <a:rPr lang="en-US" dirty="0" err="1"/>
              <a:t>nombre</a:t>
            </a:r>
            <a:r>
              <a:rPr lang="en-US" dirty="0"/>
              <a:t> y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de </a:t>
            </a:r>
            <a:r>
              <a:rPr lang="en-US" dirty="0" err="1"/>
              <a:t>elementos</a:t>
            </a:r>
            <a:r>
              <a:rPr lang="en-US" dirty="0"/>
              <a:t> </a:t>
            </a:r>
            <a:r>
              <a:rPr lang="en-US" dirty="0" err="1"/>
              <a:t>constantes</a:t>
            </a:r>
            <a:r>
              <a:rPr lang="en-US" dirty="0"/>
              <a:t> </a:t>
            </a:r>
            <a:r>
              <a:rPr lang="en-US" dirty="0" err="1"/>
              <a:t>separados</a:t>
            </a:r>
            <a:r>
              <a:rPr lang="en-US" dirty="0"/>
              <a:t> por comas.</a:t>
            </a:r>
          </a:p>
          <a:p>
            <a:pPr marL="0" indent="0">
              <a:buNone/>
            </a:pPr>
            <a:endParaRPr lang="en-US" dirty="0"/>
          </a:p>
          <a:p>
            <a:pPr marL="0" indent="0">
              <a:buNone/>
            </a:pPr>
            <a:r>
              <a:rPr lang="en-US" dirty="0"/>
              <a:t>Este </a:t>
            </a:r>
            <a:r>
              <a:rPr lang="en-US" dirty="0" err="1"/>
              <a:t>tipo</a:t>
            </a:r>
            <a:r>
              <a:rPr lang="en-US" dirty="0"/>
              <a:t> de </a:t>
            </a:r>
            <a:r>
              <a:rPr lang="en-US" dirty="0" err="1"/>
              <a:t>enumeración</a:t>
            </a:r>
            <a:r>
              <a:rPr lang="en-US" dirty="0"/>
              <a:t> se </a:t>
            </a:r>
            <a:r>
              <a:rPr lang="en-US" dirty="0" err="1"/>
              <a:t>puede</a:t>
            </a:r>
            <a:r>
              <a:rPr lang="en-US" dirty="0"/>
              <a:t> </a:t>
            </a:r>
            <a:r>
              <a:rPr lang="en-US" dirty="0" err="1"/>
              <a:t>usar</a:t>
            </a:r>
            <a:r>
              <a:rPr lang="en-US" dirty="0"/>
              <a:t> para </a:t>
            </a:r>
            <a:r>
              <a:rPr lang="en-US" dirty="0" err="1"/>
              <a:t>crear</a:t>
            </a:r>
            <a:r>
              <a:rPr lang="en-US" dirty="0"/>
              <a:t> variables que </a:t>
            </a:r>
            <a:r>
              <a:rPr lang="en-US" dirty="0" err="1"/>
              <a:t>pueden</a:t>
            </a:r>
            <a:r>
              <a:rPr lang="en-US" dirty="0"/>
              <a:t> </a:t>
            </a:r>
            <a:r>
              <a:rPr lang="en-US" dirty="0" err="1"/>
              <a:t>contener</a:t>
            </a:r>
            <a:r>
              <a:rPr lang="en-US" dirty="0"/>
              <a:t> </a:t>
            </a:r>
            <a:r>
              <a:rPr lang="en-US" dirty="0" err="1"/>
              <a:t>estas</a:t>
            </a:r>
            <a:r>
              <a:rPr lang="en-US" dirty="0"/>
              <a:t> </a:t>
            </a:r>
            <a:r>
              <a:rPr lang="en-US" dirty="0" err="1"/>
              <a:t>constantes</a:t>
            </a:r>
            <a:r>
              <a:rPr lang="en-US" dirty="0"/>
              <a:t>. Para </a:t>
            </a:r>
            <a:r>
              <a:rPr lang="en-US" dirty="0" err="1"/>
              <a:t>asignar</a:t>
            </a:r>
            <a:r>
              <a:rPr lang="en-US" dirty="0"/>
              <a:t> un valor a una variable de </a:t>
            </a:r>
            <a:r>
              <a:rPr lang="en-US" dirty="0" err="1"/>
              <a:t>tipo</a:t>
            </a:r>
            <a:r>
              <a:rPr lang="en-US" dirty="0"/>
              <a:t> </a:t>
            </a:r>
            <a:r>
              <a:rPr lang="en-US" b="1" dirty="0" err="1"/>
              <a:t>enum</a:t>
            </a:r>
            <a:r>
              <a:rPr lang="en-US" dirty="0"/>
              <a:t>, se accede a los </a:t>
            </a:r>
            <a:r>
              <a:rPr lang="en-US" dirty="0" err="1"/>
              <a:t>elementos</a:t>
            </a:r>
            <a:r>
              <a:rPr lang="en-US" dirty="0"/>
              <a:t> </a:t>
            </a:r>
            <a:r>
              <a:rPr lang="en-US" dirty="0" err="1"/>
              <a:t>desde</a:t>
            </a:r>
            <a:r>
              <a:rPr lang="en-US" dirty="0"/>
              <a:t> la </a:t>
            </a:r>
            <a:r>
              <a:rPr lang="en-US" dirty="0" err="1"/>
              <a:t>enumeración</a:t>
            </a:r>
            <a:r>
              <a:rPr lang="en-US" dirty="0"/>
              <a:t>, de la </a:t>
            </a:r>
            <a:r>
              <a:rPr lang="en-US" dirty="0" err="1"/>
              <a:t>misma</a:t>
            </a:r>
            <a:r>
              <a:rPr lang="en-US" dirty="0"/>
              <a:t> </a:t>
            </a:r>
            <a:r>
              <a:rPr lang="en-US" dirty="0" err="1"/>
              <a:t>manera</a:t>
            </a:r>
            <a:r>
              <a:rPr lang="en-US" dirty="0"/>
              <a:t> </a:t>
            </a:r>
            <a:r>
              <a:rPr lang="en-US" dirty="0" err="1"/>
              <a:t>como</a:t>
            </a:r>
            <a:r>
              <a:rPr lang="en-US" dirty="0"/>
              <a:t> los </a:t>
            </a:r>
            <a:r>
              <a:rPr lang="en-US" dirty="0" err="1"/>
              <a:t>miembros</a:t>
            </a:r>
            <a:r>
              <a:rPr lang="en-US" dirty="0"/>
              <a:t> </a:t>
            </a:r>
            <a:r>
              <a:rPr lang="en-US" b="1" dirty="0"/>
              <a:t>static</a:t>
            </a:r>
            <a:r>
              <a:rPr lang="en-US" dirty="0"/>
              <a:t> de una </a:t>
            </a:r>
            <a:r>
              <a:rPr lang="en-US" dirty="0" err="1"/>
              <a:t>clase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FF128F20-DE9D-9B49-A04F-161C46BE0B81}"/>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 </a:t>
            </a:r>
            <a:r>
              <a:rPr lang="en-US" sz="1400" b="1" dirty="0" err="1"/>
              <a:t>enum</a:t>
            </a:r>
            <a:r>
              <a:rPr lang="en-US" sz="1400" b="1" dirty="0"/>
              <a:t> Estado { </a:t>
            </a:r>
          </a:p>
          <a:p>
            <a:r>
              <a:rPr lang="en-US" sz="1400" b="1" dirty="0"/>
              <a:t>	Run, 	</a:t>
            </a:r>
            <a:r>
              <a:rPr lang="en-US" sz="1400" b="1" dirty="0">
                <a:solidFill>
                  <a:schemeClr val="accent6">
                    <a:lumMod val="40000"/>
                    <a:lumOff val="60000"/>
                  </a:schemeClr>
                </a:solidFill>
              </a:rPr>
              <a:t>// 0	Run = 1,</a:t>
            </a:r>
          </a:p>
          <a:p>
            <a:r>
              <a:rPr lang="en-US" sz="1400" b="1" dirty="0"/>
              <a:t>	Wait, 	</a:t>
            </a:r>
            <a:r>
              <a:rPr lang="en-US" sz="1400" b="1" dirty="0">
                <a:solidFill>
                  <a:schemeClr val="accent6">
                    <a:lumMod val="40000"/>
                    <a:lumOff val="60000"/>
                  </a:schemeClr>
                </a:solidFill>
              </a:rPr>
              <a:t>// 1	2</a:t>
            </a:r>
          </a:p>
          <a:p>
            <a:r>
              <a:rPr lang="en-US" sz="1400" b="1" dirty="0"/>
              <a:t>	Stop, 	</a:t>
            </a:r>
            <a:r>
              <a:rPr lang="en-US" sz="1400" b="1" dirty="0">
                <a:solidFill>
                  <a:schemeClr val="accent6">
                    <a:lumMod val="40000"/>
                    <a:lumOff val="60000"/>
                  </a:schemeClr>
                </a:solidFill>
              </a:rPr>
              <a:t>// 2	Stop = 10</a:t>
            </a:r>
          </a:p>
          <a:p>
            <a:r>
              <a:rPr lang="en-US" sz="1400" b="1" dirty="0">
                <a:solidFill>
                  <a:schemeClr val="accent6">
                    <a:lumMod val="40000"/>
                    <a:lumOff val="60000"/>
                  </a:schemeClr>
                </a:solidFill>
              </a:rPr>
              <a:t>	</a:t>
            </a:r>
            <a:r>
              <a:rPr lang="en-US" sz="1400" b="1" dirty="0">
                <a:solidFill>
                  <a:schemeClr val="bg1"/>
                </a:solidFill>
              </a:rPr>
              <a:t>Break,</a:t>
            </a:r>
            <a:r>
              <a:rPr lang="en-US" sz="1400" b="1" dirty="0">
                <a:solidFill>
                  <a:schemeClr val="accent6">
                    <a:lumMod val="40000"/>
                    <a:lumOff val="60000"/>
                  </a:schemeClr>
                </a:solidFill>
              </a:rPr>
              <a:t>	// 3	11</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Estado s = </a:t>
            </a:r>
            <a:r>
              <a:rPr lang="en-US" sz="1400" b="1" dirty="0" err="1"/>
              <a:t>Estado.Stop</a:t>
            </a:r>
            <a:r>
              <a:rPr lang="en-US" sz="1400" b="1" dirty="0"/>
              <a:t>; </a:t>
            </a:r>
          </a:p>
          <a:p>
            <a:pPr lvl="2"/>
            <a:r>
              <a:rPr lang="en-US" sz="1400" b="1" dirty="0"/>
              <a:t>Write (s); WriteLine("("  + (int) s + ")");</a:t>
            </a:r>
          </a:p>
          <a:p>
            <a:pPr lvl="2"/>
            <a:r>
              <a:rPr lang="en-US" sz="1400" b="1" dirty="0"/>
              <a:t>switch (s)</a:t>
            </a:r>
          </a:p>
          <a:p>
            <a:pPr lvl="2"/>
            <a:r>
              <a:rPr lang="en-US" sz="1400" b="1" dirty="0"/>
              <a:t>{</a:t>
            </a:r>
          </a:p>
          <a:p>
            <a:pPr lvl="3"/>
            <a:r>
              <a:rPr lang="en-US" sz="1400" b="1" dirty="0"/>
              <a:t>case </a:t>
            </a:r>
            <a:r>
              <a:rPr lang="en-US" sz="1400" b="1" dirty="0" err="1"/>
              <a:t>Estado.Run</a:t>
            </a:r>
            <a:r>
              <a:rPr lang="en-US" sz="1400" b="1" dirty="0"/>
              <a:t>: WriteLine("Estado = Run"); break;</a:t>
            </a:r>
          </a:p>
          <a:p>
            <a:pPr lvl="3"/>
            <a:r>
              <a:rPr lang="en-US" sz="1400" b="1" dirty="0"/>
              <a:t>case </a:t>
            </a:r>
            <a:r>
              <a:rPr lang="en-US" sz="1400" b="1" dirty="0" err="1"/>
              <a:t>Estado.Wait</a:t>
            </a:r>
            <a:r>
              <a:rPr lang="en-US" sz="1400" b="1" dirty="0"/>
              <a:t>: WriteLine("Estado = Wait"); break;</a:t>
            </a:r>
          </a:p>
          <a:p>
            <a:pPr lvl="3"/>
            <a:r>
              <a:rPr lang="en-US" sz="1400" b="1" dirty="0"/>
              <a:t>case </a:t>
            </a:r>
            <a:r>
              <a:rPr lang="en-US" sz="1400" b="1" dirty="0" err="1"/>
              <a:t>Estado.Stop</a:t>
            </a:r>
            <a:r>
              <a:rPr lang="en-US" sz="1400" b="1" dirty="0"/>
              <a:t>: WriteLine("Estado = Stop"); break;</a:t>
            </a:r>
          </a:p>
          <a:p>
            <a:pPr lvl="3"/>
            <a:r>
              <a:rPr lang="en-US" sz="1400" b="1" dirty="0"/>
              <a:t>default: WriteLine("Estado = Break"); break;</a:t>
            </a:r>
          </a:p>
          <a:p>
            <a:pPr lvl="2"/>
            <a:r>
              <a:rPr lang="en-US" sz="1400" b="1" dirty="0"/>
              <a:t>}</a:t>
            </a:r>
          </a:p>
          <a:p>
            <a:pPr lvl="2" indent="-466725"/>
            <a:r>
              <a:rPr lang="en-US" sz="1400" b="1" dirty="0"/>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6026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11342</TotalTime>
  <Words>39358</Words>
  <Application>Microsoft Macintosh PowerPoint</Application>
  <PresentationFormat>Widescreen</PresentationFormat>
  <Paragraphs>4304</Paragraphs>
  <Slides>223</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223</vt:i4>
      </vt:variant>
    </vt:vector>
  </HeadingPairs>
  <TitlesOfParts>
    <vt:vector size="227"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enumeraciones</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lpstr>Clases abstractas</vt:lpstr>
      <vt:lpstr>Características de las clases abstractas</vt:lpstr>
      <vt:lpstr>Capítulo 13</vt:lpstr>
      <vt:lpstr>Manejo de excepciones</vt:lpstr>
      <vt:lpstr>Ejemplo de excepciones</vt:lpstr>
      <vt:lpstr>La sentencia try- catch</vt:lpstr>
      <vt:lpstr>Catching diferentes tipos de excepciones</vt:lpstr>
      <vt:lpstr>System.Exception </vt:lpstr>
      <vt:lpstr>finally</vt:lpstr>
      <vt:lpstr>try-finally</vt:lpstr>
      <vt:lpstr>La sentencia using</vt:lpstr>
      <vt:lpstr>try-catch-finally</vt:lpstr>
      <vt:lpstr>Filtros de excepciones</vt:lpstr>
      <vt:lpstr>throw: relanzando excepciones</vt:lpstr>
      <vt:lpstr>throw: lanzando excepciones</vt:lpstr>
      <vt:lpstr>throw en expresiones</vt:lpstr>
      <vt:lpstr>Codificando nuevas excepciones</vt:lpstr>
      <vt:lpstr>Excepciones internas</vt:lpstr>
      <vt:lpstr>Capítulo 14</vt:lpstr>
      <vt:lpstr>struct</vt:lpstr>
      <vt:lpstr>Constructores de estructuras</vt:lpstr>
      <vt:lpstr>Estructuras, inicializadores de campo</vt:lpstr>
      <vt:lpstr>Herencia de Estructuras</vt:lpstr>
      <vt:lpstr>struct vs class</vt:lpstr>
      <vt:lpstr>Capítulo 15</vt:lpstr>
      <vt:lpstr>Preprocesadores</vt:lpstr>
      <vt:lpstr>Sintaxis de los Preprocesadores</vt:lpstr>
      <vt:lpstr>Compilación condicional</vt:lpstr>
      <vt:lpstr>Directivas de diagnóstico</vt:lpstr>
      <vt:lpstr>Directiva line</vt:lpstr>
      <vt:lpstr>Directiva region</vt:lpstr>
      <vt:lpstr>Capítulo 16</vt:lpstr>
      <vt:lpstr>delegate</vt:lpstr>
      <vt:lpstr>Métodos anónimos</vt:lpstr>
      <vt:lpstr>Expresiones lambda</vt:lpstr>
      <vt:lpstr>lambda para método sin parámetros</vt:lpstr>
      <vt:lpstr>Sentencia lambda</vt:lpstr>
      <vt:lpstr>Expresiones body</vt:lpstr>
      <vt:lpstr>Delegates multicast</vt:lpstr>
      <vt:lpstr>Covarianza y Contravarianza</vt:lpstr>
      <vt:lpstr>Delegates como parámetros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761</cp:revision>
  <dcterms:created xsi:type="dcterms:W3CDTF">2020-04-17T15:21:31Z</dcterms:created>
  <dcterms:modified xsi:type="dcterms:W3CDTF">2020-05-09T21:42:27Z</dcterms:modified>
</cp:coreProperties>
</file>