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2" r:id="rId5"/>
    <p:sldId id="258" r:id="rId6"/>
    <p:sldId id="259" r:id="rId7"/>
    <p:sldId id="260" r:id="rId8"/>
    <p:sldId id="261" r:id="rId9"/>
    <p:sldId id="263" r:id="rId10"/>
    <p:sldId id="264" r:id="rId11"/>
    <p:sldId id="265" r:id="rId12"/>
    <p:sldId id="267" r:id="rId13"/>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7"/>
    <p:restoredTop sz="94719"/>
  </p:normalViewPr>
  <p:slideViewPr>
    <p:cSldViewPr snapToGrid="0" snapToObjects="1">
      <p:cViewPr varScale="1">
        <p:scale>
          <a:sx n="147" d="100"/>
          <a:sy n="147" d="100"/>
        </p:scale>
        <p:origin x="11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47EA-2378-2C42-9208-E4D0D325B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FFD1794C-B410-A745-ABD7-999A00134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8CEC9FF9-D3CC-5F4C-A993-2BC9F834385C}"/>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5" name="Footer Placeholder 4">
            <a:extLst>
              <a:ext uri="{FF2B5EF4-FFF2-40B4-BE49-F238E27FC236}">
                <a16:creationId xmlns:a16="http://schemas.microsoft.com/office/drawing/2014/main" id="{26694B18-F453-6A40-A1E6-4B108A1FB15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AE260D4-14A2-054F-AFCE-58B813C7E971}"/>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319023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0B86-2E99-DC4B-A8F2-D7CF459BAFD3}"/>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B2B6826D-4612-B240-BF05-CC22340DB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A2FE472-3C9F-8847-9842-D1C169EACD74}"/>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5" name="Footer Placeholder 4">
            <a:extLst>
              <a:ext uri="{FF2B5EF4-FFF2-40B4-BE49-F238E27FC236}">
                <a16:creationId xmlns:a16="http://schemas.microsoft.com/office/drawing/2014/main" id="{3490E30B-9B00-7146-9378-69A9A915759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08D4CC84-4358-044A-9386-A53B33873D32}"/>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270019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26B63-3DBD-7A47-AF3F-A104329FF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E33C0A41-1FBF-8D40-83BC-78C95CF978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30F3C86-6E4B-A043-B460-5A36D9B27258}"/>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5" name="Footer Placeholder 4">
            <a:extLst>
              <a:ext uri="{FF2B5EF4-FFF2-40B4-BE49-F238E27FC236}">
                <a16:creationId xmlns:a16="http://schemas.microsoft.com/office/drawing/2014/main" id="{EFAF0F4D-E56C-B446-BF78-AE262DBAB2AC}"/>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578EAFDB-880F-504A-B134-4018C0AD8803}"/>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20488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31EC-8D5F-A041-86CF-2B6DAD956BF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B731536-1641-7A44-98AF-414E5464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71EDC217-E659-BA4E-B933-6B02125D3B7A}"/>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5" name="Footer Placeholder 4">
            <a:extLst>
              <a:ext uri="{FF2B5EF4-FFF2-40B4-BE49-F238E27FC236}">
                <a16:creationId xmlns:a16="http://schemas.microsoft.com/office/drawing/2014/main" id="{AE2BE246-951F-A44C-BC60-A0602DAEB779}"/>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00378DCC-4945-AB47-BF18-9FE64D6D899D}"/>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142708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2D36-C85C-BD43-B204-28340E768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583161A9-3C5A-1243-806E-7A50EB509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E41F54-3BF3-E44A-A0DA-54957BBA308D}"/>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5" name="Footer Placeholder 4">
            <a:extLst>
              <a:ext uri="{FF2B5EF4-FFF2-40B4-BE49-F238E27FC236}">
                <a16:creationId xmlns:a16="http://schemas.microsoft.com/office/drawing/2014/main" id="{8A761DBA-7077-FB45-BE4B-B9E8167C187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625B0D5-1525-9C4C-9091-9332A21A444E}"/>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36928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894E-B86E-774C-A14E-E132CE0395F1}"/>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B2B9DABF-A26A-754D-82D2-1F86FC01A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A834DDA2-B671-3C4A-8729-AD738611E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133597E5-62DC-E445-BEC0-287F26EA8F66}"/>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6" name="Footer Placeholder 5">
            <a:extLst>
              <a:ext uri="{FF2B5EF4-FFF2-40B4-BE49-F238E27FC236}">
                <a16:creationId xmlns:a16="http://schemas.microsoft.com/office/drawing/2014/main" id="{A9A86FBC-A7FE-4043-966B-E76B1EDA5172}"/>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B5B8EE82-8EAA-1D44-BACB-171E770B1E48}"/>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3910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6528-A190-2F43-9EF1-D0D1CD1E266F}"/>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720671-17B1-1146-B5D4-35EB7C7A1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29612-02ED-A745-8EBA-26B8E178E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81C0A1B5-2E32-8045-8EA9-1F922E074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C51338-3A1C-2E4A-BE09-11A2D699B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F582BCF-373E-7D4C-8698-7BCD16DC9C49}"/>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8" name="Footer Placeholder 7">
            <a:extLst>
              <a:ext uri="{FF2B5EF4-FFF2-40B4-BE49-F238E27FC236}">
                <a16:creationId xmlns:a16="http://schemas.microsoft.com/office/drawing/2014/main" id="{D0233000-B93B-4F4A-88AA-7C28D9A8A41D}"/>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7CFD8B59-5CA2-0942-8613-E74567835A5D}"/>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141227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FE22-46FF-AF4F-8D76-0329909877A5}"/>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09D46495-714B-0240-A4DB-F80B57AB9437}"/>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4" name="Footer Placeholder 3">
            <a:extLst>
              <a:ext uri="{FF2B5EF4-FFF2-40B4-BE49-F238E27FC236}">
                <a16:creationId xmlns:a16="http://schemas.microsoft.com/office/drawing/2014/main" id="{FBDDD2F5-B5FF-2846-9FE5-3543265050B5}"/>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9E62A0D-9EB1-294A-83FC-A74CDC8342A5}"/>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206613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94575-5A8D-8942-A7BD-8E051A706F8A}"/>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3" name="Footer Placeholder 2">
            <a:extLst>
              <a:ext uri="{FF2B5EF4-FFF2-40B4-BE49-F238E27FC236}">
                <a16:creationId xmlns:a16="http://schemas.microsoft.com/office/drawing/2014/main" id="{0245442E-F341-674A-8011-FD0E032CB63C}"/>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A909CA27-2651-D74C-8512-7F9BBC8F7EF0}"/>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315532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D467-74D0-CB4D-9941-9EC9B8E56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10E42CBE-45DD-BC48-A009-003997AF1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7C49350B-612D-2845-B7BD-B0E79EC1C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64147-0007-274B-BEC6-497C16BAB5AC}"/>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6" name="Footer Placeholder 5">
            <a:extLst>
              <a:ext uri="{FF2B5EF4-FFF2-40B4-BE49-F238E27FC236}">
                <a16:creationId xmlns:a16="http://schemas.microsoft.com/office/drawing/2014/main" id="{61EB591C-B9E9-784D-A42A-F91CCF1CC00A}"/>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0022FC5-4544-D749-B09D-12954AC10B4E}"/>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280483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6A20-3A7A-974A-963D-52ADDBD5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89A9D57A-E1C4-B14A-BCB5-E9E3A0A0F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BAC2BC3D-E853-AD45-93D0-F09DEC73B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C5F3B-9004-B94E-B372-20A71F880449}"/>
              </a:ext>
            </a:extLst>
          </p:cNvPr>
          <p:cNvSpPr>
            <a:spLocks noGrp="1"/>
          </p:cNvSpPr>
          <p:nvPr>
            <p:ph type="dt" sz="half" idx="10"/>
          </p:nvPr>
        </p:nvSpPr>
        <p:spPr/>
        <p:txBody>
          <a:bodyPr/>
          <a:lstStyle/>
          <a:p>
            <a:fld id="{31E3FFB7-D8FF-E64B-A3D0-BA1B7F373C1B}" type="datetimeFigureOut">
              <a:rPr lang="en-BO" smtClean="0"/>
              <a:t>4/1/20</a:t>
            </a:fld>
            <a:endParaRPr lang="en-BO"/>
          </a:p>
        </p:txBody>
      </p:sp>
      <p:sp>
        <p:nvSpPr>
          <p:cNvPr id="6" name="Footer Placeholder 5">
            <a:extLst>
              <a:ext uri="{FF2B5EF4-FFF2-40B4-BE49-F238E27FC236}">
                <a16:creationId xmlns:a16="http://schemas.microsoft.com/office/drawing/2014/main" id="{15D884EA-A696-1742-81B4-F65621B1752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2163C832-9FB2-E64A-BBFC-FFB162DF69E6}"/>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83830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87307-478E-A04D-ACFA-885EC12FE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C52F0685-2CBD-3B4E-842B-B16B585CD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91B57037-29E7-BF44-BC3A-EBD613272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3FFB7-D8FF-E64B-A3D0-BA1B7F373C1B}" type="datetimeFigureOut">
              <a:rPr lang="en-BO" smtClean="0"/>
              <a:t>4/1/20</a:t>
            </a:fld>
            <a:endParaRPr lang="en-BO"/>
          </a:p>
        </p:txBody>
      </p:sp>
      <p:sp>
        <p:nvSpPr>
          <p:cNvPr id="5" name="Footer Placeholder 4">
            <a:extLst>
              <a:ext uri="{FF2B5EF4-FFF2-40B4-BE49-F238E27FC236}">
                <a16:creationId xmlns:a16="http://schemas.microsoft.com/office/drawing/2014/main" id="{F1F461BE-2607-0045-8BDC-AECF21B37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661CEEEB-9088-454E-B46C-007EFF426B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2E14B-DE26-F54D-A526-491C5E3FD171}" type="slidenum">
              <a:rPr lang="en-BO" smtClean="0"/>
              <a:t>‹#›</a:t>
            </a:fld>
            <a:endParaRPr lang="en-BO"/>
          </a:p>
        </p:txBody>
      </p:sp>
    </p:spTree>
    <p:extLst>
      <p:ext uri="{BB962C8B-B14F-4D97-AF65-F5344CB8AC3E}">
        <p14:creationId xmlns:p14="http://schemas.microsoft.com/office/powerpoint/2010/main" val="5400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5764-58DC-A841-81DA-D81935C99F6D}"/>
              </a:ext>
            </a:extLst>
          </p:cNvPr>
          <p:cNvSpPr>
            <a:spLocks noGrp="1"/>
          </p:cNvSpPr>
          <p:nvPr>
            <p:ph type="ctrTitle"/>
          </p:nvPr>
        </p:nvSpPr>
        <p:spPr/>
        <p:txBody>
          <a:bodyPr/>
          <a:lstStyle/>
          <a:p>
            <a:r>
              <a:rPr lang="en-BO" dirty="0"/>
              <a:t>C# 8</a:t>
            </a:r>
          </a:p>
        </p:txBody>
      </p:sp>
      <p:sp>
        <p:nvSpPr>
          <p:cNvPr id="3" name="Subtitle 2">
            <a:extLst>
              <a:ext uri="{FF2B5EF4-FFF2-40B4-BE49-F238E27FC236}">
                <a16:creationId xmlns:a16="http://schemas.microsoft.com/office/drawing/2014/main" id="{BCB03F5A-262D-744B-8319-9D4ABDB28972}"/>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11599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62D3-AD7A-EB47-96E9-2E8A609C56E5}"/>
              </a:ext>
            </a:extLst>
          </p:cNvPr>
          <p:cNvSpPr>
            <a:spLocks noGrp="1"/>
          </p:cNvSpPr>
          <p:nvPr>
            <p:ph type="title"/>
          </p:nvPr>
        </p:nvSpPr>
        <p:spPr/>
        <p:txBody>
          <a:bodyPr/>
          <a:lstStyle/>
          <a:p>
            <a:r>
              <a:rPr lang="en-BO" dirty="0"/>
              <a:t>Azure</a:t>
            </a:r>
          </a:p>
        </p:txBody>
      </p:sp>
      <p:sp>
        <p:nvSpPr>
          <p:cNvPr id="3" name="Content Placeholder 2">
            <a:extLst>
              <a:ext uri="{FF2B5EF4-FFF2-40B4-BE49-F238E27FC236}">
                <a16:creationId xmlns:a16="http://schemas.microsoft.com/office/drawing/2014/main" id="{F8C8EC47-A8F5-1F4B-8609-C2AB80BFF218}"/>
              </a:ext>
            </a:extLst>
          </p:cNvPr>
          <p:cNvSpPr>
            <a:spLocks noGrp="1"/>
          </p:cNvSpPr>
          <p:nvPr>
            <p:ph idx="1"/>
          </p:nvPr>
        </p:nvSpPr>
        <p:spPr/>
        <p:txBody>
          <a:bodyPr/>
          <a:lstStyle/>
          <a:p>
            <a:endParaRPr lang="en-BO"/>
          </a:p>
        </p:txBody>
      </p:sp>
    </p:spTree>
    <p:extLst>
      <p:ext uri="{BB962C8B-B14F-4D97-AF65-F5344CB8AC3E}">
        <p14:creationId xmlns:p14="http://schemas.microsoft.com/office/powerpoint/2010/main" val="125115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FEA1-0071-2349-A2B8-D8ECFB11CC9F}"/>
              </a:ext>
            </a:extLst>
          </p:cNvPr>
          <p:cNvSpPr>
            <a:spLocks noGrp="1"/>
          </p:cNvSpPr>
          <p:nvPr>
            <p:ph type="title"/>
          </p:nvPr>
        </p:nvSpPr>
        <p:spPr/>
        <p:txBody>
          <a:bodyPr/>
          <a:lstStyle/>
          <a:p>
            <a:r>
              <a:rPr lang="en-BO" dirty="0"/>
              <a:t>Runtimes .Net and Platforms</a:t>
            </a:r>
          </a:p>
        </p:txBody>
      </p:sp>
      <p:pic>
        <p:nvPicPr>
          <p:cNvPr id="4" name="Picture 3">
            <a:extLst>
              <a:ext uri="{FF2B5EF4-FFF2-40B4-BE49-F238E27FC236}">
                <a16:creationId xmlns:a16="http://schemas.microsoft.com/office/drawing/2014/main" id="{003E650E-32FE-3940-83C4-7AB07ED6923B}"/>
              </a:ext>
            </a:extLst>
          </p:cNvPr>
          <p:cNvPicPr>
            <a:picLocks noChangeAspect="1"/>
          </p:cNvPicPr>
          <p:nvPr/>
        </p:nvPicPr>
        <p:blipFill>
          <a:blip r:embed="rId2"/>
          <a:stretch>
            <a:fillRect/>
          </a:stretch>
        </p:blipFill>
        <p:spPr>
          <a:xfrm>
            <a:off x="940526" y="1690688"/>
            <a:ext cx="7009144" cy="5001036"/>
          </a:xfrm>
          <a:prstGeom prst="rect">
            <a:avLst/>
          </a:prstGeom>
        </p:spPr>
      </p:pic>
      <p:sp>
        <p:nvSpPr>
          <p:cNvPr id="5" name="TextBox 4">
            <a:extLst>
              <a:ext uri="{FF2B5EF4-FFF2-40B4-BE49-F238E27FC236}">
                <a16:creationId xmlns:a16="http://schemas.microsoft.com/office/drawing/2014/main" id="{4C2B54FD-EADE-354D-B29A-7987EC66AC81}"/>
              </a:ext>
            </a:extLst>
          </p:cNvPr>
          <p:cNvSpPr txBox="1"/>
          <p:nvPr/>
        </p:nvSpPr>
        <p:spPr>
          <a:xfrm>
            <a:off x="8447314" y="1690688"/>
            <a:ext cx="3108960" cy="2308324"/>
          </a:xfrm>
          <a:prstGeom prst="rect">
            <a:avLst/>
          </a:prstGeom>
          <a:noFill/>
        </p:spPr>
        <p:txBody>
          <a:bodyPr wrap="square" rtlCol="0">
            <a:spAutoFit/>
          </a:bodyPr>
          <a:lstStyle/>
          <a:p>
            <a:r>
              <a:rPr lang="en-US" dirty="0"/>
              <a:t>Taking into account all of the listed implementations, .NET framework can be used</a:t>
            </a:r>
          </a:p>
          <a:p>
            <a:r>
              <a:rPr lang="en-US" dirty="0"/>
              <a:t>today to develop at least some types of applications for most of the actively developed</a:t>
            </a:r>
          </a:p>
          <a:p>
            <a:r>
              <a:rPr lang="en-US" dirty="0"/>
              <a:t>platforms and operating systems.</a:t>
            </a:r>
          </a:p>
        </p:txBody>
      </p:sp>
    </p:spTree>
    <p:extLst>
      <p:ext uri="{BB962C8B-B14F-4D97-AF65-F5344CB8AC3E}">
        <p14:creationId xmlns:p14="http://schemas.microsoft.com/office/powerpoint/2010/main" val="143301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01B0-1AA2-E54D-88A8-AE9662FE9D44}"/>
              </a:ext>
            </a:extLst>
          </p:cNvPr>
          <p:cNvSpPr>
            <a:spLocks noGrp="1"/>
          </p:cNvSpPr>
          <p:nvPr>
            <p:ph type="title"/>
          </p:nvPr>
        </p:nvSpPr>
        <p:spPr/>
        <p:txBody>
          <a:bodyPr>
            <a:normAutofit/>
          </a:bodyPr>
          <a:lstStyle/>
          <a:p>
            <a:r>
              <a:rPr lang="en-US" dirty="0"/>
              <a:t>.NET framework: CLR and FCL</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890273CB-158C-4442-A5E9-43232C1558A4}"/>
              </a:ext>
            </a:extLst>
          </p:cNvPr>
          <p:cNvPicPr>
            <a:picLocks noChangeAspect="1"/>
          </p:cNvPicPr>
          <p:nvPr/>
        </p:nvPicPr>
        <p:blipFill>
          <a:blip r:embed="rId2"/>
          <a:stretch>
            <a:fillRect/>
          </a:stretch>
        </p:blipFill>
        <p:spPr>
          <a:xfrm>
            <a:off x="2148840" y="1828990"/>
            <a:ext cx="8323784" cy="4842160"/>
          </a:xfrm>
          <a:prstGeom prst="rect">
            <a:avLst/>
          </a:prstGeom>
        </p:spPr>
      </p:pic>
    </p:spTree>
    <p:extLst>
      <p:ext uri="{BB962C8B-B14F-4D97-AF65-F5344CB8AC3E}">
        <p14:creationId xmlns:p14="http://schemas.microsoft.com/office/powerpoint/2010/main" val="49192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F147-7CFB-2D42-9550-7D72AC096CA2}"/>
              </a:ext>
            </a:extLst>
          </p:cNvPr>
          <p:cNvSpPr>
            <a:spLocks noGrp="1"/>
          </p:cNvSpPr>
          <p:nvPr>
            <p:ph type="title"/>
          </p:nvPr>
        </p:nvSpPr>
        <p:spPr/>
        <p:txBody>
          <a:bodyPr>
            <a:noAutofit/>
          </a:bodyPr>
          <a:lstStyle/>
          <a:p>
            <a:r>
              <a:rPr lang="en-US" dirty="0"/>
              <a:t>.NET framework?</a:t>
            </a:r>
            <a:br>
              <a:rPr lang="en-US" sz="2400" dirty="0"/>
            </a:br>
            <a:endParaRPr lang="en-BO" sz="2400" dirty="0"/>
          </a:p>
        </p:txBody>
      </p:sp>
      <p:sp>
        <p:nvSpPr>
          <p:cNvPr id="3" name="Content Placeholder 2">
            <a:extLst>
              <a:ext uri="{FF2B5EF4-FFF2-40B4-BE49-F238E27FC236}">
                <a16:creationId xmlns:a16="http://schemas.microsoft.com/office/drawing/2014/main" id="{B52FF27A-6554-2C4A-9D7C-1384C454303D}"/>
              </a:ext>
            </a:extLst>
          </p:cNvPr>
          <p:cNvSpPr>
            <a:spLocks noGrp="1"/>
          </p:cNvSpPr>
          <p:nvPr>
            <p:ph idx="1"/>
          </p:nvPr>
        </p:nvSpPr>
        <p:spPr/>
        <p:txBody>
          <a:bodyPr>
            <a:normAutofit/>
          </a:bodyPr>
          <a:lstStyle/>
          <a:p>
            <a:r>
              <a:rPr lang="en-US" dirty="0"/>
              <a:t>When Microsoft released the first version of .NET framework in 2002, the applications developed on it could only run on Windows machines with the .NET Framework installed. This has not changed until today. Applications developed using the full .NET framework will still run only on Windows.</a:t>
            </a:r>
          </a:p>
          <a:p>
            <a:pPr marL="0" indent="0">
              <a:buNone/>
            </a:pPr>
            <a:endParaRPr lang="en-BO" dirty="0"/>
          </a:p>
        </p:txBody>
      </p:sp>
    </p:spTree>
    <p:extLst>
      <p:ext uri="{BB962C8B-B14F-4D97-AF65-F5344CB8AC3E}">
        <p14:creationId xmlns:p14="http://schemas.microsoft.com/office/powerpoint/2010/main" val="339146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F09F-3C7C-B442-9865-E1698124D7FE}"/>
              </a:ext>
            </a:extLst>
          </p:cNvPr>
          <p:cNvSpPr>
            <a:spLocks noGrp="1"/>
          </p:cNvSpPr>
          <p:nvPr>
            <p:ph type="title"/>
          </p:nvPr>
        </p:nvSpPr>
        <p:spPr/>
        <p:txBody>
          <a:bodyPr/>
          <a:lstStyle/>
          <a:p>
            <a:r>
              <a:rPr lang="en-BO" dirty="0"/>
              <a:t>.Net Framework	</a:t>
            </a:r>
          </a:p>
        </p:txBody>
      </p:sp>
      <p:pic>
        <p:nvPicPr>
          <p:cNvPr id="6" name="Picture 5" descr="A screenshot of a cell phone&#10;&#10;Description automatically generated">
            <a:extLst>
              <a:ext uri="{FF2B5EF4-FFF2-40B4-BE49-F238E27FC236}">
                <a16:creationId xmlns:a16="http://schemas.microsoft.com/office/drawing/2014/main" id="{A74B4ECE-945A-9746-ABA7-82B0DC236103}"/>
              </a:ext>
            </a:extLst>
          </p:cNvPr>
          <p:cNvPicPr>
            <a:picLocks noChangeAspect="1"/>
          </p:cNvPicPr>
          <p:nvPr/>
        </p:nvPicPr>
        <p:blipFill>
          <a:blip r:embed="rId2"/>
          <a:stretch>
            <a:fillRect/>
          </a:stretch>
        </p:blipFill>
        <p:spPr>
          <a:xfrm>
            <a:off x="2148839" y="1846676"/>
            <a:ext cx="7648683" cy="4810155"/>
          </a:xfrm>
          <a:prstGeom prst="rect">
            <a:avLst/>
          </a:prstGeom>
        </p:spPr>
      </p:pic>
    </p:spTree>
    <p:extLst>
      <p:ext uri="{BB962C8B-B14F-4D97-AF65-F5344CB8AC3E}">
        <p14:creationId xmlns:p14="http://schemas.microsoft.com/office/powerpoint/2010/main" val="238816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F60D-AEDC-504C-A65E-5C5ECD40DD5B}"/>
              </a:ext>
            </a:extLst>
          </p:cNvPr>
          <p:cNvSpPr>
            <a:spLocks noGrp="1"/>
          </p:cNvSpPr>
          <p:nvPr>
            <p:ph type="title"/>
          </p:nvPr>
        </p:nvSpPr>
        <p:spPr/>
        <p:txBody>
          <a:bodyPr/>
          <a:lstStyle/>
          <a:p>
            <a:r>
              <a:rPr lang="en-BO" dirty="0"/>
              <a:t>.Net Core </a:t>
            </a:r>
          </a:p>
        </p:txBody>
      </p:sp>
      <p:sp>
        <p:nvSpPr>
          <p:cNvPr id="3" name="Content Placeholder 2">
            <a:extLst>
              <a:ext uri="{FF2B5EF4-FFF2-40B4-BE49-F238E27FC236}">
                <a16:creationId xmlns:a16="http://schemas.microsoft.com/office/drawing/2014/main" id="{98D16505-B17E-6B49-8193-996A43CD57B2}"/>
              </a:ext>
            </a:extLst>
          </p:cNvPr>
          <p:cNvSpPr>
            <a:spLocks noGrp="1"/>
          </p:cNvSpPr>
          <p:nvPr>
            <p:ph idx="1"/>
          </p:nvPr>
        </p:nvSpPr>
        <p:spPr/>
        <p:txBody>
          <a:bodyPr/>
          <a:lstStyle/>
          <a:p>
            <a:r>
              <a:rPr lang="en-US" dirty="0"/>
              <a:t>The latest .NET implementation by Microsoft is .NET Core, first released in 2016. </a:t>
            </a:r>
          </a:p>
          <a:p>
            <a:r>
              <a:rPr lang="en-US" dirty="0"/>
              <a:t>.NET Core is an open source re-implementation of the full .NET framework, available for Windows, macOS and Linux. It provides a subset of the .NET class libraries.</a:t>
            </a:r>
          </a:p>
          <a:p>
            <a:r>
              <a:rPr lang="en-US" dirty="0"/>
              <a:t>It supports development of console applications, Entity Framework Core and ASP.NET Core based web applications for all supported operating systems. </a:t>
            </a:r>
          </a:p>
          <a:p>
            <a:endParaRPr lang="en-BO" dirty="0"/>
          </a:p>
        </p:txBody>
      </p:sp>
    </p:spTree>
    <p:extLst>
      <p:ext uri="{BB962C8B-B14F-4D97-AF65-F5344CB8AC3E}">
        <p14:creationId xmlns:p14="http://schemas.microsoft.com/office/powerpoint/2010/main" val="27308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26CD-917E-6048-A675-375C92C27865}"/>
              </a:ext>
            </a:extLst>
          </p:cNvPr>
          <p:cNvSpPr>
            <a:spLocks noGrp="1"/>
          </p:cNvSpPr>
          <p:nvPr>
            <p:ph type="title"/>
          </p:nvPr>
        </p:nvSpPr>
        <p:spPr/>
        <p:txBody>
          <a:bodyPr/>
          <a:lstStyle/>
          <a:p>
            <a:r>
              <a:rPr lang="en-BO" dirty="0"/>
              <a:t>.Net Core 3.1</a:t>
            </a:r>
          </a:p>
        </p:txBody>
      </p:sp>
      <p:sp>
        <p:nvSpPr>
          <p:cNvPr id="3" name="Content Placeholder 2">
            <a:extLst>
              <a:ext uri="{FF2B5EF4-FFF2-40B4-BE49-F238E27FC236}">
                <a16:creationId xmlns:a16="http://schemas.microsoft.com/office/drawing/2014/main" id="{B5DDD3E4-7E18-7E47-8136-746CEC6F7D59}"/>
              </a:ext>
            </a:extLst>
          </p:cNvPr>
          <p:cNvSpPr>
            <a:spLocks noGrp="1"/>
          </p:cNvSpPr>
          <p:nvPr>
            <p:ph idx="1"/>
          </p:nvPr>
        </p:nvSpPr>
        <p:spPr/>
        <p:txBody>
          <a:bodyPr>
            <a:normAutofit/>
          </a:bodyPr>
          <a:lstStyle/>
          <a:p>
            <a:r>
              <a:rPr lang="en-US" dirty="0"/>
              <a:t>.NET Core Version 3.1 (released in 2019) add support for Windows Forms and WPF based Windows desktop applications and Entity Framework 6.0.</a:t>
            </a:r>
          </a:p>
          <a:p>
            <a:pPr marL="0" indent="0">
              <a:buNone/>
            </a:pPr>
            <a:endParaRPr lang="en-US" dirty="0"/>
          </a:p>
          <a:p>
            <a:endParaRPr lang="en-BO" dirty="0"/>
          </a:p>
        </p:txBody>
      </p:sp>
    </p:spTree>
    <p:extLst>
      <p:ext uri="{BB962C8B-B14F-4D97-AF65-F5344CB8AC3E}">
        <p14:creationId xmlns:p14="http://schemas.microsoft.com/office/powerpoint/2010/main" val="115300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7712-6C82-2440-9175-954C50AE6C0E}"/>
              </a:ext>
            </a:extLst>
          </p:cNvPr>
          <p:cNvSpPr>
            <a:spLocks noGrp="1"/>
          </p:cNvSpPr>
          <p:nvPr>
            <p:ph type="title"/>
          </p:nvPr>
        </p:nvSpPr>
        <p:spPr/>
        <p:txBody>
          <a:bodyPr/>
          <a:lstStyle/>
          <a:p>
            <a:r>
              <a:rPr lang="en-BO" dirty="0"/>
              <a:t>Xamarin</a:t>
            </a:r>
          </a:p>
        </p:txBody>
      </p:sp>
      <p:sp>
        <p:nvSpPr>
          <p:cNvPr id="3" name="Content Placeholder 2">
            <a:extLst>
              <a:ext uri="{FF2B5EF4-FFF2-40B4-BE49-F238E27FC236}">
                <a16:creationId xmlns:a16="http://schemas.microsoft.com/office/drawing/2014/main" id="{073C06A6-7A14-DC45-A139-EA5557774D47}"/>
              </a:ext>
            </a:extLst>
          </p:cNvPr>
          <p:cNvSpPr>
            <a:spLocks noGrp="1"/>
          </p:cNvSpPr>
          <p:nvPr>
            <p:ph idx="1"/>
          </p:nvPr>
        </p:nvSpPr>
        <p:spPr/>
        <p:txBody>
          <a:bodyPr>
            <a:normAutofit lnSpcReduction="10000"/>
          </a:bodyPr>
          <a:lstStyle/>
          <a:p>
            <a:r>
              <a:rPr lang="en-US" dirty="0"/>
              <a:t>Independent of Microsoft, programmer Miguel de Icaza developed an open source implementation of the .NET framework for Linux, named Mono.</a:t>
            </a:r>
          </a:p>
          <a:p>
            <a:r>
              <a:rPr lang="en-US" dirty="0"/>
              <a:t>Xamarin is a .NET implementation based on Mono, which supports the development for iOS, Android and macOS. Microsoft acquired Xamarin in 2016. Its development model is based on a subset of .NET class libraries, combined with the ability to invoke native APIs of each supported platform. </a:t>
            </a:r>
          </a:p>
          <a:p>
            <a:r>
              <a:rPr lang="en-US" dirty="0"/>
              <a:t>Additionally, </a:t>
            </a:r>
            <a:r>
              <a:rPr lang="en-US" dirty="0" err="1"/>
              <a:t>Xamarin.Forms</a:t>
            </a:r>
            <a:r>
              <a:rPr lang="en-US" dirty="0"/>
              <a:t>, a XAML based user interface framework can be used for development of common user interfaces for iOS, Android and Windows Mobile applications.</a:t>
            </a:r>
          </a:p>
          <a:p>
            <a:endParaRPr lang="en-BO" dirty="0"/>
          </a:p>
        </p:txBody>
      </p:sp>
    </p:spTree>
    <p:extLst>
      <p:ext uri="{BB962C8B-B14F-4D97-AF65-F5344CB8AC3E}">
        <p14:creationId xmlns:p14="http://schemas.microsoft.com/office/powerpoint/2010/main" val="399188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91-E90C-B945-91BE-5AA6BFF2C594}"/>
              </a:ext>
            </a:extLst>
          </p:cNvPr>
          <p:cNvSpPr>
            <a:spLocks noGrp="1"/>
          </p:cNvSpPr>
          <p:nvPr>
            <p:ph type="title"/>
          </p:nvPr>
        </p:nvSpPr>
        <p:spPr/>
        <p:txBody>
          <a:bodyPr/>
          <a:lstStyle/>
          <a:p>
            <a:r>
              <a:rPr lang="en-BO" dirty="0"/>
              <a:t>Unity </a:t>
            </a:r>
          </a:p>
        </p:txBody>
      </p:sp>
      <p:sp>
        <p:nvSpPr>
          <p:cNvPr id="3" name="Content Placeholder 2">
            <a:extLst>
              <a:ext uri="{FF2B5EF4-FFF2-40B4-BE49-F238E27FC236}">
                <a16:creationId xmlns:a16="http://schemas.microsoft.com/office/drawing/2014/main" id="{28440095-38D2-514C-AFBC-7798B8EB2D32}"/>
              </a:ext>
            </a:extLst>
          </p:cNvPr>
          <p:cNvSpPr>
            <a:spLocks noGrp="1"/>
          </p:cNvSpPr>
          <p:nvPr>
            <p:ph idx="1"/>
          </p:nvPr>
        </p:nvSpPr>
        <p:spPr/>
        <p:txBody>
          <a:bodyPr>
            <a:normAutofit/>
          </a:bodyPr>
          <a:lstStyle/>
          <a:p>
            <a:r>
              <a:rPr lang="en-US" dirty="0"/>
              <a:t>Mono is also used in Unity, a cross platform game development engine, which currently supports over 25 different platforms, including mobile, desktop, gaming consoles, virtual reality and augmented reality platforms. Although the game development mostly takes advantage of the proprietary Unity game engine, the recommended scripting language is C# and takes advantage of a subset of .NET class libraries.</a:t>
            </a:r>
          </a:p>
          <a:p>
            <a:endParaRPr lang="en-BO" dirty="0"/>
          </a:p>
        </p:txBody>
      </p:sp>
    </p:spTree>
    <p:extLst>
      <p:ext uri="{BB962C8B-B14F-4D97-AF65-F5344CB8AC3E}">
        <p14:creationId xmlns:p14="http://schemas.microsoft.com/office/powerpoint/2010/main" val="29391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01BF-9C4F-3940-BA8F-574F1CB99993}"/>
              </a:ext>
            </a:extLst>
          </p:cNvPr>
          <p:cNvSpPr>
            <a:spLocks noGrp="1"/>
          </p:cNvSpPr>
          <p:nvPr>
            <p:ph type="title"/>
          </p:nvPr>
        </p:nvSpPr>
        <p:spPr/>
        <p:txBody>
          <a:bodyPr/>
          <a:lstStyle/>
          <a:p>
            <a:r>
              <a:rPr lang="en-BO" dirty="0"/>
              <a:t>Tizen.NET</a:t>
            </a:r>
          </a:p>
        </p:txBody>
      </p:sp>
      <p:sp>
        <p:nvSpPr>
          <p:cNvPr id="3" name="Content Placeholder 2">
            <a:extLst>
              <a:ext uri="{FF2B5EF4-FFF2-40B4-BE49-F238E27FC236}">
                <a16:creationId xmlns:a16="http://schemas.microsoft.com/office/drawing/2014/main" id="{80AD38D3-69D3-B045-81E4-25F3B07864DA}"/>
              </a:ext>
            </a:extLst>
          </p:cNvPr>
          <p:cNvSpPr>
            <a:spLocks noGrp="1"/>
          </p:cNvSpPr>
          <p:nvPr>
            <p:ph idx="1"/>
          </p:nvPr>
        </p:nvSpPr>
        <p:spPr/>
        <p:txBody>
          <a:bodyPr/>
          <a:lstStyle/>
          <a:p>
            <a:r>
              <a:rPr lang="en-US" dirty="0"/>
              <a:t>The latest .NET runtime is </a:t>
            </a:r>
            <a:r>
              <a:rPr lang="en-US" dirty="0" err="1"/>
              <a:t>Tizen.NET</a:t>
            </a:r>
            <a:r>
              <a:rPr lang="en-US" dirty="0"/>
              <a:t>. It is developed by Samsung and runs on their Linux based Tizen operating system for smartphones, smart TVs, wearable devices and other types of devices. It is based on .NET Core, but also takes advantage of </a:t>
            </a:r>
            <a:r>
              <a:rPr lang="en-US" dirty="0" err="1"/>
              <a:t>Xamarin.Forms</a:t>
            </a:r>
            <a:r>
              <a:rPr lang="en-US" dirty="0"/>
              <a:t> as the user interface framework.</a:t>
            </a:r>
          </a:p>
          <a:p>
            <a:endParaRPr lang="en-BO" dirty="0"/>
          </a:p>
        </p:txBody>
      </p:sp>
    </p:spTree>
    <p:extLst>
      <p:ext uri="{BB962C8B-B14F-4D97-AF65-F5344CB8AC3E}">
        <p14:creationId xmlns:p14="http://schemas.microsoft.com/office/powerpoint/2010/main" val="7577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0E9E-B2A7-694F-A52F-F42D2A577361}"/>
              </a:ext>
            </a:extLst>
          </p:cNvPr>
          <p:cNvSpPr>
            <a:spLocks noGrp="1"/>
          </p:cNvSpPr>
          <p:nvPr>
            <p:ph type="title"/>
          </p:nvPr>
        </p:nvSpPr>
        <p:spPr/>
        <p:txBody>
          <a:bodyPr/>
          <a:lstStyle/>
          <a:p>
            <a:r>
              <a:rPr lang="en-BO" dirty="0"/>
              <a:t>Blazor</a:t>
            </a:r>
          </a:p>
        </p:txBody>
      </p:sp>
      <p:sp>
        <p:nvSpPr>
          <p:cNvPr id="3" name="Content Placeholder 2">
            <a:extLst>
              <a:ext uri="{FF2B5EF4-FFF2-40B4-BE49-F238E27FC236}">
                <a16:creationId xmlns:a16="http://schemas.microsoft.com/office/drawing/2014/main" id="{C04AD5F6-E2E2-0246-AAC3-0D3BD726CB26}"/>
              </a:ext>
            </a:extLst>
          </p:cNvPr>
          <p:cNvSpPr>
            <a:spLocks noGrp="1"/>
          </p:cNvSpPr>
          <p:nvPr>
            <p:ph idx="1"/>
          </p:nvPr>
        </p:nvSpPr>
        <p:spPr/>
        <p:txBody>
          <a:bodyPr/>
          <a:lstStyle/>
          <a:p>
            <a:endParaRPr lang="en-BO"/>
          </a:p>
        </p:txBody>
      </p:sp>
    </p:spTree>
    <p:extLst>
      <p:ext uri="{BB962C8B-B14F-4D97-AF65-F5344CB8AC3E}">
        <p14:creationId xmlns:p14="http://schemas.microsoft.com/office/powerpoint/2010/main" val="312647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466</Words>
  <Application>Microsoft Macintosh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 8</vt:lpstr>
      <vt:lpstr>.NET framework? </vt:lpstr>
      <vt:lpstr>.Net Framework </vt:lpstr>
      <vt:lpstr>.Net Core </vt:lpstr>
      <vt:lpstr>.Net Core 3.1</vt:lpstr>
      <vt:lpstr>Xamarin</vt:lpstr>
      <vt:lpstr>Unity </vt:lpstr>
      <vt:lpstr>Tizen.NET</vt:lpstr>
      <vt:lpstr>Blazor</vt:lpstr>
      <vt:lpstr>Azure</vt:lpstr>
      <vt:lpstr>Runtimes .Net and Platforms</vt:lpstr>
      <vt:lpstr>.NET framework: CLR and FCL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8</dc:title>
  <dc:creator>Luis Alberto Osinaga</dc:creator>
  <cp:lastModifiedBy>Luis Alberto Osinaga</cp:lastModifiedBy>
  <cp:revision>8</cp:revision>
  <dcterms:created xsi:type="dcterms:W3CDTF">2020-04-01T16:06:47Z</dcterms:created>
  <dcterms:modified xsi:type="dcterms:W3CDTF">2020-04-02T15:02:47Z</dcterms:modified>
</cp:coreProperties>
</file>