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1" r:id="rId14"/>
    <p:sldId id="272" r:id="rId15"/>
    <p:sldId id="273" r:id="rId16"/>
    <p:sldId id="269" r:id="rId17"/>
    <p:sldId id="266" r:id="rId18"/>
    <p:sldId id="274" r:id="rId19"/>
    <p:sldId id="275" r:id="rId20"/>
    <p:sldId id="270" r:id="rId21"/>
    <p:sldId id="276" r:id="rId22"/>
    <p:sldId id="277" r:id="rId23"/>
    <p:sldId id="278" r:id="rId24"/>
    <p:sldId id="279" r:id="rId25"/>
    <p:sldId id="280" r:id="rId26"/>
    <p:sldId id="282" r:id="rId27"/>
    <p:sldId id="281" r:id="rId28"/>
    <p:sldId id="283" r:id="rId29"/>
    <p:sldId id="285" r:id="rId30"/>
    <p:sldId id="284" r:id="rId31"/>
    <p:sldId id="286" r:id="rId32"/>
    <p:sldId id="288" r:id="rId33"/>
    <p:sldId id="287" r:id="rId34"/>
    <p:sldId id="289" r:id="rId35"/>
    <p:sldId id="292" r:id="rId36"/>
    <p:sldId id="291" r:id="rId37"/>
    <p:sldId id="293" r:id="rId38"/>
    <p:sldId id="294" r:id="rId39"/>
    <p:sldId id="290" r:id="rId40"/>
    <p:sldId id="295" r:id="rId41"/>
    <p:sldId id="297" r:id="rId42"/>
    <p:sldId id="296" r:id="rId43"/>
    <p:sldId id="298" r:id="rId44"/>
    <p:sldId id="299" r:id="rId45"/>
    <p:sldId id="300" r:id="rId46"/>
    <p:sldId id="301" r:id="rId47"/>
    <p:sldId id="302" r:id="rId48"/>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45"/>
    <p:restoredTop sz="94609"/>
  </p:normalViewPr>
  <p:slideViewPr>
    <p:cSldViewPr snapToGrid="0" snapToObjects="1">
      <p:cViewPr varScale="1">
        <p:scale>
          <a:sx n="147" d="100"/>
          <a:sy n="147" d="100"/>
        </p:scale>
        <p:origin x="4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EE1CB-2355-1046-AA71-6C18B20C77DA}" type="datetimeFigureOut">
              <a:t>5/22/20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0BE97-503D-024F-A453-A9DDBAE9931C}" type="slidenum">
              <a:t>‹#›</a:t>
            </a:fld>
            <a:endParaRPr lang="en-BO"/>
          </a:p>
        </p:txBody>
      </p:sp>
    </p:spTree>
    <p:extLst>
      <p:ext uri="{BB962C8B-B14F-4D97-AF65-F5344CB8AC3E}">
        <p14:creationId xmlns:p14="http://schemas.microsoft.com/office/powerpoint/2010/main" val="869330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t>4</a:t>
            </a:fld>
            <a:endParaRPr lang="en-BO"/>
          </a:p>
        </p:txBody>
      </p:sp>
    </p:spTree>
    <p:extLst>
      <p:ext uri="{BB962C8B-B14F-4D97-AF65-F5344CB8AC3E}">
        <p14:creationId xmlns:p14="http://schemas.microsoft.com/office/powerpoint/2010/main" val="3973440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rPr lang="en-BO"/>
              <a:t>41</a:t>
            </a:fld>
            <a:endParaRPr lang="en-BO"/>
          </a:p>
        </p:txBody>
      </p:sp>
    </p:spTree>
    <p:extLst>
      <p:ext uri="{BB962C8B-B14F-4D97-AF65-F5344CB8AC3E}">
        <p14:creationId xmlns:p14="http://schemas.microsoft.com/office/powerpoint/2010/main" val="143189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t>7</a:t>
            </a:fld>
            <a:endParaRPr lang="en-BO"/>
          </a:p>
        </p:txBody>
      </p:sp>
    </p:spTree>
    <p:extLst>
      <p:ext uri="{BB962C8B-B14F-4D97-AF65-F5344CB8AC3E}">
        <p14:creationId xmlns:p14="http://schemas.microsoft.com/office/powerpoint/2010/main" val="27831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t>10</a:t>
            </a:fld>
            <a:endParaRPr lang="en-BO"/>
          </a:p>
        </p:txBody>
      </p:sp>
    </p:spTree>
    <p:extLst>
      <p:ext uri="{BB962C8B-B14F-4D97-AF65-F5344CB8AC3E}">
        <p14:creationId xmlns:p14="http://schemas.microsoft.com/office/powerpoint/2010/main" val="3471625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t>12</a:t>
            </a:fld>
            <a:endParaRPr lang="en-BO"/>
          </a:p>
        </p:txBody>
      </p:sp>
    </p:spTree>
    <p:extLst>
      <p:ext uri="{BB962C8B-B14F-4D97-AF65-F5344CB8AC3E}">
        <p14:creationId xmlns:p14="http://schemas.microsoft.com/office/powerpoint/2010/main" val="213062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rPr lang="en-BO"/>
              <a:t>16</a:t>
            </a:fld>
            <a:endParaRPr lang="en-BO"/>
          </a:p>
        </p:txBody>
      </p:sp>
    </p:spTree>
    <p:extLst>
      <p:ext uri="{BB962C8B-B14F-4D97-AF65-F5344CB8AC3E}">
        <p14:creationId xmlns:p14="http://schemas.microsoft.com/office/powerpoint/2010/main" val="875367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rPr lang="en-BO"/>
              <a:t>21</a:t>
            </a:fld>
            <a:endParaRPr lang="en-BO"/>
          </a:p>
        </p:txBody>
      </p:sp>
    </p:spTree>
    <p:extLst>
      <p:ext uri="{BB962C8B-B14F-4D97-AF65-F5344CB8AC3E}">
        <p14:creationId xmlns:p14="http://schemas.microsoft.com/office/powerpoint/2010/main" val="3323227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rPr lang="en-BO"/>
              <a:t>33</a:t>
            </a:fld>
            <a:endParaRPr lang="en-BO"/>
          </a:p>
        </p:txBody>
      </p:sp>
    </p:spTree>
    <p:extLst>
      <p:ext uri="{BB962C8B-B14F-4D97-AF65-F5344CB8AC3E}">
        <p14:creationId xmlns:p14="http://schemas.microsoft.com/office/powerpoint/2010/main" val="711271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rPr lang="en-BO"/>
              <a:t>35</a:t>
            </a:fld>
            <a:endParaRPr lang="en-BO"/>
          </a:p>
        </p:txBody>
      </p:sp>
    </p:spTree>
    <p:extLst>
      <p:ext uri="{BB962C8B-B14F-4D97-AF65-F5344CB8AC3E}">
        <p14:creationId xmlns:p14="http://schemas.microsoft.com/office/powerpoint/2010/main" val="2567992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rPr lang="en-BO"/>
              <a:t>40</a:t>
            </a:fld>
            <a:endParaRPr lang="en-BO"/>
          </a:p>
        </p:txBody>
      </p:sp>
    </p:spTree>
    <p:extLst>
      <p:ext uri="{BB962C8B-B14F-4D97-AF65-F5344CB8AC3E}">
        <p14:creationId xmlns:p14="http://schemas.microsoft.com/office/powerpoint/2010/main" val="101626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A7CF-9A2C-054E-90DE-7483D0E5D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A1CF3671-C758-B343-A586-0B2523D5C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C655B2C6-6C7F-874B-AE7F-597B28D29121}"/>
              </a:ext>
            </a:extLst>
          </p:cNvPr>
          <p:cNvSpPr>
            <a:spLocks noGrp="1"/>
          </p:cNvSpPr>
          <p:nvPr>
            <p:ph type="dt" sz="half" idx="10"/>
          </p:nvPr>
        </p:nvSpPr>
        <p:spPr/>
        <p:txBody>
          <a:bodyPr/>
          <a:lstStyle/>
          <a:p>
            <a:fld id="{C8FD8A14-2CFB-304C-8B6F-224D06265BFD}" type="datetimeFigureOut">
              <a:t>5/22/20</a:t>
            </a:fld>
            <a:endParaRPr lang="en-BO"/>
          </a:p>
        </p:txBody>
      </p:sp>
      <p:sp>
        <p:nvSpPr>
          <p:cNvPr id="5" name="Footer Placeholder 4">
            <a:extLst>
              <a:ext uri="{FF2B5EF4-FFF2-40B4-BE49-F238E27FC236}">
                <a16:creationId xmlns:a16="http://schemas.microsoft.com/office/drawing/2014/main" id="{223CECCE-2B97-E24F-8C61-DC9D431D9E3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9005BE97-8D57-5E47-8F9D-523A37278F79}"/>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350999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4DC9-A558-9A47-ABD2-9E6257CFDAD4}"/>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7BB53679-3217-D947-A327-8BDDCE7B1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A29CF2A-E684-F546-898D-4B1CBFDDBB2E}"/>
              </a:ext>
            </a:extLst>
          </p:cNvPr>
          <p:cNvSpPr>
            <a:spLocks noGrp="1"/>
          </p:cNvSpPr>
          <p:nvPr>
            <p:ph type="dt" sz="half" idx="10"/>
          </p:nvPr>
        </p:nvSpPr>
        <p:spPr/>
        <p:txBody>
          <a:bodyPr/>
          <a:lstStyle/>
          <a:p>
            <a:fld id="{C8FD8A14-2CFB-304C-8B6F-224D06265BFD}" type="datetimeFigureOut">
              <a:t>5/22/20</a:t>
            </a:fld>
            <a:endParaRPr lang="en-BO"/>
          </a:p>
        </p:txBody>
      </p:sp>
      <p:sp>
        <p:nvSpPr>
          <p:cNvPr id="5" name="Footer Placeholder 4">
            <a:extLst>
              <a:ext uri="{FF2B5EF4-FFF2-40B4-BE49-F238E27FC236}">
                <a16:creationId xmlns:a16="http://schemas.microsoft.com/office/drawing/2014/main" id="{2F3591DF-9F91-D14C-BC7C-1DB10B03233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A01600CD-AD19-5B44-8B75-107365BAFE70}"/>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61290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A36C99-9EED-B448-B068-007459797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7C102513-8C0C-3A4F-82E3-23A7DAE19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8450B81-5E7A-9B4B-9D42-840D1B4245F4}"/>
              </a:ext>
            </a:extLst>
          </p:cNvPr>
          <p:cNvSpPr>
            <a:spLocks noGrp="1"/>
          </p:cNvSpPr>
          <p:nvPr>
            <p:ph type="dt" sz="half" idx="10"/>
          </p:nvPr>
        </p:nvSpPr>
        <p:spPr/>
        <p:txBody>
          <a:bodyPr/>
          <a:lstStyle/>
          <a:p>
            <a:fld id="{C8FD8A14-2CFB-304C-8B6F-224D06265BFD}" type="datetimeFigureOut">
              <a:t>5/22/20</a:t>
            </a:fld>
            <a:endParaRPr lang="en-BO"/>
          </a:p>
        </p:txBody>
      </p:sp>
      <p:sp>
        <p:nvSpPr>
          <p:cNvPr id="5" name="Footer Placeholder 4">
            <a:extLst>
              <a:ext uri="{FF2B5EF4-FFF2-40B4-BE49-F238E27FC236}">
                <a16:creationId xmlns:a16="http://schemas.microsoft.com/office/drawing/2014/main" id="{02561E29-9FF6-B342-B010-CA3835741AD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1D29D8B0-A5BE-1148-9B07-DC233C7E10F0}"/>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295738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8BF4-F6C5-D848-9B5F-475276B195F9}"/>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36A7C2EB-A830-AA40-BC48-EB3EF85848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D67F5C-1E6D-DC48-ADBA-0312642F829B}"/>
              </a:ext>
            </a:extLst>
          </p:cNvPr>
          <p:cNvSpPr>
            <a:spLocks noGrp="1"/>
          </p:cNvSpPr>
          <p:nvPr>
            <p:ph type="dt" sz="half" idx="10"/>
          </p:nvPr>
        </p:nvSpPr>
        <p:spPr/>
        <p:txBody>
          <a:bodyPr/>
          <a:lstStyle/>
          <a:p>
            <a:fld id="{C8FD8A14-2CFB-304C-8B6F-224D06265BFD}" type="datetimeFigureOut">
              <a:t>5/22/20</a:t>
            </a:fld>
            <a:endParaRPr lang="en-BO"/>
          </a:p>
        </p:txBody>
      </p:sp>
      <p:sp>
        <p:nvSpPr>
          <p:cNvPr id="5" name="Footer Placeholder 4">
            <a:extLst>
              <a:ext uri="{FF2B5EF4-FFF2-40B4-BE49-F238E27FC236}">
                <a16:creationId xmlns:a16="http://schemas.microsoft.com/office/drawing/2014/main" id="{3D82C541-1B6E-2B4D-94D5-99A7101D09D9}"/>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931F00A9-4906-6141-98B5-810CC3C16F11}"/>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307201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4B95-59D7-E34E-9C40-CB667D0B84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386BA053-7952-374A-BF5A-6F4507A4C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654E96-1111-BA44-888C-2ED48251397C}"/>
              </a:ext>
            </a:extLst>
          </p:cNvPr>
          <p:cNvSpPr>
            <a:spLocks noGrp="1"/>
          </p:cNvSpPr>
          <p:nvPr>
            <p:ph type="dt" sz="half" idx="10"/>
          </p:nvPr>
        </p:nvSpPr>
        <p:spPr/>
        <p:txBody>
          <a:bodyPr/>
          <a:lstStyle/>
          <a:p>
            <a:fld id="{C8FD8A14-2CFB-304C-8B6F-224D06265BFD}" type="datetimeFigureOut">
              <a:t>5/22/20</a:t>
            </a:fld>
            <a:endParaRPr lang="en-BO"/>
          </a:p>
        </p:txBody>
      </p:sp>
      <p:sp>
        <p:nvSpPr>
          <p:cNvPr id="5" name="Footer Placeholder 4">
            <a:extLst>
              <a:ext uri="{FF2B5EF4-FFF2-40B4-BE49-F238E27FC236}">
                <a16:creationId xmlns:a16="http://schemas.microsoft.com/office/drawing/2014/main" id="{41F2C9D5-B6E9-B74B-9AB3-0CA028E2D903}"/>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5ECB2476-23EE-7B45-BEA9-97ADF2EF0243}"/>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130240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C3BD-667D-534F-8F54-16EE38290EC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CF96B72-062E-9F4F-BFC2-521E7411CE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4A154C41-5271-6243-B979-F2CB33C54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AD927BC2-7779-9449-ABA2-2FCB073A54B6}"/>
              </a:ext>
            </a:extLst>
          </p:cNvPr>
          <p:cNvSpPr>
            <a:spLocks noGrp="1"/>
          </p:cNvSpPr>
          <p:nvPr>
            <p:ph type="dt" sz="half" idx="10"/>
          </p:nvPr>
        </p:nvSpPr>
        <p:spPr/>
        <p:txBody>
          <a:bodyPr/>
          <a:lstStyle/>
          <a:p>
            <a:fld id="{C8FD8A14-2CFB-304C-8B6F-224D06265BFD}" type="datetimeFigureOut">
              <a:t>5/22/20</a:t>
            </a:fld>
            <a:endParaRPr lang="en-BO"/>
          </a:p>
        </p:txBody>
      </p:sp>
      <p:sp>
        <p:nvSpPr>
          <p:cNvPr id="6" name="Footer Placeholder 5">
            <a:extLst>
              <a:ext uri="{FF2B5EF4-FFF2-40B4-BE49-F238E27FC236}">
                <a16:creationId xmlns:a16="http://schemas.microsoft.com/office/drawing/2014/main" id="{BC6C088F-A2EC-4147-B342-7EF93E9198FA}"/>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703766BC-FA7B-0446-800B-6E2F20434342}"/>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184341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0BAA-5602-D14F-81EA-CD5C469E216C}"/>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6297538-FACE-C14B-8C36-F76926A53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0E35DA-5F75-5E41-BAD3-CF7551995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247848C-7FA0-6442-BC8B-1CC0E0B789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B35FB3-E0E2-0B46-B712-1CCE8D38C3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ED2C1E6-36B3-D44E-97F7-D4A96DDE5D06}"/>
              </a:ext>
            </a:extLst>
          </p:cNvPr>
          <p:cNvSpPr>
            <a:spLocks noGrp="1"/>
          </p:cNvSpPr>
          <p:nvPr>
            <p:ph type="dt" sz="half" idx="10"/>
          </p:nvPr>
        </p:nvSpPr>
        <p:spPr/>
        <p:txBody>
          <a:bodyPr/>
          <a:lstStyle/>
          <a:p>
            <a:fld id="{C8FD8A14-2CFB-304C-8B6F-224D06265BFD}" type="datetimeFigureOut">
              <a:t>5/22/20</a:t>
            </a:fld>
            <a:endParaRPr lang="en-BO"/>
          </a:p>
        </p:txBody>
      </p:sp>
      <p:sp>
        <p:nvSpPr>
          <p:cNvPr id="8" name="Footer Placeholder 7">
            <a:extLst>
              <a:ext uri="{FF2B5EF4-FFF2-40B4-BE49-F238E27FC236}">
                <a16:creationId xmlns:a16="http://schemas.microsoft.com/office/drawing/2014/main" id="{2B34795B-6F20-194C-AE27-6958CC39A053}"/>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24661051-1D55-EE4E-BD54-49901D2D57D8}"/>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38253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45A0-49D4-9943-82A6-983212A72E18}"/>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E4A9FDC0-8B35-554C-9808-A6724823FC41}"/>
              </a:ext>
            </a:extLst>
          </p:cNvPr>
          <p:cNvSpPr>
            <a:spLocks noGrp="1"/>
          </p:cNvSpPr>
          <p:nvPr>
            <p:ph type="dt" sz="half" idx="10"/>
          </p:nvPr>
        </p:nvSpPr>
        <p:spPr/>
        <p:txBody>
          <a:bodyPr/>
          <a:lstStyle/>
          <a:p>
            <a:fld id="{C8FD8A14-2CFB-304C-8B6F-224D06265BFD}" type="datetimeFigureOut">
              <a:t>5/22/20</a:t>
            </a:fld>
            <a:endParaRPr lang="en-BO"/>
          </a:p>
        </p:txBody>
      </p:sp>
      <p:sp>
        <p:nvSpPr>
          <p:cNvPr id="4" name="Footer Placeholder 3">
            <a:extLst>
              <a:ext uri="{FF2B5EF4-FFF2-40B4-BE49-F238E27FC236}">
                <a16:creationId xmlns:a16="http://schemas.microsoft.com/office/drawing/2014/main" id="{46FF95AA-CF64-3B4D-A55F-4A84ECBEA371}"/>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119AA808-1DD8-2546-9639-5D23A269490C}"/>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332118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AD8EF-4DD7-6A49-91DD-58878BFED163}"/>
              </a:ext>
            </a:extLst>
          </p:cNvPr>
          <p:cNvSpPr>
            <a:spLocks noGrp="1"/>
          </p:cNvSpPr>
          <p:nvPr>
            <p:ph type="dt" sz="half" idx="10"/>
          </p:nvPr>
        </p:nvSpPr>
        <p:spPr/>
        <p:txBody>
          <a:bodyPr/>
          <a:lstStyle/>
          <a:p>
            <a:fld id="{C8FD8A14-2CFB-304C-8B6F-224D06265BFD}" type="datetimeFigureOut">
              <a:t>5/22/20</a:t>
            </a:fld>
            <a:endParaRPr lang="en-BO"/>
          </a:p>
        </p:txBody>
      </p:sp>
      <p:sp>
        <p:nvSpPr>
          <p:cNvPr id="3" name="Footer Placeholder 2">
            <a:extLst>
              <a:ext uri="{FF2B5EF4-FFF2-40B4-BE49-F238E27FC236}">
                <a16:creationId xmlns:a16="http://schemas.microsoft.com/office/drawing/2014/main" id="{A45D509D-EAA8-1744-A071-A4FA50E836E6}"/>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01B4061B-5404-6B46-A9C6-823394429F25}"/>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266347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B7A6-C43D-BE4E-92B2-D5C2B9BAF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DB29DC6C-24A7-9D4B-8516-2CAC7530D6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6908CFF8-669B-4E48-B274-0CB6946F0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921CC-3DBB-584E-B3C9-606A6B209613}"/>
              </a:ext>
            </a:extLst>
          </p:cNvPr>
          <p:cNvSpPr>
            <a:spLocks noGrp="1"/>
          </p:cNvSpPr>
          <p:nvPr>
            <p:ph type="dt" sz="half" idx="10"/>
          </p:nvPr>
        </p:nvSpPr>
        <p:spPr/>
        <p:txBody>
          <a:bodyPr/>
          <a:lstStyle/>
          <a:p>
            <a:fld id="{C8FD8A14-2CFB-304C-8B6F-224D06265BFD}" type="datetimeFigureOut">
              <a:t>5/22/20</a:t>
            </a:fld>
            <a:endParaRPr lang="en-BO"/>
          </a:p>
        </p:txBody>
      </p:sp>
      <p:sp>
        <p:nvSpPr>
          <p:cNvPr id="6" name="Footer Placeholder 5">
            <a:extLst>
              <a:ext uri="{FF2B5EF4-FFF2-40B4-BE49-F238E27FC236}">
                <a16:creationId xmlns:a16="http://schemas.microsoft.com/office/drawing/2014/main" id="{3C2D9370-8547-F045-B7A4-A186A0F19CA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E37F42D6-1965-8147-A93D-87C1026C4EFF}"/>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4856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5E84-BD09-3F44-84CD-DBD02C07F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9FD03195-54CF-434D-AAC0-0A79F9B96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57E947DF-A001-3641-98D6-69289CE37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80975-2F49-384C-B77D-781C011687B0}"/>
              </a:ext>
            </a:extLst>
          </p:cNvPr>
          <p:cNvSpPr>
            <a:spLocks noGrp="1"/>
          </p:cNvSpPr>
          <p:nvPr>
            <p:ph type="dt" sz="half" idx="10"/>
          </p:nvPr>
        </p:nvSpPr>
        <p:spPr/>
        <p:txBody>
          <a:bodyPr/>
          <a:lstStyle/>
          <a:p>
            <a:fld id="{C8FD8A14-2CFB-304C-8B6F-224D06265BFD}" type="datetimeFigureOut">
              <a:t>5/22/20</a:t>
            </a:fld>
            <a:endParaRPr lang="en-BO"/>
          </a:p>
        </p:txBody>
      </p:sp>
      <p:sp>
        <p:nvSpPr>
          <p:cNvPr id="6" name="Footer Placeholder 5">
            <a:extLst>
              <a:ext uri="{FF2B5EF4-FFF2-40B4-BE49-F238E27FC236}">
                <a16:creationId xmlns:a16="http://schemas.microsoft.com/office/drawing/2014/main" id="{F19CAD46-0F4C-5D4E-8E2F-C47273EDDB4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D176906-D2BF-294D-B2F5-B65A2ECD3A29}"/>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203501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4CD27-BCFF-054E-A2AB-6F56DC400D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D751511A-8D62-E545-8785-567537D88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0256C96-2879-524D-9C9C-394C39BD6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D8A14-2CFB-304C-8B6F-224D06265BFD}" type="datetimeFigureOut">
              <a:t>5/22/20</a:t>
            </a:fld>
            <a:endParaRPr lang="en-BO"/>
          </a:p>
        </p:txBody>
      </p:sp>
      <p:sp>
        <p:nvSpPr>
          <p:cNvPr id="5" name="Footer Placeholder 4">
            <a:extLst>
              <a:ext uri="{FF2B5EF4-FFF2-40B4-BE49-F238E27FC236}">
                <a16:creationId xmlns:a16="http://schemas.microsoft.com/office/drawing/2014/main" id="{55C46BA5-6D2A-0148-BA5C-A80F9331D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5A893458-BA65-9341-92ED-EDFE65895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C9869-E04D-D545-BB85-60D774080EAD}" type="slidenum">
              <a:t>‹#›</a:t>
            </a:fld>
            <a:endParaRPr lang="en-BO"/>
          </a:p>
        </p:txBody>
      </p:sp>
    </p:spTree>
    <p:extLst>
      <p:ext uri="{BB962C8B-B14F-4D97-AF65-F5344CB8AC3E}">
        <p14:creationId xmlns:p14="http://schemas.microsoft.com/office/powerpoint/2010/main" val="4075798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5.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4.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4.png"/><Relationship Id="rId5" Type="http://schemas.openxmlformats.org/officeDocument/2006/relationships/image" Target="../media/image17.png"/><Relationship Id="rId15" Type="http://schemas.openxmlformats.org/officeDocument/2006/relationships/image" Target="../media/image28.png"/><Relationship Id="rId10" Type="http://schemas.openxmlformats.org/officeDocument/2006/relationships/image" Target="../media/image22.png"/><Relationship Id="rId19" Type="http://schemas.openxmlformats.org/officeDocument/2006/relationships/image" Target="../media/image3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5.png"/><Relationship Id="rId7" Type="http://schemas.openxmlformats.org/officeDocument/2006/relationships/image" Target="../media/image4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2.png"/><Relationship Id="rId10" Type="http://schemas.openxmlformats.org/officeDocument/2006/relationships/image" Target="../media/image44.png"/><Relationship Id="rId4" Type="http://schemas.openxmlformats.org/officeDocument/2006/relationships/image" Target="../media/image16.png"/><Relationship Id="rId9" Type="http://schemas.openxmlformats.org/officeDocument/2006/relationships/image" Target="../media/image4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AD2A-4C5B-C946-B05F-D4A7DF91F68F}"/>
              </a:ext>
            </a:extLst>
          </p:cNvPr>
          <p:cNvSpPr>
            <a:spLocks noGrp="1"/>
          </p:cNvSpPr>
          <p:nvPr>
            <p:ph type="ctrTitle"/>
          </p:nvPr>
        </p:nvSpPr>
        <p:spPr/>
        <p:txBody>
          <a:bodyPr/>
          <a:lstStyle/>
          <a:p>
            <a:r>
              <a:rPr lang="en-BO"/>
              <a:t>C# para principiantes</a:t>
            </a:r>
          </a:p>
        </p:txBody>
      </p:sp>
      <p:sp>
        <p:nvSpPr>
          <p:cNvPr id="3" name="Subtitle 2">
            <a:extLst>
              <a:ext uri="{FF2B5EF4-FFF2-40B4-BE49-F238E27FC236}">
                <a16:creationId xmlns:a16="http://schemas.microsoft.com/office/drawing/2014/main" id="{3A1EE587-85C1-C74E-8414-80BE3C510F1A}"/>
              </a:ext>
            </a:extLst>
          </p:cNvPr>
          <p:cNvSpPr>
            <a:spLocks noGrp="1"/>
          </p:cNvSpPr>
          <p:nvPr>
            <p:ph type="subTitle" idx="1"/>
          </p:nvPr>
        </p:nvSpPr>
        <p:spPr/>
        <p:txBody>
          <a:bodyPr/>
          <a:lstStyle/>
          <a:p>
            <a:r>
              <a:rPr lang="en-BO"/>
              <a:t>C# 8 y dotnet core 3.1 para iniciarse en el mundo de la programación </a:t>
            </a:r>
          </a:p>
        </p:txBody>
      </p:sp>
    </p:spTree>
    <p:extLst>
      <p:ext uri="{BB962C8B-B14F-4D97-AF65-F5344CB8AC3E}">
        <p14:creationId xmlns:p14="http://schemas.microsoft.com/office/powerpoint/2010/main" val="275666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F85B-342C-C549-A73A-2547E3991EEC}"/>
              </a:ext>
            </a:extLst>
          </p:cNvPr>
          <p:cNvSpPr>
            <a:spLocks noGrp="1"/>
          </p:cNvSpPr>
          <p:nvPr>
            <p:ph type="title"/>
          </p:nvPr>
        </p:nvSpPr>
        <p:spPr/>
        <p:txBody>
          <a:bodyPr/>
          <a:lstStyle/>
          <a:p>
            <a:r>
              <a:rPr lang="en-BO"/>
              <a:t>Máquina Universal</a:t>
            </a:r>
          </a:p>
        </p:txBody>
      </p:sp>
      <p:sp>
        <p:nvSpPr>
          <p:cNvPr id="3" name="Content Placeholder 2">
            <a:extLst>
              <a:ext uri="{FF2B5EF4-FFF2-40B4-BE49-F238E27FC236}">
                <a16:creationId xmlns:a16="http://schemas.microsoft.com/office/drawing/2014/main" id="{7AD9D991-99ED-0B4D-AC57-40DBC0850CE1}"/>
              </a:ext>
            </a:extLst>
          </p:cNvPr>
          <p:cNvSpPr>
            <a:spLocks noGrp="1"/>
          </p:cNvSpPr>
          <p:nvPr>
            <p:ph idx="1"/>
          </p:nvPr>
        </p:nvSpPr>
        <p:spPr/>
        <p:txBody>
          <a:bodyPr>
            <a:normAutofit fontScale="70000" lnSpcReduction="20000"/>
          </a:bodyPr>
          <a:lstStyle/>
          <a:p>
            <a:pPr marL="0" indent="0">
              <a:buNone/>
            </a:pPr>
            <a:r>
              <a:rPr lang="en-BO"/>
              <a:t>La computadora de escritorio, tiene una caja que llamamos también CPU, porque su función principal es contener a la pequeña “cpu” compuesta de sus pequeños chips microprocesador, memoria y circuiteria soldadados en una “tarjeta madre”.</a:t>
            </a:r>
          </a:p>
          <a:p>
            <a:pPr marL="0" indent="0">
              <a:buNone/>
            </a:pPr>
            <a:endParaRPr lang="en-BO"/>
          </a:p>
          <a:p>
            <a:pPr marL="0" indent="0">
              <a:buNone/>
            </a:pPr>
            <a:r>
              <a:rPr lang="en-BO"/>
              <a:t>Para que esta caja CPU pueda interactuar con su usuario necesita de otros dispositivos periféricos, principalmente un teclado, un ratón y una pantalla.</a:t>
            </a:r>
          </a:p>
          <a:p>
            <a:pPr marL="0" indent="0">
              <a:buNone/>
            </a:pPr>
            <a:endParaRPr lang="en-BO"/>
          </a:p>
          <a:p>
            <a:pPr marL="0" indent="0">
              <a:buNone/>
            </a:pPr>
            <a:r>
              <a:rPr lang="en-BO"/>
              <a:t>Esta computadora concebida como una </a:t>
            </a:r>
            <a:r>
              <a:rPr lang="en-BO" b="1">
                <a:solidFill>
                  <a:schemeClr val="accent6">
                    <a:lumMod val="75000"/>
                  </a:schemeClr>
                </a:solidFill>
              </a:rPr>
              <a:t>máquina universal</a:t>
            </a:r>
            <a:r>
              <a:rPr lang="en-BO"/>
              <a:t> (para todo propósito) pueda funcionar hay que suministrarle energía eléctrica y </a:t>
            </a:r>
            <a:r>
              <a:rPr lang="en-BO" b="1">
                <a:solidFill>
                  <a:schemeClr val="accent6">
                    <a:lumMod val="75000"/>
                  </a:schemeClr>
                </a:solidFill>
              </a:rPr>
              <a:t>cargarle el software </a:t>
            </a:r>
            <a:r>
              <a:rPr lang="en-BO"/>
              <a:t>(aplicaciones) de acuerdo al uso planeado por el usuario. Puede, como sabemos, con el software adecuado, proveernos de hojas de cálculo, calculadoras, procesadores de documentos, navegadores por internet, procesadores de imágenes, programas de arquitectura, programas de contabilidad, juegos, etc...</a:t>
            </a:r>
          </a:p>
          <a:p>
            <a:pPr marL="0" indent="0">
              <a:buNone/>
            </a:pPr>
            <a:endParaRPr lang="en-BO"/>
          </a:p>
          <a:p>
            <a:pPr marL="0" indent="0">
              <a:buNone/>
            </a:pPr>
            <a:r>
              <a:rPr lang="en-BO"/>
              <a:t>Sin la flexibilidad que le proporciona el software, tal vez tendríamos que tener en nuestro escritorio una máquina para cada uso diferente: una para trabajar con hojas de cálculo, otra para procesar documentos y otra más para comunicarnos al internet, etc...</a:t>
            </a:r>
          </a:p>
        </p:txBody>
      </p:sp>
    </p:spTree>
    <p:extLst>
      <p:ext uri="{BB962C8B-B14F-4D97-AF65-F5344CB8AC3E}">
        <p14:creationId xmlns:p14="http://schemas.microsoft.com/office/powerpoint/2010/main" val="20178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A97-74AE-D04A-AABC-5C5CF2F8FBA0}"/>
              </a:ext>
            </a:extLst>
          </p:cNvPr>
          <p:cNvSpPr>
            <a:spLocks noGrp="1"/>
          </p:cNvSpPr>
          <p:nvPr>
            <p:ph type="title"/>
          </p:nvPr>
        </p:nvSpPr>
        <p:spPr/>
        <p:txBody>
          <a:bodyPr/>
          <a:lstStyle/>
          <a:p>
            <a:r>
              <a:rPr lang="en-BO"/>
              <a:t>Los sistemas operativos</a:t>
            </a:r>
          </a:p>
        </p:txBody>
      </p:sp>
      <p:sp>
        <p:nvSpPr>
          <p:cNvPr id="3" name="Content Placeholder 2">
            <a:extLst>
              <a:ext uri="{FF2B5EF4-FFF2-40B4-BE49-F238E27FC236}">
                <a16:creationId xmlns:a16="http://schemas.microsoft.com/office/drawing/2014/main" id="{5394AE2A-E94D-664D-9576-2E382AD04E66}"/>
              </a:ext>
            </a:extLst>
          </p:cNvPr>
          <p:cNvSpPr>
            <a:spLocks noGrp="1"/>
          </p:cNvSpPr>
          <p:nvPr>
            <p:ph idx="1"/>
          </p:nvPr>
        </p:nvSpPr>
        <p:spPr/>
        <p:txBody>
          <a:bodyPr>
            <a:normAutofit fontScale="70000" lnSpcReduction="20000"/>
          </a:bodyPr>
          <a:lstStyle/>
          <a:p>
            <a:pPr marL="0" indent="0">
              <a:buNone/>
            </a:pPr>
            <a:r>
              <a:rPr lang="en-BO"/>
              <a:t>Como los </a:t>
            </a:r>
            <a:r>
              <a:rPr lang="en-BO" b="1">
                <a:solidFill>
                  <a:schemeClr val="accent6">
                    <a:lumMod val="75000"/>
                  </a:schemeClr>
                </a:solidFill>
              </a:rPr>
              <a:t>dispositivos inteligentes </a:t>
            </a:r>
            <a:r>
              <a:rPr lang="en-BO"/>
              <a:t>son fabricados por distintos fabricantes de acuerdo a la funcionalidad de los mismos, hay muchos tipos de hardware y por lo tanto muchos tipos de procesadores.</a:t>
            </a:r>
          </a:p>
          <a:p>
            <a:pPr marL="0" indent="0">
              <a:buNone/>
            </a:pPr>
            <a:endParaRPr lang="en-BO"/>
          </a:p>
          <a:p>
            <a:pPr marL="0" indent="0">
              <a:buNone/>
            </a:pPr>
            <a:r>
              <a:rPr lang="en-BO"/>
              <a:t>El problema que se plantea con la diversidad y complejidad de los distintos dispositivos es que los programas que se necesitan para administrar el hardware asociado (pantallas, ratones, teclados, discos duros, puertos de comunicación, wifi, bluetooth, cámaras, micrófonos, parlantes, impresoras, etc...) son difíciles de programar porque se necesita el conocimiento especializado de los fabricantes.</a:t>
            </a:r>
          </a:p>
          <a:p>
            <a:pPr marL="0" indent="0">
              <a:buNone/>
            </a:pPr>
            <a:endParaRPr lang="en-BO"/>
          </a:p>
          <a:p>
            <a:pPr marL="0" indent="0">
              <a:buNone/>
            </a:pPr>
            <a:r>
              <a:rPr lang="en-BO"/>
              <a:t>Es por eso de cada grupo de dispositivos viene precargado (o instalado) con un </a:t>
            </a:r>
            <a:r>
              <a:rPr lang="en-BO" b="1">
                <a:solidFill>
                  <a:schemeClr val="accent6">
                    <a:lumMod val="75000"/>
                  </a:schemeClr>
                </a:solidFill>
              </a:rPr>
              <a:t>software básico </a:t>
            </a:r>
            <a:r>
              <a:rPr lang="en-BO"/>
              <a:t>conocido como </a:t>
            </a:r>
            <a:r>
              <a:rPr lang="en-BO" b="1">
                <a:solidFill>
                  <a:schemeClr val="accent6">
                    <a:lumMod val="75000"/>
                  </a:schemeClr>
                </a:solidFill>
              </a:rPr>
              <a:t>“Sistema Operativo”</a:t>
            </a:r>
            <a:r>
              <a:rPr lang="en-BO"/>
              <a:t>.</a:t>
            </a:r>
          </a:p>
          <a:p>
            <a:pPr marL="0" indent="0">
              <a:buNone/>
            </a:pPr>
            <a:endParaRPr lang="en-BO"/>
          </a:p>
          <a:p>
            <a:pPr marL="0" indent="0">
              <a:buNone/>
            </a:pPr>
            <a:r>
              <a:rPr lang="en-BO"/>
              <a:t>De ese modo el resto de los programadores, los que no trabajan en la fabricación directa del hardware, pueden codificar sus programas haciendo uso de las facilidades de un determinado </a:t>
            </a:r>
            <a:r>
              <a:rPr lang="en-BO" b="1">
                <a:solidFill>
                  <a:schemeClr val="accent6">
                    <a:lumMod val="75000"/>
                  </a:schemeClr>
                </a:solidFill>
              </a:rPr>
              <a:t>Sistema Operativo </a:t>
            </a:r>
            <a:r>
              <a:rPr lang="en-BO"/>
              <a:t>adecuado a cada producto.</a:t>
            </a:r>
          </a:p>
          <a:p>
            <a:endParaRPr lang="en-BO"/>
          </a:p>
        </p:txBody>
      </p:sp>
    </p:spTree>
    <p:extLst>
      <p:ext uri="{BB962C8B-B14F-4D97-AF65-F5344CB8AC3E}">
        <p14:creationId xmlns:p14="http://schemas.microsoft.com/office/powerpoint/2010/main" val="255012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A865-3ED1-C04F-9574-32AB3C3AAE7E}"/>
              </a:ext>
            </a:extLst>
          </p:cNvPr>
          <p:cNvSpPr>
            <a:spLocks noGrp="1"/>
          </p:cNvSpPr>
          <p:nvPr>
            <p:ph type="title"/>
          </p:nvPr>
        </p:nvSpPr>
        <p:spPr/>
        <p:txBody>
          <a:bodyPr/>
          <a:lstStyle/>
          <a:p>
            <a:r>
              <a:rPr lang="en-BO"/>
              <a:t>Los principales sistemas operativos </a:t>
            </a:r>
          </a:p>
        </p:txBody>
      </p:sp>
      <p:sp>
        <p:nvSpPr>
          <p:cNvPr id="3" name="Content Placeholder 2">
            <a:extLst>
              <a:ext uri="{FF2B5EF4-FFF2-40B4-BE49-F238E27FC236}">
                <a16:creationId xmlns:a16="http://schemas.microsoft.com/office/drawing/2014/main" id="{1B6DBAA9-8D48-BF42-A0A5-3A0CB9D7F1AC}"/>
              </a:ext>
            </a:extLst>
          </p:cNvPr>
          <p:cNvSpPr>
            <a:spLocks noGrp="1"/>
          </p:cNvSpPr>
          <p:nvPr>
            <p:ph idx="1"/>
          </p:nvPr>
        </p:nvSpPr>
        <p:spPr/>
        <p:txBody>
          <a:bodyPr>
            <a:normAutofit fontScale="70000" lnSpcReduction="20000"/>
          </a:bodyPr>
          <a:lstStyle/>
          <a:p>
            <a:pPr marL="0" indent="0">
              <a:buNone/>
            </a:pPr>
            <a:r>
              <a:rPr lang="en-BO"/>
              <a:t>Las </a:t>
            </a:r>
            <a:r>
              <a:rPr lang="en-BO" b="1">
                <a:solidFill>
                  <a:schemeClr val="accent6">
                    <a:lumMod val="75000"/>
                  </a:schemeClr>
                </a:solidFill>
              </a:rPr>
              <a:t>computadoras desktop</a:t>
            </a:r>
            <a:r>
              <a:rPr lang="en-BO"/>
              <a:t> actuales utilizan principalmente uno de estos tres sistemas operativos:</a:t>
            </a:r>
          </a:p>
          <a:p>
            <a:pPr marL="0" indent="0">
              <a:buNone/>
            </a:pPr>
            <a:endParaRPr lang="en-BO"/>
          </a:p>
          <a:p>
            <a:r>
              <a:rPr lang="en-BO" b="1">
                <a:solidFill>
                  <a:schemeClr val="accent6">
                    <a:lumMod val="75000"/>
                  </a:schemeClr>
                </a:solidFill>
              </a:rPr>
              <a:t>Windows</a:t>
            </a:r>
            <a:r>
              <a:rPr lang="en-BO"/>
              <a:t> (De Microsoft. La mayoría de la PCs, computadoras personales)</a:t>
            </a:r>
          </a:p>
          <a:p>
            <a:r>
              <a:rPr lang="en-BO" b="1">
                <a:solidFill>
                  <a:schemeClr val="accent6">
                    <a:lumMod val="75000"/>
                  </a:schemeClr>
                </a:solidFill>
              </a:rPr>
              <a:t>macOs</a:t>
            </a:r>
            <a:r>
              <a:rPr lang="en-BO"/>
              <a:t> (Las computadoras de Apple, hardware propietario)</a:t>
            </a:r>
          </a:p>
          <a:p>
            <a:r>
              <a:rPr lang="en-BO" b="1">
                <a:solidFill>
                  <a:schemeClr val="accent6">
                    <a:lumMod val="75000"/>
                  </a:schemeClr>
                </a:solidFill>
              </a:rPr>
              <a:t>Linux</a:t>
            </a:r>
            <a:r>
              <a:rPr lang="en-BO"/>
              <a:t> (Software libre, Varias versiones para computadoras personales)</a:t>
            </a:r>
          </a:p>
          <a:p>
            <a:endParaRPr lang="en-BO"/>
          </a:p>
          <a:p>
            <a:pPr marL="0" indent="0">
              <a:buNone/>
            </a:pPr>
            <a:r>
              <a:rPr lang="en-BO"/>
              <a:t>Los </a:t>
            </a:r>
            <a:r>
              <a:rPr lang="en-BO" b="1">
                <a:solidFill>
                  <a:schemeClr val="accent6">
                    <a:lumMod val="75000"/>
                  </a:schemeClr>
                </a:solidFill>
              </a:rPr>
              <a:t>teléfonos celulares </a:t>
            </a:r>
            <a:r>
              <a:rPr lang="en-BO"/>
              <a:t>y </a:t>
            </a:r>
            <a:r>
              <a:rPr lang="en-BO" b="1">
                <a:solidFill>
                  <a:schemeClr val="accent6">
                    <a:lumMod val="75000"/>
                  </a:schemeClr>
                </a:solidFill>
              </a:rPr>
              <a:t>tabletas</a:t>
            </a:r>
            <a:r>
              <a:rPr lang="en-BO"/>
              <a:t> usan uno de tres sistemas operativos:</a:t>
            </a:r>
          </a:p>
          <a:p>
            <a:pPr marL="0" indent="0">
              <a:buNone/>
            </a:pPr>
            <a:endParaRPr lang="en-BO"/>
          </a:p>
          <a:p>
            <a:r>
              <a:rPr lang="en-BO" b="1">
                <a:solidFill>
                  <a:schemeClr val="accent6">
                    <a:lumMod val="75000"/>
                  </a:schemeClr>
                </a:solidFill>
              </a:rPr>
              <a:t>Android</a:t>
            </a:r>
            <a:r>
              <a:rPr lang="en-BO"/>
              <a:t> (Software libre por Google, celulares y tabletas Android, Samsung, Huawei, etc...)</a:t>
            </a:r>
          </a:p>
          <a:p>
            <a:r>
              <a:rPr lang="en-BO" b="1">
                <a:solidFill>
                  <a:schemeClr val="accent6">
                    <a:lumMod val="75000"/>
                  </a:schemeClr>
                </a:solidFill>
              </a:rPr>
              <a:t>iOS</a:t>
            </a:r>
            <a:r>
              <a:rPr lang="en-BO"/>
              <a:t> (celulares IPhone de Apple)</a:t>
            </a:r>
          </a:p>
          <a:p>
            <a:r>
              <a:rPr lang="en-BO" b="1">
                <a:solidFill>
                  <a:schemeClr val="accent6">
                    <a:lumMod val="75000"/>
                  </a:schemeClr>
                </a:solidFill>
              </a:rPr>
              <a:t>iPadOS</a:t>
            </a:r>
            <a:r>
              <a:rPr lang="en-BO"/>
              <a:t> (tabletas iPad de Apple)  </a:t>
            </a:r>
          </a:p>
        </p:txBody>
      </p:sp>
    </p:spTree>
    <p:extLst>
      <p:ext uri="{BB962C8B-B14F-4D97-AF65-F5344CB8AC3E}">
        <p14:creationId xmlns:p14="http://schemas.microsoft.com/office/powerpoint/2010/main" val="164409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5022-EEC9-1C4C-B58B-6BC662572C5C}"/>
              </a:ext>
            </a:extLst>
          </p:cNvPr>
          <p:cNvSpPr>
            <a:spLocks noGrp="1"/>
          </p:cNvSpPr>
          <p:nvPr>
            <p:ph type="title"/>
          </p:nvPr>
        </p:nvSpPr>
        <p:spPr/>
        <p:txBody>
          <a:bodyPr/>
          <a:lstStyle/>
          <a:p>
            <a:r>
              <a:rPr lang="en-BO"/>
              <a:t>El almacenamiento permanente</a:t>
            </a:r>
          </a:p>
        </p:txBody>
      </p:sp>
      <p:sp>
        <p:nvSpPr>
          <p:cNvPr id="3" name="Content Placeholder 2">
            <a:extLst>
              <a:ext uri="{FF2B5EF4-FFF2-40B4-BE49-F238E27FC236}">
                <a16:creationId xmlns:a16="http://schemas.microsoft.com/office/drawing/2014/main" id="{9AD8E702-ADBD-634D-B4D5-5185ECCD0FAA}"/>
              </a:ext>
            </a:extLst>
          </p:cNvPr>
          <p:cNvSpPr>
            <a:spLocks noGrp="1"/>
          </p:cNvSpPr>
          <p:nvPr>
            <p:ph idx="1"/>
          </p:nvPr>
        </p:nvSpPr>
        <p:spPr/>
        <p:txBody>
          <a:bodyPr>
            <a:normAutofit fontScale="92500" lnSpcReduction="10000"/>
          </a:bodyPr>
          <a:lstStyle/>
          <a:p>
            <a:pPr marL="0" indent="0">
              <a:buNone/>
            </a:pPr>
            <a:r>
              <a:rPr lang="en-BO"/>
              <a:t>Como vimos en la arquitectura de los </a:t>
            </a:r>
            <a:r>
              <a:rPr lang="en-BO" b="1">
                <a:solidFill>
                  <a:schemeClr val="accent6">
                    <a:lumMod val="75000"/>
                  </a:schemeClr>
                </a:solidFill>
              </a:rPr>
              <a:t>dispositivos inteligentes</a:t>
            </a:r>
            <a:r>
              <a:rPr lang="en-BO"/>
              <a:t>, el procesador carga los diferentes programas desde la memoria RAM.</a:t>
            </a:r>
          </a:p>
          <a:p>
            <a:pPr marL="0" indent="0">
              <a:buNone/>
            </a:pPr>
            <a:r>
              <a:rPr lang="en-BO"/>
              <a:t>Pero esta memoria es un chip alimentado por electricidad que pierde todo su contenido una vez que el dispositivo se desconecta de la energía eléctrica. De ahí surge la necesidad de tener un gran repositorio de almacenamiento permanente (que no dependa de la energía eléctrica) y que es en realidad donde </a:t>
            </a:r>
            <a:r>
              <a:rPr lang="en-BO" b="1">
                <a:solidFill>
                  <a:schemeClr val="accent6">
                    <a:lumMod val="75000"/>
                  </a:schemeClr>
                </a:solidFill>
              </a:rPr>
              <a:t>se almacena todo el software</a:t>
            </a:r>
            <a:r>
              <a:rPr lang="en-BO"/>
              <a:t>, sistema operativo y aplicaciones, para luego poder estos programas ser cargados en la memoria RAM para su ejecución.</a:t>
            </a:r>
          </a:p>
          <a:p>
            <a:pPr marL="0" indent="0">
              <a:buNone/>
            </a:pPr>
            <a:r>
              <a:rPr lang="en-BO"/>
              <a:t>Estos repositorios de almacenamiento permanente son lo que se conoce en las computadoras personales como </a:t>
            </a:r>
            <a:r>
              <a:rPr lang="en-BO" b="1">
                <a:solidFill>
                  <a:schemeClr val="accent6">
                    <a:lumMod val="75000"/>
                  </a:schemeClr>
                </a:solidFill>
              </a:rPr>
              <a:t>“Disco Duro” </a:t>
            </a:r>
            <a:r>
              <a:rPr lang="en-BO"/>
              <a:t>(Hard Disk) y estos tienen mucho más capacidad que las memorias RAM de la CPU. </a:t>
            </a:r>
          </a:p>
        </p:txBody>
      </p:sp>
    </p:spTree>
    <p:extLst>
      <p:ext uri="{BB962C8B-B14F-4D97-AF65-F5344CB8AC3E}">
        <p14:creationId xmlns:p14="http://schemas.microsoft.com/office/powerpoint/2010/main" val="420797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8808-5869-2742-BB8D-36E52B8E54F6}"/>
              </a:ext>
            </a:extLst>
          </p:cNvPr>
          <p:cNvSpPr>
            <a:spLocks noGrp="1"/>
          </p:cNvSpPr>
          <p:nvPr>
            <p:ph type="title"/>
          </p:nvPr>
        </p:nvSpPr>
        <p:spPr/>
        <p:txBody>
          <a:bodyPr/>
          <a:lstStyle/>
          <a:p>
            <a:r>
              <a:rPr lang="en-BO"/>
              <a:t>Discos</a:t>
            </a:r>
          </a:p>
        </p:txBody>
      </p:sp>
      <p:pic>
        <p:nvPicPr>
          <p:cNvPr id="6" name="Content Placeholder 5" descr="A screenshot of a cell phone&#10;&#10;Description automatically generated">
            <a:extLst>
              <a:ext uri="{FF2B5EF4-FFF2-40B4-BE49-F238E27FC236}">
                <a16:creationId xmlns:a16="http://schemas.microsoft.com/office/drawing/2014/main" id="{D5E9C255-E6FB-2644-973C-F00C7D50CE26}"/>
              </a:ext>
            </a:extLst>
          </p:cNvPr>
          <p:cNvPicPr>
            <a:picLocks noGrp="1" noChangeAspect="1"/>
          </p:cNvPicPr>
          <p:nvPr>
            <p:ph idx="1"/>
          </p:nvPr>
        </p:nvPicPr>
        <p:blipFill>
          <a:blip r:embed="rId2"/>
          <a:stretch>
            <a:fillRect/>
          </a:stretch>
        </p:blipFill>
        <p:spPr>
          <a:xfrm>
            <a:off x="6592658" y="2102948"/>
            <a:ext cx="1727200" cy="1511300"/>
          </a:xfrm>
        </p:spPr>
      </p:pic>
      <p:pic>
        <p:nvPicPr>
          <p:cNvPr id="8" name="Picture 7" descr="A screenshot of a cell phone&#10;&#10;Description automatically generated">
            <a:extLst>
              <a:ext uri="{FF2B5EF4-FFF2-40B4-BE49-F238E27FC236}">
                <a16:creationId xmlns:a16="http://schemas.microsoft.com/office/drawing/2014/main" id="{FF82A0D4-E894-2948-8EBB-E6CD2B91A658}"/>
              </a:ext>
            </a:extLst>
          </p:cNvPr>
          <p:cNvPicPr>
            <a:picLocks noChangeAspect="1"/>
          </p:cNvPicPr>
          <p:nvPr/>
        </p:nvPicPr>
        <p:blipFill>
          <a:blip r:embed="rId3"/>
          <a:stretch>
            <a:fillRect/>
          </a:stretch>
        </p:blipFill>
        <p:spPr>
          <a:xfrm>
            <a:off x="9626600" y="1217341"/>
            <a:ext cx="1727200" cy="4423317"/>
          </a:xfrm>
          <a:prstGeom prst="rect">
            <a:avLst/>
          </a:prstGeom>
        </p:spPr>
      </p:pic>
      <p:sp>
        <p:nvSpPr>
          <p:cNvPr id="4" name="TextBox 3">
            <a:extLst>
              <a:ext uri="{FF2B5EF4-FFF2-40B4-BE49-F238E27FC236}">
                <a16:creationId xmlns:a16="http://schemas.microsoft.com/office/drawing/2014/main" id="{88B82200-1B31-5B4D-844B-99585797A24A}"/>
              </a:ext>
            </a:extLst>
          </p:cNvPr>
          <p:cNvSpPr txBox="1"/>
          <p:nvPr/>
        </p:nvSpPr>
        <p:spPr>
          <a:xfrm>
            <a:off x="9626600" y="2178113"/>
            <a:ext cx="1727200" cy="2031325"/>
          </a:xfrm>
          <a:prstGeom prst="rect">
            <a:avLst/>
          </a:prstGeom>
          <a:solidFill>
            <a:schemeClr val="accent4">
              <a:lumMod val="60000"/>
              <a:lumOff val="40000"/>
            </a:schemeClr>
          </a:solidFill>
          <a:ln>
            <a:solidFill>
              <a:schemeClr val="accent1"/>
            </a:solidFill>
          </a:ln>
        </p:spPr>
        <p:txBody>
          <a:bodyPr wrap="square" rtlCol="0">
            <a:spAutoFit/>
          </a:bodyPr>
          <a:lstStyle/>
          <a:p>
            <a:r>
              <a:rPr lang="en-BO" u="sng"/>
              <a:t>Programa X</a:t>
            </a:r>
          </a:p>
          <a:p>
            <a:r>
              <a:rPr lang="en-BO"/>
              <a:t>Read </a:t>
            </a:r>
          </a:p>
          <a:p>
            <a:r>
              <a:rPr lang="en-BO"/>
              <a:t>Print</a:t>
            </a:r>
          </a:p>
          <a:p>
            <a:r>
              <a:rPr lang="en-BO"/>
              <a:t>Erase</a:t>
            </a:r>
          </a:p>
          <a:p>
            <a:endParaRPr lang="en-BO"/>
          </a:p>
          <a:p>
            <a:endParaRPr lang="en-BO"/>
          </a:p>
          <a:p>
            <a:endParaRPr lang="en-BO"/>
          </a:p>
        </p:txBody>
      </p:sp>
      <p:sp>
        <p:nvSpPr>
          <p:cNvPr id="10" name="Left Arrow 9">
            <a:extLst>
              <a:ext uri="{FF2B5EF4-FFF2-40B4-BE49-F238E27FC236}">
                <a16:creationId xmlns:a16="http://schemas.microsoft.com/office/drawing/2014/main" id="{394A0189-128F-C14A-993F-D84D7AFACD4C}"/>
              </a:ext>
            </a:extLst>
          </p:cNvPr>
          <p:cNvSpPr/>
          <p:nvPr/>
        </p:nvSpPr>
        <p:spPr>
          <a:xfrm>
            <a:off x="8197309" y="2442063"/>
            <a:ext cx="1429291" cy="5368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12" name="TextBox 11">
            <a:extLst>
              <a:ext uri="{FF2B5EF4-FFF2-40B4-BE49-F238E27FC236}">
                <a16:creationId xmlns:a16="http://schemas.microsoft.com/office/drawing/2014/main" id="{D52BC052-9D86-C040-B924-296B518C2267}"/>
              </a:ext>
            </a:extLst>
          </p:cNvPr>
          <p:cNvSpPr txBox="1"/>
          <p:nvPr/>
        </p:nvSpPr>
        <p:spPr>
          <a:xfrm>
            <a:off x="823354" y="1400963"/>
            <a:ext cx="5383491" cy="5355312"/>
          </a:xfrm>
          <a:prstGeom prst="rect">
            <a:avLst/>
          </a:prstGeom>
          <a:noFill/>
        </p:spPr>
        <p:txBody>
          <a:bodyPr wrap="square" rtlCol="0">
            <a:spAutoFit/>
          </a:bodyPr>
          <a:lstStyle/>
          <a:p>
            <a:pPr algn="just"/>
            <a:r>
              <a:rPr lang="en-BO"/>
              <a:t>Los </a:t>
            </a:r>
            <a:r>
              <a:rPr lang="en-BO" b="1">
                <a:solidFill>
                  <a:schemeClr val="accent6">
                    <a:lumMod val="75000"/>
                  </a:schemeClr>
                </a:solidFill>
              </a:rPr>
              <a:t>discos</a:t>
            </a:r>
            <a:r>
              <a:rPr lang="en-BO"/>
              <a:t> se han consolidado como los repositorios de almacenamiento para el </a:t>
            </a:r>
            <a:r>
              <a:rPr lang="en-BO" b="1">
                <a:solidFill>
                  <a:schemeClr val="accent6">
                    <a:lumMod val="75000"/>
                  </a:schemeClr>
                </a:solidFill>
              </a:rPr>
              <a:t>software y los datos</a:t>
            </a:r>
            <a:r>
              <a:rPr lang="en-BO"/>
              <a:t> que una computadora necesita para realizar sus procesos.</a:t>
            </a:r>
          </a:p>
          <a:p>
            <a:pPr algn="just"/>
            <a:endParaRPr lang="en-BO"/>
          </a:p>
          <a:p>
            <a:pPr algn="just"/>
            <a:r>
              <a:rPr lang="en-BO" b="1">
                <a:solidFill>
                  <a:schemeClr val="accent6">
                    <a:lumMod val="75000"/>
                  </a:schemeClr>
                </a:solidFill>
              </a:rPr>
              <a:t>Los datos son la información del usuario </a:t>
            </a:r>
            <a:r>
              <a:rPr lang="en-BO"/>
              <a:t>del dispositivo: documentos, fotos, hojas excel, imágenes, videos, etc.. </a:t>
            </a:r>
          </a:p>
          <a:p>
            <a:pPr algn="just"/>
            <a:endParaRPr lang="en-BO"/>
          </a:p>
          <a:p>
            <a:pPr algn="just"/>
            <a:r>
              <a:rPr lang="en-BO"/>
              <a:t>Los discos (Hard Disks) han evolucinado desde grandes unidades  electromagnéticas con poca capacidad hasta los discos actuales de estado sólido muchos más rápidos , confiables y de gran capacidad. Hoy es común tener discos de </a:t>
            </a:r>
            <a:r>
              <a:rPr lang="en-BO" b="1">
                <a:solidFill>
                  <a:schemeClr val="accent6">
                    <a:lumMod val="75000"/>
                  </a:schemeClr>
                </a:solidFill>
              </a:rPr>
              <a:t>1 TeraByte =  Milones de millones de bytes</a:t>
            </a:r>
            <a:r>
              <a:rPr lang="en-BO"/>
              <a:t> (podemos pensar un byte como una unidad de almacenamiento igual al de una letra del alfabeto).</a:t>
            </a:r>
          </a:p>
          <a:p>
            <a:pPr algn="just"/>
            <a:endParaRPr lang="en-BO"/>
          </a:p>
          <a:p>
            <a:pPr algn="just"/>
            <a:r>
              <a:rPr lang="en-BO"/>
              <a:t>Las memorias RAM de las computadoras actuales están en el orden de 4 GigaBytes a 64 GigaBytes. </a:t>
            </a:r>
            <a:r>
              <a:rPr lang="en-BO" b="1">
                <a:solidFill>
                  <a:schemeClr val="accent6">
                    <a:lumMod val="75000"/>
                  </a:schemeClr>
                </a:solidFill>
              </a:rPr>
              <a:t>1 GB son mil millones de bytes.</a:t>
            </a:r>
          </a:p>
        </p:txBody>
      </p:sp>
      <p:cxnSp>
        <p:nvCxnSpPr>
          <p:cNvPr id="16" name="Straight Arrow Connector 15">
            <a:extLst>
              <a:ext uri="{FF2B5EF4-FFF2-40B4-BE49-F238E27FC236}">
                <a16:creationId xmlns:a16="http://schemas.microsoft.com/office/drawing/2014/main" id="{4DCBA471-37DF-D540-85EE-ABA60D845348}"/>
              </a:ext>
            </a:extLst>
          </p:cNvPr>
          <p:cNvCxnSpPr>
            <a:cxnSpLocks/>
          </p:cNvCxnSpPr>
          <p:nvPr/>
        </p:nvCxnSpPr>
        <p:spPr>
          <a:xfrm flipV="1">
            <a:off x="8911954" y="3317985"/>
            <a:ext cx="722774" cy="891453"/>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A9ABF546-0025-7440-AC76-E8F38E2BD6EB}"/>
              </a:ext>
            </a:extLst>
          </p:cNvPr>
          <p:cNvGrpSpPr/>
          <p:nvPr/>
        </p:nvGrpSpPr>
        <p:grpSpPr>
          <a:xfrm>
            <a:off x="6646630" y="3953363"/>
            <a:ext cx="2333898" cy="2494176"/>
            <a:chOff x="6962376" y="3953363"/>
            <a:chExt cx="2333898" cy="2494176"/>
          </a:xfrm>
        </p:grpSpPr>
        <p:sp>
          <p:nvSpPr>
            <p:cNvPr id="17" name="Can 16">
              <a:extLst>
                <a:ext uri="{FF2B5EF4-FFF2-40B4-BE49-F238E27FC236}">
                  <a16:creationId xmlns:a16="http://schemas.microsoft.com/office/drawing/2014/main" id="{1A1A6C2E-6742-3D48-BAAA-BAC76E4FBF60}"/>
                </a:ext>
              </a:extLst>
            </p:cNvPr>
            <p:cNvSpPr/>
            <p:nvPr/>
          </p:nvSpPr>
          <p:spPr>
            <a:xfrm>
              <a:off x="6962376" y="3953363"/>
              <a:ext cx="2333898" cy="24941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13" name="TextBox 12">
              <a:extLst>
                <a:ext uri="{FF2B5EF4-FFF2-40B4-BE49-F238E27FC236}">
                  <a16:creationId xmlns:a16="http://schemas.microsoft.com/office/drawing/2014/main" id="{7FAA3F38-EBC9-8A4F-AAFC-F0D8BEF2E012}"/>
                </a:ext>
              </a:extLst>
            </p:cNvPr>
            <p:cNvSpPr txBox="1"/>
            <p:nvPr/>
          </p:nvSpPr>
          <p:spPr>
            <a:xfrm>
              <a:off x="7068992" y="46024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A</a:t>
              </a:r>
            </a:p>
            <a:p>
              <a:r>
                <a:rPr lang="en-BO" sz="1200"/>
                <a:t>Código....</a:t>
              </a:r>
              <a:endParaRPr lang="en-BO"/>
            </a:p>
          </p:txBody>
        </p:sp>
        <p:sp>
          <p:nvSpPr>
            <p:cNvPr id="19" name="TextBox 18">
              <a:extLst>
                <a:ext uri="{FF2B5EF4-FFF2-40B4-BE49-F238E27FC236}">
                  <a16:creationId xmlns:a16="http://schemas.microsoft.com/office/drawing/2014/main" id="{93F7FFA4-6A64-5645-92BA-EA92505CDD5D}"/>
                </a:ext>
              </a:extLst>
            </p:cNvPr>
            <p:cNvSpPr txBox="1"/>
            <p:nvPr/>
          </p:nvSpPr>
          <p:spPr>
            <a:xfrm>
              <a:off x="7221392" y="47548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B</a:t>
              </a:r>
            </a:p>
            <a:p>
              <a:r>
                <a:rPr lang="en-BO" sz="1200"/>
                <a:t>Código....</a:t>
              </a:r>
              <a:endParaRPr lang="en-BO"/>
            </a:p>
          </p:txBody>
        </p:sp>
        <p:sp>
          <p:nvSpPr>
            <p:cNvPr id="20" name="TextBox 19">
              <a:extLst>
                <a:ext uri="{FF2B5EF4-FFF2-40B4-BE49-F238E27FC236}">
                  <a16:creationId xmlns:a16="http://schemas.microsoft.com/office/drawing/2014/main" id="{B3F2C7FB-6B33-FA4E-A01E-61F9EFB649B7}"/>
                </a:ext>
              </a:extLst>
            </p:cNvPr>
            <p:cNvSpPr txBox="1"/>
            <p:nvPr/>
          </p:nvSpPr>
          <p:spPr>
            <a:xfrm>
              <a:off x="7373792" y="49072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C</a:t>
              </a:r>
            </a:p>
            <a:p>
              <a:r>
                <a:rPr lang="en-BO" sz="1200"/>
                <a:t>Código....</a:t>
              </a:r>
              <a:endParaRPr lang="en-BO"/>
            </a:p>
          </p:txBody>
        </p:sp>
        <p:sp>
          <p:nvSpPr>
            <p:cNvPr id="21" name="TextBox 20">
              <a:extLst>
                <a:ext uri="{FF2B5EF4-FFF2-40B4-BE49-F238E27FC236}">
                  <a16:creationId xmlns:a16="http://schemas.microsoft.com/office/drawing/2014/main" id="{F65EA673-748B-4D48-9678-C87304060831}"/>
                </a:ext>
              </a:extLst>
            </p:cNvPr>
            <p:cNvSpPr txBox="1"/>
            <p:nvPr/>
          </p:nvSpPr>
          <p:spPr>
            <a:xfrm>
              <a:off x="7526192" y="50596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D</a:t>
              </a:r>
            </a:p>
            <a:p>
              <a:r>
                <a:rPr lang="en-BO" sz="1200"/>
                <a:t>Código....</a:t>
              </a:r>
              <a:endParaRPr lang="en-BO"/>
            </a:p>
          </p:txBody>
        </p:sp>
        <p:sp>
          <p:nvSpPr>
            <p:cNvPr id="22" name="TextBox 21">
              <a:extLst>
                <a:ext uri="{FF2B5EF4-FFF2-40B4-BE49-F238E27FC236}">
                  <a16:creationId xmlns:a16="http://schemas.microsoft.com/office/drawing/2014/main" id="{4C4741D0-7F6B-D54A-A4C9-5A820EE3589A}"/>
                </a:ext>
              </a:extLst>
            </p:cNvPr>
            <p:cNvSpPr txBox="1"/>
            <p:nvPr/>
          </p:nvSpPr>
          <p:spPr>
            <a:xfrm>
              <a:off x="7678592" y="52120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E</a:t>
              </a:r>
            </a:p>
            <a:p>
              <a:r>
                <a:rPr lang="en-BO" sz="1200"/>
                <a:t>Código....</a:t>
              </a:r>
              <a:endParaRPr lang="en-BO"/>
            </a:p>
          </p:txBody>
        </p:sp>
        <p:sp>
          <p:nvSpPr>
            <p:cNvPr id="23" name="TextBox 22">
              <a:extLst>
                <a:ext uri="{FF2B5EF4-FFF2-40B4-BE49-F238E27FC236}">
                  <a16:creationId xmlns:a16="http://schemas.microsoft.com/office/drawing/2014/main" id="{C9B2C6F8-BD50-9445-9D63-BBC8FE5AFA70}"/>
                </a:ext>
              </a:extLst>
            </p:cNvPr>
            <p:cNvSpPr txBox="1"/>
            <p:nvPr/>
          </p:nvSpPr>
          <p:spPr>
            <a:xfrm>
              <a:off x="7830992" y="53644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F</a:t>
              </a:r>
            </a:p>
            <a:p>
              <a:r>
                <a:rPr lang="en-BO" sz="1200"/>
                <a:t>Código....</a:t>
              </a:r>
              <a:endParaRPr lang="en-BO"/>
            </a:p>
          </p:txBody>
        </p:sp>
        <p:sp>
          <p:nvSpPr>
            <p:cNvPr id="24" name="TextBox 23">
              <a:extLst>
                <a:ext uri="{FF2B5EF4-FFF2-40B4-BE49-F238E27FC236}">
                  <a16:creationId xmlns:a16="http://schemas.microsoft.com/office/drawing/2014/main" id="{F72C752E-8213-384A-8107-4C37B1F8A2B4}"/>
                </a:ext>
              </a:extLst>
            </p:cNvPr>
            <p:cNvSpPr txBox="1"/>
            <p:nvPr/>
          </p:nvSpPr>
          <p:spPr>
            <a:xfrm>
              <a:off x="7983392" y="55168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G</a:t>
              </a:r>
            </a:p>
            <a:p>
              <a:r>
                <a:rPr lang="en-BO" sz="1200"/>
                <a:t>Código....</a:t>
              </a:r>
              <a:endParaRPr lang="en-BO"/>
            </a:p>
          </p:txBody>
        </p:sp>
        <p:sp>
          <p:nvSpPr>
            <p:cNvPr id="25" name="TextBox 24">
              <a:extLst>
                <a:ext uri="{FF2B5EF4-FFF2-40B4-BE49-F238E27FC236}">
                  <a16:creationId xmlns:a16="http://schemas.microsoft.com/office/drawing/2014/main" id="{032CC9EA-9909-0741-B568-86E305AEF7FE}"/>
                </a:ext>
              </a:extLst>
            </p:cNvPr>
            <p:cNvSpPr txBox="1"/>
            <p:nvPr/>
          </p:nvSpPr>
          <p:spPr>
            <a:xfrm>
              <a:off x="8135792" y="56692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X</a:t>
              </a:r>
            </a:p>
            <a:p>
              <a:r>
                <a:rPr lang="en-BO" sz="1200"/>
                <a:t>Código....</a:t>
              </a:r>
              <a:endParaRPr lang="en-BO"/>
            </a:p>
          </p:txBody>
        </p:sp>
        <p:sp>
          <p:nvSpPr>
            <p:cNvPr id="27" name="TextBox 26">
              <a:extLst>
                <a:ext uri="{FF2B5EF4-FFF2-40B4-BE49-F238E27FC236}">
                  <a16:creationId xmlns:a16="http://schemas.microsoft.com/office/drawing/2014/main" id="{07A692EE-9105-B84C-B0CA-68804B9273EC}"/>
                </a:ext>
              </a:extLst>
            </p:cNvPr>
            <p:cNvSpPr txBox="1"/>
            <p:nvPr/>
          </p:nvSpPr>
          <p:spPr>
            <a:xfrm>
              <a:off x="7645744" y="4078619"/>
              <a:ext cx="836415" cy="369332"/>
            </a:xfrm>
            <a:prstGeom prst="rect">
              <a:avLst/>
            </a:prstGeom>
            <a:noFill/>
          </p:spPr>
          <p:txBody>
            <a:bodyPr wrap="square" rtlCol="0">
              <a:spAutoFit/>
            </a:bodyPr>
            <a:lstStyle/>
            <a:p>
              <a:r>
                <a:rPr lang="en-BO"/>
                <a:t>DISCO</a:t>
              </a:r>
            </a:p>
          </p:txBody>
        </p:sp>
      </p:grpSp>
      <p:sp>
        <p:nvSpPr>
          <p:cNvPr id="30" name="Oval 29">
            <a:extLst>
              <a:ext uri="{FF2B5EF4-FFF2-40B4-BE49-F238E27FC236}">
                <a16:creationId xmlns:a16="http://schemas.microsoft.com/office/drawing/2014/main" id="{FD34DDEA-7327-E546-A348-4F2ECA57E721}"/>
              </a:ext>
            </a:extLst>
          </p:cNvPr>
          <p:cNvSpPr/>
          <p:nvPr/>
        </p:nvSpPr>
        <p:spPr>
          <a:xfrm>
            <a:off x="6699938" y="5917518"/>
            <a:ext cx="1066800" cy="4177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O"/>
              <a:t>Datos</a:t>
            </a:r>
          </a:p>
        </p:txBody>
      </p:sp>
      <p:sp>
        <p:nvSpPr>
          <p:cNvPr id="31" name="Oval 30">
            <a:extLst>
              <a:ext uri="{FF2B5EF4-FFF2-40B4-BE49-F238E27FC236}">
                <a16:creationId xmlns:a16="http://schemas.microsoft.com/office/drawing/2014/main" id="{F6B7C8AB-4B07-9E4C-930E-AF85E2947346}"/>
              </a:ext>
            </a:extLst>
          </p:cNvPr>
          <p:cNvSpPr/>
          <p:nvPr/>
        </p:nvSpPr>
        <p:spPr>
          <a:xfrm>
            <a:off x="7882129" y="4564612"/>
            <a:ext cx="1066800" cy="4177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O"/>
              <a:t>Datos</a:t>
            </a:r>
          </a:p>
        </p:txBody>
      </p:sp>
    </p:spTree>
    <p:extLst>
      <p:ext uri="{BB962C8B-B14F-4D97-AF65-F5344CB8AC3E}">
        <p14:creationId xmlns:p14="http://schemas.microsoft.com/office/powerpoint/2010/main" val="284235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4177-FB54-9A4F-ADA9-E1D1D4A3508B}"/>
              </a:ext>
            </a:extLst>
          </p:cNvPr>
          <p:cNvSpPr>
            <a:spLocks noGrp="1"/>
          </p:cNvSpPr>
          <p:nvPr>
            <p:ph type="title"/>
          </p:nvPr>
        </p:nvSpPr>
        <p:spPr/>
        <p:txBody>
          <a:bodyPr/>
          <a:lstStyle/>
          <a:p>
            <a:r>
              <a:rPr lang="en-BO"/>
              <a:t>El mundo de las aplicaciones</a:t>
            </a:r>
          </a:p>
        </p:txBody>
      </p:sp>
      <p:sp>
        <p:nvSpPr>
          <p:cNvPr id="3" name="Content Placeholder 2">
            <a:extLst>
              <a:ext uri="{FF2B5EF4-FFF2-40B4-BE49-F238E27FC236}">
                <a16:creationId xmlns:a16="http://schemas.microsoft.com/office/drawing/2014/main" id="{10141EC3-E5DF-C549-9100-4DC39327C144}"/>
              </a:ext>
            </a:extLst>
          </p:cNvPr>
          <p:cNvSpPr>
            <a:spLocks noGrp="1"/>
          </p:cNvSpPr>
          <p:nvPr>
            <p:ph idx="1"/>
          </p:nvPr>
        </p:nvSpPr>
        <p:spPr/>
        <p:txBody>
          <a:bodyPr>
            <a:normAutofit fontScale="77500" lnSpcReduction="20000"/>
          </a:bodyPr>
          <a:lstStyle/>
          <a:p>
            <a:pPr marL="0" indent="0" algn="just">
              <a:buNone/>
            </a:pPr>
            <a:r>
              <a:rPr lang="en-BO" b="1">
                <a:solidFill>
                  <a:schemeClr val="accent6">
                    <a:lumMod val="75000"/>
                  </a:schemeClr>
                </a:solidFill>
              </a:rPr>
              <a:t>Las aplicaciones son la parte del software que da vida a una computadora </a:t>
            </a:r>
            <a:r>
              <a:rPr lang="en-BO"/>
              <a:t>(o cualquier dispositivo inteligente) y la hace diferente de acuerdo a cada persona.</a:t>
            </a:r>
          </a:p>
          <a:p>
            <a:pPr marL="0" indent="0" algn="just">
              <a:buNone/>
            </a:pPr>
            <a:r>
              <a:rPr lang="en-BO"/>
              <a:t>Por ejemplo para una persona que hace </a:t>
            </a:r>
            <a:r>
              <a:rPr lang="en-BO" b="1">
                <a:solidFill>
                  <a:schemeClr val="accent6">
                    <a:lumMod val="75000"/>
                  </a:schemeClr>
                </a:solidFill>
              </a:rPr>
              <a:t>trabajo de oficina </a:t>
            </a:r>
            <a:r>
              <a:rPr lang="en-BO"/>
              <a:t>le bastará con tener una computadora cargada con aplicaciones de oficina: </a:t>
            </a:r>
            <a:r>
              <a:rPr lang="en-BO" b="1">
                <a:solidFill>
                  <a:schemeClr val="accent6">
                    <a:lumMod val="75000"/>
                  </a:schemeClr>
                </a:solidFill>
              </a:rPr>
              <a:t>Word, Excel, Adobe Reader </a:t>
            </a:r>
            <a:r>
              <a:rPr lang="en-BO"/>
              <a:t>y otras apps parecidas.</a:t>
            </a:r>
          </a:p>
          <a:p>
            <a:pPr marL="0" indent="0" algn="just">
              <a:buNone/>
            </a:pPr>
            <a:r>
              <a:rPr lang="en-BO"/>
              <a:t>Una persona que hace </a:t>
            </a:r>
            <a:r>
              <a:rPr lang="en-BO" b="1">
                <a:solidFill>
                  <a:schemeClr val="accent6">
                    <a:lumMod val="75000"/>
                  </a:schemeClr>
                </a:solidFill>
              </a:rPr>
              <a:t>diseño audio visual</a:t>
            </a:r>
            <a:r>
              <a:rPr lang="en-BO"/>
              <a:t>, además de las aplicaciones de oficina, podrá cargar en su disco </a:t>
            </a:r>
            <a:r>
              <a:rPr lang="en-BO" b="1">
                <a:solidFill>
                  <a:schemeClr val="accent6">
                    <a:lumMod val="75000"/>
                  </a:schemeClr>
                </a:solidFill>
              </a:rPr>
              <a:t>Photoshop, Audacity, VideoLap, Autocad</a:t>
            </a:r>
            <a:r>
              <a:rPr lang="en-BO"/>
              <a:t>, etc...</a:t>
            </a:r>
          </a:p>
          <a:p>
            <a:pPr marL="0" indent="0" algn="just">
              <a:buNone/>
            </a:pPr>
            <a:r>
              <a:rPr lang="en-BO"/>
              <a:t>Al que le gusta juegos podrá añadir diversos </a:t>
            </a:r>
            <a:r>
              <a:rPr lang="en-BO" b="1">
                <a:solidFill>
                  <a:schemeClr val="accent6">
                    <a:lumMod val="75000"/>
                  </a:schemeClr>
                </a:solidFill>
              </a:rPr>
              <a:t>juegos</a:t>
            </a:r>
            <a:r>
              <a:rPr lang="en-BO"/>
              <a:t>, como </a:t>
            </a:r>
            <a:r>
              <a:rPr lang="en-BO" b="1">
                <a:solidFill>
                  <a:schemeClr val="accent6">
                    <a:lumMod val="75000"/>
                  </a:schemeClr>
                </a:solidFill>
              </a:rPr>
              <a:t>Fornite, Mario Bross, Pacman</a:t>
            </a:r>
            <a:r>
              <a:rPr lang="en-BO"/>
              <a:t>, etc...</a:t>
            </a:r>
          </a:p>
          <a:p>
            <a:pPr marL="0" indent="0" algn="just">
              <a:buNone/>
            </a:pPr>
            <a:r>
              <a:rPr lang="en-BO"/>
              <a:t>Por eso </a:t>
            </a:r>
            <a:r>
              <a:rPr lang="en-BO" b="1">
                <a:solidFill>
                  <a:schemeClr val="accent6">
                    <a:lumMod val="75000"/>
                  </a:schemeClr>
                </a:solidFill>
              </a:rPr>
              <a:t>la computadora es la máquina universal</a:t>
            </a:r>
            <a:r>
              <a:rPr lang="en-BO"/>
              <a:t>, puede hacer miles de cosas diferentes de acuerdo al software que tiene cargado en su disco.</a:t>
            </a:r>
          </a:p>
          <a:p>
            <a:pPr marL="0" indent="0" algn="just">
              <a:buNone/>
            </a:pPr>
            <a:r>
              <a:rPr lang="en-BO"/>
              <a:t>Los </a:t>
            </a:r>
            <a:r>
              <a:rPr lang="en-BO" b="1">
                <a:solidFill>
                  <a:schemeClr val="accent6">
                    <a:lumMod val="75000"/>
                  </a:schemeClr>
                </a:solidFill>
              </a:rPr>
              <a:t>sistemas operativos </a:t>
            </a:r>
            <a:r>
              <a:rPr lang="en-BO"/>
              <a:t>mismos son los que </a:t>
            </a:r>
            <a:r>
              <a:rPr lang="en-BO" b="1">
                <a:solidFill>
                  <a:schemeClr val="accent6">
                    <a:lumMod val="75000"/>
                  </a:schemeClr>
                </a:solidFill>
              </a:rPr>
              <a:t>les dan su identidad a estas máquinas </a:t>
            </a:r>
            <a:r>
              <a:rPr lang="en-BO"/>
              <a:t>y define que aplicaciones pueden ejecutarse en las mismas. La aplicaciones suelen codificarse para uno o varios sistemas operativos, de acuerdo a las ofertas de los fabricantes de hardware y desarrolladores de software.</a:t>
            </a:r>
          </a:p>
        </p:txBody>
      </p:sp>
    </p:spTree>
    <p:extLst>
      <p:ext uri="{BB962C8B-B14F-4D97-AF65-F5344CB8AC3E}">
        <p14:creationId xmlns:p14="http://schemas.microsoft.com/office/powerpoint/2010/main" val="319385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1D6B-5F69-724E-A4BF-D92A3AB9CC34}"/>
              </a:ext>
            </a:extLst>
          </p:cNvPr>
          <p:cNvSpPr>
            <a:spLocks noGrp="1"/>
          </p:cNvSpPr>
          <p:nvPr>
            <p:ph type="title"/>
          </p:nvPr>
        </p:nvSpPr>
        <p:spPr/>
        <p:txBody>
          <a:bodyPr/>
          <a:lstStyle/>
          <a:p>
            <a:r>
              <a:rPr lang="en-BO"/>
              <a:t>Esquema de aplicaciones actuales</a:t>
            </a:r>
          </a:p>
        </p:txBody>
      </p:sp>
      <p:grpSp>
        <p:nvGrpSpPr>
          <p:cNvPr id="63" name="Group 62">
            <a:extLst>
              <a:ext uri="{FF2B5EF4-FFF2-40B4-BE49-F238E27FC236}">
                <a16:creationId xmlns:a16="http://schemas.microsoft.com/office/drawing/2014/main" id="{ADC7B982-9F10-6142-A98C-97312F924A1B}"/>
              </a:ext>
            </a:extLst>
          </p:cNvPr>
          <p:cNvGrpSpPr/>
          <p:nvPr/>
        </p:nvGrpSpPr>
        <p:grpSpPr>
          <a:xfrm>
            <a:off x="722543" y="1594588"/>
            <a:ext cx="10563765" cy="4925638"/>
            <a:chOff x="626749" y="1790106"/>
            <a:chExt cx="10563765" cy="4925638"/>
          </a:xfrm>
        </p:grpSpPr>
        <p:grpSp>
          <p:nvGrpSpPr>
            <p:cNvPr id="60" name="Group 59">
              <a:extLst>
                <a:ext uri="{FF2B5EF4-FFF2-40B4-BE49-F238E27FC236}">
                  <a16:creationId xmlns:a16="http://schemas.microsoft.com/office/drawing/2014/main" id="{6DA53B3D-8F62-8340-B1E1-74A844E6AF53}"/>
                </a:ext>
              </a:extLst>
            </p:cNvPr>
            <p:cNvGrpSpPr/>
            <p:nvPr/>
          </p:nvGrpSpPr>
          <p:grpSpPr>
            <a:xfrm>
              <a:off x="626749" y="4781762"/>
              <a:ext cx="10563765" cy="1933982"/>
              <a:chOff x="626749" y="4781762"/>
              <a:chExt cx="10563765" cy="1933982"/>
            </a:xfrm>
          </p:grpSpPr>
          <p:sp>
            <p:nvSpPr>
              <p:cNvPr id="5" name="Rectangle 4">
                <a:extLst>
                  <a:ext uri="{FF2B5EF4-FFF2-40B4-BE49-F238E27FC236}">
                    <a16:creationId xmlns:a16="http://schemas.microsoft.com/office/drawing/2014/main" id="{2B55AB37-7C2A-B245-B1CD-F47565C0DB8C}"/>
                  </a:ext>
                </a:extLst>
              </p:cNvPr>
              <p:cNvSpPr/>
              <p:nvPr/>
            </p:nvSpPr>
            <p:spPr>
              <a:xfrm>
                <a:off x="626749" y="5139492"/>
                <a:ext cx="10563765" cy="15762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38" name="Group 37">
                <a:extLst>
                  <a:ext uri="{FF2B5EF4-FFF2-40B4-BE49-F238E27FC236}">
                    <a16:creationId xmlns:a16="http://schemas.microsoft.com/office/drawing/2014/main" id="{4BD1AF6C-C605-A345-8462-DC97C6F698CE}"/>
                  </a:ext>
                </a:extLst>
              </p:cNvPr>
              <p:cNvGrpSpPr/>
              <p:nvPr/>
            </p:nvGrpSpPr>
            <p:grpSpPr>
              <a:xfrm>
                <a:off x="1389155" y="5377834"/>
                <a:ext cx="9152262" cy="1021866"/>
                <a:chOff x="1389155" y="5377834"/>
                <a:chExt cx="9152262" cy="1021866"/>
              </a:xfrm>
            </p:grpSpPr>
            <p:pic>
              <p:nvPicPr>
                <p:cNvPr id="7" name="Picture 6" descr="A desktop computer sitting on top of a table&#10;&#10;Description automatically generated">
                  <a:extLst>
                    <a:ext uri="{FF2B5EF4-FFF2-40B4-BE49-F238E27FC236}">
                      <a16:creationId xmlns:a16="http://schemas.microsoft.com/office/drawing/2014/main" id="{3032ED65-54CE-5C4A-9A91-C72703F7EC63}"/>
                    </a:ext>
                  </a:extLst>
                </p:cNvPr>
                <p:cNvPicPr>
                  <a:picLocks noChangeAspect="1"/>
                </p:cNvPicPr>
                <p:nvPr/>
              </p:nvPicPr>
              <p:blipFill>
                <a:blip r:embed="rId3"/>
                <a:stretch>
                  <a:fillRect/>
                </a:stretch>
              </p:blipFill>
              <p:spPr>
                <a:xfrm>
                  <a:off x="1389155" y="5377834"/>
                  <a:ext cx="1250764" cy="1021866"/>
                </a:xfrm>
                <a:prstGeom prst="rect">
                  <a:avLst/>
                </a:prstGeom>
              </p:spPr>
            </p:pic>
            <p:pic>
              <p:nvPicPr>
                <p:cNvPr id="9" name="Picture 8">
                  <a:extLst>
                    <a:ext uri="{FF2B5EF4-FFF2-40B4-BE49-F238E27FC236}">
                      <a16:creationId xmlns:a16="http://schemas.microsoft.com/office/drawing/2014/main" id="{91B511E2-57C9-EC41-8506-65C67D026489}"/>
                    </a:ext>
                  </a:extLst>
                </p:cNvPr>
                <p:cNvPicPr>
                  <a:picLocks noChangeAspect="1"/>
                </p:cNvPicPr>
                <p:nvPr/>
              </p:nvPicPr>
              <p:blipFill>
                <a:blip r:embed="rId4"/>
                <a:stretch>
                  <a:fillRect/>
                </a:stretch>
              </p:blipFill>
              <p:spPr>
                <a:xfrm>
                  <a:off x="3039975" y="5459338"/>
                  <a:ext cx="1160014" cy="858857"/>
                </a:xfrm>
                <a:prstGeom prst="rect">
                  <a:avLst/>
                </a:prstGeom>
              </p:spPr>
            </p:pic>
            <p:pic>
              <p:nvPicPr>
                <p:cNvPr id="11" name="Picture 10" descr="A desktop computer monitor sitting on top of a desk&#10;&#10;Description automatically generated">
                  <a:extLst>
                    <a:ext uri="{FF2B5EF4-FFF2-40B4-BE49-F238E27FC236}">
                      <a16:creationId xmlns:a16="http://schemas.microsoft.com/office/drawing/2014/main" id="{B7F35C60-8868-0846-BB7D-4A8805C52B85}"/>
                    </a:ext>
                  </a:extLst>
                </p:cNvPr>
                <p:cNvPicPr>
                  <a:picLocks noChangeAspect="1"/>
                </p:cNvPicPr>
                <p:nvPr/>
              </p:nvPicPr>
              <p:blipFill>
                <a:blip r:embed="rId5"/>
                <a:stretch>
                  <a:fillRect/>
                </a:stretch>
              </p:blipFill>
              <p:spPr>
                <a:xfrm>
                  <a:off x="4571292" y="5507063"/>
                  <a:ext cx="1037141" cy="784306"/>
                </a:xfrm>
                <a:prstGeom prst="rect">
                  <a:avLst/>
                </a:prstGeom>
              </p:spPr>
            </p:pic>
            <p:pic>
              <p:nvPicPr>
                <p:cNvPr id="15" name="Picture 14" descr="A close up of electronics&#10;&#10;Description automatically generated">
                  <a:extLst>
                    <a:ext uri="{FF2B5EF4-FFF2-40B4-BE49-F238E27FC236}">
                      <a16:creationId xmlns:a16="http://schemas.microsoft.com/office/drawing/2014/main" id="{A793E08D-061C-6A4C-8F8B-AD1F4092CB7B}"/>
                    </a:ext>
                  </a:extLst>
                </p:cNvPr>
                <p:cNvPicPr>
                  <a:picLocks noChangeAspect="1"/>
                </p:cNvPicPr>
                <p:nvPr/>
              </p:nvPicPr>
              <p:blipFill>
                <a:blip r:embed="rId6"/>
                <a:stretch>
                  <a:fillRect/>
                </a:stretch>
              </p:blipFill>
              <p:spPr>
                <a:xfrm>
                  <a:off x="6163168" y="5565411"/>
                  <a:ext cx="432717" cy="601548"/>
                </a:xfrm>
                <a:prstGeom prst="rect">
                  <a:avLst/>
                </a:prstGeom>
              </p:spPr>
            </p:pic>
            <p:pic>
              <p:nvPicPr>
                <p:cNvPr id="17" name="Picture 16" descr="Screen of a cell phone&#10;&#10;Description automatically generated">
                  <a:extLst>
                    <a:ext uri="{FF2B5EF4-FFF2-40B4-BE49-F238E27FC236}">
                      <a16:creationId xmlns:a16="http://schemas.microsoft.com/office/drawing/2014/main" id="{2C13B509-DDA9-F645-97E0-8131F9E8FA1E}"/>
                    </a:ext>
                  </a:extLst>
                </p:cNvPr>
                <p:cNvPicPr>
                  <a:picLocks noChangeAspect="1"/>
                </p:cNvPicPr>
                <p:nvPr/>
              </p:nvPicPr>
              <p:blipFill>
                <a:blip r:embed="rId7"/>
                <a:stretch>
                  <a:fillRect/>
                </a:stretch>
              </p:blipFill>
              <p:spPr>
                <a:xfrm>
                  <a:off x="7016050" y="5507063"/>
                  <a:ext cx="418129" cy="635083"/>
                </a:xfrm>
                <a:prstGeom prst="rect">
                  <a:avLst/>
                </a:prstGeom>
              </p:spPr>
            </p:pic>
            <p:pic>
              <p:nvPicPr>
                <p:cNvPr id="19" name="Picture 18" descr="A close up of a computer keyboard&#10;&#10;Description automatically generated">
                  <a:extLst>
                    <a:ext uri="{FF2B5EF4-FFF2-40B4-BE49-F238E27FC236}">
                      <a16:creationId xmlns:a16="http://schemas.microsoft.com/office/drawing/2014/main" id="{FE511E9A-E246-0D41-B640-7E90F9404953}"/>
                    </a:ext>
                  </a:extLst>
                </p:cNvPr>
                <p:cNvPicPr>
                  <a:picLocks noChangeAspect="1"/>
                </p:cNvPicPr>
                <p:nvPr/>
              </p:nvPicPr>
              <p:blipFill>
                <a:blip r:embed="rId8"/>
                <a:stretch>
                  <a:fillRect/>
                </a:stretch>
              </p:blipFill>
              <p:spPr>
                <a:xfrm>
                  <a:off x="7863611" y="5488697"/>
                  <a:ext cx="978185" cy="754975"/>
                </a:xfrm>
                <a:prstGeom prst="rect">
                  <a:avLst/>
                </a:prstGeom>
              </p:spPr>
            </p:pic>
            <p:pic>
              <p:nvPicPr>
                <p:cNvPr id="21" name="Picture 20" descr="A close up of a device&#10;&#10;Description automatically generated">
                  <a:extLst>
                    <a:ext uri="{FF2B5EF4-FFF2-40B4-BE49-F238E27FC236}">
                      <a16:creationId xmlns:a16="http://schemas.microsoft.com/office/drawing/2014/main" id="{D81EB63B-241C-8F42-B363-70024385A2B6}"/>
                    </a:ext>
                  </a:extLst>
                </p:cNvPr>
                <p:cNvPicPr>
                  <a:picLocks noChangeAspect="1"/>
                </p:cNvPicPr>
                <p:nvPr/>
              </p:nvPicPr>
              <p:blipFill>
                <a:blip r:embed="rId9"/>
                <a:stretch>
                  <a:fillRect/>
                </a:stretch>
              </p:blipFill>
              <p:spPr>
                <a:xfrm>
                  <a:off x="9269855" y="5536519"/>
                  <a:ext cx="1271562" cy="659329"/>
                </a:xfrm>
                <a:prstGeom prst="rect">
                  <a:avLst/>
                </a:prstGeom>
              </p:spPr>
            </p:pic>
          </p:grpSp>
          <p:sp>
            <p:nvSpPr>
              <p:cNvPr id="22" name="TextBox 21">
                <a:extLst>
                  <a:ext uri="{FF2B5EF4-FFF2-40B4-BE49-F238E27FC236}">
                    <a16:creationId xmlns:a16="http://schemas.microsoft.com/office/drawing/2014/main" id="{BD77C5E9-2E1A-1045-BF1B-F3B931C7549B}"/>
                  </a:ext>
                </a:extLst>
              </p:cNvPr>
              <p:cNvSpPr txBox="1"/>
              <p:nvPr/>
            </p:nvSpPr>
            <p:spPr>
              <a:xfrm>
                <a:off x="626749" y="4781762"/>
                <a:ext cx="10563765" cy="369332"/>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HARDWARE</a:t>
                </a:r>
              </a:p>
            </p:txBody>
          </p:sp>
        </p:grpSp>
        <p:grpSp>
          <p:nvGrpSpPr>
            <p:cNvPr id="61" name="Group 60">
              <a:extLst>
                <a:ext uri="{FF2B5EF4-FFF2-40B4-BE49-F238E27FC236}">
                  <a16:creationId xmlns:a16="http://schemas.microsoft.com/office/drawing/2014/main" id="{C8B2B4D1-737E-4A43-88B5-DC9B1CE43EF2}"/>
                </a:ext>
              </a:extLst>
            </p:cNvPr>
            <p:cNvGrpSpPr/>
            <p:nvPr/>
          </p:nvGrpSpPr>
          <p:grpSpPr>
            <a:xfrm>
              <a:off x="1001486" y="3202879"/>
              <a:ext cx="10189028" cy="1499750"/>
              <a:chOff x="1001486" y="3202879"/>
              <a:chExt cx="10189028" cy="1499750"/>
            </a:xfrm>
          </p:grpSpPr>
          <p:sp>
            <p:nvSpPr>
              <p:cNvPr id="24" name="Rectangle 23">
                <a:extLst>
                  <a:ext uri="{FF2B5EF4-FFF2-40B4-BE49-F238E27FC236}">
                    <a16:creationId xmlns:a16="http://schemas.microsoft.com/office/drawing/2014/main" id="{19039268-CFE1-CC40-A149-B1E9F32ECD55}"/>
                  </a:ext>
                </a:extLst>
              </p:cNvPr>
              <p:cNvSpPr/>
              <p:nvPr/>
            </p:nvSpPr>
            <p:spPr>
              <a:xfrm>
                <a:off x="1001486" y="3561806"/>
                <a:ext cx="10189028" cy="1140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44" name="Group 43">
                <a:extLst>
                  <a:ext uri="{FF2B5EF4-FFF2-40B4-BE49-F238E27FC236}">
                    <a16:creationId xmlns:a16="http://schemas.microsoft.com/office/drawing/2014/main" id="{E626824D-3C72-2A45-86D5-CB90C0C12E65}"/>
                  </a:ext>
                </a:extLst>
              </p:cNvPr>
              <p:cNvGrpSpPr/>
              <p:nvPr/>
            </p:nvGrpSpPr>
            <p:grpSpPr>
              <a:xfrm>
                <a:off x="1384437" y="3710726"/>
                <a:ext cx="9502373" cy="769856"/>
                <a:chOff x="1384437" y="3710726"/>
                <a:chExt cx="9502373" cy="769856"/>
              </a:xfrm>
            </p:grpSpPr>
            <p:pic>
              <p:nvPicPr>
                <p:cNvPr id="26" name="Picture 25">
                  <a:extLst>
                    <a:ext uri="{FF2B5EF4-FFF2-40B4-BE49-F238E27FC236}">
                      <a16:creationId xmlns:a16="http://schemas.microsoft.com/office/drawing/2014/main" id="{44E53195-31CE-3F4D-BAC3-1E56F9BF4542}"/>
                    </a:ext>
                  </a:extLst>
                </p:cNvPr>
                <p:cNvPicPr>
                  <a:picLocks noChangeAspect="1"/>
                </p:cNvPicPr>
                <p:nvPr/>
              </p:nvPicPr>
              <p:blipFill>
                <a:blip r:embed="rId10"/>
                <a:stretch>
                  <a:fillRect/>
                </a:stretch>
              </p:blipFill>
              <p:spPr>
                <a:xfrm>
                  <a:off x="1384437" y="3805064"/>
                  <a:ext cx="1552502" cy="455301"/>
                </a:xfrm>
                <a:prstGeom prst="rect">
                  <a:avLst/>
                </a:prstGeom>
              </p:spPr>
            </p:pic>
            <p:pic>
              <p:nvPicPr>
                <p:cNvPr id="28" name="Picture 27">
                  <a:extLst>
                    <a:ext uri="{FF2B5EF4-FFF2-40B4-BE49-F238E27FC236}">
                      <a16:creationId xmlns:a16="http://schemas.microsoft.com/office/drawing/2014/main" id="{8AD07253-BFFE-BB42-AE71-E8E74D3A3BC7}"/>
                    </a:ext>
                  </a:extLst>
                </p:cNvPr>
                <p:cNvPicPr>
                  <a:picLocks noChangeAspect="1"/>
                </p:cNvPicPr>
                <p:nvPr/>
              </p:nvPicPr>
              <p:blipFill>
                <a:blip r:embed="rId11"/>
                <a:stretch>
                  <a:fillRect/>
                </a:stretch>
              </p:blipFill>
              <p:spPr>
                <a:xfrm>
                  <a:off x="3264891" y="3710726"/>
                  <a:ext cx="844187" cy="769856"/>
                </a:xfrm>
                <a:prstGeom prst="rect">
                  <a:avLst/>
                </a:prstGeom>
              </p:spPr>
            </p:pic>
            <p:pic>
              <p:nvPicPr>
                <p:cNvPr id="30" name="Picture 29">
                  <a:extLst>
                    <a:ext uri="{FF2B5EF4-FFF2-40B4-BE49-F238E27FC236}">
                      <a16:creationId xmlns:a16="http://schemas.microsoft.com/office/drawing/2014/main" id="{F3C4A275-1223-E54F-967D-492E77599DAE}"/>
                    </a:ext>
                  </a:extLst>
                </p:cNvPr>
                <p:cNvPicPr>
                  <a:picLocks noChangeAspect="1"/>
                </p:cNvPicPr>
                <p:nvPr/>
              </p:nvPicPr>
              <p:blipFill>
                <a:blip r:embed="rId12"/>
                <a:stretch>
                  <a:fillRect/>
                </a:stretch>
              </p:blipFill>
              <p:spPr>
                <a:xfrm>
                  <a:off x="4482772" y="3798951"/>
                  <a:ext cx="1247920" cy="561564"/>
                </a:xfrm>
                <a:prstGeom prst="rect">
                  <a:avLst/>
                </a:prstGeom>
              </p:spPr>
            </p:pic>
            <p:pic>
              <p:nvPicPr>
                <p:cNvPr id="32" name="Picture 31" descr="A picture containing clock, drawing&#10;&#10;Description automatically generated">
                  <a:extLst>
                    <a:ext uri="{FF2B5EF4-FFF2-40B4-BE49-F238E27FC236}">
                      <a16:creationId xmlns:a16="http://schemas.microsoft.com/office/drawing/2014/main" id="{BEA4F196-B70B-5E4A-A6B8-DA6B0CB7F63A}"/>
                    </a:ext>
                  </a:extLst>
                </p:cNvPr>
                <p:cNvPicPr>
                  <a:picLocks noChangeAspect="1"/>
                </p:cNvPicPr>
                <p:nvPr/>
              </p:nvPicPr>
              <p:blipFill>
                <a:blip r:embed="rId13"/>
                <a:stretch>
                  <a:fillRect/>
                </a:stretch>
              </p:blipFill>
              <p:spPr>
                <a:xfrm>
                  <a:off x="6086571" y="3733735"/>
                  <a:ext cx="1247920" cy="737764"/>
                </a:xfrm>
                <a:prstGeom prst="rect">
                  <a:avLst/>
                </a:prstGeom>
              </p:spPr>
            </p:pic>
            <p:pic>
              <p:nvPicPr>
                <p:cNvPr id="34" name="Picture 33">
                  <a:extLst>
                    <a:ext uri="{FF2B5EF4-FFF2-40B4-BE49-F238E27FC236}">
                      <a16:creationId xmlns:a16="http://schemas.microsoft.com/office/drawing/2014/main" id="{55630727-335F-0846-BFC1-81B39FBFAA98}"/>
                    </a:ext>
                  </a:extLst>
                </p:cNvPr>
                <p:cNvPicPr>
                  <a:picLocks noChangeAspect="1"/>
                </p:cNvPicPr>
                <p:nvPr/>
              </p:nvPicPr>
              <p:blipFill>
                <a:blip r:embed="rId14"/>
                <a:stretch>
                  <a:fillRect/>
                </a:stretch>
              </p:blipFill>
              <p:spPr>
                <a:xfrm>
                  <a:off x="7690370" y="3754575"/>
                  <a:ext cx="1247920" cy="656514"/>
                </a:xfrm>
                <a:prstGeom prst="rect">
                  <a:avLst/>
                </a:prstGeom>
              </p:spPr>
            </p:pic>
            <p:grpSp>
              <p:nvGrpSpPr>
                <p:cNvPr id="43" name="Group 42">
                  <a:extLst>
                    <a:ext uri="{FF2B5EF4-FFF2-40B4-BE49-F238E27FC236}">
                      <a16:creationId xmlns:a16="http://schemas.microsoft.com/office/drawing/2014/main" id="{9F446466-A00A-474D-8318-B233DDD420E1}"/>
                    </a:ext>
                  </a:extLst>
                </p:cNvPr>
                <p:cNvGrpSpPr/>
                <p:nvPr/>
              </p:nvGrpSpPr>
              <p:grpSpPr>
                <a:xfrm>
                  <a:off x="9239796" y="3738339"/>
                  <a:ext cx="1647014" cy="733160"/>
                  <a:chOff x="9239796" y="3738339"/>
                  <a:chExt cx="1647014" cy="733160"/>
                </a:xfrm>
              </p:grpSpPr>
              <p:pic>
                <p:nvPicPr>
                  <p:cNvPr id="40" name="Picture 39" descr="A screenshot of a cell phone&#10;&#10;Description automatically generated">
                    <a:extLst>
                      <a:ext uri="{FF2B5EF4-FFF2-40B4-BE49-F238E27FC236}">
                        <a16:creationId xmlns:a16="http://schemas.microsoft.com/office/drawing/2014/main" id="{02429AF5-BC12-A841-B4C0-4F4234469A3A}"/>
                      </a:ext>
                    </a:extLst>
                  </p:cNvPr>
                  <p:cNvPicPr>
                    <a:picLocks noChangeAspect="1"/>
                  </p:cNvPicPr>
                  <p:nvPr/>
                </p:nvPicPr>
                <p:blipFill>
                  <a:blip r:embed="rId15"/>
                  <a:stretch>
                    <a:fillRect/>
                  </a:stretch>
                </p:blipFill>
                <p:spPr>
                  <a:xfrm>
                    <a:off x="9239796" y="3759277"/>
                    <a:ext cx="1647014" cy="712222"/>
                  </a:xfrm>
                  <a:prstGeom prst="rect">
                    <a:avLst/>
                  </a:prstGeom>
                </p:spPr>
              </p:pic>
              <p:sp>
                <p:nvSpPr>
                  <p:cNvPr id="41" name="TextBox 40">
                    <a:extLst>
                      <a:ext uri="{FF2B5EF4-FFF2-40B4-BE49-F238E27FC236}">
                        <a16:creationId xmlns:a16="http://schemas.microsoft.com/office/drawing/2014/main" id="{609202D7-3D6B-614D-9375-0FBD0124246A}"/>
                      </a:ext>
                    </a:extLst>
                  </p:cNvPr>
                  <p:cNvSpPr txBox="1"/>
                  <p:nvPr/>
                </p:nvSpPr>
                <p:spPr>
                  <a:xfrm>
                    <a:off x="9239796" y="3738339"/>
                    <a:ext cx="1603799" cy="2539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BO" sz="1000"/>
                      <a:t>Navegadores de Internet</a:t>
                    </a:r>
                  </a:p>
                </p:txBody>
              </p:sp>
            </p:grpSp>
          </p:grpSp>
          <p:sp>
            <p:nvSpPr>
              <p:cNvPr id="45" name="TextBox 44">
                <a:extLst>
                  <a:ext uri="{FF2B5EF4-FFF2-40B4-BE49-F238E27FC236}">
                    <a16:creationId xmlns:a16="http://schemas.microsoft.com/office/drawing/2014/main" id="{60EF2D39-6C3C-E343-8CD4-6B7BFE5158C6}"/>
                  </a:ext>
                </a:extLst>
              </p:cNvPr>
              <p:cNvSpPr txBox="1"/>
              <p:nvPr/>
            </p:nvSpPr>
            <p:spPr>
              <a:xfrm>
                <a:off x="1001486" y="3202879"/>
                <a:ext cx="101890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SISTEMAS OPERATIVOS</a:t>
                </a:r>
              </a:p>
            </p:txBody>
          </p:sp>
        </p:grpSp>
        <p:grpSp>
          <p:nvGrpSpPr>
            <p:cNvPr id="62" name="Group 61">
              <a:extLst>
                <a:ext uri="{FF2B5EF4-FFF2-40B4-BE49-F238E27FC236}">
                  <a16:creationId xmlns:a16="http://schemas.microsoft.com/office/drawing/2014/main" id="{E62E936B-30C2-1B49-9975-3D0EF82A6E83}"/>
                </a:ext>
              </a:extLst>
            </p:cNvPr>
            <p:cNvGrpSpPr/>
            <p:nvPr/>
          </p:nvGrpSpPr>
          <p:grpSpPr>
            <a:xfrm>
              <a:off x="1001486" y="1790106"/>
              <a:ext cx="10189028" cy="1323047"/>
              <a:chOff x="1001486" y="1790106"/>
              <a:chExt cx="10189028" cy="1323047"/>
            </a:xfrm>
          </p:grpSpPr>
          <p:sp>
            <p:nvSpPr>
              <p:cNvPr id="46" name="Rectangle 45">
                <a:extLst>
                  <a:ext uri="{FF2B5EF4-FFF2-40B4-BE49-F238E27FC236}">
                    <a16:creationId xmlns:a16="http://schemas.microsoft.com/office/drawing/2014/main" id="{882FE488-C8D9-8047-A287-E4F117C1C134}"/>
                  </a:ext>
                </a:extLst>
              </p:cNvPr>
              <p:cNvSpPr/>
              <p:nvPr/>
            </p:nvSpPr>
            <p:spPr>
              <a:xfrm>
                <a:off x="1001486" y="2146075"/>
                <a:ext cx="10189028" cy="94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56" name="Group 55">
                <a:extLst>
                  <a:ext uri="{FF2B5EF4-FFF2-40B4-BE49-F238E27FC236}">
                    <a16:creationId xmlns:a16="http://schemas.microsoft.com/office/drawing/2014/main" id="{955B7060-D4BF-0F4F-9B84-4C4D213C8248}"/>
                  </a:ext>
                </a:extLst>
              </p:cNvPr>
              <p:cNvGrpSpPr/>
              <p:nvPr/>
            </p:nvGrpSpPr>
            <p:grpSpPr>
              <a:xfrm>
                <a:off x="1162944" y="2250091"/>
                <a:ext cx="9859677" cy="863062"/>
                <a:chOff x="1162944" y="2250091"/>
                <a:chExt cx="9859677" cy="863062"/>
              </a:xfrm>
            </p:grpSpPr>
            <p:pic>
              <p:nvPicPr>
                <p:cNvPr id="48" name="Picture 47" descr="A close up of a sign&#10;&#10;Description automatically generated">
                  <a:extLst>
                    <a:ext uri="{FF2B5EF4-FFF2-40B4-BE49-F238E27FC236}">
                      <a16:creationId xmlns:a16="http://schemas.microsoft.com/office/drawing/2014/main" id="{D23334EF-B0E9-FF4F-9AD0-2AF783792F3E}"/>
                    </a:ext>
                  </a:extLst>
                </p:cNvPr>
                <p:cNvPicPr>
                  <a:picLocks noChangeAspect="1"/>
                </p:cNvPicPr>
                <p:nvPr/>
              </p:nvPicPr>
              <p:blipFill>
                <a:blip r:embed="rId16"/>
                <a:stretch>
                  <a:fillRect/>
                </a:stretch>
              </p:blipFill>
              <p:spPr>
                <a:xfrm>
                  <a:off x="1162944" y="2359122"/>
                  <a:ext cx="2294359" cy="602559"/>
                </a:xfrm>
                <a:prstGeom prst="rect">
                  <a:avLst/>
                </a:prstGeom>
              </p:spPr>
            </p:pic>
            <p:pic>
              <p:nvPicPr>
                <p:cNvPr id="50" name="Picture 49">
                  <a:extLst>
                    <a:ext uri="{FF2B5EF4-FFF2-40B4-BE49-F238E27FC236}">
                      <a16:creationId xmlns:a16="http://schemas.microsoft.com/office/drawing/2014/main" id="{6A658673-E7FF-E144-B14A-D590B73DF460}"/>
                    </a:ext>
                  </a:extLst>
                </p:cNvPr>
                <p:cNvPicPr>
                  <a:picLocks noChangeAspect="1"/>
                </p:cNvPicPr>
                <p:nvPr/>
              </p:nvPicPr>
              <p:blipFill>
                <a:blip r:embed="rId17"/>
                <a:stretch>
                  <a:fillRect/>
                </a:stretch>
              </p:blipFill>
              <p:spPr>
                <a:xfrm>
                  <a:off x="3527003" y="2467682"/>
                  <a:ext cx="6115559" cy="455301"/>
                </a:xfrm>
                <a:prstGeom prst="rect">
                  <a:avLst/>
                </a:prstGeom>
              </p:spPr>
            </p:pic>
            <p:grpSp>
              <p:nvGrpSpPr>
                <p:cNvPr id="55" name="Group 54">
                  <a:extLst>
                    <a:ext uri="{FF2B5EF4-FFF2-40B4-BE49-F238E27FC236}">
                      <a16:creationId xmlns:a16="http://schemas.microsoft.com/office/drawing/2014/main" id="{A292905A-A7EB-2747-98A0-7461418AF0C1}"/>
                    </a:ext>
                  </a:extLst>
                </p:cNvPr>
                <p:cNvGrpSpPr/>
                <p:nvPr/>
              </p:nvGrpSpPr>
              <p:grpSpPr>
                <a:xfrm>
                  <a:off x="9747165" y="2250091"/>
                  <a:ext cx="1275456" cy="863062"/>
                  <a:chOff x="9747165" y="2250091"/>
                  <a:chExt cx="1275456" cy="863062"/>
                </a:xfrm>
              </p:grpSpPr>
              <p:sp>
                <p:nvSpPr>
                  <p:cNvPr id="54" name="Oval 53">
                    <a:extLst>
                      <a:ext uri="{FF2B5EF4-FFF2-40B4-BE49-F238E27FC236}">
                        <a16:creationId xmlns:a16="http://schemas.microsoft.com/office/drawing/2014/main" id="{5A2677F4-6470-3C4C-A914-86ACD229702C}"/>
                      </a:ext>
                    </a:extLst>
                  </p:cNvPr>
                  <p:cNvSpPr/>
                  <p:nvPr/>
                </p:nvSpPr>
                <p:spPr>
                  <a:xfrm>
                    <a:off x="9747165" y="2250091"/>
                    <a:ext cx="1275456" cy="86306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52" name="Picture 51">
                    <a:extLst>
                      <a:ext uri="{FF2B5EF4-FFF2-40B4-BE49-F238E27FC236}">
                        <a16:creationId xmlns:a16="http://schemas.microsoft.com/office/drawing/2014/main" id="{ECFE001E-12B5-824F-AA81-432605369CF1}"/>
                      </a:ext>
                    </a:extLst>
                  </p:cNvPr>
                  <p:cNvPicPr>
                    <a:picLocks noChangeAspect="1"/>
                  </p:cNvPicPr>
                  <p:nvPr/>
                </p:nvPicPr>
                <p:blipFill>
                  <a:blip r:embed="rId18"/>
                  <a:stretch>
                    <a:fillRect/>
                  </a:stretch>
                </p:blipFill>
                <p:spPr>
                  <a:xfrm>
                    <a:off x="10061384" y="2368289"/>
                    <a:ext cx="685909" cy="572523"/>
                  </a:xfrm>
                  <a:prstGeom prst="rect">
                    <a:avLst/>
                  </a:prstGeom>
                </p:spPr>
              </p:pic>
            </p:grpSp>
          </p:grpSp>
          <p:sp>
            <p:nvSpPr>
              <p:cNvPr id="53" name="TextBox 52">
                <a:extLst>
                  <a:ext uri="{FF2B5EF4-FFF2-40B4-BE49-F238E27FC236}">
                    <a16:creationId xmlns:a16="http://schemas.microsoft.com/office/drawing/2014/main" id="{50E08CC7-99CC-9F4F-B877-67FFD78861A6}"/>
                  </a:ext>
                </a:extLst>
              </p:cNvPr>
              <p:cNvSpPr txBox="1"/>
              <p:nvPr/>
            </p:nvSpPr>
            <p:spPr>
              <a:xfrm>
                <a:off x="1001486" y="1790106"/>
                <a:ext cx="101890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APLICACIONES</a:t>
                </a:r>
              </a:p>
            </p:txBody>
          </p:sp>
        </p:grpSp>
        <p:sp>
          <p:nvSpPr>
            <p:cNvPr id="57" name="Rectangle 56">
              <a:extLst>
                <a:ext uri="{FF2B5EF4-FFF2-40B4-BE49-F238E27FC236}">
                  <a16:creationId xmlns:a16="http://schemas.microsoft.com/office/drawing/2014/main" id="{83D1C1CA-7A63-AE40-ACEF-B0B8724A623C}"/>
                </a:ext>
              </a:extLst>
            </p:cNvPr>
            <p:cNvSpPr/>
            <p:nvPr/>
          </p:nvSpPr>
          <p:spPr>
            <a:xfrm>
              <a:off x="626749" y="1790106"/>
              <a:ext cx="374737" cy="2912523"/>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O"/>
            </a:p>
          </p:txBody>
        </p:sp>
      </p:grpSp>
      <p:sp>
        <p:nvSpPr>
          <p:cNvPr id="58" name="TextBox 57">
            <a:extLst>
              <a:ext uri="{FF2B5EF4-FFF2-40B4-BE49-F238E27FC236}">
                <a16:creationId xmlns:a16="http://schemas.microsoft.com/office/drawing/2014/main" id="{EEE4FBCE-20C7-D54A-B21F-6F4481F7D1D7}"/>
              </a:ext>
            </a:extLst>
          </p:cNvPr>
          <p:cNvSpPr txBox="1"/>
          <p:nvPr/>
        </p:nvSpPr>
        <p:spPr>
          <a:xfrm rot="16200000">
            <a:off x="154328" y="2994685"/>
            <a:ext cx="1346394" cy="400110"/>
          </a:xfrm>
          <a:prstGeom prst="rect">
            <a:avLst/>
          </a:prstGeom>
          <a:noFill/>
        </p:spPr>
        <p:txBody>
          <a:bodyPr wrap="none" rtlCol="0">
            <a:spAutoFit/>
          </a:bodyPr>
          <a:lstStyle/>
          <a:p>
            <a:r>
              <a:rPr lang="en-BO" sz="2000">
                <a:solidFill>
                  <a:schemeClr val="bg1"/>
                </a:solidFill>
              </a:rPr>
              <a:t>SOFTWARE</a:t>
            </a:r>
          </a:p>
        </p:txBody>
      </p:sp>
    </p:spTree>
    <p:extLst>
      <p:ext uri="{BB962C8B-B14F-4D97-AF65-F5344CB8AC3E}">
        <p14:creationId xmlns:p14="http://schemas.microsoft.com/office/powerpoint/2010/main" val="403590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D463-76A6-CD4A-96AE-AAABFBFE2C58}"/>
              </a:ext>
            </a:extLst>
          </p:cNvPr>
          <p:cNvSpPr>
            <a:spLocks noGrp="1"/>
          </p:cNvSpPr>
          <p:nvPr>
            <p:ph type="title"/>
          </p:nvPr>
        </p:nvSpPr>
        <p:spPr/>
        <p:txBody>
          <a:bodyPr/>
          <a:lstStyle/>
          <a:p>
            <a:r>
              <a:rPr lang="en-BO"/>
              <a:t>Los programas o aplicaciones</a:t>
            </a:r>
          </a:p>
        </p:txBody>
      </p:sp>
      <p:sp>
        <p:nvSpPr>
          <p:cNvPr id="3" name="Content Placeholder 2">
            <a:extLst>
              <a:ext uri="{FF2B5EF4-FFF2-40B4-BE49-F238E27FC236}">
                <a16:creationId xmlns:a16="http://schemas.microsoft.com/office/drawing/2014/main" id="{63872BE1-2DA1-C344-B40A-0B897F6FB522}"/>
              </a:ext>
            </a:extLst>
          </p:cNvPr>
          <p:cNvSpPr>
            <a:spLocks noGrp="1"/>
          </p:cNvSpPr>
          <p:nvPr>
            <p:ph idx="1"/>
          </p:nvPr>
        </p:nvSpPr>
        <p:spPr>
          <a:xfrm>
            <a:off x="838200" y="1825624"/>
            <a:ext cx="10515600" cy="4462053"/>
          </a:xfrm>
        </p:spPr>
        <p:txBody>
          <a:bodyPr>
            <a:normAutofit fontScale="92500" lnSpcReduction="20000"/>
          </a:bodyPr>
          <a:lstStyle/>
          <a:p>
            <a:pPr marL="0" indent="0" algn="just">
              <a:buNone/>
            </a:pPr>
            <a:r>
              <a:rPr lang="en-BO" sz="2200"/>
              <a:t>Los programas o aplicaciones son, los que ejecutados por un </a:t>
            </a:r>
            <a:r>
              <a:rPr lang="en-BO" sz="2200" b="1">
                <a:solidFill>
                  <a:schemeClr val="accent6">
                    <a:lumMod val="75000"/>
                  </a:schemeClr>
                </a:solidFill>
              </a:rPr>
              <a:t>dispositivo inteligente</a:t>
            </a:r>
            <a:r>
              <a:rPr lang="en-BO" sz="2200"/>
              <a:t>, proporcionan la funcionalidad requerida por diferentes usuarios, y son escritos en diferentes </a:t>
            </a:r>
            <a:r>
              <a:rPr lang="en-BO" sz="2200" b="1">
                <a:solidFill>
                  <a:schemeClr val="accent6">
                    <a:lumMod val="75000"/>
                  </a:schemeClr>
                </a:solidFill>
              </a:rPr>
              <a:t>lenguajes de programación</a:t>
            </a:r>
            <a:r>
              <a:rPr lang="en-BO" sz="2200"/>
              <a:t>. El código de estos programas pueden ser escritos por cualquier persona (programador) o grupo de personas (equipos deprogramadores).</a:t>
            </a:r>
          </a:p>
          <a:p>
            <a:pPr marL="0" indent="0" algn="just">
              <a:buNone/>
            </a:pPr>
            <a:endParaRPr lang="en-BO" sz="2200"/>
          </a:p>
          <a:p>
            <a:pPr marL="0" indent="0" algn="just">
              <a:buNone/>
            </a:pPr>
            <a:r>
              <a:rPr lang="en-BO" sz="2200"/>
              <a:t>Las </a:t>
            </a:r>
            <a:r>
              <a:rPr lang="en-BO" sz="2200" b="1">
                <a:solidFill>
                  <a:schemeClr val="accent6">
                    <a:lumMod val="75000"/>
                  </a:schemeClr>
                </a:solidFill>
              </a:rPr>
              <a:t>Aplicaciones</a:t>
            </a:r>
            <a:r>
              <a:rPr lang="en-BO" sz="2200"/>
              <a:t> grandes como hojas de cálculo, juegos, navegadores de internet, etc son diseñados y programados por grandes empresas especializadas, que generalmente las venden por un cierto precio o por suscripciones.</a:t>
            </a:r>
          </a:p>
          <a:p>
            <a:pPr marL="0" indent="0" algn="just">
              <a:buNone/>
            </a:pPr>
            <a:endParaRPr lang="en-BO" sz="2200"/>
          </a:p>
          <a:p>
            <a:pPr marL="0" indent="0" algn="just">
              <a:buNone/>
            </a:pPr>
            <a:r>
              <a:rPr lang="en-BO" sz="2200"/>
              <a:t>Se suele llamar </a:t>
            </a:r>
            <a:r>
              <a:rPr lang="en-BO" sz="2200" b="1">
                <a:solidFill>
                  <a:schemeClr val="accent6">
                    <a:lumMod val="75000"/>
                  </a:schemeClr>
                </a:solidFill>
              </a:rPr>
              <a:t>Programa</a:t>
            </a:r>
            <a:r>
              <a:rPr lang="en-BO" sz="2200"/>
              <a:t> a un </a:t>
            </a:r>
            <a:r>
              <a:rPr lang="en-BO" sz="2200" b="1">
                <a:solidFill>
                  <a:schemeClr val="accent6">
                    <a:lumMod val="75000"/>
                  </a:schemeClr>
                </a:solidFill>
              </a:rPr>
              <a:t>conjunto de instruciones</a:t>
            </a:r>
            <a:r>
              <a:rPr lang="en-BO" sz="2200"/>
              <a:t> o </a:t>
            </a:r>
            <a:r>
              <a:rPr lang="en-BO" sz="2200" b="1">
                <a:solidFill>
                  <a:schemeClr val="accent6">
                    <a:lumMod val="75000"/>
                  </a:schemeClr>
                </a:solidFill>
              </a:rPr>
              <a:t>código</a:t>
            </a:r>
            <a:r>
              <a:rPr lang="en-BO" sz="2200"/>
              <a:t> que resuelve un problema determinado. </a:t>
            </a:r>
            <a:r>
              <a:rPr lang="en-BO" sz="2200" b="1">
                <a:solidFill>
                  <a:schemeClr val="accent6">
                    <a:lumMod val="75000"/>
                  </a:schemeClr>
                </a:solidFill>
              </a:rPr>
              <a:t>Aplicaciones</a:t>
            </a:r>
            <a:r>
              <a:rPr lang="en-BO" sz="2200"/>
              <a:t> a un conjunto de programas que proporcionan una cierta funcionalidad, como Whatsapp, juegos, apps de celulares, etc... Y </a:t>
            </a:r>
            <a:r>
              <a:rPr lang="en-BO" sz="2200" b="1">
                <a:solidFill>
                  <a:schemeClr val="accent6">
                    <a:lumMod val="75000"/>
                  </a:schemeClr>
                </a:solidFill>
              </a:rPr>
              <a:t>Sistema</a:t>
            </a:r>
            <a:r>
              <a:rPr lang="en-BO" sz="2200"/>
              <a:t> a un conjunto de aplicaciones que proporcionan toda una solución para negocios (como bancos, comercios) o comunidades, etc... Estos suelen ser programas complejos que funcionan en una red de PCs y dispositivos inteligentes y consumen información de una computadora central, conocida como “</a:t>
            </a:r>
            <a:r>
              <a:rPr lang="en-BO" sz="2200" b="1">
                <a:solidFill>
                  <a:schemeClr val="accent6">
                    <a:lumMod val="75000"/>
                  </a:schemeClr>
                </a:solidFill>
              </a:rPr>
              <a:t>Servidor</a:t>
            </a:r>
            <a:r>
              <a:rPr lang="en-BO" sz="2200"/>
              <a:t>”.</a:t>
            </a:r>
          </a:p>
          <a:p>
            <a:pPr marL="0" indent="0" algn="just">
              <a:buNone/>
            </a:pPr>
            <a:endParaRPr lang="en-BO" sz="1400"/>
          </a:p>
          <a:p>
            <a:pPr marL="0" indent="0">
              <a:buNone/>
            </a:pPr>
            <a:r>
              <a:rPr lang="en-BO" sz="1400"/>
              <a:t> </a:t>
            </a:r>
            <a:endParaRPr lang="en-BO" sz="1400" b="1">
              <a:solidFill>
                <a:schemeClr val="accent6">
                  <a:lumMod val="75000"/>
                </a:schemeClr>
              </a:solidFill>
            </a:endParaRPr>
          </a:p>
        </p:txBody>
      </p:sp>
    </p:spTree>
    <p:extLst>
      <p:ext uri="{BB962C8B-B14F-4D97-AF65-F5344CB8AC3E}">
        <p14:creationId xmlns:p14="http://schemas.microsoft.com/office/powerpoint/2010/main" val="220325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D71D-B94B-C545-9290-83B8B4C1CD84}"/>
              </a:ext>
            </a:extLst>
          </p:cNvPr>
          <p:cNvSpPr>
            <a:spLocks noGrp="1"/>
          </p:cNvSpPr>
          <p:nvPr>
            <p:ph type="title"/>
          </p:nvPr>
        </p:nvSpPr>
        <p:spPr/>
        <p:txBody>
          <a:bodyPr/>
          <a:lstStyle/>
          <a:p>
            <a:r>
              <a:rPr lang="en-BO"/>
              <a:t>Qué es un programa?</a:t>
            </a:r>
          </a:p>
        </p:txBody>
      </p:sp>
      <p:sp>
        <p:nvSpPr>
          <p:cNvPr id="3" name="Content Placeholder 2">
            <a:extLst>
              <a:ext uri="{FF2B5EF4-FFF2-40B4-BE49-F238E27FC236}">
                <a16:creationId xmlns:a16="http://schemas.microsoft.com/office/drawing/2014/main" id="{800DBC16-9045-E146-A6AA-3F98AA23DF08}"/>
              </a:ext>
            </a:extLst>
          </p:cNvPr>
          <p:cNvSpPr>
            <a:spLocks noGrp="1"/>
          </p:cNvSpPr>
          <p:nvPr>
            <p:ph idx="1"/>
          </p:nvPr>
        </p:nvSpPr>
        <p:spPr/>
        <p:txBody>
          <a:bodyPr>
            <a:normAutofit fontScale="92500" lnSpcReduction="20000"/>
          </a:bodyPr>
          <a:lstStyle/>
          <a:p>
            <a:pPr marL="0" indent="0">
              <a:buNone/>
            </a:pPr>
            <a:r>
              <a:rPr lang="en-BO"/>
              <a:t>Ya tenemos una idea de que </a:t>
            </a:r>
            <a:r>
              <a:rPr lang="en-BO" b="1">
                <a:solidFill>
                  <a:schemeClr val="accent6">
                    <a:lumMod val="75000"/>
                  </a:schemeClr>
                </a:solidFill>
              </a:rPr>
              <a:t>un programa </a:t>
            </a:r>
            <a:r>
              <a:rPr lang="en-BO"/>
              <a:t>es un </a:t>
            </a:r>
            <a:r>
              <a:rPr lang="en-BO" b="1">
                <a:solidFill>
                  <a:schemeClr val="accent6">
                    <a:lumMod val="75000"/>
                  </a:schemeClr>
                </a:solidFill>
              </a:rPr>
              <a:t>conjunto de instrucciones </a:t>
            </a:r>
            <a:r>
              <a:rPr lang="en-BO"/>
              <a:t>(código) que son escritas por un programador, almacenadas en un disco duro de una computadora y que para ejecutarse necesita cargarse en la memoria RAM, con la ayuda del Sistema Operativo de la máquina.</a:t>
            </a:r>
          </a:p>
          <a:p>
            <a:pPr marL="0" indent="0">
              <a:buNone/>
            </a:pPr>
            <a:r>
              <a:rPr lang="en-BO"/>
              <a:t>Pero cómo son las instrucciones que puede entender la CPU de la computadora? Bueno, es </a:t>
            </a:r>
            <a:r>
              <a:rPr lang="en-BO" b="1">
                <a:solidFill>
                  <a:schemeClr val="accent6">
                    <a:lumMod val="75000"/>
                  </a:schemeClr>
                </a:solidFill>
              </a:rPr>
              <a:t>básicamente código binario </a:t>
            </a:r>
            <a:r>
              <a:rPr lang="en-BO"/>
              <a:t>(combinaciones de 1s y 0s) lo único que pueden entender estos chips electrónicos (voltaje = 1 o ausencia de voltaje = 0). Eso es lo que un programador necesitaría codificar para que una CPU entienda, ejecute o corra (run) un programa.</a:t>
            </a:r>
          </a:p>
          <a:p>
            <a:pPr marL="0" indent="0">
              <a:buNone/>
            </a:pPr>
            <a:r>
              <a:rPr lang="en-BO"/>
              <a:t>Para aislar a los programadores de tener que escribir en código binario, diferente además para cada familia de micro procesadores, se crearon </a:t>
            </a:r>
            <a:r>
              <a:rPr lang="en-BO" b="1">
                <a:solidFill>
                  <a:schemeClr val="accent6">
                    <a:lumMod val="75000"/>
                  </a:schemeClr>
                </a:solidFill>
              </a:rPr>
              <a:t>distintos lenguajes de programación </a:t>
            </a:r>
            <a:r>
              <a:rPr lang="en-BO"/>
              <a:t>que permiten a los programadores codificar con conceptos más cercanos a los de un ser humano y aislados del indescifrable código binario.</a:t>
            </a:r>
          </a:p>
          <a:p>
            <a:pPr marL="0" indent="0">
              <a:buNone/>
            </a:pPr>
            <a:endParaRPr lang="en-BO"/>
          </a:p>
        </p:txBody>
      </p:sp>
    </p:spTree>
    <p:extLst>
      <p:ext uri="{BB962C8B-B14F-4D97-AF65-F5344CB8AC3E}">
        <p14:creationId xmlns:p14="http://schemas.microsoft.com/office/powerpoint/2010/main" val="447087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947F-53BA-C541-AE9F-9893F311A179}"/>
              </a:ext>
            </a:extLst>
          </p:cNvPr>
          <p:cNvSpPr>
            <a:spLocks noGrp="1"/>
          </p:cNvSpPr>
          <p:nvPr>
            <p:ph type="title"/>
          </p:nvPr>
        </p:nvSpPr>
        <p:spPr/>
        <p:txBody>
          <a:bodyPr/>
          <a:lstStyle/>
          <a:p>
            <a:r>
              <a:rPr lang="en-BO"/>
              <a:t>Lenguajes de programación</a:t>
            </a:r>
          </a:p>
        </p:txBody>
      </p:sp>
      <p:sp>
        <p:nvSpPr>
          <p:cNvPr id="3" name="Content Placeholder 2">
            <a:extLst>
              <a:ext uri="{FF2B5EF4-FFF2-40B4-BE49-F238E27FC236}">
                <a16:creationId xmlns:a16="http://schemas.microsoft.com/office/drawing/2014/main" id="{79472A34-F196-8947-BADC-1D82D27CCB78}"/>
              </a:ext>
            </a:extLst>
          </p:cNvPr>
          <p:cNvSpPr>
            <a:spLocks noGrp="1"/>
          </p:cNvSpPr>
          <p:nvPr>
            <p:ph idx="1"/>
          </p:nvPr>
        </p:nvSpPr>
        <p:spPr>
          <a:xfrm>
            <a:off x="838200" y="1825625"/>
            <a:ext cx="5388429" cy="4351338"/>
          </a:xfrm>
        </p:spPr>
        <p:txBody>
          <a:bodyPr>
            <a:normAutofit fontScale="70000" lnSpcReduction="20000"/>
          </a:bodyPr>
          <a:lstStyle/>
          <a:p>
            <a:pPr marL="0" indent="0" algn="just">
              <a:buNone/>
            </a:pPr>
            <a:r>
              <a:rPr lang="en-BO"/>
              <a:t>Al igual que los idiomas que comunica a los distintos múltiples pueblos del mundo, con el tiempo se creo una Babel computacional de </a:t>
            </a:r>
            <a:r>
              <a:rPr lang="en-BO" b="1">
                <a:solidFill>
                  <a:schemeClr val="accent6">
                    <a:lumMod val="75000"/>
                  </a:schemeClr>
                </a:solidFill>
              </a:rPr>
              <a:t>múltiples lenguajes de programación</a:t>
            </a:r>
            <a:r>
              <a:rPr lang="en-BO"/>
              <a:t>.</a:t>
            </a:r>
          </a:p>
          <a:p>
            <a:pPr marL="0" indent="0" algn="just">
              <a:buNone/>
            </a:pPr>
            <a:r>
              <a:rPr lang="en-BO"/>
              <a:t>Los </a:t>
            </a:r>
            <a:r>
              <a:rPr lang="en-BO" b="1">
                <a:solidFill>
                  <a:schemeClr val="accent6">
                    <a:lumMod val="75000"/>
                  </a:schemeClr>
                </a:solidFill>
              </a:rPr>
              <a:t>lenguajes</a:t>
            </a:r>
            <a:r>
              <a:rPr lang="en-BO"/>
              <a:t> tienen en común que se pueden escribir en </a:t>
            </a:r>
            <a:r>
              <a:rPr lang="en-BO" b="1">
                <a:solidFill>
                  <a:schemeClr val="accent6">
                    <a:lumMod val="75000"/>
                  </a:schemeClr>
                </a:solidFill>
              </a:rPr>
              <a:t>conceptos humanos</a:t>
            </a:r>
            <a:r>
              <a:rPr lang="en-BO"/>
              <a:t>, para luego ser interpretados o traducidos al lenguaje binario de las máquinas.</a:t>
            </a:r>
          </a:p>
          <a:p>
            <a:pPr marL="0" indent="0" algn="just">
              <a:buNone/>
            </a:pPr>
            <a:r>
              <a:rPr lang="en-BO"/>
              <a:t>Los </a:t>
            </a:r>
            <a:r>
              <a:rPr lang="en-BO" b="1">
                <a:solidFill>
                  <a:schemeClr val="accent6">
                    <a:lumMod val="75000"/>
                  </a:schemeClr>
                </a:solidFill>
              </a:rPr>
              <a:t>lenguajes</a:t>
            </a:r>
            <a:r>
              <a:rPr lang="en-BO"/>
              <a:t> se crean para resolver </a:t>
            </a:r>
            <a:r>
              <a:rPr lang="en-BO" b="1">
                <a:solidFill>
                  <a:schemeClr val="accent6">
                    <a:lumMod val="75000"/>
                  </a:schemeClr>
                </a:solidFill>
              </a:rPr>
              <a:t>distintas clases de problemas</a:t>
            </a:r>
            <a:r>
              <a:rPr lang="en-BO"/>
              <a:t>, con un cierto enfoque</a:t>
            </a:r>
            <a:r>
              <a:rPr lang="en-BO" b="1">
                <a:solidFill>
                  <a:schemeClr val="accent6">
                    <a:lumMod val="75000"/>
                  </a:schemeClr>
                </a:solidFill>
              </a:rPr>
              <a:t> </a:t>
            </a:r>
            <a:r>
              <a:rPr lang="en-BO"/>
              <a:t>y generalmente adaptados a uno o varios sistemas operativos.</a:t>
            </a:r>
          </a:p>
          <a:p>
            <a:pPr marL="0" indent="0" algn="just">
              <a:buNone/>
            </a:pPr>
            <a:r>
              <a:rPr lang="en-BO"/>
              <a:t>Para poder ejecutar estos programas (código fuente) es necesario contar con </a:t>
            </a:r>
            <a:r>
              <a:rPr lang="en-BO" b="1">
                <a:solidFill>
                  <a:schemeClr val="accent6">
                    <a:lumMod val="75000"/>
                  </a:schemeClr>
                </a:solidFill>
              </a:rPr>
              <a:t>herramientas de desarrollo</a:t>
            </a:r>
            <a:r>
              <a:rPr lang="en-BO"/>
              <a:t> de programas específicos a cada lenguaje, donde mínimante existe un </a:t>
            </a:r>
            <a:r>
              <a:rPr lang="en-BO" b="1">
                <a:solidFill>
                  <a:schemeClr val="accent6">
                    <a:lumMod val="75000"/>
                  </a:schemeClr>
                </a:solidFill>
              </a:rPr>
              <a:t>intérprete o un compilador</a:t>
            </a:r>
            <a:r>
              <a:rPr lang="en-BO"/>
              <a:t>. </a:t>
            </a:r>
          </a:p>
        </p:txBody>
      </p:sp>
      <p:pic>
        <p:nvPicPr>
          <p:cNvPr id="4" name="Content Placeholder 5" descr="A screenshot of a cell phone&#10;&#10;Description automatically generated">
            <a:extLst>
              <a:ext uri="{FF2B5EF4-FFF2-40B4-BE49-F238E27FC236}">
                <a16:creationId xmlns:a16="http://schemas.microsoft.com/office/drawing/2014/main" id="{1BC853FC-DC06-4B4C-884E-F8C7201D5401}"/>
              </a:ext>
            </a:extLst>
          </p:cNvPr>
          <p:cNvPicPr>
            <a:picLocks noChangeAspect="1"/>
          </p:cNvPicPr>
          <p:nvPr/>
        </p:nvPicPr>
        <p:blipFill>
          <a:blip r:embed="rId2"/>
          <a:stretch>
            <a:fillRect/>
          </a:stretch>
        </p:blipFill>
        <p:spPr>
          <a:xfrm>
            <a:off x="6592658" y="2102948"/>
            <a:ext cx="1727200" cy="15113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3CD64C3-5F01-814B-8E51-E32E4A7ACB83}"/>
              </a:ext>
            </a:extLst>
          </p:cNvPr>
          <p:cNvPicPr>
            <a:picLocks noChangeAspect="1"/>
          </p:cNvPicPr>
          <p:nvPr/>
        </p:nvPicPr>
        <p:blipFill>
          <a:blip r:embed="rId3"/>
          <a:stretch>
            <a:fillRect/>
          </a:stretch>
        </p:blipFill>
        <p:spPr>
          <a:xfrm>
            <a:off x="9626600" y="1217341"/>
            <a:ext cx="1727200" cy="4423317"/>
          </a:xfrm>
          <a:prstGeom prst="rect">
            <a:avLst/>
          </a:prstGeom>
        </p:spPr>
      </p:pic>
      <p:sp>
        <p:nvSpPr>
          <p:cNvPr id="6" name="TextBox 5">
            <a:extLst>
              <a:ext uri="{FF2B5EF4-FFF2-40B4-BE49-F238E27FC236}">
                <a16:creationId xmlns:a16="http://schemas.microsoft.com/office/drawing/2014/main" id="{2B0672F5-57E1-FF42-B5BD-D0BCFC3C1219}"/>
              </a:ext>
            </a:extLst>
          </p:cNvPr>
          <p:cNvSpPr txBox="1"/>
          <p:nvPr/>
        </p:nvSpPr>
        <p:spPr>
          <a:xfrm>
            <a:off x="9626600" y="2178113"/>
            <a:ext cx="1727200" cy="2031325"/>
          </a:xfrm>
          <a:prstGeom prst="rect">
            <a:avLst/>
          </a:prstGeom>
          <a:solidFill>
            <a:schemeClr val="accent4">
              <a:lumMod val="60000"/>
              <a:lumOff val="40000"/>
            </a:schemeClr>
          </a:solidFill>
        </p:spPr>
        <p:txBody>
          <a:bodyPr wrap="square" rtlCol="0">
            <a:spAutoFit/>
          </a:bodyPr>
          <a:lstStyle/>
          <a:p>
            <a:r>
              <a:rPr lang="en-BO" u="sng"/>
              <a:t>Instrucciones</a:t>
            </a:r>
          </a:p>
          <a:p>
            <a:r>
              <a:rPr lang="en-BO"/>
              <a:t>Read </a:t>
            </a:r>
          </a:p>
          <a:p>
            <a:r>
              <a:rPr lang="en-BO"/>
              <a:t>Print</a:t>
            </a:r>
          </a:p>
          <a:p>
            <a:r>
              <a:rPr lang="en-BO"/>
              <a:t>Erase</a:t>
            </a:r>
          </a:p>
          <a:p>
            <a:endParaRPr lang="en-BO"/>
          </a:p>
          <a:p>
            <a:endParaRPr lang="en-BO"/>
          </a:p>
          <a:p>
            <a:endParaRPr lang="en-BO"/>
          </a:p>
        </p:txBody>
      </p:sp>
      <p:sp>
        <p:nvSpPr>
          <p:cNvPr id="7" name="Left Arrow 6">
            <a:extLst>
              <a:ext uri="{FF2B5EF4-FFF2-40B4-BE49-F238E27FC236}">
                <a16:creationId xmlns:a16="http://schemas.microsoft.com/office/drawing/2014/main" id="{5DF9EE08-0312-0644-8A8E-F385D2450020}"/>
              </a:ext>
            </a:extLst>
          </p:cNvPr>
          <p:cNvSpPr/>
          <p:nvPr/>
        </p:nvSpPr>
        <p:spPr>
          <a:xfrm>
            <a:off x="8197309" y="2442063"/>
            <a:ext cx="1429291" cy="5368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9" name="Picture 8" descr="A picture containing keyboard, black, man, orange&#10;&#10;Description automatically generated">
            <a:extLst>
              <a:ext uri="{FF2B5EF4-FFF2-40B4-BE49-F238E27FC236}">
                <a16:creationId xmlns:a16="http://schemas.microsoft.com/office/drawing/2014/main" id="{87FF10C2-5F71-C74F-B624-19EB483AEC49}"/>
              </a:ext>
            </a:extLst>
          </p:cNvPr>
          <p:cNvPicPr>
            <a:picLocks noChangeAspect="1"/>
          </p:cNvPicPr>
          <p:nvPr/>
        </p:nvPicPr>
        <p:blipFill>
          <a:blip r:embed="rId4"/>
          <a:stretch>
            <a:fillRect/>
          </a:stretch>
        </p:blipFill>
        <p:spPr>
          <a:xfrm>
            <a:off x="9626600" y="2530993"/>
            <a:ext cx="1714754" cy="1588161"/>
          </a:xfrm>
          <a:prstGeom prst="rect">
            <a:avLst/>
          </a:prstGeom>
        </p:spPr>
      </p:pic>
      <p:sp>
        <p:nvSpPr>
          <p:cNvPr id="10" name="TextBox 9">
            <a:extLst>
              <a:ext uri="{FF2B5EF4-FFF2-40B4-BE49-F238E27FC236}">
                <a16:creationId xmlns:a16="http://schemas.microsoft.com/office/drawing/2014/main" id="{C9C197ED-68E6-9349-AB73-51250FE3BC76}"/>
              </a:ext>
            </a:extLst>
          </p:cNvPr>
          <p:cNvSpPr txBox="1"/>
          <p:nvPr/>
        </p:nvSpPr>
        <p:spPr>
          <a:xfrm>
            <a:off x="8028390" y="3249392"/>
            <a:ext cx="131499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BO"/>
              <a:t>Compilador</a:t>
            </a:r>
          </a:p>
          <a:p>
            <a:pPr algn="ctr"/>
            <a:r>
              <a:rPr lang="en-BO"/>
              <a:t>o</a:t>
            </a:r>
          </a:p>
          <a:p>
            <a:pPr algn="ctr"/>
            <a:r>
              <a:rPr lang="en-BO"/>
              <a:t>Intérprete</a:t>
            </a:r>
          </a:p>
        </p:txBody>
      </p:sp>
      <p:sp>
        <p:nvSpPr>
          <p:cNvPr id="15" name="TextBox 14">
            <a:extLst>
              <a:ext uri="{FF2B5EF4-FFF2-40B4-BE49-F238E27FC236}">
                <a16:creationId xmlns:a16="http://schemas.microsoft.com/office/drawing/2014/main" id="{D3139195-B67D-1542-A422-9DCADBEE54E1}"/>
              </a:ext>
            </a:extLst>
          </p:cNvPr>
          <p:cNvSpPr txBox="1"/>
          <p:nvPr/>
        </p:nvSpPr>
        <p:spPr>
          <a:xfrm>
            <a:off x="6717038" y="4346435"/>
            <a:ext cx="1429291" cy="2031325"/>
          </a:xfrm>
          <a:prstGeom prst="rect">
            <a:avLst/>
          </a:prstGeom>
          <a:solidFill>
            <a:schemeClr val="accent4">
              <a:lumMod val="60000"/>
              <a:lumOff val="40000"/>
            </a:schemeClr>
          </a:solidFill>
        </p:spPr>
        <p:txBody>
          <a:bodyPr wrap="square" rtlCol="0">
            <a:spAutoFit/>
          </a:bodyPr>
          <a:lstStyle/>
          <a:p>
            <a:r>
              <a:rPr lang="en-BO" u="sng"/>
              <a:t>Instrucciones</a:t>
            </a:r>
          </a:p>
          <a:p>
            <a:r>
              <a:rPr lang="en-BO"/>
              <a:t>Read A</a:t>
            </a:r>
          </a:p>
          <a:p>
            <a:r>
              <a:rPr lang="en-BO"/>
              <a:t>Read B</a:t>
            </a:r>
          </a:p>
          <a:p>
            <a:r>
              <a:rPr lang="en-BO"/>
              <a:t>Summ</a:t>
            </a:r>
          </a:p>
          <a:p>
            <a:r>
              <a:rPr lang="en-BO"/>
              <a:t>Display</a:t>
            </a:r>
          </a:p>
          <a:p>
            <a:r>
              <a:rPr lang="en-BO"/>
              <a:t>Wait</a:t>
            </a:r>
          </a:p>
          <a:p>
            <a:r>
              <a:rPr lang="en-BO"/>
              <a:t>End</a:t>
            </a:r>
          </a:p>
        </p:txBody>
      </p:sp>
      <p:cxnSp>
        <p:nvCxnSpPr>
          <p:cNvPr id="17" name="Elbow Connector 16">
            <a:extLst>
              <a:ext uri="{FF2B5EF4-FFF2-40B4-BE49-F238E27FC236}">
                <a16:creationId xmlns:a16="http://schemas.microsoft.com/office/drawing/2014/main" id="{A8C44367-955D-E640-890B-9DAB1BDC786E}"/>
              </a:ext>
            </a:extLst>
          </p:cNvPr>
          <p:cNvCxnSpPr>
            <a:stCxn id="15" idx="0"/>
            <a:endCxn id="10" idx="1"/>
          </p:cNvCxnSpPr>
          <p:nvPr/>
        </p:nvCxnSpPr>
        <p:spPr>
          <a:xfrm rot="5400000" flipH="1" flipV="1">
            <a:off x="7412348" y="3730393"/>
            <a:ext cx="635378" cy="596706"/>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553D250-9613-4A4C-A01A-B6C925B9DB17}"/>
              </a:ext>
            </a:extLst>
          </p:cNvPr>
          <p:cNvCxnSpPr>
            <a:stCxn id="10" idx="3"/>
          </p:cNvCxnSpPr>
          <p:nvPr/>
        </p:nvCxnSpPr>
        <p:spPr>
          <a:xfrm>
            <a:off x="9343384" y="3711057"/>
            <a:ext cx="283216"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19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5D1C-4F3A-B542-AEB7-F07274B05943}"/>
              </a:ext>
            </a:extLst>
          </p:cNvPr>
          <p:cNvSpPr>
            <a:spLocks noGrp="1"/>
          </p:cNvSpPr>
          <p:nvPr>
            <p:ph type="title"/>
          </p:nvPr>
        </p:nvSpPr>
        <p:spPr/>
        <p:txBody>
          <a:bodyPr/>
          <a:lstStyle/>
          <a:p>
            <a:r>
              <a:rPr lang="en-BO" b="1"/>
              <a:t>Capítulo 1</a:t>
            </a:r>
          </a:p>
        </p:txBody>
      </p:sp>
      <p:sp>
        <p:nvSpPr>
          <p:cNvPr id="3" name="Content Placeholder 2">
            <a:extLst>
              <a:ext uri="{FF2B5EF4-FFF2-40B4-BE49-F238E27FC236}">
                <a16:creationId xmlns:a16="http://schemas.microsoft.com/office/drawing/2014/main" id="{A23BAC83-C106-8341-99F7-D7C2A877963D}"/>
              </a:ext>
            </a:extLst>
          </p:cNvPr>
          <p:cNvSpPr>
            <a:spLocks noGrp="1"/>
          </p:cNvSpPr>
          <p:nvPr>
            <p:ph idx="1"/>
          </p:nvPr>
        </p:nvSpPr>
        <p:spPr/>
        <p:txBody>
          <a:bodyPr>
            <a:normAutofit/>
          </a:bodyPr>
          <a:lstStyle/>
          <a:p>
            <a:pPr marL="0" indent="0" algn="ctr">
              <a:buNone/>
            </a:pPr>
            <a:endParaRPr lang="en-BO" sz="4000" b="1"/>
          </a:p>
          <a:p>
            <a:pPr marL="0" indent="0" algn="ctr">
              <a:buNone/>
            </a:pPr>
            <a:endParaRPr lang="en-BO" sz="4000" b="1"/>
          </a:p>
          <a:p>
            <a:pPr marL="0" indent="0" algn="ctr">
              <a:buNone/>
            </a:pPr>
            <a:r>
              <a:rPr lang="en-BO" sz="4000" b="1"/>
              <a:t>Introducción a la Programación</a:t>
            </a:r>
          </a:p>
        </p:txBody>
      </p:sp>
    </p:spTree>
    <p:extLst>
      <p:ext uri="{BB962C8B-B14F-4D97-AF65-F5344CB8AC3E}">
        <p14:creationId xmlns:p14="http://schemas.microsoft.com/office/powerpoint/2010/main" val="285296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5397-9B09-634F-B7FD-8E7CA58151BC}"/>
              </a:ext>
            </a:extLst>
          </p:cNvPr>
          <p:cNvSpPr>
            <a:spLocks noGrp="1"/>
          </p:cNvSpPr>
          <p:nvPr>
            <p:ph type="title"/>
          </p:nvPr>
        </p:nvSpPr>
        <p:spPr>
          <a:xfrm>
            <a:off x="853439" y="375386"/>
            <a:ext cx="10515600" cy="1325563"/>
          </a:xfrm>
        </p:spPr>
        <p:txBody>
          <a:bodyPr/>
          <a:lstStyle/>
          <a:p>
            <a:r>
              <a:rPr lang="en-BO"/>
              <a:t>Múltiples lenguajes de programación</a:t>
            </a:r>
          </a:p>
        </p:txBody>
      </p:sp>
      <p:grpSp>
        <p:nvGrpSpPr>
          <p:cNvPr id="6" name="Group 5">
            <a:extLst>
              <a:ext uri="{FF2B5EF4-FFF2-40B4-BE49-F238E27FC236}">
                <a16:creationId xmlns:a16="http://schemas.microsoft.com/office/drawing/2014/main" id="{13D742BB-5478-0C42-B97D-D1E75BAAD446}"/>
              </a:ext>
            </a:extLst>
          </p:cNvPr>
          <p:cNvGrpSpPr/>
          <p:nvPr/>
        </p:nvGrpSpPr>
        <p:grpSpPr>
          <a:xfrm>
            <a:off x="1180011" y="4864476"/>
            <a:ext cx="10189028" cy="1499750"/>
            <a:chOff x="1001486" y="3202879"/>
            <a:chExt cx="10189028" cy="1499750"/>
          </a:xfrm>
        </p:grpSpPr>
        <p:sp>
          <p:nvSpPr>
            <p:cNvPr id="17" name="Rectangle 16">
              <a:extLst>
                <a:ext uri="{FF2B5EF4-FFF2-40B4-BE49-F238E27FC236}">
                  <a16:creationId xmlns:a16="http://schemas.microsoft.com/office/drawing/2014/main" id="{648CD1D9-46BF-6540-85C4-39562352B4D8}"/>
                </a:ext>
              </a:extLst>
            </p:cNvPr>
            <p:cNvSpPr/>
            <p:nvPr/>
          </p:nvSpPr>
          <p:spPr>
            <a:xfrm>
              <a:off x="1001486" y="3561806"/>
              <a:ext cx="10189028" cy="1140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18" name="Group 17">
              <a:extLst>
                <a:ext uri="{FF2B5EF4-FFF2-40B4-BE49-F238E27FC236}">
                  <a16:creationId xmlns:a16="http://schemas.microsoft.com/office/drawing/2014/main" id="{A8AE62BC-2CBC-2B46-AB21-FB306646D244}"/>
                </a:ext>
              </a:extLst>
            </p:cNvPr>
            <p:cNvGrpSpPr/>
            <p:nvPr/>
          </p:nvGrpSpPr>
          <p:grpSpPr>
            <a:xfrm>
              <a:off x="1384437" y="3710726"/>
              <a:ext cx="9502373" cy="769856"/>
              <a:chOff x="1384437" y="3710726"/>
              <a:chExt cx="9502373" cy="769856"/>
            </a:xfrm>
          </p:grpSpPr>
          <p:pic>
            <p:nvPicPr>
              <p:cNvPr id="20" name="Picture 19">
                <a:extLst>
                  <a:ext uri="{FF2B5EF4-FFF2-40B4-BE49-F238E27FC236}">
                    <a16:creationId xmlns:a16="http://schemas.microsoft.com/office/drawing/2014/main" id="{8F266E8E-D513-EA49-B83F-1509B4947CBD}"/>
                  </a:ext>
                </a:extLst>
              </p:cNvPr>
              <p:cNvPicPr>
                <a:picLocks noChangeAspect="1"/>
              </p:cNvPicPr>
              <p:nvPr/>
            </p:nvPicPr>
            <p:blipFill>
              <a:blip r:embed="rId2"/>
              <a:stretch>
                <a:fillRect/>
              </a:stretch>
            </p:blipFill>
            <p:spPr>
              <a:xfrm>
                <a:off x="1384437" y="3805064"/>
                <a:ext cx="1552502" cy="455301"/>
              </a:xfrm>
              <a:prstGeom prst="rect">
                <a:avLst/>
              </a:prstGeom>
            </p:spPr>
          </p:pic>
          <p:pic>
            <p:nvPicPr>
              <p:cNvPr id="21" name="Picture 20">
                <a:extLst>
                  <a:ext uri="{FF2B5EF4-FFF2-40B4-BE49-F238E27FC236}">
                    <a16:creationId xmlns:a16="http://schemas.microsoft.com/office/drawing/2014/main" id="{9F8E9382-4633-A548-ADDB-1264C8329672}"/>
                  </a:ext>
                </a:extLst>
              </p:cNvPr>
              <p:cNvPicPr>
                <a:picLocks noChangeAspect="1"/>
              </p:cNvPicPr>
              <p:nvPr/>
            </p:nvPicPr>
            <p:blipFill>
              <a:blip r:embed="rId3"/>
              <a:stretch>
                <a:fillRect/>
              </a:stretch>
            </p:blipFill>
            <p:spPr>
              <a:xfrm>
                <a:off x="3264891" y="3710726"/>
                <a:ext cx="844187" cy="769856"/>
              </a:xfrm>
              <a:prstGeom prst="rect">
                <a:avLst/>
              </a:prstGeom>
            </p:spPr>
          </p:pic>
          <p:pic>
            <p:nvPicPr>
              <p:cNvPr id="22" name="Picture 21">
                <a:extLst>
                  <a:ext uri="{FF2B5EF4-FFF2-40B4-BE49-F238E27FC236}">
                    <a16:creationId xmlns:a16="http://schemas.microsoft.com/office/drawing/2014/main" id="{8F0CEA7D-3BA0-8B49-9E23-BF28C76A4B75}"/>
                  </a:ext>
                </a:extLst>
              </p:cNvPr>
              <p:cNvPicPr>
                <a:picLocks noChangeAspect="1"/>
              </p:cNvPicPr>
              <p:nvPr/>
            </p:nvPicPr>
            <p:blipFill>
              <a:blip r:embed="rId4"/>
              <a:stretch>
                <a:fillRect/>
              </a:stretch>
            </p:blipFill>
            <p:spPr>
              <a:xfrm>
                <a:off x="4482772" y="3798951"/>
                <a:ext cx="1247920" cy="561564"/>
              </a:xfrm>
              <a:prstGeom prst="rect">
                <a:avLst/>
              </a:prstGeom>
            </p:spPr>
          </p:pic>
          <p:pic>
            <p:nvPicPr>
              <p:cNvPr id="23" name="Picture 22" descr="A picture containing clock, drawing&#10;&#10;Description automatically generated">
                <a:extLst>
                  <a:ext uri="{FF2B5EF4-FFF2-40B4-BE49-F238E27FC236}">
                    <a16:creationId xmlns:a16="http://schemas.microsoft.com/office/drawing/2014/main" id="{0297B527-E9B3-B34A-B5D5-ECF2CBD5F900}"/>
                  </a:ext>
                </a:extLst>
              </p:cNvPr>
              <p:cNvPicPr>
                <a:picLocks noChangeAspect="1"/>
              </p:cNvPicPr>
              <p:nvPr/>
            </p:nvPicPr>
            <p:blipFill>
              <a:blip r:embed="rId5"/>
              <a:stretch>
                <a:fillRect/>
              </a:stretch>
            </p:blipFill>
            <p:spPr>
              <a:xfrm>
                <a:off x="6086571" y="3733735"/>
                <a:ext cx="1247920" cy="737764"/>
              </a:xfrm>
              <a:prstGeom prst="rect">
                <a:avLst/>
              </a:prstGeom>
            </p:spPr>
          </p:pic>
          <p:pic>
            <p:nvPicPr>
              <p:cNvPr id="24" name="Picture 23">
                <a:extLst>
                  <a:ext uri="{FF2B5EF4-FFF2-40B4-BE49-F238E27FC236}">
                    <a16:creationId xmlns:a16="http://schemas.microsoft.com/office/drawing/2014/main" id="{B2423722-3EF9-B142-B9EC-FADD3C4BB3BD}"/>
                  </a:ext>
                </a:extLst>
              </p:cNvPr>
              <p:cNvPicPr>
                <a:picLocks noChangeAspect="1"/>
              </p:cNvPicPr>
              <p:nvPr/>
            </p:nvPicPr>
            <p:blipFill>
              <a:blip r:embed="rId6"/>
              <a:stretch>
                <a:fillRect/>
              </a:stretch>
            </p:blipFill>
            <p:spPr>
              <a:xfrm>
                <a:off x="7690370" y="3754575"/>
                <a:ext cx="1247920" cy="656514"/>
              </a:xfrm>
              <a:prstGeom prst="rect">
                <a:avLst/>
              </a:prstGeom>
            </p:spPr>
          </p:pic>
          <p:grpSp>
            <p:nvGrpSpPr>
              <p:cNvPr id="25" name="Group 24">
                <a:extLst>
                  <a:ext uri="{FF2B5EF4-FFF2-40B4-BE49-F238E27FC236}">
                    <a16:creationId xmlns:a16="http://schemas.microsoft.com/office/drawing/2014/main" id="{8BD3A878-6025-5E48-9962-D1F367BEB617}"/>
                  </a:ext>
                </a:extLst>
              </p:cNvPr>
              <p:cNvGrpSpPr/>
              <p:nvPr/>
            </p:nvGrpSpPr>
            <p:grpSpPr>
              <a:xfrm>
                <a:off x="9239796" y="3738339"/>
                <a:ext cx="1647014" cy="733160"/>
                <a:chOff x="9239796" y="3738339"/>
                <a:chExt cx="1647014" cy="733160"/>
              </a:xfrm>
            </p:grpSpPr>
            <p:pic>
              <p:nvPicPr>
                <p:cNvPr id="26" name="Picture 25" descr="A screenshot of a cell phone&#10;&#10;Description automatically generated">
                  <a:extLst>
                    <a:ext uri="{FF2B5EF4-FFF2-40B4-BE49-F238E27FC236}">
                      <a16:creationId xmlns:a16="http://schemas.microsoft.com/office/drawing/2014/main" id="{402C3D42-9084-B146-AC8B-D8A6AA5E94D1}"/>
                    </a:ext>
                  </a:extLst>
                </p:cNvPr>
                <p:cNvPicPr>
                  <a:picLocks noChangeAspect="1"/>
                </p:cNvPicPr>
                <p:nvPr/>
              </p:nvPicPr>
              <p:blipFill>
                <a:blip r:embed="rId7"/>
                <a:stretch>
                  <a:fillRect/>
                </a:stretch>
              </p:blipFill>
              <p:spPr>
                <a:xfrm>
                  <a:off x="9239796" y="3759277"/>
                  <a:ext cx="1647014" cy="712222"/>
                </a:xfrm>
                <a:prstGeom prst="rect">
                  <a:avLst/>
                </a:prstGeom>
              </p:spPr>
            </p:pic>
            <p:sp>
              <p:nvSpPr>
                <p:cNvPr id="27" name="TextBox 26">
                  <a:extLst>
                    <a:ext uri="{FF2B5EF4-FFF2-40B4-BE49-F238E27FC236}">
                      <a16:creationId xmlns:a16="http://schemas.microsoft.com/office/drawing/2014/main" id="{4E3E70AC-9708-A042-9E4B-550631649054}"/>
                    </a:ext>
                  </a:extLst>
                </p:cNvPr>
                <p:cNvSpPr txBox="1"/>
                <p:nvPr/>
              </p:nvSpPr>
              <p:spPr>
                <a:xfrm>
                  <a:off x="9239796" y="3738339"/>
                  <a:ext cx="1603799" cy="2539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BO" sz="1000"/>
                    <a:t>Navegadores de Internet</a:t>
                  </a:r>
                </a:p>
              </p:txBody>
            </p:sp>
          </p:grpSp>
        </p:grpSp>
        <p:sp>
          <p:nvSpPr>
            <p:cNvPr id="19" name="TextBox 18">
              <a:extLst>
                <a:ext uri="{FF2B5EF4-FFF2-40B4-BE49-F238E27FC236}">
                  <a16:creationId xmlns:a16="http://schemas.microsoft.com/office/drawing/2014/main" id="{54E9FD73-3743-5546-A69B-29929783148C}"/>
                </a:ext>
              </a:extLst>
            </p:cNvPr>
            <p:cNvSpPr txBox="1"/>
            <p:nvPr/>
          </p:nvSpPr>
          <p:spPr>
            <a:xfrm>
              <a:off x="1001486" y="3202879"/>
              <a:ext cx="101890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SISTEMAS OPERATIVOS</a:t>
              </a:r>
            </a:p>
          </p:txBody>
        </p:sp>
      </p:grpSp>
      <p:grpSp>
        <p:nvGrpSpPr>
          <p:cNvPr id="7" name="Group 6">
            <a:extLst>
              <a:ext uri="{FF2B5EF4-FFF2-40B4-BE49-F238E27FC236}">
                <a16:creationId xmlns:a16="http://schemas.microsoft.com/office/drawing/2014/main" id="{47374830-B925-2846-B35F-EF281A837272}"/>
              </a:ext>
            </a:extLst>
          </p:cNvPr>
          <p:cNvGrpSpPr/>
          <p:nvPr/>
        </p:nvGrpSpPr>
        <p:grpSpPr>
          <a:xfrm>
            <a:off x="1164772" y="1689761"/>
            <a:ext cx="10189028" cy="1323047"/>
            <a:chOff x="1001486" y="1790106"/>
            <a:chExt cx="10189028" cy="1323047"/>
          </a:xfrm>
        </p:grpSpPr>
        <p:sp>
          <p:nvSpPr>
            <p:cNvPr id="9" name="Rectangle 8">
              <a:extLst>
                <a:ext uri="{FF2B5EF4-FFF2-40B4-BE49-F238E27FC236}">
                  <a16:creationId xmlns:a16="http://schemas.microsoft.com/office/drawing/2014/main" id="{FF38B3EC-BAD7-D94B-B26F-7CC5CF025453}"/>
                </a:ext>
              </a:extLst>
            </p:cNvPr>
            <p:cNvSpPr/>
            <p:nvPr/>
          </p:nvSpPr>
          <p:spPr>
            <a:xfrm>
              <a:off x="1001486" y="2146075"/>
              <a:ext cx="10189028" cy="94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10" name="Group 9">
              <a:extLst>
                <a:ext uri="{FF2B5EF4-FFF2-40B4-BE49-F238E27FC236}">
                  <a16:creationId xmlns:a16="http://schemas.microsoft.com/office/drawing/2014/main" id="{A1D74A05-473D-D545-8752-4673B2F06C92}"/>
                </a:ext>
              </a:extLst>
            </p:cNvPr>
            <p:cNvGrpSpPr/>
            <p:nvPr/>
          </p:nvGrpSpPr>
          <p:grpSpPr>
            <a:xfrm>
              <a:off x="1162944" y="2250091"/>
              <a:ext cx="9859677" cy="863062"/>
              <a:chOff x="1162944" y="2250091"/>
              <a:chExt cx="9859677" cy="863062"/>
            </a:xfrm>
          </p:grpSpPr>
          <p:pic>
            <p:nvPicPr>
              <p:cNvPr id="12" name="Picture 11" descr="A close up of a sign&#10;&#10;Description automatically generated">
                <a:extLst>
                  <a:ext uri="{FF2B5EF4-FFF2-40B4-BE49-F238E27FC236}">
                    <a16:creationId xmlns:a16="http://schemas.microsoft.com/office/drawing/2014/main" id="{21FC69A0-6F8D-294D-BF53-9BFE6CF14621}"/>
                  </a:ext>
                </a:extLst>
              </p:cNvPr>
              <p:cNvPicPr>
                <a:picLocks noChangeAspect="1"/>
              </p:cNvPicPr>
              <p:nvPr/>
            </p:nvPicPr>
            <p:blipFill>
              <a:blip r:embed="rId8"/>
              <a:stretch>
                <a:fillRect/>
              </a:stretch>
            </p:blipFill>
            <p:spPr>
              <a:xfrm>
                <a:off x="1162944" y="2359122"/>
                <a:ext cx="2294359" cy="602559"/>
              </a:xfrm>
              <a:prstGeom prst="rect">
                <a:avLst/>
              </a:prstGeom>
            </p:spPr>
          </p:pic>
          <p:pic>
            <p:nvPicPr>
              <p:cNvPr id="13" name="Picture 12">
                <a:extLst>
                  <a:ext uri="{FF2B5EF4-FFF2-40B4-BE49-F238E27FC236}">
                    <a16:creationId xmlns:a16="http://schemas.microsoft.com/office/drawing/2014/main" id="{36669D46-7619-B840-9F8F-2DFD421B822C}"/>
                  </a:ext>
                </a:extLst>
              </p:cNvPr>
              <p:cNvPicPr>
                <a:picLocks noChangeAspect="1"/>
              </p:cNvPicPr>
              <p:nvPr/>
            </p:nvPicPr>
            <p:blipFill>
              <a:blip r:embed="rId9"/>
              <a:stretch>
                <a:fillRect/>
              </a:stretch>
            </p:blipFill>
            <p:spPr>
              <a:xfrm>
                <a:off x="3527003" y="2467682"/>
                <a:ext cx="6115559" cy="455301"/>
              </a:xfrm>
              <a:prstGeom prst="rect">
                <a:avLst/>
              </a:prstGeom>
            </p:spPr>
          </p:pic>
          <p:grpSp>
            <p:nvGrpSpPr>
              <p:cNvPr id="14" name="Group 13">
                <a:extLst>
                  <a:ext uri="{FF2B5EF4-FFF2-40B4-BE49-F238E27FC236}">
                    <a16:creationId xmlns:a16="http://schemas.microsoft.com/office/drawing/2014/main" id="{CAFE9097-1A3D-B04E-8EC6-4E046B04EC2E}"/>
                  </a:ext>
                </a:extLst>
              </p:cNvPr>
              <p:cNvGrpSpPr/>
              <p:nvPr/>
            </p:nvGrpSpPr>
            <p:grpSpPr>
              <a:xfrm>
                <a:off x="9747165" y="2250091"/>
                <a:ext cx="1275456" cy="863062"/>
                <a:chOff x="9747165" y="2250091"/>
                <a:chExt cx="1275456" cy="863062"/>
              </a:xfrm>
            </p:grpSpPr>
            <p:sp>
              <p:nvSpPr>
                <p:cNvPr id="15" name="Oval 14">
                  <a:extLst>
                    <a:ext uri="{FF2B5EF4-FFF2-40B4-BE49-F238E27FC236}">
                      <a16:creationId xmlns:a16="http://schemas.microsoft.com/office/drawing/2014/main" id="{FB0FF5A7-38C7-BE4E-AE47-35376C65C708}"/>
                    </a:ext>
                  </a:extLst>
                </p:cNvPr>
                <p:cNvSpPr/>
                <p:nvPr/>
              </p:nvSpPr>
              <p:spPr>
                <a:xfrm>
                  <a:off x="9747165" y="2250091"/>
                  <a:ext cx="1275456" cy="86306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16" name="Picture 15">
                  <a:extLst>
                    <a:ext uri="{FF2B5EF4-FFF2-40B4-BE49-F238E27FC236}">
                      <a16:creationId xmlns:a16="http://schemas.microsoft.com/office/drawing/2014/main" id="{EE04298D-BE3C-B149-8CC4-C488B943E759}"/>
                    </a:ext>
                  </a:extLst>
                </p:cNvPr>
                <p:cNvPicPr>
                  <a:picLocks noChangeAspect="1"/>
                </p:cNvPicPr>
                <p:nvPr/>
              </p:nvPicPr>
              <p:blipFill>
                <a:blip r:embed="rId10"/>
                <a:stretch>
                  <a:fillRect/>
                </a:stretch>
              </p:blipFill>
              <p:spPr>
                <a:xfrm>
                  <a:off x="10061384" y="2368289"/>
                  <a:ext cx="685909" cy="572523"/>
                </a:xfrm>
                <a:prstGeom prst="rect">
                  <a:avLst/>
                </a:prstGeom>
              </p:spPr>
            </p:pic>
          </p:grpSp>
        </p:grpSp>
        <p:sp>
          <p:nvSpPr>
            <p:cNvPr id="11" name="TextBox 10">
              <a:extLst>
                <a:ext uri="{FF2B5EF4-FFF2-40B4-BE49-F238E27FC236}">
                  <a16:creationId xmlns:a16="http://schemas.microsoft.com/office/drawing/2014/main" id="{CA97747B-A2E2-A94C-8F1A-6893FE60EA8D}"/>
                </a:ext>
              </a:extLst>
            </p:cNvPr>
            <p:cNvSpPr txBox="1"/>
            <p:nvPr/>
          </p:nvSpPr>
          <p:spPr>
            <a:xfrm>
              <a:off x="1001486" y="1790106"/>
              <a:ext cx="101890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APLICACIONES</a:t>
              </a:r>
            </a:p>
          </p:txBody>
        </p:sp>
      </p:grpSp>
      <p:grpSp>
        <p:nvGrpSpPr>
          <p:cNvPr id="5" name="Group 4">
            <a:extLst>
              <a:ext uri="{FF2B5EF4-FFF2-40B4-BE49-F238E27FC236}">
                <a16:creationId xmlns:a16="http://schemas.microsoft.com/office/drawing/2014/main" id="{701FECAB-FAF9-C94A-AFDB-C32964531621}"/>
              </a:ext>
            </a:extLst>
          </p:cNvPr>
          <p:cNvGrpSpPr/>
          <p:nvPr/>
        </p:nvGrpSpPr>
        <p:grpSpPr>
          <a:xfrm>
            <a:off x="1180010" y="3184438"/>
            <a:ext cx="10189028" cy="1395232"/>
            <a:chOff x="1164771" y="3174177"/>
            <a:chExt cx="10189028" cy="1395232"/>
          </a:xfrm>
        </p:grpSpPr>
        <p:sp>
          <p:nvSpPr>
            <p:cNvPr id="38" name="Rectangle 37">
              <a:extLst>
                <a:ext uri="{FF2B5EF4-FFF2-40B4-BE49-F238E27FC236}">
                  <a16:creationId xmlns:a16="http://schemas.microsoft.com/office/drawing/2014/main" id="{C441AD76-DB18-4543-AA67-66B90EDC6235}"/>
                </a:ext>
              </a:extLst>
            </p:cNvPr>
            <p:cNvSpPr/>
            <p:nvPr/>
          </p:nvSpPr>
          <p:spPr>
            <a:xfrm>
              <a:off x="1164771" y="3523034"/>
              <a:ext cx="10189028" cy="1046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46" name="Group 45">
              <a:extLst>
                <a:ext uri="{FF2B5EF4-FFF2-40B4-BE49-F238E27FC236}">
                  <a16:creationId xmlns:a16="http://schemas.microsoft.com/office/drawing/2014/main" id="{35E7395E-38B3-BF44-9A29-3159DD849067}"/>
                </a:ext>
              </a:extLst>
            </p:cNvPr>
            <p:cNvGrpSpPr/>
            <p:nvPr/>
          </p:nvGrpSpPr>
          <p:grpSpPr>
            <a:xfrm>
              <a:off x="1509925" y="3564696"/>
              <a:ext cx="9479863" cy="977900"/>
              <a:chOff x="1310632" y="3380452"/>
              <a:chExt cx="9479863" cy="977900"/>
            </a:xfrm>
          </p:grpSpPr>
          <p:pic>
            <p:nvPicPr>
              <p:cNvPr id="4" name="Picture 3">
                <a:extLst>
                  <a:ext uri="{FF2B5EF4-FFF2-40B4-BE49-F238E27FC236}">
                    <a16:creationId xmlns:a16="http://schemas.microsoft.com/office/drawing/2014/main" id="{3DEF9055-947A-4B45-9FBB-4DA50C76CFC7}"/>
                  </a:ext>
                </a:extLst>
              </p:cNvPr>
              <p:cNvPicPr>
                <a:picLocks noChangeAspect="1"/>
              </p:cNvPicPr>
              <p:nvPr/>
            </p:nvPicPr>
            <p:blipFill>
              <a:blip r:embed="rId11"/>
              <a:stretch>
                <a:fillRect/>
              </a:stretch>
            </p:blipFill>
            <p:spPr>
              <a:xfrm>
                <a:off x="2283855" y="3503123"/>
                <a:ext cx="763572" cy="745392"/>
              </a:xfrm>
              <a:prstGeom prst="rect">
                <a:avLst/>
              </a:prstGeom>
            </p:spPr>
          </p:pic>
          <p:pic>
            <p:nvPicPr>
              <p:cNvPr id="8" name="Picture 7">
                <a:extLst>
                  <a:ext uri="{FF2B5EF4-FFF2-40B4-BE49-F238E27FC236}">
                    <a16:creationId xmlns:a16="http://schemas.microsoft.com/office/drawing/2014/main" id="{46B5D9DC-8C5F-684E-88E8-A56CA1A249B2}"/>
                  </a:ext>
                </a:extLst>
              </p:cNvPr>
              <p:cNvPicPr>
                <a:picLocks noChangeAspect="1"/>
              </p:cNvPicPr>
              <p:nvPr/>
            </p:nvPicPr>
            <p:blipFill>
              <a:blip r:embed="rId12"/>
              <a:stretch>
                <a:fillRect/>
              </a:stretch>
            </p:blipFill>
            <p:spPr>
              <a:xfrm>
                <a:off x="3220376" y="3466160"/>
                <a:ext cx="679145" cy="806485"/>
              </a:xfrm>
              <a:prstGeom prst="rect">
                <a:avLst/>
              </a:prstGeom>
            </p:spPr>
          </p:pic>
          <p:pic>
            <p:nvPicPr>
              <p:cNvPr id="29" name="Picture 28">
                <a:extLst>
                  <a:ext uri="{FF2B5EF4-FFF2-40B4-BE49-F238E27FC236}">
                    <a16:creationId xmlns:a16="http://schemas.microsoft.com/office/drawing/2014/main" id="{3EF45225-7D33-4947-BFD1-AFF74F8F9D3E}"/>
                  </a:ext>
                </a:extLst>
              </p:cNvPr>
              <p:cNvPicPr>
                <a:picLocks noChangeAspect="1"/>
              </p:cNvPicPr>
              <p:nvPr/>
            </p:nvPicPr>
            <p:blipFill>
              <a:blip r:embed="rId13"/>
              <a:stretch>
                <a:fillRect/>
              </a:stretch>
            </p:blipFill>
            <p:spPr>
              <a:xfrm>
                <a:off x="9662682" y="3659309"/>
                <a:ext cx="1127813" cy="393700"/>
              </a:xfrm>
              <a:prstGeom prst="rect">
                <a:avLst/>
              </a:prstGeom>
            </p:spPr>
          </p:pic>
          <p:pic>
            <p:nvPicPr>
              <p:cNvPr id="31" name="Picture 30">
                <a:extLst>
                  <a:ext uri="{FF2B5EF4-FFF2-40B4-BE49-F238E27FC236}">
                    <a16:creationId xmlns:a16="http://schemas.microsoft.com/office/drawing/2014/main" id="{5582654F-9FB8-DC43-8FC0-0FFDDEE1E234}"/>
                  </a:ext>
                </a:extLst>
              </p:cNvPr>
              <p:cNvPicPr>
                <a:picLocks noChangeAspect="1"/>
              </p:cNvPicPr>
              <p:nvPr/>
            </p:nvPicPr>
            <p:blipFill>
              <a:blip r:embed="rId14"/>
              <a:stretch>
                <a:fillRect/>
              </a:stretch>
            </p:blipFill>
            <p:spPr>
              <a:xfrm>
                <a:off x="1310632" y="3469666"/>
                <a:ext cx="800274" cy="781220"/>
              </a:xfrm>
              <a:prstGeom prst="rect">
                <a:avLst/>
              </a:prstGeom>
            </p:spPr>
          </p:pic>
          <p:pic>
            <p:nvPicPr>
              <p:cNvPr id="33" name="Picture 32">
                <a:extLst>
                  <a:ext uri="{FF2B5EF4-FFF2-40B4-BE49-F238E27FC236}">
                    <a16:creationId xmlns:a16="http://schemas.microsoft.com/office/drawing/2014/main" id="{A0A3658B-3714-3A4C-8C99-EDEBEC670EE0}"/>
                  </a:ext>
                </a:extLst>
              </p:cNvPr>
              <p:cNvPicPr>
                <a:picLocks noChangeAspect="1"/>
              </p:cNvPicPr>
              <p:nvPr/>
            </p:nvPicPr>
            <p:blipFill>
              <a:blip r:embed="rId15"/>
              <a:stretch>
                <a:fillRect/>
              </a:stretch>
            </p:blipFill>
            <p:spPr>
              <a:xfrm>
                <a:off x="6065015" y="3583620"/>
                <a:ext cx="619522" cy="650498"/>
              </a:xfrm>
              <a:prstGeom prst="rect">
                <a:avLst/>
              </a:prstGeom>
            </p:spPr>
          </p:pic>
          <p:pic>
            <p:nvPicPr>
              <p:cNvPr id="35" name="Picture 34">
                <a:extLst>
                  <a:ext uri="{FF2B5EF4-FFF2-40B4-BE49-F238E27FC236}">
                    <a16:creationId xmlns:a16="http://schemas.microsoft.com/office/drawing/2014/main" id="{B62B0DC6-4B6C-1C45-A49C-B4BF2C39A491}"/>
                  </a:ext>
                </a:extLst>
              </p:cNvPr>
              <p:cNvPicPr>
                <a:picLocks noChangeAspect="1"/>
              </p:cNvPicPr>
              <p:nvPr/>
            </p:nvPicPr>
            <p:blipFill>
              <a:blip r:embed="rId16"/>
              <a:stretch>
                <a:fillRect/>
              </a:stretch>
            </p:blipFill>
            <p:spPr>
              <a:xfrm>
                <a:off x="4060307" y="3576428"/>
                <a:ext cx="673100" cy="533400"/>
              </a:xfrm>
              <a:prstGeom prst="rect">
                <a:avLst/>
              </a:prstGeom>
            </p:spPr>
          </p:pic>
          <p:pic>
            <p:nvPicPr>
              <p:cNvPr id="37" name="Picture 36">
                <a:extLst>
                  <a:ext uri="{FF2B5EF4-FFF2-40B4-BE49-F238E27FC236}">
                    <a16:creationId xmlns:a16="http://schemas.microsoft.com/office/drawing/2014/main" id="{E6FFF338-02A9-F74D-AF17-7F0BFFF4DDF2}"/>
                  </a:ext>
                </a:extLst>
              </p:cNvPr>
              <p:cNvPicPr>
                <a:picLocks noChangeAspect="1"/>
              </p:cNvPicPr>
              <p:nvPr/>
            </p:nvPicPr>
            <p:blipFill>
              <a:blip r:embed="rId17"/>
              <a:stretch>
                <a:fillRect/>
              </a:stretch>
            </p:blipFill>
            <p:spPr>
              <a:xfrm>
                <a:off x="8704852" y="3666269"/>
                <a:ext cx="812800" cy="419100"/>
              </a:xfrm>
              <a:prstGeom prst="rect">
                <a:avLst/>
              </a:prstGeom>
            </p:spPr>
          </p:pic>
          <p:pic>
            <p:nvPicPr>
              <p:cNvPr id="41" name="Picture 40">
                <a:extLst>
                  <a:ext uri="{FF2B5EF4-FFF2-40B4-BE49-F238E27FC236}">
                    <a16:creationId xmlns:a16="http://schemas.microsoft.com/office/drawing/2014/main" id="{F60FD476-54D4-8D40-8DDF-9DD28E9CD916}"/>
                  </a:ext>
                </a:extLst>
              </p:cNvPr>
              <p:cNvPicPr>
                <a:picLocks noChangeAspect="1"/>
              </p:cNvPicPr>
              <p:nvPr/>
            </p:nvPicPr>
            <p:blipFill>
              <a:blip r:embed="rId18"/>
              <a:stretch>
                <a:fillRect/>
              </a:stretch>
            </p:blipFill>
            <p:spPr>
              <a:xfrm>
                <a:off x="7870966" y="3380452"/>
                <a:ext cx="774700" cy="977900"/>
              </a:xfrm>
              <a:prstGeom prst="rect">
                <a:avLst/>
              </a:prstGeom>
            </p:spPr>
          </p:pic>
          <p:pic>
            <p:nvPicPr>
              <p:cNvPr id="43" name="Picture 42">
                <a:extLst>
                  <a:ext uri="{FF2B5EF4-FFF2-40B4-BE49-F238E27FC236}">
                    <a16:creationId xmlns:a16="http://schemas.microsoft.com/office/drawing/2014/main" id="{7ECA23A6-A3C9-9840-BE73-B370C26DD949}"/>
                  </a:ext>
                </a:extLst>
              </p:cNvPr>
              <p:cNvPicPr>
                <a:picLocks noChangeAspect="1"/>
              </p:cNvPicPr>
              <p:nvPr/>
            </p:nvPicPr>
            <p:blipFill>
              <a:blip r:embed="rId19"/>
              <a:stretch>
                <a:fillRect/>
              </a:stretch>
            </p:blipFill>
            <p:spPr>
              <a:xfrm>
                <a:off x="6840264" y="3723352"/>
                <a:ext cx="901700" cy="292100"/>
              </a:xfrm>
              <a:prstGeom prst="rect">
                <a:avLst/>
              </a:prstGeom>
            </p:spPr>
          </p:pic>
          <p:pic>
            <p:nvPicPr>
              <p:cNvPr id="45" name="Picture 44">
                <a:extLst>
                  <a:ext uri="{FF2B5EF4-FFF2-40B4-BE49-F238E27FC236}">
                    <a16:creationId xmlns:a16="http://schemas.microsoft.com/office/drawing/2014/main" id="{0AF7A219-6424-414C-84E6-D2CA550AB3D9}"/>
                  </a:ext>
                </a:extLst>
              </p:cNvPr>
              <p:cNvPicPr>
                <a:picLocks noChangeAspect="1"/>
              </p:cNvPicPr>
              <p:nvPr/>
            </p:nvPicPr>
            <p:blipFill>
              <a:blip r:embed="rId20"/>
              <a:stretch>
                <a:fillRect/>
              </a:stretch>
            </p:blipFill>
            <p:spPr>
              <a:xfrm>
                <a:off x="4854708" y="3638786"/>
                <a:ext cx="1051186" cy="511388"/>
              </a:xfrm>
              <a:prstGeom prst="rect">
                <a:avLst/>
              </a:prstGeom>
            </p:spPr>
          </p:pic>
        </p:grpSp>
        <p:sp>
          <p:nvSpPr>
            <p:cNvPr id="47" name="TextBox 46">
              <a:extLst>
                <a:ext uri="{FF2B5EF4-FFF2-40B4-BE49-F238E27FC236}">
                  <a16:creationId xmlns:a16="http://schemas.microsoft.com/office/drawing/2014/main" id="{7589E411-867D-524B-B044-47B72AE30224}"/>
                </a:ext>
              </a:extLst>
            </p:cNvPr>
            <p:cNvSpPr txBox="1"/>
            <p:nvPr/>
          </p:nvSpPr>
          <p:spPr>
            <a:xfrm>
              <a:off x="1164771" y="3174177"/>
              <a:ext cx="101890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LENGUAJES DE PROGRAMACIÓN</a:t>
              </a:r>
            </a:p>
          </p:txBody>
        </p:sp>
      </p:grpSp>
      <p:sp>
        <p:nvSpPr>
          <p:cNvPr id="3" name="Down Arrow 2">
            <a:extLst>
              <a:ext uri="{FF2B5EF4-FFF2-40B4-BE49-F238E27FC236}">
                <a16:creationId xmlns:a16="http://schemas.microsoft.com/office/drawing/2014/main" id="{A56BD408-39CD-AA46-8FEC-F93AEE9FB97B}"/>
              </a:ext>
            </a:extLst>
          </p:cNvPr>
          <p:cNvSpPr/>
          <p:nvPr/>
        </p:nvSpPr>
        <p:spPr>
          <a:xfrm>
            <a:off x="6096000" y="2835545"/>
            <a:ext cx="357051" cy="328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39" name="Down Arrow 38">
            <a:extLst>
              <a:ext uri="{FF2B5EF4-FFF2-40B4-BE49-F238E27FC236}">
                <a16:creationId xmlns:a16="http://schemas.microsoft.com/office/drawing/2014/main" id="{8551E356-18EC-BE49-A9FC-11F1FE18AAF0}"/>
              </a:ext>
            </a:extLst>
          </p:cNvPr>
          <p:cNvSpPr/>
          <p:nvPr/>
        </p:nvSpPr>
        <p:spPr>
          <a:xfrm>
            <a:off x="6080760" y="4592434"/>
            <a:ext cx="357051" cy="272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Tree>
    <p:extLst>
      <p:ext uri="{BB962C8B-B14F-4D97-AF65-F5344CB8AC3E}">
        <p14:creationId xmlns:p14="http://schemas.microsoft.com/office/powerpoint/2010/main" val="225477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27F3-B68D-2C49-A6F0-441EB5B9473A}"/>
              </a:ext>
            </a:extLst>
          </p:cNvPr>
          <p:cNvSpPr>
            <a:spLocks noGrp="1"/>
          </p:cNvSpPr>
          <p:nvPr>
            <p:ph type="title"/>
          </p:nvPr>
        </p:nvSpPr>
        <p:spPr/>
        <p:txBody>
          <a:bodyPr/>
          <a:lstStyle/>
          <a:p>
            <a:r>
              <a:rPr lang="en-BO"/>
              <a:t>Soluciones a problemas</a:t>
            </a:r>
          </a:p>
        </p:txBody>
      </p:sp>
      <p:sp>
        <p:nvSpPr>
          <p:cNvPr id="3" name="Content Placeholder 2">
            <a:extLst>
              <a:ext uri="{FF2B5EF4-FFF2-40B4-BE49-F238E27FC236}">
                <a16:creationId xmlns:a16="http://schemas.microsoft.com/office/drawing/2014/main" id="{C9DFFFCF-B3E2-1E47-B33B-C59110130588}"/>
              </a:ext>
            </a:extLst>
          </p:cNvPr>
          <p:cNvSpPr>
            <a:spLocks noGrp="1"/>
          </p:cNvSpPr>
          <p:nvPr>
            <p:ph idx="1"/>
          </p:nvPr>
        </p:nvSpPr>
        <p:spPr/>
        <p:txBody>
          <a:bodyPr>
            <a:normAutofit fontScale="92500"/>
          </a:bodyPr>
          <a:lstStyle/>
          <a:p>
            <a:pPr marL="0" indent="0">
              <a:buNone/>
            </a:pPr>
            <a:r>
              <a:rPr lang="en-BO"/>
              <a:t>El desafío para un </a:t>
            </a:r>
            <a:r>
              <a:rPr lang="en-BO" b="1">
                <a:solidFill>
                  <a:schemeClr val="accent6">
                    <a:lumMod val="75000"/>
                  </a:schemeClr>
                </a:solidFill>
              </a:rPr>
              <a:t>programador</a:t>
            </a:r>
            <a:r>
              <a:rPr lang="en-BO"/>
              <a:t> al escribir (</a:t>
            </a:r>
            <a:r>
              <a:rPr lang="en-BO" b="1">
                <a:solidFill>
                  <a:schemeClr val="accent6">
                    <a:lumMod val="75000"/>
                  </a:schemeClr>
                </a:solidFill>
              </a:rPr>
              <a:t>codificar</a:t>
            </a:r>
            <a:r>
              <a:rPr lang="en-BO"/>
              <a:t>) un determinado programa es </a:t>
            </a:r>
            <a:r>
              <a:rPr lang="en-BO" b="1">
                <a:solidFill>
                  <a:schemeClr val="accent6">
                    <a:lumMod val="75000"/>
                  </a:schemeClr>
                </a:solidFill>
              </a:rPr>
              <a:t>crear una solución </a:t>
            </a:r>
            <a:r>
              <a:rPr lang="en-BO"/>
              <a:t>a un determinado problema de </a:t>
            </a:r>
            <a:r>
              <a:rPr lang="en-BO" b="1">
                <a:solidFill>
                  <a:schemeClr val="accent6">
                    <a:lumMod val="75000"/>
                  </a:schemeClr>
                </a:solidFill>
              </a:rPr>
              <a:t>automatización</a:t>
            </a:r>
            <a:r>
              <a:rPr lang="en-BO"/>
              <a:t> para el usuario de un dispositivo inteligente, con las herramientas disponibles en un cierto entorno de desarrollo.</a:t>
            </a:r>
          </a:p>
          <a:p>
            <a:pPr marL="0" indent="0">
              <a:buNone/>
            </a:pPr>
            <a:endParaRPr lang="en-BO"/>
          </a:p>
          <a:p>
            <a:pPr marL="0" indent="0">
              <a:buNone/>
            </a:pPr>
            <a:r>
              <a:rPr lang="en-BO"/>
              <a:t>Los programas se codifican, en principio, en forma de </a:t>
            </a:r>
            <a:r>
              <a:rPr lang="en-BO" b="1">
                <a:solidFill>
                  <a:schemeClr val="accent6">
                    <a:lumMod val="75000"/>
                  </a:schemeClr>
                </a:solidFill>
              </a:rPr>
              <a:t>secuencias de instrucciones</a:t>
            </a:r>
            <a:r>
              <a:rPr lang="en-BO"/>
              <a:t> o </a:t>
            </a:r>
            <a:r>
              <a:rPr lang="en-BO" b="1">
                <a:solidFill>
                  <a:schemeClr val="accent6">
                    <a:lumMod val="75000"/>
                  </a:schemeClr>
                </a:solidFill>
              </a:rPr>
              <a:t>“líneas de programa” </a:t>
            </a:r>
            <a:r>
              <a:rPr lang="en-BO"/>
              <a:t>que la computadora ejecutará fielmente en el mismo orden, sin aportar nada por cuenta propia. La CPU o </a:t>
            </a:r>
            <a:r>
              <a:rPr lang="en-BO" b="1">
                <a:solidFill>
                  <a:schemeClr val="accent6">
                    <a:lumMod val="75000"/>
                  </a:schemeClr>
                </a:solidFill>
              </a:rPr>
              <a:t>procesador</a:t>
            </a:r>
            <a:r>
              <a:rPr lang="en-BO"/>
              <a:t> es un </a:t>
            </a:r>
            <a:r>
              <a:rPr lang="en-BO" b="1">
                <a:solidFill>
                  <a:schemeClr val="accent6">
                    <a:lumMod val="75000"/>
                  </a:schemeClr>
                </a:solidFill>
              </a:rPr>
              <a:t>“automata” </a:t>
            </a:r>
            <a:r>
              <a:rPr lang="en-BO"/>
              <a:t>que no piensa y hace estrictamente lo que se le indica, en la misma forma que una calculadora ejecuta el cálculo que se le indica, sin entender de que se tratan las cifras y si estas son o no correctas. </a:t>
            </a:r>
          </a:p>
        </p:txBody>
      </p:sp>
    </p:spTree>
    <p:extLst>
      <p:ext uri="{BB962C8B-B14F-4D97-AF65-F5344CB8AC3E}">
        <p14:creationId xmlns:p14="http://schemas.microsoft.com/office/powerpoint/2010/main" val="1617531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8862-CDA1-EB4F-94FD-9B9F56669E83}"/>
              </a:ext>
            </a:extLst>
          </p:cNvPr>
          <p:cNvSpPr>
            <a:spLocks noGrp="1"/>
          </p:cNvSpPr>
          <p:nvPr>
            <p:ph type="title"/>
          </p:nvPr>
        </p:nvSpPr>
        <p:spPr/>
        <p:txBody>
          <a:bodyPr/>
          <a:lstStyle/>
          <a:p>
            <a:r>
              <a:rPr lang="en-BO"/>
              <a:t>Entendiendo un programa</a:t>
            </a:r>
          </a:p>
        </p:txBody>
      </p:sp>
      <p:sp>
        <p:nvSpPr>
          <p:cNvPr id="3" name="Content Placeholder 2">
            <a:extLst>
              <a:ext uri="{FF2B5EF4-FFF2-40B4-BE49-F238E27FC236}">
                <a16:creationId xmlns:a16="http://schemas.microsoft.com/office/drawing/2014/main" id="{1CF3400A-F2F6-B14A-B365-15F205CD5E87}"/>
              </a:ext>
            </a:extLst>
          </p:cNvPr>
          <p:cNvSpPr>
            <a:spLocks noGrp="1"/>
          </p:cNvSpPr>
          <p:nvPr>
            <p:ph idx="1"/>
          </p:nvPr>
        </p:nvSpPr>
        <p:spPr>
          <a:xfrm>
            <a:off x="838200" y="1825625"/>
            <a:ext cx="2723606" cy="4843748"/>
          </a:xfrm>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pPr marL="0" indent="0">
              <a:buNone/>
            </a:pPr>
            <a:r>
              <a:rPr lang="en-BO" sz="2000"/>
              <a:t>Nuestra computadora es un pequeño robot que se mueve, gira y se detiene según nuestras instrucciones.</a:t>
            </a:r>
          </a:p>
          <a:p>
            <a:pPr marL="0" indent="0">
              <a:buNone/>
            </a:pPr>
            <a:endParaRPr lang="en-BO" sz="2000"/>
          </a:p>
          <a:p>
            <a:pPr marL="0" indent="0">
              <a:buNone/>
            </a:pPr>
            <a:r>
              <a:rPr lang="en-BO" sz="2000"/>
              <a:t>Debemos hacer el código, en un lenguaje natural, suponiendo que el robot  lo entiende.</a:t>
            </a:r>
          </a:p>
          <a:p>
            <a:pPr marL="0" indent="0">
              <a:buNone/>
            </a:pPr>
            <a:endParaRPr lang="en-BO" sz="2000"/>
          </a:p>
          <a:p>
            <a:pPr marL="0" indent="0">
              <a:buNone/>
            </a:pPr>
            <a:r>
              <a:rPr lang="en-BO" sz="2000"/>
              <a:t>La idea es entender como se puede programar una computadora, sabiendo lo que esta es capaz de hacer, como pasarle las instrucciones para solucionar un pequeño problema de automatización.</a:t>
            </a:r>
          </a:p>
          <a:p>
            <a:pPr marL="0" indent="0">
              <a:buNone/>
            </a:pPr>
            <a:endParaRPr lang="en-BO" sz="2000"/>
          </a:p>
          <a:p>
            <a:pPr marL="0" indent="0" algn="just">
              <a:buNone/>
            </a:pPr>
            <a:endParaRPr lang="en-BO" sz="2000"/>
          </a:p>
        </p:txBody>
      </p:sp>
      <p:pic>
        <p:nvPicPr>
          <p:cNvPr id="5" name="Picture 4">
            <a:extLst>
              <a:ext uri="{FF2B5EF4-FFF2-40B4-BE49-F238E27FC236}">
                <a16:creationId xmlns:a16="http://schemas.microsoft.com/office/drawing/2014/main" id="{A48EDDFA-4C7C-094A-B15F-E2C56310B1EA}"/>
              </a:ext>
            </a:extLst>
          </p:cNvPr>
          <p:cNvPicPr>
            <a:picLocks noChangeAspect="1"/>
          </p:cNvPicPr>
          <p:nvPr/>
        </p:nvPicPr>
        <p:blipFill>
          <a:blip r:embed="rId2"/>
          <a:stretch>
            <a:fillRect/>
          </a:stretch>
        </p:blipFill>
        <p:spPr>
          <a:xfrm>
            <a:off x="3657600" y="1787827"/>
            <a:ext cx="8288846" cy="4843749"/>
          </a:xfrm>
          <a:prstGeom prst="rect">
            <a:avLst/>
          </a:prstGeom>
        </p:spPr>
      </p:pic>
    </p:spTree>
    <p:extLst>
      <p:ext uri="{BB962C8B-B14F-4D97-AF65-F5344CB8AC3E}">
        <p14:creationId xmlns:p14="http://schemas.microsoft.com/office/powerpoint/2010/main" val="31615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E13A-13D0-E84E-8648-EEF7B863C900}"/>
              </a:ext>
            </a:extLst>
          </p:cNvPr>
          <p:cNvSpPr>
            <a:spLocks noGrp="1"/>
          </p:cNvSpPr>
          <p:nvPr>
            <p:ph type="title"/>
          </p:nvPr>
        </p:nvSpPr>
        <p:spPr/>
        <p:txBody>
          <a:bodyPr/>
          <a:lstStyle/>
          <a:p>
            <a:r>
              <a:rPr lang="en-BO"/>
              <a:t>Programa Robot 1</a:t>
            </a:r>
          </a:p>
        </p:txBody>
      </p:sp>
      <p:pic>
        <p:nvPicPr>
          <p:cNvPr id="4" name="Ruta Robot 01.mp4" descr="Ruta Robot 01.mp4">
            <a:hlinkClick r:id="" action="ppaction://media"/>
            <a:extLst>
              <a:ext uri="{FF2B5EF4-FFF2-40B4-BE49-F238E27FC236}">
                <a16:creationId xmlns:a16="http://schemas.microsoft.com/office/drawing/2014/main" id="{11432D2F-445B-4149-ABDB-1A04F59EF5E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31773" y="2043954"/>
            <a:ext cx="7887127" cy="4433046"/>
          </a:xfrm>
          <a:prstGeom prst="rect">
            <a:avLst/>
          </a:prstGeom>
        </p:spPr>
      </p:pic>
      <p:sp>
        <p:nvSpPr>
          <p:cNvPr id="6" name="Content Placeholder 2">
            <a:extLst>
              <a:ext uri="{FF2B5EF4-FFF2-40B4-BE49-F238E27FC236}">
                <a16:creationId xmlns:a16="http://schemas.microsoft.com/office/drawing/2014/main" id="{F46DFABF-870F-8D45-B6F5-7A1565AB1F82}"/>
              </a:ext>
            </a:extLst>
          </p:cNvPr>
          <p:cNvSpPr>
            <a:spLocks noGrp="1"/>
          </p:cNvSpPr>
          <p:nvPr>
            <p:ph idx="1"/>
          </p:nvPr>
        </p:nvSpPr>
        <p:spPr>
          <a:xfrm>
            <a:off x="838200" y="1825625"/>
            <a:ext cx="2723606" cy="4843748"/>
          </a:xfr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n-BO" sz="2000"/>
              <a:t>Nuestro pequeño Robot “Camina de frente” según nuestra única instrucción.</a:t>
            </a:r>
          </a:p>
          <a:p>
            <a:pPr marL="0" indent="0">
              <a:buNone/>
            </a:pPr>
            <a:endParaRPr lang="en-BO" sz="2000"/>
          </a:p>
          <a:p>
            <a:pPr marL="0" indent="0">
              <a:buNone/>
            </a:pPr>
            <a:r>
              <a:rPr lang="en-BO" sz="2000"/>
              <a:t>1. Camina de Frente</a:t>
            </a:r>
          </a:p>
          <a:p>
            <a:pPr marL="0" indent="0">
              <a:buNone/>
            </a:pPr>
            <a:endParaRPr lang="en-BO" sz="2000"/>
          </a:p>
          <a:p>
            <a:pPr marL="0" indent="0" algn="just">
              <a:buNone/>
            </a:pPr>
            <a:endParaRPr lang="en-BO" sz="2000"/>
          </a:p>
        </p:txBody>
      </p:sp>
    </p:spTree>
    <p:extLst>
      <p:ext uri="{BB962C8B-B14F-4D97-AF65-F5344CB8AC3E}">
        <p14:creationId xmlns:p14="http://schemas.microsoft.com/office/powerpoint/2010/main" val="113078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CF69-292C-E84C-ABCC-F38EDEE9D576}"/>
              </a:ext>
            </a:extLst>
          </p:cNvPr>
          <p:cNvSpPr>
            <a:spLocks noGrp="1"/>
          </p:cNvSpPr>
          <p:nvPr>
            <p:ph type="title"/>
          </p:nvPr>
        </p:nvSpPr>
        <p:spPr/>
        <p:txBody>
          <a:bodyPr/>
          <a:lstStyle/>
          <a:p>
            <a:r>
              <a:rPr lang="en-BO"/>
              <a:t>Programa Robot 2</a:t>
            </a:r>
          </a:p>
        </p:txBody>
      </p:sp>
      <p:sp>
        <p:nvSpPr>
          <p:cNvPr id="4" name="Content Placeholder 2">
            <a:extLst>
              <a:ext uri="{FF2B5EF4-FFF2-40B4-BE49-F238E27FC236}">
                <a16:creationId xmlns:a16="http://schemas.microsoft.com/office/drawing/2014/main" id="{046426D2-5E64-4B48-9C5E-7D4E38D95FF1}"/>
              </a:ext>
            </a:extLst>
          </p:cNvPr>
          <p:cNvSpPr>
            <a:spLocks noGrp="1"/>
          </p:cNvSpPr>
          <p:nvPr>
            <p:ph idx="1"/>
          </p:nvPr>
        </p:nvSpPr>
        <p:spPr>
          <a:xfrm>
            <a:off x="838200" y="1825625"/>
            <a:ext cx="2723606" cy="4843748"/>
          </a:xfr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n-BO" sz="2000"/>
              <a:t>Nuestro pequeño Robot</a:t>
            </a:r>
          </a:p>
          <a:p>
            <a:pPr marL="0" indent="0">
              <a:buNone/>
            </a:pPr>
            <a:r>
              <a:rPr lang="en-BO" sz="2000" u="sng"/>
              <a:t>Programa 2</a:t>
            </a:r>
          </a:p>
          <a:p>
            <a:pPr marL="457200" indent="-457200">
              <a:buAutoNum type="arabicPeriod"/>
            </a:pPr>
            <a:r>
              <a:rPr lang="en-BO" sz="2000"/>
              <a:t>Inicio</a:t>
            </a:r>
          </a:p>
          <a:p>
            <a:pPr marL="457200" indent="-457200">
              <a:buAutoNum type="arabicPeriod"/>
            </a:pPr>
            <a:r>
              <a:rPr lang="en-BO" sz="2000"/>
              <a:t>Camina de Frente</a:t>
            </a:r>
          </a:p>
          <a:p>
            <a:pPr marL="457200" indent="-457200">
              <a:buAutoNum type="arabicPeriod"/>
            </a:pPr>
            <a:r>
              <a:rPr lang="en-BO" sz="2000"/>
              <a:t>Para en el cruce</a:t>
            </a:r>
          </a:p>
          <a:p>
            <a:pPr marL="457200" indent="-457200">
              <a:buAutoNum type="arabicPeriod"/>
            </a:pPr>
            <a:r>
              <a:rPr lang="en-BO" sz="2000"/>
              <a:t>Gira Hacia el sur</a:t>
            </a:r>
          </a:p>
          <a:p>
            <a:pPr marL="457200" indent="-457200">
              <a:buAutoNum type="arabicPeriod"/>
            </a:pPr>
            <a:r>
              <a:rPr lang="en-BO" sz="2000"/>
              <a:t>Camina de Frente</a:t>
            </a:r>
          </a:p>
          <a:p>
            <a:pPr marL="457200" indent="-457200">
              <a:buAutoNum type="arabicPeriod"/>
            </a:pPr>
            <a:r>
              <a:rPr lang="en-BO" sz="2000"/>
              <a:t>Fin</a:t>
            </a:r>
          </a:p>
          <a:p>
            <a:pPr marL="0" indent="0" algn="just">
              <a:buNone/>
            </a:pPr>
            <a:endParaRPr lang="en-BO" sz="2000"/>
          </a:p>
        </p:txBody>
      </p:sp>
      <p:pic>
        <p:nvPicPr>
          <p:cNvPr id="5" name="Robot 02 Run" descr="Robot 02 Run">
            <a:hlinkClick r:id="" action="ppaction://media"/>
            <a:extLst>
              <a:ext uri="{FF2B5EF4-FFF2-40B4-BE49-F238E27FC236}">
                <a16:creationId xmlns:a16="http://schemas.microsoft.com/office/drawing/2014/main" id="{AACB70F8-B272-8C48-9B23-D2C372540D3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740598" y="1825625"/>
            <a:ext cx="7613202" cy="4279083"/>
          </a:xfrm>
          <a:prstGeom prst="rect">
            <a:avLst/>
          </a:prstGeom>
        </p:spPr>
      </p:pic>
    </p:spTree>
    <p:extLst>
      <p:ext uri="{BB962C8B-B14F-4D97-AF65-F5344CB8AC3E}">
        <p14:creationId xmlns:p14="http://schemas.microsoft.com/office/powerpoint/2010/main" val="157515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634F-3338-4E49-931F-CD3C733709A0}"/>
              </a:ext>
            </a:extLst>
          </p:cNvPr>
          <p:cNvSpPr>
            <a:spLocks noGrp="1"/>
          </p:cNvSpPr>
          <p:nvPr>
            <p:ph type="title"/>
          </p:nvPr>
        </p:nvSpPr>
        <p:spPr/>
        <p:txBody>
          <a:bodyPr/>
          <a:lstStyle/>
          <a:p>
            <a:r>
              <a:rPr lang="en-BO"/>
              <a:t>Programa Robot 3</a:t>
            </a:r>
          </a:p>
        </p:txBody>
      </p:sp>
      <p:sp>
        <p:nvSpPr>
          <p:cNvPr id="4" name="Content Placeholder 2">
            <a:extLst>
              <a:ext uri="{FF2B5EF4-FFF2-40B4-BE49-F238E27FC236}">
                <a16:creationId xmlns:a16="http://schemas.microsoft.com/office/drawing/2014/main" id="{ED0F992D-1D93-3049-897F-5B050A4A1018}"/>
              </a:ext>
            </a:extLst>
          </p:cNvPr>
          <p:cNvSpPr>
            <a:spLocks noGrp="1"/>
          </p:cNvSpPr>
          <p:nvPr>
            <p:ph idx="1"/>
          </p:nvPr>
        </p:nvSpPr>
        <p:spPr>
          <a:xfrm>
            <a:off x="838200" y="1825625"/>
            <a:ext cx="2723606" cy="4843748"/>
          </a:xfrm>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pPr marL="0" indent="0">
              <a:buNone/>
            </a:pPr>
            <a:r>
              <a:rPr lang="en-BO" sz="2000"/>
              <a:t>Nuestro pequeño Robot</a:t>
            </a:r>
          </a:p>
          <a:p>
            <a:pPr marL="0" indent="0">
              <a:buNone/>
            </a:pPr>
            <a:r>
              <a:rPr lang="en-BO" sz="2000" u="sng"/>
              <a:t>Programa 3</a:t>
            </a:r>
          </a:p>
          <a:p>
            <a:pPr marL="457200" indent="-457200">
              <a:buAutoNum type="arabicPeriod"/>
            </a:pPr>
            <a:r>
              <a:rPr lang="en-BO" sz="2000"/>
              <a:t>Inicio</a:t>
            </a:r>
          </a:p>
          <a:p>
            <a:pPr marL="457200" indent="-457200">
              <a:buAutoNum type="arabicPeriod"/>
            </a:pPr>
            <a:r>
              <a:rPr lang="en-BO" sz="2000"/>
              <a:t>Camina de Frente</a:t>
            </a:r>
          </a:p>
          <a:p>
            <a:pPr marL="457200" indent="-457200">
              <a:buAutoNum type="arabicPeriod"/>
            </a:pPr>
            <a:r>
              <a:rPr lang="en-BO" sz="2000"/>
              <a:t>Para en el cruce</a:t>
            </a:r>
          </a:p>
          <a:p>
            <a:pPr marL="457200" indent="-457200">
              <a:buAutoNum type="arabicPeriod"/>
            </a:pPr>
            <a:r>
              <a:rPr lang="en-BO" sz="2000"/>
              <a:t>Gira Hacia el sur</a:t>
            </a:r>
          </a:p>
          <a:p>
            <a:pPr marL="457200" indent="-457200">
              <a:buAutoNum type="arabicPeriod"/>
            </a:pPr>
            <a:r>
              <a:rPr lang="en-BO" sz="2000"/>
              <a:t>Camina de Frente</a:t>
            </a:r>
          </a:p>
          <a:p>
            <a:pPr marL="457200" indent="-457200">
              <a:buAutoNum type="arabicPeriod"/>
            </a:pPr>
            <a:r>
              <a:rPr lang="en-BO" sz="2000"/>
              <a:t>Para en la manzana</a:t>
            </a:r>
          </a:p>
          <a:p>
            <a:pPr marL="457200" indent="-457200">
              <a:buAutoNum type="arabicPeriod"/>
            </a:pPr>
            <a:r>
              <a:rPr lang="en-BO" sz="2000"/>
              <a:t>Gira al Este</a:t>
            </a:r>
          </a:p>
          <a:p>
            <a:pPr marL="457200" indent="-457200">
              <a:buAutoNum type="arabicPeriod"/>
            </a:pPr>
            <a:r>
              <a:rPr lang="en-BO" sz="2000"/>
              <a:t>Camina una cuadra</a:t>
            </a:r>
          </a:p>
          <a:p>
            <a:pPr marL="457200" indent="-457200">
              <a:buAutoNum type="arabicPeriod"/>
            </a:pPr>
            <a:r>
              <a:rPr lang="en-BO" sz="2000"/>
              <a:t>Gira al Note</a:t>
            </a:r>
          </a:p>
          <a:p>
            <a:pPr marL="457200" indent="-457200">
              <a:buAutoNum type="arabicPeriod"/>
            </a:pPr>
            <a:r>
              <a:rPr lang="en-BO" sz="2000"/>
              <a:t>Camina hasta la Ventana</a:t>
            </a:r>
          </a:p>
          <a:p>
            <a:pPr marL="457200" indent="-457200">
              <a:buAutoNum type="arabicPeriod"/>
            </a:pPr>
            <a:r>
              <a:rPr lang="en-BO" sz="2000"/>
              <a:t>Fin</a:t>
            </a:r>
          </a:p>
          <a:p>
            <a:pPr marL="0" indent="0" algn="just">
              <a:buNone/>
            </a:pPr>
            <a:endParaRPr lang="en-BO" sz="2000"/>
          </a:p>
        </p:txBody>
      </p:sp>
      <p:pic>
        <p:nvPicPr>
          <p:cNvPr id="5" name="Ruta Robot 01.mp4" descr="Ruta Robot 01.mp4">
            <a:hlinkClick r:id="" action="ppaction://media"/>
            <a:extLst>
              <a:ext uri="{FF2B5EF4-FFF2-40B4-BE49-F238E27FC236}">
                <a16:creationId xmlns:a16="http://schemas.microsoft.com/office/drawing/2014/main" id="{DEDBDE0B-D9CA-1E43-BF62-2C3C5FF75B5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31773" y="2043954"/>
            <a:ext cx="7887127" cy="4433046"/>
          </a:xfrm>
          <a:prstGeom prst="rect">
            <a:avLst/>
          </a:prstGeom>
        </p:spPr>
      </p:pic>
    </p:spTree>
    <p:extLst>
      <p:ext uri="{BB962C8B-B14F-4D97-AF65-F5344CB8AC3E}">
        <p14:creationId xmlns:p14="http://schemas.microsoft.com/office/powerpoint/2010/main" val="21581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990E-5302-9B49-B5E0-7A62A314B152}"/>
              </a:ext>
            </a:extLst>
          </p:cNvPr>
          <p:cNvSpPr>
            <a:spLocks noGrp="1"/>
          </p:cNvSpPr>
          <p:nvPr>
            <p:ph type="title"/>
          </p:nvPr>
        </p:nvSpPr>
        <p:spPr/>
        <p:txBody>
          <a:bodyPr/>
          <a:lstStyle/>
          <a:p>
            <a:r>
              <a:rPr lang="en-BO"/>
              <a:t>La ruta o flujo de los programas</a:t>
            </a:r>
          </a:p>
        </p:txBody>
      </p:sp>
      <p:sp>
        <p:nvSpPr>
          <p:cNvPr id="3" name="Content Placeholder 2">
            <a:extLst>
              <a:ext uri="{FF2B5EF4-FFF2-40B4-BE49-F238E27FC236}">
                <a16:creationId xmlns:a16="http://schemas.microsoft.com/office/drawing/2014/main" id="{665E6483-38F0-3E46-BFD2-D5CC50798C59}"/>
              </a:ext>
            </a:extLst>
          </p:cNvPr>
          <p:cNvSpPr>
            <a:spLocks noGrp="1"/>
          </p:cNvSpPr>
          <p:nvPr>
            <p:ph idx="1"/>
          </p:nvPr>
        </p:nvSpPr>
        <p:spPr>
          <a:xfrm>
            <a:off x="838200" y="1825624"/>
            <a:ext cx="7443651" cy="4540341"/>
          </a:xfrm>
        </p:spPr>
        <p:txBody>
          <a:bodyPr>
            <a:normAutofit fontScale="85000" lnSpcReduction="20000"/>
          </a:bodyPr>
          <a:lstStyle/>
          <a:p>
            <a:pPr marL="0" indent="0">
              <a:buNone/>
            </a:pPr>
            <a:r>
              <a:rPr lang="en-BO"/>
              <a:t>Los programas que se ejecutan línea a línea, ordenadamente sin hacer bifuracaciones o bucles (loops), tienen poca utilidad, como vimos en el caso del programa anterior.</a:t>
            </a:r>
          </a:p>
          <a:p>
            <a:pPr marL="0" indent="0">
              <a:buNone/>
            </a:pPr>
            <a:endParaRPr lang="en-BO"/>
          </a:p>
          <a:p>
            <a:pPr marL="0" indent="0">
              <a:buNone/>
            </a:pPr>
            <a:r>
              <a:rPr lang="en-BO" b="1">
                <a:solidFill>
                  <a:schemeClr val="accent6">
                    <a:lumMod val="75000"/>
                  </a:schemeClr>
                </a:solidFill>
              </a:rPr>
              <a:t>Lo primero </a:t>
            </a:r>
            <a:r>
              <a:rPr lang="en-BO"/>
              <a:t>que le da la potencia a los programas es la capacidad de tomar decisiones, para seguir uno ú otro camino según ciertas condiciones, como el valor de un cierto dato. A esto se le llaman </a:t>
            </a:r>
            <a:r>
              <a:rPr lang="en-BO" b="1">
                <a:solidFill>
                  <a:schemeClr val="accent6">
                    <a:lumMod val="75000"/>
                  </a:schemeClr>
                </a:solidFill>
              </a:rPr>
              <a:t>bifurcaciones en un flujo </a:t>
            </a:r>
            <a:r>
              <a:rPr lang="en-BO"/>
              <a:t>de programa.</a:t>
            </a:r>
          </a:p>
          <a:p>
            <a:pPr marL="0" indent="0">
              <a:buNone/>
            </a:pPr>
            <a:endParaRPr lang="en-BO"/>
          </a:p>
          <a:p>
            <a:pPr marL="0" indent="0">
              <a:buNone/>
            </a:pPr>
            <a:r>
              <a:rPr lang="en-BO" b="1">
                <a:solidFill>
                  <a:schemeClr val="accent6">
                    <a:lumMod val="75000"/>
                  </a:schemeClr>
                </a:solidFill>
              </a:rPr>
              <a:t>Lo segundo </a:t>
            </a:r>
            <a:r>
              <a:rPr lang="en-BO"/>
              <a:t>es hacer repeticiones de ciertas tareas, para procesar colecciones de datos. Por ejemplo leer todas las líneas de un archivo y contar las palabras. A esto se lo conoce como bucles o </a:t>
            </a:r>
            <a:r>
              <a:rPr lang="en-BO" b="1">
                <a:solidFill>
                  <a:schemeClr val="accent6">
                    <a:lumMod val="75000"/>
                  </a:schemeClr>
                </a:solidFill>
              </a:rPr>
              <a:t>loops</a:t>
            </a:r>
            <a:r>
              <a:rPr lang="en-BO"/>
              <a:t>.</a:t>
            </a:r>
          </a:p>
        </p:txBody>
      </p:sp>
      <p:sp>
        <p:nvSpPr>
          <p:cNvPr id="4" name="Rectangle 3">
            <a:extLst>
              <a:ext uri="{FF2B5EF4-FFF2-40B4-BE49-F238E27FC236}">
                <a16:creationId xmlns:a16="http://schemas.microsoft.com/office/drawing/2014/main" id="{2862D210-C13A-C440-9AC1-AC4124E16AA9}"/>
              </a:ext>
            </a:extLst>
          </p:cNvPr>
          <p:cNvSpPr/>
          <p:nvPr/>
        </p:nvSpPr>
        <p:spPr>
          <a:xfrm>
            <a:off x="8534400" y="714103"/>
            <a:ext cx="3396343" cy="565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6" name="Picture 5" descr="A screenshot of a cell phone&#10;&#10;Description automatically generated">
            <a:extLst>
              <a:ext uri="{FF2B5EF4-FFF2-40B4-BE49-F238E27FC236}">
                <a16:creationId xmlns:a16="http://schemas.microsoft.com/office/drawing/2014/main" id="{AF2442C6-538E-BF47-990A-F1E2147E798D}"/>
              </a:ext>
            </a:extLst>
          </p:cNvPr>
          <p:cNvPicPr>
            <a:picLocks noChangeAspect="1"/>
          </p:cNvPicPr>
          <p:nvPr/>
        </p:nvPicPr>
        <p:blipFill>
          <a:blip r:embed="rId2"/>
          <a:stretch>
            <a:fillRect/>
          </a:stretch>
        </p:blipFill>
        <p:spPr>
          <a:xfrm>
            <a:off x="8600621" y="1377474"/>
            <a:ext cx="3263900" cy="1959134"/>
          </a:xfrm>
          <a:prstGeom prst="rect">
            <a:avLst/>
          </a:prstGeom>
        </p:spPr>
      </p:pic>
      <p:pic>
        <p:nvPicPr>
          <p:cNvPr id="8" name="Picture 7" descr="A close up of a logo&#10;&#10;Description automatically generated">
            <a:extLst>
              <a:ext uri="{FF2B5EF4-FFF2-40B4-BE49-F238E27FC236}">
                <a16:creationId xmlns:a16="http://schemas.microsoft.com/office/drawing/2014/main" id="{352E3737-EDB8-7F48-A698-90B60CB29F5A}"/>
              </a:ext>
            </a:extLst>
          </p:cNvPr>
          <p:cNvPicPr>
            <a:picLocks noChangeAspect="1"/>
          </p:cNvPicPr>
          <p:nvPr/>
        </p:nvPicPr>
        <p:blipFill>
          <a:blip r:embed="rId3"/>
          <a:stretch>
            <a:fillRect/>
          </a:stretch>
        </p:blipFill>
        <p:spPr>
          <a:xfrm>
            <a:off x="8600621" y="3827417"/>
            <a:ext cx="3260452" cy="2316480"/>
          </a:xfrm>
          <a:prstGeom prst="rect">
            <a:avLst/>
          </a:prstGeom>
        </p:spPr>
      </p:pic>
      <p:sp>
        <p:nvSpPr>
          <p:cNvPr id="9" name="TextBox 8">
            <a:extLst>
              <a:ext uri="{FF2B5EF4-FFF2-40B4-BE49-F238E27FC236}">
                <a16:creationId xmlns:a16="http://schemas.microsoft.com/office/drawing/2014/main" id="{2F16A844-8B23-7144-9C40-DC51BC85A7BE}"/>
              </a:ext>
            </a:extLst>
          </p:cNvPr>
          <p:cNvSpPr txBox="1"/>
          <p:nvPr/>
        </p:nvSpPr>
        <p:spPr>
          <a:xfrm>
            <a:off x="8604069" y="1027906"/>
            <a:ext cx="32604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BO"/>
              <a:t>Bifurcaciones</a:t>
            </a:r>
          </a:p>
        </p:txBody>
      </p:sp>
      <p:sp>
        <p:nvSpPr>
          <p:cNvPr id="10" name="TextBox 9">
            <a:extLst>
              <a:ext uri="{FF2B5EF4-FFF2-40B4-BE49-F238E27FC236}">
                <a16:creationId xmlns:a16="http://schemas.microsoft.com/office/drawing/2014/main" id="{E4DABBA3-15BF-6645-9DFA-74D21C1777B5}"/>
              </a:ext>
            </a:extLst>
          </p:cNvPr>
          <p:cNvSpPr txBox="1"/>
          <p:nvPr/>
        </p:nvSpPr>
        <p:spPr>
          <a:xfrm>
            <a:off x="8600621" y="3540034"/>
            <a:ext cx="32604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BO"/>
              <a:t>Bucles (Loops)</a:t>
            </a:r>
          </a:p>
        </p:txBody>
      </p:sp>
    </p:spTree>
    <p:extLst>
      <p:ext uri="{BB962C8B-B14F-4D97-AF65-F5344CB8AC3E}">
        <p14:creationId xmlns:p14="http://schemas.microsoft.com/office/powerpoint/2010/main" val="3872071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CF52-8798-4840-9A77-254BB76DA301}"/>
              </a:ext>
            </a:extLst>
          </p:cNvPr>
          <p:cNvSpPr>
            <a:spLocks noGrp="1"/>
          </p:cNvSpPr>
          <p:nvPr>
            <p:ph type="title"/>
          </p:nvPr>
        </p:nvSpPr>
        <p:spPr/>
        <p:txBody>
          <a:bodyPr/>
          <a:lstStyle/>
          <a:p>
            <a:r>
              <a:rPr lang="en-BO"/>
              <a:t>Automatizando tareas	</a:t>
            </a:r>
          </a:p>
        </p:txBody>
      </p:sp>
      <p:sp>
        <p:nvSpPr>
          <p:cNvPr id="3" name="Content Placeholder 2">
            <a:extLst>
              <a:ext uri="{FF2B5EF4-FFF2-40B4-BE49-F238E27FC236}">
                <a16:creationId xmlns:a16="http://schemas.microsoft.com/office/drawing/2014/main" id="{50917B7C-54D5-FE4A-BA03-5C84A3E3E40C}"/>
              </a:ext>
            </a:extLst>
          </p:cNvPr>
          <p:cNvSpPr>
            <a:spLocks noGrp="1"/>
          </p:cNvSpPr>
          <p:nvPr>
            <p:ph idx="1"/>
          </p:nvPr>
        </p:nvSpPr>
        <p:spPr/>
        <p:txBody>
          <a:bodyPr>
            <a:normAutofit fontScale="85000" lnSpcReduction="10000"/>
          </a:bodyPr>
          <a:lstStyle/>
          <a:p>
            <a:pPr marL="0" indent="0">
              <a:buNone/>
            </a:pPr>
            <a:r>
              <a:rPr lang="en-BO"/>
              <a:t>La principal función de los programas es, sin lugar a dudas, </a:t>
            </a:r>
            <a:r>
              <a:rPr lang="en-BO" b="1">
                <a:solidFill>
                  <a:schemeClr val="accent6">
                    <a:lumMod val="75000"/>
                  </a:schemeClr>
                </a:solidFill>
              </a:rPr>
              <a:t>automatizar tareas</a:t>
            </a:r>
            <a:r>
              <a:rPr lang="en-BO"/>
              <a:t>.</a:t>
            </a:r>
          </a:p>
          <a:p>
            <a:pPr marL="0" indent="0">
              <a:buNone/>
            </a:pPr>
            <a:r>
              <a:rPr lang="en-BO"/>
              <a:t>Las computadoras personales tienen 3 periféricos principales que posibilitan a un programa interactuar con sus usuarios:</a:t>
            </a:r>
          </a:p>
          <a:p>
            <a:endParaRPr lang="en-BO"/>
          </a:p>
          <a:p>
            <a:r>
              <a:rPr lang="en-BO" b="1">
                <a:solidFill>
                  <a:schemeClr val="accent6">
                    <a:lumMod val="75000"/>
                  </a:schemeClr>
                </a:solidFill>
              </a:rPr>
              <a:t>Pantalla o Monitor</a:t>
            </a:r>
            <a:r>
              <a:rPr lang="en-BO"/>
              <a:t>: el usuario puede ver información presentada por el Usuario.</a:t>
            </a:r>
          </a:p>
          <a:p>
            <a:endParaRPr lang="en-BO"/>
          </a:p>
          <a:p>
            <a:r>
              <a:rPr lang="en-BO" b="1">
                <a:solidFill>
                  <a:schemeClr val="accent6">
                    <a:lumMod val="75000"/>
                  </a:schemeClr>
                </a:solidFill>
              </a:rPr>
              <a:t>Teclado</a:t>
            </a:r>
            <a:r>
              <a:rPr lang="en-BO"/>
              <a:t>: el usuario puede teclear o digitar información para ser consumido por nuestros programas</a:t>
            </a:r>
          </a:p>
          <a:p>
            <a:endParaRPr lang="en-BO"/>
          </a:p>
          <a:p>
            <a:r>
              <a:rPr lang="en-BO" b="1">
                <a:solidFill>
                  <a:schemeClr val="accent6">
                    <a:lumMod val="75000"/>
                  </a:schemeClr>
                </a:solidFill>
              </a:rPr>
              <a:t>Ratón</a:t>
            </a:r>
            <a:r>
              <a:rPr lang="en-BO"/>
              <a:t>: el usuario puede señalarnos algo en la pantalla o presionar un botón en la pantalla para indicarnos que desea que el programa realice una acción.</a:t>
            </a:r>
          </a:p>
        </p:txBody>
      </p:sp>
    </p:spTree>
    <p:extLst>
      <p:ext uri="{BB962C8B-B14F-4D97-AF65-F5344CB8AC3E}">
        <p14:creationId xmlns:p14="http://schemas.microsoft.com/office/powerpoint/2010/main" val="3692331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DC7A-7557-C244-B86E-C95EF6470284}"/>
              </a:ext>
            </a:extLst>
          </p:cNvPr>
          <p:cNvSpPr>
            <a:spLocks noGrp="1"/>
          </p:cNvSpPr>
          <p:nvPr>
            <p:ph type="title"/>
          </p:nvPr>
        </p:nvSpPr>
        <p:spPr/>
        <p:txBody>
          <a:bodyPr/>
          <a:lstStyle/>
          <a:p>
            <a:r>
              <a:rPr lang="en-BO"/>
              <a:t>Pseudo-código</a:t>
            </a:r>
          </a:p>
        </p:txBody>
      </p:sp>
      <p:sp>
        <p:nvSpPr>
          <p:cNvPr id="3" name="Content Placeholder 2">
            <a:extLst>
              <a:ext uri="{FF2B5EF4-FFF2-40B4-BE49-F238E27FC236}">
                <a16:creationId xmlns:a16="http://schemas.microsoft.com/office/drawing/2014/main" id="{52B940AA-5571-CC44-99A8-27809CEC163B}"/>
              </a:ext>
            </a:extLst>
          </p:cNvPr>
          <p:cNvSpPr>
            <a:spLocks noGrp="1"/>
          </p:cNvSpPr>
          <p:nvPr>
            <p:ph idx="1"/>
          </p:nvPr>
        </p:nvSpPr>
        <p:spPr>
          <a:xfrm>
            <a:off x="838200" y="1825625"/>
            <a:ext cx="4238897" cy="4351338"/>
          </a:xfrm>
        </p:spPr>
        <p:txBody>
          <a:bodyPr>
            <a:normAutofit/>
          </a:bodyPr>
          <a:lstStyle/>
          <a:p>
            <a:pPr marL="0" indent="0" algn="just">
              <a:buNone/>
            </a:pPr>
            <a:r>
              <a:rPr lang="en-BO" sz="2200"/>
              <a:t>Este concepto consiste en </a:t>
            </a:r>
            <a:r>
              <a:rPr lang="en-BO" sz="2200" b="1">
                <a:solidFill>
                  <a:schemeClr val="accent6">
                    <a:lumMod val="75000"/>
                  </a:schemeClr>
                </a:solidFill>
              </a:rPr>
              <a:t>escribir un programa</a:t>
            </a:r>
            <a:r>
              <a:rPr lang="en-BO" sz="2200"/>
              <a:t> en un </a:t>
            </a:r>
            <a:r>
              <a:rPr lang="en-BO" sz="2200" b="1">
                <a:solidFill>
                  <a:schemeClr val="accent6">
                    <a:lumMod val="75000"/>
                  </a:schemeClr>
                </a:solidFill>
              </a:rPr>
              <a:t>pseudo-código </a:t>
            </a:r>
            <a:r>
              <a:rPr lang="en-BO" sz="2200"/>
              <a:t>(palabras entendibles por cualquier persona) que describa lo que intenta resolver, independiente del lenguaje en el que será luego codificado.</a:t>
            </a:r>
          </a:p>
          <a:p>
            <a:pPr marL="0" indent="0" algn="just">
              <a:buNone/>
            </a:pPr>
            <a:r>
              <a:rPr lang="en-BO" sz="2200"/>
              <a:t> </a:t>
            </a:r>
          </a:p>
          <a:p>
            <a:pPr marL="0" indent="0" algn="just">
              <a:buNone/>
            </a:pPr>
            <a:r>
              <a:rPr lang="en-BO" sz="2200"/>
              <a:t>Esto obliga al programador a pensar en </a:t>
            </a:r>
            <a:r>
              <a:rPr lang="en-BO" sz="2200" b="1">
                <a:solidFill>
                  <a:schemeClr val="accent6">
                    <a:lumMod val="75000"/>
                  </a:schemeClr>
                </a:solidFill>
              </a:rPr>
              <a:t>la lógica del problema a resolver</a:t>
            </a:r>
            <a:r>
              <a:rPr lang="en-BO" sz="2200"/>
              <a:t>, antes de meterse en las minucias del lenguaje de programación.</a:t>
            </a:r>
          </a:p>
          <a:p>
            <a:pPr marL="0" indent="0" algn="just">
              <a:buNone/>
            </a:pPr>
            <a:endParaRPr lang="en-BO" sz="2200"/>
          </a:p>
          <a:p>
            <a:pPr marL="0" indent="0">
              <a:buNone/>
            </a:pPr>
            <a:endParaRPr lang="en-BO"/>
          </a:p>
        </p:txBody>
      </p:sp>
      <p:sp>
        <p:nvSpPr>
          <p:cNvPr id="4" name="TextBox 3">
            <a:extLst>
              <a:ext uri="{FF2B5EF4-FFF2-40B4-BE49-F238E27FC236}">
                <a16:creationId xmlns:a16="http://schemas.microsoft.com/office/drawing/2014/main" id="{31EBA812-A1C3-1E43-A330-FAC67F28CE45}"/>
              </a:ext>
            </a:extLst>
          </p:cNvPr>
          <p:cNvSpPr txBox="1"/>
          <p:nvPr/>
        </p:nvSpPr>
        <p:spPr>
          <a:xfrm>
            <a:off x="5643154" y="1342345"/>
            <a:ext cx="5710646" cy="507831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BO" b="1"/>
              <a:t>// Programa: Barre Archivo de texto y devuelve número de lineas no blancas y el número de palabras.</a:t>
            </a:r>
          </a:p>
          <a:p>
            <a:endParaRPr lang="en-BO" b="1"/>
          </a:p>
          <a:p>
            <a:r>
              <a:rPr lang="en-BO" b="1"/>
              <a:t>// Conseguir nombre del archivo</a:t>
            </a:r>
          </a:p>
          <a:p>
            <a:r>
              <a:rPr lang="en-BO" b="1"/>
              <a:t>// Abrir el archivo</a:t>
            </a:r>
          </a:p>
          <a:p>
            <a:r>
              <a:rPr lang="en-BO" b="1">
                <a:solidFill>
                  <a:schemeClr val="bg2">
                    <a:lumMod val="50000"/>
                  </a:schemeClr>
                </a:solidFill>
                <a:highlight>
                  <a:srgbClr val="FFFF00"/>
                </a:highlight>
              </a:rPr>
              <a:t>// Si no existe archivo</a:t>
            </a:r>
          </a:p>
          <a:p>
            <a:r>
              <a:rPr lang="en-BO" b="1">
                <a:solidFill>
                  <a:schemeClr val="bg2">
                    <a:lumMod val="50000"/>
                  </a:schemeClr>
                </a:solidFill>
                <a:highlight>
                  <a:srgbClr val="FFFF00"/>
                </a:highlight>
              </a:rPr>
              <a:t>	// terminar</a:t>
            </a:r>
          </a:p>
          <a:p>
            <a:r>
              <a:rPr lang="en-BO" b="1"/>
              <a:t>// Leer todo el archivo en colección de lineas</a:t>
            </a:r>
          </a:p>
          <a:p>
            <a:r>
              <a:rPr lang="en-BO" b="1"/>
              <a:t>// inicializar contadores de lineas y palabras en cero</a:t>
            </a:r>
          </a:p>
          <a:p>
            <a:r>
              <a:rPr lang="en-BO" b="1"/>
              <a:t>// tomar primera linea</a:t>
            </a:r>
          </a:p>
          <a:p>
            <a:r>
              <a:rPr lang="en-BO" b="1">
                <a:solidFill>
                  <a:schemeClr val="bg2">
                    <a:lumMod val="50000"/>
                  </a:schemeClr>
                </a:solidFill>
                <a:highlight>
                  <a:srgbClr val="FFFF00"/>
                </a:highlight>
              </a:rPr>
              <a:t>// Mientras haya lineas en la colección</a:t>
            </a:r>
          </a:p>
          <a:p>
            <a:r>
              <a:rPr lang="en-BO" b="1">
                <a:solidFill>
                  <a:schemeClr val="bg2">
                    <a:lumMod val="50000"/>
                  </a:schemeClr>
                </a:solidFill>
                <a:highlight>
                  <a:srgbClr val="FFFF00"/>
                </a:highlight>
              </a:rPr>
              <a:t>// 	agregar 1 al contador de líneas</a:t>
            </a:r>
          </a:p>
          <a:p>
            <a:r>
              <a:rPr lang="en-BO" b="1">
                <a:solidFill>
                  <a:schemeClr val="bg2">
                    <a:lumMod val="50000"/>
                  </a:schemeClr>
                </a:solidFill>
                <a:highlight>
                  <a:srgbClr val="FFFF00"/>
                </a:highlight>
              </a:rPr>
              <a:t>//	buscar nro de palabras de la línea</a:t>
            </a:r>
          </a:p>
          <a:p>
            <a:r>
              <a:rPr lang="en-BO" b="1">
                <a:solidFill>
                  <a:schemeClr val="bg2">
                    <a:lumMod val="50000"/>
                  </a:schemeClr>
                </a:solidFill>
                <a:highlight>
                  <a:srgbClr val="FFFF00"/>
                </a:highlight>
              </a:rPr>
              <a:t>// 	agregar nro de palabras al contador de palabras</a:t>
            </a:r>
          </a:p>
          <a:p>
            <a:r>
              <a:rPr lang="en-BO" b="1">
                <a:solidFill>
                  <a:schemeClr val="bg2">
                    <a:lumMod val="50000"/>
                  </a:schemeClr>
                </a:solidFill>
                <a:highlight>
                  <a:srgbClr val="FFFF00"/>
                </a:highlight>
              </a:rPr>
              <a:t>//	tomar la siguiente linea</a:t>
            </a:r>
          </a:p>
          <a:p>
            <a:r>
              <a:rPr lang="en-BO" b="1"/>
              <a:t>// Desplegar nro de lineas y nro de palabras encontrados</a:t>
            </a:r>
          </a:p>
          <a:p>
            <a:r>
              <a:rPr lang="en-BO" b="1"/>
              <a:t>// Cerrar el archivo</a:t>
            </a:r>
          </a:p>
          <a:p>
            <a:r>
              <a:rPr lang="en-BO" b="1"/>
              <a:t>// Terminar </a:t>
            </a:r>
          </a:p>
        </p:txBody>
      </p:sp>
    </p:spTree>
    <p:extLst>
      <p:ext uri="{BB962C8B-B14F-4D97-AF65-F5344CB8AC3E}">
        <p14:creationId xmlns:p14="http://schemas.microsoft.com/office/powerpoint/2010/main" val="3808944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4023-99DE-AD43-A07B-8E4F9A81EC3F}"/>
              </a:ext>
            </a:extLst>
          </p:cNvPr>
          <p:cNvSpPr>
            <a:spLocks noGrp="1"/>
          </p:cNvSpPr>
          <p:nvPr>
            <p:ph type="title"/>
          </p:nvPr>
        </p:nvSpPr>
        <p:spPr/>
        <p:txBody>
          <a:bodyPr/>
          <a:lstStyle/>
          <a:p>
            <a:r>
              <a:rPr lang="en-BO"/>
              <a:t>Del pseudo-código al código</a:t>
            </a:r>
          </a:p>
        </p:txBody>
      </p:sp>
      <p:sp>
        <p:nvSpPr>
          <p:cNvPr id="3" name="Content Placeholder 2">
            <a:extLst>
              <a:ext uri="{FF2B5EF4-FFF2-40B4-BE49-F238E27FC236}">
                <a16:creationId xmlns:a16="http://schemas.microsoft.com/office/drawing/2014/main" id="{C29176E2-6BEB-6C49-ADA5-628D00E85674}"/>
              </a:ext>
            </a:extLst>
          </p:cNvPr>
          <p:cNvSpPr>
            <a:spLocks noGrp="1"/>
          </p:cNvSpPr>
          <p:nvPr>
            <p:ph idx="1"/>
          </p:nvPr>
        </p:nvSpPr>
        <p:spPr>
          <a:xfrm>
            <a:off x="367938" y="1522806"/>
            <a:ext cx="3968930" cy="4351338"/>
          </a:xfrm>
        </p:spPr>
        <p:style>
          <a:lnRef idx="1">
            <a:schemeClr val="accent6"/>
          </a:lnRef>
          <a:fillRef idx="2">
            <a:schemeClr val="accent6"/>
          </a:fillRef>
          <a:effectRef idx="1">
            <a:schemeClr val="accent6"/>
          </a:effectRef>
          <a:fontRef idx="minor">
            <a:schemeClr val="dk1"/>
          </a:fontRef>
        </p:style>
        <p:txBody>
          <a:bodyPr>
            <a:normAutofit fontScale="47500" lnSpcReduction="20000"/>
          </a:bodyPr>
          <a:lstStyle/>
          <a:p>
            <a:pPr marL="0" indent="0">
              <a:buNone/>
            </a:pPr>
            <a:r>
              <a:rPr lang="en-US" sz="2900"/>
              <a:t>// Conseguir nombre del archivo</a:t>
            </a:r>
          </a:p>
          <a:p>
            <a:pPr marL="0" indent="0">
              <a:buNone/>
            </a:pPr>
            <a:r>
              <a:rPr lang="en-US" sz="2900" b="1">
                <a:solidFill>
                  <a:schemeClr val="accent2">
                    <a:lumMod val="50000"/>
                  </a:schemeClr>
                </a:solidFill>
              </a:rPr>
              <a:t>Write("Archivo: "); var archivo = ReadLine(); </a:t>
            </a:r>
          </a:p>
          <a:p>
            <a:pPr marL="0" indent="0">
              <a:buNone/>
            </a:pPr>
            <a:r>
              <a:rPr lang="en-US" sz="2900"/>
              <a:t>// Si no existe archivo</a:t>
            </a:r>
          </a:p>
          <a:p>
            <a:pPr marL="0" indent="0">
              <a:buNone/>
            </a:pPr>
            <a:r>
              <a:rPr lang="en-US" sz="2900" b="1">
                <a:solidFill>
                  <a:schemeClr val="accent2">
                    <a:lumMod val="50000"/>
                  </a:schemeClr>
                </a:solidFill>
              </a:rPr>
              <a:t>if(!File.Exists(archivo)) {</a:t>
            </a:r>
          </a:p>
          <a:p>
            <a:pPr marL="0" indent="0">
              <a:buNone/>
            </a:pPr>
            <a:r>
              <a:rPr lang="en-US" sz="2900" b="1">
                <a:solidFill>
                  <a:schemeClr val="accent2">
                    <a:lumMod val="50000"/>
                  </a:schemeClr>
                </a:solidFill>
              </a:rPr>
              <a:t>	// terminar</a:t>
            </a:r>
          </a:p>
          <a:p>
            <a:pPr marL="0" indent="0">
              <a:buNone/>
            </a:pPr>
            <a:r>
              <a:rPr lang="en-US" sz="2900" b="1">
                <a:solidFill>
                  <a:schemeClr val="accent2">
                    <a:lumMod val="50000"/>
                  </a:schemeClr>
                </a:solidFill>
              </a:rPr>
              <a:t>	WriteLine("Archivo no existe!");</a:t>
            </a:r>
          </a:p>
          <a:p>
            <a:pPr marL="0" indent="0">
              <a:buNone/>
            </a:pPr>
            <a:r>
              <a:rPr lang="en-US" sz="2900" b="1">
                <a:solidFill>
                  <a:schemeClr val="accent2">
                    <a:lumMod val="50000"/>
                  </a:schemeClr>
                </a:solidFill>
              </a:rPr>
              <a:t>	return;</a:t>
            </a:r>
          </a:p>
          <a:p>
            <a:pPr marL="0" indent="0">
              <a:buNone/>
            </a:pPr>
            <a:r>
              <a:rPr lang="en-US" sz="2900" b="1">
                <a:solidFill>
                  <a:schemeClr val="accent2">
                    <a:lumMod val="50000"/>
                  </a:schemeClr>
                </a:solidFill>
              </a:rPr>
              <a:t>} </a:t>
            </a:r>
          </a:p>
          <a:p>
            <a:pPr marL="0" indent="0">
              <a:buNone/>
            </a:pPr>
            <a:r>
              <a:rPr lang="en-US" sz="2900"/>
              <a:t>// Abrir el archivo</a:t>
            </a:r>
          </a:p>
          <a:p>
            <a:pPr marL="0" indent="0">
              <a:buNone/>
            </a:pPr>
            <a:r>
              <a:rPr lang="en-US" sz="2900"/>
              <a:t>// Leer todo el archivo en colección de lineas</a:t>
            </a:r>
          </a:p>
          <a:p>
            <a:pPr marL="0" indent="0">
              <a:buNone/>
            </a:pPr>
            <a:r>
              <a:rPr lang="en-US" sz="2900" b="1">
                <a:solidFill>
                  <a:schemeClr val="accent2">
                    <a:lumMod val="50000"/>
                  </a:schemeClr>
                </a:solidFill>
              </a:rPr>
              <a:t>var lineas = File.ReadAllLines(archivo);</a:t>
            </a:r>
          </a:p>
          <a:p>
            <a:pPr marL="0" indent="0">
              <a:buNone/>
            </a:pPr>
            <a:r>
              <a:rPr lang="en-US" sz="2900"/>
              <a:t>// inicializar contadores de lineas y palabras en cero</a:t>
            </a:r>
          </a:p>
          <a:p>
            <a:pPr marL="0" indent="0">
              <a:buNone/>
            </a:pPr>
            <a:r>
              <a:rPr lang="en-US" sz="2900" b="1">
                <a:solidFill>
                  <a:schemeClr val="accent2">
                    <a:lumMod val="50000"/>
                  </a:schemeClr>
                </a:solidFill>
              </a:rPr>
              <a:t>var nroLineas = 0; var nroPalabras = 0;</a:t>
            </a:r>
          </a:p>
          <a:p>
            <a:pPr marL="0" indent="0">
              <a:buNone/>
            </a:pPr>
            <a:r>
              <a:rPr lang="en-US" sz="3200"/>
              <a:t>// tomar primera linea</a:t>
            </a:r>
          </a:p>
          <a:p>
            <a:pPr marL="0" indent="0">
              <a:buNone/>
            </a:pPr>
            <a:r>
              <a:rPr lang="en-US" sz="3200" b="1">
                <a:solidFill>
                  <a:schemeClr val="accent2">
                    <a:lumMod val="50000"/>
                  </a:schemeClr>
                </a:solidFill>
              </a:rPr>
              <a:t>var lin = 0;</a:t>
            </a:r>
          </a:p>
          <a:p>
            <a:pPr marL="0" indent="0">
              <a:buNone/>
            </a:pPr>
            <a:endParaRPr lang="en-US" sz="2900"/>
          </a:p>
          <a:p>
            <a:pPr marL="0" indent="0">
              <a:buNone/>
            </a:pPr>
            <a:endParaRPr lang="en-US" sz="3500"/>
          </a:p>
          <a:p>
            <a:endParaRPr lang="en-BO"/>
          </a:p>
        </p:txBody>
      </p:sp>
      <p:sp>
        <p:nvSpPr>
          <p:cNvPr id="4" name="TextBox 3">
            <a:extLst>
              <a:ext uri="{FF2B5EF4-FFF2-40B4-BE49-F238E27FC236}">
                <a16:creationId xmlns:a16="http://schemas.microsoft.com/office/drawing/2014/main" id="{8A5C3A8E-06E2-D344-9702-5D3A21B1281D}"/>
              </a:ext>
            </a:extLst>
          </p:cNvPr>
          <p:cNvSpPr txBox="1"/>
          <p:nvPr/>
        </p:nvSpPr>
        <p:spPr>
          <a:xfrm>
            <a:off x="4336867" y="1522806"/>
            <a:ext cx="5094515" cy="504753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a:t>// Mientras haya lineas en la colección</a:t>
            </a:r>
          </a:p>
          <a:p>
            <a:r>
              <a:rPr lang="en-US" sz="1400" b="1">
                <a:solidFill>
                  <a:schemeClr val="accent2">
                    <a:lumMod val="50000"/>
                  </a:schemeClr>
                </a:solidFill>
              </a:rPr>
              <a:t>while(lin &lt; lineas.Length) {</a:t>
            </a:r>
          </a:p>
          <a:p>
            <a:pPr lvl="1"/>
            <a:r>
              <a:rPr lang="en-US" sz="1400"/>
              <a:t>// agregar 1 al contador de líneas</a:t>
            </a:r>
          </a:p>
          <a:p>
            <a:pPr lvl="1"/>
            <a:r>
              <a:rPr lang="en-US" sz="1400" b="1">
                <a:solidFill>
                  <a:schemeClr val="accent2">
                    <a:lumMod val="50000"/>
                  </a:schemeClr>
                </a:solidFill>
              </a:rPr>
              <a:t>nroLineas += 1;</a:t>
            </a:r>
          </a:p>
          <a:p>
            <a:pPr lvl="1"/>
            <a:r>
              <a:rPr lang="en-US" sz="1400"/>
              <a:t>// buscar nro de palabras de la línea</a:t>
            </a:r>
          </a:p>
          <a:p>
            <a:pPr lvl="1"/>
            <a:r>
              <a:rPr lang="en-US" sz="1400" b="1">
                <a:solidFill>
                  <a:schemeClr val="accent2">
                    <a:lumMod val="50000"/>
                  </a:schemeClr>
                </a:solidFill>
              </a:rPr>
              <a:t>var palabras = lineas[lin].Split(' ‘, '.’, ',', ';’, ':');</a:t>
            </a:r>
          </a:p>
          <a:p>
            <a:pPr lvl="1"/>
            <a:r>
              <a:rPr lang="en-US" sz="1400"/>
              <a:t>// agregar nro de palabras al contador de palabras</a:t>
            </a:r>
          </a:p>
          <a:p>
            <a:pPr lvl="1"/>
            <a:r>
              <a:rPr lang="en-US" sz="1400" b="1">
                <a:solidFill>
                  <a:schemeClr val="accent2">
                    <a:lumMod val="50000"/>
                  </a:schemeClr>
                </a:solidFill>
              </a:rPr>
              <a:t>foreach (var palabra in palabras) {</a:t>
            </a:r>
          </a:p>
          <a:p>
            <a:pPr lvl="2"/>
            <a:r>
              <a:rPr lang="en-US" sz="1400" b="1">
                <a:solidFill>
                  <a:schemeClr val="accent2">
                    <a:lumMod val="50000"/>
                  </a:schemeClr>
                </a:solidFill>
              </a:rPr>
              <a:t>if(palabra.Contains(' ') || palabra.Contains('.') </a:t>
            </a:r>
          </a:p>
          <a:p>
            <a:pPr lvl="3"/>
            <a:r>
              <a:rPr lang="en-US" sz="1400" b="1">
                <a:solidFill>
                  <a:schemeClr val="accent2">
                    <a:lumMod val="50000"/>
                  </a:schemeClr>
                </a:solidFill>
              </a:rPr>
              <a:t>|| palabra.Contains(',') || palabra.Contains(';')</a:t>
            </a:r>
          </a:p>
          <a:p>
            <a:pPr lvl="3"/>
            <a:r>
              <a:rPr lang="en-US" sz="1400" b="1">
                <a:solidFill>
                  <a:schemeClr val="accent2">
                    <a:lumMod val="50000"/>
                  </a:schemeClr>
                </a:solidFill>
              </a:rPr>
              <a:t>|| palabra.Contains(':’))</a:t>
            </a:r>
          </a:p>
          <a:p>
            <a:pPr lvl="2"/>
            <a:r>
              <a:rPr lang="en-US" sz="1400" b="1">
                <a:solidFill>
                  <a:schemeClr val="accent2">
                    <a:lumMod val="50000"/>
                  </a:schemeClr>
                </a:solidFill>
              </a:rPr>
              <a:t>	continue;</a:t>
            </a:r>
          </a:p>
          <a:p>
            <a:pPr lvl="2"/>
            <a:r>
              <a:rPr lang="en-US" sz="1400" b="1">
                <a:solidFill>
                  <a:schemeClr val="accent2">
                    <a:lumMod val="50000"/>
                  </a:schemeClr>
                </a:solidFill>
              </a:rPr>
              <a:t>nroPalabras += 1; </a:t>
            </a:r>
          </a:p>
          <a:p>
            <a:pPr lvl="1"/>
            <a:r>
              <a:rPr lang="en-US" sz="1400" b="1">
                <a:solidFill>
                  <a:schemeClr val="accent2">
                    <a:lumMod val="50000"/>
                  </a:schemeClr>
                </a:solidFill>
              </a:rPr>
              <a:t>}</a:t>
            </a:r>
          </a:p>
          <a:p>
            <a:pPr lvl="1"/>
            <a:r>
              <a:rPr lang="en-US" sz="1400"/>
              <a:t>// tomar la siguiente linea</a:t>
            </a:r>
          </a:p>
          <a:p>
            <a:pPr lvl="1"/>
            <a:r>
              <a:rPr lang="en-US" sz="1400" b="1">
                <a:solidFill>
                  <a:schemeClr val="accent2">
                    <a:lumMod val="50000"/>
                  </a:schemeClr>
                </a:solidFill>
              </a:rPr>
              <a:t>lin++;</a:t>
            </a:r>
          </a:p>
          <a:p>
            <a:r>
              <a:rPr lang="en-US" sz="1400"/>
              <a:t>}</a:t>
            </a:r>
          </a:p>
          <a:p>
            <a:r>
              <a:rPr lang="en-US" sz="1400"/>
              <a:t>// Desplegar nro de lineas y nro de palabras encontrados</a:t>
            </a:r>
          </a:p>
          <a:p>
            <a:r>
              <a:rPr lang="en-US" sz="1400" b="1">
                <a:solidFill>
                  <a:schemeClr val="accent2">
                    <a:lumMod val="50000"/>
                  </a:schemeClr>
                </a:solidFill>
              </a:rPr>
              <a:t>WriteLine($"Nro de líneas: {nroLineas}");</a:t>
            </a:r>
          </a:p>
          <a:p>
            <a:r>
              <a:rPr lang="en-US" sz="1400" b="1">
                <a:solidFill>
                  <a:schemeClr val="accent2">
                    <a:lumMod val="50000"/>
                  </a:schemeClr>
                </a:solidFill>
              </a:rPr>
              <a:t>WriteLine($"Nro de palabras: {nroPalabras}");</a:t>
            </a:r>
          </a:p>
          <a:p>
            <a:r>
              <a:rPr lang="en-US" sz="1400"/>
              <a:t>// Cerrar el archivo</a:t>
            </a:r>
          </a:p>
          <a:p>
            <a:r>
              <a:rPr lang="en-US" sz="1400"/>
              <a:t>// Terminar</a:t>
            </a:r>
          </a:p>
          <a:p>
            <a:r>
              <a:rPr lang="en-US" sz="1400" b="1">
                <a:solidFill>
                  <a:schemeClr val="accent2">
                    <a:lumMod val="50000"/>
                  </a:schemeClr>
                </a:solidFill>
              </a:rPr>
              <a:t>return;</a:t>
            </a:r>
            <a:r>
              <a:rPr lang="en-US" sz="1400" b="1">
                <a:solidFill>
                  <a:schemeClr val="accent1">
                    <a:lumMod val="50000"/>
                  </a:schemeClr>
                </a:solidFill>
              </a:rPr>
              <a:t> </a:t>
            </a:r>
            <a:endParaRPr lang="en-BO" b="1">
              <a:solidFill>
                <a:schemeClr val="accent1">
                  <a:lumMod val="50000"/>
                </a:schemeClr>
              </a:solidFill>
            </a:endParaRPr>
          </a:p>
        </p:txBody>
      </p:sp>
      <p:pic>
        <p:nvPicPr>
          <p:cNvPr id="6" name="Picture 5" descr="A close up of a logo&#10;&#10;Description automatically generated">
            <a:extLst>
              <a:ext uri="{FF2B5EF4-FFF2-40B4-BE49-F238E27FC236}">
                <a16:creationId xmlns:a16="http://schemas.microsoft.com/office/drawing/2014/main" id="{C90DF79E-102F-EB49-B7C7-B786E7B13916}"/>
              </a:ext>
            </a:extLst>
          </p:cNvPr>
          <p:cNvPicPr>
            <a:picLocks noChangeAspect="1"/>
          </p:cNvPicPr>
          <p:nvPr/>
        </p:nvPicPr>
        <p:blipFill>
          <a:blip r:embed="rId2"/>
          <a:stretch>
            <a:fillRect/>
          </a:stretch>
        </p:blipFill>
        <p:spPr>
          <a:xfrm>
            <a:off x="7963535" y="5564777"/>
            <a:ext cx="3943439" cy="1132581"/>
          </a:xfrm>
          <a:prstGeom prst="rect">
            <a:avLst/>
          </a:prstGeom>
        </p:spPr>
      </p:pic>
    </p:spTree>
    <p:extLst>
      <p:ext uri="{BB962C8B-B14F-4D97-AF65-F5344CB8AC3E}">
        <p14:creationId xmlns:p14="http://schemas.microsoft.com/office/powerpoint/2010/main" val="36120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730F-9104-3946-853D-B4FAE7F51121}"/>
              </a:ext>
            </a:extLst>
          </p:cNvPr>
          <p:cNvSpPr>
            <a:spLocks noGrp="1"/>
          </p:cNvSpPr>
          <p:nvPr>
            <p:ph type="title"/>
          </p:nvPr>
        </p:nvSpPr>
        <p:spPr/>
        <p:txBody>
          <a:bodyPr/>
          <a:lstStyle/>
          <a:p>
            <a:r>
              <a:rPr lang="en-BO"/>
              <a:t>Qué es programar?</a:t>
            </a:r>
          </a:p>
        </p:txBody>
      </p:sp>
      <p:sp>
        <p:nvSpPr>
          <p:cNvPr id="3" name="Content Placeholder 2">
            <a:extLst>
              <a:ext uri="{FF2B5EF4-FFF2-40B4-BE49-F238E27FC236}">
                <a16:creationId xmlns:a16="http://schemas.microsoft.com/office/drawing/2014/main" id="{6538F814-BE34-0243-B03B-7333ED8744A1}"/>
              </a:ext>
            </a:extLst>
          </p:cNvPr>
          <p:cNvSpPr>
            <a:spLocks noGrp="1"/>
          </p:cNvSpPr>
          <p:nvPr>
            <p:ph idx="1"/>
          </p:nvPr>
        </p:nvSpPr>
        <p:spPr/>
        <p:txBody>
          <a:bodyPr/>
          <a:lstStyle/>
          <a:p>
            <a:pPr marL="0" indent="0">
              <a:buNone/>
            </a:pPr>
            <a:r>
              <a:rPr lang="en-BO" b="1">
                <a:solidFill>
                  <a:schemeClr val="accent6">
                    <a:lumMod val="75000"/>
                  </a:schemeClr>
                </a:solidFill>
              </a:rPr>
              <a:t>Programar</a:t>
            </a:r>
            <a:r>
              <a:rPr lang="en-BO"/>
              <a:t> es escribir </a:t>
            </a:r>
            <a:r>
              <a:rPr lang="en-BO" b="1">
                <a:solidFill>
                  <a:schemeClr val="accent6">
                    <a:lumMod val="75000"/>
                  </a:schemeClr>
                </a:solidFill>
              </a:rPr>
              <a:t>código</a:t>
            </a:r>
            <a:r>
              <a:rPr lang="en-BO"/>
              <a:t> o instrucciones para ser </a:t>
            </a:r>
            <a:r>
              <a:rPr lang="en-BO" b="1">
                <a:solidFill>
                  <a:schemeClr val="accent6">
                    <a:lumMod val="75000"/>
                  </a:schemeClr>
                </a:solidFill>
              </a:rPr>
              <a:t>ejecutadas por una computadora </a:t>
            </a:r>
            <a:r>
              <a:rPr lang="en-BO"/>
              <a:t>ó</a:t>
            </a:r>
            <a:r>
              <a:rPr lang="en-BO" b="1">
                <a:solidFill>
                  <a:schemeClr val="accent6">
                    <a:lumMod val="75000"/>
                  </a:schemeClr>
                </a:solidFill>
              </a:rPr>
              <a:t> dispositivo inteligente</a:t>
            </a:r>
            <a:r>
              <a:rPr lang="en-BO"/>
              <a:t>.</a:t>
            </a:r>
          </a:p>
          <a:p>
            <a:pPr marL="0" indent="0">
              <a:buNone/>
            </a:pPr>
            <a:endParaRPr lang="en-BO"/>
          </a:p>
        </p:txBody>
      </p:sp>
      <p:pic>
        <p:nvPicPr>
          <p:cNvPr id="4" name="Picture 3" descr="A picture containing table, drawing&#10;&#10;Description automatically generated">
            <a:extLst>
              <a:ext uri="{FF2B5EF4-FFF2-40B4-BE49-F238E27FC236}">
                <a16:creationId xmlns:a16="http://schemas.microsoft.com/office/drawing/2014/main" id="{2081A8E1-3814-E742-B182-EC1E06EA298D}"/>
              </a:ext>
            </a:extLst>
          </p:cNvPr>
          <p:cNvPicPr>
            <a:picLocks noChangeAspect="1"/>
          </p:cNvPicPr>
          <p:nvPr/>
        </p:nvPicPr>
        <p:blipFill>
          <a:blip r:embed="rId2"/>
          <a:stretch>
            <a:fillRect/>
          </a:stretch>
        </p:blipFill>
        <p:spPr>
          <a:xfrm>
            <a:off x="4337050" y="3338055"/>
            <a:ext cx="3517900" cy="3162300"/>
          </a:xfrm>
          <a:prstGeom prst="rect">
            <a:avLst/>
          </a:prstGeom>
        </p:spPr>
      </p:pic>
      <p:sp>
        <p:nvSpPr>
          <p:cNvPr id="5" name="TextBox 4">
            <a:extLst>
              <a:ext uri="{FF2B5EF4-FFF2-40B4-BE49-F238E27FC236}">
                <a16:creationId xmlns:a16="http://schemas.microsoft.com/office/drawing/2014/main" id="{D819175A-27F7-0143-BEC0-593910E22A04}"/>
              </a:ext>
            </a:extLst>
          </p:cNvPr>
          <p:cNvSpPr txBox="1"/>
          <p:nvPr/>
        </p:nvSpPr>
        <p:spPr>
          <a:xfrm>
            <a:off x="6738291" y="3392259"/>
            <a:ext cx="1373777" cy="1200329"/>
          </a:xfrm>
          <a:prstGeom prst="rect">
            <a:avLst/>
          </a:prstGeom>
          <a:solidFill>
            <a:schemeClr val="accent6">
              <a:lumMod val="75000"/>
            </a:schemeClr>
          </a:solidFill>
        </p:spPr>
        <p:txBody>
          <a:bodyPr wrap="square" rtlCol="0">
            <a:spAutoFit/>
          </a:bodyPr>
          <a:lstStyle/>
          <a:p>
            <a:r>
              <a:rPr lang="en-BO" u="sng" dirty="0">
                <a:solidFill>
                  <a:schemeClr val="bg1"/>
                </a:solidFill>
              </a:rPr>
              <a:t>Programa C#</a:t>
            </a:r>
          </a:p>
          <a:p>
            <a:r>
              <a:rPr lang="en-BO" dirty="0">
                <a:solidFill>
                  <a:schemeClr val="bg1"/>
                </a:solidFill>
              </a:rPr>
              <a:t>WriteLine();</a:t>
            </a:r>
          </a:p>
          <a:p>
            <a:r>
              <a:rPr lang="en-BO" dirty="0">
                <a:solidFill>
                  <a:schemeClr val="bg1"/>
                </a:solidFill>
              </a:rPr>
              <a:t>ReadLine();</a:t>
            </a:r>
          </a:p>
          <a:p>
            <a:r>
              <a:rPr lang="en-BO" dirty="0">
                <a:solidFill>
                  <a:schemeClr val="bg1"/>
                </a:solidFill>
              </a:rPr>
              <a:t>WriteLine()</a:t>
            </a:r>
          </a:p>
        </p:txBody>
      </p:sp>
    </p:spTree>
    <p:extLst>
      <p:ext uri="{BB962C8B-B14F-4D97-AF65-F5344CB8AC3E}">
        <p14:creationId xmlns:p14="http://schemas.microsoft.com/office/powerpoint/2010/main" val="1697185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3251-3AD7-D24B-A173-2549279A25C6}"/>
              </a:ext>
            </a:extLst>
          </p:cNvPr>
          <p:cNvSpPr>
            <a:spLocks noGrp="1"/>
          </p:cNvSpPr>
          <p:nvPr>
            <p:ph type="title"/>
          </p:nvPr>
        </p:nvSpPr>
        <p:spPr/>
        <p:txBody>
          <a:bodyPr/>
          <a:lstStyle/>
          <a:p>
            <a:r>
              <a:rPr lang="en-BO"/>
              <a:t>Sumario</a:t>
            </a:r>
          </a:p>
        </p:txBody>
      </p:sp>
      <p:sp>
        <p:nvSpPr>
          <p:cNvPr id="3" name="Content Placeholder 2">
            <a:extLst>
              <a:ext uri="{FF2B5EF4-FFF2-40B4-BE49-F238E27FC236}">
                <a16:creationId xmlns:a16="http://schemas.microsoft.com/office/drawing/2014/main" id="{5824992E-1085-1A47-B0E1-03035880D487}"/>
              </a:ext>
            </a:extLst>
          </p:cNvPr>
          <p:cNvSpPr>
            <a:spLocks noGrp="1"/>
          </p:cNvSpPr>
          <p:nvPr>
            <p:ph idx="1"/>
          </p:nvPr>
        </p:nvSpPr>
        <p:spPr/>
        <p:txBody>
          <a:bodyPr>
            <a:normAutofit lnSpcReduction="10000"/>
          </a:bodyPr>
          <a:lstStyle/>
          <a:p>
            <a:pPr marL="0" indent="0">
              <a:buNone/>
            </a:pPr>
            <a:r>
              <a:rPr lang="en-BO"/>
              <a:t>En este capítulo se ha hecho una breve </a:t>
            </a:r>
            <a:r>
              <a:rPr lang="en-BO" b="1">
                <a:solidFill>
                  <a:schemeClr val="accent6">
                    <a:lumMod val="75000"/>
                  </a:schemeClr>
                </a:solidFill>
              </a:rPr>
              <a:t>introducción a la programación</a:t>
            </a:r>
            <a:r>
              <a:rPr lang="en-BO"/>
              <a:t>, tratando de explicar en que consiste la tarea de hacer un programa.</a:t>
            </a:r>
          </a:p>
          <a:p>
            <a:pPr marL="0" indent="0">
              <a:buNone/>
            </a:pPr>
            <a:r>
              <a:rPr lang="en-BO"/>
              <a:t>Se revisarón conceptos que ayudan a los estudiantes de este curso a entender lo que es una </a:t>
            </a:r>
            <a:r>
              <a:rPr lang="en-BO" b="1">
                <a:solidFill>
                  <a:schemeClr val="accent6">
                    <a:lumMod val="75000"/>
                  </a:schemeClr>
                </a:solidFill>
              </a:rPr>
              <a:t>computadora ó dispositivo inteligente</a:t>
            </a:r>
            <a:r>
              <a:rPr lang="en-BO"/>
              <a:t>.</a:t>
            </a:r>
          </a:p>
          <a:p>
            <a:pPr marL="0" indent="0">
              <a:buNone/>
            </a:pPr>
            <a:r>
              <a:rPr lang="en-BO"/>
              <a:t>Se revisaron los principales componentes de hardware, explicando la importancia de la </a:t>
            </a:r>
            <a:r>
              <a:rPr lang="en-BO" b="1">
                <a:solidFill>
                  <a:schemeClr val="accent6">
                    <a:lumMod val="75000"/>
                  </a:schemeClr>
                </a:solidFill>
              </a:rPr>
              <a:t>CPU y la memoria</a:t>
            </a:r>
            <a:r>
              <a:rPr lang="en-BO"/>
              <a:t>.</a:t>
            </a:r>
            <a:endParaRPr lang="en-BO" b="1">
              <a:solidFill>
                <a:schemeClr val="accent6">
                  <a:lumMod val="75000"/>
                </a:schemeClr>
              </a:solidFill>
            </a:endParaRPr>
          </a:p>
          <a:p>
            <a:pPr marL="0" indent="0">
              <a:buNone/>
            </a:pPr>
            <a:r>
              <a:rPr lang="en-BO"/>
              <a:t>Se revisaron tambien los principales aspectos del software, revisando lo que son los </a:t>
            </a:r>
            <a:r>
              <a:rPr lang="en-BO" b="1">
                <a:solidFill>
                  <a:schemeClr val="accent6">
                    <a:lumMod val="75000"/>
                  </a:schemeClr>
                </a:solidFill>
              </a:rPr>
              <a:t>sistemas operativos </a:t>
            </a:r>
            <a:r>
              <a:rPr lang="en-BO"/>
              <a:t>y como los programas, escritos en diversos </a:t>
            </a:r>
            <a:r>
              <a:rPr lang="en-BO" b="1">
                <a:solidFill>
                  <a:schemeClr val="accent6">
                    <a:lumMod val="75000"/>
                  </a:schemeClr>
                </a:solidFill>
              </a:rPr>
              <a:t>lenguajes de programación</a:t>
            </a:r>
            <a:r>
              <a:rPr lang="en-BO"/>
              <a:t>, son ejecutados por este software de base, después de ser </a:t>
            </a:r>
            <a:r>
              <a:rPr lang="en-BO" b="1">
                <a:solidFill>
                  <a:schemeClr val="accent6">
                    <a:lumMod val="75000"/>
                  </a:schemeClr>
                </a:solidFill>
              </a:rPr>
              <a:t>compilados</a:t>
            </a:r>
            <a:r>
              <a:rPr lang="en-BO"/>
              <a:t> y cargados en la memoria.</a:t>
            </a:r>
          </a:p>
          <a:p>
            <a:endParaRPr lang="en-BO"/>
          </a:p>
        </p:txBody>
      </p:sp>
    </p:spTree>
    <p:extLst>
      <p:ext uri="{BB962C8B-B14F-4D97-AF65-F5344CB8AC3E}">
        <p14:creationId xmlns:p14="http://schemas.microsoft.com/office/powerpoint/2010/main" val="1977941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6274-0775-2745-9FA3-6F22FADFF80E}"/>
              </a:ext>
            </a:extLst>
          </p:cNvPr>
          <p:cNvSpPr>
            <a:spLocks noGrp="1"/>
          </p:cNvSpPr>
          <p:nvPr>
            <p:ph type="title"/>
          </p:nvPr>
        </p:nvSpPr>
        <p:spPr/>
        <p:txBody>
          <a:bodyPr/>
          <a:lstStyle/>
          <a:p>
            <a:r>
              <a:rPr lang="en-BO"/>
              <a:t>Capítulo 2</a:t>
            </a:r>
          </a:p>
        </p:txBody>
      </p:sp>
      <p:sp>
        <p:nvSpPr>
          <p:cNvPr id="3" name="Content Placeholder 2">
            <a:extLst>
              <a:ext uri="{FF2B5EF4-FFF2-40B4-BE49-F238E27FC236}">
                <a16:creationId xmlns:a16="http://schemas.microsoft.com/office/drawing/2014/main" id="{04A28009-4766-7441-9176-EFA9C6F6E844}"/>
              </a:ext>
            </a:extLst>
          </p:cNvPr>
          <p:cNvSpPr>
            <a:spLocks noGrp="1"/>
          </p:cNvSpPr>
          <p:nvPr>
            <p:ph idx="1"/>
          </p:nvPr>
        </p:nvSpPr>
        <p:spPr/>
        <p:txBody>
          <a:bodyPr>
            <a:normAutofit/>
          </a:bodyPr>
          <a:lstStyle/>
          <a:p>
            <a:pPr marL="0" indent="0">
              <a:buNone/>
            </a:pPr>
            <a:r>
              <a:rPr lang="en-BO" sz="4000" b="1"/>
              <a:t>C# 8, .Net core 3.1 y Visual Studio</a:t>
            </a:r>
          </a:p>
        </p:txBody>
      </p:sp>
    </p:spTree>
    <p:extLst>
      <p:ext uri="{BB962C8B-B14F-4D97-AF65-F5344CB8AC3E}">
        <p14:creationId xmlns:p14="http://schemas.microsoft.com/office/powerpoint/2010/main" val="856799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6226225-A5B9-4E4D-9FCB-614C00F3CE3B}"/>
              </a:ext>
            </a:extLst>
          </p:cNvPr>
          <p:cNvSpPr/>
          <p:nvPr/>
        </p:nvSpPr>
        <p:spPr>
          <a:xfrm>
            <a:off x="1240646" y="1961444"/>
            <a:ext cx="4080291" cy="6981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O">
                <a:solidFill>
                  <a:schemeClr val="tx1"/>
                </a:solidFill>
              </a:rPr>
              <a:t>              // Mi código C# { } </a:t>
            </a:r>
          </a:p>
        </p:txBody>
      </p:sp>
      <p:sp>
        <p:nvSpPr>
          <p:cNvPr id="43" name="Rectangle 42">
            <a:extLst>
              <a:ext uri="{FF2B5EF4-FFF2-40B4-BE49-F238E27FC236}">
                <a16:creationId xmlns:a16="http://schemas.microsoft.com/office/drawing/2014/main" id="{B14B02FC-8015-BD4A-9EF9-50BA3870DAE4}"/>
              </a:ext>
            </a:extLst>
          </p:cNvPr>
          <p:cNvSpPr/>
          <p:nvPr/>
        </p:nvSpPr>
        <p:spPr>
          <a:xfrm>
            <a:off x="1203725" y="5586824"/>
            <a:ext cx="4117212" cy="10055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2" name="Title 1">
            <a:extLst>
              <a:ext uri="{FF2B5EF4-FFF2-40B4-BE49-F238E27FC236}">
                <a16:creationId xmlns:a16="http://schemas.microsoft.com/office/drawing/2014/main" id="{8492DC0A-3A61-684B-A243-634EE54D5A13}"/>
              </a:ext>
            </a:extLst>
          </p:cNvPr>
          <p:cNvSpPr>
            <a:spLocks noGrp="1"/>
          </p:cNvSpPr>
          <p:nvPr>
            <p:ph type="title"/>
          </p:nvPr>
        </p:nvSpPr>
        <p:spPr/>
        <p:txBody>
          <a:bodyPr/>
          <a:lstStyle/>
          <a:p>
            <a:r>
              <a:rPr lang="en-BO"/>
              <a:t>C# en el mundo de los lenguajes	</a:t>
            </a:r>
          </a:p>
        </p:txBody>
      </p:sp>
      <p:sp>
        <p:nvSpPr>
          <p:cNvPr id="3" name="Content Placeholder 2">
            <a:extLst>
              <a:ext uri="{FF2B5EF4-FFF2-40B4-BE49-F238E27FC236}">
                <a16:creationId xmlns:a16="http://schemas.microsoft.com/office/drawing/2014/main" id="{A3A86B23-6D76-A644-8902-C142ACC23144}"/>
              </a:ext>
            </a:extLst>
          </p:cNvPr>
          <p:cNvSpPr>
            <a:spLocks noGrp="1"/>
          </p:cNvSpPr>
          <p:nvPr>
            <p:ph idx="1"/>
          </p:nvPr>
        </p:nvSpPr>
        <p:spPr>
          <a:xfrm>
            <a:off x="5589084" y="1584569"/>
            <a:ext cx="5764715" cy="5007820"/>
          </a:xfrm>
        </p:spPr>
        <p:txBody>
          <a:bodyPr>
            <a:normAutofit fontScale="55000" lnSpcReduction="20000"/>
          </a:bodyPr>
          <a:lstStyle/>
          <a:p>
            <a:pPr marL="0" indent="0" algn="just">
              <a:buNone/>
            </a:pPr>
            <a:r>
              <a:rPr lang="en-BO"/>
              <a:t>Según ranking de algunas encuestas, </a:t>
            </a:r>
            <a:r>
              <a:rPr lang="en-BO" b="1">
                <a:solidFill>
                  <a:schemeClr val="accent6">
                    <a:lumMod val="75000"/>
                  </a:schemeClr>
                </a:solidFill>
              </a:rPr>
              <a:t>C# ocupa el cuarto lugar</a:t>
            </a:r>
            <a:r>
              <a:rPr lang="en-BO"/>
              <a:t> entre los lenguajes más populares después de JavaScript, Python y Java.</a:t>
            </a:r>
          </a:p>
          <a:p>
            <a:pPr marL="0" indent="0" algn="just">
              <a:buNone/>
            </a:pPr>
            <a:endParaRPr lang="en-BO"/>
          </a:p>
          <a:p>
            <a:pPr marL="0" indent="0" algn="just">
              <a:buNone/>
            </a:pPr>
            <a:r>
              <a:rPr lang="en-BO" b="1">
                <a:solidFill>
                  <a:schemeClr val="accent6">
                    <a:lumMod val="75000"/>
                  </a:schemeClr>
                </a:solidFill>
              </a:rPr>
              <a:t>C# es el lenguaje creado y promovido por Microsoft</a:t>
            </a:r>
            <a:r>
              <a:rPr lang="en-BO"/>
              <a:t>, para ser usado en todas las aplicaciones y herramientas de su sistema operativo Windows, y estrechamente unido a su plataforma de ejecución (runtime) .Net Core. Actualmente C# es open source, del mismo modo que Java es un producto open source de Oracle.</a:t>
            </a:r>
          </a:p>
          <a:p>
            <a:pPr marL="0" indent="0" algn="just">
              <a:buNone/>
            </a:pPr>
            <a:endParaRPr lang="en-BO"/>
          </a:p>
          <a:p>
            <a:pPr marL="0" indent="0" algn="just">
              <a:buNone/>
            </a:pPr>
            <a:r>
              <a:rPr lang="en-BO" b="1">
                <a:solidFill>
                  <a:schemeClr val="accent6">
                    <a:lumMod val="75000"/>
                  </a:schemeClr>
                </a:solidFill>
              </a:rPr>
              <a:t>.Net Core </a:t>
            </a:r>
            <a:r>
              <a:rPr lang="en-BO"/>
              <a:t>es el “framework” o </a:t>
            </a:r>
            <a:r>
              <a:rPr lang="en-BO" b="1">
                <a:solidFill>
                  <a:schemeClr val="accent6">
                    <a:lumMod val="75000"/>
                  </a:schemeClr>
                </a:solidFill>
              </a:rPr>
              <a:t>plataforma</a:t>
            </a:r>
            <a:r>
              <a:rPr lang="en-BO"/>
              <a:t> que se encarga de ejecutar los programas escritos en un lenguaje intermedio </a:t>
            </a:r>
            <a:r>
              <a:rPr lang="en-BO" b="1">
                <a:solidFill>
                  <a:schemeClr val="accent6">
                    <a:lumMod val="75000"/>
                  </a:schemeClr>
                </a:solidFill>
              </a:rPr>
              <a:t>(IL)</a:t>
            </a:r>
            <a:r>
              <a:rPr lang="en-BO"/>
              <a:t> que es lo que finalmente .Net puede compilar y ejecutar. DotNet (.Net) Core es el rediseño de .Net Framework de Windows, para que pueda ejecutarse en </a:t>
            </a:r>
            <a:r>
              <a:rPr lang="en-BO" b="1">
                <a:solidFill>
                  <a:schemeClr val="accent6">
                    <a:lumMod val="75000"/>
                  </a:schemeClr>
                </a:solidFill>
              </a:rPr>
              <a:t>macOS, Linux </a:t>
            </a:r>
            <a:r>
              <a:rPr lang="en-BO"/>
              <a:t>y </a:t>
            </a:r>
            <a:r>
              <a:rPr lang="en-BO" b="1">
                <a:solidFill>
                  <a:schemeClr val="accent6">
                    <a:lumMod val="75000"/>
                  </a:schemeClr>
                </a:solidFill>
              </a:rPr>
              <a:t>Windows</a:t>
            </a:r>
            <a:r>
              <a:rPr lang="en-BO"/>
              <a:t>. </a:t>
            </a:r>
          </a:p>
          <a:p>
            <a:pPr marL="0" indent="0" algn="just">
              <a:buNone/>
            </a:pPr>
            <a:r>
              <a:rPr lang="en-BO"/>
              <a:t>Microsoft mantiene principalmente cuatro lenguajes de alto nivel que compilan a IL para .Net Core.</a:t>
            </a:r>
          </a:p>
          <a:p>
            <a:pPr marL="0" indent="0" algn="just">
              <a:buNone/>
            </a:pPr>
            <a:r>
              <a:rPr lang="en-BO" b="1">
                <a:solidFill>
                  <a:schemeClr val="accent6">
                    <a:lumMod val="75000"/>
                  </a:schemeClr>
                </a:solidFill>
              </a:rPr>
              <a:t>C#, F#, C++ y VB.Net</a:t>
            </a:r>
            <a:r>
              <a:rPr lang="en-BO"/>
              <a:t>.</a:t>
            </a:r>
          </a:p>
          <a:p>
            <a:pPr marL="0" indent="0" algn="just">
              <a:buNone/>
            </a:pPr>
            <a:endParaRPr lang="en-BO"/>
          </a:p>
          <a:p>
            <a:pPr marL="0" indent="0" algn="just">
              <a:buNone/>
            </a:pPr>
            <a:r>
              <a:rPr lang="en-BO" b="1">
                <a:solidFill>
                  <a:schemeClr val="accent6">
                    <a:lumMod val="75000"/>
                  </a:schemeClr>
                </a:solidFill>
              </a:rPr>
              <a:t>C# es un lenguaje Orientado a Objetos </a:t>
            </a:r>
            <a:r>
              <a:rPr lang="en-BO"/>
              <a:t>(OOP), estático, fuertemente tipeado y para todo propósito, muy parecido a Java con el que comparte sus orígenes, evolucionó desde su primera versión de 2001 hasta la actual versión </a:t>
            </a:r>
            <a:r>
              <a:rPr lang="en-BO" b="1">
                <a:solidFill>
                  <a:schemeClr val="accent6">
                    <a:lumMod val="75000"/>
                  </a:schemeClr>
                </a:solidFill>
              </a:rPr>
              <a:t>C# 8.0 de 2020 </a:t>
            </a:r>
            <a:r>
              <a:rPr lang="en-BO"/>
              <a:t>que incluye muchas de las características de un </a:t>
            </a:r>
            <a:r>
              <a:rPr lang="en-BO" b="1">
                <a:solidFill>
                  <a:schemeClr val="accent6">
                    <a:lumMod val="75000"/>
                  </a:schemeClr>
                </a:solidFill>
              </a:rPr>
              <a:t>lenguaje moderno</a:t>
            </a:r>
            <a:r>
              <a:rPr lang="en-BO"/>
              <a:t>. </a:t>
            </a:r>
          </a:p>
          <a:p>
            <a:pPr marL="0" indent="0" algn="just">
              <a:buNone/>
            </a:pPr>
            <a:endParaRPr lang="en-BO"/>
          </a:p>
          <a:p>
            <a:endParaRPr lang="en-BO"/>
          </a:p>
        </p:txBody>
      </p:sp>
      <p:sp>
        <p:nvSpPr>
          <p:cNvPr id="5" name="Rectangle 4">
            <a:extLst>
              <a:ext uri="{FF2B5EF4-FFF2-40B4-BE49-F238E27FC236}">
                <a16:creationId xmlns:a16="http://schemas.microsoft.com/office/drawing/2014/main" id="{75DC95FD-33AB-EC42-9F2A-7A8665371EAD}"/>
              </a:ext>
            </a:extLst>
          </p:cNvPr>
          <p:cNvSpPr/>
          <p:nvPr/>
        </p:nvSpPr>
        <p:spPr>
          <a:xfrm>
            <a:off x="1180011" y="5365029"/>
            <a:ext cx="4628606" cy="1005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8" name="Picture 7">
            <a:extLst>
              <a:ext uri="{FF2B5EF4-FFF2-40B4-BE49-F238E27FC236}">
                <a16:creationId xmlns:a16="http://schemas.microsoft.com/office/drawing/2014/main" id="{FC1F6CAE-4E4B-5144-B33F-5C0E15050214}"/>
              </a:ext>
            </a:extLst>
          </p:cNvPr>
          <p:cNvPicPr>
            <a:picLocks noChangeAspect="1"/>
          </p:cNvPicPr>
          <p:nvPr/>
        </p:nvPicPr>
        <p:blipFill>
          <a:blip r:embed="rId2"/>
          <a:stretch>
            <a:fillRect/>
          </a:stretch>
        </p:blipFill>
        <p:spPr>
          <a:xfrm>
            <a:off x="1284189" y="5887401"/>
            <a:ext cx="1561583" cy="455301"/>
          </a:xfrm>
          <a:prstGeom prst="rect">
            <a:avLst/>
          </a:prstGeom>
          <a:ln/>
        </p:spPr>
        <p:style>
          <a:lnRef idx="1">
            <a:schemeClr val="accent6"/>
          </a:lnRef>
          <a:fillRef idx="2">
            <a:schemeClr val="accent6"/>
          </a:fillRef>
          <a:effectRef idx="1">
            <a:schemeClr val="accent6"/>
          </a:effectRef>
          <a:fontRef idx="minor">
            <a:schemeClr val="dk1"/>
          </a:fontRef>
        </p:style>
      </p:pic>
      <p:pic>
        <p:nvPicPr>
          <p:cNvPr id="9" name="Picture 8">
            <a:extLst>
              <a:ext uri="{FF2B5EF4-FFF2-40B4-BE49-F238E27FC236}">
                <a16:creationId xmlns:a16="http://schemas.microsoft.com/office/drawing/2014/main" id="{E0B46A82-A0FF-254F-9256-6625A621BBC2}"/>
              </a:ext>
            </a:extLst>
          </p:cNvPr>
          <p:cNvPicPr>
            <a:picLocks noChangeAspect="1"/>
          </p:cNvPicPr>
          <p:nvPr/>
        </p:nvPicPr>
        <p:blipFill>
          <a:blip r:embed="rId3"/>
          <a:stretch>
            <a:fillRect/>
          </a:stretch>
        </p:blipFill>
        <p:spPr>
          <a:xfrm>
            <a:off x="2966317" y="5734361"/>
            <a:ext cx="849125" cy="769856"/>
          </a:xfrm>
          <a:prstGeom prst="rect">
            <a:avLst/>
          </a:prstGeom>
          <a:ln/>
        </p:spPr>
        <p:style>
          <a:lnRef idx="1">
            <a:schemeClr val="accent6"/>
          </a:lnRef>
          <a:fillRef idx="2">
            <a:schemeClr val="accent6"/>
          </a:fillRef>
          <a:effectRef idx="1">
            <a:schemeClr val="accent6"/>
          </a:effectRef>
          <a:fontRef idx="minor">
            <a:schemeClr val="dk1"/>
          </a:fontRef>
        </p:style>
      </p:pic>
      <p:pic>
        <p:nvPicPr>
          <p:cNvPr id="10" name="Picture 9">
            <a:extLst>
              <a:ext uri="{FF2B5EF4-FFF2-40B4-BE49-F238E27FC236}">
                <a16:creationId xmlns:a16="http://schemas.microsoft.com/office/drawing/2014/main" id="{43383049-8718-E540-8F4E-2E6B814CA1E5}"/>
              </a:ext>
            </a:extLst>
          </p:cNvPr>
          <p:cNvPicPr>
            <a:picLocks noChangeAspect="1"/>
          </p:cNvPicPr>
          <p:nvPr/>
        </p:nvPicPr>
        <p:blipFill>
          <a:blip r:embed="rId4"/>
          <a:stretch>
            <a:fillRect/>
          </a:stretch>
        </p:blipFill>
        <p:spPr>
          <a:xfrm>
            <a:off x="3958018" y="5841491"/>
            <a:ext cx="1255220" cy="561564"/>
          </a:xfrm>
          <a:prstGeom prst="rect">
            <a:avLst/>
          </a:prstGeom>
          <a:ln/>
        </p:spPr>
        <p:style>
          <a:lnRef idx="1">
            <a:schemeClr val="accent6"/>
          </a:lnRef>
          <a:fillRef idx="2">
            <a:schemeClr val="accent6"/>
          </a:fillRef>
          <a:effectRef idx="1">
            <a:schemeClr val="accent6"/>
          </a:effectRef>
          <a:fontRef idx="minor">
            <a:schemeClr val="dk1"/>
          </a:fontRef>
        </p:style>
      </p:pic>
      <p:sp>
        <p:nvSpPr>
          <p:cNvPr id="7" name="TextBox 6">
            <a:extLst>
              <a:ext uri="{FF2B5EF4-FFF2-40B4-BE49-F238E27FC236}">
                <a16:creationId xmlns:a16="http://schemas.microsoft.com/office/drawing/2014/main" id="{9D16C315-22DA-804E-B066-86BB8D61505E}"/>
              </a:ext>
            </a:extLst>
          </p:cNvPr>
          <p:cNvSpPr txBox="1"/>
          <p:nvPr/>
        </p:nvSpPr>
        <p:spPr>
          <a:xfrm>
            <a:off x="1203725" y="5237696"/>
            <a:ext cx="4117212"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SISTEMAS OPERATIVOS</a:t>
            </a:r>
          </a:p>
        </p:txBody>
      </p:sp>
      <p:sp>
        <p:nvSpPr>
          <p:cNvPr id="17" name="Rectangle 16">
            <a:extLst>
              <a:ext uri="{FF2B5EF4-FFF2-40B4-BE49-F238E27FC236}">
                <a16:creationId xmlns:a16="http://schemas.microsoft.com/office/drawing/2014/main" id="{4C9487F6-DF09-5B43-BA4B-43AD431E0D0A}"/>
              </a:ext>
            </a:extLst>
          </p:cNvPr>
          <p:cNvSpPr/>
          <p:nvPr/>
        </p:nvSpPr>
        <p:spPr>
          <a:xfrm>
            <a:off x="1180011" y="1855308"/>
            <a:ext cx="5196841" cy="94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22" name="Group 21">
            <a:extLst>
              <a:ext uri="{FF2B5EF4-FFF2-40B4-BE49-F238E27FC236}">
                <a16:creationId xmlns:a16="http://schemas.microsoft.com/office/drawing/2014/main" id="{A55F1BA4-AF82-354D-A514-D590E987DA61}"/>
              </a:ext>
            </a:extLst>
          </p:cNvPr>
          <p:cNvGrpSpPr/>
          <p:nvPr/>
        </p:nvGrpSpPr>
        <p:grpSpPr>
          <a:xfrm>
            <a:off x="1508793" y="2003613"/>
            <a:ext cx="1112373" cy="573979"/>
            <a:chOff x="9747165" y="2250091"/>
            <a:chExt cx="1275456" cy="863062"/>
          </a:xfrm>
        </p:grpSpPr>
        <p:sp>
          <p:nvSpPr>
            <p:cNvPr id="23" name="Oval 22">
              <a:extLst>
                <a:ext uri="{FF2B5EF4-FFF2-40B4-BE49-F238E27FC236}">
                  <a16:creationId xmlns:a16="http://schemas.microsoft.com/office/drawing/2014/main" id="{1C621514-39A2-B54F-B4BE-9B924624CA90}"/>
                </a:ext>
              </a:extLst>
            </p:cNvPr>
            <p:cNvSpPr/>
            <p:nvPr/>
          </p:nvSpPr>
          <p:spPr>
            <a:xfrm>
              <a:off x="9747165" y="2250091"/>
              <a:ext cx="1275456" cy="86306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24" name="Picture 23">
              <a:extLst>
                <a:ext uri="{FF2B5EF4-FFF2-40B4-BE49-F238E27FC236}">
                  <a16:creationId xmlns:a16="http://schemas.microsoft.com/office/drawing/2014/main" id="{4EF15FCF-0F20-114D-856D-25C6B81110C2}"/>
                </a:ext>
              </a:extLst>
            </p:cNvPr>
            <p:cNvPicPr>
              <a:picLocks noChangeAspect="1"/>
            </p:cNvPicPr>
            <p:nvPr/>
          </p:nvPicPr>
          <p:blipFill>
            <a:blip r:embed="rId5"/>
            <a:stretch>
              <a:fillRect/>
            </a:stretch>
          </p:blipFill>
          <p:spPr>
            <a:xfrm>
              <a:off x="10061384" y="2368289"/>
              <a:ext cx="685909" cy="572523"/>
            </a:xfrm>
            <a:prstGeom prst="rect">
              <a:avLst/>
            </a:prstGeom>
          </p:spPr>
        </p:pic>
      </p:grpSp>
      <p:sp>
        <p:nvSpPr>
          <p:cNvPr id="19" name="TextBox 18">
            <a:extLst>
              <a:ext uri="{FF2B5EF4-FFF2-40B4-BE49-F238E27FC236}">
                <a16:creationId xmlns:a16="http://schemas.microsoft.com/office/drawing/2014/main" id="{1251B38F-7E09-2D45-ADB2-CF54236E3351}"/>
              </a:ext>
            </a:extLst>
          </p:cNvPr>
          <p:cNvSpPr txBox="1"/>
          <p:nvPr/>
        </p:nvSpPr>
        <p:spPr>
          <a:xfrm>
            <a:off x="1240646" y="1584569"/>
            <a:ext cx="4080291"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APLICACIONES</a:t>
            </a:r>
          </a:p>
        </p:txBody>
      </p:sp>
      <p:sp>
        <p:nvSpPr>
          <p:cNvPr id="26" name="Rectangle 25">
            <a:extLst>
              <a:ext uri="{FF2B5EF4-FFF2-40B4-BE49-F238E27FC236}">
                <a16:creationId xmlns:a16="http://schemas.microsoft.com/office/drawing/2014/main" id="{6B56B43A-DB10-0B46-8381-FAB23103CE63}"/>
              </a:ext>
            </a:extLst>
          </p:cNvPr>
          <p:cNvSpPr/>
          <p:nvPr/>
        </p:nvSpPr>
        <p:spPr>
          <a:xfrm>
            <a:off x="1240646" y="3048522"/>
            <a:ext cx="4103915" cy="7958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solidFill>
                <a:schemeClr val="tx1"/>
              </a:solidFill>
            </a:endParaRPr>
          </a:p>
        </p:txBody>
      </p:sp>
      <p:sp>
        <p:nvSpPr>
          <p:cNvPr id="39" name="Rectangle 38">
            <a:extLst>
              <a:ext uri="{FF2B5EF4-FFF2-40B4-BE49-F238E27FC236}">
                <a16:creationId xmlns:a16="http://schemas.microsoft.com/office/drawing/2014/main" id="{14845263-041A-5F48-A6CE-917DD9EAF5BF}"/>
              </a:ext>
            </a:extLst>
          </p:cNvPr>
          <p:cNvSpPr/>
          <p:nvPr/>
        </p:nvSpPr>
        <p:spPr>
          <a:xfrm>
            <a:off x="1217022" y="4514756"/>
            <a:ext cx="4103916" cy="719121"/>
          </a:xfrm>
          <a:prstGeom prst="rect">
            <a:avLst/>
          </a:prstGeom>
          <a:solidFill>
            <a:srgbClr val="7030A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42" name="TextBox 41">
            <a:extLst>
              <a:ext uri="{FF2B5EF4-FFF2-40B4-BE49-F238E27FC236}">
                <a16:creationId xmlns:a16="http://schemas.microsoft.com/office/drawing/2014/main" id="{DF6A2B7A-74DD-4F49-B97D-6FAFBB27B347}"/>
              </a:ext>
            </a:extLst>
          </p:cNvPr>
          <p:cNvSpPr txBox="1"/>
          <p:nvPr/>
        </p:nvSpPr>
        <p:spPr>
          <a:xfrm>
            <a:off x="1217022" y="4127546"/>
            <a:ext cx="4103915"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RUNTIME</a:t>
            </a:r>
          </a:p>
        </p:txBody>
      </p:sp>
      <p:sp>
        <p:nvSpPr>
          <p:cNvPr id="44" name="TextBox 43">
            <a:extLst>
              <a:ext uri="{FF2B5EF4-FFF2-40B4-BE49-F238E27FC236}">
                <a16:creationId xmlns:a16="http://schemas.microsoft.com/office/drawing/2014/main" id="{95A4728A-C6A1-A343-B3A7-E586D48B1CF3}"/>
              </a:ext>
            </a:extLst>
          </p:cNvPr>
          <p:cNvSpPr txBox="1"/>
          <p:nvPr/>
        </p:nvSpPr>
        <p:spPr>
          <a:xfrm>
            <a:off x="3699498" y="4700134"/>
            <a:ext cx="1522917" cy="369332"/>
          </a:xfrm>
          <a:prstGeom prst="rect">
            <a:avLst/>
          </a:prstGeom>
          <a:noFill/>
        </p:spPr>
        <p:txBody>
          <a:bodyPr wrap="none" rtlCol="0">
            <a:spAutoFit/>
          </a:bodyPr>
          <a:lstStyle/>
          <a:p>
            <a:r>
              <a:rPr lang="en-BO">
                <a:solidFill>
                  <a:schemeClr val="bg1"/>
                </a:solidFill>
              </a:rPr>
              <a:t>DOTNET CORE</a:t>
            </a:r>
          </a:p>
        </p:txBody>
      </p:sp>
      <p:pic>
        <p:nvPicPr>
          <p:cNvPr id="47" name="Picture 46" descr="A picture containing drawing&#10;&#10;Description automatically generated">
            <a:extLst>
              <a:ext uri="{FF2B5EF4-FFF2-40B4-BE49-F238E27FC236}">
                <a16:creationId xmlns:a16="http://schemas.microsoft.com/office/drawing/2014/main" id="{204CFADC-788A-E14B-AF57-CD202B5E9473}"/>
              </a:ext>
            </a:extLst>
          </p:cNvPr>
          <p:cNvPicPr>
            <a:picLocks noChangeAspect="1"/>
          </p:cNvPicPr>
          <p:nvPr/>
        </p:nvPicPr>
        <p:blipFill>
          <a:blip r:embed="rId6"/>
          <a:stretch>
            <a:fillRect/>
          </a:stretch>
        </p:blipFill>
        <p:spPr>
          <a:xfrm>
            <a:off x="1581319" y="4547173"/>
            <a:ext cx="635653" cy="630801"/>
          </a:xfrm>
          <a:prstGeom prst="rect">
            <a:avLst/>
          </a:prstGeom>
        </p:spPr>
      </p:pic>
      <p:pic>
        <p:nvPicPr>
          <p:cNvPr id="49" name="Picture 48" descr="A picture containing plate, drawing&#10;&#10;Description automatically generated">
            <a:extLst>
              <a:ext uri="{FF2B5EF4-FFF2-40B4-BE49-F238E27FC236}">
                <a16:creationId xmlns:a16="http://schemas.microsoft.com/office/drawing/2014/main" id="{C1DE1554-6200-7046-AF42-DA287AB06731}"/>
              </a:ext>
            </a:extLst>
          </p:cNvPr>
          <p:cNvPicPr>
            <a:picLocks noChangeAspect="1"/>
          </p:cNvPicPr>
          <p:nvPr/>
        </p:nvPicPr>
        <p:blipFill>
          <a:blip r:embed="rId7"/>
          <a:stretch>
            <a:fillRect/>
          </a:stretch>
        </p:blipFill>
        <p:spPr>
          <a:xfrm>
            <a:off x="4284366" y="3120908"/>
            <a:ext cx="949485" cy="651075"/>
          </a:xfrm>
          <a:prstGeom prst="rect">
            <a:avLst/>
          </a:prstGeom>
        </p:spPr>
      </p:pic>
      <p:pic>
        <p:nvPicPr>
          <p:cNvPr id="51" name="Picture 50" descr="A close up of a sign&#10;&#10;Description automatically generated">
            <a:extLst>
              <a:ext uri="{FF2B5EF4-FFF2-40B4-BE49-F238E27FC236}">
                <a16:creationId xmlns:a16="http://schemas.microsoft.com/office/drawing/2014/main" id="{669BCAC0-0E28-DC43-A760-EA309045B529}"/>
              </a:ext>
            </a:extLst>
          </p:cNvPr>
          <p:cNvPicPr>
            <a:picLocks noChangeAspect="1"/>
          </p:cNvPicPr>
          <p:nvPr/>
        </p:nvPicPr>
        <p:blipFill>
          <a:blip r:embed="rId8"/>
          <a:stretch>
            <a:fillRect/>
          </a:stretch>
        </p:blipFill>
        <p:spPr>
          <a:xfrm>
            <a:off x="2088182" y="3118282"/>
            <a:ext cx="655738" cy="680025"/>
          </a:xfrm>
          <a:prstGeom prst="rect">
            <a:avLst/>
          </a:prstGeom>
        </p:spPr>
      </p:pic>
      <p:pic>
        <p:nvPicPr>
          <p:cNvPr id="53" name="Picture 52" descr="A picture containing object, clock, drawing&#10;&#10;Description automatically generated">
            <a:extLst>
              <a:ext uri="{FF2B5EF4-FFF2-40B4-BE49-F238E27FC236}">
                <a16:creationId xmlns:a16="http://schemas.microsoft.com/office/drawing/2014/main" id="{8A4BB4F3-D122-A34E-80D7-CC4A8E8A36A4}"/>
              </a:ext>
            </a:extLst>
          </p:cNvPr>
          <p:cNvPicPr>
            <a:picLocks noChangeAspect="1"/>
          </p:cNvPicPr>
          <p:nvPr/>
        </p:nvPicPr>
        <p:blipFill>
          <a:blip r:embed="rId9"/>
          <a:stretch>
            <a:fillRect/>
          </a:stretch>
        </p:blipFill>
        <p:spPr>
          <a:xfrm>
            <a:off x="1394544" y="3141954"/>
            <a:ext cx="584817" cy="580353"/>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D4BE89B-B9C4-6241-9248-74A88EA119FD}"/>
              </a:ext>
            </a:extLst>
          </p:cNvPr>
          <p:cNvPicPr>
            <a:picLocks noChangeAspect="1"/>
          </p:cNvPicPr>
          <p:nvPr/>
        </p:nvPicPr>
        <p:blipFill>
          <a:blip r:embed="rId10"/>
          <a:stretch>
            <a:fillRect/>
          </a:stretch>
        </p:blipFill>
        <p:spPr>
          <a:xfrm>
            <a:off x="3070916" y="3082143"/>
            <a:ext cx="744526" cy="738617"/>
          </a:xfrm>
          <a:prstGeom prst="rect">
            <a:avLst/>
          </a:prstGeom>
        </p:spPr>
      </p:pic>
      <p:sp>
        <p:nvSpPr>
          <p:cNvPr id="56" name="Down Arrow 55">
            <a:extLst>
              <a:ext uri="{FF2B5EF4-FFF2-40B4-BE49-F238E27FC236}">
                <a16:creationId xmlns:a16="http://schemas.microsoft.com/office/drawing/2014/main" id="{5E868A6F-0F47-9345-9DA0-A66C87839A3D}"/>
              </a:ext>
            </a:extLst>
          </p:cNvPr>
          <p:cNvSpPr/>
          <p:nvPr/>
        </p:nvSpPr>
        <p:spPr>
          <a:xfrm>
            <a:off x="3268979" y="2659571"/>
            <a:ext cx="414747" cy="382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57" name="Down Arrow 56">
            <a:extLst>
              <a:ext uri="{FF2B5EF4-FFF2-40B4-BE49-F238E27FC236}">
                <a16:creationId xmlns:a16="http://schemas.microsoft.com/office/drawing/2014/main" id="{469D37FD-9054-7C4B-A6C9-96853AB46B96}"/>
              </a:ext>
            </a:extLst>
          </p:cNvPr>
          <p:cNvSpPr/>
          <p:nvPr/>
        </p:nvSpPr>
        <p:spPr>
          <a:xfrm>
            <a:off x="3235805" y="3830146"/>
            <a:ext cx="414747" cy="293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58" name="TextBox 57">
            <a:extLst>
              <a:ext uri="{FF2B5EF4-FFF2-40B4-BE49-F238E27FC236}">
                <a16:creationId xmlns:a16="http://schemas.microsoft.com/office/drawing/2014/main" id="{9EE17830-4072-9240-AF2B-AE936670CC44}"/>
              </a:ext>
            </a:extLst>
          </p:cNvPr>
          <p:cNvSpPr txBox="1"/>
          <p:nvPr/>
        </p:nvSpPr>
        <p:spPr>
          <a:xfrm>
            <a:off x="3033624" y="4658611"/>
            <a:ext cx="409554" cy="461665"/>
          </a:xfrm>
          <a:prstGeom prst="rect">
            <a:avLst/>
          </a:prstGeom>
          <a:solidFill>
            <a:schemeClr val="accent3">
              <a:lumMod val="75000"/>
            </a:schemeClr>
          </a:solidFill>
        </p:spPr>
        <p:txBody>
          <a:bodyPr wrap="square" rtlCol="0">
            <a:spAutoFit/>
          </a:bodyPr>
          <a:lstStyle/>
          <a:p>
            <a:r>
              <a:rPr lang="en-BO" sz="2400" b="1">
                <a:solidFill>
                  <a:schemeClr val="bg1"/>
                </a:solidFill>
              </a:rPr>
              <a:t>IL</a:t>
            </a:r>
          </a:p>
        </p:txBody>
      </p:sp>
    </p:spTree>
    <p:extLst>
      <p:ext uri="{BB962C8B-B14F-4D97-AF65-F5344CB8AC3E}">
        <p14:creationId xmlns:p14="http://schemas.microsoft.com/office/powerpoint/2010/main" val="4242786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4202-B905-2945-9038-878411EBCCC1}"/>
              </a:ext>
            </a:extLst>
          </p:cNvPr>
          <p:cNvSpPr>
            <a:spLocks noGrp="1"/>
          </p:cNvSpPr>
          <p:nvPr>
            <p:ph type="title"/>
          </p:nvPr>
        </p:nvSpPr>
        <p:spPr/>
        <p:txBody>
          <a:bodyPr/>
          <a:lstStyle/>
          <a:p>
            <a:r>
              <a:rPr lang="en-BO" dirty="0"/>
              <a:t>.Net Core </a:t>
            </a:r>
            <a:endParaRPr lang="en-BO"/>
          </a:p>
        </p:txBody>
      </p:sp>
      <p:sp>
        <p:nvSpPr>
          <p:cNvPr id="3" name="Content Placeholder 2">
            <a:extLst>
              <a:ext uri="{FF2B5EF4-FFF2-40B4-BE49-F238E27FC236}">
                <a16:creationId xmlns:a16="http://schemas.microsoft.com/office/drawing/2014/main" id="{B396D3BC-672F-964E-8DEA-FBF378EF735A}"/>
              </a:ext>
            </a:extLst>
          </p:cNvPr>
          <p:cNvSpPr>
            <a:spLocks noGrp="1"/>
          </p:cNvSpPr>
          <p:nvPr>
            <p:ph idx="1"/>
          </p:nvPr>
        </p:nvSpPr>
        <p:spPr/>
        <p:txBody>
          <a:bodyPr>
            <a:normAutofit fontScale="77500" lnSpcReduction="20000"/>
          </a:bodyPr>
          <a:lstStyle/>
          <a:p>
            <a:pPr marL="0" indent="0">
              <a:buNone/>
            </a:pPr>
            <a:r>
              <a:rPr lang="en-US" dirty="0"/>
              <a:t>La última implementación de .Net de Microsoft es </a:t>
            </a:r>
            <a:r>
              <a:rPr lang="en-US" b="1" dirty="0">
                <a:solidFill>
                  <a:schemeClr val="accent6">
                    <a:lumMod val="75000"/>
                  </a:schemeClr>
                </a:solidFill>
              </a:rPr>
              <a:t>.Net Core</a:t>
            </a:r>
            <a:r>
              <a:rPr lang="en-US" dirty="0"/>
              <a:t>, lanzada en su primera versión en 2016.</a:t>
            </a:r>
          </a:p>
          <a:p>
            <a:pPr marL="0" indent="0">
              <a:buNone/>
            </a:pPr>
            <a:endParaRPr lang="en-US" dirty="0"/>
          </a:p>
          <a:p>
            <a:pPr marL="0" indent="0">
              <a:buNone/>
            </a:pPr>
            <a:r>
              <a:rPr lang="en-US" b="1" dirty="0">
                <a:solidFill>
                  <a:schemeClr val="accent6">
                    <a:lumMod val="75000"/>
                  </a:schemeClr>
                </a:solidFill>
              </a:rPr>
              <a:t>.Net Core </a:t>
            </a:r>
            <a:r>
              <a:rPr lang="en-US" dirty="0"/>
              <a:t>es una reimplementación </a:t>
            </a:r>
            <a:r>
              <a:rPr lang="en-US" b="1" dirty="0">
                <a:solidFill>
                  <a:schemeClr val="accent6">
                    <a:lumMod val="75000"/>
                  </a:schemeClr>
                </a:solidFill>
              </a:rPr>
              <a:t>en código abierto</a:t>
            </a:r>
            <a:r>
              <a:rPr lang="en-US" dirty="0"/>
              <a:t> de parte del full .NET Framework 4.7.2 solo para Windows.</a:t>
            </a:r>
          </a:p>
          <a:p>
            <a:pPr marL="0" indent="0">
              <a:buNone/>
            </a:pPr>
            <a:endParaRPr lang="en-US" dirty="0"/>
          </a:p>
          <a:p>
            <a:pPr marL="0" indent="0">
              <a:buNone/>
            </a:pPr>
            <a:r>
              <a:rPr lang="en-US" b="1" dirty="0">
                <a:solidFill>
                  <a:schemeClr val="accent6">
                    <a:lumMod val="75000"/>
                  </a:schemeClr>
                </a:solidFill>
              </a:rPr>
              <a:t>.Net Core </a:t>
            </a:r>
            <a:r>
              <a:rPr lang="en-US" dirty="0"/>
              <a:t>está actualmente disponible para los sistemas operativos </a:t>
            </a:r>
            <a:r>
              <a:rPr lang="en-US" b="1" dirty="0">
                <a:solidFill>
                  <a:schemeClr val="accent6">
                    <a:lumMod val="75000"/>
                  </a:schemeClr>
                </a:solidFill>
              </a:rPr>
              <a:t>Windows</a:t>
            </a:r>
            <a:r>
              <a:rPr lang="en-US" dirty="0"/>
              <a:t>, </a:t>
            </a:r>
            <a:r>
              <a:rPr lang="en-US" b="1" dirty="0">
                <a:solidFill>
                  <a:schemeClr val="accent6">
                    <a:lumMod val="75000"/>
                  </a:schemeClr>
                </a:solidFill>
              </a:rPr>
              <a:t>macOS</a:t>
            </a:r>
            <a:r>
              <a:rPr lang="en-US" dirty="0"/>
              <a:t> y </a:t>
            </a:r>
            <a:r>
              <a:rPr lang="en-US" b="1" dirty="0">
                <a:solidFill>
                  <a:schemeClr val="accent6">
                    <a:lumMod val="75000"/>
                  </a:schemeClr>
                </a:solidFill>
              </a:rPr>
              <a:t>Linux</a:t>
            </a:r>
            <a:r>
              <a:rPr lang="en-US" dirty="0"/>
              <a:t>. Proporciona un subconjunto de las librerias de clases del full .Net Framework.</a:t>
            </a:r>
          </a:p>
          <a:p>
            <a:pPr marL="0" indent="0">
              <a:buNone/>
            </a:pPr>
            <a:endParaRPr lang="en-US" dirty="0"/>
          </a:p>
          <a:p>
            <a:pPr marL="0" indent="0">
              <a:buNone/>
            </a:pPr>
            <a:r>
              <a:rPr lang="en-US" b="1" dirty="0">
                <a:solidFill>
                  <a:schemeClr val="accent6">
                    <a:lumMod val="75000"/>
                  </a:schemeClr>
                </a:solidFill>
              </a:rPr>
              <a:t>.Net Core 3.1 </a:t>
            </a:r>
            <a:r>
              <a:rPr lang="en-US" dirty="0"/>
              <a:t>es la última versión de este runtime y posibilita el desarrollo de </a:t>
            </a:r>
            <a:r>
              <a:rPr lang="en-US" b="1" dirty="0">
                <a:solidFill>
                  <a:schemeClr val="accent6">
                    <a:lumMod val="75000"/>
                  </a:schemeClr>
                </a:solidFill>
              </a:rPr>
              <a:t>programas para terminal (consola)</a:t>
            </a:r>
            <a:r>
              <a:rPr lang="en-US" dirty="0"/>
              <a:t>, y </a:t>
            </a:r>
            <a:r>
              <a:rPr lang="en-US" b="1" dirty="0">
                <a:solidFill>
                  <a:schemeClr val="accent6">
                    <a:lumMod val="75000"/>
                  </a:schemeClr>
                </a:solidFill>
              </a:rPr>
              <a:t>aplicaciones web</a:t>
            </a:r>
            <a:r>
              <a:rPr lang="en-US" dirty="0"/>
              <a:t> basadas en </a:t>
            </a:r>
            <a:r>
              <a:rPr lang="en-US" b="1" dirty="0">
                <a:solidFill>
                  <a:schemeClr val="accent6">
                    <a:lumMod val="75000"/>
                  </a:schemeClr>
                </a:solidFill>
              </a:rPr>
              <a:t>ASP.Net Core</a:t>
            </a:r>
            <a:r>
              <a:rPr lang="en-US" dirty="0"/>
              <a:t> para todos los sistemas operativos compatibles. Además de poder desarrollar aplicaciones </a:t>
            </a:r>
            <a:r>
              <a:rPr lang="en-US" b="1" dirty="0">
                <a:solidFill>
                  <a:schemeClr val="accent6">
                    <a:lumMod val="75000"/>
                  </a:schemeClr>
                </a:solidFill>
              </a:rPr>
              <a:t>Windows Forms </a:t>
            </a:r>
            <a:r>
              <a:rPr lang="en-US" dirty="0"/>
              <a:t>y </a:t>
            </a:r>
            <a:r>
              <a:rPr lang="en-US" b="1" dirty="0">
                <a:solidFill>
                  <a:schemeClr val="accent6">
                    <a:lumMod val="75000"/>
                  </a:schemeClr>
                </a:solidFill>
              </a:rPr>
              <a:t>WPF</a:t>
            </a:r>
            <a:r>
              <a:rPr lang="en-US" dirty="0"/>
              <a:t> en el sistema operativo </a:t>
            </a:r>
            <a:r>
              <a:rPr lang="en-US" b="1" dirty="0">
                <a:solidFill>
                  <a:schemeClr val="accent6">
                    <a:lumMod val="75000"/>
                  </a:schemeClr>
                </a:solidFill>
              </a:rPr>
              <a:t>Windows</a:t>
            </a:r>
            <a:r>
              <a:rPr lang="en-US" dirty="0"/>
              <a:t>.</a:t>
            </a:r>
            <a:endParaRPr lang="en-BO"/>
          </a:p>
        </p:txBody>
      </p:sp>
    </p:spTree>
    <p:extLst>
      <p:ext uri="{BB962C8B-B14F-4D97-AF65-F5344CB8AC3E}">
        <p14:creationId xmlns:p14="http://schemas.microsoft.com/office/powerpoint/2010/main" val="3262674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956A-1132-6849-8BA6-1B68D691F399}"/>
              </a:ext>
            </a:extLst>
          </p:cNvPr>
          <p:cNvSpPr>
            <a:spLocks noGrp="1"/>
          </p:cNvSpPr>
          <p:nvPr>
            <p:ph type="title"/>
          </p:nvPr>
        </p:nvSpPr>
        <p:spPr/>
        <p:txBody>
          <a:bodyPr/>
          <a:lstStyle/>
          <a:p>
            <a:r>
              <a:rPr lang="en-BO"/>
              <a:t>¿Por qué vale la pena aprender C#?</a:t>
            </a:r>
          </a:p>
        </p:txBody>
      </p:sp>
      <p:sp>
        <p:nvSpPr>
          <p:cNvPr id="3" name="Content Placeholder 2">
            <a:extLst>
              <a:ext uri="{FF2B5EF4-FFF2-40B4-BE49-F238E27FC236}">
                <a16:creationId xmlns:a16="http://schemas.microsoft.com/office/drawing/2014/main" id="{CF32A3D3-99CA-9E46-A983-57FB7CAB1EA2}"/>
              </a:ext>
            </a:extLst>
          </p:cNvPr>
          <p:cNvSpPr>
            <a:spLocks noGrp="1"/>
          </p:cNvSpPr>
          <p:nvPr>
            <p:ph idx="1"/>
          </p:nvPr>
        </p:nvSpPr>
        <p:spPr>
          <a:xfrm>
            <a:off x="838200" y="1584960"/>
            <a:ext cx="10515600" cy="5155474"/>
          </a:xfrm>
        </p:spPr>
        <p:txBody>
          <a:bodyPr>
            <a:normAutofit/>
          </a:bodyPr>
          <a:lstStyle/>
          <a:p>
            <a:pPr marL="0" indent="0" algn="just">
              <a:buNone/>
            </a:pPr>
            <a:r>
              <a:rPr lang="en-BO" b="1">
                <a:solidFill>
                  <a:schemeClr val="accent6">
                    <a:lumMod val="75000"/>
                  </a:schemeClr>
                </a:solidFill>
              </a:rPr>
              <a:t>C# es un lenguaje moderno</a:t>
            </a:r>
            <a:r>
              <a:rPr lang="en-BO"/>
              <a:t> que permite </a:t>
            </a:r>
            <a:r>
              <a:rPr lang="en-BO" b="1">
                <a:solidFill>
                  <a:schemeClr val="accent6">
                    <a:lumMod val="75000"/>
                  </a:schemeClr>
                </a:solidFill>
              </a:rPr>
              <a:t>trabajar con todas las herramientas Windows de Microsoft </a:t>
            </a:r>
            <a:r>
              <a:rPr lang="en-BO"/>
              <a:t>y desarrollar todo tipo de aplicaciones profesionales de escritorio y web (internet) para Windows.</a:t>
            </a:r>
          </a:p>
          <a:p>
            <a:pPr marL="0" indent="0" algn="just">
              <a:buNone/>
            </a:pPr>
            <a:endParaRPr lang="en-BO"/>
          </a:p>
          <a:p>
            <a:pPr marL="0" indent="0" algn="just">
              <a:buNone/>
            </a:pPr>
            <a:r>
              <a:rPr lang="en-BO"/>
              <a:t>Con </a:t>
            </a:r>
            <a:r>
              <a:rPr lang="en-BO" b="1">
                <a:solidFill>
                  <a:schemeClr val="accent6">
                    <a:lumMod val="75000"/>
                  </a:schemeClr>
                </a:solidFill>
              </a:rPr>
              <a:t>.Net Core</a:t>
            </a:r>
            <a:r>
              <a:rPr lang="en-BO"/>
              <a:t> ahora es posible desarrollar aplicaciones batch, librerias y aplicaciones web  para </a:t>
            </a:r>
            <a:r>
              <a:rPr lang="en-BO" b="1">
                <a:solidFill>
                  <a:schemeClr val="accent6">
                    <a:lumMod val="75000"/>
                  </a:schemeClr>
                </a:solidFill>
              </a:rPr>
              <a:t>Windows MacOS y Linux</a:t>
            </a:r>
            <a:r>
              <a:rPr lang="en-BO"/>
              <a:t>, lo que hace a </a:t>
            </a:r>
            <a:r>
              <a:rPr lang="en-BO" b="1">
                <a:solidFill>
                  <a:schemeClr val="accent6">
                    <a:lumMod val="75000"/>
                  </a:schemeClr>
                </a:solidFill>
              </a:rPr>
              <a:t>C# </a:t>
            </a:r>
            <a:r>
              <a:rPr lang="en-BO"/>
              <a:t>muy atractivo para desarrollar </a:t>
            </a:r>
            <a:r>
              <a:rPr lang="en-BO" b="1">
                <a:solidFill>
                  <a:schemeClr val="accent6">
                    <a:lumMod val="75000"/>
                  </a:schemeClr>
                </a:solidFill>
              </a:rPr>
              <a:t>servicios en cualquier plataforma</a:t>
            </a:r>
            <a:r>
              <a:rPr lang="en-BO"/>
              <a:t>. Si hablamos de aplicaciones de negocios, Microsoft cuenta con una enorme plataforma como </a:t>
            </a:r>
            <a:r>
              <a:rPr lang="en-BO" b="1">
                <a:solidFill>
                  <a:schemeClr val="accent6">
                    <a:lumMod val="75000"/>
                  </a:schemeClr>
                </a:solidFill>
              </a:rPr>
              <a:t>Microsoft 365</a:t>
            </a:r>
            <a:r>
              <a:rPr lang="en-BO"/>
              <a:t> (antes Office 365) y una gran infraestructura de servicios en la nube llamada </a:t>
            </a:r>
            <a:r>
              <a:rPr lang="en-BO" b="1">
                <a:solidFill>
                  <a:schemeClr val="accent6">
                    <a:lumMod val="75000"/>
                  </a:schemeClr>
                </a:solidFill>
              </a:rPr>
              <a:t>Azure</a:t>
            </a:r>
            <a:r>
              <a:rPr lang="en-BO"/>
              <a:t>.</a:t>
            </a:r>
          </a:p>
          <a:p>
            <a:pPr marL="0" indent="0" algn="just">
              <a:buNone/>
            </a:pPr>
            <a:endParaRPr lang="en-BO"/>
          </a:p>
          <a:p>
            <a:pPr marL="0" indent="0" algn="just">
              <a:buNone/>
            </a:pPr>
            <a:endParaRPr lang="en-BO"/>
          </a:p>
          <a:p>
            <a:pPr marL="0" indent="0" algn="just">
              <a:buNone/>
            </a:pPr>
            <a:endParaRPr lang="en-BO"/>
          </a:p>
          <a:p>
            <a:endParaRPr lang="en-BO"/>
          </a:p>
          <a:p>
            <a:endParaRPr lang="en-BO"/>
          </a:p>
        </p:txBody>
      </p:sp>
    </p:spTree>
    <p:extLst>
      <p:ext uri="{BB962C8B-B14F-4D97-AF65-F5344CB8AC3E}">
        <p14:creationId xmlns:p14="http://schemas.microsoft.com/office/powerpoint/2010/main" val="3507104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BD57-D447-EE43-93D1-1AC528D307EA}"/>
              </a:ext>
            </a:extLst>
          </p:cNvPr>
          <p:cNvSpPr>
            <a:spLocks noGrp="1"/>
          </p:cNvSpPr>
          <p:nvPr>
            <p:ph type="title"/>
          </p:nvPr>
        </p:nvSpPr>
        <p:spPr/>
        <p:txBody>
          <a:bodyPr/>
          <a:lstStyle/>
          <a:p>
            <a:r>
              <a:rPr lang="en-BO"/>
              <a:t>¿C# posibilita desarrollo para la Web?</a:t>
            </a:r>
          </a:p>
        </p:txBody>
      </p:sp>
      <p:sp>
        <p:nvSpPr>
          <p:cNvPr id="3" name="Content Placeholder 2">
            <a:extLst>
              <a:ext uri="{FF2B5EF4-FFF2-40B4-BE49-F238E27FC236}">
                <a16:creationId xmlns:a16="http://schemas.microsoft.com/office/drawing/2014/main" id="{FA6D2F1A-D435-D847-A7F2-1F4FB590B59D}"/>
              </a:ext>
            </a:extLst>
          </p:cNvPr>
          <p:cNvSpPr>
            <a:spLocks noGrp="1"/>
          </p:cNvSpPr>
          <p:nvPr>
            <p:ph idx="1"/>
          </p:nvPr>
        </p:nvSpPr>
        <p:spPr/>
        <p:txBody>
          <a:bodyPr>
            <a:normAutofit fontScale="85000" lnSpcReduction="20000"/>
          </a:bodyPr>
          <a:lstStyle/>
          <a:p>
            <a:pPr marL="0" indent="0">
              <a:buNone/>
            </a:pPr>
            <a:r>
              <a:rPr lang="en-BO"/>
              <a:t>Para desarrollo en web .Net Core presenta varias posibilidades, entre la que destaca </a:t>
            </a:r>
            <a:r>
              <a:rPr lang="en-BO" b="1">
                <a:solidFill>
                  <a:schemeClr val="accent6">
                    <a:lumMod val="75000"/>
                  </a:schemeClr>
                </a:solidFill>
              </a:rPr>
              <a:t>Blazor</a:t>
            </a:r>
            <a:r>
              <a:rPr lang="en-BO"/>
              <a:t> como una plataforma de desarrollo de páginas Web completamente en C# (sin usar directamente JavaScript) del lado del cliente y sin usar ningún “plugin” tipo Flash.</a:t>
            </a:r>
          </a:p>
          <a:p>
            <a:pPr marL="0" indent="0">
              <a:buNone/>
            </a:pPr>
            <a:r>
              <a:rPr lang="en-BO"/>
              <a:t>Tenemos dos enfoques de esta nueva tecnología: </a:t>
            </a:r>
            <a:r>
              <a:rPr lang="en-BO" b="1">
                <a:solidFill>
                  <a:schemeClr val="accent6">
                    <a:lumMod val="75000"/>
                  </a:schemeClr>
                </a:solidFill>
              </a:rPr>
              <a:t>Blazor Server </a:t>
            </a:r>
            <a:r>
              <a:rPr lang="en-BO"/>
              <a:t>y  </a:t>
            </a:r>
            <a:r>
              <a:rPr lang="en-BO" b="1">
                <a:solidFill>
                  <a:schemeClr val="accent6">
                    <a:lumMod val="75000"/>
                  </a:schemeClr>
                </a:solidFill>
              </a:rPr>
              <a:t>Blazor Webassembly Client</a:t>
            </a:r>
            <a:r>
              <a:rPr lang="en-BO"/>
              <a:t>.</a:t>
            </a:r>
          </a:p>
          <a:p>
            <a:pPr marL="0" indent="0">
              <a:buNone/>
            </a:pPr>
            <a:endParaRPr lang="en-BO"/>
          </a:p>
          <a:p>
            <a:pPr marL="0" indent="0">
              <a:buNone/>
            </a:pPr>
            <a:r>
              <a:rPr lang="en-BO"/>
              <a:t>Pero si queremos todavía mantener nuestro cliente en </a:t>
            </a:r>
            <a:r>
              <a:rPr lang="en-BO" b="1">
                <a:solidFill>
                  <a:schemeClr val="accent6">
                    <a:lumMod val="75000"/>
                  </a:schemeClr>
                </a:solidFill>
              </a:rPr>
              <a:t>HTML/JavaScript</a:t>
            </a:r>
            <a:r>
              <a:rPr lang="en-BO"/>
              <a:t>, para el desarrollo web server tenemos </a:t>
            </a:r>
            <a:r>
              <a:rPr lang="en-BO" b="1">
                <a:solidFill>
                  <a:schemeClr val="accent6">
                    <a:lumMod val="75000"/>
                  </a:schemeClr>
                </a:solidFill>
              </a:rPr>
              <a:t>ASP.Net MVC</a:t>
            </a:r>
            <a:r>
              <a:rPr lang="en-BO"/>
              <a:t>, </a:t>
            </a:r>
            <a:r>
              <a:rPr lang="en-BO" b="1">
                <a:solidFill>
                  <a:schemeClr val="accent6">
                    <a:lumMod val="75000"/>
                  </a:schemeClr>
                </a:solidFill>
              </a:rPr>
              <a:t>ASP.Net API </a:t>
            </a:r>
            <a:r>
              <a:rPr lang="en-BO"/>
              <a:t>y </a:t>
            </a:r>
            <a:r>
              <a:rPr lang="en-BO" b="1">
                <a:solidFill>
                  <a:schemeClr val="accent6">
                    <a:lumMod val="75000"/>
                  </a:schemeClr>
                </a:solidFill>
              </a:rPr>
              <a:t>Razor Pages</a:t>
            </a:r>
            <a:r>
              <a:rPr lang="en-BO"/>
              <a:t>. Todo en </a:t>
            </a:r>
            <a:r>
              <a:rPr lang="en-BO" b="1">
                <a:solidFill>
                  <a:schemeClr val="accent6">
                    <a:lumMod val="75000"/>
                  </a:schemeClr>
                </a:solidFill>
              </a:rPr>
              <a:t>C# con .Net Core </a:t>
            </a:r>
            <a:r>
              <a:rPr lang="en-BO"/>
              <a:t>y</a:t>
            </a:r>
            <a:r>
              <a:rPr lang="en-BO" b="1">
                <a:solidFill>
                  <a:schemeClr val="accent6">
                    <a:lumMod val="75000"/>
                  </a:schemeClr>
                </a:solidFill>
              </a:rPr>
              <a:t> </a:t>
            </a:r>
            <a:r>
              <a:rPr lang="en-BO"/>
              <a:t>con la posibilidad de usar </a:t>
            </a:r>
            <a:r>
              <a:rPr lang="en-BO" b="1">
                <a:solidFill>
                  <a:schemeClr val="accent6">
                    <a:lumMod val="75000"/>
                  </a:schemeClr>
                </a:solidFill>
              </a:rPr>
              <a:t>Docker y Kubernets </a:t>
            </a:r>
            <a:r>
              <a:rPr lang="en-BO"/>
              <a:t>para encapsular y repartir nuestros productos.</a:t>
            </a:r>
          </a:p>
          <a:p>
            <a:pPr marL="0" indent="0">
              <a:buNone/>
            </a:pPr>
            <a:endParaRPr lang="en-BO"/>
          </a:p>
          <a:p>
            <a:pPr marL="0" indent="0">
              <a:buNone/>
            </a:pPr>
            <a:r>
              <a:rPr lang="en-BO"/>
              <a:t>Otra gran ventaja es que ahora es muy fácil instalar estos servicios en la nube </a:t>
            </a:r>
            <a:r>
              <a:rPr lang="en-BO" b="1">
                <a:solidFill>
                  <a:schemeClr val="accent6">
                    <a:lumMod val="75000"/>
                  </a:schemeClr>
                </a:solidFill>
              </a:rPr>
              <a:t>Azure</a:t>
            </a:r>
            <a:r>
              <a:rPr lang="en-BO"/>
              <a:t> de Microsoft.</a:t>
            </a:r>
          </a:p>
        </p:txBody>
      </p:sp>
    </p:spTree>
    <p:extLst>
      <p:ext uri="{BB962C8B-B14F-4D97-AF65-F5344CB8AC3E}">
        <p14:creationId xmlns:p14="http://schemas.microsoft.com/office/powerpoint/2010/main" val="1404739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BC89-20C1-FA43-A7A8-5E95378D21E6}"/>
              </a:ext>
            </a:extLst>
          </p:cNvPr>
          <p:cNvSpPr>
            <a:spLocks noGrp="1"/>
          </p:cNvSpPr>
          <p:nvPr>
            <p:ph type="title"/>
          </p:nvPr>
        </p:nvSpPr>
        <p:spPr/>
        <p:txBody>
          <a:bodyPr/>
          <a:lstStyle/>
          <a:p>
            <a:r>
              <a:rPr lang="en-BO"/>
              <a:t>¿Teléfonos celulares y gadgets?</a:t>
            </a:r>
          </a:p>
        </p:txBody>
      </p:sp>
      <p:sp>
        <p:nvSpPr>
          <p:cNvPr id="3" name="Content Placeholder 2">
            <a:extLst>
              <a:ext uri="{FF2B5EF4-FFF2-40B4-BE49-F238E27FC236}">
                <a16:creationId xmlns:a16="http://schemas.microsoft.com/office/drawing/2014/main" id="{F0B07F68-7FD3-E44F-9940-A7535312B1C2}"/>
              </a:ext>
            </a:extLst>
          </p:cNvPr>
          <p:cNvSpPr>
            <a:spLocks noGrp="1"/>
          </p:cNvSpPr>
          <p:nvPr>
            <p:ph idx="1"/>
          </p:nvPr>
        </p:nvSpPr>
        <p:spPr/>
        <p:txBody>
          <a:bodyPr/>
          <a:lstStyle/>
          <a:p>
            <a:pPr marL="0" indent="0">
              <a:buNone/>
            </a:pPr>
            <a:r>
              <a:rPr lang="en-BO"/>
              <a:t>Para aplicaciones en teléfonos móviles y tabletas, </a:t>
            </a:r>
            <a:r>
              <a:rPr lang="en-BO" b="1">
                <a:solidFill>
                  <a:schemeClr val="accent6">
                    <a:lumMod val="75000"/>
                  </a:schemeClr>
                </a:solidFill>
              </a:rPr>
              <a:t>Xamarin</a:t>
            </a:r>
            <a:r>
              <a:rPr lang="en-BO"/>
              <a:t>, una plataforma para desarrollo mobile con C# y .Net, ahora de propiedad de Microsoft,</a:t>
            </a:r>
            <a:r>
              <a:rPr lang="en-BO" b="1">
                <a:solidFill>
                  <a:schemeClr val="accent6">
                    <a:lumMod val="75000"/>
                  </a:schemeClr>
                </a:solidFill>
              </a:rPr>
              <a:t> </a:t>
            </a:r>
            <a:r>
              <a:rPr lang="en-BO"/>
              <a:t>permite desarrollar en C# y generar aplicaciones nativas para </a:t>
            </a:r>
            <a:r>
              <a:rPr lang="en-BO" b="1">
                <a:solidFill>
                  <a:schemeClr val="accent6">
                    <a:lumMod val="75000"/>
                  </a:schemeClr>
                </a:solidFill>
              </a:rPr>
              <a:t>Android, iOS y iPadOS</a:t>
            </a:r>
            <a:r>
              <a:rPr lang="en-BO"/>
              <a:t>.</a:t>
            </a:r>
          </a:p>
          <a:p>
            <a:pPr marL="0" indent="0">
              <a:buNone/>
            </a:pPr>
            <a:endParaRPr lang="en-BO"/>
          </a:p>
          <a:p>
            <a:pPr marL="0" indent="0">
              <a:buNone/>
            </a:pPr>
            <a:r>
              <a:rPr lang="en-BO"/>
              <a:t>Samsung también ha publicado su propio runtime .Net al que ha llamado </a:t>
            </a:r>
            <a:r>
              <a:rPr lang="en-BO" b="1">
                <a:solidFill>
                  <a:schemeClr val="accent6">
                    <a:lumMod val="75000"/>
                  </a:schemeClr>
                </a:solidFill>
              </a:rPr>
              <a:t>Tizen.Net </a:t>
            </a:r>
            <a:r>
              <a:rPr lang="en-BO"/>
              <a:t>y para el </a:t>
            </a:r>
            <a:r>
              <a:rPr lang="en-BO" b="1">
                <a:solidFill>
                  <a:schemeClr val="accent6">
                    <a:lumMod val="75000"/>
                  </a:schemeClr>
                </a:solidFill>
              </a:rPr>
              <a:t>internet de las cosas (IOT) </a:t>
            </a:r>
            <a:r>
              <a:rPr lang="en-BO"/>
              <a:t>Microsoft tiene un </a:t>
            </a:r>
            <a:r>
              <a:rPr lang="en-BO" b="1">
                <a:solidFill>
                  <a:schemeClr val="accent6">
                    <a:lumMod val="75000"/>
                  </a:schemeClr>
                </a:solidFill>
              </a:rPr>
              <a:t>SO</a:t>
            </a:r>
            <a:r>
              <a:rPr lang="en-BO"/>
              <a:t> variante de </a:t>
            </a:r>
            <a:r>
              <a:rPr lang="en-BO" b="1">
                <a:solidFill>
                  <a:schemeClr val="accent6">
                    <a:lumMod val="75000"/>
                  </a:schemeClr>
                </a:solidFill>
              </a:rPr>
              <a:t>Windows 10 </a:t>
            </a:r>
            <a:r>
              <a:rPr lang="en-BO"/>
              <a:t>y un </a:t>
            </a:r>
            <a:r>
              <a:rPr lang="en-BO" b="1">
                <a:solidFill>
                  <a:schemeClr val="accent6">
                    <a:lumMod val="75000"/>
                  </a:schemeClr>
                </a:solidFill>
              </a:rPr>
              <a:t>runtime .Net </a:t>
            </a:r>
            <a:r>
              <a:rPr lang="en-BO"/>
              <a:t>que permite programar las minicomputadoras como el </a:t>
            </a:r>
            <a:r>
              <a:rPr lang="en-BO" b="1">
                <a:solidFill>
                  <a:schemeClr val="accent6">
                    <a:lumMod val="75000"/>
                  </a:schemeClr>
                </a:solidFill>
              </a:rPr>
              <a:t>Raspberry Pi</a:t>
            </a:r>
            <a:r>
              <a:rPr lang="en-BO"/>
              <a:t>.</a:t>
            </a:r>
          </a:p>
          <a:p>
            <a:endParaRPr lang="en-BO"/>
          </a:p>
        </p:txBody>
      </p:sp>
    </p:spTree>
    <p:extLst>
      <p:ext uri="{BB962C8B-B14F-4D97-AF65-F5344CB8AC3E}">
        <p14:creationId xmlns:p14="http://schemas.microsoft.com/office/powerpoint/2010/main" val="4040193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78CD-8152-C84F-99E1-82EF8CFA1525}"/>
              </a:ext>
            </a:extLst>
          </p:cNvPr>
          <p:cNvSpPr>
            <a:spLocks noGrp="1"/>
          </p:cNvSpPr>
          <p:nvPr>
            <p:ph type="title"/>
          </p:nvPr>
        </p:nvSpPr>
        <p:spPr/>
        <p:txBody>
          <a:bodyPr/>
          <a:lstStyle/>
          <a:p>
            <a:r>
              <a:rPr lang="en-BO"/>
              <a:t>¿Juegos, Inteligencia Artificial?</a:t>
            </a:r>
          </a:p>
        </p:txBody>
      </p:sp>
      <p:sp>
        <p:nvSpPr>
          <p:cNvPr id="3" name="Content Placeholder 2">
            <a:extLst>
              <a:ext uri="{FF2B5EF4-FFF2-40B4-BE49-F238E27FC236}">
                <a16:creationId xmlns:a16="http://schemas.microsoft.com/office/drawing/2014/main" id="{EA8B8F00-E8C8-3A4C-97BA-80B26B895335}"/>
              </a:ext>
            </a:extLst>
          </p:cNvPr>
          <p:cNvSpPr>
            <a:spLocks noGrp="1"/>
          </p:cNvSpPr>
          <p:nvPr>
            <p:ph idx="1"/>
          </p:nvPr>
        </p:nvSpPr>
        <p:spPr/>
        <p:txBody>
          <a:bodyPr/>
          <a:lstStyle/>
          <a:p>
            <a:pPr marL="0" indent="0">
              <a:buNone/>
            </a:pPr>
            <a:r>
              <a:rPr lang="en-BO"/>
              <a:t>Es posible desarrollar </a:t>
            </a:r>
            <a:r>
              <a:rPr lang="en-BO" b="1">
                <a:solidFill>
                  <a:schemeClr val="accent6">
                    <a:lumMod val="75000"/>
                  </a:schemeClr>
                </a:solidFill>
              </a:rPr>
              <a:t>juegos</a:t>
            </a:r>
            <a:r>
              <a:rPr lang="en-BO"/>
              <a:t> en la herramienta de desarrollo </a:t>
            </a:r>
            <a:r>
              <a:rPr lang="en-BO" b="1">
                <a:solidFill>
                  <a:schemeClr val="accent6">
                    <a:lumMod val="75000"/>
                  </a:schemeClr>
                </a:solidFill>
              </a:rPr>
              <a:t>Unity</a:t>
            </a:r>
            <a:r>
              <a:rPr lang="en-BO"/>
              <a:t>. Esta posibilita programar juegos para todas las plataformas de sistemas operativos de escritorio, celulares y consolas de juego como </a:t>
            </a:r>
            <a:r>
              <a:rPr lang="en-BO" b="1">
                <a:solidFill>
                  <a:schemeClr val="accent6">
                    <a:lumMod val="75000"/>
                  </a:schemeClr>
                </a:solidFill>
              </a:rPr>
              <a:t>XBox y PlayStation</a:t>
            </a:r>
            <a:r>
              <a:rPr lang="en-BO"/>
              <a:t>.</a:t>
            </a:r>
          </a:p>
          <a:p>
            <a:pPr marL="0" indent="0">
              <a:buNone/>
            </a:pPr>
            <a:endParaRPr lang="en-BO"/>
          </a:p>
          <a:p>
            <a:pPr marL="0" indent="0">
              <a:buNone/>
            </a:pPr>
            <a:r>
              <a:rPr lang="en-BO"/>
              <a:t>En el tema de </a:t>
            </a:r>
            <a:r>
              <a:rPr lang="en-BO" b="1">
                <a:solidFill>
                  <a:schemeClr val="accent6">
                    <a:lumMod val="75000"/>
                  </a:schemeClr>
                </a:solidFill>
              </a:rPr>
              <a:t>Inteligencia Artificial</a:t>
            </a:r>
            <a:r>
              <a:rPr lang="en-BO"/>
              <a:t>, .Net Core cuenta con la librería </a:t>
            </a:r>
            <a:r>
              <a:rPr lang="en-BO" b="1">
                <a:solidFill>
                  <a:schemeClr val="accent6">
                    <a:lumMod val="75000"/>
                  </a:schemeClr>
                </a:solidFill>
              </a:rPr>
              <a:t>ML.Net (Machine Learning) </a:t>
            </a:r>
            <a:r>
              <a:rPr lang="en-BO"/>
              <a:t>que tiene mucho de la misma funcionalidad de las librerías usadas en otros lenguajes como </a:t>
            </a:r>
            <a:r>
              <a:rPr lang="en-BO" b="1">
                <a:solidFill>
                  <a:schemeClr val="accent6">
                    <a:lumMod val="75000"/>
                  </a:schemeClr>
                </a:solidFill>
              </a:rPr>
              <a:t>Python</a:t>
            </a:r>
            <a:r>
              <a:rPr lang="en-BO"/>
              <a:t>.</a:t>
            </a:r>
          </a:p>
        </p:txBody>
      </p:sp>
    </p:spTree>
    <p:extLst>
      <p:ext uri="{BB962C8B-B14F-4D97-AF65-F5344CB8AC3E}">
        <p14:creationId xmlns:p14="http://schemas.microsoft.com/office/powerpoint/2010/main" val="1952616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75D0-333B-4243-B3B9-6C4B2D9E1A1A}"/>
              </a:ext>
            </a:extLst>
          </p:cNvPr>
          <p:cNvSpPr>
            <a:spLocks noGrp="1"/>
          </p:cNvSpPr>
          <p:nvPr>
            <p:ph type="title"/>
          </p:nvPr>
        </p:nvSpPr>
        <p:spPr/>
        <p:txBody>
          <a:bodyPr/>
          <a:lstStyle/>
          <a:p>
            <a:r>
              <a:rPr lang="en-BO"/>
              <a:t>¿Propietario ú Open Source?</a:t>
            </a:r>
          </a:p>
        </p:txBody>
      </p:sp>
      <p:sp>
        <p:nvSpPr>
          <p:cNvPr id="3" name="Content Placeholder 2">
            <a:extLst>
              <a:ext uri="{FF2B5EF4-FFF2-40B4-BE49-F238E27FC236}">
                <a16:creationId xmlns:a16="http://schemas.microsoft.com/office/drawing/2014/main" id="{7F3FFE7A-0B3C-C542-93A3-6D07E337DBBF}"/>
              </a:ext>
            </a:extLst>
          </p:cNvPr>
          <p:cNvSpPr>
            <a:spLocks noGrp="1"/>
          </p:cNvSpPr>
          <p:nvPr>
            <p:ph idx="1"/>
          </p:nvPr>
        </p:nvSpPr>
        <p:spPr/>
        <p:txBody>
          <a:bodyPr/>
          <a:lstStyle/>
          <a:p>
            <a:pPr marL="0" indent="0">
              <a:buNone/>
            </a:pPr>
            <a:r>
              <a:rPr lang="en-BO" b="1">
                <a:solidFill>
                  <a:schemeClr val="accent6">
                    <a:lumMod val="75000"/>
                  </a:schemeClr>
                </a:solidFill>
              </a:rPr>
              <a:t>Microsoft</a:t>
            </a:r>
            <a:r>
              <a:rPr lang="en-BO"/>
              <a:t> ha hecho un cambio dramático en sus políticas abriendose al mundo </a:t>
            </a:r>
            <a:r>
              <a:rPr lang="en-BO" b="1">
                <a:solidFill>
                  <a:schemeClr val="accent6">
                    <a:lumMod val="75000"/>
                  </a:schemeClr>
                </a:solidFill>
              </a:rPr>
              <a:t>Open Source</a:t>
            </a:r>
            <a:r>
              <a:rPr lang="en-BO"/>
              <a:t>. Tanto </a:t>
            </a:r>
            <a:r>
              <a:rPr lang="en-BO" b="1">
                <a:solidFill>
                  <a:schemeClr val="accent6">
                    <a:lumMod val="75000"/>
                  </a:schemeClr>
                </a:solidFill>
              </a:rPr>
              <a:t>C#</a:t>
            </a:r>
            <a:r>
              <a:rPr lang="en-BO"/>
              <a:t> como todos los productos alrededor de </a:t>
            </a:r>
            <a:r>
              <a:rPr lang="en-BO" b="1">
                <a:solidFill>
                  <a:schemeClr val="accent6">
                    <a:lumMod val="75000"/>
                  </a:schemeClr>
                </a:solidFill>
              </a:rPr>
              <a:t>.Net Core </a:t>
            </a:r>
            <a:r>
              <a:rPr lang="en-BO"/>
              <a:t>son ahora open source y con herramientas gratuitas que posibilitan el desarrollo sin mayores inversiones.</a:t>
            </a:r>
          </a:p>
          <a:p>
            <a:pPr marL="0" indent="0">
              <a:buNone/>
            </a:pPr>
            <a:endParaRPr lang="en-BO"/>
          </a:p>
          <a:p>
            <a:pPr marL="0" indent="0">
              <a:buNone/>
            </a:pPr>
            <a:r>
              <a:rPr lang="en-BO"/>
              <a:t>Todo el código del </a:t>
            </a:r>
            <a:r>
              <a:rPr lang="en-BO" b="1">
                <a:solidFill>
                  <a:schemeClr val="accent6">
                    <a:lumMod val="75000"/>
                  </a:schemeClr>
                </a:solidFill>
              </a:rPr>
              <a:t>compilador C#</a:t>
            </a:r>
            <a:r>
              <a:rPr lang="en-BO"/>
              <a:t> y de las </a:t>
            </a:r>
            <a:r>
              <a:rPr lang="en-BO" b="1">
                <a:solidFill>
                  <a:schemeClr val="accent6">
                    <a:lumMod val="75000"/>
                  </a:schemeClr>
                </a:solidFill>
              </a:rPr>
              <a:t>librerias de .Net Core </a:t>
            </a:r>
            <a:r>
              <a:rPr lang="en-BO"/>
              <a:t>están accesibles para toda la comunidad en proyectos públicos en </a:t>
            </a:r>
            <a:r>
              <a:rPr lang="en-BO" b="1">
                <a:solidFill>
                  <a:schemeClr val="accent6">
                    <a:lumMod val="75000"/>
                  </a:schemeClr>
                </a:solidFill>
              </a:rPr>
              <a:t>Github</a:t>
            </a:r>
            <a:r>
              <a:rPr lang="en-BO"/>
              <a:t>.</a:t>
            </a:r>
          </a:p>
        </p:txBody>
      </p:sp>
    </p:spTree>
    <p:extLst>
      <p:ext uri="{BB962C8B-B14F-4D97-AF65-F5344CB8AC3E}">
        <p14:creationId xmlns:p14="http://schemas.microsoft.com/office/powerpoint/2010/main" val="3447413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81F9-5EDA-F341-9FD2-48631CE3565E}"/>
              </a:ext>
            </a:extLst>
          </p:cNvPr>
          <p:cNvSpPr>
            <a:spLocks noGrp="1"/>
          </p:cNvSpPr>
          <p:nvPr>
            <p:ph type="title"/>
          </p:nvPr>
        </p:nvSpPr>
        <p:spPr/>
        <p:txBody>
          <a:bodyPr>
            <a:normAutofit/>
          </a:bodyPr>
          <a:lstStyle/>
          <a:p>
            <a:r>
              <a:rPr lang="en-BO"/>
              <a:t>¿C# es </a:t>
            </a:r>
            <a:r>
              <a:rPr lang="en-BO" b="1"/>
              <a:t>difícil de aprender?</a:t>
            </a:r>
            <a:endParaRPr lang="en-BO"/>
          </a:p>
        </p:txBody>
      </p:sp>
      <p:sp>
        <p:nvSpPr>
          <p:cNvPr id="3" name="Content Placeholder 2">
            <a:extLst>
              <a:ext uri="{FF2B5EF4-FFF2-40B4-BE49-F238E27FC236}">
                <a16:creationId xmlns:a16="http://schemas.microsoft.com/office/drawing/2014/main" id="{1E19251E-7CA8-B940-A211-0FBBF778B768}"/>
              </a:ext>
            </a:extLst>
          </p:cNvPr>
          <p:cNvSpPr>
            <a:spLocks noGrp="1"/>
          </p:cNvSpPr>
          <p:nvPr>
            <p:ph idx="1"/>
          </p:nvPr>
        </p:nvSpPr>
        <p:spPr/>
        <p:txBody>
          <a:bodyPr>
            <a:normAutofit fontScale="85000" lnSpcReduction="20000"/>
          </a:bodyPr>
          <a:lstStyle/>
          <a:p>
            <a:pPr marL="0" indent="0" algn="just">
              <a:buNone/>
            </a:pPr>
            <a:r>
              <a:rPr lang="en-BO" b="1">
                <a:solidFill>
                  <a:schemeClr val="accent6">
                    <a:lumMod val="75000"/>
                  </a:schemeClr>
                </a:solidFill>
              </a:rPr>
              <a:t>C#</a:t>
            </a:r>
            <a:r>
              <a:rPr lang="en-BO"/>
              <a:t> puede no ser un lenguaje muy orientado a la simplicidad como </a:t>
            </a:r>
            <a:r>
              <a:rPr lang="en-BO" b="1">
                <a:solidFill>
                  <a:schemeClr val="accent6">
                    <a:lumMod val="75000"/>
                  </a:schemeClr>
                </a:solidFill>
              </a:rPr>
              <a:t>Python</a:t>
            </a:r>
            <a:r>
              <a:rPr lang="en-BO"/>
              <a:t>, y su curva de aprendizaje, como la de </a:t>
            </a:r>
            <a:r>
              <a:rPr lang="en-BO" b="1">
                <a:solidFill>
                  <a:schemeClr val="accent6">
                    <a:lumMod val="75000"/>
                  </a:schemeClr>
                </a:solidFill>
              </a:rPr>
              <a:t>Java</a:t>
            </a:r>
            <a:r>
              <a:rPr lang="en-BO"/>
              <a:t>, puede ser bastante abrupta para los principiantes.</a:t>
            </a:r>
          </a:p>
          <a:p>
            <a:pPr marL="0" indent="0" algn="just">
              <a:buNone/>
            </a:pPr>
            <a:endParaRPr lang="en-BO"/>
          </a:p>
          <a:p>
            <a:pPr marL="0" indent="0" algn="just">
              <a:buNone/>
            </a:pPr>
            <a:r>
              <a:rPr lang="en-BO"/>
              <a:t>Pero dada la amplitud de posibilidades de desarrollo existentes para .Net Core, vale la pena el esfuerzo en iniciarse en este lenguaje completo, eficiente y moderno. </a:t>
            </a:r>
          </a:p>
          <a:p>
            <a:pPr marL="0" indent="0" algn="just">
              <a:buNone/>
            </a:pPr>
            <a:endParaRPr lang="en-BO"/>
          </a:p>
          <a:p>
            <a:pPr marL="0" indent="0" algn="just">
              <a:buNone/>
            </a:pPr>
            <a:r>
              <a:rPr lang="en-BO"/>
              <a:t>Este curso se enfoca en </a:t>
            </a:r>
            <a:r>
              <a:rPr lang="en-BO" b="1">
                <a:solidFill>
                  <a:schemeClr val="accent6">
                    <a:lumMod val="75000"/>
                  </a:schemeClr>
                </a:solidFill>
              </a:rPr>
              <a:t>enseñar C#</a:t>
            </a:r>
            <a:r>
              <a:rPr lang="en-BO"/>
              <a:t> desde un punto de vista práctico,  </a:t>
            </a:r>
            <a:r>
              <a:rPr lang="en-BO" b="1">
                <a:solidFill>
                  <a:schemeClr val="accent6">
                    <a:lumMod val="75000"/>
                  </a:schemeClr>
                </a:solidFill>
              </a:rPr>
              <a:t>usando los conceptos más simples y comunes a todos los lenguajes modernos</a:t>
            </a:r>
            <a:r>
              <a:rPr lang="en-BO"/>
              <a:t>, aprovechando las carecterísticas de las últimas versiones: </a:t>
            </a:r>
            <a:r>
              <a:rPr lang="en-BO" b="1">
                <a:solidFill>
                  <a:schemeClr val="accent6">
                    <a:lumMod val="75000"/>
                  </a:schemeClr>
                </a:solidFill>
              </a:rPr>
              <a:t>C# 7 y C# 8</a:t>
            </a:r>
            <a:r>
              <a:rPr lang="en-BO"/>
              <a:t>. Los temas obsoletos y complicados del lenguaje no son abordados (a tratarse en cursos más avanzados) para que el principiante pueda comenzar a escribir y experimentar con el lenguaje lo más rápido posible.</a:t>
            </a:r>
          </a:p>
          <a:p>
            <a:endParaRPr lang="en-BO"/>
          </a:p>
        </p:txBody>
      </p:sp>
    </p:spTree>
    <p:extLst>
      <p:ext uri="{BB962C8B-B14F-4D97-AF65-F5344CB8AC3E}">
        <p14:creationId xmlns:p14="http://schemas.microsoft.com/office/powerpoint/2010/main" val="248498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6933-A2DE-C945-8845-388E619B4D77}"/>
              </a:ext>
            </a:extLst>
          </p:cNvPr>
          <p:cNvSpPr>
            <a:spLocks noGrp="1"/>
          </p:cNvSpPr>
          <p:nvPr>
            <p:ph type="title"/>
          </p:nvPr>
        </p:nvSpPr>
        <p:spPr/>
        <p:txBody>
          <a:bodyPr/>
          <a:lstStyle/>
          <a:p>
            <a:r>
              <a:rPr lang="en-BO"/>
              <a:t>Qué es una computadora?</a:t>
            </a:r>
          </a:p>
        </p:txBody>
      </p:sp>
      <p:sp>
        <p:nvSpPr>
          <p:cNvPr id="3" name="Content Placeholder 2">
            <a:extLst>
              <a:ext uri="{FF2B5EF4-FFF2-40B4-BE49-F238E27FC236}">
                <a16:creationId xmlns:a16="http://schemas.microsoft.com/office/drawing/2014/main" id="{2C681402-023A-F44F-803B-DAED040E34FC}"/>
              </a:ext>
            </a:extLst>
          </p:cNvPr>
          <p:cNvSpPr>
            <a:spLocks noGrp="1"/>
          </p:cNvSpPr>
          <p:nvPr>
            <p:ph idx="1"/>
          </p:nvPr>
        </p:nvSpPr>
        <p:spPr>
          <a:xfrm>
            <a:off x="838200" y="1825625"/>
            <a:ext cx="10515600" cy="4667250"/>
          </a:xfrm>
        </p:spPr>
        <p:txBody>
          <a:bodyPr>
            <a:normAutofit fontScale="55000" lnSpcReduction="20000"/>
          </a:bodyPr>
          <a:lstStyle/>
          <a:p>
            <a:pPr marL="0" indent="0">
              <a:buNone/>
            </a:pPr>
            <a:r>
              <a:rPr lang="en-BO" sz="3800"/>
              <a:t>Una </a:t>
            </a:r>
            <a:r>
              <a:rPr lang="en-BO" sz="3800" b="1">
                <a:solidFill>
                  <a:schemeClr val="accent6">
                    <a:lumMod val="75000"/>
                  </a:schemeClr>
                </a:solidFill>
              </a:rPr>
              <a:t>computadora</a:t>
            </a:r>
            <a:r>
              <a:rPr lang="en-BO" sz="3800"/>
              <a:t> (ú ordenador) es una máquina ó </a:t>
            </a:r>
            <a:r>
              <a:rPr lang="en-BO" sz="3800" b="1">
                <a:solidFill>
                  <a:schemeClr val="accent6">
                    <a:lumMod val="75000"/>
                  </a:schemeClr>
                </a:solidFill>
              </a:rPr>
              <a:t>dispositivo</a:t>
            </a:r>
            <a:r>
              <a:rPr lang="en-BO" sz="3800"/>
              <a:t> que tiene componentes y circuitos electrónicos que permiten hacer una enorme variedad de cosas de acuerdo al diseño de sus creadores.</a:t>
            </a:r>
          </a:p>
          <a:p>
            <a:pPr marL="0" indent="0">
              <a:buNone/>
            </a:pPr>
            <a:endParaRPr lang="en-BO"/>
          </a:p>
          <a:p>
            <a:pPr marL="0" indent="0">
              <a:buNone/>
            </a:pPr>
            <a:r>
              <a:rPr lang="en-BO" sz="3300"/>
              <a:t>En la actualidad tenemos muchos tipos de </a:t>
            </a:r>
            <a:r>
              <a:rPr lang="en-BO" sz="3300" b="1">
                <a:solidFill>
                  <a:schemeClr val="accent6">
                    <a:lumMod val="75000"/>
                  </a:schemeClr>
                </a:solidFill>
              </a:rPr>
              <a:t>computadoras</a:t>
            </a:r>
            <a:r>
              <a:rPr lang="en-BO" sz="3300"/>
              <a:t> ó </a:t>
            </a:r>
            <a:r>
              <a:rPr lang="en-BO" sz="3300" b="1">
                <a:solidFill>
                  <a:schemeClr val="accent6">
                    <a:lumMod val="75000"/>
                  </a:schemeClr>
                </a:solidFill>
              </a:rPr>
              <a:t>dispositivos inteligentes</a:t>
            </a:r>
            <a:r>
              <a:rPr lang="en-BO" sz="3300"/>
              <a:t>, como ser:</a:t>
            </a:r>
          </a:p>
          <a:p>
            <a:endParaRPr lang="en-BO"/>
          </a:p>
          <a:p>
            <a:r>
              <a:rPr lang="en-BO"/>
              <a:t>Computadoras centrales (Mainframes, Mini computadoras)</a:t>
            </a:r>
          </a:p>
          <a:p>
            <a:r>
              <a:rPr lang="en-BO" b="1">
                <a:solidFill>
                  <a:schemeClr val="accent6">
                    <a:lumMod val="75000"/>
                  </a:schemeClr>
                </a:solidFill>
              </a:rPr>
              <a:t>Computadoras de escritorio</a:t>
            </a:r>
            <a:r>
              <a:rPr lang="en-BO"/>
              <a:t> (Desktop Computers)</a:t>
            </a:r>
          </a:p>
          <a:p>
            <a:r>
              <a:rPr lang="en-BO"/>
              <a:t>Computadoras portátiles (Laptops, Notebooks, Netbooks)</a:t>
            </a:r>
          </a:p>
          <a:p>
            <a:r>
              <a:rPr lang="en-BO" b="1">
                <a:solidFill>
                  <a:schemeClr val="accent6">
                    <a:lumMod val="75000"/>
                  </a:schemeClr>
                </a:solidFill>
              </a:rPr>
              <a:t>Tabletas </a:t>
            </a:r>
            <a:r>
              <a:rPr lang="en-BO"/>
              <a:t>(Samsung Galaxy, IPad)</a:t>
            </a:r>
          </a:p>
          <a:p>
            <a:r>
              <a:rPr lang="en-BO" b="1">
                <a:solidFill>
                  <a:schemeClr val="accent6">
                    <a:lumMod val="75000"/>
                  </a:schemeClr>
                </a:solidFill>
              </a:rPr>
              <a:t>Teléfonos celulares </a:t>
            </a:r>
            <a:r>
              <a:rPr lang="en-BO"/>
              <a:t>(Android, IPhone)</a:t>
            </a:r>
          </a:p>
          <a:p>
            <a:r>
              <a:rPr lang="en-BO"/>
              <a:t>Calculadoras electrónicas</a:t>
            </a:r>
          </a:p>
          <a:p>
            <a:r>
              <a:rPr lang="en-BO"/>
              <a:t>Consolas de juego (PlayStation, Nintendo, XBox)</a:t>
            </a:r>
          </a:p>
          <a:p>
            <a:r>
              <a:rPr lang="en-BO"/>
              <a:t>Televisores inteligentes (Smart TV, Apple TV)</a:t>
            </a:r>
          </a:p>
          <a:p>
            <a:r>
              <a:rPr lang="en-BO"/>
              <a:t>Microcomputadoras para IOT (Raspberry Pi)</a:t>
            </a:r>
          </a:p>
          <a:p>
            <a:r>
              <a:rPr lang="en-BO"/>
              <a:t>Robots (iRobots, robots aspiradora, robots industriales)    </a:t>
            </a:r>
          </a:p>
        </p:txBody>
      </p:sp>
    </p:spTree>
    <p:extLst>
      <p:ext uri="{BB962C8B-B14F-4D97-AF65-F5344CB8AC3E}">
        <p14:creationId xmlns:p14="http://schemas.microsoft.com/office/powerpoint/2010/main" val="1168909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B176-2C33-D240-9C13-8076CAC12CE6}"/>
              </a:ext>
            </a:extLst>
          </p:cNvPr>
          <p:cNvSpPr>
            <a:spLocks noGrp="1"/>
          </p:cNvSpPr>
          <p:nvPr>
            <p:ph type="title"/>
          </p:nvPr>
        </p:nvSpPr>
        <p:spPr/>
        <p:txBody>
          <a:bodyPr/>
          <a:lstStyle/>
          <a:p>
            <a:r>
              <a:rPr lang="en-BO"/>
              <a:t>Herramientas de desarrollo</a:t>
            </a:r>
          </a:p>
        </p:txBody>
      </p:sp>
      <p:sp>
        <p:nvSpPr>
          <p:cNvPr id="3" name="Content Placeholder 2">
            <a:extLst>
              <a:ext uri="{FF2B5EF4-FFF2-40B4-BE49-F238E27FC236}">
                <a16:creationId xmlns:a16="http://schemas.microsoft.com/office/drawing/2014/main" id="{3744B1F9-A113-AF4A-A887-C5314B7041A1}"/>
              </a:ext>
            </a:extLst>
          </p:cNvPr>
          <p:cNvSpPr>
            <a:spLocks noGrp="1"/>
          </p:cNvSpPr>
          <p:nvPr>
            <p:ph idx="1"/>
          </p:nvPr>
        </p:nvSpPr>
        <p:spPr/>
        <p:txBody>
          <a:bodyPr>
            <a:normAutofit fontScale="92500" lnSpcReduction="20000"/>
          </a:bodyPr>
          <a:lstStyle/>
          <a:p>
            <a:pPr marL="0" indent="0">
              <a:buNone/>
            </a:pPr>
            <a:r>
              <a:rPr lang="en-BO"/>
              <a:t>Para escribir y ejecutar los programas C# con .Net Core, de este curso, necesitamos mínimamente los siguientes elementos:</a:t>
            </a:r>
          </a:p>
          <a:p>
            <a:pPr marL="0" indent="0">
              <a:buNone/>
            </a:pPr>
            <a:endParaRPr lang="en-BO"/>
          </a:p>
          <a:p>
            <a:r>
              <a:rPr lang="en-BO"/>
              <a:t>Computadora</a:t>
            </a:r>
            <a:r>
              <a:rPr lang="en-BO" b="1">
                <a:solidFill>
                  <a:schemeClr val="accent6">
                    <a:lumMod val="75000"/>
                  </a:schemeClr>
                </a:solidFill>
              </a:rPr>
              <a:t> Windows</a:t>
            </a:r>
            <a:r>
              <a:rPr lang="en-BO"/>
              <a:t>, </a:t>
            </a:r>
            <a:r>
              <a:rPr lang="en-BO" b="1">
                <a:solidFill>
                  <a:schemeClr val="accent6">
                    <a:lumMod val="75000"/>
                  </a:schemeClr>
                </a:solidFill>
              </a:rPr>
              <a:t>macOS </a:t>
            </a:r>
            <a:r>
              <a:rPr lang="en-BO"/>
              <a:t>o </a:t>
            </a:r>
            <a:r>
              <a:rPr lang="en-BO" b="1">
                <a:solidFill>
                  <a:schemeClr val="accent6">
                    <a:lumMod val="75000"/>
                  </a:schemeClr>
                </a:solidFill>
              </a:rPr>
              <a:t>Linux</a:t>
            </a:r>
            <a:r>
              <a:rPr lang="en-BO"/>
              <a:t> (Por Ej. </a:t>
            </a:r>
            <a:r>
              <a:rPr lang="en-BO" b="1">
                <a:solidFill>
                  <a:schemeClr val="accent6">
                    <a:lumMod val="75000"/>
                  </a:schemeClr>
                </a:solidFill>
              </a:rPr>
              <a:t>Ubuntu</a:t>
            </a:r>
            <a:r>
              <a:rPr lang="en-BO"/>
              <a:t>).</a:t>
            </a:r>
          </a:p>
          <a:p>
            <a:r>
              <a:rPr lang="en-BO"/>
              <a:t>El </a:t>
            </a:r>
            <a:r>
              <a:rPr lang="en-BO" b="1">
                <a:solidFill>
                  <a:schemeClr val="accent6">
                    <a:lumMod val="75000"/>
                  </a:schemeClr>
                </a:solidFill>
              </a:rPr>
              <a:t>sdk de .Net Core 3.1</a:t>
            </a:r>
            <a:r>
              <a:rPr lang="en-BO"/>
              <a:t>. instalado en la computadora.</a:t>
            </a:r>
          </a:p>
          <a:p>
            <a:r>
              <a:rPr lang="en-BO"/>
              <a:t>Un editor de texto, com </a:t>
            </a:r>
            <a:r>
              <a:rPr lang="en-BO" b="1">
                <a:solidFill>
                  <a:schemeClr val="accent6">
                    <a:lumMod val="75000"/>
                  </a:schemeClr>
                </a:solidFill>
              </a:rPr>
              <a:t>Notepad</a:t>
            </a:r>
            <a:r>
              <a:rPr lang="en-BO"/>
              <a:t> en </a:t>
            </a:r>
            <a:r>
              <a:rPr lang="en-BO" b="1">
                <a:solidFill>
                  <a:schemeClr val="accent6">
                    <a:lumMod val="75000"/>
                  </a:schemeClr>
                </a:solidFill>
              </a:rPr>
              <a:t>Windows</a:t>
            </a:r>
            <a:r>
              <a:rPr lang="en-BO"/>
              <a:t> o </a:t>
            </a:r>
            <a:r>
              <a:rPr lang="en-BO" b="1">
                <a:solidFill>
                  <a:schemeClr val="accent6">
                    <a:lumMod val="75000"/>
                  </a:schemeClr>
                </a:solidFill>
              </a:rPr>
              <a:t>Sublime Text </a:t>
            </a:r>
            <a:r>
              <a:rPr lang="en-BO"/>
              <a:t>en </a:t>
            </a:r>
            <a:r>
              <a:rPr lang="en-BO" b="1">
                <a:solidFill>
                  <a:schemeClr val="accent6">
                    <a:lumMod val="75000"/>
                  </a:schemeClr>
                </a:solidFill>
              </a:rPr>
              <a:t>macOS</a:t>
            </a:r>
            <a:r>
              <a:rPr lang="en-BO"/>
              <a:t>.</a:t>
            </a:r>
          </a:p>
          <a:p>
            <a:endParaRPr lang="en-BO"/>
          </a:p>
          <a:p>
            <a:pPr marL="0" indent="0">
              <a:buNone/>
            </a:pPr>
            <a:r>
              <a:rPr lang="en-BO"/>
              <a:t>Si bien esto sería suficiente, para hacer más fácil la tarea necesitamos además un </a:t>
            </a:r>
            <a:r>
              <a:rPr lang="en-BO" b="1">
                <a:solidFill>
                  <a:schemeClr val="accent6">
                    <a:lumMod val="75000"/>
                  </a:schemeClr>
                </a:solidFill>
              </a:rPr>
              <a:t>IDE (Entorno de Desarrollo Integrado) </a:t>
            </a:r>
            <a:r>
              <a:rPr lang="en-BO"/>
              <a:t>que nos posibilite </a:t>
            </a:r>
            <a:r>
              <a:rPr lang="en-BO" b="1">
                <a:solidFill>
                  <a:schemeClr val="accent6">
                    <a:lumMod val="75000"/>
                  </a:schemeClr>
                </a:solidFill>
              </a:rPr>
              <a:t>escribir el código </a:t>
            </a:r>
            <a:r>
              <a:rPr lang="en-BO"/>
              <a:t>con ayuda (editor de texto mejorado), que </a:t>
            </a:r>
            <a:r>
              <a:rPr lang="en-BO" b="1">
                <a:solidFill>
                  <a:schemeClr val="accent6">
                    <a:lumMod val="75000"/>
                  </a:schemeClr>
                </a:solidFill>
              </a:rPr>
              <a:t>compile</a:t>
            </a:r>
            <a:r>
              <a:rPr lang="en-BO"/>
              <a:t> nuestros programas y finalmente que los </a:t>
            </a:r>
            <a:r>
              <a:rPr lang="en-BO" b="1">
                <a:solidFill>
                  <a:schemeClr val="accent6">
                    <a:lumMod val="75000"/>
                  </a:schemeClr>
                </a:solidFill>
              </a:rPr>
              <a:t>ejecute</a:t>
            </a:r>
            <a:r>
              <a:rPr lang="en-BO"/>
              <a:t> en modo de depuración (</a:t>
            </a:r>
            <a:r>
              <a:rPr lang="en-BO" b="1">
                <a:solidFill>
                  <a:schemeClr val="accent6">
                    <a:lumMod val="75000"/>
                  </a:schemeClr>
                </a:solidFill>
              </a:rPr>
              <a:t>Debug</a:t>
            </a:r>
            <a:r>
              <a:rPr lang="en-BO"/>
              <a:t>) para visualizar resultados y corregir nuestros programas.</a:t>
            </a:r>
          </a:p>
        </p:txBody>
      </p:sp>
    </p:spTree>
    <p:extLst>
      <p:ext uri="{BB962C8B-B14F-4D97-AF65-F5344CB8AC3E}">
        <p14:creationId xmlns:p14="http://schemas.microsoft.com/office/powerpoint/2010/main" val="2076225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6556-E15D-A449-BC9C-3C944DFC3FEC}"/>
              </a:ext>
            </a:extLst>
          </p:cNvPr>
          <p:cNvSpPr>
            <a:spLocks noGrp="1"/>
          </p:cNvSpPr>
          <p:nvPr>
            <p:ph type="title"/>
          </p:nvPr>
        </p:nvSpPr>
        <p:spPr/>
        <p:txBody>
          <a:bodyPr/>
          <a:lstStyle/>
          <a:p>
            <a:r>
              <a:rPr lang="en-BO"/>
              <a:t>Try.dot.net</a:t>
            </a:r>
          </a:p>
        </p:txBody>
      </p:sp>
      <p:sp>
        <p:nvSpPr>
          <p:cNvPr id="3" name="Content Placeholder 2">
            <a:extLst>
              <a:ext uri="{FF2B5EF4-FFF2-40B4-BE49-F238E27FC236}">
                <a16:creationId xmlns:a16="http://schemas.microsoft.com/office/drawing/2014/main" id="{0B67F012-5592-0244-8A5A-3902C4C2DA5E}"/>
              </a:ext>
            </a:extLst>
          </p:cNvPr>
          <p:cNvSpPr>
            <a:spLocks noGrp="1"/>
          </p:cNvSpPr>
          <p:nvPr>
            <p:ph idx="1"/>
          </p:nvPr>
        </p:nvSpPr>
        <p:spPr>
          <a:xfrm>
            <a:off x="838200" y="1877877"/>
            <a:ext cx="5693229" cy="4351338"/>
          </a:xfrm>
        </p:spPr>
        <p:txBody>
          <a:bodyPr>
            <a:normAutofit fontScale="92500" lnSpcReduction="10000"/>
          </a:bodyPr>
          <a:lstStyle/>
          <a:p>
            <a:pPr marL="0" indent="0" algn="just">
              <a:buNone/>
            </a:pPr>
            <a:r>
              <a:rPr lang="en-BO"/>
              <a:t>También es posible usar una </a:t>
            </a:r>
            <a:r>
              <a:rPr lang="en-BO" b="1">
                <a:solidFill>
                  <a:schemeClr val="accent6">
                    <a:lumMod val="75000"/>
                  </a:schemeClr>
                </a:solidFill>
              </a:rPr>
              <a:t>herramienta en Internet </a:t>
            </a:r>
            <a:r>
              <a:rPr lang="en-BO"/>
              <a:t>que tiene el editor de C# y el ambiente terminal (consola) de ejecución.</a:t>
            </a:r>
          </a:p>
          <a:p>
            <a:pPr marL="0" indent="0" algn="just">
              <a:buNone/>
            </a:pPr>
            <a:endParaRPr lang="en-BO"/>
          </a:p>
          <a:p>
            <a:pPr marL="0" indent="0" algn="just">
              <a:buNone/>
            </a:pPr>
            <a:r>
              <a:rPr lang="en-BO"/>
              <a:t>Para usar este entorno nos basta con tener una computadora con un navegador (</a:t>
            </a:r>
            <a:r>
              <a:rPr lang="en-BO" b="1">
                <a:solidFill>
                  <a:schemeClr val="accent6">
                    <a:lumMod val="75000"/>
                  </a:schemeClr>
                </a:solidFill>
              </a:rPr>
              <a:t>Browser</a:t>
            </a:r>
            <a:r>
              <a:rPr lang="en-BO"/>
              <a:t>) como </a:t>
            </a:r>
            <a:r>
              <a:rPr lang="en-BO" b="1">
                <a:solidFill>
                  <a:schemeClr val="accent6">
                    <a:lumMod val="75000"/>
                  </a:schemeClr>
                </a:solidFill>
              </a:rPr>
              <a:t>Chrome, Firefox, Opera, Safari, Edge </a:t>
            </a:r>
            <a:r>
              <a:rPr lang="en-BO"/>
              <a:t>o Internet Explorer. La dirección de esta herramienta es:</a:t>
            </a:r>
          </a:p>
          <a:p>
            <a:pPr marL="0" indent="0">
              <a:buNone/>
            </a:pPr>
            <a:r>
              <a:rPr lang="en-US"/>
              <a:t>		</a:t>
            </a:r>
            <a:r>
              <a:rPr lang="en-US" b="1">
                <a:solidFill>
                  <a:schemeClr val="accent6">
                    <a:lumMod val="75000"/>
                  </a:schemeClr>
                </a:solidFill>
              </a:rPr>
              <a:t>https://try.dot.net/</a:t>
            </a:r>
            <a:endParaRPr lang="en-BO" b="1">
              <a:solidFill>
                <a:schemeClr val="accent6">
                  <a:lumMod val="75000"/>
                </a:schemeClr>
              </a:solidFill>
            </a:endParaRPr>
          </a:p>
        </p:txBody>
      </p:sp>
      <p:grpSp>
        <p:nvGrpSpPr>
          <p:cNvPr id="8" name="Group 7">
            <a:extLst>
              <a:ext uri="{FF2B5EF4-FFF2-40B4-BE49-F238E27FC236}">
                <a16:creationId xmlns:a16="http://schemas.microsoft.com/office/drawing/2014/main" id="{19003CF1-C880-E441-8AA6-5535EE5DE713}"/>
              </a:ext>
            </a:extLst>
          </p:cNvPr>
          <p:cNvGrpSpPr/>
          <p:nvPr/>
        </p:nvGrpSpPr>
        <p:grpSpPr>
          <a:xfrm>
            <a:off x="7377190" y="835998"/>
            <a:ext cx="3717529" cy="5812996"/>
            <a:chOff x="7342356" y="1045004"/>
            <a:chExt cx="3717529" cy="5812996"/>
          </a:xfrm>
        </p:grpSpPr>
        <p:pic>
          <p:nvPicPr>
            <p:cNvPr id="5" name="Picture 4" descr="A screenshot of a social media post&#10;&#10;Description automatically generated">
              <a:extLst>
                <a:ext uri="{FF2B5EF4-FFF2-40B4-BE49-F238E27FC236}">
                  <a16:creationId xmlns:a16="http://schemas.microsoft.com/office/drawing/2014/main" id="{C934A61C-0E53-294B-85D4-830FB369A304}"/>
                </a:ext>
              </a:extLst>
            </p:cNvPr>
            <p:cNvPicPr>
              <a:picLocks noChangeAspect="1"/>
            </p:cNvPicPr>
            <p:nvPr/>
          </p:nvPicPr>
          <p:blipFill>
            <a:blip r:embed="rId3"/>
            <a:stretch>
              <a:fillRect/>
            </a:stretch>
          </p:blipFill>
          <p:spPr>
            <a:xfrm>
              <a:off x="7342356" y="1045004"/>
              <a:ext cx="3717529" cy="5812995"/>
            </a:xfrm>
            <a:prstGeom prst="rect">
              <a:avLst/>
            </a:prstGeom>
          </p:spPr>
        </p:pic>
        <p:pic>
          <p:nvPicPr>
            <p:cNvPr id="7" name="Picture 6">
              <a:extLst>
                <a:ext uri="{FF2B5EF4-FFF2-40B4-BE49-F238E27FC236}">
                  <a16:creationId xmlns:a16="http://schemas.microsoft.com/office/drawing/2014/main" id="{10CF365D-2602-9F4E-99A6-0D659C9135AF}"/>
                </a:ext>
              </a:extLst>
            </p:cNvPr>
            <p:cNvPicPr>
              <a:picLocks noChangeAspect="1"/>
            </p:cNvPicPr>
            <p:nvPr/>
          </p:nvPicPr>
          <p:blipFill>
            <a:blip r:embed="rId4"/>
            <a:stretch>
              <a:fillRect/>
            </a:stretch>
          </p:blipFill>
          <p:spPr>
            <a:xfrm>
              <a:off x="7488473" y="6066630"/>
              <a:ext cx="201196" cy="791370"/>
            </a:xfrm>
            <a:prstGeom prst="rect">
              <a:avLst/>
            </a:prstGeom>
          </p:spPr>
        </p:pic>
      </p:grpSp>
    </p:spTree>
    <p:extLst>
      <p:ext uri="{BB962C8B-B14F-4D97-AF65-F5344CB8AC3E}">
        <p14:creationId xmlns:p14="http://schemas.microsoft.com/office/powerpoint/2010/main" val="526390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D1FC-CED4-6C4D-BEE7-C33C36B1D06B}"/>
              </a:ext>
            </a:extLst>
          </p:cNvPr>
          <p:cNvSpPr>
            <a:spLocks noGrp="1"/>
          </p:cNvSpPr>
          <p:nvPr>
            <p:ph type="title"/>
          </p:nvPr>
        </p:nvSpPr>
        <p:spPr/>
        <p:txBody>
          <a:bodyPr/>
          <a:lstStyle/>
          <a:p>
            <a:r>
              <a:rPr lang="en-BO"/>
              <a:t>.Net Core sdk</a:t>
            </a:r>
          </a:p>
        </p:txBody>
      </p:sp>
      <p:sp>
        <p:nvSpPr>
          <p:cNvPr id="3" name="Content Placeholder 2">
            <a:extLst>
              <a:ext uri="{FF2B5EF4-FFF2-40B4-BE49-F238E27FC236}">
                <a16:creationId xmlns:a16="http://schemas.microsoft.com/office/drawing/2014/main" id="{40B76230-AF75-284A-B35A-8138B1B5EC24}"/>
              </a:ext>
            </a:extLst>
          </p:cNvPr>
          <p:cNvSpPr>
            <a:spLocks noGrp="1"/>
          </p:cNvSpPr>
          <p:nvPr>
            <p:ph idx="1"/>
          </p:nvPr>
        </p:nvSpPr>
        <p:spPr>
          <a:xfrm>
            <a:off x="838200" y="1407614"/>
            <a:ext cx="10515599" cy="882741"/>
          </a:xfrm>
        </p:spPr>
        <p:txBody>
          <a:bodyPr>
            <a:normAutofit/>
          </a:bodyPr>
          <a:lstStyle/>
          <a:p>
            <a:pPr marL="0" indent="0">
              <a:buNone/>
            </a:pPr>
            <a:r>
              <a:rPr lang="en-BO" sz="2400"/>
              <a:t>El sdk (</a:t>
            </a:r>
            <a:r>
              <a:rPr lang="en-BO" sz="2400" b="1">
                <a:solidFill>
                  <a:schemeClr val="accent6">
                    <a:lumMod val="75000"/>
                  </a:schemeClr>
                </a:solidFill>
              </a:rPr>
              <a:t>Software Development Kit</a:t>
            </a:r>
            <a:r>
              <a:rPr lang="en-BO" sz="2400"/>
              <a:t>) de </a:t>
            </a:r>
            <a:r>
              <a:rPr lang="en-BO" sz="2400" b="1">
                <a:solidFill>
                  <a:schemeClr val="accent6">
                    <a:lumMod val="75000"/>
                  </a:schemeClr>
                </a:solidFill>
              </a:rPr>
              <a:t>.Net Core </a:t>
            </a:r>
            <a:r>
              <a:rPr lang="en-BO" sz="2400"/>
              <a:t>puede ser bajado del siguiente sitio: 	</a:t>
            </a:r>
            <a:r>
              <a:rPr lang="en-US" sz="2400" b="1">
                <a:solidFill>
                  <a:schemeClr val="accent6">
                    <a:lumMod val="75000"/>
                  </a:schemeClr>
                </a:solidFill>
              </a:rPr>
              <a:t>https://dotnet.microsoft.com/download/dotnet-core/3.1</a:t>
            </a:r>
            <a:endParaRPr lang="en-BO" sz="2400" b="1">
              <a:solidFill>
                <a:schemeClr val="accent6">
                  <a:lumMod val="75000"/>
                </a:schemeClr>
              </a:solidFill>
            </a:endParaRPr>
          </a:p>
          <a:p>
            <a:endParaRPr lang="en-BO"/>
          </a:p>
        </p:txBody>
      </p:sp>
      <p:grpSp>
        <p:nvGrpSpPr>
          <p:cNvPr id="11" name="Group 10">
            <a:extLst>
              <a:ext uri="{FF2B5EF4-FFF2-40B4-BE49-F238E27FC236}">
                <a16:creationId xmlns:a16="http://schemas.microsoft.com/office/drawing/2014/main" id="{2E7C26EA-DD26-4144-AAEE-EE8B3F326AC4}"/>
              </a:ext>
            </a:extLst>
          </p:cNvPr>
          <p:cNvGrpSpPr/>
          <p:nvPr/>
        </p:nvGrpSpPr>
        <p:grpSpPr>
          <a:xfrm>
            <a:off x="2305685" y="2290355"/>
            <a:ext cx="7580630" cy="4370117"/>
            <a:chOff x="1228090" y="2290355"/>
            <a:chExt cx="7580630" cy="4370117"/>
          </a:xfrm>
        </p:grpSpPr>
        <p:grpSp>
          <p:nvGrpSpPr>
            <p:cNvPr id="10" name="Group 9">
              <a:extLst>
                <a:ext uri="{FF2B5EF4-FFF2-40B4-BE49-F238E27FC236}">
                  <a16:creationId xmlns:a16="http://schemas.microsoft.com/office/drawing/2014/main" id="{065555F3-3B91-2748-885E-2943B960F66C}"/>
                </a:ext>
              </a:extLst>
            </p:cNvPr>
            <p:cNvGrpSpPr/>
            <p:nvPr/>
          </p:nvGrpSpPr>
          <p:grpSpPr>
            <a:xfrm>
              <a:off x="3383280" y="2290355"/>
              <a:ext cx="5425440" cy="4370117"/>
              <a:chOff x="3383280" y="2290355"/>
              <a:chExt cx="5425440" cy="4370117"/>
            </a:xfrm>
          </p:grpSpPr>
          <p:sp>
            <p:nvSpPr>
              <p:cNvPr id="7" name="Rectangle 6">
                <a:extLst>
                  <a:ext uri="{FF2B5EF4-FFF2-40B4-BE49-F238E27FC236}">
                    <a16:creationId xmlns:a16="http://schemas.microsoft.com/office/drawing/2014/main" id="{CC07D048-AECD-9D44-9EEE-AA87ADCDEBB1}"/>
                  </a:ext>
                </a:extLst>
              </p:cNvPr>
              <p:cNvSpPr/>
              <p:nvPr/>
            </p:nvSpPr>
            <p:spPr>
              <a:xfrm>
                <a:off x="3383280" y="2290355"/>
                <a:ext cx="5425440" cy="4370117"/>
              </a:xfrm>
              <a:prstGeom prst="rect">
                <a:avLst/>
              </a:prstGeom>
              <a:solidFill>
                <a:srgbClr val="7030A0"/>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BO"/>
              </a:p>
            </p:txBody>
          </p:sp>
          <p:pic>
            <p:nvPicPr>
              <p:cNvPr id="6" name="Picture 5" descr="A screenshot of a cell phone&#10;&#10;Description automatically generated">
                <a:extLst>
                  <a:ext uri="{FF2B5EF4-FFF2-40B4-BE49-F238E27FC236}">
                    <a16:creationId xmlns:a16="http://schemas.microsoft.com/office/drawing/2014/main" id="{D1F89D4B-78D9-034F-A313-93A0D068C1A6}"/>
                  </a:ext>
                </a:extLst>
              </p:cNvPr>
              <p:cNvPicPr>
                <a:picLocks noChangeAspect="1"/>
              </p:cNvPicPr>
              <p:nvPr/>
            </p:nvPicPr>
            <p:blipFill>
              <a:blip r:embed="rId2"/>
              <a:stretch>
                <a:fillRect/>
              </a:stretch>
            </p:blipFill>
            <p:spPr>
              <a:xfrm>
                <a:off x="4400966" y="2339045"/>
                <a:ext cx="3390068" cy="4272735"/>
              </a:xfrm>
              <a:prstGeom prst="rect">
                <a:avLst/>
              </a:prstGeom>
            </p:spPr>
          </p:pic>
        </p:grpSp>
        <p:pic>
          <p:nvPicPr>
            <p:cNvPr id="9" name="Picture 8" descr="A picture containing drawing&#10;&#10;Description automatically generated">
              <a:extLst>
                <a:ext uri="{FF2B5EF4-FFF2-40B4-BE49-F238E27FC236}">
                  <a16:creationId xmlns:a16="http://schemas.microsoft.com/office/drawing/2014/main" id="{C6EFE823-1C5A-C049-903D-9110BAE0344A}"/>
                </a:ext>
              </a:extLst>
            </p:cNvPr>
            <p:cNvPicPr>
              <a:picLocks noChangeAspect="1"/>
            </p:cNvPicPr>
            <p:nvPr/>
          </p:nvPicPr>
          <p:blipFill>
            <a:blip r:embed="rId3"/>
            <a:stretch>
              <a:fillRect/>
            </a:stretch>
          </p:blipFill>
          <p:spPr>
            <a:xfrm>
              <a:off x="1228090" y="3429000"/>
              <a:ext cx="1765300" cy="1485900"/>
            </a:xfrm>
            <a:prstGeom prst="rect">
              <a:avLst/>
            </a:prstGeom>
          </p:spPr>
        </p:pic>
      </p:grpSp>
    </p:spTree>
    <p:extLst>
      <p:ext uri="{BB962C8B-B14F-4D97-AF65-F5344CB8AC3E}">
        <p14:creationId xmlns:p14="http://schemas.microsoft.com/office/powerpoint/2010/main" val="302816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9981-CE4C-1D49-974C-E88F8A871738}"/>
              </a:ext>
            </a:extLst>
          </p:cNvPr>
          <p:cNvSpPr>
            <a:spLocks noGrp="1"/>
          </p:cNvSpPr>
          <p:nvPr>
            <p:ph type="title"/>
          </p:nvPr>
        </p:nvSpPr>
        <p:spPr/>
        <p:txBody>
          <a:bodyPr/>
          <a:lstStyle/>
          <a:p>
            <a:r>
              <a:rPr lang="en-BO"/>
              <a:t>IDE para C# y .Net Core</a:t>
            </a:r>
          </a:p>
        </p:txBody>
      </p:sp>
      <p:sp>
        <p:nvSpPr>
          <p:cNvPr id="3" name="Content Placeholder 2">
            <a:extLst>
              <a:ext uri="{FF2B5EF4-FFF2-40B4-BE49-F238E27FC236}">
                <a16:creationId xmlns:a16="http://schemas.microsoft.com/office/drawing/2014/main" id="{03CE7B4B-6B5B-124C-9AB3-2D180F7F2B44}"/>
              </a:ext>
            </a:extLst>
          </p:cNvPr>
          <p:cNvSpPr>
            <a:spLocks noGrp="1"/>
          </p:cNvSpPr>
          <p:nvPr>
            <p:ph idx="1"/>
          </p:nvPr>
        </p:nvSpPr>
        <p:spPr>
          <a:xfrm>
            <a:off x="838200" y="1973671"/>
            <a:ext cx="6982097" cy="4351338"/>
          </a:xfrm>
        </p:spPr>
        <p:txBody>
          <a:bodyPr>
            <a:normAutofit fontScale="62500" lnSpcReduction="20000"/>
          </a:bodyPr>
          <a:lstStyle/>
          <a:p>
            <a:pPr marL="0" indent="0" algn="just">
              <a:buNone/>
            </a:pPr>
            <a:r>
              <a:rPr lang="en-BO"/>
              <a:t>Si bien ahora solo necesitamos un simple editor de texto, vamos a trabajar en este curso con </a:t>
            </a:r>
            <a:r>
              <a:rPr lang="en-BO" b="1">
                <a:solidFill>
                  <a:schemeClr val="accent6">
                    <a:lumMod val="75000"/>
                  </a:schemeClr>
                </a:solidFill>
              </a:rPr>
              <a:t>Try.Dot.Net </a:t>
            </a:r>
            <a:r>
              <a:rPr lang="en-BO"/>
              <a:t>y uno de los </a:t>
            </a:r>
            <a:r>
              <a:rPr lang="en-BO" b="1">
                <a:solidFill>
                  <a:schemeClr val="accent6">
                    <a:lumMod val="75000"/>
                  </a:schemeClr>
                </a:solidFill>
              </a:rPr>
              <a:t>IDEs</a:t>
            </a:r>
            <a:r>
              <a:rPr lang="en-BO"/>
              <a:t> (Entornos de Desarrollo Integrados) de </a:t>
            </a:r>
            <a:r>
              <a:rPr lang="en-BO" b="1">
                <a:solidFill>
                  <a:schemeClr val="accent6">
                    <a:lumMod val="75000"/>
                  </a:schemeClr>
                </a:solidFill>
              </a:rPr>
              <a:t>Microsoft</a:t>
            </a:r>
            <a:r>
              <a:rPr lang="en-BO"/>
              <a:t>.</a:t>
            </a:r>
          </a:p>
          <a:p>
            <a:pPr marL="0" indent="0">
              <a:buNone/>
            </a:pPr>
            <a:endParaRPr lang="en-BO"/>
          </a:p>
          <a:p>
            <a:pPr marL="0" indent="0">
              <a:buNone/>
            </a:pPr>
            <a:r>
              <a:rPr lang="en-BO"/>
              <a:t>Para los IDEs tenemos las siguientes posibilidades:</a:t>
            </a:r>
          </a:p>
          <a:p>
            <a:pPr marL="0" indent="0">
              <a:buNone/>
            </a:pPr>
            <a:endParaRPr lang="en-BO"/>
          </a:p>
          <a:p>
            <a:r>
              <a:rPr lang="en-BO" b="1">
                <a:solidFill>
                  <a:schemeClr val="accent6">
                    <a:lumMod val="75000"/>
                  </a:schemeClr>
                </a:solidFill>
              </a:rPr>
              <a:t>Visual Studio Code</a:t>
            </a:r>
          </a:p>
          <a:p>
            <a:r>
              <a:rPr lang="en-BO" b="1">
                <a:solidFill>
                  <a:schemeClr val="accent6">
                    <a:lumMod val="75000"/>
                  </a:schemeClr>
                </a:solidFill>
              </a:rPr>
              <a:t>Visual Studio para Mac</a:t>
            </a:r>
          </a:p>
          <a:p>
            <a:r>
              <a:rPr lang="en-BO" b="1">
                <a:solidFill>
                  <a:schemeClr val="accent6">
                    <a:lumMod val="75000"/>
                  </a:schemeClr>
                </a:solidFill>
              </a:rPr>
              <a:t>Visual Studio Community 2019</a:t>
            </a:r>
          </a:p>
          <a:p>
            <a:r>
              <a:rPr lang="en-BO" b="1">
                <a:solidFill>
                  <a:schemeClr val="accent6">
                    <a:lumMod val="75000"/>
                  </a:schemeClr>
                </a:solidFill>
              </a:rPr>
              <a:t>Visual Studio Professional 2019</a:t>
            </a:r>
          </a:p>
          <a:p>
            <a:r>
              <a:rPr lang="en-BO" b="1">
                <a:solidFill>
                  <a:schemeClr val="accent6">
                    <a:lumMod val="75000"/>
                  </a:schemeClr>
                </a:solidFill>
              </a:rPr>
              <a:t>Visual Studio Enterprise 2019</a:t>
            </a:r>
          </a:p>
          <a:p>
            <a:endParaRPr lang="en-BO" b="1">
              <a:solidFill>
                <a:schemeClr val="accent6">
                  <a:lumMod val="75000"/>
                </a:schemeClr>
              </a:solidFill>
            </a:endParaRPr>
          </a:p>
          <a:p>
            <a:pPr marL="0" indent="0" algn="just">
              <a:buNone/>
            </a:pPr>
            <a:r>
              <a:rPr lang="en-BO"/>
              <a:t>Los tres primeros son gratuitos y a excepción de Visual Studio Code, las restantes tienen un ambiente visual para desarrollar aplicaciones con </a:t>
            </a:r>
            <a:r>
              <a:rPr lang="en-BO" b="1">
                <a:solidFill>
                  <a:schemeClr val="accent6">
                    <a:lumMod val="75000"/>
                  </a:schemeClr>
                </a:solidFill>
              </a:rPr>
              <a:t>GUI</a:t>
            </a:r>
            <a:r>
              <a:rPr lang="en-BO"/>
              <a:t> (Interface Gráfica de Usuario).</a:t>
            </a:r>
          </a:p>
        </p:txBody>
      </p:sp>
      <p:pic>
        <p:nvPicPr>
          <p:cNvPr id="5" name="Picture 4" descr="A screenshot of a cell phone&#10;&#10;Description automatically generated">
            <a:extLst>
              <a:ext uri="{FF2B5EF4-FFF2-40B4-BE49-F238E27FC236}">
                <a16:creationId xmlns:a16="http://schemas.microsoft.com/office/drawing/2014/main" id="{7547EFEE-FB40-DD44-9325-FB0D929EED51}"/>
              </a:ext>
            </a:extLst>
          </p:cNvPr>
          <p:cNvPicPr>
            <a:picLocks noChangeAspect="1"/>
          </p:cNvPicPr>
          <p:nvPr/>
        </p:nvPicPr>
        <p:blipFill>
          <a:blip r:embed="rId2"/>
          <a:stretch>
            <a:fillRect/>
          </a:stretch>
        </p:blipFill>
        <p:spPr>
          <a:xfrm>
            <a:off x="8702038" y="914696"/>
            <a:ext cx="2436223" cy="279141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FC99A08-BF0F-DE44-AD31-F16711DA2FCE}"/>
              </a:ext>
            </a:extLst>
          </p:cNvPr>
          <p:cNvPicPr>
            <a:picLocks noChangeAspect="1"/>
          </p:cNvPicPr>
          <p:nvPr/>
        </p:nvPicPr>
        <p:blipFill>
          <a:blip r:embed="rId3"/>
          <a:stretch>
            <a:fillRect/>
          </a:stretch>
        </p:blipFill>
        <p:spPr>
          <a:xfrm>
            <a:off x="8342811" y="3819324"/>
            <a:ext cx="3010989" cy="2673551"/>
          </a:xfrm>
          <a:prstGeom prst="rect">
            <a:avLst/>
          </a:prstGeom>
        </p:spPr>
      </p:pic>
      <p:sp>
        <p:nvSpPr>
          <p:cNvPr id="8" name="Rectangle 7">
            <a:extLst>
              <a:ext uri="{FF2B5EF4-FFF2-40B4-BE49-F238E27FC236}">
                <a16:creationId xmlns:a16="http://schemas.microsoft.com/office/drawing/2014/main" id="{66F5CB11-9663-F947-8490-F40584C8171D}"/>
              </a:ext>
            </a:extLst>
          </p:cNvPr>
          <p:cNvSpPr/>
          <p:nvPr/>
        </p:nvSpPr>
        <p:spPr>
          <a:xfrm>
            <a:off x="3896338" y="2597777"/>
            <a:ext cx="3923959" cy="369332"/>
          </a:xfrm>
          <a:prstGeom prst="rect">
            <a:avLst/>
          </a:prstGeom>
        </p:spPr>
        <p:txBody>
          <a:bodyPr wrap="none">
            <a:spAutoFit/>
          </a:bodyPr>
          <a:lstStyle/>
          <a:p>
            <a:r>
              <a:rPr lang="en-BO" b="1">
                <a:solidFill>
                  <a:schemeClr val="accent6">
                    <a:lumMod val="75000"/>
                  </a:schemeClr>
                </a:solidFill>
              </a:rPr>
              <a:t>https://visualstudio.microsoft.com/es/</a:t>
            </a:r>
          </a:p>
        </p:txBody>
      </p:sp>
    </p:spTree>
    <p:extLst>
      <p:ext uri="{BB962C8B-B14F-4D97-AF65-F5344CB8AC3E}">
        <p14:creationId xmlns:p14="http://schemas.microsoft.com/office/powerpoint/2010/main" val="4074258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9981-CE4C-1D49-974C-E88F8A871738}"/>
              </a:ext>
            </a:extLst>
          </p:cNvPr>
          <p:cNvSpPr>
            <a:spLocks noGrp="1"/>
          </p:cNvSpPr>
          <p:nvPr>
            <p:ph type="title"/>
          </p:nvPr>
        </p:nvSpPr>
        <p:spPr/>
        <p:txBody>
          <a:bodyPr/>
          <a:lstStyle/>
          <a:p>
            <a:r>
              <a:rPr lang="en-BO"/>
              <a:t>Visual Studio Code</a:t>
            </a:r>
          </a:p>
        </p:txBody>
      </p:sp>
      <p:sp>
        <p:nvSpPr>
          <p:cNvPr id="3" name="Content Placeholder 2">
            <a:extLst>
              <a:ext uri="{FF2B5EF4-FFF2-40B4-BE49-F238E27FC236}">
                <a16:creationId xmlns:a16="http://schemas.microsoft.com/office/drawing/2014/main" id="{03CE7B4B-6B5B-124C-9AB3-2D180F7F2B44}"/>
              </a:ext>
            </a:extLst>
          </p:cNvPr>
          <p:cNvSpPr>
            <a:spLocks noGrp="1"/>
          </p:cNvSpPr>
          <p:nvPr>
            <p:ph idx="1"/>
          </p:nvPr>
        </p:nvSpPr>
        <p:spPr>
          <a:xfrm>
            <a:off x="838199" y="1411083"/>
            <a:ext cx="6895011" cy="4832963"/>
          </a:xfrm>
        </p:spPr>
        <p:txBody>
          <a:bodyPr>
            <a:normAutofit fontScale="92500" lnSpcReduction="10000"/>
          </a:bodyPr>
          <a:lstStyle/>
          <a:p>
            <a:pPr marL="0" indent="0" algn="just">
              <a:buNone/>
            </a:pPr>
            <a:r>
              <a:rPr lang="en-BO" b="1">
                <a:solidFill>
                  <a:schemeClr val="accent6">
                    <a:lumMod val="75000"/>
                  </a:schemeClr>
                </a:solidFill>
              </a:rPr>
              <a:t>Visual Studio Code</a:t>
            </a:r>
            <a:r>
              <a:rPr lang="en-BO"/>
              <a:t> se ha convertido en el editor más popular multipropósito de los últimos tiempos y no solo se lo utiliza para </a:t>
            </a:r>
            <a:r>
              <a:rPr lang="en-BO" b="1">
                <a:solidFill>
                  <a:schemeClr val="accent6">
                    <a:lumMod val="75000"/>
                  </a:schemeClr>
                </a:solidFill>
              </a:rPr>
              <a:t>codificar en C#</a:t>
            </a:r>
            <a:r>
              <a:rPr lang="en-BO"/>
              <a:t>, sino que para una gran variedad de lenguajes como </a:t>
            </a:r>
            <a:r>
              <a:rPr lang="en-BO" b="1">
                <a:solidFill>
                  <a:schemeClr val="accent6">
                    <a:lumMod val="75000"/>
                  </a:schemeClr>
                </a:solidFill>
              </a:rPr>
              <a:t>Python y Java</a:t>
            </a:r>
            <a:r>
              <a:rPr lang="en-BO"/>
              <a:t>. Se lo puede instalar en </a:t>
            </a:r>
            <a:r>
              <a:rPr lang="en-BO" b="1">
                <a:solidFill>
                  <a:schemeClr val="accent6">
                    <a:lumMod val="75000"/>
                  </a:schemeClr>
                </a:solidFill>
              </a:rPr>
              <a:t>macOS</a:t>
            </a:r>
            <a:r>
              <a:rPr lang="en-BO"/>
              <a:t>, </a:t>
            </a:r>
            <a:r>
              <a:rPr lang="en-BO" b="1">
                <a:solidFill>
                  <a:schemeClr val="accent6">
                    <a:lumMod val="75000"/>
                  </a:schemeClr>
                </a:solidFill>
              </a:rPr>
              <a:t>Windows</a:t>
            </a:r>
            <a:r>
              <a:rPr lang="en-BO"/>
              <a:t> y </a:t>
            </a:r>
            <a:r>
              <a:rPr lang="en-BO" b="1">
                <a:solidFill>
                  <a:schemeClr val="accent6">
                    <a:lumMod val="75000"/>
                  </a:schemeClr>
                </a:solidFill>
              </a:rPr>
              <a:t>Linux</a:t>
            </a:r>
            <a:r>
              <a:rPr lang="en-BO"/>
              <a:t>. En Ubuntu  viene preinstalado en los últimos instaladores.</a:t>
            </a:r>
          </a:p>
          <a:p>
            <a:pPr marL="0" indent="0">
              <a:buNone/>
            </a:pPr>
            <a:endParaRPr lang="en-BO"/>
          </a:p>
          <a:p>
            <a:pPr marL="0" indent="0" algn="just">
              <a:buNone/>
            </a:pPr>
            <a:r>
              <a:rPr lang="en-BO"/>
              <a:t>Incluso se lo usa ampliamente en el desarrollo de sitios Web con </a:t>
            </a:r>
            <a:r>
              <a:rPr lang="en-BO" b="1">
                <a:solidFill>
                  <a:schemeClr val="accent6">
                    <a:lumMod val="75000"/>
                  </a:schemeClr>
                </a:solidFill>
              </a:rPr>
              <a:t>HTML, JavaScript, Angular, React y Vue.js</a:t>
            </a:r>
          </a:p>
          <a:p>
            <a:pPr marL="0" indent="0" algn="just">
              <a:buNone/>
            </a:pPr>
            <a:endParaRPr lang="en-BO" b="1">
              <a:solidFill>
                <a:schemeClr val="accent6">
                  <a:lumMod val="75000"/>
                </a:schemeClr>
              </a:solidFill>
            </a:endParaRPr>
          </a:p>
          <a:p>
            <a:pPr marL="0" indent="0" algn="just">
              <a:buNone/>
            </a:pPr>
            <a:r>
              <a:rPr lang="en-US" b="1">
                <a:solidFill>
                  <a:schemeClr val="accent6">
                    <a:lumMod val="75000"/>
                  </a:schemeClr>
                </a:solidFill>
              </a:rPr>
              <a:t>	https://code.visualstudio.com/</a:t>
            </a:r>
            <a:endParaRPr lang="en-BO" b="1">
              <a:solidFill>
                <a:schemeClr val="accent6">
                  <a:lumMod val="75000"/>
                </a:schemeClr>
              </a:solidFill>
            </a:endParaRPr>
          </a:p>
          <a:p>
            <a:pPr marL="0" indent="0">
              <a:buNone/>
            </a:pPr>
            <a:endParaRPr lang="en-BO"/>
          </a:p>
        </p:txBody>
      </p:sp>
      <p:pic>
        <p:nvPicPr>
          <p:cNvPr id="6" name="Picture 5" descr="A screenshot of a cell phone&#10;&#10;Description automatically generated">
            <a:extLst>
              <a:ext uri="{FF2B5EF4-FFF2-40B4-BE49-F238E27FC236}">
                <a16:creationId xmlns:a16="http://schemas.microsoft.com/office/drawing/2014/main" id="{06343DA5-9CDA-6445-85AF-02C19FDC9965}"/>
              </a:ext>
            </a:extLst>
          </p:cNvPr>
          <p:cNvPicPr>
            <a:picLocks noChangeAspect="1"/>
          </p:cNvPicPr>
          <p:nvPr/>
        </p:nvPicPr>
        <p:blipFill>
          <a:blip r:embed="rId2"/>
          <a:stretch>
            <a:fillRect/>
          </a:stretch>
        </p:blipFill>
        <p:spPr>
          <a:xfrm>
            <a:off x="8120616" y="1411083"/>
            <a:ext cx="3148510" cy="4832963"/>
          </a:xfrm>
          <a:prstGeom prst="rect">
            <a:avLst/>
          </a:prstGeom>
        </p:spPr>
      </p:pic>
    </p:spTree>
    <p:extLst>
      <p:ext uri="{BB962C8B-B14F-4D97-AF65-F5344CB8AC3E}">
        <p14:creationId xmlns:p14="http://schemas.microsoft.com/office/powerpoint/2010/main" val="3236580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E2C1-4F79-314C-BE72-CF3514E49A1E}"/>
              </a:ext>
            </a:extLst>
          </p:cNvPr>
          <p:cNvSpPr>
            <a:spLocks noGrp="1"/>
          </p:cNvSpPr>
          <p:nvPr>
            <p:ph type="title"/>
          </p:nvPr>
        </p:nvSpPr>
        <p:spPr/>
        <p:txBody>
          <a:bodyPr/>
          <a:lstStyle/>
          <a:p>
            <a:r>
              <a:rPr lang="en-BO"/>
              <a:t>Visual Studio Code - CLI</a:t>
            </a:r>
          </a:p>
        </p:txBody>
      </p:sp>
      <p:sp>
        <p:nvSpPr>
          <p:cNvPr id="3" name="Content Placeholder 2">
            <a:extLst>
              <a:ext uri="{FF2B5EF4-FFF2-40B4-BE49-F238E27FC236}">
                <a16:creationId xmlns:a16="http://schemas.microsoft.com/office/drawing/2014/main" id="{8AFE81A7-2CA5-324F-9CFF-AD990B4DBC71}"/>
              </a:ext>
            </a:extLst>
          </p:cNvPr>
          <p:cNvSpPr>
            <a:spLocks noGrp="1"/>
          </p:cNvSpPr>
          <p:nvPr>
            <p:ph idx="1"/>
          </p:nvPr>
        </p:nvSpPr>
        <p:spPr/>
        <p:txBody>
          <a:bodyPr>
            <a:normAutofit fontScale="77500" lnSpcReduction="20000"/>
          </a:bodyPr>
          <a:lstStyle/>
          <a:p>
            <a:pPr marL="0" indent="0">
              <a:buNone/>
            </a:pPr>
            <a:endParaRPr lang="en-BO"/>
          </a:p>
          <a:p>
            <a:pPr marL="0" indent="0">
              <a:buNone/>
            </a:pPr>
            <a:r>
              <a:rPr lang="en-BO"/>
              <a:t>Si bien la herramientas gratuitas más completas, como </a:t>
            </a:r>
            <a:r>
              <a:rPr lang="en-BO" b="1">
                <a:solidFill>
                  <a:schemeClr val="accent6">
                    <a:lumMod val="75000"/>
                  </a:schemeClr>
                </a:solidFill>
              </a:rPr>
              <a:t>Visual Studio Community 2019</a:t>
            </a:r>
            <a:r>
              <a:rPr lang="en-BO"/>
              <a:t> y </a:t>
            </a:r>
            <a:r>
              <a:rPr lang="en-BO" b="1">
                <a:solidFill>
                  <a:schemeClr val="accent6">
                    <a:lumMod val="75000"/>
                  </a:schemeClr>
                </a:solidFill>
              </a:rPr>
              <a:t>Visual Studio para Mac</a:t>
            </a:r>
            <a:r>
              <a:rPr lang="en-BO"/>
              <a:t>, son más fáciles de usar, en este curso haremos uso únicamente de </a:t>
            </a:r>
            <a:r>
              <a:rPr lang="en-BO" b="1">
                <a:solidFill>
                  <a:schemeClr val="accent6">
                    <a:lumMod val="75000"/>
                  </a:schemeClr>
                </a:solidFill>
              </a:rPr>
              <a:t>Visual Studio Code</a:t>
            </a:r>
            <a:r>
              <a:rPr lang="en-BO"/>
              <a:t>.</a:t>
            </a:r>
          </a:p>
          <a:p>
            <a:pPr marL="0" indent="0">
              <a:buNone/>
            </a:pPr>
            <a:endParaRPr lang="en-BO"/>
          </a:p>
          <a:p>
            <a:pPr marL="0" indent="0">
              <a:buNone/>
            </a:pPr>
            <a:r>
              <a:rPr lang="en-BO" b="1">
                <a:solidFill>
                  <a:schemeClr val="accent6">
                    <a:lumMod val="75000"/>
                  </a:schemeClr>
                </a:solidFill>
              </a:rPr>
              <a:t>Visual Studio Code</a:t>
            </a:r>
            <a:r>
              <a:rPr lang="en-BO"/>
              <a:t> no tiene las herramientas gráficas y de prueba de los demás IDEs de Microsoft, ni herramientas de prueba, ejecución y diagnóstico sofisticadas, pero es ideal para </a:t>
            </a:r>
            <a:r>
              <a:rPr lang="en-BO" b="1">
                <a:solidFill>
                  <a:schemeClr val="accent6">
                    <a:lumMod val="75000"/>
                  </a:schemeClr>
                </a:solidFill>
              </a:rPr>
              <a:t>iniciarse en la codificación </a:t>
            </a:r>
            <a:r>
              <a:rPr lang="en-BO"/>
              <a:t>ya que permite trabajar con el </a:t>
            </a:r>
            <a:r>
              <a:rPr lang="en-BO" b="1">
                <a:solidFill>
                  <a:schemeClr val="accent6">
                    <a:lumMod val="75000"/>
                  </a:schemeClr>
                </a:solidFill>
              </a:rPr>
              <a:t>CLI (Interface de Línea de Comando) </a:t>
            </a:r>
            <a:r>
              <a:rPr lang="en-BO"/>
              <a:t>de .Net directamente para una mejor comprensión del entorno </a:t>
            </a:r>
            <a:r>
              <a:rPr lang="en-BO" b="1">
                <a:solidFill>
                  <a:schemeClr val="accent6">
                    <a:lumMod val="75000"/>
                  </a:schemeClr>
                </a:solidFill>
              </a:rPr>
              <a:t>.Net Core</a:t>
            </a:r>
            <a:r>
              <a:rPr lang="en-BO"/>
              <a:t>.</a:t>
            </a:r>
          </a:p>
          <a:p>
            <a:pPr marL="0" indent="0">
              <a:buNone/>
            </a:pPr>
            <a:endParaRPr lang="en-BO"/>
          </a:p>
          <a:p>
            <a:pPr marL="0" indent="0">
              <a:buNone/>
            </a:pPr>
            <a:r>
              <a:rPr lang="en-BO"/>
              <a:t>Además permitirá a los alumnos de este curso trabajar en cualquiera de los tres sistemas operativos actuales, </a:t>
            </a:r>
            <a:r>
              <a:rPr lang="en-BO" b="1">
                <a:solidFill>
                  <a:schemeClr val="accent6">
                    <a:lumMod val="75000"/>
                  </a:schemeClr>
                </a:solidFill>
              </a:rPr>
              <a:t>macOS</a:t>
            </a:r>
            <a:r>
              <a:rPr lang="en-BO"/>
              <a:t>, </a:t>
            </a:r>
            <a:r>
              <a:rPr lang="en-BO" b="1">
                <a:solidFill>
                  <a:schemeClr val="accent6">
                    <a:lumMod val="75000"/>
                  </a:schemeClr>
                </a:solidFill>
              </a:rPr>
              <a:t>Windows</a:t>
            </a:r>
            <a:r>
              <a:rPr lang="en-BO"/>
              <a:t> y </a:t>
            </a:r>
            <a:r>
              <a:rPr lang="en-BO" b="1">
                <a:solidFill>
                  <a:schemeClr val="accent6">
                    <a:lumMod val="75000"/>
                  </a:schemeClr>
                </a:solidFill>
              </a:rPr>
              <a:t>Linux</a:t>
            </a:r>
            <a:r>
              <a:rPr lang="en-BO"/>
              <a:t>.</a:t>
            </a:r>
          </a:p>
          <a:p>
            <a:pPr marL="0" indent="0">
              <a:buNone/>
            </a:pPr>
            <a:r>
              <a:rPr lang="en-BO"/>
              <a:t> </a:t>
            </a:r>
          </a:p>
          <a:p>
            <a:pPr marL="0" indent="0">
              <a:buNone/>
            </a:pPr>
            <a:endParaRPr lang="en-BO"/>
          </a:p>
        </p:txBody>
      </p:sp>
    </p:spTree>
    <p:extLst>
      <p:ext uri="{BB962C8B-B14F-4D97-AF65-F5344CB8AC3E}">
        <p14:creationId xmlns:p14="http://schemas.microsoft.com/office/powerpoint/2010/main" val="1657504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F177-867E-5847-8C42-A8187F126BA5}"/>
              </a:ext>
            </a:extLst>
          </p:cNvPr>
          <p:cNvSpPr>
            <a:spLocks noGrp="1"/>
          </p:cNvSpPr>
          <p:nvPr>
            <p:ph type="title"/>
          </p:nvPr>
        </p:nvSpPr>
        <p:spPr/>
        <p:txBody>
          <a:bodyPr/>
          <a:lstStyle/>
          <a:p>
            <a:r>
              <a:rPr lang="en-BO"/>
              <a:t>Visual Studio Code - Extensiones</a:t>
            </a:r>
          </a:p>
        </p:txBody>
      </p:sp>
      <p:sp>
        <p:nvSpPr>
          <p:cNvPr id="3" name="Content Placeholder 2">
            <a:extLst>
              <a:ext uri="{FF2B5EF4-FFF2-40B4-BE49-F238E27FC236}">
                <a16:creationId xmlns:a16="http://schemas.microsoft.com/office/drawing/2014/main" id="{F6B874C8-9B80-ED48-929F-B535F78DECA6}"/>
              </a:ext>
            </a:extLst>
          </p:cNvPr>
          <p:cNvSpPr>
            <a:spLocks noGrp="1"/>
          </p:cNvSpPr>
          <p:nvPr>
            <p:ph idx="1"/>
          </p:nvPr>
        </p:nvSpPr>
        <p:spPr>
          <a:xfrm>
            <a:off x="838200" y="1825625"/>
            <a:ext cx="4892040" cy="4351338"/>
          </a:xfrm>
        </p:spPr>
        <p:txBody>
          <a:bodyPr>
            <a:normAutofit fontScale="70000" lnSpcReduction="20000"/>
          </a:bodyPr>
          <a:lstStyle/>
          <a:p>
            <a:pPr marL="0" indent="0">
              <a:buNone/>
            </a:pPr>
            <a:endParaRPr lang="en-BO"/>
          </a:p>
          <a:p>
            <a:pPr marL="0" indent="0" algn="just">
              <a:buNone/>
            </a:pPr>
            <a:r>
              <a:rPr lang="en-BO" b="1">
                <a:solidFill>
                  <a:schemeClr val="accent6">
                    <a:lumMod val="75000"/>
                  </a:schemeClr>
                </a:solidFill>
              </a:rPr>
              <a:t>Visual Studio Code</a:t>
            </a:r>
            <a:r>
              <a:rPr lang="en-BO"/>
              <a:t>, tiene un diseño muy modular que permite adaptarlo y mejorarlo según las distintas necesidades y entornos, instalando las </a:t>
            </a:r>
            <a:r>
              <a:rPr lang="en-BO" b="1">
                <a:solidFill>
                  <a:schemeClr val="accent6">
                    <a:lumMod val="75000"/>
                  </a:schemeClr>
                </a:solidFill>
              </a:rPr>
              <a:t>extensiones necesarias </a:t>
            </a:r>
            <a:r>
              <a:rPr lang="en-BO"/>
              <a:t>de una gran librearía.</a:t>
            </a:r>
          </a:p>
          <a:p>
            <a:pPr marL="0" indent="0" algn="just">
              <a:buNone/>
            </a:pPr>
            <a:endParaRPr lang="en-BO"/>
          </a:p>
          <a:p>
            <a:pPr marL="0" indent="0" algn="just">
              <a:buNone/>
            </a:pPr>
            <a:r>
              <a:rPr lang="en-BO"/>
              <a:t>Para trabajar con C# y .Net Core en este curso, necesitaremos instalar básicamente 4 extensiones:</a:t>
            </a:r>
          </a:p>
          <a:p>
            <a:pPr marL="0" indent="0">
              <a:buNone/>
            </a:pPr>
            <a:endParaRPr lang="en-BO"/>
          </a:p>
          <a:p>
            <a:r>
              <a:rPr lang="en-BO" b="1">
                <a:solidFill>
                  <a:schemeClr val="accent6">
                    <a:lumMod val="75000"/>
                  </a:schemeClr>
                </a:solidFill>
              </a:rPr>
              <a:t>C# for Visual Studio Code (Omnisharp)</a:t>
            </a:r>
          </a:p>
          <a:p>
            <a:r>
              <a:rPr lang="en-BO" b="1">
                <a:solidFill>
                  <a:schemeClr val="accent6">
                    <a:lumMod val="75000"/>
                  </a:schemeClr>
                </a:solidFill>
              </a:rPr>
              <a:t>vscode-icons</a:t>
            </a:r>
          </a:p>
          <a:p>
            <a:r>
              <a:rPr lang="en-BO" b="1">
                <a:solidFill>
                  <a:schemeClr val="accent6">
                    <a:lumMod val="75000"/>
                  </a:schemeClr>
                </a:solidFill>
              </a:rPr>
              <a:t>Visual Studio Intellicode</a:t>
            </a:r>
          </a:p>
          <a:p>
            <a:r>
              <a:rPr lang="en-BO" b="1">
                <a:solidFill>
                  <a:schemeClr val="accent6">
                    <a:lumMod val="75000"/>
                  </a:schemeClr>
                </a:solidFill>
              </a:rPr>
              <a:t>Nuget package Manager</a:t>
            </a:r>
          </a:p>
          <a:p>
            <a:endParaRPr lang="en-BO"/>
          </a:p>
          <a:p>
            <a:endParaRPr lang="en-BO"/>
          </a:p>
          <a:p>
            <a:endParaRPr lang="en-BO"/>
          </a:p>
          <a:p>
            <a:endParaRPr lang="en-BO"/>
          </a:p>
          <a:p>
            <a:endParaRPr lang="en-BO"/>
          </a:p>
        </p:txBody>
      </p:sp>
      <p:pic>
        <p:nvPicPr>
          <p:cNvPr id="7" name="Picture 6" descr="A screenshot of a cell phone&#10;&#10;Description automatically generated">
            <a:extLst>
              <a:ext uri="{FF2B5EF4-FFF2-40B4-BE49-F238E27FC236}">
                <a16:creationId xmlns:a16="http://schemas.microsoft.com/office/drawing/2014/main" id="{84E3E88E-6EE5-2F4A-BCE2-C9B0AA249B4F}"/>
              </a:ext>
            </a:extLst>
          </p:cNvPr>
          <p:cNvPicPr>
            <a:picLocks noChangeAspect="1"/>
          </p:cNvPicPr>
          <p:nvPr/>
        </p:nvPicPr>
        <p:blipFill>
          <a:blip r:embed="rId2"/>
          <a:stretch>
            <a:fillRect/>
          </a:stretch>
        </p:blipFill>
        <p:spPr>
          <a:xfrm>
            <a:off x="6197024" y="1825626"/>
            <a:ext cx="5156776" cy="4351337"/>
          </a:xfrm>
          <a:prstGeom prst="rect">
            <a:avLst/>
          </a:prstGeom>
        </p:spPr>
      </p:pic>
    </p:spTree>
    <p:extLst>
      <p:ext uri="{BB962C8B-B14F-4D97-AF65-F5344CB8AC3E}">
        <p14:creationId xmlns:p14="http://schemas.microsoft.com/office/powerpoint/2010/main" val="2904781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48C8-68B9-B945-A083-51E02E45E7B6}"/>
              </a:ext>
            </a:extLst>
          </p:cNvPr>
          <p:cNvSpPr>
            <a:spLocks noGrp="1"/>
          </p:cNvSpPr>
          <p:nvPr>
            <p:ph type="title"/>
          </p:nvPr>
        </p:nvSpPr>
        <p:spPr/>
        <p:txBody>
          <a:bodyPr/>
          <a:lstStyle/>
          <a:p>
            <a:r>
              <a:rPr lang="en-BO"/>
              <a:t>Sumario</a:t>
            </a:r>
          </a:p>
        </p:txBody>
      </p:sp>
      <p:sp>
        <p:nvSpPr>
          <p:cNvPr id="3" name="Content Placeholder 2">
            <a:extLst>
              <a:ext uri="{FF2B5EF4-FFF2-40B4-BE49-F238E27FC236}">
                <a16:creationId xmlns:a16="http://schemas.microsoft.com/office/drawing/2014/main" id="{7B71E92E-08D3-E143-B5CD-BECAB355D585}"/>
              </a:ext>
            </a:extLst>
          </p:cNvPr>
          <p:cNvSpPr>
            <a:spLocks noGrp="1"/>
          </p:cNvSpPr>
          <p:nvPr>
            <p:ph idx="1"/>
          </p:nvPr>
        </p:nvSpPr>
        <p:spPr/>
        <p:txBody>
          <a:bodyPr>
            <a:normAutofit fontScale="92500" lnSpcReduction="20000"/>
          </a:bodyPr>
          <a:lstStyle/>
          <a:p>
            <a:pPr marL="0" indent="0">
              <a:buNone/>
            </a:pPr>
            <a:r>
              <a:rPr lang="en-BO"/>
              <a:t>En este capítulo hemos hecho una revisión a las bondades de C# y .Net Core, viendo las ventajas que el programador de este lenguaje obtendría de su rápido aprendizaje.</a:t>
            </a:r>
          </a:p>
          <a:p>
            <a:pPr marL="0" indent="0">
              <a:buNone/>
            </a:pPr>
            <a:endParaRPr lang="en-BO"/>
          </a:p>
          <a:p>
            <a:pPr marL="0" indent="0">
              <a:buNone/>
            </a:pPr>
            <a:r>
              <a:rPr lang="en-BO"/>
              <a:t>Si bien C# puede resultar intimidante en un principio para los que se inician en la programación, este curso está diseñado para principiantes que quieren iniciarse en el campo de la programación con un lenguaje que les reportará enormes ventajas por su uso en casi todos los dispositivos y áreas de software de actualidad. Una gran herramienta sin lugar a dudas.</a:t>
            </a:r>
          </a:p>
          <a:p>
            <a:pPr marL="0" indent="0">
              <a:buNone/>
            </a:pPr>
            <a:endParaRPr lang="en-BO"/>
          </a:p>
          <a:p>
            <a:pPr marL="0" indent="0">
              <a:buNone/>
            </a:pPr>
            <a:r>
              <a:rPr lang="en-BO"/>
              <a:t>Finalmente hemos procedido a instalar el entorno de trabajo que necesitamos para iniciarnos en el desarrollo, así que estamos listos para el siguiente capítulo, donde comenzaremos a programar en C#.</a:t>
            </a:r>
          </a:p>
        </p:txBody>
      </p:sp>
    </p:spTree>
    <p:extLst>
      <p:ext uri="{BB962C8B-B14F-4D97-AF65-F5344CB8AC3E}">
        <p14:creationId xmlns:p14="http://schemas.microsoft.com/office/powerpoint/2010/main" val="11276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E16D-5471-7245-B97F-83FAF356F18A}"/>
              </a:ext>
            </a:extLst>
          </p:cNvPr>
          <p:cNvSpPr>
            <a:spLocks noGrp="1"/>
          </p:cNvSpPr>
          <p:nvPr>
            <p:ph type="title"/>
          </p:nvPr>
        </p:nvSpPr>
        <p:spPr/>
        <p:txBody>
          <a:bodyPr/>
          <a:lstStyle/>
          <a:p>
            <a:r>
              <a:rPr lang="en-BO"/>
              <a:t>Qué tienen en común?</a:t>
            </a:r>
          </a:p>
        </p:txBody>
      </p:sp>
      <p:sp>
        <p:nvSpPr>
          <p:cNvPr id="3" name="Content Placeholder 2">
            <a:extLst>
              <a:ext uri="{FF2B5EF4-FFF2-40B4-BE49-F238E27FC236}">
                <a16:creationId xmlns:a16="http://schemas.microsoft.com/office/drawing/2014/main" id="{755479B6-ACF0-0746-8FCA-E20EC065D55B}"/>
              </a:ext>
            </a:extLst>
          </p:cNvPr>
          <p:cNvSpPr>
            <a:spLocks noGrp="1"/>
          </p:cNvSpPr>
          <p:nvPr>
            <p:ph idx="1"/>
          </p:nvPr>
        </p:nvSpPr>
        <p:spPr/>
        <p:txBody>
          <a:bodyPr/>
          <a:lstStyle/>
          <a:p>
            <a:pPr marL="0" indent="0">
              <a:buNone/>
            </a:pPr>
            <a:r>
              <a:rPr lang="en-BO"/>
              <a:t>Básicamente todas los dispositivos computadoras para su funcionamiento necesitan de dos componentes básicos:</a:t>
            </a:r>
          </a:p>
          <a:p>
            <a:pPr marL="0" indent="0">
              <a:buNone/>
            </a:pPr>
            <a:endParaRPr lang="en-BO"/>
          </a:p>
          <a:p>
            <a:r>
              <a:rPr lang="en-BO" b="1">
                <a:solidFill>
                  <a:schemeClr val="accent6">
                    <a:lumMod val="75000"/>
                  </a:schemeClr>
                </a:solidFill>
              </a:rPr>
              <a:t>Hardware</a:t>
            </a:r>
          </a:p>
          <a:p>
            <a:r>
              <a:rPr lang="en-BO" b="1">
                <a:solidFill>
                  <a:schemeClr val="accent6">
                    <a:lumMod val="75000"/>
                  </a:schemeClr>
                </a:solidFill>
              </a:rPr>
              <a:t>Software</a:t>
            </a:r>
          </a:p>
          <a:p>
            <a:pPr marL="0" indent="0">
              <a:buNone/>
            </a:pPr>
            <a:endParaRPr lang="en-BO"/>
          </a:p>
        </p:txBody>
      </p:sp>
    </p:spTree>
    <p:extLst>
      <p:ext uri="{BB962C8B-B14F-4D97-AF65-F5344CB8AC3E}">
        <p14:creationId xmlns:p14="http://schemas.microsoft.com/office/powerpoint/2010/main" val="318760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1B79-2049-0F4A-A97B-A6A489A597F0}"/>
              </a:ext>
            </a:extLst>
          </p:cNvPr>
          <p:cNvSpPr>
            <a:spLocks noGrp="1"/>
          </p:cNvSpPr>
          <p:nvPr>
            <p:ph type="title"/>
          </p:nvPr>
        </p:nvSpPr>
        <p:spPr/>
        <p:txBody>
          <a:bodyPr/>
          <a:lstStyle/>
          <a:p>
            <a:r>
              <a:rPr lang="en-BO"/>
              <a:t>Hardware</a:t>
            </a:r>
          </a:p>
        </p:txBody>
      </p:sp>
      <p:sp>
        <p:nvSpPr>
          <p:cNvPr id="3" name="Content Placeholder 2">
            <a:extLst>
              <a:ext uri="{FF2B5EF4-FFF2-40B4-BE49-F238E27FC236}">
                <a16:creationId xmlns:a16="http://schemas.microsoft.com/office/drawing/2014/main" id="{6E2368CC-896A-4A44-B808-49032E885B90}"/>
              </a:ext>
            </a:extLst>
          </p:cNvPr>
          <p:cNvSpPr>
            <a:spLocks noGrp="1"/>
          </p:cNvSpPr>
          <p:nvPr>
            <p:ph idx="1"/>
          </p:nvPr>
        </p:nvSpPr>
        <p:spPr/>
        <p:txBody>
          <a:bodyPr/>
          <a:lstStyle/>
          <a:p>
            <a:pPr marL="0" indent="0">
              <a:buNone/>
            </a:pPr>
            <a:r>
              <a:rPr lang="en-BO"/>
              <a:t>El hardware es la ferretería, o electrónica, de los </a:t>
            </a:r>
            <a:r>
              <a:rPr lang="en-BO" b="1">
                <a:solidFill>
                  <a:schemeClr val="accent6">
                    <a:lumMod val="75000"/>
                  </a:schemeClr>
                </a:solidFill>
              </a:rPr>
              <a:t>dispositivos computadoras </a:t>
            </a:r>
            <a:r>
              <a:rPr lang="en-BO"/>
              <a:t>ó</a:t>
            </a:r>
            <a:r>
              <a:rPr lang="en-BO" b="1">
                <a:solidFill>
                  <a:schemeClr val="accent6">
                    <a:lumMod val="75000"/>
                  </a:schemeClr>
                </a:solidFill>
              </a:rPr>
              <a:t> dispositivos inteligentes</a:t>
            </a:r>
            <a:r>
              <a:rPr lang="en-BO"/>
              <a:t>, lo que se ve y se puede tocar, y que consta de variadas partes, como ser: </a:t>
            </a:r>
            <a:r>
              <a:rPr lang="en-BO" b="1">
                <a:solidFill>
                  <a:schemeClr val="accent6">
                    <a:lumMod val="75000"/>
                  </a:schemeClr>
                </a:solidFill>
              </a:rPr>
              <a:t>procesador</a:t>
            </a:r>
            <a:r>
              <a:rPr lang="en-BO"/>
              <a:t>, pantalla, teclado, ratón (mouse), micrófono, parlantes, impresora, cámara, etc... Básicamente es la parte dura que permite a las personas interactuar con estos aparatos.</a:t>
            </a:r>
          </a:p>
          <a:p>
            <a:pPr marL="0" indent="0">
              <a:buNone/>
            </a:pPr>
            <a:endParaRPr lang="en-BO"/>
          </a:p>
          <a:p>
            <a:pPr marL="0" indent="0">
              <a:buNone/>
            </a:pPr>
            <a:r>
              <a:rPr lang="en-BO"/>
              <a:t>Pero lo que tienen en común todos estos tipos de computadoras, es una pieza de hardware ó circuitería conocida como </a:t>
            </a:r>
            <a:r>
              <a:rPr lang="en-BO" b="1">
                <a:solidFill>
                  <a:schemeClr val="accent6">
                    <a:lumMod val="75000"/>
                  </a:schemeClr>
                </a:solidFill>
              </a:rPr>
              <a:t>CPU (Unidad de Proceso Central)</a:t>
            </a:r>
            <a:r>
              <a:rPr lang="en-BO" b="1"/>
              <a:t> </a:t>
            </a:r>
            <a:r>
              <a:rPr lang="en-BO"/>
              <a:t>o en la jerga común </a:t>
            </a:r>
            <a:r>
              <a:rPr lang="en-BO" b="1">
                <a:solidFill>
                  <a:schemeClr val="accent6">
                    <a:lumMod val="75000"/>
                  </a:schemeClr>
                </a:solidFill>
              </a:rPr>
              <a:t>Procesador</a:t>
            </a:r>
            <a:r>
              <a:rPr lang="en-BO"/>
              <a:t>.</a:t>
            </a:r>
          </a:p>
        </p:txBody>
      </p:sp>
    </p:spTree>
    <p:extLst>
      <p:ext uri="{BB962C8B-B14F-4D97-AF65-F5344CB8AC3E}">
        <p14:creationId xmlns:p14="http://schemas.microsoft.com/office/powerpoint/2010/main" val="361124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D569-F2D6-9846-B707-E645BA14FF36}"/>
              </a:ext>
            </a:extLst>
          </p:cNvPr>
          <p:cNvSpPr>
            <a:spLocks noGrp="1"/>
          </p:cNvSpPr>
          <p:nvPr>
            <p:ph type="title"/>
          </p:nvPr>
        </p:nvSpPr>
        <p:spPr/>
        <p:txBody>
          <a:bodyPr/>
          <a:lstStyle/>
          <a:p>
            <a:r>
              <a:rPr lang="en-BO"/>
              <a:t>CPU (Unidad de Proceso Central)</a:t>
            </a:r>
          </a:p>
        </p:txBody>
      </p:sp>
      <p:sp>
        <p:nvSpPr>
          <p:cNvPr id="3" name="Content Placeholder 2">
            <a:extLst>
              <a:ext uri="{FF2B5EF4-FFF2-40B4-BE49-F238E27FC236}">
                <a16:creationId xmlns:a16="http://schemas.microsoft.com/office/drawing/2014/main" id="{4E571230-17E1-7045-AF5F-35178817AA48}"/>
              </a:ext>
            </a:extLst>
          </p:cNvPr>
          <p:cNvSpPr>
            <a:spLocks noGrp="1"/>
          </p:cNvSpPr>
          <p:nvPr>
            <p:ph idx="1"/>
          </p:nvPr>
        </p:nvSpPr>
        <p:spPr/>
        <p:txBody>
          <a:bodyPr>
            <a:noAutofit/>
          </a:bodyPr>
          <a:lstStyle/>
          <a:p>
            <a:pPr marL="0" indent="0">
              <a:buNone/>
            </a:pPr>
            <a:r>
              <a:rPr lang="en-BO" sz="1800"/>
              <a:t>La </a:t>
            </a:r>
            <a:r>
              <a:rPr lang="en-BO" sz="1800" b="1">
                <a:solidFill>
                  <a:schemeClr val="accent6">
                    <a:lumMod val="75000"/>
                  </a:schemeClr>
                </a:solidFill>
              </a:rPr>
              <a:t>CPU</a:t>
            </a:r>
            <a:r>
              <a:rPr lang="en-BO" sz="1800"/>
              <a:t> de las computadoras es la parte esencial de la electrónica de los </a:t>
            </a:r>
            <a:r>
              <a:rPr lang="en-BO" sz="1800" b="1">
                <a:solidFill>
                  <a:schemeClr val="accent6">
                    <a:lumMod val="75000"/>
                  </a:schemeClr>
                </a:solidFill>
              </a:rPr>
              <a:t>dispositivos inteligentes</a:t>
            </a:r>
            <a:r>
              <a:rPr lang="en-BO" sz="1800"/>
              <a:t>.</a:t>
            </a:r>
          </a:p>
          <a:p>
            <a:pPr marL="0" indent="0">
              <a:buNone/>
            </a:pPr>
            <a:endParaRPr lang="en-BO" sz="1800"/>
          </a:p>
          <a:p>
            <a:pPr marL="0" indent="0">
              <a:buNone/>
            </a:pPr>
            <a:r>
              <a:rPr lang="en-BO" sz="1800"/>
              <a:t> Esta compuesta principalmente de 2 elementos:</a:t>
            </a:r>
          </a:p>
          <a:p>
            <a:r>
              <a:rPr lang="en-BO" sz="1800" b="1">
                <a:solidFill>
                  <a:schemeClr val="accent6">
                    <a:lumMod val="75000"/>
                  </a:schemeClr>
                </a:solidFill>
              </a:rPr>
              <a:t>Procesador</a:t>
            </a:r>
            <a:r>
              <a:rPr lang="en-BO" sz="1800"/>
              <a:t> (MicroProcesador en la actualidad)</a:t>
            </a:r>
          </a:p>
          <a:p>
            <a:r>
              <a:rPr lang="en-BO" sz="1800" b="1">
                <a:solidFill>
                  <a:schemeClr val="accent6">
                    <a:lumMod val="75000"/>
                  </a:schemeClr>
                </a:solidFill>
              </a:rPr>
              <a:t>Memoria RAM</a:t>
            </a:r>
            <a:r>
              <a:rPr lang="en-BO" sz="1800"/>
              <a:t> (Memoria de Acceso Aleatorio, o electrónica)</a:t>
            </a:r>
          </a:p>
          <a:p>
            <a:endParaRPr lang="en-BO" sz="1800"/>
          </a:p>
          <a:p>
            <a:pPr marL="0" indent="0">
              <a:buNone/>
            </a:pPr>
            <a:r>
              <a:rPr lang="en-BO" sz="1800"/>
              <a:t>El </a:t>
            </a:r>
            <a:r>
              <a:rPr lang="en-BO" sz="1800" b="1">
                <a:solidFill>
                  <a:schemeClr val="accent6">
                    <a:lumMod val="75000"/>
                  </a:schemeClr>
                </a:solidFill>
              </a:rPr>
              <a:t>Procesador </a:t>
            </a:r>
            <a:r>
              <a:rPr lang="en-BO" sz="1800"/>
              <a:t>se confunde en algunos esquemas como la </a:t>
            </a:r>
            <a:r>
              <a:rPr lang="en-BO" sz="1800" b="1">
                <a:solidFill>
                  <a:schemeClr val="accent6">
                    <a:lumMod val="75000"/>
                  </a:schemeClr>
                </a:solidFill>
              </a:rPr>
              <a:t>CPU</a:t>
            </a:r>
            <a:r>
              <a:rPr lang="en-BO" sz="1800"/>
              <a:t> completa, porque en su interior tiene una pequeña memoria, que sirve como buffer para almacenar fragmentos de la memoria principal externa, antes de su procesamiento por el Procesador. Vienen en la forma que conocemos actualmente como </a:t>
            </a:r>
            <a:r>
              <a:rPr lang="en-BO" sz="1800" b="1">
                <a:solidFill>
                  <a:schemeClr val="accent6">
                    <a:lumMod val="75000"/>
                  </a:schemeClr>
                </a:solidFill>
              </a:rPr>
              <a:t>chips o circuitos integrados</a:t>
            </a:r>
            <a:r>
              <a:rPr lang="en-BO" sz="1800"/>
              <a:t>.</a:t>
            </a:r>
          </a:p>
          <a:p>
            <a:pPr marL="0" indent="0">
              <a:buNone/>
            </a:pPr>
            <a:endParaRPr lang="en-BO" sz="1800" b="1">
              <a:solidFill>
                <a:schemeClr val="accent6">
                  <a:lumMod val="75000"/>
                </a:schemeClr>
              </a:solidFill>
            </a:endParaRPr>
          </a:p>
          <a:p>
            <a:pPr marL="0" indent="0">
              <a:buNone/>
            </a:pPr>
            <a:r>
              <a:rPr lang="en-BO" sz="1800"/>
              <a:t>Por eso en todos los </a:t>
            </a:r>
            <a:r>
              <a:rPr lang="en-BO" sz="1800" b="1">
                <a:solidFill>
                  <a:schemeClr val="accent6">
                    <a:lumMod val="75000"/>
                  </a:schemeClr>
                </a:solidFill>
              </a:rPr>
              <a:t>dispositivos inteligentes</a:t>
            </a:r>
            <a:r>
              <a:rPr lang="en-BO" sz="1800">
                <a:solidFill>
                  <a:schemeClr val="accent6">
                    <a:lumMod val="75000"/>
                  </a:schemeClr>
                </a:solidFill>
              </a:rPr>
              <a:t> </a:t>
            </a:r>
            <a:r>
              <a:rPr lang="en-BO" sz="1800"/>
              <a:t>podemos referirnos a su </a:t>
            </a:r>
            <a:r>
              <a:rPr lang="en-BO" sz="1800" b="1">
                <a:solidFill>
                  <a:schemeClr val="accent6">
                    <a:lumMod val="75000"/>
                  </a:schemeClr>
                </a:solidFill>
              </a:rPr>
              <a:t>potencia de procesamiento</a:t>
            </a:r>
            <a:r>
              <a:rPr lang="en-BO" sz="1800"/>
              <a:t> y a su </a:t>
            </a:r>
            <a:r>
              <a:rPr lang="en-BO" sz="1800" b="1">
                <a:solidFill>
                  <a:schemeClr val="accent6">
                    <a:lumMod val="75000"/>
                  </a:schemeClr>
                </a:solidFill>
              </a:rPr>
              <a:t>capacidad de memoria</a:t>
            </a:r>
            <a:r>
              <a:rPr lang="en-BO" sz="1800"/>
              <a:t>.</a:t>
            </a:r>
          </a:p>
        </p:txBody>
      </p:sp>
    </p:spTree>
    <p:extLst>
      <p:ext uri="{BB962C8B-B14F-4D97-AF65-F5344CB8AC3E}">
        <p14:creationId xmlns:p14="http://schemas.microsoft.com/office/powerpoint/2010/main" val="312733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D7E5-BC77-994E-B231-0B5E2DA83C89}"/>
              </a:ext>
            </a:extLst>
          </p:cNvPr>
          <p:cNvSpPr>
            <a:spLocks noGrp="1"/>
          </p:cNvSpPr>
          <p:nvPr>
            <p:ph type="title"/>
          </p:nvPr>
        </p:nvSpPr>
        <p:spPr/>
        <p:txBody>
          <a:bodyPr/>
          <a:lstStyle/>
          <a:p>
            <a:r>
              <a:rPr lang="en-BO"/>
              <a:t>Cómo funciona una CPU?</a:t>
            </a:r>
          </a:p>
        </p:txBody>
      </p:sp>
      <p:pic>
        <p:nvPicPr>
          <p:cNvPr id="13" name="Picture 12">
            <a:extLst>
              <a:ext uri="{FF2B5EF4-FFF2-40B4-BE49-F238E27FC236}">
                <a16:creationId xmlns:a16="http://schemas.microsoft.com/office/drawing/2014/main" id="{C907A7DC-9762-1B46-8452-8CDF6EC9C19B}"/>
              </a:ext>
            </a:extLst>
          </p:cNvPr>
          <p:cNvPicPr>
            <a:picLocks noChangeAspect="1"/>
          </p:cNvPicPr>
          <p:nvPr/>
        </p:nvPicPr>
        <p:blipFill>
          <a:blip r:embed="rId2"/>
          <a:stretch>
            <a:fillRect/>
          </a:stretch>
        </p:blipFill>
        <p:spPr>
          <a:xfrm>
            <a:off x="1379673" y="1690688"/>
            <a:ext cx="4845705" cy="3117237"/>
          </a:xfrm>
          <a:prstGeom prst="rect">
            <a:avLst/>
          </a:prstGeom>
        </p:spPr>
      </p:pic>
      <p:sp>
        <p:nvSpPr>
          <p:cNvPr id="18" name="TextBox 17">
            <a:extLst>
              <a:ext uri="{FF2B5EF4-FFF2-40B4-BE49-F238E27FC236}">
                <a16:creationId xmlns:a16="http://schemas.microsoft.com/office/drawing/2014/main" id="{155C85BE-0BEC-3946-B8FC-AF94BF8CD763}"/>
              </a:ext>
            </a:extLst>
          </p:cNvPr>
          <p:cNvSpPr txBox="1"/>
          <p:nvPr/>
        </p:nvSpPr>
        <p:spPr>
          <a:xfrm>
            <a:off x="2384981" y="2099949"/>
            <a:ext cx="1168925" cy="369332"/>
          </a:xfrm>
          <a:prstGeom prst="rect">
            <a:avLst/>
          </a:prstGeom>
          <a:noFill/>
        </p:spPr>
        <p:txBody>
          <a:bodyPr wrap="square" rtlCol="0">
            <a:spAutoFit/>
          </a:bodyPr>
          <a:lstStyle/>
          <a:p>
            <a:r>
              <a:rPr lang="en-BO">
                <a:solidFill>
                  <a:schemeClr val="bg1">
                    <a:lumMod val="95000"/>
                  </a:schemeClr>
                </a:solidFill>
              </a:rPr>
              <a:t>Memoria</a:t>
            </a:r>
          </a:p>
        </p:txBody>
      </p:sp>
      <p:grpSp>
        <p:nvGrpSpPr>
          <p:cNvPr id="31" name="Group 30">
            <a:extLst>
              <a:ext uri="{FF2B5EF4-FFF2-40B4-BE49-F238E27FC236}">
                <a16:creationId xmlns:a16="http://schemas.microsoft.com/office/drawing/2014/main" id="{8E3B2900-BA3F-EB4F-A30D-6B208BE9A9F2}"/>
              </a:ext>
            </a:extLst>
          </p:cNvPr>
          <p:cNvGrpSpPr/>
          <p:nvPr/>
        </p:nvGrpSpPr>
        <p:grpSpPr>
          <a:xfrm>
            <a:off x="7020599" y="2099949"/>
            <a:ext cx="3911600" cy="2846895"/>
            <a:chOff x="7048879" y="1732716"/>
            <a:chExt cx="3911600" cy="2846895"/>
          </a:xfrm>
        </p:grpSpPr>
        <p:pic>
          <p:nvPicPr>
            <p:cNvPr id="20" name="Picture 19" descr="A screenshot of a cell phone&#10;&#10;Description automatically generated">
              <a:extLst>
                <a:ext uri="{FF2B5EF4-FFF2-40B4-BE49-F238E27FC236}">
                  <a16:creationId xmlns:a16="http://schemas.microsoft.com/office/drawing/2014/main" id="{EB1E5051-F7B3-2A42-A970-CA128EB4A57B}"/>
                </a:ext>
              </a:extLst>
            </p:cNvPr>
            <p:cNvPicPr>
              <a:picLocks noChangeAspect="1"/>
            </p:cNvPicPr>
            <p:nvPr/>
          </p:nvPicPr>
          <p:blipFill>
            <a:blip r:embed="rId3"/>
            <a:stretch>
              <a:fillRect/>
            </a:stretch>
          </p:blipFill>
          <p:spPr>
            <a:xfrm>
              <a:off x="7048879" y="1813237"/>
              <a:ext cx="3911600" cy="2667000"/>
            </a:xfrm>
            <a:prstGeom prst="rect">
              <a:avLst/>
            </a:prstGeom>
          </p:spPr>
        </p:pic>
        <p:sp>
          <p:nvSpPr>
            <p:cNvPr id="21" name="Rectangle 20">
              <a:extLst>
                <a:ext uri="{FF2B5EF4-FFF2-40B4-BE49-F238E27FC236}">
                  <a16:creationId xmlns:a16="http://schemas.microsoft.com/office/drawing/2014/main" id="{82408157-FD98-2649-8361-A3E25A543B8F}"/>
                </a:ext>
              </a:extLst>
            </p:cNvPr>
            <p:cNvSpPr/>
            <p:nvPr/>
          </p:nvSpPr>
          <p:spPr>
            <a:xfrm>
              <a:off x="7778051" y="1930679"/>
              <a:ext cx="2271860" cy="2648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17" name="Picture 16" descr="A picture containing man, sitting, wearing, standing&#10;&#10;Description automatically generated">
              <a:extLst>
                <a:ext uri="{FF2B5EF4-FFF2-40B4-BE49-F238E27FC236}">
                  <a16:creationId xmlns:a16="http://schemas.microsoft.com/office/drawing/2014/main" id="{DD91327A-6694-E445-995A-CBDC61A26F3C}"/>
                </a:ext>
              </a:extLst>
            </p:cNvPr>
            <p:cNvPicPr>
              <a:picLocks noChangeAspect="1"/>
            </p:cNvPicPr>
            <p:nvPr/>
          </p:nvPicPr>
          <p:blipFill>
            <a:blip r:embed="rId4"/>
            <a:stretch>
              <a:fillRect/>
            </a:stretch>
          </p:blipFill>
          <p:spPr>
            <a:xfrm>
              <a:off x="7778051" y="2474703"/>
              <a:ext cx="493172" cy="566954"/>
            </a:xfrm>
            <a:prstGeom prst="rect">
              <a:avLst/>
            </a:prstGeom>
          </p:spPr>
        </p:pic>
        <p:sp>
          <p:nvSpPr>
            <p:cNvPr id="23" name="TextBox 22">
              <a:extLst>
                <a:ext uri="{FF2B5EF4-FFF2-40B4-BE49-F238E27FC236}">
                  <a16:creationId xmlns:a16="http://schemas.microsoft.com/office/drawing/2014/main" id="{3944DCA7-CF9E-0349-A89B-1466F5279971}"/>
                </a:ext>
              </a:extLst>
            </p:cNvPr>
            <p:cNvSpPr txBox="1"/>
            <p:nvPr/>
          </p:nvSpPr>
          <p:spPr>
            <a:xfrm>
              <a:off x="10101749" y="1732716"/>
              <a:ext cx="782424" cy="369332"/>
            </a:xfrm>
            <a:prstGeom prst="rect">
              <a:avLst/>
            </a:prstGeom>
            <a:solidFill>
              <a:schemeClr val="accent1">
                <a:lumMod val="40000"/>
                <a:lumOff val="60000"/>
              </a:schemeClr>
            </a:solidFill>
          </p:spPr>
          <p:txBody>
            <a:bodyPr wrap="square" rtlCol="0">
              <a:spAutoFit/>
            </a:bodyPr>
            <a:lstStyle/>
            <a:p>
              <a:pPr algn="ctr"/>
              <a:r>
                <a:rPr lang="en-BO"/>
                <a:t>RAM</a:t>
              </a:r>
            </a:p>
          </p:txBody>
        </p:sp>
        <p:cxnSp>
          <p:nvCxnSpPr>
            <p:cNvPr id="27" name="Straight Arrow Connector 26">
              <a:extLst>
                <a:ext uri="{FF2B5EF4-FFF2-40B4-BE49-F238E27FC236}">
                  <a16:creationId xmlns:a16="http://schemas.microsoft.com/office/drawing/2014/main" id="{30C724DB-0DAA-FE41-B1AF-07281A807355}"/>
                </a:ext>
              </a:extLst>
            </p:cNvPr>
            <p:cNvCxnSpPr/>
            <p:nvPr/>
          </p:nvCxnSpPr>
          <p:spPr>
            <a:xfrm>
              <a:off x="8271223" y="2769665"/>
              <a:ext cx="1830526" cy="509047"/>
            </a:xfrm>
            <a:prstGeom prst="straightConnector1">
              <a:avLst/>
            </a:prstGeom>
            <a:ln w="571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AC08E84-5D7F-2C44-87A5-BE57E1F272B0}"/>
                </a:ext>
              </a:extLst>
            </p:cNvPr>
            <p:cNvSpPr txBox="1"/>
            <p:nvPr/>
          </p:nvSpPr>
          <p:spPr>
            <a:xfrm>
              <a:off x="8560475" y="1813237"/>
              <a:ext cx="1489436" cy="923330"/>
            </a:xfrm>
            <a:prstGeom prst="rect">
              <a:avLst/>
            </a:prstGeom>
            <a:solidFill>
              <a:schemeClr val="accent4">
                <a:lumMod val="60000"/>
                <a:lumOff val="40000"/>
              </a:schemeClr>
            </a:solidFill>
          </p:spPr>
          <p:txBody>
            <a:bodyPr wrap="square" rtlCol="0">
              <a:spAutoFit/>
            </a:bodyPr>
            <a:lstStyle/>
            <a:p>
              <a:endParaRPr lang="en-BO"/>
            </a:p>
            <a:p>
              <a:r>
                <a:rPr lang="en-BO"/>
                <a:t>Instrucciones</a:t>
              </a:r>
            </a:p>
            <a:p>
              <a:endParaRPr lang="en-BO"/>
            </a:p>
          </p:txBody>
        </p:sp>
        <p:sp>
          <p:nvSpPr>
            <p:cNvPr id="29" name="TextBox 28">
              <a:extLst>
                <a:ext uri="{FF2B5EF4-FFF2-40B4-BE49-F238E27FC236}">
                  <a16:creationId xmlns:a16="http://schemas.microsoft.com/office/drawing/2014/main" id="{55E8F552-FAC0-7247-90FE-51894123890C}"/>
                </a:ext>
              </a:extLst>
            </p:cNvPr>
            <p:cNvSpPr txBox="1"/>
            <p:nvPr/>
          </p:nvSpPr>
          <p:spPr>
            <a:xfrm>
              <a:off x="9004679" y="3041657"/>
              <a:ext cx="719997" cy="369332"/>
            </a:xfrm>
            <a:prstGeom prst="rect">
              <a:avLst/>
            </a:prstGeom>
            <a:noFill/>
          </p:spPr>
          <p:txBody>
            <a:bodyPr wrap="square" rtlCol="0">
              <a:spAutoFit/>
            </a:bodyPr>
            <a:lstStyle/>
            <a:p>
              <a:r>
                <a:rPr lang="en-BO">
                  <a:solidFill>
                    <a:schemeClr val="accent6">
                      <a:lumMod val="75000"/>
                    </a:schemeClr>
                  </a:solidFill>
                </a:rPr>
                <a:t>Datos</a:t>
              </a:r>
            </a:p>
          </p:txBody>
        </p:sp>
        <p:cxnSp>
          <p:nvCxnSpPr>
            <p:cNvPr id="25" name="Straight Arrow Connector 24">
              <a:extLst>
                <a:ext uri="{FF2B5EF4-FFF2-40B4-BE49-F238E27FC236}">
                  <a16:creationId xmlns:a16="http://schemas.microsoft.com/office/drawing/2014/main" id="{4598A1A3-0B5D-8542-9D45-93B4E0669F01}"/>
                </a:ext>
              </a:extLst>
            </p:cNvPr>
            <p:cNvCxnSpPr>
              <a:endCxn id="17" idx="3"/>
            </p:cNvCxnSpPr>
            <p:nvPr/>
          </p:nvCxnSpPr>
          <p:spPr>
            <a:xfrm flipH="1">
              <a:off x="8271223" y="2392593"/>
              <a:ext cx="1830526" cy="365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D5A6FAA1-6BC8-E84A-A08E-ADD54D68B952}"/>
              </a:ext>
            </a:extLst>
          </p:cNvPr>
          <p:cNvSpPr txBox="1"/>
          <p:nvPr/>
        </p:nvSpPr>
        <p:spPr>
          <a:xfrm>
            <a:off x="1379673" y="5128181"/>
            <a:ext cx="9552526" cy="1200329"/>
          </a:xfrm>
          <a:prstGeom prst="rect">
            <a:avLst/>
          </a:prstGeom>
          <a:noFill/>
        </p:spPr>
        <p:txBody>
          <a:bodyPr wrap="square" rtlCol="0">
            <a:spAutoFit/>
          </a:bodyPr>
          <a:lstStyle/>
          <a:p>
            <a:r>
              <a:rPr lang="en-BO"/>
              <a:t>La </a:t>
            </a:r>
            <a:r>
              <a:rPr lang="en-BO" b="1">
                <a:solidFill>
                  <a:schemeClr val="accent6">
                    <a:lumMod val="75000"/>
                  </a:schemeClr>
                </a:solidFill>
              </a:rPr>
              <a:t>CPU</a:t>
            </a:r>
            <a:r>
              <a:rPr lang="en-BO"/>
              <a:t>, </a:t>
            </a:r>
            <a:r>
              <a:rPr lang="en-BO" b="1">
                <a:solidFill>
                  <a:schemeClr val="accent6">
                    <a:lumMod val="75000"/>
                  </a:schemeClr>
                </a:solidFill>
              </a:rPr>
              <a:t>con su memoria</a:t>
            </a:r>
            <a:r>
              <a:rPr lang="en-BO"/>
              <a:t>, es la que le da a los </a:t>
            </a:r>
            <a:r>
              <a:rPr lang="en-BO" b="1">
                <a:solidFill>
                  <a:schemeClr val="accent6">
                    <a:lumMod val="75000"/>
                  </a:schemeClr>
                </a:solidFill>
              </a:rPr>
              <a:t>dispositivos inteligentes </a:t>
            </a:r>
            <a:r>
              <a:rPr lang="en-BO"/>
              <a:t>su “inteligencia” para realizar varias tareas difrentes. El procesador es el “cerebro” que puede interpretar y </a:t>
            </a:r>
            <a:r>
              <a:rPr lang="en-BO" b="1">
                <a:solidFill>
                  <a:schemeClr val="accent6">
                    <a:lumMod val="75000"/>
                  </a:schemeClr>
                </a:solidFill>
              </a:rPr>
              <a:t>procesar</a:t>
            </a:r>
            <a:r>
              <a:rPr lang="en-BO"/>
              <a:t> las operaciones que el dispositivo en cuestión realiza para su usuario, haciendo uso de los </a:t>
            </a:r>
            <a:r>
              <a:rPr lang="en-BO" b="1">
                <a:solidFill>
                  <a:schemeClr val="accent6">
                    <a:lumMod val="75000"/>
                  </a:schemeClr>
                </a:solidFill>
              </a:rPr>
              <a:t>datos</a:t>
            </a:r>
            <a:r>
              <a:rPr lang="en-BO"/>
              <a:t> ó </a:t>
            </a:r>
            <a:r>
              <a:rPr lang="en-BO" b="1">
                <a:solidFill>
                  <a:schemeClr val="accent6">
                    <a:lumMod val="75000"/>
                  </a:schemeClr>
                </a:solidFill>
              </a:rPr>
              <a:t>información</a:t>
            </a:r>
            <a:r>
              <a:rPr lang="en-BO"/>
              <a:t> almacenada en la misma memoria que las </a:t>
            </a:r>
            <a:r>
              <a:rPr lang="en-BO" b="1">
                <a:solidFill>
                  <a:schemeClr val="accent6">
                    <a:lumMod val="75000"/>
                  </a:schemeClr>
                </a:solidFill>
              </a:rPr>
              <a:t>instrucciones</a:t>
            </a:r>
            <a:r>
              <a:rPr lang="en-BO"/>
              <a:t>. </a:t>
            </a:r>
          </a:p>
        </p:txBody>
      </p:sp>
    </p:spTree>
    <p:extLst>
      <p:ext uri="{BB962C8B-B14F-4D97-AF65-F5344CB8AC3E}">
        <p14:creationId xmlns:p14="http://schemas.microsoft.com/office/powerpoint/2010/main" val="368717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8808-5869-2742-BB8D-36E52B8E54F6}"/>
              </a:ext>
            </a:extLst>
          </p:cNvPr>
          <p:cNvSpPr>
            <a:spLocks noGrp="1"/>
          </p:cNvSpPr>
          <p:nvPr>
            <p:ph type="title"/>
          </p:nvPr>
        </p:nvSpPr>
        <p:spPr/>
        <p:txBody>
          <a:bodyPr/>
          <a:lstStyle/>
          <a:p>
            <a:r>
              <a:rPr lang="en-BO"/>
              <a:t>Software</a:t>
            </a:r>
          </a:p>
        </p:txBody>
      </p:sp>
      <p:pic>
        <p:nvPicPr>
          <p:cNvPr id="6" name="Content Placeholder 5" descr="A screenshot of a cell phone&#10;&#10;Description automatically generated">
            <a:extLst>
              <a:ext uri="{FF2B5EF4-FFF2-40B4-BE49-F238E27FC236}">
                <a16:creationId xmlns:a16="http://schemas.microsoft.com/office/drawing/2014/main" id="{D5E9C255-E6FB-2644-973C-F00C7D50CE26}"/>
              </a:ext>
            </a:extLst>
          </p:cNvPr>
          <p:cNvPicPr>
            <a:picLocks noGrp="1" noChangeAspect="1"/>
          </p:cNvPicPr>
          <p:nvPr>
            <p:ph idx="1"/>
          </p:nvPr>
        </p:nvPicPr>
        <p:blipFill>
          <a:blip r:embed="rId2"/>
          <a:stretch>
            <a:fillRect/>
          </a:stretch>
        </p:blipFill>
        <p:spPr>
          <a:xfrm>
            <a:off x="6592658" y="2102948"/>
            <a:ext cx="1727200" cy="1511300"/>
          </a:xfrm>
        </p:spPr>
      </p:pic>
      <p:pic>
        <p:nvPicPr>
          <p:cNvPr id="8" name="Picture 7" descr="A screenshot of a cell phone&#10;&#10;Description automatically generated">
            <a:extLst>
              <a:ext uri="{FF2B5EF4-FFF2-40B4-BE49-F238E27FC236}">
                <a16:creationId xmlns:a16="http://schemas.microsoft.com/office/drawing/2014/main" id="{FF82A0D4-E894-2948-8EBB-E6CD2B91A658}"/>
              </a:ext>
            </a:extLst>
          </p:cNvPr>
          <p:cNvPicPr>
            <a:picLocks noChangeAspect="1"/>
          </p:cNvPicPr>
          <p:nvPr/>
        </p:nvPicPr>
        <p:blipFill>
          <a:blip r:embed="rId3"/>
          <a:stretch>
            <a:fillRect/>
          </a:stretch>
        </p:blipFill>
        <p:spPr>
          <a:xfrm>
            <a:off x="9626600" y="1217341"/>
            <a:ext cx="1727200" cy="4423317"/>
          </a:xfrm>
          <a:prstGeom prst="rect">
            <a:avLst/>
          </a:prstGeom>
        </p:spPr>
      </p:pic>
      <p:sp>
        <p:nvSpPr>
          <p:cNvPr id="4" name="TextBox 3">
            <a:extLst>
              <a:ext uri="{FF2B5EF4-FFF2-40B4-BE49-F238E27FC236}">
                <a16:creationId xmlns:a16="http://schemas.microsoft.com/office/drawing/2014/main" id="{88B82200-1B31-5B4D-844B-99585797A24A}"/>
              </a:ext>
            </a:extLst>
          </p:cNvPr>
          <p:cNvSpPr txBox="1"/>
          <p:nvPr/>
        </p:nvSpPr>
        <p:spPr>
          <a:xfrm>
            <a:off x="9626600" y="2178113"/>
            <a:ext cx="1727200" cy="2031325"/>
          </a:xfrm>
          <a:prstGeom prst="rect">
            <a:avLst/>
          </a:prstGeom>
          <a:solidFill>
            <a:schemeClr val="accent4">
              <a:lumMod val="60000"/>
              <a:lumOff val="40000"/>
            </a:schemeClr>
          </a:solidFill>
        </p:spPr>
        <p:txBody>
          <a:bodyPr wrap="square" rtlCol="0">
            <a:spAutoFit/>
          </a:bodyPr>
          <a:lstStyle/>
          <a:p>
            <a:r>
              <a:rPr lang="en-BO" u="sng"/>
              <a:t>Instrucciones</a:t>
            </a:r>
          </a:p>
          <a:p>
            <a:r>
              <a:rPr lang="en-BO"/>
              <a:t>Read </a:t>
            </a:r>
          </a:p>
          <a:p>
            <a:r>
              <a:rPr lang="en-BO"/>
              <a:t>Print</a:t>
            </a:r>
          </a:p>
          <a:p>
            <a:r>
              <a:rPr lang="en-BO"/>
              <a:t>Erase</a:t>
            </a:r>
          </a:p>
          <a:p>
            <a:endParaRPr lang="en-BO"/>
          </a:p>
          <a:p>
            <a:endParaRPr lang="en-BO"/>
          </a:p>
          <a:p>
            <a:endParaRPr lang="en-BO"/>
          </a:p>
        </p:txBody>
      </p:sp>
      <p:sp>
        <p:nvSpPr>
          <p:cNvPr id="10" name="Left Arrow 9">
            <a:extLst>
              <a:ext uri="{FF2B5EF4-FFF2-40B4-BE49-F238E27FC236}">
                <a16:creationId xmlns:a16="http://schemas.microsoft.com/office/drawing/2014/main" id="{394A0189-128F-C14A-993F-D84D7AFACD4C}"/>
              </a:ext>
            </a:extLst>
          </p:cNvPr>
          <p:cNvSpPr/>
          <p:nvPr/>
        </p:nvSpPr>
        <p:spPr>
          <a:xfrm>
            <a:off x="8197309" y="2442063"/>
            <a:ext cx="1429291" cy="5368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12" name="TextBox 11">
            <a:extLst>
              <a:ext uri="{FF2B5EF4-FFF2-40B4-BE49-F238E27FC236}">
                <a16:creationId xmlns:a16="http://schemas.microsoft.com/office/drawing/2014/main" id="{D52BC052-9D86-C040-B924-296B518C2267}"/>
              </a:ext>
            </a:extLst>
          </p:cNvPr>
          <p:cNvSpPr txBox="1"/>
          <p:nvPr/>
        </p:nvSpPr>
        <p:spPr>
          <a:xfrm>
            <a:off x="838200" y="1549286"/>
            <a:ext cx="5383491" cy="5078313"/>
          </a:xfrm>
          <a:prstGeom prst="rect">
            <a:avLst/>
          </a:prstGeom>
          <a:noFill/>
        </p:spPr>
        <p:txBody>
          <a:bodyPr wrap="square" rtlCol="0">
            <a:spAutoFit/>
          </a:bodyPr>
          <a:lstStyle/>
          <a:p>
            <a:pPr algn="just"/>
            <a:r>
              <a:rPr lang="en-BO"/>
              <a:t>En la </a:t>
            </a:r>
            <a:r>
              <a:rPr lang="en-BO" b="1">
                <a:solidFill>
                  <a:schemeClr val="accent6">
                    <a:lumMod val="75000"/>
                  </a:schemeClr>
                </a:solidFill>
              </a:rPr>
              <a:t>memoria de la CPU </a:t>
            </a:r>
            <a:r>
              <a:rPr lang="en-BO"/>
              <a:t>se almacenan las </a:t>
            </a:r>
            <a:r>
              <a:rPr lang="en-BO" b="1">
                <a:solidFill>
                  <a:schemeClr val="accent6">
                    <a:lumMod val="75000"/>
                  </a:schemeClr>
                </a:solidFill>
              </a:rPr>
              <a:t>instrucciones y los datos</a:t>
            </a:r>
            <a:r>
              <a:rPr lang="en-BO"/>
              <a:t> para que el </a:t>
            </a:r>
            <a:r>
              <a:rPr lang="en-BO" b="1">
                <a:solidFill>
                  <a:schemeClr val="accent6">
                    <a:lumMod val="75000"/>
                  </a:schemeClr>
                </a:solidFill>
              </a:rPr>
              <a:t>Procesador</a:t>
            </a:r>
            <a:r>
              <a:rPr lang="en-BO"/>
              <a:t> los procese.</a:t>
            </a:r>
          </a:p>
          <a:p>
            <a:pPr algn="just"/>
            <a:endParaRPr lang="en-BO"/>
          </a:p>
          <a:p>
            <a:pPr algn="just"/>
            <a:r>
              <a:rPr lang="en-BO"/>
              <a:t>Estas </a:t>
            </a:r>
            <a:r>
              <a:rPr lang="en-BO" b="1">
                <a:solidFill>
                  <a:schemeClr val="accent6">
                    <a:lumMod val="75000"/>
                  </a:schemeClr>
                </a:solidFill>
              </a:rPr>
              <a:t>instrucciones</a:t>
            </a:r>
            <a:r>
              <a:rPr lang="en-BO"/>
              <a:t> pueden ser distintas de acuerdo a la funcionalidad que el programador diseñe para el dispositivo. Esto es lo que se conoce como </a:t>
            </a:r>
            <a:r>
              <a:rPr lang="en-BO" b="1">
                <a:solidFill>
                  <a:schemeClr val="accent6">
                    <a:lumMod val="75000"/>
                  </a:schemeClr>
                </a:solidFill>
              </a:rPr>
              <a:t>Software </a:t>
            </a:r>
            <a:r>
              <a:rPr lang="en-BO"/>
              <a:t>(parte blanda, intangible) o Programas que hacen a la </a:t>
            </a:r>
            <a:r>
              <a:rPr lang="en-BO" b="1">
                <a:solidFill>
                  <a:schemeClr val="accent6">
                    <a:lumMod val="75000"/>
                  </a:schemeClr>
                </a:solidFill>
              </a:rPr>
              <a:t>versatilidad de las computadoras</a:t>
            </a:r>
            <a:r>
              <a:rPr lang="en-BO"/>
              <a:t>.</a:t>
            </a:r>
          </a:p>
          <a:p>
            <a:pPr algn="just"/>
            <a:endParaRPr lang="en-BO"/>
          </a:p>
          <a:p>
            <a:pPr algn="just"/>
            <a:r>
              <a:rPr lang="en-BO"/>
              <a:t>Esta instrucciones o </a:t>
            </a:r>
            <a:r>
              <a:rPr lang="en-BO" b="1">
                <a:solidFill>
                  <a:schemeClr val="accent6">
                    <a:lumMod val="75000"/>
                  </a:schemeClr>
                </a:solidFill>
              </a:rPr>
              <a:t>código</a:t>
            </a:r>
            <a:r>
              <a:rPr lang="en-BO"/>
              <a:t> se agrupan en </a:t>
            </a:r>
            <a:r>
              <a:rPr lang="en-BO" b="1">
                <a:solidFill>
                  <a:schemeClr val="accent6">
                    <a:lumMod val="75000"/>
                  </a:schemeClr>
                </a:solidFill>
              </a:rPr>
              <a:t>programas</a:t>
            </a:r>
            <a:r>
              <a:rPr lang="en-BO"/>
              <a:t> y a su vez los programaas se agrupan en </a:t>
            </a:r>
            <a:r>
              <a:rPr lang="en-BO" b="1">
                <a:solidFill>
                  <a:schemeClr val="accent6">
                    <a:lumMod val="75000"/>
                  </a:schemeClr>
                </a:solidFill>
              </a:rPr>
              <a:t>Aplicaciones</a:t>
            </a:r>
            <a:r>
              <a:rPr lang="en-BO"/>
              <a:t>. </a:t>
            </a:r>
          </a:p>
          <a:p>
            <a:pPr algn="just"/>
            <a:endParaRPr lang="en-BO"/>
          </a:p>
          <a:p>
            <a:pPr algn="just"/>
            <a:r>
              <a:rPr lang="en-BO"/>
              <a:t>El </a:t>
            </a:r>
            <a:r>
              <a:rPr lang="en-BO" b="1">
                <a:solidFill>
                  <a:schemeClr val="accent6">
                    <a:lumMod val="75000"/>
                  </a:schemeClr>
                </a:solidFill>
              </a:rPr>
              <a:t>Software</a:t>
            </a:r>
            <a:r>
              <a:rPr lang="en-BO"/>
              <a:t> de una computadora es el </a:t>
            </a:r>
            <a:r>
              <a:rPr lang="en-BO" b="1">
                <a:solidFill>
                  <a:schemeClr val="accent6">
                    <a:lumMod val="75000"/>
                  </a:schemeClr>
                </a:solidFill>
              </a:rPr>
              <a:t>conjunto de Aplicaciones</a:t>
            </a:r>
            <a:r>
              <a:rPr lang="en-BO"/>
              <a:t> listas para ser cargadas a la memoria RAM de esta </a:t>
            </a:r>
            <a:r>
              <a:rPr lang="en-BO" b="1">
                <a:solidFill>
                  <a:schemeClr val="accent6">
                    <a:lumMod val="75000"/>
                  </a:schemeClr>
                </a:solidFill>
              </a:rPr>
              <a:t>“máquina universal” </a:t>
            </a:r>
            <a:r>
              <a:rPr lang="en-BO"/>
              <a:t>y que automatiza diversas tareas para su </a:t>
            </a:r>
            <a:r>
              <a:rPr lang="en-BO" b="1">
                <a:solidFill>
                  <a:schemeClr val="accent6">
                    <a:lumMod val="75000"/>
                  </a:schemeClr>
                </a:solidFill>
              </a:rPr>
              <a:t>usuario</a:t>
            </a:r>
            <a:r>
              <a:rPr lang="en-BO"/>
              <a:t>, como ser calcular, comunicar, jugar, tocar música, mostrar videos, etc... </a:t>
            </a:r>
          </a:p>
        </p:txBody>
      </p:sp>
      <p:sp>
        <p:nvSpPr>
          <p:cNvPr id="13" name="TextBox 12">
            <a:extLst>
              <a:ext uri="{FF2B5EF4-FFF2-40B4-BE49-F238E27FC236}">
                <a16:creationId xmlns:a16="http://schemas.microsoft.com/office/drawing/2014/main" id="{7FAA3F38-EBC9-8A4F-AAFC-F0D8BEF2E012}"/>
              </a:ext>
            </a:extLst>
          </p:cNvPr>
          <p:cNvSpPr txBox="1"/>
          <p:nvPr/>
        </p:nvSpPr>
        <p:spPr>
          <a:xfrm>
            <a:off x="6928771" y="3878198"/>
            <a:ext cx="1727200" cy="2308324"/>
          </a:xfrm>
          <a:prstGeom prst="rect">
            <a:avLst/>
          </a:prstGeom>
          <a:solidFill>
            <a:schemeClr val="accent4">
              <a:lumMod val="60000"/>
              <a:lumOff val="40000"/>
            </a:schemeClr>
          </a:solidFill>
        </p:spPr>
        <p:txBody>
          <a:bodyPr wrap="square" rtlCol="0">
            <a:spAutoFit/>
          </a:bodyPr>
          <a:lstStyle/>
          <a:p>
            <a:r>
              <a:rPr lang="en-BO" u="sng"/>
              <a:t>Instrucciones</a:t>
            </a:r>
          </a:p>
          <a:p>
            <a:r>
              <a:rPr lang="en-BO"/>
              <a:t>Read A</a:t>
            </a:r>
          </a:p>
          <a:p>
            <a:r>
              <a:rPr lang="en-BO"/>
              <a:t>Read B</a:t>
            </a:r>
          </a:p>
          <a:p>
            <a:r>
              <a:rPr lang="en-BO"/>
              <a:t>Summ</a:t>
            </a:r>
          </a:p>
          <a:p>
            <a:r>
              <a:rPr lang="en-BO"/>
              <a:t>Display</a:t>
            </a:r>
          </a:p>
          <a:p>
            <a:r>
              <a:rPr lang="en-BO"/>
              <a:t>Wait</a:t>
            </a:r>
          </a:p>
          <a:p>
            <a:r>
              <a:rPr lang="en-BO"/>
              <a:t>End</a:t>
            </a:r>
          </a:p>
          <a:p>
            <a:endParaRPr lang="en-BO"/>
          </a:p>
        </p:txBody>
      </p:sp>
      <p:cxnSp>
        <p:nvCxnSpPr>
          <p:cNvPr id="16" name="Straight Arrow Connector 15">
            <a:extLst>
              <a:ext uri="{FF2B5EF4-FFF2-40B4-BE49-F238E27FC236}">
                <a16:creationId xmlns:a16="http://schemas.microsoft.com/office/drawing/2014/main" id="{4DCBA471-37DF-D540-85EE-ABA60D845348}"/>
              </a:ext>
            </a:extLst>
          </p:cNvPr>
          <p:cNvCxnSpPr>
            <a:cxnSpLocks/>
            <a:stCxn id="13" idx="3"/>
          </p:cNvCxnSpPr>
          <p:nvPr/>
        </p:nvCxnSpPr>
        <p:spPr>
          <a:xfrm flipV="1">
            <a:off x="8655971" y="3878198"/>
            <a:ext cx="970629" cy="11541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625C37-A303-1146-87C3-433B00C4E512}"/>
              </a:ext>
            </a:extLst>
          </p:cNvPr>
          <p:cNvSpPr txBox="1"/>
          <p:nvPr/>
        </p:nvSpPr>
        <p:spPr>
          <a:xfrm>
            <a:off x="8981265" y="4455279"/>
            <a:ext cx="763571" cy="369332"/>
          </a:xfrm>
          <a:prstGeom prst="rect">
            <a:avLst/>
          </a:prstGeom>
          <a:noFill/>
        </p:spPr>
        <p:txBody>
          <a:bodyPr wrap="square" rtlCol="0">
            <a:spAutoFit/>
          </a:bodyPr>
          <a:lstStyle/>
          <a:p>
            <a:r>
              <a:rPr lang="en-BO"/>
              <a:t>Apps</a:t>
            </a:r>
          </a:p>
        </p:txBody>
      </p:sp>
    </p:spTree>
    <p:extLst>
      <p:ext uri="{BB962C8B-B14F-4D97-AF65-F5344CB8AC3E}">
        <p14:creationId xmlns:p14="http://schemas.microsoft.com/office/powerpoint/2010/main" val="1634316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3598</TotalTime>
  <Words>5040</Words>
  <Application>Microsoft Macintosh PowerPoint</Application>
  <PresentationFormat>Widescreen</PresentationFormat>
  <Paragraphs>437</Paragraphs>
  <Slides>47</Slides>
  <Notes>10</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C# para principiantes</vt:lpstr>
      <vt:lpstr>Capítulo 1</vt:lpstr>
      <vt:lpstr>Qué es programar?</vt:lpstr>
      <vt:lpstr>Qué es una computadora?</vt:lpstr>
      <vt:lpstr>Qué tienen en común?</vt:lpstr>
      <vt:lpstr>Hardware</vt:lpstr>
      <vt:lpstr>CPU (Unidad de Proceso Central)</vt:lpstr>
      <vt:lpstr>Cómo funciona una CPU?</vt:lpstr>
      <vt:lpstr>Software</vt:lpstr>
      <vt:lpstr>Máquina Universal</vt:lpstr>
      <vt:lpstr>Los sistemas operativos</vt:lpstr>
      <vt:lpstr>Los principales sistemas operativos </vt:lpstr>
      <vt:lpstr>El almacenamiento permanente</vt:lpstr>
      <vt:lpstr>Discos</vt:lpstr>
      <vt:lpstr>El mundo de las aplicaciones</vt:lpstr>
      <vt:lpstr>Esquema de aplicaciones actuales</vt:lpstr>
      <vt:lpstr>Los programas o aplicaciones</vt:lpstr>
      <vt:lpstr>Qué es un programa?</vt:lpstr>
      <vt:lpstr>Lenguajes de programación</vt:lpstr>
      <vt:lpstr>Múltiples lenguajes de programación</vt:lpstr>
      <vt:lpstr>Soluciones a problemas</vt:lpstr>
      <vt:lpstr>Entendiendo un programa</vt:lpstr>
      <vt:lpstr>Programa Robot 1</vt:lpstr>
      <vt:lpstr>Programa Robot 2</vt:lpstr>
      <vt:lpstr>Programa Robot 3</vt:lpstr>
      <vt:lpstr>La ruta o flujo de los programas</vt:lpstr>
      <vt:lpstr>Automatizando tareas </vt:lpstr>
      <vt:lpstr>Pseudo-código</vt:lpstr>
      <vt:lpstr>Del pseudo-código al código</vt:lpstr>
      <vt:lpstr>Sumario</vt:lpstr>
      <vt:lpstr>Capítulo 2</vt:lpstr>
      <vt:lpstr>C# en el mundo de los lenguajes </vt:lpstr>
      <vt:lpstr>.Net Core </vt:lpstr>
      <vt:lpstr>¿Por qué vale la pena aprender C#?</vt:lpstr>
      <vt:lpstr>¿C# posibilita desarrollo para la Web?</vt:lpstr>
      <vt:lpstr>¿Teléfonos celulares y gadgets?</vt:lpstr>
      <vt:lpstr>¿Juegos, Inteligencia Artificial?</vt:lpstr>
      <vt:lpstr>¿Propietario ú Open Source?</vt:lpstr>
      <vt:lpstr>¿C# es difícil de aprender?</vt:lpstr>
      <vt:lpstr>Herramientas de desarrollo</vt:lpstr>
      <vt:lpstr>Try.dot.net</vt:lpstr>
      <vt:lpstr>.Net Core sdk</vt:lpstr>
      <vt:lpstr>IDE para C# y .Net Core</vt:lpstr>
      <vt:lpstr>Visual Studio Code</vt:lpstr>
      <vt:lpstr>Visual Studio Code - CLI</vt:lpstr>
      <vt:lpstr>Visual Studio Code - Extensiones</vt:lpstr>
      <vt:lpstr>Sumario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para principiantes</dc:title>
  <dc:creator>Luis Alberto Osinaga</dc:creator>
  <cp:lastModifiedBy>Luis Alberto Osinaga</cp:lastModifiedBy>
  <cp:revision>142</cp:revision>
  <dcterms:created xsi:type="dcterms:W3CDTF">2020-05-17T14:12:15Z</dcterms:created>
  <dcterms:modified xsi:type="dcterms:W3CDTF">2020-05-22T21:08:40Z</dcterms:modified>
</cp:coreProperties>
</file>