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3"/>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9" r:id="rId79"/>
    <p:sldId id="340" r:id="rId80"/>
    <p:sldId id="341" r:id="rId81"/>
    <p:sldId id="343" r:id="rId82"/>
    <p:sldId id="342" r:id="rId83"/>
    <p:sldId id="344" r:id="rId84"/>
    <p:sldId id="345" r:id="rId85"/>
    <p:sldId id="336" r:id="rId86"/>
    <p:sldId id="338" r:id="rId87"/>
    <p:sldId id="346" r:id="rId88"/>
    <p:sldId id="347" r:id="rId89"/>
    <p:sldId id="348" r:id="rId90"/>
    <p:sldId id="349" r:id="rId91"/>
    <p:sldId id="350" r:id="rId92"/>
    <p:sldId id="351" r:id="rId93"/>
    <p:sldId id="352" r:id="rId94"/>
    <p:sldId id="353" r:id="rId95"/>
    <p:sldId id="354" r:id="rId96"/>
    <p:sldId id="355" r:id="rId97"/>
    <p:sldId id="356"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 id="389" r:id="rId130"/>
    <p:sldId id="390" r:id="rId131"/>
    <p:sldId id="391" r:id="rId132"/>
    <p:sldId id="392" r:id="rId133"/>
    <p:sldId id="393" r:id="rId134"/>
    <p:sldId id="394" r:id="rId135"/>
    <p:sldId id="395" r:id="rId136"/>
    <p:sldId id="396" r:id="rId137"/>
    <p:sldId id="397" r:id="rId138"/>
    <p:sldId id="398" r:id="rId139"/>
    <p:sldId id="399" r:id="rId140"/>
    <p:sldId id="400" r:id="rId141"/>
    <p:sldId id="402" r:id="rId142"/>
    <p:sldId id="401" r:id="rId143"/>
    <p:sldId id="403" r:id="rId144"/>
    <p:sldId id="404" r:id="rId145"/>
    <p:sldId id="405" r:id="rId146"/>
    <p:sldId id="406" r:id="rId147"/>
    <p:sldId id="407" r:id="rId148"/>
    <p:sldId id="408" r:id="rId149"/>
    <p:sldId id="409" r:id="rId150"/>
    <p:sldId id="410" r:id="rId151"/>
    <p:sldId id="411" r:id="rId152"/>
    <p:sldId id="413" r:id="rId153"/>
    <p:sldId id="412" r:id="rId154"/>
    <p:sldId id="414" r:id="rId155"/>
    <p:sldId id="415" r:id="rId156"/>
    <p:sldId id="416" r:id="rId157"/>
    <p:sldId id="417" r:id="rId158"/>
    <p:sldId id="418" r:id="rId159"/>
    <p:sldId id="419" r:id="rId160"/>
    <p:sldId id="420" r:id="rId161"/>
    <p:sldId id="421" r:id="rId162"/>
    <p:sldId id="426" r:id="rId163"/>
    <p:sldId id="422" r:id="rId164"/>
    <p:sldId id="423" r:id="rId165"/>
    <p:sldId id="424" r:id="rId166"/>
    <p:sldId id="425" r:id="rId167"/>
    <p:sldId id="427" r:id="rId168"/>
    <p:sldId id="428" r:id="rId169"/>
    <p:sldId id="429" r:id="rId170"/>
    <p:sldId id="430" r:id="rId171"/>
    <p:sldId id="431" r:id="rId172"/>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2"/>
            <p14:sldId id="401"/>
            <p14:sldId id="403"/>
            <p14:sldId id="404"/>
            <p14:sldId id="405"/>
            <p14:sldId id="406"/>
            <p14:sldId id="407"/>
            <p14:sldId id="408"/>
            <p14:sldId id="409"/>
            <p14:sldId id="410"/>
            <p14:sldId id="411"/>
            <p14:sldId id="413"/>
            <p14:sldId id="412"/>
            <p14:sldId id="414"/>
            <p14:sldId id="415"/>
            <p14:sldId id="416"/>
            <p14:sldId id="417"/>
            <p14:sldId id="418"/>
            <p14:sldId id="419"/>
            <p14:sldId id="420"/>
            <p14:sldId id="421"/>
            <p14:sldId id="426"/>
            <p14:sldId id="422"/>
            <p14:sldId id="423"/>
            <p14:sldId id="424"/>
            <p14:sldId id="425"/>
            <p14:sldId id="427"/>
            <p14:sldId id="428"/>
            <p14:sldId id="429"/>
            <p14:sldId id="430"/>
            <p14:sldId id="43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4829"/>
  </p:normalViewPr>
  <p:slideViewPr>
    <p:cSldViewPr snapToGrid="0" snapToObjects="1">
      <p:cViewPr varScale="1">
        <p:scale>
          <a:sx n="147" d="100"/>
          <a:sy n="147" d="100"/>
        </p:scale>
        <p:origin x="1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ableStyles" Target="tableStyle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5/3/20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54</a:t>
            </a:fld>
            <a:endParaRPr lang="en-BO"/>
          </a:p>
        </p:txBody>
      </p:sp>
    </p:spTree>
    <p:extLst>
      <p:ext uri="{BB962C8B-B14F-4D97-AF65-F5344CB8AC3E}">
        <p14:creationId xmlns:p14="http://schemas.microsoft.com/office/powerpoint/2010/main" val="275825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64</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67</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69</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74</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89</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97</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107</a:t>
            </a:fld>
            <a:endParaRPr lang="en-BO"/>
          </a:p>
        </p:txBody>
      </p:sp>
    </p:spTree>
    <p:extLst>
      <p:ext uri="{BB962C8B-B14F-4D97-AF65-F5344CB8AC3E}">
        <p14:creationId xmlns:p14="http://schemas.microsoft.com/office/powerpoint/2010/main" val="4225532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métodos parciales</a:t>
            </a:r>
          </a:p>
        </p:txBody>
      </p:sp>
      <p:sp>
        <p:nvSpPr>
          <p:cNvPr id="4" name="Slide Number Placeholder 3"/>
          <p:cNvSpPr>
            <a:spLocks noGrp="1"/>
          </p:cNvSpPr>
          <p:nvPr>
            <p:ph type="sldNum" sz="quarter" idx="5"/>
          </p:nvPr>
        </p:nvSpPr>
        <p:spPr/>
        <p:txBody>
          <a:bodyPr/>
          <a:lstStyle/>
          <a:p>
            <a:fld id="{38D62FAD-41FB-114C-973F-4611EED3A6D2}" type="slidenum">
              <a:rPr lang="en-BO" smtClean="0"/>
              <a:t>118</a:t>
            </a:fld>
            <a:endParaRPr lang="en-BO"/>
          </a:p>
        </p:txBody>
      </p:sp>
    </p:spTree>
    <p:extLst>
      <p:ext uri="{BB962C8B-B14F-4D97-AF65-F5344CB8AC3E}">
        <p14:creationId xmlns:p14="http://schemas.microsoft.com/office/powerpoint/2010/main" val="386897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123</a:t>
            </a:fld>
            <a:endParaRPr lang="en-BO"/>
          </a:p>
        </p:txBody>
      </p:sp>
    </p:spTree>
    <p:extLst>
      <p:ext uri="{BB962C8B-B14F-4D97-AF65-F5344CB8AC3E}">
        <p14:creationId xmlns:p14="http://schemas.microsoft.com/office/powerpoint/2010/main" val="3394572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134</a:t>
            </a:fld>
            <a:endParaRPr lang="en-BO"/>
          </a:p>
        </p:txBody>
      </p:sp>
    </p:spTree>
    <p:extLst>
      <p:ext uri="{BB962C8B-B14F-4D97-AF65-F5344CB8AC3E}">
        <p14:creationId xmlns:p14="http://schemas.microsoft.com/office/powerpoint/2010/main" val="667911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137</a:t>
            </a:fld>
            <a:endParaRPr lang="en-BO"/>
          </a:p>
        </p:txBody>
      </p:sp>
    </p:spTree>
    <p:extLst>
      <p:ext uri="{BB962C8B-B14F-4D97-AF65-F5344CB8AC3E}">
        <p14:creationId xmlns:p14="http://schemas.microsoft.com/office/powerpoint/2010/main" val="2845220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140</a:t>
            </a:fld>
            <a:endParaRPr lang="en-BO"/>
          </a:p>
        </p:txBody>
      </p:sp>
    </p:spTree>
    <p:extLst>
      <p:ext uri="{BB962C8B-B14F-4D97-AF65-F5344CB8AC3E}">
        <p14:creationId xmlns:p14="http://schemas.microsoft.com/office/powerpoint/2010/main" val="4141310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5/3/20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5/3/20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5/3/20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5/3/20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5/3/20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5/3/20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5/3/20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5/3/20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5/3/20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5/3/20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5/3/20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5/3/20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8" Type="http://schemas.openxmlformats.org/officeDocument/2006/relationships/hyperlink" Target="https://docs.microsoft.com/en-us/dotnet/api/system.object.memberwiseclone?view=netcore-3.1#System_Object_MemberwiseClone" TargetMode="External"/><Relationship Id="rId3" Type="http://schemas.openxmlformats.org/officeDocument/2006/relationships/hyperlink" Target="https://docs.microsoft.com/en-us/dotnet/api/system.object.equals?view=netcore-3.1#System_Object_Equals_System_Object_" TargetMode="External"/><Relationship Id="rId7" Type="http://schemas.openxmlformats.org/officeDocument/2006/relationships/hyperlink" Target="https://docs.microsoft.com/en-us/dotnet/api/system.object.gettype?view=netcore-3.1#System_Object_GetType" TargetMode="External"/><Relationship Id="rId2" Type="http://schemas.openxmlformats.org/officeDocument/2006/relationships/hyperlink" Target="https://docs.microsoft.com/en-us/dotnet/api/system.object.-ctor?view=netcore-3.1#System_Object__ctor"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object.gethashcode?view=netcore-3.1#System_Object_GetHashCode" TargetMode="External"/><Relationship Id="rId5" Type="http://schemas.openxmlformats.org/officeDocument/2006/relationships/hyperlink" Target="https://docs.microsoft.com/en-us/dotnet/api/system.object.finalize?view=netcore-3.1#System_Object_Finalize" TargetMode="External"/><Relationship Id="rId10" Type="http://schemas.openxmlformats.org/officeDocument/2006/relationships/hyperlink" Target="https://docs.microsoft.com/en-us/dotnet/api/system.object.tostring?view=netcore-3.1#System_Object_ToString" TargetMode="External"/><Relationship Id="rId4" Type="http://schemas.openxmlformats.org/officeDocument/2006/relationships/hyperlink" Target="https://docs.microsoft.com/en-us/dotnet/api/system.object.equals?view=netcore-3.1#System_Object_Equals_System_Object_System_Object_" TargetMode="External"/><Relationship Id="rId9" Type="http://schemas.openxmlformats.org/officeDocument/2006/relationships/hyperlink" Target="https://docs.microsoft.com/en-us/dotnet/api/system.object.referenceequals?view=netcore-3.1#System_Object_ReferenceEquals_System_Object_System_Object_"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E8F-A8D0-BF48-B442-22FA8FC16172}"/>
              </a:ext>
            </a:extLst>
          </p:cNvPr>
          <p:cNvSpPr>
            <a:spLocks noGrp="1"/>
          </p:cNvSpPr>
          <p:nvPr>
            <p:ph type="title"/>
          </p:nvPr>
        </p:nvSpPr>
        <p:spPr/>
        <p:txBody>
          <a:bodyPr/>
          <a:lstStyle/>
          <a:p>
            <a:r>
              <a:rPr lang="en-BO" dirty="0"/>
              <a:t>Capítulo 7</a:t>
            </a:r>
          </a:p>
        </p:txBody>
      </p:sp>
      <p:sp>
        <p:nvSpPr>
          <p:cNvPr id="3" name="Content Placeholder 2">
            <a:extLst>
              <a:ext uri="{FF2B5EF4-FFF2-40B4-BE49-F238E27FC236}">
                <a16:creationId xmlns:a16="http://schemas.microsoft.com/office/drawing/2014/main" id="{B93BFCB3-DE49-D449-8DE1-41CAE7C46C32}"/>
              </a:ext>
            </a:extLst>
          </p:cNvPr>
          <p:cNvSpPr>
            <a:spLocks noGrp="1"/>
          </p:cNvSpPr>
          <p:nvPr>
            <p:ph idx="1"/>
          </p:nvPr>
        </p:nvSpPr>
        <p:spPr/>
        <p:txBody>
          <a:bodyPr/>
          <a:lstStyle/>
          <a:p>
            <a:pPr marL="0" indent="0">
              <a:buNone/>
            </a:pPr>
            <a:r>
              <a:rPr lang="en-BO" sz="3600" b="1" dirty="0"/>
              <a:t>Clases</a:t>
            </a:r>
          </a:p>
          <a:p>
            <a:pPr marL="0" indent="0">
              <a:buNone/>
            </a:pPr>
            <a:endParaRPr lang="en-BO" sz="3600" b="1" dirty="0"/>
          </a:p>
          <a:p>
            <a:pPr marL="0" indent="0">
              <a:buNone/>
            </a:pPr>
            <a:r>
              <a:rPr lang="en-US" dirty="0"/>
              <a:t>C # es un </a:t>
            </a:r>
            <a:r>
              <a:rPr lang="en-US" dirty="0" err="1"/>
              <a:t>lenguaje</a:t>
            </a:r>
            <a:r>
              <a:rPr lang="en-US" dirty="0"/>
              <a:t> </a:t>
            </a:r>
            <a:r>
              <a:rPr lang="en-US" dirty="0" err="1"/>
              <a:t>Orientada</a:t>
            </a:r>
            <a:r>
              <a:rPr lang="en-US" dirty="0"/>
              <a:t> a </a:t>
            </a:r>
            <a:r>
              <a:rPr lang="en-US" dirty="0" err="1"/>
              <a:t>Objetos</a:t>
            </a:r>
            <a:r>
              <a:rPr lang="en-US" dirty="0"/>
              <a:t> (OOP).</a:t>
            </a:r>
          </a:p>
          <a:p>
            <a:pPr marL="0" indent="0">
              <a:buNone/>
            </a:pPr>
            <a:r>
              <a:rPr lang="en-US" dirty="0"/>
              <a:t>El </a:t>
            </a:r>
            <a:r>
              <a:rPr lang="en-US" dirty="0" err="1"/>
              <a:t>concepto</a:t>
            </a:r>
            <a:r>
              <a:rPr lang="en-US" dirty="0"/>
              <a:t> clave de  OOP es el de </a:t>
            </a:r>
            <a:r>
              <a:rPr lang="en-US" dirty="0" err="1"/>
              <a:t>clase</a:t>
            </a:r>
            <a:r>
              <a:rPr lang="en-US" dirty="0"/>
              <a:t> (class).</a:t>
            </a:r>
            <a:endParaRPr lang="en-BO" dirty="0"/>
          </a:p>
        </p:txBody>
      </p:sp>
    </p:spTree>
    <p:extLst>
      <p:ext uri="{BB962C8B-B14F-4D97-AF65-F5344CB8AC3E}">
        <p14:creationId xmlns:p14="http://schemas.microsoft.com/office/powerpoint/2010/main" val="32492164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40A9-ECF3-D54A-AC4B-D6244A0C61D1}"/>
              </a:ext>
            </a:extLst>
          </p:cNvPr>
          <p:cNvSpPr>
            <a:spLocks noGrp="1"/>
          </p:cNvSpPr>
          <p:nvPr>
            <p:ph type="title"/>
          </p:nvPr>
        </p:nvSpPr>
        <p:spPr/>
        <p:txBody>
          <a:bodyPr/>
          <a:lstStyle/>
          <a:p>
            <a:r>
              <a:rPr lang="en-BO" dirty="0"/>
              <a:t>Clase de instancia y objeto</a:t>
            </a:r>
          </a:p>
        </p:txBody>
      </p:sp>
      <p:sp>
        <p:nvSpPr>
          <p:cNvPr id="3" name="Content Placeholder 2">
            <a:extLst>
              <a:ext uri="{FF2B5EF4-FFF2-40B4-BE49-F238E27FC236}">
                <a16:creationId xmlns:a16="http://schemas.microsoft.com/office/drawing/2014/main" id="{C721EE91-E404-AA42-863E-C415EA63BF7C}"/>
              </a:ext>
            </a:extLst>
          </p:cNvPr>
          <p:cNvSpPr>
            <a:spLocks noGrp="1"/>
          </p:cNvSpPr>
          <p:nvPr>
            <p:ph idx="1"/>
          </p:nvPr>
        </p:nvSpPr>
        <p:spPr>
          <a:xfrm>
            <a:off x="6635930" y="1784152"/>
            <a:ext cx="4717869" cy="467820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Una </a:t>
            </a:r>
            <a:r>
              <a:rPr lang="en-US" sz="1800" dirty="0" err="1"/>
              <a:t>clase</a:t>
            </a:r>
            <a:r>
              <a:rPr lang="en-US" sz="1800" dirty="0"/>
              <a:t> de </a:t>
            </a:r>
            <a:r>
              <a:rPr lang="en-US" sz="1800" dirty="0" err="1"/>
              <a:t>instancia</a:t>
            </a:r>
            <a:r>
              <a:rPr lang="en-US" sz="1800" dirty="0"/>
              <a:t> (</a:t>
            </a:r>
            <a:r>
              <a:rPr lang="en-US" sz="1800" b="1" dirty="0"/>
              <a:t>class</a:t>
            </a:r>
            <a:r>
              <a:rPr lang="en-US" sz="1800" dirty="0"/>
              <a:t>) es una </a:t>
            </a:r>
            <a:r>
              <a:rPr lang="en-US" sz="1800" dirty="0" err="1"/>
              <a:t>plantilla</a:t>
            </a:r>
            <a:r>
              <a:rPr lang="en-US" sz="1800" dirty="0"/>
              <a:t> </a:t>
            </a:r>
            <a:r>
              <a:rPr lang="en-US" sz="1800" dirty="0" err="1"/>
              <a:t>creada</a:t>
            </a:r>
            <a:r>
              <a:rPr lang="en-US" sz="1800" dirty="0"/>
              <a:t> para </a:t>
            </a:r>
            <a:r>
              <a:rPr lang="en-US" sz="1800" dirty="0" err="1"/>
              <a:t>crear</a:t>
            </a:r>
            <a:r>
              <a:rPr lang="en-US" sz="1800" dirty="0"/>
              <a:t> </a:t>
            </a:r>
            <a:r>
              <a:rPr lang="en-US" sz="1800" dirty="0" err="1"/>
              <a:t>objetos</a:t>
            </a:r>
            <a:r>
              <a:rPr lang="en-US" sz="1800" dirty="0"/>
              <a:t> con una </a:t>
            </a:r>
            <a:r>
              <a:rPr lang="en-US" sz="1800" dirty="0" err="1"/>
              <a:t>cierta</a:t>
            </a:r>
            <a:r>
              <a:rPr lang="en-US" sz="1800" dirty="0"/>
              <a:t> </a:t>
            </a:r>
            <a:r>
              <a:rPr lang="en-US" sz="1800" dirty="0" err="1"/>
              <a:t>característica</a:t>
            </a:r>
            <a:r>
              <a:rPr lang="en-US" sz="1800" dirty="0"/>
              <a:t>. </a:t>
            </a:r>
            <a:r>
              <a:rPr lang="en-US" sz="1800" dirty="0" err="1"/>
              <a:t>Están</a:t>
            </a:r>
            <a:r>
              <a:rPr lang="en-US" sz="1800" dirty="0"/>
              <a:t> </a:t>
            </a:r>
            <a:r>
              <a:rPr lang="en-US" sz="1800" dirty="0" err="1"/>
              <a:t>formados</a:t>
            </a:r>
            <a:r>
              <a:rPr lang="en-US" sz="1800" dirty="0"/>
              <a:t> por </a:t>
            </a:r>
            <a:r>
              <a:rPr lang="en-US" sz="1800" dirty="0" err="1"/>
              <a:t>miembros</a:t>
            </a:r>
            <a:r>
              <a:rPr lang="en-US" sz="1800" dirty="0"/>
              <a:t> de </a:t>
            </a:r>
            <a:r>
              <a:rPr lang="en-US" sz="1800" dirty="0" err="1"/>
              <a:t>distintos</a:t>
            </a:r>
            <a:r>
              <a:rPr lang="en-US" sz="1800" dirty="0"/>
              <a:t> “</a:t>
            </a:r>
            <a:r>
              <a:rPr lang="en-US" sz="1800" dirty="0" err="1"/>
              <a:t>tipos</a:t>
            </a:r>
            <a:r>
              <a:rPr lang="en-US" sz="1800" dirty="0"/>
              <a:t>”. Los dos </a:t>
            </a:r>
            <a:r>
              <a:rPr lang="en-US" sz="1800" dirty="0" err="1"/>
              <a:t>miembros</a:t>
            </a:r>
            <a:r>
              <a:rPr lang="en-US" sz="1800" dirty="0"/>
              <a:t> </a:t>
            </a:r>
            <a:r>
              <a:rPr lang="en-US" sz="1800" dirty="0" err="1"/>
              <a:t>principales</a:t>
            </a:r>
            <a:r>
              <a:rPr lang="en-US" sz="1800" dirty="0"/>
              <a:t> son los </a:t>
            </a:r>
            <a:r>
              <a:rPr lang="en-US" sz="1800" dirty="0" err="1"/>
              <a:t>campos</a:t>
            </a:r>
            <a:r>
              <a:rPr lang="en-US" sz="1800" dirty="0"/>
              <a:t> y los </a:t>
            </a:r>
            <a:r>
              <a:rPr lang="en-US" sz="1800" dirty="0" err="1"/>
              <a:t>métodos</a:t>
            </a:r>
            <a:r>
              <a:rPr lang="en-US" sz="1800" dirty="0"/>
              <a:t>.</a:t>
            </a:r>
          </a:p>
          <a:p>
            <a:pPr marL="0" indent="0">
              <a:buNone/>
            </a:pPr>
            <a:r>
              <a:rPr lang="en-US" sz="1800" dirty="0"/>
              <a:t> </a:t>
            </a:r>
            <a:endParaRPr lang="en-US" sz="1100" dirty="0"/>
          </a:p>
          <a:p>
            <a:pPr marL="0" indent="0">
              <a:buNone/>
            </a:pPr>
            <a:r>
              <a:rPr lang="en-US" sz="1800" dirty="0"/>
              <a:t>Los </a:t>
            </a:r>
            <a:r>
              <a:rPr lang="en-US" sz="1800" dirty="0" err="1"/>
              <a:t>campos</a:t>
            </a:r>
            <a:r>
              <a:rPr lang="en-US" sz="1800" dirty="0"/>
              <a:t> son las </a:t>
            </a:r>
            <a:r>
              <a:rPr lang="en-US" sz="1800" b="1" dirty="0"/>
              <a:t>variables</a:t>
            </a:r>
            <a:r>
              <a:rPr lang="en-US" sz="1800" dirty="0"/>
              <a:t> (los </a:t>
            </a:r>
            <a:r>
              <a:rPr lang="en-US" sz="1800" dirty="0" err="1"/>
              <a:t>datos</a:t>
            </a:r>
            <a:r>
              <a:rPr lang="en-US" sz="1800" dirty="0"/>
              <a:t>) que </a:t>
            </a:r>
            <a:r>
              <a:rPr lang="en-US" sz="1800" dirty="0" err="1"/>
              <a:t>representan</a:t>
            </a:r>
            <a:r>
              <a:rPr lang="en-US" sz="1800" dirty="0"/>
              <a:t> el </a:t>
            </a:r>
            <a:r>
              <a:rPr lang="en-US" sz="1800" dirty="0" err="1"/>
              <a:t>estado</a:t>
            </a:r>
            <a:r>
              <a:rPr lang="en-US" sz="1800" dirty="0"/>
              <a:t> del </a:t>
            </a:r>
            <a:r>
              <a:rPr lang="en-US" sz="1800" dirty="0" err="1"/>
              <a:t>objeto</a:t>
            </a:r>
            <a:r>
              <a:rPr lang="en-US" sz="1800" dirty="0"/>
              <a:t>.</a:t>
            </a:r>
          </a:p>
          <a:p>
            <a:pPr marL="0" indent="0">
              <a:buNone/>
            </a:pPr>
            <a:endParaRPr lang="en-US" sz="1800" dirty="0"/>
          </a:p>
          <a:p>
            <a:pPr marL="0" indent="0">
              <a:buNone/>
            </a:pPr>
            <a:r>
              <a:rPr lang="en-US" sz="1800" dirty="0" err="1"/>
              <a:t>Mientras</a:t>
            </a:r>
            <a:r>
              <a:rPr lang="en-US" sz="1800" dirty="0"/>
              <a:t> que los </a:t>
            </a:r>
            <a:r>
              <a:rPr lang="en-US" sz="1800" dirty="0" err="1"/>
              <a:t>métodos</a:t>
            </a:r>
            <a:r>
              <a:rPr lang="en-US" sz="1800" dirty="0"/>
              <a:t> son las </a:t>
            </a:r>
            <a:r>
              <a:rPr lang="en-US" sz="1800" b="1" dirty="0" err="1"/>
              <a:t>funciones</a:t>
            </a:r>
            <a:r>
              <a:rPr lang="en-US" sz="1800" dirty="0"/>
              <a:t> que </a:t>
            </a:r>
            <a:r>
              <a:rPr lang="en-US" sz="1800" dirty="0" err="1"/>
              <a:t>definen</a:t>
            </a:r>
            <a:r>
              <a:rPr lang="en-US" sz="1800" dirty="0"/>
              <a:t> lo que el </a:t>
            </a:r>
            <a:r>
              <a:rPr lang="en-US" sz="1800" dirty="0" err="1"/>
              <a:t>objeto</a:t>
            </a:r>
            <a:r>
              <a:rPr lang="en-US" sz="1800" dirty="0"/>
              <a:t> </a:t>
            </a:r>
            <a:r>
              <a:rPr lang="en-US" sz="1800" dirty="0" err="1"/>
              <a:t>puede</a:t>
            </a:r>
            <a:r>
              <a:rPr lang="en-US" sz="1800" dirty="0"/>
              <a:t> </a:t>
            </a:r>
            <a:r>
              <a:rPr lang="en-US" sz="1800" dirty="0" err="1"/>
              <a:t>hacer</a:t>
            </a:r>
            <a:r>
              <a:rPr lang="en-US" sz="1800" dirty="0"/>
              <a:t>.</a:t>
            </a:r>
          </a:p>
          <a:p>
            <a:pPr marL="0" indent="0">
              <a:buNone/>
            </a:pPr>
            <a:endParaRPr lang="en-US" sz="1800" dirty="0"/>
          </a:p>
          <a:p>
            <a:pPr marL="0" indent="0">
              <a:buNone/>
            </a:pPr>
            <a:r>
              <a:rPr lang="en-US" sz="1800" dirty="0"/>
              <a:t>Como Podemos </a:t>
            </a:r>
            <a:r>
              <a:rPr lang="en-US" sz="1800" dirty="0" err="1"/>
              <a:t>ver</a:t>
            </a:r>
            <a:r>
              <a:rPr lang="en-US" sz="1800" dirty="0"/>
              <a:t> la </a:t>
            </a:r>
            <a:r>
              <a:rPr lang="en-US" sz="1800" dirty="0" err="1"/>
              <a:t>clase</a:t>
            </a:r>
            <a:r>
              <a:rPr lang="en-US" sz="1800" dirty="0"/>
              <a:t> </a:t>
            </a:r>
            <a:r>
              <a:rPr lang="en-US" sz="1800" dirty="0" err="1"/>
              <a:t>rectángulo</a:t>
            </a:r>
            <a:r>
              <a:rPr lang="en-US" sz="1800" dirty="0"/>
              <a:t> </a:t>
            </a:r>
            <a:r>
              <a:rPr lang="en-US" sz="1800" dirty="0" err="1"/>
              <a:t>en</a:t>
            </a:r>
            <a:r>
              <a:rPr lang="en-US" sz="1800" dirty="0"/>
              <a:t> el </a:t>
            </a:r>
            <a:r>
              <a:rPr lang="en-US" sz="1800" dirty="0" err="1"/>
              <a:t>ejemplo</a:t>
            </a:r>
            <a:r>
              <a:rPr lang="en-US" sz="1800" dirty="0"/>
              <a:t>, que </a:t>
            </a:r>
            <a:r>
              <a:rPr lang="en-US" sz="1800" dirty="0" err="1"/>
              <a:t>permite</a:t>
            </a:r>
            <a:r>
              <a:rPr lang="en-US" sz="1800" dirty="0"/>
              <a:t> </a:t>
            </a:r>
            <a:r>
              <a:rPr lang="en-US" sz="1800" dirty="0" err="1"/>
              <a:t>crear</a:t>
            </a:r>
            <a:r>
              <a:rPr lang="en-US" sz="1800" dirty="0"/>
              <a:t> </a:t>
            </a:r>
            <a:r>
              <a:rPr lang="en-US" sz="1800" dirty="0" err="1"/>
              <a:t>objetos</a:t>
            </a:r>
            <a:r>
              <a:rPr lang="en-US" sz="1800" dirty="0"/>
              <a:t> ”</a:t>
            </a:r>
            <a:r>
              <a:rPr lang="en-US" sz="1800" dirty="0" err="1"/>
              <a:t>rectángulos</a:t>
            </a:r>
            <a:r>
              <a:rPr lang="en-US" sz="1800" dirty="0"/>
              <a:t>” que </a:t>
            </a:r>
            <a:r>
              <a:rPr lang="en-US" sz="1800" dirty="0" err="1"/>
              <a:t>almacenan</a:t>
            </a:r>
            <a:r>
              <a:rPr lang="en-US" sz="1800" dirty="0"/>
              <a:t> sus </a:t>
            </a:r>
            <a:r>
              <a:rPr lang="en-US" sz="1800" dirty="0" err="1"/>
              <a:t>dimensiones</a:t>
            </a:r>
            <a:r>
              <a:rPr lang="en-US" sz="1800" dirty="0"/>
              <a:t> (</a:t>
            </a:r>
            <a:r>
              <a:rPr lang="en-US" sz="1800" dirty="0" err="1"/>
              <a:t>datos</a:t>
            </a:r>
            <a:r>
              <a:rPr lang="en-US" sz="1800" dirty="0"/>
              <a:t>) y </a:t>
            </a:r>
            <a:r>
              <a:rPr lang="en-US" sz="1800" dirty="0" err="1"/>
              <a:t>calculan</a:t>
            </a:r>
            <a:r>
              <a:rPr lang="en-US" sz="1800" dirty="0"/>
              <a:t> (</a:t>
            </a:r>
            <a:r>
              <a:rPr lang="en-US" sz="1800" dirty="0" err="1"/>
              <a:t>funciones</a:t>
            </a:r>
            <a:r>
              <a:rPr lang="en-US" sz="1800" dirty="0"/>
              <a:t>) sus </a:t>
            </a:r>
            <a:r>
              <a:rPr lang="en-US" sz="1800" dirty="0" err="1"/>
              <a:t>áreas</a:t>
            </a:r>
            <a:endParaRPr lang="en-US" sz="1800" dirty="0"/>
          </a:p>
          <a:p>
            <a:pPr marL="0" indent="0">
              <a:buNone/>
            </a:pPr>
            <a:endParaRPr lang="en-BO" sz="1800" dirty="0"/>
          </a:p>
        </p:txBody>
      </p:sp>
      <p:sp>
        <p:nvSpPr>
          <p:cNvPr id="4" name="TextBox 3">
            <a:extLst>
              <a:ext uri="{FF2B5EF4-FFF2-40B4-BE49-F238E27FC236}">
                <a16:creationId xmlns:a16="http://schemas.microsoft.com/office/drawing/2014/main" id="{BD84E8A8-DCCC-F64A-9E50-EE093FEE25EE}"/>
              </a:ext>
            </a:extLst>
          </p:cNvPr>
          <p:cNvSpPr txBox="1"/>
          <p:nvPr/>
        </p:nvSpPr>
        <p:spPr>
          <a:xfrm>
            <a:off x="838201" y="1775443"/>
            <a:ext cx="4892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class </a:t>
            </a:r>
            <a:r>
              <a:rPr lang="en-US" sz="1400" b="1" dirty="0" err="1">
                <a:solidFill>
                  <a:schemeClr val="accent2">
                    <a:lumMod val="40000"/>
                    <a:lumOff val="60000"/>
                  </a:schemeClr>
                </a:solidFill>
              </a:rPr>
              <a:t>Rectangulo</a:t>
            </a:r>
            <a:endParaRPr lang="en-US" sz="1400" b="1" dirty="0">
              <a:solidFill>
                <a:schemeClr val="accent2">
                  <a:lumMod val="40000"/>
                  <a:lumOff val="60000"/>
                </a:schemeClr>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a:t>
            </a:r>
          </a:p>
          <a:p>
            <a:r>
              <a:rPr lang="en-US" sz="1400" b="1" dirty="0">
                <a:solidFill>
                  <a:schemeClr val="bg1"/>
                </a:solidFill>
              </a:rPr>
              <a:t>{ </a:t>
            </a:r>
          </a:p>
          <a:p>
            <a:r>
              <a:rPr lang="en-US" sz="1400" b="1" dirty="0"/>
              <a:t>      static void Main() {</a:t>
            </a:r>
          </a:p>
          <a:p>
            <a:r>
              <a:rPr lang="en-US" sz="1400" b="1" dirty="0"/>
              <a:t>            var </a:t>
            </a:r>
            <a:r>
              <a:rPr lang="en-US" sz="1400" b="1" dirty="0">
                <a:solidFill>
                  <a:schemeClr val="accent2">
                    <a:lumMod val="40000"/>
                    <a:lumOff val="60000"/>
                  </a:schemeClr>
                </a:solidFill>
              </a:rPr>
              <a:t>rec</a:t>
            </a:r>
            <a:r>
              <a:rPr lang="en-US" sz="1400" b="1" dirty="0"/>
              <a:t> = </a:t>
            </a:r>
            <a:r>
              <a:rPr lang="en-US" sz="1400" b="1" dirty="0">
                <a:solidFill>
                  <a:schemeClr val="accent2">
                    <a:lumMod val="40000"/>
                    <a:lumOff val="60000"/>
                  </a:schemeClr>
                </a:solidFill>
              </a:rPr>
              <a:t>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a:t>
            </a:r>
            <a:r>
              <a:rPr lang="en-US" sz="1400" b="1" dirty="0"/>
              <a:t>; </a:t>
            </a:r>
            <a:r>
              <a:rPr lang="en-US" sz="1400" b="1" dirty="0" err="1">
                <a:solidFill>
                  <a:schemeClr val="accent2">
                    <a:lumMod val="40000"/>
                    <a:lumOff val="60000"/>
                  </a:schemeClr>
                </a:solidFill>
              </a:rPr>
              <a:t>rec.X</a:t>
            </a:r>
            <a:r>
              <a:rPr lang="en-US" sz="1400" b="1" dirty="0"/>
              <a:t> = 12; </a:t>
            </a:r>
            <a:r>
              <a:rPr lang="en-US" sz="1400" b="1" dirty="0" err="1">
                <a:solidFill>
                  <a:schemeClr val="accent2">
                    <a:lumMod val="40000"/>
                    <a:lumOff val="60000"/>
                  </a:schemeClr>
                </a:solidFill>
              </a:rPr>
              <a:t>rec.Y</a:t>
            </a:r>
            <a:r>
              <a:rPr lang="en-US" sz="1400" b="1" dirty="0"/>
              <a:t> = 20;</a:t>
            </a:r>
          </a:p>
          <a:p>
            <a:r>
              <a:rPr lang="en-US" sz="1400" b="1" dirty="0"/>
              <a:t>            var area = </a:t>
            </a:r>
            <a:r>
              <a:rPr lang="en-US" sz="1400" b="1" dirty="0" err="1">
                <a:solidFill>
                  <a:schemeClr val="accent2">
                    <a:lumMod val="40000"/>
                    <a:lumOff val="60000"/>
                  </a:schemeClr>
                </a:solidFill>
              </a:rPr>
              <a:t>rec.Area</a:t>
            </a:r>
            <a:r>
              <a:rPr lang="en-US" sz="1400" b="1" dirty="0">
                <a:solidFill>
                  <a:schemeClr val="accent2">
                    <a:lumMod val="40000"/>
                    <a:lumOff val="60000"/>
                  </a:schemeClr>
                </a:solidFill>
              </a:rPr>
              <a:t>()</a:t>
            </a:r>
            <a:r>
              <a:rPr lang="en-US" sz="1400" b="1" dirty="0"/>
              <a:t>;		</a:t>
            </a:r>
          </a:p>
          <a:p>
            <a:r>
              <a:rPr lang="en-US" sz="1400" b="1" dirty="0"/>
              <a:t>            Write($"</a:t>
            </a:r>
            <a:r>
              <a:rPr lang="en-US" sz="1400" b="1" dirty="0" err="1"/>
              <a:t>Área</a:t>
            </a:r>
            <a:r>
              <a:rPr lang="en-US" sz="1400" b="1" dirty="0"/>
              <a:t> del </a:t>
            </a:r>
            <a:r>
              <a:rPr lang="en-US" sz="1400" b="1" dirty="0" err="1"/>
              <a:t>rectángulo</a:t>
            </a:r>
            <a:r>
              <a:rPr lang="en-US" sz="1400" b="1" dirty="0"/>
              <a:t> = {area}"); 	// 240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071801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578-25A7-F948-A35E-DC801D3E017A}"/>
              </a:ext>
            </a:extLst>
          </p:cNvPr>
          <p:cNvSpPr>
            <a:spLocks noGrp="1"/>
          </p:cNvSpPr>
          <p:nvPr>
            <p:ph type="title"/>
          </p:nvPr>
        </p:nvSpPr>
        <p:spPr/>
        <p:txBody>
          <a:bodyPr/>
          <a:lstStyle/>
          <a:p>
            <a:r>
              <a:rPr lang="en-BO" dirty="0"/>
              <a:t>Creación de objetos (new)</a:t>
            </a:r>
          </a:p>
        </p:txBody>
      </p:sp>
      <p:sp>
        <p:nvSpPr>
          <p:cNvPr id="3" name="Content Placeholder 2">
            <a:extLst>
              <a:ext uri="{FF2B5EF4-FFF2-40B4-BE49-F238E27FC236}">
                <a16:creationId xmlns:a16="http://schemas.microsoft.com/office/drawing/2014/main" id="{BD16502D-51E9-B247-B21A-B40C36497078}"/>
              </a:ext>
            </a:extLst>
          </p:cNvPr>
          <p:cNvSpPr>
            <a:spLocks noGrp="1"/>
          </p:cNvSpPr>
          <p:nvPr>
            <p:ph idx="1"/>
          </p:nvPr>
        </p:nvSpPr>
        <p:spPr>
          <a:xfrm>
            <a:off x="7210698" y="1915887"/>
            <a:ext cx="4143102" cy="410173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1600" dirty="0"/>
              <a:t>Para </a:t>
            </a:r>
            <a:r>
              <a:rPr lang="en-US" sz="1600" dirty="0" err="1"/>
              <a:t>utilizar</a:t>
            </a:r>
            <a:r>
              <a:rPr lang="en-US" sz="1600" dirty="0"/>
              <a:t> los </a:t>
            </a:r>
            <a:r>
              <a:rPr lang="en-US" sz="1600" dirty="0" err="1"/>
              <a:t>miembros</a:t>
            </a:r>
            <a:r>
              <a:rPr lang="en-US" sz="1600" dirty="0"/>
              <a:t> de un </a:t>
            </a:r>
            <a:r>
              <a:rPr lang="en-US" sz="1600" dirty="0" err="1"/>
              <a:t>objeto</a:t>
            </a:r>
            <a:r>
              <a:rPr lang="en-US" sz="1600" dirty="0"/>
              <a:t>, </a:t>
            </a:r>
            <a:r>
              <a:rPr lang="en-US" sz="1600" dirty="0" err="1"/>
              <a:t>desde</a:t>
            </a:r>
            <a:r>
              <a:rPr lang="en-US" sz="1600" dirty="0"/>
              <a:t> </a:t>
            </a:r>
            <a:r>
              <a:rPr lang="en-US" sz="1600" dirty="0" err="1"/>
              <a:t>fuera</a:t>
            </a:r>
            <a:r>
              <a:rPr lang="en-US" sz="1600" dirty="0"/>
              <a:t> de la </a:t>
            </a:r>
            <a:r>
              <a:rPr lang="en-US" sz="1600" dirty="0" err="1"/>
              <a:t>clase</a:t>
            </a:r>
            <a:r>
              <a:rPr lang="en-US" sz="1600" dirty="0"/>
              <a:t> </a:t>
            </a:r>
            <a:r>
              <a:rPr lang="en-US" sz="1600" dirty="0" err="1"/>
              <a:t>en</a:t>
            </a:r>
            <a:r>
              <a:rPr lang="en-US" sz="1600" dirty="0"/>
              <a:t> la que se </a:t>
            </a:r>
            <a:r>
              <a:rPr lang="en-US" sz="1600" dirty="0" err="1"/>
              <a:t>definen</a:t>
            </a:r>
            <a:r>
              <a:rPr lang="en-US" sz="1600" dirty="0"/>
              <a:t>, es </a:t>
            </a:r>
            <a:r>
              <a:rPr lang="en-US" sz="1600" dirty="0" err="1"/>
              <a:t>necesario</a:t>
            </a:r>
            <a:r>
              <a:rPr lang="en-US" sz="1600" dirty="0"/>
              <a:t> </a:t>
            </a:r>
            <a:r>
              <a:rPr lang="en-US" sz="1600" dirty="0" err="1"/>
              <a:t>crear</a:t>
            </a:r>
            <a:r>
              <a:rPr lang="en-US" sz="1600" dirty="0"/>
              <a:t> un </a:t>
            </a:r>
            <a:r>
              <a:rPr lang="en-US" sz="1600" dirty="0" err="1"/>
              <a:t>objeto</a:t>
            </a:r>
            <a:r>
              <a:rPr lang="en-US" sz="1600" dirty="0"/>
              <a:t> (</a:t>
            </a:r>
            <a:r>
              <a:rPr lang="en-US" sz="1600" dirty="0" err="1"/>
              <a:t>instancia</a:t>
            </a:r>
            <a:r>
              <a:rPr lang="en-US" sz="1600" dirty="0"/>
              <a:t>) de la </a:t>
            </a:r>
            <a:r>
              <a:rPr lang="en-US" sz="1600" dirty="0" err="1"/>
              <a:t>clase</a:t>
            </a:r>
            <a:r>
              <a:rPr lang="en-US" sz="1600" dirty="0"/>
              <a:t> a la que </a:t>
            </a:r>
            <a:r>
              <a:rPr lang="en-US" sz="1600" dirty="0" err="1"/>
              <a:t>pertenece</a:t>
            </a:r>
            <a:r>
              <a:rPr lang="en-US" sz="1600" dirty="0"/>
              <a:t>. </a:t>
            </a:r>
            <a:r>
              <a:rPr lang="en-US" sz="1600" dirty="0" err="1"/>
              <a:t>Esto</a:t>
            </a:r>
            <a:r>
              <a:rPr lang="en-US" sz="1600" dirty="0"/>
              <a:t> se </a:t>
            </a:r>
            <a:r>
              <a:rPr lang="en-US" sz="1600" dirty="0" err="1"/>
              <a:t>hace</a:t>
            </a:r>
            <a:r>
              <a:rPr lang="en-US" sz="1600" dirty="0"/>
              <a:t> </a:t>
            </a:r>
            <a:r>
              <a:rPr lang="en-US" sz="1600" dirty="0" err="1"/>
              <a:t>utilizando</a:t>
            </a:r>
            <a:r>
              <a:rPr lang="en-US" sz="1600" dirty="0"/>
              <a:t> el keyword </a:t>
            </a:r>
            <a:r>
              <a:rPr lang="en-US" sz="2000" b="1" dirty="0"/>
              <a:t>new</a:t>
            </a:r>
            <a:r>
              <a:rPr lang="en-US" sz="1600" dirty="0"/>
              <a:t>.</a:t>
            </a:r>
          </a:p>
          <a:p>
            <a:pPr marL="0" indent="0">
              <a:buNone/>
            </a:pPr>
            <a:r>
              <a:rPr lang="en-US" sz="1600" dirty="0" err="1"/>
              <a:t>Cuando</a:t>
            </a:r>
            <a:r>
              <a:rPr lang="en-US" sz="1600" dirty="0"/>
              <a:t> se </a:t>
            </a:r>
            <a:r>
              <a:rPr lang="en-US" sz="1600" dirty="0" err="1"/>
              <a:t>crea</a:t>
            </a:r>
            <a:r>
              <a:rPr lang="en-US" sz="1600" dirty="0"/>
              <a:t> un </a:t>
            </a:r>
            <a:r>
              <a:rPr lang="en-US" sz="1600" dirty="0" err="1"/>
              <a:t>objeto</a:t>
            </a:r>
            <a:r>
              <a:rPr lang="en-US" sz="1600" dirty="0"/>
              <a:t>, el runtime </a:t>
            </a:r>
            <a:r>
              <a:rPr lang="en-US" sz="1600" dirty="0" err="1"/>
              <a:t>hace</a:t>
            </a:r>
            <a:r>
              <a:rPr lang="en-US" sz="1600" dirty="0"/>
              <a:t> la </a:t>
            </a:r>
            <a:r>
              <a:rPr lang="en-US" sz="1600" dirty="0" err="1"/>
              <a:t>reserva</a:t>
            </a:r>
            <a:r>
              <a:rPr lang="en-US" sz="1600" dirty="0"/>
              <a:t> del </a:t>
            </a:r>
            <a:r>
              <a:rPr lang="en-US" sz="1600" dirty="0" err="1"/>
              <a:t>área</a:t>
            </a:r>
            <a:r>
              <a:rPr lang="en-US" sz="1600" dirty="0"/>
              <a:t> </a:t>
            </a:r>
            <a:r>
              <a:rPr lang="en-US" sz="1600" dirty="0" err="1"/>
              <a:t>en</a:t>
            </a:r>
            <a:r>
              <a:rPr lang="en-US" sz="1600" dirty="0"/>
              <a:t> </a:t>
            </a:r>
            <a:r>
              <a:rPr lang="en-US" sz="1600" dirty="0" err="1"/>
              <a:t>memoria</a:t>
            </a:r>
            <a:r>
              <a:rPr lang="en-US" sz="1600" dirty="0"/>
              <a:t> que </a:t>
            </a:r>
            <a:r>
              <a:rPr lang="en-US" sz="1600" dirty="0" err="1"/>
              <a:t>este</a:t>
            </a:r>
            <a:r>
              <a:rPr lang="en-US" sz="1600" dirty="0"/>
              <a:t> </a:t>
            </a:r>
            <a:r>
              <a:rPr lang="en-US" sz="1600" dirty="0" err="1"/>
              <a:t>necesita</a:t>
            </a:r>
            <a:r>
              <a:rPr lang="en-US" sz="1600" dirty="0"/>
              <a:t>, de </a:t>
            </a:r>
            <a:r>
              <a:rPr lang="en-US" sz="1600" dirty="0" err="1"/>
              <a:t>acuerdo</a:t>
            </a:r>
            <a:r>
              <a:rPr lang="en-US" sz="1600" dirty="0"/>
              <a:t> a la </a:t>
            </a:r>
            <a:r>
              <a:rPr lang="en-US" sz="1600" dirty="0" err="1"/>
              <a:t>definición</a:t>
            </a:r>
            <a:r>
              <a:rPr lang="en-US" sz="1600" dirty="0"/>
              <a:t> de la </a:t>
            </a:r>
            <a:r>
              <a:rPr lang="en-US" sz="1600" dirty="0" err="1"/>
              <a:t>clase</a:t>
            </a:r>
            <a:r>
              <a:rPr lang="en-US" sz="1600" dirty="0"/>
              <a:t> del </a:t>
            </a:r>
            <a:r>
              <a:rPr lang="en-US" sz="1600" dirty="0" err="1"/>
              <a:t>objeto</a:t>
            </a:r>
            <a:r>
              <a:rPr lang="en-US" sz="1600" dirty="0"/>
              <a:t>.  </a:t>
            </a:r>
          </a:p>
          <a:p>
            <a:pPr marL="0" indent="0">
              <a:buNone/>
            </a:pPr>
            <a:r>
              <a:rPr lang="en-US" sz="1600" dirty="0" err="1"/>
              <a:t>Además</a:t>
            </a:r>
            <a:r>
              <a:rPr lang="en-US" sz="1600" dirty="0"/>
              <a:t> de </a:t>
            </a:r>
            <a:r>
              <a:rPr lang="en-US" sz="1600" dirty="0" err="1"/>
              <a:t>crear</a:t>
            </a:r>
            <a:r>
              <a:rPr lang="en-US" sz="1600" dirty="0"/>
              <a:t> el </a:t>
            </a:r>
            <a:r>
              <a:rPr lang="en-US" sz="1600" dirty="0" err="1"/>
              <a:t>objeto</a:t>
            </a:r>
            <a:r>
              <a:rPr lang="en-US" sz="1600" dirty="0"/>
              <a:t>, los </a:t>
            </a:r>
            <a:r>
              <a:rPr lang="en-US" sz="1600" dirty="0" err="1"/>
              <a:t>miembros</a:t>
            </a:r>
            <a:r>
              <a:rPr lang="en-US" sz="1600" dirty="0"/>
              <a:t> de la </a:t>
            </a:r>
            <a:r>
              <a:rPr lang="en-US" sz="1600" dirty="0" err="1"/>
              <a:t>clase</a:t>
            </a:r>
            <a:r>
              <a:rPr lang="en-US" sz="1600" dirty="0"/>
              <a:t> a los que es </a:t>
            </a:r>
            <a:r>
              <a:rPr lang="en-US" sz="1600" dirty="0" err="1"/>
              <a:t>necesario</a:t>
            </a:r>
            <a:r>
              <a:rPr lang="en-US" sz="1600" dirty="0"/>
              <a:t> </a:t>
            </a:r>
            <a:r>
              <a:rPr lang="en-US" sz="1600" dirty="0" err="1"/>
              <a:t>tener</a:t>
            </a:r>
            <a:r>
              <a:rPr lang="en-US" sz="1600" dirty="0"/>
              <a:t> </a:t>
            </a:r>
            <a:r>
              <a:rPr lang="en-US" sz="1600" dirty="0" err="1"/>
              <a:t>acceso</a:t>
            </a:r>
            <a:r>
              <a:rPr lang="en-US" sz="1600" dirty="0"/>
              <a:t> </a:t>
            </a:r>
            <a:r>
              <a:rPr lang="en-US" sz="1600" dirty="0" err="1"/>
              <a:t>desde</a:t>
            </a:r>
            <a:r>
              <a:rPr lang="en-US" sz="1600" dirty="0"/>
              <a:t> </a:t>
            </a:r>
            <a:r>
              <a:rPr lang="en-US" sz="1600" dirty="0" err="1"/>
              <a:t>afuera</a:t>
            </a:r>
            <a:r>
              <a:rPr lang="en-US" sz="1600" dirty="0"/>
              <a:t>, </a:t>
            </a:r>
            <a:r>
              <a:rPr lang="en-US" sz="1600" dirty="0" err="1"/>
              <a:t>deben</a:t>
            </a:r>
            <a:r>
              <a:rPr lang="en-US" sz="1600" dirty="0"/>
              <a:t> </a:t>
            </a:r>
            <a:r>
              <a:rPr lang="en-US" sz="1600" dirty="0" err="1"/>
              <a:t>declararse</a:t>
            </a:r>
            <a:r>
              <a:rPr lang="en-US" sz="1600" dirty="0"/>
              <a:t> </a:t>
            </a:r>
            <a:r>
              <a:rPr lang="en-US" sz="1600" dirty="0" err="1"/>
              <a:t>como</a:t>
            </a:r>
            <a:r>
              <a:rPr lang="en-US" sz="1600" dirty="0"/>
              <a:t> </a:t>
            </a:r>
            <a:r>
              <a:rPr lang="en-US" sz="1600" dirty="0" err="1"/>
              <a:t>públicos</a:t>
            </a:r>
            <a:r>
              <a:rPr lang="en-US" sz="1600" dirty="0"/>
              <a:t> (</a:t>
            </a:r>
            <a:r>
              <a:rPr lang="en-US" sz="2000" b="1" dirty="0"/>
              <a:t>public</a:t>
            </a:r>
            <a:r>
              <a:rPr lang="en-US" sz="1600" dirty="0"/>
              <a:t>) </a:t>
            </a:r>
            <a:r>
              <a:rPr lang="en-US" sz="1600" dirty="0" err="1"/>
              <a:t>en</a:t>
            </a:r>
            <a:r>
              <a:rPr lang="en-US" sz="1600" dirty="0"/>
              <a:t> la </a:t>
            </a:r>
            <a:r>
              <a:rPr lang="en-US" sz="1600" dirty="0" err="1"/>
              <a:t>definición</a:t>
            </a:r>
            <a:r>
              <a:rPr lang="en-US" sz="1600" dirty="0"/>
              <a:t> de </a:t>
            </a:r>
            <a:r>
              <a:rPr lang="en-US" sz="1600" dirty="0" err="1"/>
              <a:t>clase</a:t>
            </a:r>
            <a:r>
              <a:rPr lang="en-US" sz="1600" dirty="0"/>
              <a:t>.</a:t>
            </a:r>
          </a:p>
          <a:p>
            <a:pPr marL="0" indent="0">
              <a:buNone/>
            </a:pPr>
            <a:r>
              <a:rPr lang="en-US" sz="1600" dirty="0"/>
              <a:t>Por </a:t>
            </a:r>
            <a:r>
              <a:rPr lang="en-US" sz="1600" dirty="0" err="1"/>
              <a:t>convención</a:t>
            </a:r>
            <a:r>
              <a:rPr lang="en-US" sz="1600" dirty="0"/>
              <a:t> </a:t>
            </a:r>
            <a:r>
              <a:rPr lang="en-US" sz="1600" dirty="0" err="1"/>
              <a:t>todos</a:t>
            </a:r>
            <a:r>
              <a:rPr lang="en-US" sz="1600" dirty="0"/>
              <a:t> los </a:t>
            </a:r>
            <a:r>
              <a:rPr lang="en-US" sz="1600" dirty="0" err="1"/>
              <a:t>miembros</a:t>
            </a:r>
            <a:r>
              <a:rPr lang="en-US" sz="1600" dirty="0"/>
              <a:t> </a:t>
            </a:r>
            <a:r>
              <a:rPr lang="en-US" sz="1600" dirty="0" err="1"/>
              <a:t>públicos</a:t>
            </a:r>
            <a:r>
              <a:rPr lang="en-US" sz="1600" dirty="0"/>
              <a:t> </a:t>
            </a:r>
            <a:r>
              <a:rPr lang="en-US" sz="1600" dirty="0" err="1"/>
              <a:t>suelen</a:t>
            </a:r>
            <a:r>
              <a:rPr lang="en-US" sz="1600" dirty="0"/>
              <a:t> </a:t>
            </a:r>
            <a:r>
              <a:rPr lang="en-US" sz="1600" dirty="0" err="1"/>
              <a:t>definirse</a:t>
            </a:r>
            <a:r>
              <a:rPr lang="en-US" sz="1600" dirty="0"/>
              <a:t> con palabras que </a:t>
            </a:r>
            <a:r>
              <a:rPr lang="en-US" sz="1600" dirty="0" err="1"/>
              <a:t>comiencen</a:t>
            </a:r>
            <a:r>
              <a:rPr lang="en-US" sz="1600" dirty="0"/>
              <a:t> con </a:t>
            </a:r>
            <a:r>
              <a:rPr lang="en-US" sz="1600" dirty="0" err="1"/>
              <a:t>mayúsculas</a:t>
            </a:r>
            <a:r>
              <a:rPr lang="en-US" sz="1600" dirty="0"/>
              <a:t>.</a:t>
            </a:r>
            <a:endParaRPr lang="en-BO" sz="1600" dirty="0"/>
          </a:p>
        </p:txBody>
      </p:sp>
      <p:sp>
        <p:nvSpPr>
          <p:cNvPr id="4" name="TextBox 3">
            <a:extLst>
              <a:ext uri="{FF2B5EF4-FFF2-40B4-BE49-F238E27FC236}">
                <a16:creationId xmlns:a16="http://schemas.microsoft.com/office/drawing/2014/main" id="{9382207E-D3A5-8D48-9398-70F647C17316}"/>
              </a:ext>
            </a:extLst>
          </p:cNvPr>
          <p:cNvSpPr txBox="1"/>
          <p:nvPr/>
        </p:nvSpPr>
        <p:spPr>
          <a:xfrm>
            <a:off x="838200" y="1766734"/>
            <a:ext cx="5919651" cy="446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 3 </a:t>
            </a:r>
            <a:r>
              <a:rPr lang="en-US" sz="1400" b="1" dirty="0" err="1">
                <a:solidFill>
                  <a:schemeClr val="bg1"/>
                </a:solidFill>
              </a:rPr>
              <a:t>objetos</a:t>
            </a:r>
            <a:r>
              <a:rPr lang="en-US" sz="1400" b="1" dirty="0">
                <a:solidFill>
                  <a:schemeClr val="bg1"/>
                </a:solidFill>
              </a:rPr>
              <a:t> (</a:t>
            </a:r>
            <a:r>
              <a:rPr lang="en-US" sz="1400" b="1" dirty="0" err="1">
                <a:solidFill>
                  <a:schemeClr val="bg1"/>
                </a:solidFill>
              </a:rPr>
              <a:t>instancias</a:t>
            </a:r>
            <a:r>
              <a:rPr lang="en-US" sz="1400" b="1" dirty="0">
                <a:solidFill>
                  <a:schemeClr val="bg1"/>
                </a:solidFill>
              </a:rPr>
              <a:t>) de la </a:t>
            </a:r>
            <a:r>
              <a:rPr lang="en-US" sz="1400" b="1" dirty="0" err="1">
                <a:solidFill>
                  <a:schemeClr val="bg1"/>
                </a:solidFill>
              </a:rPr>
              <a:t>Clase</a:t>
            </a:r>
            <a:r>
              <a:rPr lang="en-US" sz="1400" b="1" dirty="0">
                <a:solidFill>
                  <a:schemeClr val="bg1"/>
                </a:solidFill>
              </a:rPr>
              <a:t>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            var </a:t>
            </a:r>
            <a:r>
              <a:rPr lang="en-US" sz="1400" b="1" dirty="0" err="1">
                <a:solidFill>
                  <a:schemeClr val="bg1"/>
                </a:solidFill>
              </a:rPr>
              <a:t>recA</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recA.X</a:t>
            </a:r>
            <a:r>
              <a:rPr lang="en-US" sz="1400" b="1" dirty="0">
                <a:solidFill>
                  <a:schemeClr val="bg1"/>
                </a:solidFill>
              </a:rPr>
              <a:t> = 15; </a:t>
            </a:r>
            <a:r>
              <a:rPr lang="en-US" sz="1400" b="1" dirty="0" err="1">
                <a:solidFill>
                  <a:schemeClr val="bg1"/>
                </a:solidFill>
              </a:rPr>
              <a:t>recA.Y</a:t>
            </a:r>
            <a:r>
              <a:rPr lang="en-US" sz="1400" b="1" dirty="0">
                <a:solidFill>
                  <a:schemeClr val="bg1"/>
                </a:solidFill>
              </a:rPr>
              <a:t> = 10;</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recB.X</a:t>
            </a:r>
            <a:r>
              <a:rPr lang="en-US" sz="1400" b="1" dirty="0">
                <a:solidFill>
                  <a:schemeClr val="bg1"/>
                </a:solidFill>
              </a:rPr>
              <a:t> = 24; </a:t>
            </a:r>
            <a:r>
              <a:rPr lang="en-US" sz="1400" b="1" dirty="0" err="1">
                <a:solidFill>
                  <a:schemeClr val="bg1"/>
                </a:solidFill>
              </a:rPr>
              <a:t>recB.Y</a:t>
            </a:r>
            <a:r>
              <a:rPr lang="en-US" sz="1400" b="1" dirty="0">
                <a:solidFill>
                  <a:schemeClr val="bg1"/>
                </a:solidFill>
              </a:rPr>
              <a:t> = 50;</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recC.X</a:t>
            </a:r>
            <a:r>
              <a:rPr lang="en-US" sz="1400" b="1" dirty="0">
                <a:solidFill>
                  <a:schemeClr val="bg1"/>
                </a:solidFill>
              </a:rPr>
              <a:t> = 30; </a:t>
            </a:r>
            <a:r>
              <a:rPr lang="en-US" sz="1400" b="1" dirty="0" err="1">
                <a:solidFill>
                  <a:schemeClr val="bg1"/>
                </a:solidFill>
              </a:rPr>
              <a:t>recC.Y</a:t>
            </a:r>
            <a:r>
              <a:rPr lang="en-US" sz="1400" b="1" dirty="0">
                <a:solidFill>
                  <a:schemeClr val="bg1"/>
                </a:solidFill>
              </a:rPr>
              <a:t> = 46;            </a:t>
            </a:r>
          </a:p>
          <a:p>
            <a:endParaRPr lang="en-US" sz="1400" b="1" dirty="0">
              <a:solidFill>
                <a:schemeClr val="bg1"/>
              </a:solidFill>
            </a:endParaRPr>
          </a:p>
          <a:p>
            <a:r>
              <a:rPr lang="en-US" sz="1400" b="1" dirty="0">
                <a:solidFill>
                  <a:schemeClr val="bg1"/>
                </a:solidFill>
              </a:rPr>
              <a:t>           WriteLine($"Area </a:t>
            </a:r>
            <a:r>
              <a:rPr lang="en-US" sz="1400" b="1" dirty="0" err="1">
                <a:solidFill>
                  <a:schemeClr val="bg1"/>
                </a:solidFill>
              </a:rPr>
              <a:t>recA</a:t>
            </a:r>
            <a:r>
              <a:rPr lang="en-US" sz="1400" b="1" dirty="0">
                <a:solidFill>
                  <a:schemeClr val="bg1"/>
                </a:solidFill>
              </a:rPr>
              <a:t> = {</a:t>
            </a:r>
            <a:r>
              <a:rPr lang="en-US" sz="1400" b="1" dirty="0" err="1">
                <a:solidFill>
                  <a:schemeClr val="bg1"/>
                </a:solidFill>
              </a:rPr>
              <a:t>recA.Area</a:t>
            </a:r>
            <a:r>
              <a:rPr lang="en-US" sz="1400" b="1" dirty="0">
                <a:solidFill>
                  <a:schemeClr val="bg1"/>
                </a:solidFill>
              </a:rPr>
              <a:t>()} "); 	// 150 </a:t>
            </a:r>
          </a:p>
          <a:p>
            <a:r>
              <a:rPr lang="en-US" sz="1400" b="1" dirty="0">
                <a:solidFill>
                  <a:schemeClr val="bg1"/>
                </a:solidFill>
              </a:rPr>
              <a:t>           WriteLine($"Area </a:t>
            </a:r>
            <a:r>
              <a:rPr lang="en-US" sz="1400" b="1" dirty="0" err="1">
                <a:solidFill>
                  <a:schemeClr val="bg1"/>
                </a:solidFill>
              </a:rPr>
              <a:t>recB</a:t>
            </a:r>
            <a:r>
              <a:rPr lang="en-US" sz="1400" b="1" dirty="0">
                <a:solidFill>
                  <a:schemeClr val="bg1"/>
                </a:solidFill>
              </a:rPr>
              <a:t> = {</a:t>
            </a:r>
            <a:r>
              <a:rPr lang="en-US" sz="1400" b="1" dirty="0" err="1">
                <a:solidFill>
                  <a:schemeClr val="bg1"/>
                </a:solidFill>
              </a:rPr>
              <a:t>recB.Area</a:t>
            </a:r>
            <a:r>
              <a:rPr lang="en-US" sz="1400" b="1" dirty="0">
                <a:solidFill>
                  <a:schemeClr val="bg1"/>
                </a:solidFill>
              </a:rPr>
              <a:t>()} "); 	// 1200 </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1380       </a:t>
            </a:r>
          </a:p>
          <a:p>
            <a:r>
              <a:rPr lang="en-US" sz="1400" b="1" dirty="0">
                <a:solidFill>
                  <a:schemeClr val="bg1"/>
                </a:solidFill>
              </a:rPr>
              <a:t>           </a:t>
            </a:r>
            <a:r>
              <a:rPr lang="en-US" sz="1400" b="1" dirty="0" err="1">
                <a:solidFill>
                  <a:schemeClr val="bg1"/>
                </a:solidFill>
              </a:rPr>
              <a:t>recC.Y</a:t>
            </a:r>
            <a:r>
              <a:rPr lang="en-US" sz="1400" b="1" dirty="0">
                <a:solidFill>
                  <a:schemeClr val="bg1"/>
                </a:solidFill>
              </a:rPr>
              <a:t> = 35;			// </a:t>
            </a:r>
            <a:r>
              <a:rPr lang="en-US" sz="1400" b="1" dirty="0" err="1">
                <a:solidFill>
                  <a:schemeClr val="bg1"/>
                </a:solidFill>
              </a:rPr>
              <a:t>Cambiando</a:t>
            </a:r>
            <a:r>
              <a:rPr lang="en-US" sz="1400" b="1" dirty="0">
                <a:solidFill>
                  <a:schemeClr val="bg1"/>
                </a:solidFill>
              </a:rPr>
              <a:t> campo</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1050</a:t>
            </a:r>
          </a:p>
          <a:p>
            <a:r>
              <a:rPr lang="en-US" sz="1400" b="1" dirty="0">
                <a:solidFill>
                  <a:schemeClr val="bg1"/>
                </a:solidFill>
              </a:rPr>
              <a:t>           WriteLine($"Area rec sin </a:t>
            </a:r>
            <a:r>
              <a:rPr lang="en-US" sz="1400" b="1" dirty="0" err="1">
                <a:solidFill>
                  <a:schemeClr val="bg1"/>
                </a:solidFill>
              </a:rPr>
              <a:t>nombre</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()).Area()} ");  // 0</a:t>
            </a:r>
          </a:p>
          <a:p>
            <a:r>
              <a:rPr lang="en-US" sz="1400" b="1" dirty="0">
                <a:solidFill>
                  <a:schemeClr val="bg1"/>
                </a:solidFill>
              </a:rPr>
              <a:t>      }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6652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1C0-9E3A-3741-AAF6-91A6D9427587}"/>
              </a:ext>
            </a:extLst>
          </p:cNvPr>
          <p:cNvSpPr>
            <a:spLocks noGrp="1"/>
          </p:cNvSpPr>
          <p:nvPr>
            <p:ph type="title"/>
          </p:nvPr>
        </p:nvSpPr>
        <p:spPr/>
        <p:txBody>
          <a:bodyPr/>
          <a:lstStyle/>
          <a:p>
            <a:r>
              <a:rPr lang="en-BO" dirty="0"/>
              <a:t>Clase static</a:t>
            </a:r>
          </a:p>
        </p:txBody>
      </p:sp>
      <p:sp>
        <p:nvSpPr>
          <p:cNvPr id="3" name="Content Placeholder 2">
            <a:extLst>
              <a:ext uri="{FF2B5EF4-FFF2-40B4-BE49-F238E27FC236}">
                <a16:creationId xmlns:a16="http://schemas.microsoft.com/office/drawing/2014/main" id="{6EA0A1CA-3518-FF45-98C0-D917435E67BD}"/>
              </a:ext>
            </a:extLst>
          </p:cNvPr>
          <p:cNvSpPr>
            <a:spLocks noGrp="1"/>
          </p:cNvSpPr>
          <p:nvPr>
            <p:ph idx="1"/>
          </p:nvPr>
        </p:nvSpPr>
        <p:spPr>
          <a:xfrm>
            <a:off x="5991497" y="1690688"/>
            <a:ext cx="5362303" cy="470140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1400" dirty="0"/>
              <a:t>Una clase estática (static class) puede asimilarse al concepto de módulo o “package” de otros lenguajes.</a:t>
            </a:r>
          </a:p>
          <a:p>
            <a:pPr marL="0" indent="0">
              <a:buNone/>
            </a:pPr>
            <a:r>
              <a:rPr lang="en-BO" sz="1400" dirty="0"/>
              <a:t>Una clase estática (static) solo puede tener miembros, campos y métodos, static.</a:t>
            </a:r>
          </a:p>
          <a:p>
            <a:pPr marL="0" indent="0">
              <a:buNone/>
            </a:pPr>
            <a:r>
              <a:rPr lang="en-BO" sz="1400" dirty="0"/>
              <a:t>De una clase estática no se pueden definir objetos (o instancias de la clase) y solo es posible acceder a sus miembros a través del nombre de la clase.</a:t>
            </a:r>
          </a:p>
          <a:p>
            <a:pPr marL="0" indent="0">
              <a:buNone/>
            </a:pPr>
            <a:r>
              <a:rPr lang="en-BO" sz="1400" dirty="0"/>
              <a:t>El espacio de almacenamiento se hace al principio del programa y existe hasta el final del programa, no se crea, ni se destruye.</a:t>
            </a:r>
          </a:p>
          <a:p>
            <a:pPr marL="0" indent="0">
              <a:buNone/>
            </a:pPr>
            <a:r>
              <a:rPr lang="en-BO" sz="1400" dirty="0"/>
              <a:t>Existe un único espacio de memoria para la clase; es como si solo existiese una sola instancia de la clase y el acceso a sus miembros es através del nombre de la clase.</a:t>
            </a:r>
          </a:p>
          <a:p>
            <a:pPr marL="0" indent="0">
              <a:buNone/>
            </a:pPr>
            <a:r>
              <a:rPr lang="en-BO" sz="1400" dirty="0"/>
              <a:t>El concepto de clase estática permite, hasta cierto modo, no usar lo conceptos de orientación objetos y hacer una programación estructurada más simple.</a:t>
            </a:r>
          </a:p>
          <a:p>
            <a:pPr marL="0" indent="0">
              <a:buNone/>
            </a:pPr>
            <a:r>
              <a:rPr lang="en-BO" sz="1400" dirty="0"/>
              <a:t>La librería de clases tiene varias clases estáticas, que usa para agrupar funciones simples que no necesitan de la creación de objetos, como ser:</a:t>
            </a:r>
          </a:p>
          <a:p>
            <a:pPr marL="0" indent="0">
              <a:buNone/>
            </a:pPr>
            <a:r>
              <a:rPr lang="en-BO" sz="1400" dirty="0"/>
              <a:t>System.Console, System.Math, System.IO.File, etc.</a:t>
            </a:r>
          </a:p>
        </p:txBody>
      </p:sp>
      <p:sp>
        <p:nvSpPr>
          <p:cNvPr id="4" name="TextBox 3">
            <a:extLst>
              <a:ext uri="{FF2B5EF4-FFF2-40B4-BE49-F238E27FC236}">
                <a16:creationId xmlns:a16="http://schemas.microsoft.com/office/drawing/2014/main" id="{5D8E14B1-4B73-BE46-B76D-14991C63CCFB}"/>
              </a:ext>
            </a:extLst>
          </p:cNvPr>
          <p:cNvSpPr txBox="1"/>
          <p:nvPr/>
        </p:nvSpPr>
        <p:spPr>
          <a:xfrm>
            <a:off x="907868" y="1662192"/>
            <a:ext cx="456982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static 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static class </a:t>
            </a:r>
            <a:r>
              <a:rPr lang="en-US" sz="1400" b="1" dirty="0" err="1">
                <a:solidFill>
                  <a:schemeClr val="bg1"/>
                </a:solidFill>
              </a:rPr>
              <a:t>BingBang</a:t>
            </a:r>
            <a:r>
              <a:rPr lang="en-US" sz="1400" b="1" dirty="0">
                <a:solidFill>
                  <a:schemeClr val="bg1"/>
                </a:solidFill>
              </a:rPr>
              <a:t> </a:t>
            </a:r>
          </a:p>
          <a:p>
            <a:r>
              <a:rPr lang="en-US" sz="1400" b="1" dirty="0">
                <a:solidFill>
                  <a:schemeClr val="bg1"/>
                </a:solidFill>
              </a:rPr>
              <a:t>{ </a:t>
            </a:r>
          </a:p>
          <a:p>
            <a:r>
              <a:rPr lang="en-US" sz="1400" b="1" dirty="0">
                <a:solidFill>
                  <a:schemeClr val="accent2">
                    <a:lumMod val="40000"/>
                    <a:lumOff val="60000"/>
                  </a:schemeClr>
                </a:solidFill>
              </a:rPr>
              <a:t>            static</a:t>
            </a:r>
            <a:r>
              <a:rPr lang="en-US" sz="1400" b="1" dirty="0"/>
              <a:t> void Main() {</a:t>
            </a:r>
          </a:p>
          <a:p>
            <a:r>
              <a:rPr lang="en-US" sz="1400" b="1" dirty="0"/>
              <a:t>            </a:t>
            </a:r>
            <a:r>
              <a:rPr lang="en-US" sz="1400" b="1" dirty="0" err="1"/>
              <a:t>Rectangulo.X</a:t>
            </a:r>
            <a:r>
              <a:rPr lang="en-US" sz="1400" b="1" dirty="0"/>
              <a:t> = 10; </a:t>
            </a:r>
            <a:r>
              <a:rPr lang="en-US" sz="1400" b="1" dirty="0" err="1"/>
              <a:t>Rectangulo.Y</a:t>
            </a:r>
            <a:r>
              <a:rPr lang="en-US" sz="1400" b="1" dirty="0"/>
              <a:t> = 30; </a:t>
            </a:r>
          </a:p>
          <a:p>
            <a:r>
              <a:rPr lang="en-US" sz="1400" b="1" dirty="0"/>
              <a:t>            var area = </a:t>
            </a:r>
            <a:r>
              <a:rPr lang="en-US" sz="1400" b="1" dirty="0" err="1">
                <a:solidFill>
                  <a:schemeClr val="accent2">
                    <a:lumMod val="40000"/>
                    <a:lumOff val="60000"/>
                  </a:schemeClr>
                </a:solidFill>
              </a:rPr>
              <a:t>Rectangulo.Area</a:t>
            </a:r>
            <a:r>
              <a:rPr lang="en-US" sz="1400" b="1" dirty="0">
                <a:solidFill>
                  <a:schemeClr val="accent2">
                    <a:lumMod val="40000"/>
                    <a:lumOff val="60000"/>
                  </a:schemeClr>
                </a:solidFill>
              </a:rPr>
              <a:t>()</a:t>
            </a:r>
            <a:r>
              <a:rPr lang="en-US" sz="1400" b="1" dirty="0"/>
              <a:t>;		</a:t>
            </a:r>
          </a:p>
          <a:p>
            <a:r>
              <a:rPr lang="en-US" sz="1400" b="1" dirty="0"/>
              <a:t>            Write($"Area del </a:t>
            </a:r>
            <a:r>
              <a:rPr lang="en-US" sz="1400" b="1" dirty="0" err="1"/>
              <a:t>Rectangulo</a:t>
            </a:r>
            <a:r>
              <a:rPr lang="en-US" sz="1400" b="1" dirty="0"/>
              <a:t> = {area} "); 	// 300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32941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EF1-1B11-FB40-A3D3-68611E3E5805}"/>
              </a:ext>
            </a:extLst>
          </p:cNvPr>
          <p:cNvSpPr>
            <a:spLocks noGrp="1"/>
          </p:cNvSpPr>
          <p:nvPr>
            <p:ph type="title"/>
          </p:nvPr>
        </p:nvSpPr>
        <p:spPr/>
        <p:txBody>
          <a:bodyPr/>
          <a:lstStyle/>
          <a:p>
            <a:r>
              <a:rPr lang="en-BO" dirty="0"/>
              <a:t>Clases de instancia con miembros static</a:t>
            </a:r>
          </a:p>
        </p:txBody>
      </p:sp>
      <p:sp>
        <p:nvSpPr>
          <p:cNvPr id="3" name="Content Placeholder 2">
            <a:extLst>
              <a:ext uri="{FF2B5EF4-FFF2-40B4-BE49-F238E27FC236}">
                <a16:creationId xmlns:a16="http://schemas.microsoft.com/office/drawing/2014/main" id="{4EBF046E-322F-D441-989E-7EC930156087}"/>
              </a:ext>
            </a:extLst>
          </p:cNvPr>
          <p:cNvSpPr>
            <a:spLocks noGrp="1"/>
          </p:cNvSpPr>
          <p:nvPr>
            <p:ph idx="1"/>
          </p:nvPr>
        </p:nvSpPr>
        <p:spPr>
          <a:xfrm>
            <a:off x="7541623" y="1860460"/>
            <a:ext cx="3812177" cy="435133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dirty="0"/>
              <a:t>Es también posible definir miembros static en una clase de instancia, en ese caso la clase no recibe el calificativo static, y los miembros static funcionan en el scope de la clase, mientras que los miembros de instancia (no static) funcionan en el scope de un objeto.</a:t>
            </a:r>
          </a:p>
        </p:txBody>
      </p:sp>
      <p:sp>
        <p:nvSpPr>
          <p:cNvPr id="4" name="TextBox 3">
            <a:extLst>
              <a:ext uri="{FF2B5EF4-FFF2-40B4-BE49-F238E27FC236}">
                <a16:creationId xmlns:a16="http://schemas.microsoft.com/office/drawing/2014/main" id="{11F348C6-BB35-5D4B-A1A4-40649B4EC1AD}"/>
              </a:ext>
            </a:extLst>
          </p:cNvPr>
          <p:cNvSpPr txBox="1"/>
          <p:nvPr/>
        </p:nvSpPr>
        <p:spPr>
          <a:xfrm>
            <a:off x="838200" y="1495583"/>
            <a:ext cx="6250577"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      </a:t>
            </a:r>
            <a:r>
              <a:rPr lang="en-US" sz="1400" b="1" dirty="0">
                <a:solidFill>
                  <a:schemeClr val="accent2">
                    <a:lumMod val="40000"/>
                    <a:lumOff val="60000"/>
                  </a:schemeClr>
                </a:solidFill>
              </a:rPr>
              <a:t>public static int </a:t>
            </a:r>
            <a:r>
              <a:rPr lang="en-US" sz="1400" b="1" dirty="0" err="1">
                <a:solidFill>
                  <a:schemeClr val="bg1"/>
                </a:solidFill>
              </a:rPr>
              <a:t>Rectangulos</a:t>
            </a:r>
            <a:r>
              <a:rPr lang="en-US" sz="1400" b="1" dirty="0">
                <a:solidFill>
                  <a:schemeClr val="bg1"/>
                </a:solidFill>
              </a:rPr>
              <a:t>() { return </a:t>
            </a:r>
            <a:r>
              <a:rPr lang="en-US" sz="1400" b="1" dirty="0" err="1">
                <a:solidFill>
                  <a:schemeClr val="bg1"/>
                </a:solidFill>
              </a:rPr>
              <a:t>Rects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recA</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r>
              <a:rPr lang="en-US" sz="1400" b="1" dirty="0" err="1">
                <a:solidFill>
                  <a:schemeClr val="bg1"/>
                </a:solidFill>
              </a:rPr>
              <a:t>recA.X</a:t>
            </a:r>
            <a:r>
              <a:rPr lang="en-US" sz="1400" b="1" dirty="0">
                <a:solidFill>
                  <a:schemeClr val="bg1"/>
                </a:solidFill>
              </a:rPr>
              <a:t> = 12; </a:t>
            </a:r>
            <a:r>
              <a:rPr lang="en-US" sz="1400" b="1" dirty="0" err="1">
                <a:solidFill>
                  <a:schemeClr val="bg1"/>
                </a:solidFill>
              </a:rPr>
              <a:t>recA.Y</a:t>
            </a:r>
            <a:r>
              <a:rPr lang="en-US" sz="1400" b="1" dirty="0">
                <a:solidFill>
                  <a:schemeClr val="bg1"/>
                </a:solidFill>
              </a:rPr>
              <a:t> = 20;</a:t>
            </a:r>
          </a:p>
          <a:p>
            <a:r>
              <a:rPr lang="en-US" sz="1400" b="1" dirty="0">
                <a:solidFill>
                  <a:schemeClr val="bg1"/>
                </a:solidFill>
              </a:rPr>
              <a:t>            var area = </a:t>
            </a:r>
            <a:r>
              <a:rPr lang="en-US" sz="1400" b="1" dirty="0" err="1">
                <a:solidFill>
                  <a:schemeClr val="bg1"/>
                </a:solidFill>
              </a:rPr>
              <a:t>recA.Area</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Área</a:t>
            </a:r>
            <a:r>
              <a:rPr lang="en-US" sz="1400" b="1" dirty="0">
                <a:solidFill>
                  <a:schemeClr val="bg1"/>
                </a:solidFill>
              </a:rPr>
              <a:t> de </a:t>
            </a:r>
            <a:r>
              <a:rPr lang="en-US" sz="1400" b="1" dirty="0" err="1">
                <a:solidFill>
                  <a:schemeClr val="bg1"/>
                </a:solidFill>
              </a:rPr>
              <a:t>recA</a:t>
            </a:r>
            <a:r>
              <a:rPr lang="en-US" sz="1400" b="1" dirty="0">
                <a:solidFill>
                  <a:schemeClr val="bg1"/>
                </a:solidFill>
              </a:rPr>
              <a:t> = {area}"); 	// 240 </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a:t>
            </a:r>
          </a:p>
          <a:p>
            <a:r>
              <a:rPr lang="en-US" sz="1400" b="1" dirty="0">
                <a:solidFill>
                  <a:schemeClr val="bg1"/>
                </a:solidFill>
              </a:rPr>
              <a:t>            WriteLine($"</a:t>
            </a:r>
            <a:r>
              <a:rPr lang="en-US" sz="1400" b="1" dirty="0" err="1">
                <a:solidFill>
                  <a:schemeClr val="bg1"/>
                </a:solidFill>
              </a:rPr>
              <a:t>Rectángulos</a:t>
            </a:r>
            <a:r>
              <a:rPr lang="en-US" sz="1400" b="1" dirty="0">
                <a:solidFill>
                  <a:schemeClr val="bg1"/>
                </a:solidFill>
              </a:rPr>
              <a:t> = {</a:t>
            </a:r>
            <a:r>
              <a:rPr lang="en-US" sz="1400" b="1" dirty="0" err="1">
                <a:solidFill>
                  <a:schemeClr val="bg1"/>
                </a:solidFill>
              </a:rPr>
              <a:t>Rectangulo.Rectangulos</a:t>
            </a:r>
            <a:r>
              <a:rPr lang="en-US" sz="1400" b="1" dirty="0">
                <a:solidFill>
                  <a:schemeClr val="bg1"/>
                </a:solidFill>
              </a:rPr>
              <a:t>()}"); // 3</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687428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C-748A-4848-A274-62858A9DEB7A}"/>
              </a:ext>
            </a:extLst>
          </p:cNvPr>
          <p:cNvSpPr>
            <a:spLocks noGrp="1"/>
          </p:cNvSpPr>
          <p:nvPr>
            <p:ph type="title"/>
          </p:nvPr>
        </p:nvSpPr>
        <p:spPr/>
        <p:txBody>
          <a:bodyPr/>
          <a:lstStyle/>
          <a:p>
            <a:r>
              <a:rPr lang="en-BO" dirty="0"/>
              <a:t>Constructor	</a:t>
            </a:r>
          </a:p>
        </p:txBody>
      </p:sp>
      <p:sp>
        <p:nvSpPr>
          <p:cNvPr id="3" name="Content Placeholder 2">
            <a:extLst>
              <a:ext uri="{FF2B5EF4-FFF2-40B4-BE49-F238E27FC236}">
                <a16:creationId xmlns:a16="http://schemas.microsoft.com/office/drawing/2014/main" id="{72CA0A9B-87C9-0442-B072-1FD7F2FD3F58}"/>
              </a:ext>
            </a:extLst>
          </p:cNvPr>
          <p:cNvSpPr>
            <a:spLocks noGrp="1"/>
          </p:cNvSpPr>
          <p:nvPr>
            <p:ph idx="1"/>
          </p:nvPr>
        </p:nvSpPr>
        <p:spPr>
          <a:xfrm>
            <a:off x="6531428" y="1825625"/>
            <a:ext cx="4822371" cy="4461964"/>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en-US" dirty="0"/>
              <a:t>La </a:t>
            </a:r>
            <a:r>
              <a:rPr lang="en-US" dirty="0" err="1"/>
              <a:t>clase</a:t>
            </a:r>
            <a:r>
              <a:rPr lang="en-US" dirty="0"/>
              <a:t> </a:t>
            </a:r>
            <a:r>
              <a:rPr lang="en-US" dirty="0" err="1"/>
              <a:t>puede</a:t>
            </a:r>
            <a:r>
              <a:rPr lang="en-US" dirty="0"/>
              <a:t> </a:t>
            </a:r>
            <a:r>
              <a:rPr lang="en-US" dirty="0" err="1"/>
              <a:t>tener</a:t>
            </a:r>
            <a:r>
              <a:rPr lang="en-US" dirty="0"/>
              <a:t> </a:t>
            </a:r>
            <a:r>
              <a:rPr lang="en-US" dirty="0" err="1"/>
              <a:t>uno</a:t>
            </a:r>
            <a:r>
              <a:rPr lang="en-US" dirty="0"/>
              <a:t> o </a:t>
            </a:r>
            <a:r>
              <a:rPr lang="en-US" dirty="0" err="1"/>
              <a:t>varios</a:t>
            </a:r>
            <a:r>
              <a:rPr lang="en-US" dirty="0"/>
              <a:t> </a:t>
            </a:r>
            <a:r>
              <a:rPr lang="en-US" dirty="0" err="1"/>
              <a:t>constructores</a:t>
            </a:r>
            <a:r>
              <a:rPr lang="en-US" dirty="0"/>
              <a:t>. Un </a:t>
            </a:r>
            <a:r>
              <a:rPr lang="en-US" b="1" dirty="0"/>
              <a:t>constructor</a:t>
            </a:r>
            <a:r>
              <a:rPr lang="en-US" dirty="0"/>
              <a:t> es un </a:t>
            </a:r>
            <a:r>
              <a:rPr lang="en-US" dirty="0" err="1"/>
              <a:t>tipo</a:t>
            </a:r>
            <a:r>
              <a:rPr lang="en-US" dirty="0"/>
              <a:t> especial de </a:t>
            </a:r>
            <a:r>
              <a:rPr lang="en-US" dirty="0" err="1"/>
              <a:t>método</a:t>
            </a:r>
            <a:r>
              <a:rPr lang="en-US" dirty="0"/>
              <a:t> que es </a:t>
            </a:r>
            <a:r>
              <a:rPr lang="en-US" dirty="0" err="1"/>
              <a:t>invocado</a:t>
            </a:r>
            <a:r>
              <a:rPr lang="en-US" dirty="0"/>
              <a:t> solo por el runtime para </a:t>
            </a:r>
            <a:r>
              <a:rPr lang="en-US" dirty="0" err="1"/>
              <a:t>instanciar</a:t>
            </a:r>
            <a:r>
              <a:rPr lang="en-US" dirty="0"/>
              <a:t> (</a:t>
            </a:r>
            <a:r>
              <a:rPr lang="en-US" dirty="0" err="1"/>
              <a:t>construir</a:t>
            </a:r>
            <a:r>
              <a:rPr lang="en-US" dirty="0"/>
              <a:t>) </a:t>
            </a:r>
            <a:r>
              <a:rPr lang="en-US" dirty="0" err="1"/>
              <a:t>objetos</a:t>
            </a:r>
            <a:r>
              <a:rPr lang="en-US" dirty="0"/>
              <a:t>. </a:t>
            </a:r>
            <a:r>
              <a:rPr lang="en-US" dirty="0" err="1"/>
              <a:t>Siempre</a:t>
            </a:r>
            <a:r>
              <a:rPr lang="en-US" dirty="0"/>
              <a:t> </a:t>
            </a:r>
            <a:r>
              <a:rPr lang="en-US" dirty="0" err="1"/>
              <a:t>tiene</a:t>
            </a:r>
            <a:r>
              <a:rPr lang="en-US" dirty="0"/>
              <a:t> el </a:t>
            </a:r>
            <a:r>
              <a:rPr lang="en-US" dirty="0" err="1"/>
              <a:t>mismo</a:t>
            </a:r>
            <a:r>
              <a:rPr lang="en-US" dirty="0"/>
              <a:t> </a:t>
            </a:r>
            <a:r>
              <a:rPr lang="en-US" dirty="0" err="1"/>
              <a:t>nombre</a:t>
            </a:r>
            <a:r>
              <a:rPr lang="en-US" dirty="0"/>
              <a:t> que la </a:t>
            </a:r>
            <a:r>
              <a:rPr lang="en-US" dirty="0" err="1"/>
              <a:t>clase</a:t>
            </a:r>
            <a:r>
              <a:rPr lang="en-US" dirty="0"/>
              <a:t> y no </a:t>
            </a:r>
            <a:r>
              <a:rPr lang="en-US" dirty="0" err="1"/>
              <a:t>tiene</a:t>
            </a:r>
            <a:r>
              <a:rPr lang="en-US" dirty="0"/>
              <a:t> un </a:t>
            </a:r>
            <a:r>
              <a:rPr lang="en-US" dirty="0" err="1"/>
              <a:t>tipo</a:t>
            </a:r>
            <a:r>
              <a:rPr lang="en-US" dirty="0"/>
              <a:t> de </a:t>
            </a:r>
            <a:r>
              <a:rPr lang="en-US" dirty="0" err="1"/>
              <a:t>retorno</a:t>
            </a:r>
            <a:r>
              <a:rPr lang="en-US" dirty="0"/>
              <a:t>, </a:t>
            </a:r>
            <a:r>
              <a:rPr lang="en-US" dirty="0" err="1"/>
              <a:t>porque</a:t>
            </a:r>
            <a:r>
              <a:rPr lang="en-US" dirty="0"/>
              <a:t> </a:t>
            </a:r>
            <a:r>
              <a:rPr lang="en-US" dirty="0" err="1"/>
              <a:t>implícitamente</a:t>
            </a:r>
            <a:r>
              <a:rPr lang="en-US" dirty="0"/>
              <a:t> </a:t>
            </a:r>
            <a:r>
              <a:rPr lang="en-US" dirty="0" err="1"/>
              <a:t>devuelve</a:t>
            </a:r>
            <a:r>
              <a:rPr lang="en-US" dirty="0"/>
              <a:t> una </a:t>
            </a:r>
            <a:r>
              <a:rPr lang="en-US" dirty="0" err="1"/>
              <a:t>nueva</a:t>
            </a:r>
            <a:r>
              <a:rPr lang="en-US" dirty="0"/>
              <a:t> </a:t>
            </a:r>
            <a:r>
              <a:rPr lang="en-US" dirty="0" err="1"/>
              <a:t>instancia</a:t>
            </a:r>
            <a:r>
              <a:rPr lang="en-US" dirty="0"/>
              <a:t> de la </a:t>
            </a:r>
            <a:r>
              <a:rPr lang="en-US" dirty="0" err="1"/>
              <a:t>clase</a:t>
            </a:r>
            <a:r>
              <a:rPr lang="en-US" dirty="0"/>
              <a:t>. Para ser </a:t>
            </a:r>
            <a:r>
              <a:rPr lang="en-US" dirty="0" err="1"/>
              <a:t>accesible</a:t>
            </a:r>
            <a:r>
              <a:rPr lang="en-US" dirty="0"/>
              <a:t> </a:t>
            </a:r>
            <a:r>
              <a:rPr lang="en-US" dirty="0" err="1"/>
              <a:t>desde</a:t>
            </a:r>
            <a:r>
              <a:rPr lang="en-US" dirty="0"/>
              <a:t> </a:t>
            </a:r>
            <a:r>
              <a:rPr lang="en-US" dirty="0" err="1"/>
              <a:t>otra</a:t>
            </a:r>
            <a:r>
              <a:rPr lang="en-US" dirty="0"/>
              <a:t> </a:t>
            </a:r>
            <a:r>
              <a:rPr lang="en-US" dirty="0" err="1"/>
              <a:t>clase</a:t>
            </a:r>
            <a:r>
              <a:rPr lang="en-US" dirty="0"/>
              <a:t>, debe </a:t>
            </a:r>
            <a:r>
              <a:rPr lang="en-US" dirty="0" err="1"/>
              <a:t>declararse</a:t>
            </a:r>
            <a:r>
              <a:rPr lang="en-US" dirty="0"/>
              <a:t> con el </a:t>
            </a:r>
            <a:r>
              <a:rPr lang="en-US" dirty="0" err="1"/>
              <a:t>modificador</a:t>
            </a:r>
            <a:r>
              <a:rPr lang="en-US" dirty="0"/>
              <a:t> de </a:t>
            </a:r>
            <a:r>
              <a:rPr lang="en-US" dirty="0" err="1"/>
              <a:t>acceso</a:t>
            </a:r>
            <a:r>
              <a:rPr lang="en-US" dirty="0"/>
              <a:t> public.</a:t>
            </a:r>
            <a:endParaRPr lang="en-BO" dirty="0"/>
          </a:p>
        </p:txBody>
      </p:sp>
      <p:sp>
        <p:nvSpPr>
          <p:cNvPr id="4" name="TextBox 3">
            <a:extLst>
              <a:ext uri="{FF2B5EF4-FFF2-40B4-BE49-F238E27FC236}">
                <a16:creationId xmlns:a16="http://schemas.microsoft.com/office/drawing/2014/main" id="{D21A55F6-648A-9642-99E6-BB0FBEC6A008}"/>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 </a:t>
            </a:r>
            <a:r>
              <a:rPr lang="en-US" sz="1400" b="1" dirty="0">
                <a:solidFill>
                  <a:schemeClr val="bg1"/>
                </a:solidFill>
              </a:rPr>
              <a:t>{</a:t>
            </a:r>
          </a:p>
          <a:p>
            <a:r>
              <a:rPr lang="en-US" sz="1400" b="1" dirty="0">
                <a:solidFill>
                  <a:schemeClr val="bg1"/>
                </a:solidFill>
              </a:rPr>
              <a:t>            X = 50; Y = 3;</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150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598985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684D-277C-CE47-8DFC-D7146BCFC97A}"/>
              </a:ext>
            </a:extLst>
          </p:cNvPr>
          <p:cNvSpPr>
            <a:spLocks noGrp="1"/>
          </p:cNvSpPr>
          <p:nvPr>
            <p:ph type="title"/>
          </p:nvPr>
        </p:nvSpPr>
        <p:spPr/>
        <p:txBody>
          <a:bodyPr/>
          <a:lstStyle/>
          <a:p>
            <a:r>
              <a:rPr lang="en-BO" dirty="0"/>
              <a:t>Construyendo con argumentos</a:t>
            </a:r>
          </a:p>
        </p:txBody>
      </p:sp>
      <p:sp>
        <p:nvSpPr>
          <p:cNvPr id="3" name="Content Placeholder 2">
            <a:extLst>
              <a:ext uri="{FF2B5EF4-FFF2-40B4-BE49-F238E27FC236}">
                <a16:creationId xmlns:a16="http://schemas.microsoft.com/office/drawing/2014/main" id="{E8D03B15-93F4-534F-BA06-9B6EF21538C5}"/>
              </a:ext>
            </a:extLst>
          </p:cNvPr>
          <p:cNvSpPr>
            <a:spLocks noGrp="1"/>
          </p:cNvSpPr>
          <p:nvPr>
            <p:ph idx="1"/>
          </p:nvPr>
        </p:nvSpPr>
        <p:spPr>
          <a:xfrm>
            <a:off x="6461759" y="1991088"/>
            <a:ext cx="4892041" cy="389590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constructor </a:t>
            </a:r>
            <a:r>
              <a:rPr lang="en-US" dirty="0" err="1"/>
              <a:t>puede</a:t>
            </a:r>
            <a:r>
              <a:rPr lang="en-US" dirty="0"/>
              <a:t> </a:t>
            </a:r>
            <a:r>
              <a:rPr lang="en-US" dirty="0" err="1"/>
              <a:t>tener</a:t>
            </a:r>
            <a:r>
              <a:rPr lang="en-US" dirty="0"/>
              <a:t> una </a:t>
            </a:r>
            <a:r>
              <a:rPr lang="en-US" dirty="0" err="1"/>
              <a:t>lista</a:t>
            </a:r>
            <a:r>
              <a:rPr lang="en-US" dirty="0"/>
              <a:t> de </a:t>
            </a:r>
            <a:r>
              <a:rPr lang="en-US" dirty="0" err="1"/>
              <a:t>parámetros</a:t>
            </a:r>
            <a:r>
              <a:rPr lang="en-US" dirty="0"/>
              <a:t>,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a:t>
            </a:r>
          </a:p>
          <a:p>
            <a:pPr marL="0" indent="0">
              <a:buNone/>
            </a:pPr>
            <a:r>
              <a:rPr lang="en-US" dirty="0"/>
              <a:t> </a:t>
            </a:r>
          </a:p>
          <a:p>
            <a:pPr marL="0" indent="0">
              <a:buNone/>
            </a:pPr>
            <a:r>
              <a:rPr lang="en-US" dirty="0" err="1"/>
              <a:t>Esto</a:t>
            </a:r>
            <a:r>
              <a:rPr lang="en-US" dirty="0"/>
              <a:t> se </a:t>
            </a:r>
            <a:r>
              <a:rPr lang="en-US" dirty="0" err="1"/>
              <a:t>puede</a:t>
            </a:r>
            <a:r>
              <a:rPr lang="en-US" dirty="0"/>
              <a:t> </a:t>
            </a:r>
            <a:r>
              <a:rPr lang="en-US" dirty="0" err="1"/>
              <a:t>usar</a:t>
            </a:r>
            <a:r>
              <a:rPr lang="en-US" dirty="0"/>
              <a:t> para que los </a:t>
            </a:r>
            <a:r>
              <a:rPr lang="en-US" dirty="0" err="1"/>
              <a:t>campos</a:t>
            </a:r>
            <a:r>
              <a:rPr lang="en-US" dirty="0"/>
              <a:t> del </a:t>
            </a:r>
            <a:r>
              <a:rPr lang="en-US" dirty="0" err="1"/>
              <a:t>objeto</a:t>
            </a:r>
            <a:r>
              <a:rPr lang="en-US" dirty="0"/>
              <a:t> se </a:t>
            </a:r>
            <a:r>
              <a:rPr lang="en-US" dirty="0" err="1"/>
              <a:t>asignen</a:t>
            </a:r>
            <a:r>
              <a:rPr lang="en-US" dirty="0"/>
              <a:t> con los </a:t>
            </a:r>
            <a:r>
              <a:rPr lang="en-US" dirty="0" err="1"/>
              <a:t>argumentos</a:t>
            </a:r>
            <a:r>
              <a:rPr lang="en-US" dirty="0"/>
              <a:t> </a:t>
            </a:r>
            <a:r>
              <a:rPr lang="en-US" dirty="0" err="1"/>
              <a:t>pasados</a:t>
            </a:r>
            <a:r>
              <a:rPr lang="en-US" dirty="0"/>
              <a:t> </a:t>
            </a:r>
            <a:r>
              <a:rPr lang="en-US" dirty="0" err="1"/>
              <a:t>en</a:t>
            </a:r>
            <a:r>
              <a:rPr lang="en-US" dirty="0"/>
              <a:t> el </a:t>
            </a:r>
            <a:r>
              <a:rPr lang="en-US" dirty="0" err="1"/>
              <a:t>método</a:t>
            </a:r>
            <a:r>
              <a:rPr lang="en-US" dirty="0"/>
              <a:t> “constructor”. </a:t>
            </a:r>
          </a:p>
        </p:txBody>
      </p:sp>
      <p:sp>
        <p:nvSpPr>
          <p:cNvPr id="4" name="TextBox 3">
            <a:extLst>
              <a:ext uri="{FF2B5EF4-FFF2-40B4-BE49-F238E27FC236}">
                <a16:creationId xmlns:a16="http://schemas.microsoft.com/office/drawing/2014/main" id="{FEEE52D4-357B-A84B-BA9E-40482831C1E6}"/>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(int x, int y) </a:t>
            </a:r>
            <a:r>
              <a:rPr lang="en-US" sz="1400" b="1" dirty="0">
                <a:solidFill>
                  <a:schemeClr val="bg1"/>
                </a:solidFill>
              </a:rPr>
              <a:t>{</a:t>
            </a:r>
          </a:p>
          <a:p>
            <a:r>
              <a:rPr lang="en-US" sz="1400" b="1" dirty="0">
                <a:solidFill>
                  <a:schemeClr val="bg1"/>
                </a:solidFill>
              </a:rPr>
              <a:t>            X = x; Y = y;</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(34, 25);</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850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749628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80E-4292-FC4C-81C7-C54084DDDF92}"/>
              </a:ext>
            </a:extLst>
          </p:cNvPr>
          <p:cNvSpPr>
            <a:spLocks noGrp="1"/>
          </p:cNvSpPr>
          <p:nvPr>
            <p:ph type="title"/>
          </p:nvPr>
        </p:nvSpPr>
        <p:spPr/>
        <p:txBody>
          <a:bodyPr/>
          <a:lstStyle/>
          <a:p>
            <a:r>
              <a:rPr lang="en-BO" dirty="0"/>
              <a:t>Usando clases y objetos de librerias</a:t>
            </a:r>
          </a:p>
        </p:txBody>
      </p:sp>
      <p:sp>
        <p:nvSpPr>
          <p:cNvPr id="3" name="Content Placeholder 2">
            <a:extLst>
              <a:ext uri="{FF2B5EF4-FFF2-40B4-BE49-F238E27FC236}">
                <a16:creationId xmlns:a16="http://schemas.microsoft.com/office/drawing/2014/main" id="{17A9446F-04E5-4241-A31D-EB32D0BBFB0E}"/>
              </a:ext>
            </a:extLst>
          </p:cNvPr>
          <p:cNvSpPr>
            <a:spLocks noGrp="1"/>
          </p:cNvSpPr>
          <p:nvPr>
            <p:ph idx="1"/>
          </p:nvPr>
        </p:nvSpPr>
        <p:spPr>
          <a:xfrm>
            <a:off x="6461760" y="1690688"/>
            <a:ext cx="4892040" cy="466725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BO" dirty="0">
                <a:solidFill>
                  <a:schemeClr val="tx1">
                    <a:lumMod val="65000"/>
                    <a:lumOff val="35000"/>
                  </a:schemeClr>
                </a:solidFill>
              </a:rPr>
              <a:t>Hay decenas de miles de librerías de clases de terceros, que podemos incorporar en nuestro proyecto.  </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La más usadas sin embargo son las del mismo .Net Core, que viven en los namespaces System y Microsoft. Muchas están en el núcleo que se instala con el framework y se las conoce como BCL (Basic Class Library) o FCL (Framework Class Library).</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Ya hemos usado algunas clases estáticas de esta librería, como Console, Math y File. También una clase de instancias: System.Random.</a:t>
            </a:r>
          </a:p>
        </p:txBody>
      </p:sp>
      <p:sp>
        <p:nvSpPr>
          <p:cNvPr id="4" name="TextBox 3">
            <a:extLst>
              <a:ext uri="{FF2B5EF4-FFF2-40B4-BE49-F238E27FC236}">
                <a16:creationId xmlns:a16="http://schemas.microsoft.com/office/drawing/2014/main" id="{15F461DD-F83F-8749-87F2-B918823E9065}"/>
              </a:ext>
            </a:extLst>
          </p:cNvPr>
          <p:cNvSpPr txBox="1"/>
          <p:nvPr/>
        </p:nvSpPr>
        <p:spPr>
          <a:xfrm>
            <a:off x="838200" y="1839099"/>
            <a:ext cx="5109754" cy="437042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p>
          <a:p>
            <a:r>
              <a:rPr lang="en-US" sz="1400" b="1" dirty="0">
                <a:solidFill>
                  <a:schemeClr val="accent2">
                    <a:lumMod val="40000"/>
                    <a:lumOff val="60000"/>
                  </a:schemeClr>
                </a:solidFill>
              </a:rPr>
              <a:t>      </a:t>
            </a:r>
            <a:r>
              <a:rPr lang="en-US" sz="1400" b="1" dirty="0">
                <a:solidFill>
                  <a:schemeClr val="bg1"/>
                </a:solidFill>
              </a:rPr>
              <a:t>public </a:t>
            </a:r>
            <a:r>
              <a:rPr lang="en-US" sz="1400" b="1" dirty="0" err="1">
                <a:solidFill>
                  <a:schemeClr val="bg1"/>
                </a:solidFill>
              </a:rPr>
              <a:t>Rectangulo</a:t>
            </a:r>
            <a:r>
              <a:rPr lang="en-US" sz="1400" b="1" dirty="0">
                <a:solidFill>
                  <a:schemeClr val="bg1"/>
                </a:solidFill>
              </a:rPr>
              <a:t>(int x, int y) { X = x; Y = y; }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742577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87DF-1D9B-BA44-A10E-8B51EB8CB7DD}"/>
              </a:ext>
            </a:extLst>
          </p:cNvPr>
          <p:cNvSpPr>
            <a:spLocks noGrp="1"/>
          </p:cNvSpPr>
          <p:nvPr>
            <p:ph type="title"/>
          </p:nvPr>
        </p:nvSpPr>
        <p:spPr/>
        <p:txBody>
          <a:bodyPr/>
          <a:lstStyle/>
          <a:p>
            <a:r>
              <a:rPr lang="en-BO" dirty="0"/>
              <a:t>Contando instancias</a:t>
            </a:r>
          </a:p>
        </p:txBody>
      </p:sp>
      <p:sp>
        <p:nvSpPr>
          <p:cNvPr id="3" name="Content Placeholder 2">
            <a:extLst>
              <a:ext uri="{FF2B5EF4-FFF2-40B4-BE49-F238E27FC236}">
                <a16:creationId xmlns:a16="http://schemas.microsoft.com/office/drawing/2014/main" id="{DA0FDAF5-7695-6345-B928-506A64C4529A}"/>
              </a:ext>
            </a:extLst>
          </p:cNvPr>
          <p:cNvSpPr>
            <a:spLocks noGrp="1"/>
          </p:cNvSpPr>
          <p:nvPr>
            <p:ph idx="1"/>
          </p:nvPr>
        </p:nvSpPr>
        <p:spPr>
          <a:xfrm>
            <a:off x="6783978" y="2013102"/>
            <a:ext cx="4569822" cy="4351338"/>
          </a:xfr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BO" dirty="0"/>
              <a:t>Los campos o variables de clases, pueden ser usadas dentro de los miembros de instancia.</a:t>
            </a:r>
          </a:p>
          <a:p>
            <a:pPr marL="0" indent="0">
              <a:buNone/>
            </a:pPr>
            <a:endParaRPr lang="en-BO" dirty="0"/>
          </a:p>
          <a:p>
            <a:pPr marL="0" indent="0">
              <a:buNone/>
            </a:pPr>
            <a:r>
              <a:rPr lang="en-BO" dirty="0"/>
              <a:t>Usando los constructores, es posible aumentar la variable de conteo static (única en todo el programa) para incrementar la cuenta cada que se crea un objeto </a:t>
            </a:r>
          </a:p>
        </p:txBody>
      </p:sp>
      <p:sp>
        <p:nvSpPr>
          <p:cNvPr id="4" name="TextBox 3">
            <a:extLst>
              <a:ext uri="{FF2B5EF4-FFF2-40B4-BE49-F238E27FC236}">
                <a16:creationId xmlns:a16="http://schemas.microsoft.com/office/drawing/2014/main" id="{B3E42685-EFDC-144F-909D-ED0A9445141F}"/>
              </a:ext>
            </a:extLst>
          </p:cNvPr>
          <p:cNvSpPr txBox="1"/>
          <p:nvPr/>
        </p:nvSpPr>
        <p:spPr>
          <a:xfrm>
            <a:off x="838199" y="1670096"/>
            <a:ext cx="5362303" cy="501675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recRnd</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recRnd.X</a:t>
            </a:r>
            <a:r>
              <a:rPr lang="en-US" sz="1400" b="1" dirty="0">
                <a:solidFill>
                  <a:schemeClr val="bg1"/>
                </a:solidFill>
              </a:rPr>
              <a:t>}x{</a:t>
            </a:r>
            <a:r>
              <a:rPr lang="en-US" sz="1400" b="1" dirty="0" err="1">
                <a:solidFill>
                  <a:schemeClr val="bg1"/>
                </a:solidFill>
              </a:rPr>
              <a:t>recRnd.Y</a:t>
            </a:r>
            <a:r>
              <a:rPr lang="en-US" sz="1400" b="1" dirty="0">
                <a:solidFill>
                  <a:schemeClr val="bg1"/>
                </a:solidFill>
              </a:rPr>
              <a:t>}) = {</a:t>
            </a:r>
            <a:r>
              <a:rPr lang="en-US" sz="1400" b="1" dirty="0" err="1">
                <a:solidFill>
                  <a:schemeClr val="bg1"/>
                </a:solidFill>
              </a:rPr>
              <a:t>recRnd.Area</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(2, 5);</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(3, 6);</a:t>
            </a:r>
          </a:p>
          <a:p>
            <a:r>
              <a:rPr lang="en-US" sz="1400" b="1" dirty="0">
                <a:solidFill>
                  <a:schemeClr val="bg1"/>
                </a:solidFill>
              </a:rPr>
              <a:t>           WriteLine($"</a:t>
            </a:r>
            <a:r>
              <a:rPr lang="en-US" sz="1400" b="1" dirty="0" err="1">
                <a:solidFill>
                  <a:schemeClr val="bg1"/>
                </a:solidFill>
              </a:rPr>
              <a:t>Rectangulos</a:t>
            </a:r>
            <a:r>
              <a:rPr lang="en-US" sz="1400" b="1" dirty="0">
                <a:solidFill>
                  <a:schemeClr val="bg1"/>
                </a:solidFill>
              </a:rPr>
              <a:t> </a:t>
            </a:r>
            <a:r>
              <a:rPr lang="en-US" sz="1400" b="1" dirty="0" err="1">
                <a:solidFill>
                  <a:schemeClr val="bg1"/>
                </a:solidFill>
              </a:rPr>
              <a:t>creados</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  // 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(int x, int y) { X = x; Y = y; </a:t>
            </a:r>
            <a:r>
              <a:rPr lang="en-US" sz="1400" b="1" dirty="0" err="1">
                <a:solidFill>
                  <a:schemeClr val="bg1"/>
                </a:solidFill>
              </a:rPr>
              <a:t>Rects</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6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7B7-2C70-964E-9C0B-A45688C2C6FD}"/>
              </a:ext>
            </a:extLst>
          </p:cNvPr>
          <p:cNvSpPr>
            <a:spLocks noGrp="1"/>
          </p:cNvSpPr>
          <p:nvPr>
            <p:ph type="title"/>
          </p:nvPr>
        </p:nvSpPr>
        <p:spPr/>
        <p:txBody>
          <a:bodyPr/>
          <a:lstStyle/>
          <a:p>
            <a:r>
              <a:rPr lang="en-BO" dirty="0"/>
              <a:t>this</a:t>
            </a:r>
          </a:p>
        </p:txBody>
      </p:sp>
      <p:sp>
        <p:nvSpPr>
          <p:cNvPr id="3" name="Content Placeholder 2">
            <a:extLst>
              <a:ext uri="{FF2B5EF4-FFF2-40B4-BE49-F238E27FC236}">
                <a16:creationId xmlns:a16="http://schemas.microsoft.com/office/drawing/2014/main" id="{C42DF7E6-D020-5A42-8D27-F91F6070476C}"/>
              </a:ext>
            </a:extLst>
          </p:cNvPr>
          <p:cNvSpPr>
            <a:spLocks noGrp="1"/>
          </p:cNvSpPr>
          <p:nvPr>
            <p:ph idx="1"/>
          </p:nvPr>
        </p:nvSpPr>
        <p:spPr>
          <a:xfrm>
            <a:off x="6783977" y="2230522"/>
            <a:ext cx="4569823" cy="3895906"/>
          </a:xfr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buNone/>
            </a:pPr>
            <a:r>
              <a:rPr lang="en-US" dirty="0">
                <a:solidFill>
                  <a:schemeClr val="tx1"/>
                </a:solidFill>
              </a:rPr>
              <a:t>Dentro del constructor, </a:t>
            </a:r>
            <a:r>
              <a:rPr lang="en-US" dirty="0" err="1">
                <a:solidFill>
                  <a:schemeClr val="tx1"/>
                </a:solidFill>
              </a:rPr>
              <a:t>así</a:t>
            </a:r>
            <a:r>
              <a:rPr lang="en-US" dirty="0">
                <a:solidFill>
                  <a:schemeClr val="tx1"/>
                </a:solidFill>
              </a:rPr>
              <a:t> </a:t>
            </a:r>
            <a:r>
              <a:rPr lang="en-US" dirty="0" err="1">
                <a:solidFill>
                  <a:schemeClr val="tx1"/>
                </a:solidFill>
              </a:rPr>
              <a:t>como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otros</a:t>
            </a:r>
            <a:r>
              <a:rPr lang="en-US" dirty="0">
                <a:solidFill>
                  <a:schemeClr val="tx1"/>
                </a:solidFill>
              </a:rPr>
              <a:t> </a:t>
            </a:r>
            <a:r>
              <a:rPr lang="en-US" dirty="0" err="1">
                <a:solidFill>
                  <a:schemeClr val="tx1"/>
                </a:solidFill>
              </a:rPr>
              <a:t>métodos</a:t>
            </a:r>
            <a:r>
              <a:rPr lang="en-US" dirty="0">
                <a:solidFill>
                  <a:schemeClr val="tx1"/>
                </a:solidFill>
              </a:rPr>
              <a:t> que </a:t>
            </a:r>
            <a:r>
              <a:rPr lang="en-US" dirty="0" err="1">
                <a:solidFill>
                  <a:schemeClr val="tx1"/>
                </a:solidFill>
              </a:rPr>
              <a:t>pertenecen</a:t>
            </a:r>
            <a:r>
              <a:rPr lang="en-US" dirty="0">
                <a:solidFill>
                  <a:schemeClr val="tx1"/>
                </a:solidFill>
              </a:rPr>
              <a:t> al </a:t>
            </a:r>
            <a:r>
              <a:rPr lang="en-US" dirty="0" err="1">
                <a:solidFill>
                  <a:schemeClr val="tx1"/>
                </a:solidFill>
              </a:rPr>
              <a:t>objeto</a:t>
            </a:r>
            <a:r>
              <a:rPr lang="en-US" dirty="0">
                <a:solidFill>
                  <a:schemeClr val="tx1"/>
                </a:solidFill>
              </a:rPr>
              <a:t>, se </a:t>
            </a:r>
            <a:r>
              <a:rPr lang="en-US" dirty="0" err="1">
                <a:solidFill>
                  <a:schemeClr val="tx1"/>
                </a:solidFill>
              </a:rPr>
              <a:t>puede</a:t>
            </a:r>
            <a:r>
              <a:rPr lang="en-US" dirty="0">
                <a:solidFill>
                  <a:schemeClr val="tx1"/>
                </a:solidFill>
              </a:rPr>
              <a:t> </a:t>
            </a:r>
            <a:r>
              <a:rPr lang="en-US" dirty="0" err="1">
                <a:solidFill>
                  <a:schemeClr val="tx1"/>
                </a:solidFill>
              </a:rPr>
              <a:t>usar</a:t>
            </a:r>
            <a:r>
              <a:rPr lang="en-US" dirty="0">
                <a:solidFill>
                  <a:schemeClr val="tx1"/>
                </a:solidFill>
              </a:rPr>
              <a:t> un keyword especial: </a:t>
            </a:r>
            <a:r>
              <a:rPr lang="en-US" b="1" dirty="0">
                <a:solidFill>
                  <a:schemeClr val="tx1"/>
                </a:solidFill>
              </a:rPr>
              <a:t>this</a:t>
            </a:r>
            <a:r>
              <a:rPr lang="en-US" dirty="0">
                <a:solidFill>
                  <a:schemeClr val="tx1"/>
                </a:solidFill>
              </a:rPr>
              <a:t>. Este keyword es una </a:t>
            </a:r>
            <a:r>
              <a:rPr lang="en-US" dirty="0" err="1">
                <a:solidFill>
                  <a:schemeClr val="tx1"/>
                </a:solidFill>
              </a:rPr>
              <a:t>referencia</a:t>
            </a:r>
            <a:r>
              <a:rPr lang="en-US" dirty="0">
                <a:solidFill>
                  <a:schemeClr val="tx1"/>
                </a:solidFill>
              </a:rPr>
              <a:t> a la </a:t>
            </a:r>
            <a:r>
              <a:rPr lang="en-US" dirty="0" err="1">
                <a:solidFill>
                  <a:schemeClr val="tx1"/>
                </a:solidFill>
              </a:rPr>
              <a:t>instancia</a:t>
            </a:r>
            <a:r>
              <a:rPr lang="en-US" dirty="0">
                <a:solidFill>
                  <a:schemeClr val="tx1"/>
                </a:solidFill>
              </a:rPr>
              <a:t> actual de la </a:t>
            </a:r>
            <a:r>
              <a:rPr lang="en-US" dirty="0" err="1">
                <a:solidFill>
                  <a:schemeClr val="tx1"/>
                </a:solidFill>
              </a:rPr>
              <a:t>clase</a:t>
            </a:r>
            <a:r>
              <a:rPr lang="en-US" dirty="0">
                <a:solidFill>
                  <a:schemeClr val="tx1"/>
                </a:solidFill>
              </a:rPr>
              <a:t>, o al </a:t>
            </a:r>
            <a:r>
              <a:rPr lang="en-US" dirty="0" err="1">
                <a:solidFill>
                  <a:schemeClr val="tx1"/>
                </a:solidFill>
              </a:rPr>
              <a:t>objeto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concreto</a:t>
            </a:r>
            <a:r>
              <a:rPr lang="en-US" dirty="0">
                <a:solidFill>
                  <a:schemeClr val="tx1"/>
                </a:solidFill>
              </a:rPr>
              <a:t> </a:t>
            </a:r>
            <a:r>
              <a:rPr lang="en-US" dirty="0" err="1">
                <a:solidFill>
                  <a:schemeClr val="tx1"/>
                </a:solidFill>
              </a:rPr>
              <a:t>en</a:t>
            </a:r>
            <a:r>
              <a:rPr lang="en-US" dirty="0">
                <a:solidFill>
                  <a:schemeClr val="tx1"/>
                </a:solidFill>
              </a:rPr>
              <a:t> el que </a:t>
            </a:r>
            <a:r>
              <a:rPr lang="en-US" dirty="0" err="1">
                <a:solidFill>
                  <a:schemeClr val="tx1"/>
                </a:solidFill>
              </a:rPr>
              <a:t>está</a:t>
            </a:r>
            <a:r>
              <a:rPr lang="en-US" dirty="0">
                <a:solidFill>
                  <a:schemeClr val="tx1"/>
                </a:solidFill>
              </a:rPr>
              <a:t> </a:t>
            </a:r>
            <a:r>
              <a:rPr lang="en-US" dirty="0" err="1">
                <a:solidFill>
                  <a:schemeClr val="tx1"/>
                </a:solidFill>
              </a:rPr>
              <a:t>ejecutandose</a:t>
            </a:r>
            <a:r>
              <a:rPr lang="en-US" dirty="0">
                <a:solidFill>
                  <a:schemeClr val="tx1"/>
                </a:solidFill>
              </a:rPr>
              <a:t> el </a:t>
            </a:r>
            <a:r>
              <a:rPr lang="en-US" dirty="0" err="1">
                <a:solidFill>
                  <a:schemeClr val="tx1"/>
                </a:solidFill>
              </a:rPr>
              <a:t>método</a:t>
            </a:r>
            <a:r>
              <a:rPr lang="en-US" dirty="0">
                <a:solidFill>
                  <a:schemeClr val="tx1"/>
                </a:solidFill>
              </a:rPr>
              <a:t>. </a:t>
            </a:r>
          </a:p>
          <a:p>
            <a:pPr marL="0" indent="0">
              <a:buNone/>
            </a:pPr>
            <a:r>
              <a:rPr lang="en-US" dirty="0" err="1">
                <a:solidFill>
                  <a:schemeClr val="tx1"/>
                </a:solidFill>
              </a:rPr>
              <a:t>Supongamos</a:t>
            </a:r>
            <a:r>
              <a:rPr lang="en-US" dirty="0">
                <a:solidFill>
                  <a:schemeClr val="tx1"/>
                </a:solidFill>
              </a:rPr>
              <a:t>, por </a:t>
            </a:r>
            <a:r>
              <a:rPr lang="en-US" dirty="0" err="1">
                <a:solidFill>
                  <a:schemeClr val="tx1"/>
                </a:solidFill>
              </a:rPr>
              <a:t>ejemplo</a:t>
            </a:r>
            <a:r>
              <a:rPr lang="en-US" dirty="0">
                <a:solidFill>
                  <a:schemeClr val="tx1"/>
                </a:solidFill>
              </a:rPr>
              <a:t>, que los </a:t>
            </a:r>
            <a:r>
              <a:rPr lang="en-US" dirty="0" err="1">
                <a:solidFill>
                  <a:schemeClr val="tx1"/>
                </a:solidFill>
              </a:rPr>
              <a:t>parámetros</a:t>
            </a:r>
            <a:r>
              <a:rPr lang="en-US" dirty="0">
                <a:solidFill>
                  <a:schemeClr val="tx1"/>
                </a:solidFill>
              </a:rPr>
              <a:t> del constructor </a:t>
            </a:r>
            <a:r>
              <a:rPr lang="en-US" dirty="0" err="1">
                <a:solidFill>
                  <a:schemeClr val="tx1"/>
                </a:solidFill>
              </a:rPr>
              <a:t>tienen</a:t>
            </a:r>
            <a:r>
              <a:rPr lang="en-US" dirty="0">
                <a:solidFill>
                  <a:schemeClr val="tx1"/>
                </a:solidFill>
              </a:rPr>
              <a:t> los </a:t>
            </a:r>
            <a:r>
              <a:rPr lang="en-US" dirty="0" err="1">
                <a:solidFill>
                  <a:schemeClr val="tx1"/>
                </a:solidFill>
              </a:rPr>
              <a:t>mismos</a:t>
            </a:r>
            <a:r>
              <a:rPr lang="en-US" dirty="0">
                <a:solidFill>
                  <a:schemeClr val="tx1"/>
                </a:solidFill>
              </a:rPr>
              <a:t> </a:t>
            </a:r>
            <a:r>
              <a:rPr lang="en-US" dirty="0" err="1">
                <a:solidFill>
                  <a:schemeClr val="tx1"/>
                </a:solidFill>
              </a:rPr>
              <a:t>nombres</a:t>
            </a:r>
            <a:r>
              <a:rPr lang="en-US" dirty="0">
                <a:solidFill>
                  <a:schemeClr val="tx1"/>
                </a:solidFill>
              </a:rPr>
              <a:t> que los </a:t>
            </a:r>
            <a:r>
              <a:rPr lang="en-US" dirty="0" err="1">
                <a:solidFill>
                  <a:schemeClr val="tx1"/>
                </a:solidFill>
              </a:rPr>
              <a:t>campos</a:t>
            </a:r>
            <a:r>
              <a:rPr lang="en-US" dirty="0">
                <a:solidFill>
                  <a:schemeClr val="tx1"/>
                </a:solidFill>
              </a:rPr>
              <a:t> </a:t>
            </a:r>
            <a:r>
              <a:rPr lang="en-US" dirty="0" err="1">
                <a:solidFill>
                  <a:schemeClr val="tx1"/>
                </a:solidFill>
              </a:rPr>
              <a:t>correspondientes</a:t>
            </a:r>
            <a:r>
              <a:rPr lang="en-US" dirty="0">
                <a:solidFill>
                  <a:schemeClr val="tx1"/>
                </a:solidFill>
              </a:rPr>
              <a:t> del </a:t>
            </a:r>
            <a:r>
              <a:rPr lang="en-US" dirty="0" err="1">
                <a:solidFill>
                  <a:schemeClr val="tx1"/>
                </a:solidFill>
              </a:rPr>
              <a:t>objeto</a:t>
            </a:r>
            <a:r>
              <a:rPr lang="en-US" dirty="0">
                <a:solidFill>
                  <a:schemeClr val="tx1"/>
                </a:solidFill>
              </a:rPr>
              <a:t>. </a:t>
            </a:r>
            <a:r>
              <a:rPr lang="en-US" dirty="0" err="1">
                <a:solidFill>
                  <a:schemeClr val="tx1"/>
                </a:solidFill>
              </a:rPr>
              <a:t>Entonces</a:t>
            </a:r>
            <a:r>
              <a:rPr lang="en-US" dirty="0">
                <a:solidFill>
                  <a:schemeClr val="tx1"/>
                </a:solidFill>
              </a:rPr>
              <a:t> </a:t>
            </a:r>
            <a:r>
              <a:rPr lang="en-US" dirty="0" err="1">
                <a:solidFill>
                  <a:schemeClr val="tx1"/>
                </a:solidFill>
              </a:rPr>
              <a:t>sería</a:t>
            </a:r>
            <a:r>
              <a:rPr lang="en-US" dirty="0">
                <a:solidFill>
                  <a:schemeClr val="tx1"/>
                </a:solidFill>
              </a:rPr>
              <a:t> </a:t>
            </a:r>
            <a:r>
              <a:rPr lang="en-US" dirty="0" err="1">
                <a:solidFill>
                  <a:schemeClr val="tx1"/>
                </a:solidFill>
              </a:rPr>
              <a:t>posible</a:t>
            </a:r>
            <a:r>
              <a:rPr lang="en-US" dirty="0">
                <a:solidFill>
                  <a:schemeClr val="tx1"/>
                </a:solidFill>
              </a:rPr>
              <a:t> acceder a los </a:t>
            </a:r>
            <a:r>
              <a:rPr lang="en-US" dirty="0" err="1">
                <a:solidFill>
                  <a:schemeClr val="tx1"/>
                </a:solidFill>
              </a:rPr>
              <a:t>campos</a:t>
            </a:r>
            <a:r>
              <a:rPr lang="en-US" dirty="0">
                <a:solidFill>
                  <a:schemeClr val="tx1"/>
                </a:solidFill>
              </a:rPr>
              <a:t> </a:t>
            </a:r>
            <a:r>
              <a:rPr lang="en-US" dirty="0" err="1">
                <a:solidFill>
                  <a:schemeClr val="tx1"/>
                </a:solidFill>
              </a:rPr>
              <a:t>utilizando</a:t>
            </a:r>
            <a:r>
              <a:rPr lang="en-US" dirty="0">
                <a:solidFill>
                  <a:schemeClr val="tx1"/>
                </a:solidFill>
              </a:rPr>
              <a:t> el keyword this, </a:t>
            </a:r>
            <a:r>
              <a:rPr lang="en-US" dirty="0" err="1">
                <a:solidFill>
                  <a:schemeClr val="tx1"/>
                </a:solidFill>
              </a:rPr>
              <a:t>aunque</a:t>
            </a:r>
            <a:r>
              <a:rPr lang="en-US" dirty="0">
                <a:solidFill>
                  <a:schemeClr val="tx1"/>
                </a:solidFill>
              </a:rPr>
              <a:t> los </a:t>
            </a:r>
            <a:r>
              <a:rPr lang="en-US" dirty="0" err="1">
                <a:solidFill>
                  <a:schemeClr val="tx1"/>
                </a:solidFill>
              </a:rPr>
              <a:t>parámetros</a:t>
            </a:r>
            <a:r>
              <a:rPr lang="en-US" dirty="0">
                <a:solidFill>
                  <a:schemeClr val="tx1"/>
                </a:solidFill>
              </a:rPr>
              <a:t> del </a:t>
            </a:r>
            <a:r>
              <a:rPr lang="en-US" dirty="0" err="1">
                <a:solidFill>
                  <a:schemeClr val="tx1"/>
                </a:solidFill>
              </a:rPr>
              <a:t>mismo</a:t>
            </a:r>
            <a:r>
              <a:rPr lang="en-US" dirty="0">
                <a:solidFill>
                  <a:schemeClr val="tx1"/>
                </a:solidFill>
              </a:rPr>
              <a:t> </a:t>
            </a:r>
            <a:r>
              <a:rPr lang="en-US" dirty="0" err="1">
                <a:solidFill>
                  <a:schemeClr val="tx1"/>
                </a:solidFill>
              </a:rPr>
              <a:t>nombre</a:t>
            </a:r>
            <a:r>
              <a:rPr lang="en-US" dirty="0">
                <a:solidFill>
                  <a:schemeClr val="tx1"/>
                </a:solidFill>
              </a:rPr>
              <a:t> los </a:t>
            </a:r>
            <a:r>
              <a:rPr lang="en-US" dirty="0" err="1">
                <a:solidFill>
                  <a:schemeClr val="tx1"/>
                </a:solidFill>
              </a:rPr>
              <a:t>oculten</a:t>
            </a:r>
            <a:r>
              <a:rPr lang="en-US" dirty="0">
                <a:solidFill>
                  <a:schemeClr val="tx1"/>
                </a:solidFill>
              </a:rPr>
              <a:t>.</a:t>
            </a:r>
            <a:endParaRPr lang="en-BO" dirty="0">
              <a:solidFill>
                <a:schemeClr val="tx1"/>
              </a:solidFill>
            </a:endParaRPr>
          </a:p>
        </p:txBody>
      </p:sp>
      <p:sp>
        <p:nvSpPr>
          <p:cNvPr id="4" name="TextBox 3">
            <a:extLst>
              <a:ext uri="{FF2B5EF4-FFF2-40B4-BE49-F238E27FC236}">
                <a16:creationId xmlns:a16="http://schemas.microsoft.com/office/drawing/2014/main" id="{08956CCF-C71C-5C49-8E85-41985FD163F0}"/>
              </a:ext>
            </a:extLst>
          </p:cNvPr>
          <p:cNvSpPr txBox="1"/>
          <p:nvPr/>
        </p:nvSpPr>
        <p:spPr>
          <a:xfrm>
            <a:off x="838199" y="1670096"/>
            <a:ext cx="5362303" cy="501675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var random = new Random();</a:t>
            </a:r>
          </a:p>
          <a:p>
            <a:r>
              <a:rPr lang="en-US" sz="1400" b="1" dirty="0">
                <a:solidFill>
                  <a:schemeClr val="tx1"/>
                </a:solidFill>
              </a:rPr>
              <a:t>            var x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var y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recRnd</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(x, y);</a:t>
            </a:r>
          </a:p>
          <a:p>
            <a:r>
              <a:rPr lang="en-US" sz="1400" b="1" dirty="0">
                <a:solidFill>
                  <a:schemeClr val="tx1"/>
                </a:solidFill>
              </a:rPr>
              <a:t>            WriteLine( "Area del </a:t>
            </a:r>
            <a:r>
              <a:rPr lang="en-US" sz="1400" b="1" dirty="0" err="1">
                <a:solidFill>
                  <a:schemeClr val="tx1"/>
                </a:solidFill>
              </a:rPr>
              <a:t>rectángulo</a:t>
            </a:r>
            <a:r>
              <a:rPr lang="en-US" sz="1400" b="1" dirty="0">
                <a:solidFill>
                  <a:schemeClr val="tx1"/>
                </a:solidFill>
              </a:rPr>
              <a:t>" + </a:t>
            </a:r>
          </a:p>
          <a:p>
            <a:r>
              <a:rPr lang="en-US" sz="1400" b="1" dirty="0">
                <a:solidFill>
                  <a:schemeClr val="tx1"/>
                </a:solidFill>
              </a:rPr>
              <a:t>	         $"({</a:t>
            </a:r>
            <a:r>
              <a:rPr lang="en-US" sz="1400" b="1" dirty="0" err="1">
                <a:solidFill>
                  <a:schemeClr val="tx1"/>
                </a:solidFill>
              </a:rPr>
              <a:t>recRnd.x</a:t>
            </a:r>
            <a:r>
              <a:rPr lang="en-US" sz="1400" b="1" dirty="0">
                <a:solidFill>
                  <a:schemeClr val="tx1"/>
                </a:solidFill>
              </a:rPr>
              <a:t>}x{</a:t>
            </a:r>
            <a:r>
              <a:rPr lang="en-US" sz="1400" b="1" dirty="0" err="1">
                <a:solidFill>
                  <a:schemeClr val="tx1"/>
                </a:solidFill>
              </a:rPr>
              <a:t>recRnd.y</a:t>
            </a:r>
            <a:r>
              <a:rPr lang="en-US" sz="1400" b="1" dirty="0">
                <a:solidFill>
                  <a:schemeClr val="tx1"/>
                </a:solidFill>
              </a:rPr>
              <a:t>}) = {</a:t>
            </a:r>
            <a:r>
              <a:rPr lang="en-US" sz="1400" b="1" dirty="0" err="1">
                <a:solidFill>
                  <a:schemeClr val="tx1"/>
                </a:solidFill>
              </a:rPr>
              <a:t>recRnd.Area</a:t>
            </a:r>
            <a:r>
              <a:rPr lang="en-US" sz="1400" b="1" dirty="0">
                <a:solidFill>
                  <a:schemeClr val="tx1"/>
                </a:solidFill>
              </a:rPr>
              <a:t>()}"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recB</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(2, 5);</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recC</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(3, 6);</a:t>
            </a:r>
          </a:p>
          <a:p>
            <a:r>
              <a:rPr lang="en-US" sz="1400" b="1" dirty="0">
                <a:solidFill>
                  <a:schemeClr val="tx1"/>
                </a:solidFill>
              </a:rPr>
              <a:t>           WriteLine($"</a:t>
            </a:r>
            <a:r>
              <a:rPr lang="en-US" sz="1400" b="1" dirty="0" err="1">
                <a:solidFill>
                  <a:schemeClr val="tx1"/>
                </a:solidFill>
              </a:rPr>
              <a:t>Rectangulos</a:t>
            </a:r>
            <a:r>
              <a:rPr lang="en-US" sz="1400" b="1" dirty="0">
                <a:solidFill>
                  <a:schemeClr val="tx1"/>
                </a:solidFill>
              </a:rPr>
              <a:t> </a:t>
            </a:r>
            <a:r>
              <a:rPr lang="en-US" sz="1400" b="1" dirty="0" err="1">
                <a:solidFill>
                  <a:schemeClr val="tx1"/>
                </a:solidFill>
              </a:rPr>
              <a:t>creados</a:t>
            </a:r>
            <a:r>
              <a:rPr lang="en-US" sz="1400" b="1" dirty="0">
                <a:solidFill>
                  <a:schemeClr val="tx1"/>
                </a:solidFill>
              </a:rPr>
              <a:t>: {</a:t>
            </a:r>
            <a:r>
              <a:rPr lang="en-US" sz="1400" b="1" dirty="0" err="1">
                <a:solidFill>
                  <a:schemeClr val="tx1"/>
                </a:solidFill>
              </a:rPr>
              <a:t>Rectangulo.Rects</a:t>
            </a:r>
            <a:r>
              <a:rPr lang="en-US" sz="1400" b="1" dirty="0">
                <a:solidFill>
                  <a:schemeClr val="tx1"/>
                </a:solidFill>
              </a:rPr>
              <a:t>} ");  // 3</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Rectangulo</a:t>
            </a:r>
            <a:r>
              <a:rPr lang="en-US" sz="1400" b="1" dirty="0">
                <a:solidFill>
                  <a:schemeClr val="tx1"/>
                </a:solidFill>
              </a:rPr>
              <a:t> {</a:t>
            </a:r>
          </a:p>
          <a:p>
            <a:r>
              <a:rPr lang="en-US" sz="1400" b="1" dirty="0">
                <a:solidFill>
                  <a:schemeClr val="tx1"/>
                </a:solidFill>
              </a:rPr>
              <a:t>      public int x, y;</a:t>
            </a:r>
          </a:p>
          <a:p>
            <a:r>
              <a:rPr lang="en-US" sz="1400" b="1" dirty="0">
                <a:solidFill>
                  <a:schemeClr val="tx1"/>
                </a:solidFill>
              </a:rPr>
              <a:t>      public static int </a:t>
            </a:r>
            <a:r>
              <a:rPr lang="en-US" sz="1400" b="1" dirty="0" err="1">
                <a:solidFill>
                  <a:schemeClr val="tx1"/>
                </a:solidFill>
              </a:rPr>
              <a:t>Rects</a:t>
            </a:r>
            <a:r>
              <a:rPr lang="en-US" sz="1400" b="1" dirty="0">
                <a:solidFill>
                  <a:schemeClr val="tx1"/>
                </a:solidFill>
              </a:rPr>
              <a:t>;      </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Rectangulo</a:t>
            </a:r>
            <a:r>
              <a:rPr lang="en-US" sz="1400" b="1" dirty="0">
                <a:solidFill>
                  <a:schemeClr val="tx1"/>
                </a:solidFill>
              </a:rPr>
              <a:t> (int x, int y) { </a:t>
            </a:r>
            <a:r>
              <a:rPr lang="en-US" sz="1400" b="1" dirty="0" err="1">
                <a:solidFill>
                  <a:schemeClr val="tx1"/>
                </a:solidFill>
              </a:rPr>
              <a:t>this.x</a:t>
            </a:r>
            <a:r>
              <a:rPr lang="en-US" sz="1400" b="1" dirty="0">
                <a:solidFill>
                  <a:schemeClr val="tx1"/>
                </a:solidFill>
              </a:rPr>
              <a:t> = x; </a:t>
            </a:r>
            <a:r>
              <a:rPr lang="en-US" sz="1400" b="1" dirty="0" err="1">
                <a:solidFill>
                  <a:schemeClr val="tx1"/>
                </a:solidFill>
              </a:rPr>
              <a:t>this.y</a:t>
            </a:r>
            <a:r>
              <a:rPr lang="en-US" sz="1400" b="1" dirty="0">
                <a:solidFill>
                  <a:schemeClr val="tx1"/>
                </a:solidFill>
              </a:rPr>
              <a:t> = y; </a:t>
            </a:r>
            <a:r>
              <a:rPr lang="en-US" sz="1400" b="1" dirty="0" err="1">
                <a:solidFill>
                  <a:schemeClr val="tx1"/>
                </a:solidFill>
              </a:rPr>
              <a:t>Rects</a:t>
            </a:r>
            <a:r>
              <a:rPr lang="en-US" sz="1400" b="1" dirty="0">
                <a:solidFill>
                  <a:schemeClr val="tx1"/>
                </a:solidFill>
              </a:rPr>
              <a:t>++; }</a:t>
            </a:r>
          </a:p>
          <a:p>
            <a:r>
              <a:rPr lang="en-US" sz="1400" b="1" dirty="0">
                <a:solidFill>
                  <a:schemeClr val="tx1"/>
                </a:solidFill>
              </a:rPr>
              <a:t>      public int Area() { return X * Y;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2342878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E24-66CF-2F4B-B8A4-485D421D250A}"/>
              </a:ext>
            </a:extLst>
          </p:cNvPr>
          <p:cNvSpPr>
            <a:spLocks noGrp="1"/>
          </p:cNvSpPr>
          <p:nvPr>
            <p:ph type="title"/>
          </p:nvPr>
        </p:nvSpPr>
        <p:spPr/>
        <p:txBody>
          <a:bodyPr/>
          <a:lstStyle/>
          <a:p>
            <a:r>
              <a:rPr lang="en-BO" dirty="0"/>
              <a:t>Sobrecarga de constructores</a:t>
            </a:r>
          </a:p>
        </p:txBody>
      </p:sp>
      <p:sp>
        <p:nvSpPr>
          <p:cNvPr id="3" name="Content Placeholder 2">
            <a:extLst>
              <a:ext uri="{FF2B5EF4-FFF2-40B4-BE49-F238E27FC236}">
                <a16:creationId xmlns:a16="http://schemas.microsoft.com/office/drawing/2014/main" id="{D3D554AA-9568-194C-9DB2-601376AF63FD}"/>
              </a:ext>
            </a:extLst>
          </p:cNvPr>
          <p:cNvSpPr>
            <a:spLocks noGrp="1"/>
          </p:cNvSpPr>
          <p:nvPr>
            <p:ph idx="1"/>
          </p:nvPr>
        </p:nvSpPr>
        <p:spPr>
          <a:xfrm>
            <a:off x="6409509" y="1690688"/>
            <a:ext cx="4944291" cy="4780722"/>
          </a:xfrm>
          <a:solidFill>
            <a:schemeClr val="accent2">
              <a:lumMod val="40000"/>
              <a:lumOff val="60000"/>
            </a:schemeClr>
          </a:solidFill>
        </p:spPr>
        <p:txBody>
          <a:bodyPr>
            <a:normAutofit fontScale="70000" lnSpcReduction="20000"/>
          </a:bodyPr>
          <a:lstStyle/>
          <a:p>
            <a:pPr marL="0" indent="0">
              <a:buNone/>
            </a:pPr>
            <a:endParaRPr lang="en-US" dirty="0"/>
          </a:p>
          <a:p>
            <a:pPr marL="0" indent="0">
              <a:buNone/>
            </a:pPr>
            <a:r>
              <a:rPr lang="en-US" dirty="0"/>
              <a:t>Para </a:t>
            </a:r>
            <a:r>
              <a:rPr lang="en-US" dirty="0" err="1"/>
              <a:t>admitir</a:t>
            </a:r>
            <a:r>
              <a:rPr lang="en-US" dirty="0"/>
              <a:t> </a:t>
            </a:r>
            <a:r>
              <a:rPr lang="en-US" dirty="0" err="1"/>
              <a:t>diferentes</a:t>
            </a:r>
            <a:r>
              <a:rPr lang="en-US" dirty="0"/>
              <a:t> </a:t>
            </a:r>
            <a:r>
              <a:rPr lang="en-US" dirty="0" err="1"/>
              <a:t>listas</a:t>
            </a:r>
            <a:r>
              <a:rPr lang="en-US" dirty="0"/>
              <a:t> de </a:t>
            </a:r>
            <a:r>
              <a:rPr lang="en-US" dirty="0" err="1"/>
              <a:t>parámetros</a:t>
            </a:r>
            <a:r>
              <a:rPr lang="en-US" dirty="0"/>
              <a:t>, el constructor se </a:t>
            </a:r>
            <a:r>
              <a:rPr lang="en-US" dirty="0" err="1"/>
              <a:t>puede</a:t>
            </a:r>
            <a:r>
              <a:rPr lang="en-US" dirty="0"/>
              <a:t> </a:t>
            </a:r>
            <a:r>
              <a:rPr lang="en-US" dirty="0" err="1"/>
              <a:t>sobrecargar</a:t>
            </a:r>
            <a:r>
              <a:rPr lang="en-US" dirty="0"/>
              <a:t> (overloading),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 de la </a:t>
            </a:r>
            <a:r>
              <a:rPr lang="en-US" dirty="0" err="1"/>
              <a:t>clase</a:t>
            </a:r>
            <a:r>
              <a:rPr lang="en-US" dirty="0"/>
              <a:t>.</a:t>
            </a:r>
          </a:p>
          <a:p>
            <a:pPr marL="0" indent="0">
              <a:buNone/>
            </a:pPr>
            <a:r>
              <a:rPr lang="en-US" dirty="0"/>
              <a:t> </a:t>
            </a:r>
          </a:p>
          <a:p>
            <a:pPr marL="0" indent="0">
              <a:buNone/>
            </a:pPr>
            <a:r>
              <a:rPr lang="en-US" dirty="0"/>
              <a:t>La </a:t>
            </a:r>
            <a:r>
              <a:rPr lang="en-US" dirty="0" err="1"/>
              <a:t>sobrecarga</a:t>
            </a:r>
            <a:r>
              <a:rPr lang="en-US" dirty="0"/>
              <a:t> </a:t>
            </a:r>
            <a:r>
              <a:rPr lang="en-US" dirty="0" err="1"/>
              <a:t>sigue</a:t>
            </a:r>
            <a:r>
              <a:rPr lang="en-US" dirty="0"/>
              <a:t> las </a:t>
            </a:r>
            <a:r>
              <a:rPr lang="en-US" dirty="0" err="1"/>
              <a:t>mismas</a:t>
            </a:r>
            <a:r>
              <a:rPr lang="en-US" dirty="0"/>
              <a:t> </a:t>
            </a:r>
            <a:r>
              <a:rPr lang="en-US" dirty="0" err="1"/>
              <a:t>reglas</a:t>
            </a:r>
            <a:r>
              <a:rPr lang="en-US" dirty="0"/>
              <a:t> que para </a:t>
            </a:r>
            <a:r>
              <a:rPr lang="en-US" dirty="0" err="1"/>
              <a:t>cualquier</a:t>
            </a:r>
            <a:r>
              <a:rPr lang="en-US" dirty="0"/>
              <a:t> </a:t>
            </a:r>
            <a:r>
              <a:rPr lang="en-US" dirty="0" err="1"/>
              <a:t>otro</a:t>
            </a:r>
            <a:r>
              <a:rPr lang="en-US" dirty="0"/>
              <a:t> </a:t>
            </a:r>
            <a:r>
              <a:rPr lang="en-US" dirty="0" err="1"/>
              <a:t>método</a:t>
            </a:r>
            <a:r>
              <a:rPr lang="en-US" dirty="0"/>
              <a:t>. La principal </a:t>
            </a:r>
            <a:r>
              <a:rPr lang="en-US" dirty="0" err="1"/>
              <a:t>función</a:t>
            </a:r>
            <a:r>
              <a:rPr lang="en-US" dirty="0"/>
              <a:t> de un constructor es </a:t>
            </a:r>
            <a:r>
              <a:rPr lang="en-US" dirty="0" err="1"/>
              <a:t>inicializar</a:t>
            </a:r>
            <a:r>
              <a:rPr lang="en-US" dirty="0"/>
              <a:t> los </a:t>
            </a:r>
            <a:r>
              <a:rPr lang="en-US" dirty="0" err="1"/>
              <a:t>campos</a:t>
            </a:r>
            <a:r>
              <a:rPr lang="en-US" dirty="0"/>
              <a:t> (variables) del </a:t>
            </a:r>
            <a:r>
              <a:rPr lang="en-US" dirty="0" err="1"/>
              <a:t>objeto</a:t>
            </a:r>
            <a:r>
              <a:rPr lang="en-US" dirty="0"/>
              <a:t>, con los </a:t>
            </a:r>
            <a:r>
              <a:rPr lang="en-US" dirty="0" err="1"/>
              <a:t>valores</a:t>
            </a:r>
            <a:r>
              <a:rPr lang="en-US" dirty="0"/>
              <a:t> </a:t>
            </a:r>
            <a:r>
              <a:rPr lang="en-US" dirty="0" err="1"/>
              <a:t>pasados</a:t>
            </a:r>
            <a:r>
              <a:rPr lang="en-US" dirty="0"/>
              <a:t> </a:t>
            </a:r>
            <a:r>
              <a:rPr lang="en-US" dirty="0" err="1"/>
              <a:t>como</a:t>
            </a:r>
            <a:r>
              <a:rPr lang="en-US" dirty="0"/>
              <a:t> </a:t>
            </a:r>
            <a:r>
              <a:rPr lang="en-US" dirty="0" err="1"/>
              <a:t>argumentos</a:t>
            </a:r>
            <a:r>
              <a:rPr lang="en-US" dirty="0"/>
              <a:t> </a:t>
            </a:r>
            <a:r>
              <a:rPr lang="en-US" dirty="0" err="1"/>
              <a:t>durante</a:t>
            </a:r>
            <a:r>
              <a:rPr lang="en-US" dirty="0"/>
              <a:t> </a:t>
            </a:r>
            <a:r>
              <a:rPr lang="en-US" dirty="0" err="1"/>
              <a:t>su</a:t>
            </a:r>
            <a:r>
              <a:rPr lang="en-US" dirty="0"/>
              <a:t> </a:t>
            </a:r>
            <a:r>
              <a:rPr lang="en-US" dirty="0" err="1"/>
              <a:t>construcción</a:t>
            </a:r>
            <a:r>
              <a:rPr lang="en-US" dirty="0"/>
              <a:t>.</a:t>
            </a:r>
          </a:p>
          <a:p>
            <a:pPr marL="0" indent="0">
              <a:buNone/>
            </a:pPr>
            <a:endParaRPr lang="en-US" dirty="0"/>
          </a:p>
          <a:p>
            <a:pPr marL="0" indent="0">
              <a:buNone/>
            </a:pPr>
            <a:r>
              <a:rPr lang="en-US" dirty="0" err="1"/>
              <a:t>En</a:t>
            </a:r>
            <a:r>
              <a:rPr lang="en-US" dirty="0"/>
              <a:t> </a:t>
            </a:r>
            <a:r>
              <a:rPr lang="en-US" dirty="0" err="1"/>
              <a:t>realidad</a:t>
            </a:r>
            <a:r>
              <a:rPr lang="en-US" dirty="0"/>
              <a:t> es que un </a:t>
            </a:r>
            <a:r>
              <a:rPr lang="en-US" b="1" dirty="0"/>
              <a:t>constructor</a:t>
            </a:r>
            <a:r>
              <a:rPr lang="en-US" dirty="0"/>
              <a:t> es un </a:t>
            </a:r>
            <a:r>
              <a:rPr lang="en-US" dirty="0" err="1"/>
              <a:t>método</a:t>
            </a:r>
            <a:r>
              <a:rPr lang="en-US" dirty="0"/>
              <a:t> </a:t>
            </a:r>
            <a:r>
              <a:rPr lang="en-US" dirty="0" err="1"/>
              <a:t>como</a:t>
            </a:r>
            <a:r>
              <a:rPr lang="en-US" dirty="0"/>
              <a:t> los </a:t>
            </a:r>
            <a:r>
              <a:rPr lang="en-US" dirty="0" err="1"/>
              <a:t>demás</a:t>
            </a:r>
            <a:r>
              <a:rPr lang="en-US" dirty="0"/>
              <a:t> de la </a:t>
            </a:r>
            <a:r>
              <a:rPr lang="en-US" dirty="0" err="1"/>
              <a:t>clase</a:t>
            </a:r>
            <a:r>
              <a:rPr lang="en-US" dirty="0"/>
              <a:t>, </a:t>
            </a:r>
            <a:r>
              <a:rPr lang="en-US" dirty="0" err="1"/>
              <a:t>puede</a:t>
            </a:r>
            <a:r>
              <a:rPr lang="en-US" dirty="0"/>
              <a:t> </a:t>
            </a:r>
            <a:r>
              <a:rPr lang="en-US" dirty="0" err="1"/>
              <a:t>usarse</a:t>
            </a:r>
            <a:r>
              <a:rPr lang="en-US" dirty="0"/>
              <a:t> </a:t>
            </a:r>
            <a:r>
              <a:rPr lang="en-US" dirty="0" err="1"/>
              <a:t>también</a:t>
            </a:r>
            <a:r>
              <a:rPr lang="en-US" dirty="0"/>
              <a:t> para </a:t>
            </a:r>
            <a:r>
              <a:rPr lang="en-US" dirty="0" err="1"/>
              <a:t>cualquier</a:t>
            </a:r>
            <a:r>
              <a:rPr lang="en-US" dirty="0"/>
              <a:t> </a:t>
            </a:r>
            <a:r>
              <a:rPr lang="en-US" dirty="0" err="1"/>
              <a:t>tarea</a:t>
            </a:r>
            <a:r>
              <a:rPr lang="en-US" dirty="0"/>
              <a:t> que se </a:t>
            </a:r>
            <a:r>
              <a:rPr lang="en-US" dirty="0" err="1"/>
              <a:t>considere</a:t>
            </a:r>
            <a:r>
              <a:rPr lang="en-US" dirty="0"/>
              <a:t> </a:t>
            </a:r>
            <a:r>
              <a:rPr lang="en-US" dirty="0" err="1"/>
              <a:t>necesaria</a:t>
            </a:r>
            <a:r>
              <a:rPr lang="en-US" dirty="0"/>
              <a:t> para la </a:t>
            </a:r>
            <a:r>
              <a:rPr lang="en-US" dirty="0" err="1"/>
              <a:t>creación</a:t>
            </a:r>
            <a:r>
              <a:rPr lang="en-US" dirty="0"/>
              <a:t> </a:t>
            </a:r>
            <a:r>
              <a:rPr lang="en-US" dirty="0" err="1"/>
              <a:t>apropiada</a:t>
            </a:r>
            <a:r>
              <a:rPr lang="en-US" dirty="0"/>
              <a:t> de un </a:t>
            </a:r>
            <a:r>
              <a:rPr lang="en-US" dirty="0" err="1"/>
              <a:t>objeto</a:t>
            </a:r>
            <a:r>
              <a:rPr lang="en-US" dirty="0"/>
              <a:t> de </a:t>
            </a:r>
            <a:r>
              <a:rPr lang="en-US" dirty="0" err="1"/>
              <a:t>su</a:t>
            </a:r>
            <a:r>
              <a:rPr lang="en-US" dirty="0"/>
              <a:t> </a:t>
            </a:r>
            <a:r>
              <a:rPr lang="en-US" dirty="0" err="1"/>
              <a:t>clase</a:t>
            </a:r>
            <a:r>
              <a:rPr lang="en-US" dirty="0"/>
              <a:t>.</a:t>
            </a:r>
          </a:p>
          <a:p>
            <a:pPr marL="0" indent="0">
              <a:buNone/>
            </a:pPr>
            <a:endParaRPr lang="en-US" dirty="0"/>
          </a:p>
          <a:p>
            <a:pPr marL="0" indent="0">
              <a:buNone/>
            </a:pPr>
            <a:endParaRPr lang="en-US" dirty="0"/>
          </a:p>
          <a:p>
            <a:pPr marL="0" indent="0">
              <a:buNone/>
            </a:pPr>
            <a:endParaRPr lang="en-BO" dirty="0"/>
          </a:p>
        </p:txBody>
      </p:sp>
      <p:sp>
        <p:nvSpPr>
          <p:cNvPr id="6" name="TextBox 5">
            <a:extLst>
              <a:ext uri="{FF2B5EF4-FFF2-40B4-BE49-F238E27FC236}">
                <a16:creationId xmlns:a16="http://schemas.microsoft.com/office/drawing/2014/main" id="{F9BD6098-5949-8941-8717-AC2635379046}"/>
              </a:ext>
            </a:extLst>
          </p:cNvPr>
          <p:cNvSpPr txBox="1"/>
          <p:nvPr/>
        </p:nvSpPr>
        <p:spPr>
          <a:xfrm>
            <a:off x="838199" y="1670096"/>
            <a:ext cx="5362303" cy="4801314"/>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 var prism0 = new </a:t>
            </a:r>
            <a:r>
              <a:rPr lang="en-US" sz="1400" b="1" dirty="0" err="1">
                <a:solidFill>
                  <a:schemeClr val="tx1"/>
                </a:solidFill>
              </a:rPr>
              <a:t>PrismaRectangular</a:t>
            </a:r>
            <a:r>
              <a:rPr lang="en-US" sz="1400" b="1" dirty="0">
                <a:solidFill>
                  <a:schemeClr val="tx1"/>
                </a:solidFill>
              </a:rPr>
              <a:t>();	// Error</a:t>
            </a:r>
          </a:p>
          <a:p>
            <a:pPr marL="404813" indent="-396875"/>
            <a:r>
              <a:rPr lang="en-US" sz="1400" b="1" dirty="0">
                <a:solidFill>
                  <a:schemeClr val="tx1"/>
                </a:solidFill>
              </a:rPr>
              <a:t>          var prism1 = new </a:t>
            </a:r>
            <a:r>
              <a:rPr lang="en-US" sz="1400" b="1" dirty="0" err="1">
                <a:solidFill>
                  <a:schemeClr val="tx1"/>
                </a:solidFill>
              </a:rPr>
              <a:t>PrismaRectangular</a:t>
            </a:r>
            <a:r>
              <a:rPr lang="en-US" sz="1400" b="1" dirty="0">
                <a:solidFill>
                  <a:schemeClr val="tx1"/>
                </a:solidFill>
              </a:rPr>
              <a:t>(10);                        WriteLine($"Area </a:t>
            </a:r>
            <a:r>
              <a:rPr lang="en-US" sz="1400" b="1" dirty="0" err="1">
                <a:solidFill>
                  <a:schemeClr val="tx1"/>
                </a:solidFill>
              </a:rPr>
              <a:t>prisma</a:t>
            </a:r>
            <a:r>
              <a:rPr lang="en-US" sz="1400" b="1" dirty="0">
                <a:solidFill>
                  <a:schemeClr val="tx1"/>
                </a:solidFill>
              </a:rPr>
              <a:t> 1 = {prism1.Area()} ");</a:t>
            </a:r>
          </a:p>
          <a:p>
            <a:r>
              <a:rPr lang="en-US" sz="1400" b="1" dirty="0">
                <a:solidFill>
                  <a:schemeClr val="tx1"/>
                </a:solidFill>
              </a:rPr>
              <a:t>          var prism2 = new </a:t>
            </a:r>
            <a:r>
              <a:rPr lang="en-US" sz="1400" b="1" dirty="0" err="1">
                <a:solidFill>
                  <a:schemeClr val="tx1"/>
                </a:solidFill>
              </a:rPr>
              <a:t>PrismaRectangular</a:t>
            </a:r>
            <a:r>
              <a:rPr lang="en-US" sz="1400" b="1" dirty="0">
                <a:solidFill>
                  <a:schemeClr val="tx1"/>
                </a:solidFill>
              </a:rPr>
              <a:t>(10, 20);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2 = {prism2.Area()} ");</a:t>
            </a:r>
          </a:p>
          <a:p>
            <a:r>
              <a:rPr lang="en-US" sz="1400" b="1" dirty="0">
                <a:solidFill>
                  <a:schemeClr val="tx1"/>
                </a:solidFill>
              </a:rPr>
              <a:t>          var prism3 = new </a:t>
            </a:r>
            <a:r>
              <a:rPr lang="en-US" sz="1400" b="1" dirty="0" err="1">
                <a:solidFill>
                  <a:schemeClr val="tx1"/>
                </a:solidFill>
              </a:rPr>
              <a:t>PrismaRectangular</a:t>
            </a:r>
            <a:r>
              <a:rPr lang="en-US" sz="1400" b="1" dirty="0">
                <a:solidFill>
                  <a:schemeClr val="tx1"/>
                </a:solidFill>
              </a:rPr>
              <a:t>(10, 20, 30);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3 = {prism3.Area()} ");</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PrismaRectangular</a:t>
            </a:r>
            <a:r>
              <a:rPr lang="en-US" sz="1400" b="1" dirty="0">
                <a:solidFill>
                  <a:schemeClr val="tx1"/>
                </a:solidFill>
              </a:rPr>
              <a:t> {</a:t>
            </a:r>
          </a:p>
          <a:p>
            <a:r>
              <a:rPr lang="en-US" sz="1400" b="1" dirty="0">
                <a:solidFill>
                  <a:schemeClr val="tx1"/>
                </a:solidFill>
              </a:rPr>
              <a:t>      public double X, Y, Z;</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(int x) { X = x; Y = x; Z = x;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 X = x; Y = y; Z = y;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int z) { X = x; Y = y; Z = z; }</a:t>
            </a:r>
          </a:p>
          <a:p>
            <a:r>
              <a:rPr lang="en-US" sz="1400" b="1" dirty="0">
                <a:solidFill>
                  <a:schemeClr val="tx1"/>
                </a:solidFill>
              </a:rPr>
              <a:t>      public double Area() { return 2 * (X * Y + X*Z + Y*Z);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7435608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A65-C0A3-B640-9C67-E9F10700A2CA}"/>
              </a:ext>
            </a:extLst>
          </p:cNvPr>
          <p:cNvSpPr>
            <a:spLocks noGrp="1"/>
          </p:cNvSpPr>
          <p:nvPr>
            <p:ph type="title"/>
          </p:nvPr>
        </p:nvSpPr>
        <p:spPr/>
        <p:txBody>
          <a:bodyPr/>
          <a:lstStyle/>
          <a:p>
            <a:r>
              <a:rPr lang="en-BO" dirty="0"/>
              <a:t>Constructor default</a:t>
            </a:r>
          </a:p>
        </p:txBody>
      </p:sp>
      <p:sp>
        <p:nvSpPr>
          <p:cNvPr id="3" name="Content Placeholder 2">
            <a:extLst>
              <a:ext uri="{FF2B5EF4-FFF2-40B4-BE49-F238E27FC236}">
                <a16:creationId xmlns:a16="http://schemas.microsoft.com/office/drawing/2014/main" id="{EE21D6E5-DD65-434A-A32E-65C64A4FE687}"/>
              </a:ext>
            </a:extLst>
          </p:cNvPr>
          <p:cNvSpPr>
            <a:spLocks noGrp="1"/>
          </p:cNvSpPr>
          <p:nvPr>
            <p:ph idx="1"/>
          </p:nvPr>
        </p:nvSpPr>
        <p:spPr>
          <a:xfrm>
            <a:off x="6374674" y="1677266"/>
            <a:ext cx="4979126" cy="4351338"/>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crear</a:t>
            </a:r>
            <a:r>
              <a:rPr lang="en-US" dirty="0"/>
              <a:t> una </a:t>
            </a:r>
            <a:r>
              <a:rPr lang="en-US" dirty="0" err="1"/>
              <a:t>clase</a:t>
            </a:r>
            <a:r>
              <a:rPr lang="en-US" dirty="0"/>
              <a:t>, </a:t>
            </a:r>
            <a:r>
              <a:rPr lang="en-US" dirty="0" err="1"/>
              <a:t>incluso</a:t>
            </a:r>
            <a:r>
              <a:rPr lang="en-US" dirty="0"/>
              <a:t> </a:t>
            </a:r>
            <a:r>
              <a:rPr lang="en-US" dirty="0" err="1"/>
              <a:t>si</a:t>
            </a:r>
            <a:r>
              <a:rPr lang="en-US" dirty="0"/>
              <a:t> no se </a:t>
            </a:r>
            <a:r>
              <a:rPr lang="en-US" dirty="0" err="1"/>
              <a:t>definen</a:t>
            </a:r>
            <a:r>
              <a:rPr lang="en-US" dirty="0"/>
              <a:t> </a:t>
            </a:r>
            <a:r>
              <a:rPr lang="en-US" dirty="0" err="1"/>
              <a:t>constructores</a:t>
            </a:r>
            <a:r>
              <a:rPr lang="en-US" dirty="0"/>
              <a:t>. </a:t>
            </a:r>
            <a:r>
              <a:rPr lang="en-US" dirty="0" err="1"/>
              <a:t>Esto</a:t>
            </a:r>
            <a:r>
              <a:rPr lang="en-US" dirty="0"/>
              <a:t> se debe a que el </a:t>
            </a:r>
            <a:r>
              <a:rPr lang="en-US" dirty="0" err="1"/>
              <a:t>compilador</a:t>
            </a:r>
            <a:r>
              <a:rPr lang="en-US" dirty="0"/>
              <a:t> </a:t>
            </a:r>
            <a:r>
              <a:rPr lang="en-US" dirty="0" err="1"/>
              <a:t>agregará</a:t>
            </a:r>
            <a:r>
              <a:rPr lang="en-US" dirty="0"/>
              <a:t> </a:t>
            </a:r>
            <a:r>
              <a:rPr lang="en-US" dirty="0" err="1"/>
              <a:t>automáticamente</a:t>
            </a:r>
            <a:r>
              <a:rPr lang="en-US" dirty="0"/>
              <a:t> un </a:t>
            </a:r>
            <a:r>
              <a:rPr lang="en-US" b="1" dirty="0"/>
              <a:t>constructor default</a:t>
            </a:r>
            <a:r>
              <a:rPr lang="en-US" dirty="0"/>
              <a:t>. Este constructor es </a:t>
            </a:r>
            <a:r>
              <a:rPr lang="en-US" dirty="0" err="1"/>
              <a:t>definido</a:t>
            </a:r>
            <a:r>
              <a:rPr lang="en-US" dirty="0"/>
              <a:t> por el </a:t>
            </a:r>
            <a:r>
              <a:rPr lang="en-US" dirty="0" err="1"/>
              <a:t>compilador</a:t>
            </a:r>
            <a:r>
              <a:rPr lang="en-US" dirty="0"/>
              <a:t>, sin </a:t>
            </a:r>
            <a:r>
              <a:rPr lang="en-US" dirty="0" err="1"/>
              <a:t>parámetros</a:t>
            </a:r>
            <a:r>
              <a:rPr lang="en-US" dirty="0"/>
              <a:t>. Y </a:t>
            </a:r>
            <a:r>
              <a:rPr lang="en-US" dirty="0" err="1"/>
              <a:t>asigna</a:t>
            </a:r>
            <a:r>
              <a:rPr lang="en-US" dirty="0"/>
              <a:t> a </a:t>
            </a:r>
            <a:r>
              <a:rPr lang="en-US" dirty="0" err="1"/>
              <a:t>cada</a:t>
            </a:r>
            <a:r>
              <a:rPr lang="en-US" dirty="0"/>
              <a:t> campo del </a:t>
            </a:r>
            <a:r>
              <a:rPr lang="en-US" dirty="0" err="1"/>
              <a:t>objeto</a:t>
            </a:r>
            <a:r>
              <a:rPr lang="en-US" dirty="0"/>
              <a:t> </a:t>
            </a:r>
            <a:r>
              <a:rPr lang="en-US" dirty="0" err="1"/>
              <a:t>su</a:t>
            </a:r>
            <a:r>
              <a:rPr lang="en-US" dirty="0"/>
              <a:t> valor default.</a:t>
            </a:r>
          </a:p>
          <a:p>
            <a:pPr marL="0" indent="0">
              <a:buNone/>
            </a:pPr>
            <a:endParaRPr lang="en-US" dirty="0"/>
          </a:p>
          <a:p>
            <a:pPr marL="0" indent="0">
              <a:buNone/>
            </a:pPr>
            <a:r>
              <a:rPr lang="en-US" dirty="0" err="1"/>
              <a:t>Cuando</a:t>
            </a:r>
            <a:r>
              <a:rPr lang="en-US" dirty="0"/>
              <a:t> el </a:t>
            </a:r>
            <a:r>
              <a:rPr lang="en-US" dirty="0" err="1"/>
              <a:t>programador</a:t>
            </a:r>
            <a:r>
              <a:rPr lang="en-US" dirty="0"/>
              <a:t> define un constructor, el </a:t>
            </a:r>
            <a:r>
              <a:rPr lang="en-US" dirty="0" err="1"/>
              <a:t>compilador</a:t>
            </a:r>
            <a:r>
              <a:rPr lang="en-US" dirty="0"/>
              <a:t> </a:t>
            </a:r>
            <a:r>
              <a:rPr lang="en-US" dirty="0" err="1"/>
              <a:t>ya</a:t>
            </a:r>
            <a:r>
              <a:rPr lang="en-US" dirty="0"/>
              <a:t> no </a:t>
            </a:r>
            <a:r>
              <a:rPr lang="en-US" dirty="0" err="1"/>
              <a:t>agrega</a:t>
            </a:r>
            <a:r>
              <a:rPr lang="en-US" dirty="0"/>
              <a:t> el constructor default, por lo que es </a:t>
            </a:r>
            <a:r>
              <a:rPr lang="en-US" dirty="0" err="1"/>
              <a:t>necesario</a:t>
            </a:r>
            <a:r>
              <a:rPr lang="en-US" dirty="0"/>
              <a:t> </a:t>
            </a:r>
            <a:r>
              <a:rPr lang="en-US" dirty="0" err="1"/>
              <a:t>codificar</a:t>
            </a:r>
            <a:r>
              <a:rPr lang="en-US" dirty="0"/>
              <a:t> un constructor sin </a:t>
            </a:r>
            <a:r>
              <a:rPr lang="en-US" dirty="0" err="1"/>
              <a:t>parámetros</a:t>
            </a:r>
            <a:r>
              <a:rPr lang="en-US" dirty="0"/>
              <a:t>, </a:t>
            </a:r>
            <a:r>
              <a:rPr lang="en-US" dirty="0" err="1"/>
              <a:t>si</a:t>
            </a:r>
            <a:r>
              <a:rPr lang="en-US" dirty="0"/>
              <a:t> se </a:t>
            </a:r>
            <a:r>
              <a:rPr lang="en-US" dirty="0" err="1"/>
              <a:t>desea</a:t>
            </a:r>
            <a:r>
              <a:rPr lang="en-US" dirty="0"/>
              <a:t> que se </a:t>
            </a:r>
            <a:r>
              <a:rPr lang="en-US" dirty="0" err="1"/>
              <a:t>puedan</a:t>
            </a:r>
            <a:r>
              <a:rPr lang="en-US" dirty="0"/>
              <a:t> </a:t>
            </a:r>
            <a:r>
              <a:rPr lang="en-US" dirty="0" err="1"/>
              <a:t>crear</a:t>
            </a:r>
            <a:r>
              <a:rPr lang="en-US" dirty="0"/>
              <a:t> </a:t>
            </a:r>
            <a:r>
              <a:rPr lang="en-US" dirty="0" err="1"/>
              <a:t>instancias</a:t>
            </a:r>
            <a:r>
              <a:rPr lang="en-US" dirty="0"/>
              <a:t> sin pasar </a:t>
            </a:r>
            <a:r>
              <a:rPr lang="en-US" dirty="0" err="1"/>
              <a:t>argumentos</a:t>
            </a:r>
            <a:r>
              <a:rPr lang="en-US" dirty="0"/>
              <a:t>.</a:t>
            </a:r>
            <a:endParaRPr lang="en-BO" dirty="0"/>
          </a:p>
        </p:txBody>
      </p:sp>
      <p:sp>
        <p:nvSpPr>
          <p:cNvPr id="4" name="TextBox 3">
            <a:extLst>
              <a:ext uri="{FF2B5EF4-FFF2-40B4-BE49-F238E27FC236}">
                <a16:creationId xmlns:a16="http://schemas.microsoft.com/office/drawing/2014/main" id="{774CDDA1-EB7D-3140-A356-1A7B6A7F70E6}"/>
              </a:ext>
            </a:extLst>
          </p:cNvPr>
          <p:cNvSpPr txBox="1"/>
          <p:nvPr/>
        </p:nvSpPr>
        <p:spPr>
          <a:xfrm>
            <a:off x="838200" y="1775443"/>
            <a:ext cx="5092337"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282853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56D9-3D96-0240-ABA1-C02A2195E061}"/>
              </a:ext>
            </a:extLst>
          </p:cNvPr>
          <p:cNvSpPr>
            <a:spLocks noGrp="1"/>
          </p:cNvSpPr>
          <p:nvPr>
            <p:ph type="title"/>
          </p:nvPr>
        </p:nvSpPr>
        <p:spPr/>
        <p:txBody>
          <a:bodyPr/>
          <a:lstStyle/>
          <a:p>
            <a:r>
              <a:rPr lang="en-BO" dirty="0"/>
              <a:t>Agregando un constructor default</a:t>
            </a:r>
          </a:p>
        </p:txBody>
      </p:sp>
      <p:sp>
        <p:nvSpPr>
          <p:cNvPr id="4" name="TextBox 3">
            <a:extLst>
              <a:ext uri="{FF2B5EF4-FFF2-40B4-BE49-F238E27FC236}">
                <a16:creationId xmlns:a16="http://schemas.microsoft.com/office/drawing/2014/main" id="{4462CF0D-0156-5A4F-8856-FB124ED25505}"/>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prism0 = new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 { X = 0; Y = 0; Z = 0;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 X = x; Y = x; Z = x;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X = x; Y = y; Z = y;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
        <p:nvSpPr>
          <p:cNvPr id="5" name="TextBox 4">
            <a:extLst>
              <a:ext uri="{FF2B5EF4-FFF2-40B4-BE49-F238E27FC236}">
                <a16:creationId xmlns:a16="http://schemas.microsoft.com/office/drawing/2014/main" id="{70D4DB97-4D35-9A43-9155-923758CB7F07}"/>
              </a:ext>
            </a:extLst>
          </p:cNvPr>
          <p:cNvSpPr txBox="1"/>
          <p:nvPr/>
        </p:nvSpPr>
        <p:spPr>
          <a:xfrm>
            <a:off x="7419703" y="2735717"/>
            <a:ext cx="3934097" cy="2308324"/>
          </a:xfrm>
          <a:prstGeom prst="rect">
            <a:avLst/>
          </a:prstGeom>
          <a:solidFill>
            <a:schemeClr val="accent5">
              <a:lumMod val="20000"/>
              <a:lumOff val="80000"/>
            </a:schemeClr>
          </a:solidFill>
        </p:spPr>
        <p:txBody>
          <a:bodyPr wrap="square" rtlCol="0">
            <a:spAutoFit/>
          </a:bodyPr>
          <a:lstStyle/>
          <a:p>
            <a:endParaRPr lang="en-BO" dirty="0"/>
          </a:p>
          <a:p>
            <a:r>
              <a:rPr lang="en-BO" dirty="0"/>
              <a:t>En este caso se agrega el constructor default, inicializando a 0 los campos numéricos de la clase, tal como lo haría el compilador si no encontrara ningún constructor definido por el programador.</a:t>
            </a:r>
          </a:p>
          <a:p>
            <a:endParaRPr lang="en-BO" dirty="0"/>
          </a:p>
        </p:txBody>
      </p:sp>
    </p:spTree>
    <p:extLst>
      <p:ext uri="{BB962C8B-B14F-4D97-AF65-F5344CB8AC3E}">
        <p14:creationId xmlns:p14="http://schemas.microsoft.com/office/powerpoint/2010/main" val="39059351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109-1CE5-004E-9377-7F516A6A64D7}"/>
              </a:ext>
            </a:extLst>
          </p:cNvPr>
          <p:cNvSpPr>
            <a:spLocks noGrp="1"/>
          </p:cNvSpPr>
          <p:nvPr>
            <p:ph type="title"/>
          </p:nvPr>
        </p:nvSpPr>
        <p:spPr/>
        <p:txBody>
          <a:bodyPr/>
          <a:lstStyle/>
          <a:p>
            <a:r>
              <a:rPr lang="en-BO" dirty="0"/>
              <a:t>Encadenamiento de constructores</a:t>
            </a:r>
          </a:p>
        </p:txBody>
      </p:sp>
      <p:sp>
        <p:nvSpPr>
          <p:cNvPr id="3" name="Content Placeholder 2">
            <a:extLst>
              <a:ext uri="{FF2B5EF4-FFF2-40B4-BE49-F238E27FC236}">
                <a16:creationId xmlns:a16="http://schemas.microsoft.com/office/drawing/2014/main" id="{60E12C39-1668-E143-99E9-AD5D395B832B}"/>
              </a:ext>
            </a:extLst>
          </p:cNvPr>
          <p:cNvSpPr>
            <a:spLocks noGrp="1"/>
          </p:cNvSpPr>
          <p:nvPr>
            <p:ph idx="1"/>
          </p:nvPr>
        </p:nvSpPr>
        <p:spPr>
          <a:xfrm>
            <a:off x="6609806" y="2627312"/>
            <a:ext cx="4743994" cy="16033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La palabra clave this </a:t>
            </a:r>
            <a:r>
              <a:rPr lang="en-US" dirty="0" err="1"/>
              <a:t>también</a:t>
            </a:r>
            <a:r>
              <a:rPr lang="en-US" dirty="0"/>
              <a:t> se </a:t>
            </a:r>
            <a:r>
              <a:rPr lang="en-US" dirty="0" err="1"/>
              <a:t>puede</a:t>
            </a:r>
            <a:r>
              <a:rPr lang="en-US" dirty="0"/>
              <a:t> </a:t>
            </a:r>
            <a:r>
              <a:rPr lang="en-US" dirty="0" err="1"/>
              <a:t>usar</a:t>
            </a:r>
            <a:r>
              <a:rPr lang="en-US" dirty="0"/>
              <a:t> para </a:t>
            </a:r>
            <a:r>
              <a:rPr lang="en-US" dirty="0" err="1"/>
              <a:t>llamar</a:t>
            </a:r>
            <a:r>
              <a:rPr lang="en-US" dirty="0"/>
              <a:t> a un constructor </a:t>
            </a:r>
            <a:r>
              <a:rPr lang="en-US" dirty="0" err="1"/>
              <a:t>desde</a:t>
            </a:r>
            <a:r>
              <a:rPr lang="en-US" dirty="0"/>
              <a:t> </a:t>
            </a:r>
            <a:r>
              <a:rPr lang="en-US" dirty="0" err="1"/>
              <a:t>otro</a:t>
            </a:r>
            <a:r>
              <a:rPr lang="en-US" dirty="0"/>
              <a:t>.</a:t>
            </a:r>
          </a:p>
          <a:p>
            <a:pPr marL="0" indent="0">
              <a:buNone/>
            </a:pPr>
            <a:r>
              <a:rPr lang="en-US" dirty="0" err="1"/>
              <a:t>Esto</a:t>
            </a:r>
            <a:r>
              <a:rPr lang="en-US" dirty="0"/>
              <a:t> se </a:t>
            </a:r>
            <a:r>
              <a:rPr lang="en-US" dirty="0" err="1"/>
              <a:t>conoce</a:t>
            </a:r>
            <a:r>
              <a:rPr lang="en-US" dirty="0"/>
              <a:t> </a:t>
            </a:r>
            <a:r>
              <a:rPr lang="en-US" dirty="0" err="1"/>
              <a:t>como</a:t>
            </a:r>
            <a:r>
              <a:rPr lang="en-US" dirty="0"/>
              <a:t> </a:t>
            </a:r>
            <a:r>
              <a:rPr lang="en-US" b="1" dirty="0" err="1"/>
              <a:t>encadenamiento</a:t>
            </a:r>
            <a:r>
              <a:rPr lang="en-US" b="1" dirty="0"/>
              <a:t> de </a:t>
            </a:r>
            <a:r>
              <a:rPr lang="en-US" b="1" dirty="0" err="1"/>
              <a:t>constructores</a:t>
            </a:r>
            <a:r>
              <a:rPr lang="en-US" dirty="0"/>
              <a:t> y </a:t>
            </a:r>
            <a:r>
              <a:rPr lang="en-US" dirty="0" err="1"/>
              <a:t>permite</a:t>
            </a:r>
            <a:r>
              <a:rPr lang="en-US" dirty="0"/>
              <a:t> una mayor </a:t>
            </a:r>
            <a:r>
              <a:rPr lang="en-US" dirty="0" err="1"/>
              <a:t>simplificación</a:t>
            </a:r>
            <a:r>
              <a:rPr lang="en-US" dirty="0"/>
              <a:t> del </a:t>
            </a:r>
            <a:r>
              <a:rPr lang="en-US" dirty="0" err="1"/>
              <a:t>código</a:t>
            </a:r>
            <a:r>
              <a:rPr lang="en-US" dirty="0"/>
              <a:t>.</a:t>
            </a:r>
          </a:p>
          <a:p>
            <a:pPr marL="0" indent="0">
              <a:buNone/>
            </a:pPr>
            <a:endParaRPr lang="en-BO" dirty="0"/>
          </a:p>
        </p:txBody>
      </p:sp>
      <p:sp>
        <p:nvSpPr>
          <p:cNvPr id="4" name="TextBox 3">
            <a:extLst>
              <a:ext uri="{FF2B5EF4-FFF2-40B4-BE49-F238E27FC236}">
                <a16:creationId xmlns:a16="http://schemas.microsoft.com/office/drawing/2014/main" id="{8989BE8A-B88A-F449-9AF2-BDCCD62CC340}"/>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a:t>
            </a:r>
            <a:r>
              <a:rPr lang="en-US" sz="1400" b="1" dirty="0">
                <a:solidFill>
                  <a:schemeClr val="accent2">
                    <a:lumMod val="40000"/>
                    <a:lumOff val="60000"/>
                  </a:schemeClr>
                </a:solidFill>
              </a:rPr>
              <a:t>: this(0)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a:t>
            </a:r>
            <a:r>
              <a:rPr lang="en-US" sz="1400" b="1" dirty="0">
                <a:solidFill>
                  <a:schemeClr val="accent2">
                    <a:lumMod val="40000"/>
                    <a:lumOff val="60000"/>
                  </a:schemeClr>
                </a:solidFill>
              </a:rPr>
              <a:t>: this(x, x)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a:t>
            </a:r>
            <a:r>
              <a:rPr lang="en-US" sz="1400" b="1" dirty="0">
                <a:solidFill>
                  <a:schemeClr val="accent2">
                    <a:lumMod val="40000"/>
                    <a:lumOff val="60000"/>
                  </a:schemeClr>
                </a:solidFill>
              </a:rPr>
              <a:t>this(x, y, y)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014159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A09-5C20-254F-AAE8-997EC2CB972E}"/>
              </a:ext>
            </a:extLst>
          </p:cNvPr>
          <p:cNvSpPr>
            <a:spLocks noGrp="1"/>
          </p:cNvSpPr>
          <p:nvPr>
            <p:ph type="title"/>
          </p:nvPr>
        </p:nvSpPr>
        <p:spPr/>
        <p:txBody>
          <a:bodyPr/>
          <a:lstStyle/>
          <a:p>
            <a:r>
              <a:rPr lang="en-BO" dirty="0"/>
              <a:t>Constructores con parámetros iniciales</a:t>
            </a:r>
          </a:p>
        </p:txBody>
      </p:sp>
      <p:sp>
        <p:nvSpPr>
          <p:cNvPr id="3" name="Content Placeholder 2">
            <a:extLst>
              <a:ext uri="{FF2B5EF4-FFF2-40B4-BE49-F238E27FC236}">
                <a16:creationId xmlns:a16="http://schemas.microsoft.com/office/drawing/2014/main" id="{8DFFB508-8988-B84B-A38E-2C2B635A62DB}"/>
              </a:ext>
            </a:extLst>
          </p:cNvPr>
          <p:cNvSpPr>
            <a:spLocks noGrp="1"/>
          </p:cNvSpPr>
          <p:nvPr>
            <p:ph idx="1"/>
          </p:nvPr>
        </p:nvSpPr>
        <p:spPr>
          <a:xfrm>
            <a:off x="6844937" y="2905488"/>
            <a:ext cx="4508863" cy="151846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Al </a:t>
            </a:r>
            <a:r>
              <a:rPr lang="en-US" dirty="0" err="1"/>
              <a:t>igual</a:t>
            </a:r>
            <a:r>
              <a:rPr lang="en-US" dirty="0"/>
              <a:t> que </a:t>
            </a:r>
            <a:r>
              <a:rPr lang="en-US" dirty="0" err="1"/>
              <a:t>otros</a:t>
            </a:r>
            <a:r>
              <a:rPr lang="en-US" dirty="0"/>
              <a:t> </a:t>
            </a:r>
            <a:r>
              <a:rPr lang="en-US" dirty="0" err="1"/>
              <a:t>métodos</a:t>
            </a:r>
            <a:r>
              <a:rPr lang="en-US" dirty="0"/>
              <a:t>, el constructor </a:t>
            </a:r>
            <a:r>
              <a:rPr lang="en-US" dirty="0" err="1"/>
              <a:t>puede</a:t>
            </a:r>
            <a:r>
              <a:rPr lang="en-US" dirty="0"/>
              <a:t> </a:t>
            </a:r>
            <a:r>
              <a:rPr lang="en-US" dirty="0" err="1"/>
              <a:t>definir</a:t>
            </a:r>
            <a:r>
              <a:rPr lang="en-US" dirty="0"/>
              <a:t> </a:t>
            </a:r>
            <a:r>
              <a:rPr lang="en-US" dirty="0" err="1"/>
              <a:t>parámetros</a:t>
            </a:r>
            <a:r>
              <a:rPr lang="en-US" dirty="0"/>
              <a:t> </a:t>
            </a:r>
            <a:r>
              <a:rPr lang="en-US" dirty="0" err="1"/>
              <a:t>opcionales</a:t>
            </a:r>
            <a:r>
              <a:rPr lang="en-US" dirty="0"/>
              <a:t> </a:t>
            </a:r>
            <a:r>
              <a:rPr lang="en-US" dirty="0" err="1"/>
              <a:t>en</a:t>
            </a:r>
            <a:r>
              <a:rPr lang="en-US" dirty="0"/>
              <a:t> </a:t>
            </a:r>
            <a:r>
              <a:rPr lang="en-US" dirty="0" err="1"/>
              <a:t>su</a:t>
            </a:r>
            <a:r>
              <a:rPr lang="en-US" dirty="0"/>
              <a:t> </a:t>
            </a:r>
            <a:r>
              <a:rPr lang="en-US" dirty="0" err="1"/>
              <a:t>definición</a:t>
            </a:r>
            <a:r>
              <a:rPr lang="en-US" dirty="0"/>
              <a:t>.</a:t>
            </a:r>
          </a:p>
          <a:p>
            <a:pPr marL="0" indent="0">
              <a:buNone/>
            </a:pPr>
            <a:r>
              <a:rPr lang="en-US" dirty="0"/>
              <a:t> </a:t>
            </a:r>
          </a:p>
          <a:p>
            <a:pPr marL="0" indent="0">
              <a:buNone/>
            </a:pPr>
            <a:endParaRPr lang="en-BO" dirty="0"/>
          </a:p>
        </p:txBody>
      </p:sp>
      <p:sp>
        <p:nvSpPr>
          <p:cNvPr id="4" name="TextBox 3">
            <a:extLst>
              <a:ext uri="{FF2B5EF4-FFF2-40B4-BE49-F238E27FC236}">
                <a16:creationId xmlns:a16="http://schemas.microsoft.com/office/drawing/2014/main" id="{7542A408-FB9F-224E-B920-5FCFFB7B5C85}"/>
              </a:ext>
            </a:extLst>
          </p:cNvPr>
          <p:cNvSpPr txBox="1"/>
          <p:nvPr/>
        </p:nvSpPr>
        <p:spPr>
          <a:xfrm>
            <a:off x="838200" y="1600428"/>
            <a:ext cx="5362303" cy="48013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 0, int y = 0, int z = 0) </a:t>
            </a:r>
          </a:p>
          <a:p>
            <a:r>
              <a:rPr lang="en-US" sz="1400" b="1" dirty="0">
                <a:solidFill>
                  <a:schemeClr val="bg1"/>
                </a:solidFill>
              </a:rPr>
              <a:t>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631309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8A7C-4BBF-6448-A24E-FC9FCE301E48}"/>
              </a:ext>
            </a:extLst>
          </p:cNvPr>
          <p:cNvSpPr>
            <a:spLocks noGrp="1"/>
          </p:cNvSpPr>
          <p:nvPr>
            <p:ph type="title"/>
          </p:nvPr>
        </p:nvSpPr>
        <p:spPr/>
        <p:txBody>
          <a:bodyPr/>
          <a:lstStyle/>
          <a:p>
            <a:r>
              <a:rPr lang="en-BO" dirty="0"/>
              <a:t>Inicializadores de campos</a:t>
            </a:r>
          </a:p>
        </p:txBody>
      </p:sp>
      <p:sp>
        <p:nvSpPr>
          <p:cNvPr id="3" name="Content Placeholder 2">
            <a:extLst>
              <a:ext uri="{FF2B5EF4-FFF2-40B4-BE49-F238E27FC236}">
                <a16:creationId xmlns:a16="http://schemas.microsoft.com/office/drawing/2014/main" id="{C58182F5-FBA6-B948-A31B-143C63468652}"/>
              </a:ext>
            </a:extLst>
          </p:cNvPr>
          <p:cNvSpPr>
            <a:spLocks noGrp="1"/>
          </p:cNvSpPr>
          <p:nvPr>
            <p:ph idx="1"/>
          </p:nvPr>
        </p:nvSpPr>
        <p:spPr>
          <a:xfrm>
            <a:off x="6487886" y="2368619"/>
            <a:ext cx="4865914" cy="3399518"/>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Si hay </a:t>
            </a:r>
            <a:r>
              <a:rPr lang="en-US" dirty="0" err="1"/>
              <a:t>campos</a:t>
            </a:r>
            <a:r>
              <a:rPr lang="en-US" dirty="0"/>
              <a:t> </a:t>
            </a:r>
            <a:r>
              <a:rPr lang="en-US" dirty="0" err="1"/>
              <a:t>en</a:t>
            </a:r>
            <a:r>
              <a:rPr lang="en-US" dirty="0"/>
              <a:t> una </a:t>
            </a:r>
            <a:r>
              <a:rPr lang="en-US" dirty="0" err="1"/>
              <a:t>clase</a:t>
            </a:r>
            <a:r>
              <a:rPr lang="en-US" dirty="0"/>
              <a:t> que </a:t>
            </a:r>
            <a:r>
              <a:rPr lang="en-US" dirty="0" err="1"/>
              <a:t>necesitan</a:t>
            </a:r>
            <a:r>
              <a:rPr lang="en-US" dirty="0"/>
              <a:t> </a:t>
            </a:r>
            <a:r>
              <a:rPr lang="en-US" dirty="0" err="1"/>
              <a:t>valores</a:t>
            </a:r>
            <a:r>
              <a:rPr lang="en-US" dirty="0"/>
              <a:t> </a:t>
            </a:r>
            <a:r>
              <a:rPr lang="en-US" dirty="0" err="1"/>
              <a:t>iniciales</a:t>
            </a:r>
            <a:r>
              <a:rPr lang="en-US" dirty="0"/>
              <a:t> </a:t>
            </a:r>
            <a:r>
              <a:rPr lang="en-US" dirty="0" err="1"/>
              <a:t>distintos</a:t>
            </a:r>
            <a:r>
              <a:rPr lang="en-US" dirty="0"/>
              <a:t> a los default, los </a:t>
            </a:r>
            <a:r>
              <a:rPr lang="en-US" dirty="0" err="1"/>
              <a:t>campos</a:t>
            </a:r>
            <a:r>
              <a:rPr lang="en-US" dirty="0"/>
              <a:t> </a:t>
            </a:r>
            <a:r>
              <a:rPr lang="en-US" dirty="0" err="1"/>
              <a:t>simplemente</a:t>
            </a:r>
            <a:r>
              <a:rPr lang="en-US" dirty="0"/>
              <a:t> se </a:t>
            </a:r>
            <a:r>
              <a:rPr lang="en-US" dirty="0" err="1"/>
              <a:t>pueden</a:t>
            </a:r>
            <a:r>
              <a:rPr lang="en-US" dirty="0"/>
              <a:t> </a:t>
            </a:r>
            <a:r>
              <a:rPr lang="en-US" dirty="0" err="1"/>
              <a:t>inicializar</a:t>
            </a:r>
            <a:r>
              <a:rPr lang="en-US" dirty="0"/>
              <a:t> al </a:t>
            </a:r>
            <a:r>
              <a:rPr lang="en-US" dirty="0" err="1"/>
              <a:t>mismo</a:t>
            </a:r>
            <a:r>
              <a:rPr lang="en-US" dirty="0"/>
              <a:t> </a:t>
            </a:r>
            <a:r>
              <a:rPr lang="en-US" dirty="0" err="1"/>
              <a:t>tiempo</a:t>
            </a:r>
            <a:r>
              <a:rPr lang="en-US" dirty="0"/>
              <a:t> que se </a:t>
            </a:r>
            <a:r>
              <a:rPr lang="en-US" dirty="0" err="1"/>
              <a:t>declaran</a:t>
            </a:r>
            <a:r>
              <a:rPr lang="en-US" dirty="0"/>
              <a:t>. </a:t>
            </a:r>
            <a:r>
              <a:rPr lang="en-US" dirty="0" err="1"/>
              <a:t>Esto</a:t>
            </a:r>
            <a:r>
              <a:rPr lang="en-US" dirty="0"/>
              <a:t> </a:t>
            </a:r>
            <a:r>
              <a:rPr lang="en-US" dirty="0" err="1"/>
              <a:t>puede</a:t>
            </a:r>
            <a:r>
              <a:rPr lang="en-US" dirty="0"/>
              <a:t> </a:t>
            </a:r>
            <a:r>
              <a:rPr lang="en-US" dirty="0" err="1"/>
              <a:t>hacer</a:t>
            </a:r>
            <a:r>
              <a:rPr lang="en-US" dirty="0"/>
              <a:t> que el </a:t>
            </a:r>
            <a:r>
              <a:rPr lang="en-US" dirty="0" err="1"/>
              <a:t>código</a:t>
            </a:r>
            <a:r>
              <a:rPr lang="en-US" dirty="0"/>
              <a:t> sea un </a:t>
            </a:r>
            <a:r>
              <a:rPr lang="en-US" dirty="0" err="1"/>
              <a:t>poco</a:t>
            </a:r>
            <a:r>
              <a:rPr lang="en-US" dirty="0"/>
              <a:t> </a:t>
            </a:r>
            <a:r>
              <a:rPr lang="en-US" dirty="0" err="1"/>
              <a:t>más</a:t>
            </a:r>
            <a:r>
              <a:rPr lang="en-US" dirty="0"/>
              <a:t> </a:t>
            </a:r>
            <a:r>
              <a:rPr lang="en-US" dirty="0" err="1"/>
              <a:t>limpio</a:t>
            </a:r>
            <a:r>
              <a:rPr lang="en-US" dirty="0"/>
              <a:t>. Los </a:t>
            </a:r>
            <a:r>
              <a:rPr lang="en-US" dirty="0" err="1"/>
              <a:t>valores</a:t>
            </a:r>
            <a:r>
              <a:rPr lang="en-US" dirty="0"/>
              <a:t> </a:t>
            </a:r>
            <a:r>
              <a:rPr lang="en-US" dirty="0" err="1"/>
              <a:t>iniciales</a:t>
            </a:r>
            <a:r>
              <a:rPr lang="en-US" dirty="0"/>
              <a:t> se </a:t>
            </a:r>
            <a:r>
              <a:rPr lang="en-US" dirty="0" err="1"/>
              <a:t>asignan</a:t>
            </a:r>
            <a:r>
              <a:rPr lang="en-US" dirty="0"/>
              <a:t> </a:t>
            </a:r>
            <a:r>
              <a:rPr lang="en-US" dirty="0" err="1"/>
              <a:t>cuando</a:t>
            </a:r>
            <a:r>
              <a:rPr lang="en-US" dirty="0"/>
              <a:t> se </a:t>
            </a:r>
            <a:r>
              <a:rPr lang="en-US" dirty="0" err="1"/>
              <a:t>cree</a:t>
            </a:r>
            <a:r>
              <a:rPr lang="en-US" dirty="0"/>
              <a:t> el </a:t>
            </a:r>
            <a:r>
              <a:rPr lang="en-US" dirty="0" err="1"/>
              <a:t>objeto</a:t>
            </a:r>
            <a:r>
              <a:rPr lang="en-US" dirty="0"/>
              <a:t>, antes de que se </a:t>
            </a:r>
            <a:r>
              <a:rPr lang="en-US" dirty="0" err="1"/>
              <a:t>llame</a:t>
            </a:r>
            <a:r>
              <a:rPr lang="en-US" dirty="0"/>
              <a:t> al constructor.</a:t>
            </a:r>
          </a:p>
          <a:p>
            <a:pPr marL="0" indent="0">
              <a:buNone/>
            </a:pPr>
            <a:r>
              <a:rPr lang="en-US" dirty="0"/>
              <a:t>El constructor default que </a:t>
            </a:r>
            <a:r>
              <a:rPr lang="en-US" dirty="0" err="1"/>
              <a:t>agrega</a:t>
            </a:r>
            <a:r>
              <a:rPr lang="en-US" dirty="0"/>
              <a:t> el </a:t>
            </a:r>
            <a:r>
              <a:rPr lang="en-US" dirty="0" err="1"/>
              <a:t>compilador</a:t>
            </a:r>
            <a:r>
              <a:rPr lang="en-US" dirty="0"/>
              <a:t>, no </a:t>
            </a:r>
            <a:r>
              <a:rPr lang="en-US" dirty="0" err="1"/>
              <a:t>toca</a:t>
            </a:r>
            <a:r>
              <a:rPr lang="en-US" dirty="0"/>
              <a:t> los </a:t>
            </a:r>
            <a:r>
              <a:rPr lang="en-US" dirty="0" err="1"/>
              <a:t>campos</a:t>
            </a:r>
            <a:r>
              <a:rPr lang="en-US" dirty="0"/>
              <a:t> </a:t>
            </a:r>
            <a:r>
              <a:rPr lang="en-US" dirty="0" err="1"/>
              <a:t>inicializados</a:t>
            </a:r>
            <a:r>
              <a:rPr lang="en-US" dirty="0"/>
              <a:t> </a:t>
            </a:r>
            <a:r>
              <a:rPr lang="en-US" dirty="0" err="1"/>
              <a:t>en</a:t>
            </a:r>
            <a:r>
              <a:rPr lang="en-US" dirty="0"/>
              <a:t> </a:t>
            </a:r>
            <a:r>
              <a:rPr lang="en-US" dirty="0" err="1"/>
              <a:t>su</a:t>
            </a:r>
            <a:r>
              <a:rPr lang="en-US" dirty="0"/>
              <a:t> </a:t>
            </a:r>
            <a:r>
              <a:rPr lang="en-US" dirty="0" err="1"/>
              <a:t>declaración</a:t>
            </a:r>
            <a:r>
              <a:rPr lang="en-US" dirty="0"/>
              <a:t>. </a:t>
            </a:r>
          </a:p>
          <a:p>
            <a:pPr marL="0" indent="0">
              <a:buNone/>
            </a:pPr>
            <a:endParaRPr lang="en-US" dirty="0"/>
          </a:p>
          <a:p>
            <a:pPr marL="0" indent="0">
              <a:buNone/>
            </a:pPr>
            <a:r>
              <a:rPr lang="en-US" dirty="0" err="1"/>
              <a:t>Esta</a:t>
            </a:r>
            <a:r>
              <a:rPr lang="en-US" dirty="0"/>
              <a:t> </a:t>
            </a:r>
            <a:r>
              <a:rPr lang="en-US" dirty="0" err="1"/>
              <a:t>asignación</a:t>
            </a:r>
            <a:r>
              <a:rPr lang="en-US" dirty="0"/>
              <a:t> no </a:t>
            </a:r>
            <a:r>
              <a:rPr lang="en-US" dirty="0" err="1"/>
              <a:t>puede</a:t>
            </a:r>
            <a:r>
              <a:rPr lang="en-US" dirty="0"/>
              <a:t> </a:t>
            </a:r>
            <a:r>
              <a:rPr lang="en-US" dirty="0" err="1"/>
              <a:t>referirse</a:t>
            </a:r>
            <a:r>
              <a:rPr lang="en-US" dirty="0"/>
              <a:t> a </a:t>
            </a:r>
            <a:r>
              <a:rPr lang="en-US" dirty="0" err="1"/>
              <a:t>otro</a:t>
            </a:r>
            <a:r>
              <a:rPr lang="en-US" dirty="0"/>
              <a:t> campo de </a:t>
            </a:r>
            <a:r>
              <a:rPr lang="en-US" dirty="0" err="1"/>
              <a:t>instancia</a:t>
            </a:r>
            <a:r>
              <a:rPr lang="en-US" dirty="0"/>
              <a:t>.</a:t>
            </a:r>
            <a:endParaRPr lang="en-BO" dirty="0"/>
          </a:p>
        </p:txBody>
      </p:sp>
      <p:sp>
        <p:nvSpPr>
          <p:cNvPr id="4" name="TextBox 3">
            <a:extLst>
              <a:ext uri="{FF2B5EF4-FFF2-40B4-BE49-F238E27FC236}">
                <a16:creationId xmlns:a16="http://schemas.microsoft.com/office/drawing/2014/main" id="{0053EAEE-B470-AF4E-B2CE-F4AC29746F57}"/>
              </a:ext>
            </a:extLst>
          </p:cNvPr>
          <p:cNvSpPr txBox="1"/>
          <p:nvPr/>
        </p:nvSpPr>
        <p:spPr>
          <a:xfrm>
            <a:off x="838200" y="1775443"/>
            <a:ext cx="525780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200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843137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4CB7-997A-DE4D-A885-2110C6970207}"/>
              </a:ext>
            </a:extLst>
          </p:cNvPr>
          <p:cNvSpPr>
            <a:spLocks noGrp="1"/>
          </p:cNvSpPr>
          <p:nvPr>
            <p:ph type="title"/>
          </p:nvPr>
        </p:nvSpPr>
        <p:spPr/>
        <p:txBody>
          <a:bodyPr/>
          <a:lstStyle/>
          <a:p>
            <a:r>
              <a:rPr lang="en-BO" dirty="0"/>
              <a:t>Inicializadores de objetos</a:t>
            </a:r>
          </a:p>
        </p:txBody>
      </p:sp>
      <p:sp>
        <p:nvSpPr>
          <p:cNvPr id="3" name="Content Placeholder 2">
            <a:extLst>
              <a:ext uri="{FF2B5EF4-FFF2-40B4-BE49-F238E27FC236}">
                <a16:creationId xmlns:a16="http://schemas.microsoft.com/office/drawing/2014/main" id="{2A0FB61D-DE30-5142-8D12-83EE9CF51034}"/>
              </a:ext>
            </a:extLst>
          </p:cNvPr>
          <p:cNvSpPr>
            <a:spLocks noGrp="1"/>
          </p:cNvSpPr>
          <p:nvPr>
            <p:ph idx="1"/>
          </p:nvPr>
        </p:nvSpPr>
        <p:spPr>
          <a:xfrm>
            <a:off x="6871063" y="1825625"/>
            <a:ext cx="4482736" cy="4667250"/>
          </a:xfrm>
          <a:solidFill>
            <a:schemeClr val="accent5">
              <a:lumMod val="20000"/>
              <a:lumOff val="80000"/>
            </a:schemeClr>
          </a:solidFill>
          <a:ln>
            <a:solidFill>
              <a:schemeClr val="bg1">
                <a:lumMod val="75000"/>
              </a:schemeClr>
            </a:solidFill>
          </a:ln>
        </p:spPr>
        <p:txBody>
          <a:bodyPr>
            <a:normAutofit fontScale="85000" lnSpcReduction="20000"/>
          </a:bodyPr>
          <a:lstStyle/>
          <a:p>
            <a:pPr marL="0" indent="0">
              <a:buNone/>
            </a:pPr>
            <a:endParaRPr lang="en-US" dirty="0"/>
          </a:p>
          <a:p>
            <a:pPr marL="0" indent="0">
              <a:buNone/>
            </a:pPr>
            <a:r>
              <a:rPr lang="en-US" dirty="0"/>
              <a:t>Al </a:t>
            </a:r>
            <a:r>
              <a:rPr lang="en-US" dirty="0" err="1"/>
              <a:t>crear</a:t>
            </a:r>
            <a:r>
              <a:rPr lang="en-US" dirty="0"/>
              <a:t> un </a:t>
            </a:r>
            <a:r>
              <a:rPr lang="en-US" dirty="0" err="1"/>
              <a:t>objeto</a:t>
            </a:r>
            <a:r>
              <a:rPr lang="en-US" dirty="0"/>
              <a:t>, es </a:t>
            </a:r>
            <a:r>
              <a:rPr lang="en-US" dirty="0" err="1"/>
              <a:t>posible</a:t>
            </a:r>
            <a:r>
              <a:rPr lang="en-US" dirty="0"/>
              <a:t> </a:t>
            </a:r>
            <a:r>
              <a:rPr lang="en-US" dirty="0" err="1"/>
              <a:t>inicializar</a:t>
            </a:r>
            <a:r>
              <a:rPr lang="en-US" dirty="0"/>
              <a:t> los </a:t>
            </a:r>
            <a:r>
              <a:rPr lang="en-US" dirty="0" err="1"/>
              <a:t>campos</a:t>
            </a:r>
            <a:r>
              <a:rPr lang="en-US" dirty="0"/>
              <a:t> </a:t>
            </a:r>
            <a:r>
              <a:rPr lang="en-US" dirty="0" err="1"/>
              <a:t>públicos</a:t>
            </a:r>
            <a:r>
              <a:rPr lang="en-US" dirty="0"/>
              <a:t> del </a:t>
            </a:r>
            <a:r>
              <a:rPr lang="en-US" dirty="0" err="1"/>
              <a:t>objeto</a:t>
            </a:r>
            <a:r>
              <a:rPr lang="en-US" dirty="0"/>
              <a:t> dentro de la </a:t>
            </a:r>
            <a:r>
              <a:rPr lang="en-US" dirty="0" err="1"/>
              <a:t>declaración</a:t>
            </a:r>
            <a:r>
              <a:rPr lang="en-US" dirty="0"/>
              <a:t> de </a:t>
            </a:r>
            <a:r>
              <a:rPr lang="en-US" dirty="0" err="1"/>
              <a:t>instanciación</a:t>
            </a:r>
            <a:r>
              <a:rPr lang="en-US" dirty="0"/>
              <a:t>. Para </a:t>
            </a:r>
            <a:r>
              <a:rPr lang="en-US" dirty="0" err="1"/>
              <a:t>esto</a:t>
            </a:r>
            <a:r>
              <a:rPr lang="en-US" dirty="0"/>
              <a:t> se </a:t>
            </a:r>
            <a:r>
              <a:rPr lang="en-US" dirty="0" err="1"/>
              <a:t>agrega</a:t>
            </a:r>
            <a:r>
              <a:rPr lang="en-US" dirty="0"/>
              <a:t>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a:t>
            </a:r>
            <a:r>
              <a:rPr lang="en-US" dirty="0" err="1"/>
              <a:t>separada</a:t>
            </a:r>
            <a:r>
              <a:rPr lang="en-US" dirty="0"/>
              <a:t> por comas de </a:t>
            </a:r>
            <a:r>
              <a:rPr lang="en-US" dirty="0" err="1"/>
              <a:t>asignaciones</a:t>
            </a:r>
            <a:r>
              <a:rPr lang="en-US" dirty="0"/>
              <a:t> de campo. Este </a:t>
            </a:r>
            <a:r>
              <a:rPr lang="en-US" dirty="0" err="1"/>
              <a:t>bloque</a:t>
            </a:r>
            <a:r>
              <a:rPr lang="en-US" dirty="0"/>
              <a:t> </a:t>
            </a:r>
            <a:r>
              <a:rPr lang="en-US" b="1" dirty="0" err="1"/>
              <a:t>inicializador</a:t>
            </a:r>
            <a:r>
              <a:rPr lang="en-US" b="1" dirty="0"/>
              <a:t> de </a:t>
            </a:r>
            <a:r>
              <a:rPr lang="en-US" b="1" dirty="0" err="1"/>
              <a:t>objeto</a:t>
            </a:r>
            <a:r>
              <a:rPr lang="en-US" dirty="0"/>
              <a:t> se </a:t>
            </a:r>
            <a:r>
              <a:rPr lang="en-US" dirty="0" err="1"/>
              <a:t>procesará</a:t>
            </a:r>
            <a:r>
              <a:rPr lang="en-US" dirty="0"/>
              <a:t> </a:t>
            </a:r>
            <a:r>
              <a:rPr lang="en-US" dirty="0" err="1"/>
              <a:t>después</a:t>
            </a:r>
            <a:r>
              <a:rPr lang="en-US" dirty="0"/>
              <a:t> de que se </a:t>
            </a:r>
            <a:r>
              <a:rPr lang="en-US" dirty="0" err="1"/>
              <a:t>haya</a:t>
            </a:r>
            <a:r>
              <a:rPr lang="en-US" dirty="0"/>
              <a:t> </a:t>
            </a:r>
            <a:r>
              <a:rPr lang="en-US" dirty="0" err="1"/>
              <a:t>llamado</a:t>
            </a:r>
            <a:r>
              <a:rPr lang="en-US" dirty="0"/>
              <a:t> al constructor.</a:t>
            </a:r>
          </a:p>
          <a:p>
            <a:pPr marL="0" indent="0">
              <a:buNone/>
            </a:pPr>
            <a:endParaRPr lang="en-US" dirty="0"/>
          </a:p>
          <a:p>
            <a:pPr marL="0" indent="0">
              <a:buNone/>
            </a:pPr>
            <a:r>
              <a:rPr lang="en-US" dirty="0"/>
              <a:t>Si no hay </a:t>
            </a:r>
            <a:r>
              <a:rPr lang="en-US" dirty="0" err="1"/>
              <a:t>argumentos</a:t>
            </a:r>
            <a:r>
              <a:rPr lang="en-US" dirty="0"/>
              <a:t> para el constructor, los </a:t>
            </a:r>
            <a:r>
              <a:rPr lang="en-US" dirty="0" err="1"/>
              <a:t>paréntesis</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E42631AD-7D0E-5749-B465-9191433FE857}"/>
              </a:ext>
            </a:extLst>
          </p:cNvPr>
          <p:cNvSpPr txBox="1"/>
          <p:nvPr/>
        </p:nvSpPr>
        <p:spPr>
          <a:xfrm>
            <a:off x="838199" y="1775443"/>
            <a:ext cx="5815150"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rec1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var area = rec1.Area();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({rec1.X}x{rec1.Y}) = {area}"); // 432 </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 X = 22, Y = 46 };</a:t>
            </a:r>
          </a:p>
          <a:p>
            <a:r>
              <a:rPr lang="en-US" sz="1400" b="1" dirty="0">
                <a:solidFill>
                  <a:schemeClr val="bg1"/>
                </a:solidFill>
              </a:rPr>
              <a:t>            area = rec2.Area();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({rec2.X}x{rec2.Y}) = {area}"); // 1012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7768486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5F74-EE7A-6C4F-9021-04995F1149B6}"/>
              </a:ext>
            </a:extLst>
          </p:cNvPr>
          <p:cNvSpPr>
            <a:spLocks noGrp="1"/>
          </p:cNvSpPr>
          <p:nvPr>
            <p:ph type="title"/>
          </p:nvPr>
        </p:nvSpPr>
        <p:spPr/>
        <p:txBody>
          <a:bodyPr/>
          <a:lstStyle/>
          <a:p>
            <a:r>
              <a:rPr lang="en-BO" dirty="0"/>
              <a:t>Clases parciales</a:t>
            </a:r>
          </a:p>
        </p:txBody>
      </p:sp>
      <p:sp>
        <p:nvSpPr>
          <p:cNvPr id="3" name="Content Placeholder 2">
            <a:extLst>
              <a:ext uri="{FF2B5EF4-FFF2-40B4-BE49-F238E27FC236}">
                <a16:creationId xmlns:a16="http://schemas.microsoft.com/office/drawing/2014/main" id="{E55D65C0-CDD7-074C-AACF-D4BEA13CBA8C}"/>
              </a:ext>
            </a:extLst>
          </p:cNvPr>
          <p:cNvSpPr>
            <a:spLocks noGrp="1"/>
          </p:cNvSpPr>
          <p:nvPr>
            <p:ph idx="1"/>
          </p:nvPr>
        </p:nvSpPr>
        <p:spPr>
          <a:xfrm>
            <a:off x="838199" y="1581786"/>
            <a:ext cx="10515599" cy="934992"/>
          </a:xfrm>
        </p:spPr>
        <p:txBody>
          <a:bodyPr>
            <a:normAutofit fontScale="55000" lnSpcReduction="20000"/>
          </a:bodyPr>
          <a:lstStyle/>
          <a:p>
            <a:pPr marL="0" indent="0">
              <a:buNone/>
            </a:pPr>
            <a:r>
              <a:rPr lang="en-US" dirty="0"/>
              <a:t>Una </a:t>
            </a:r>
            <a:r>
              <a:rPr lang="en-US" dirty="0" err="1"/>
              <a:t>definición</a:t>
            </a:r>
            <a:r>
              <a:rPr lang="en-US" dirty="0"/>
              <a:t> de </a:t>
            </a:r>
            <a:r>
              <a:rPr lang="en-US" dirty="0" err="1"/>
              <a:t>clase</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a:t>
            </a:r>
            <a:r>
              <a:rPr lang="en-US" dirty="0" err="1"/>
              <a:t>diferentes</a:t>
            </a:r>
            <a:r>
              <a:rPr lang="en-US" dirty="0"/>
              <a:t> </a:t>
            </a:r>
            <a:r>
              <a:rPr lang="en-US" dirty="0" err="1"/>
              <a:t>mediante</a:t>
            </a:r>
            <a:r>
              <a:rPr lang="en-US" dirty="0"/>
              <a:t> el </a:t>
            </a:r>
            <a:r>
              <a:rPr lang="en-US" dirty="0" err="1"/>
              <a:t>uso</a:t>
            </a:r>
            <a:r>
              <a:rPr lang="en-US" dirty="0"/>
              <a:t> del </a:t>
            </a:r>
            <a:r>
              <a:rPr lang="en-US" dirty="0" err="1"/>
              <a:t>modificador</a:t>
            </a:r>
            <a:r>
              <a:rPr lang="en-US" dirty="0"/>
              <a:t> </a:t>
            </a:r>
            <a:r>
              <a:rPr lang="en-US" b="1" dirty="0"/>
              <a:t>partial</a:t>
            </a:r>
            <a:r>
              <a:rPr lang="en-US" dirty="0"/>
              <a:t>. El </a:t>
            </a:r>
            <a:r>
              <a:rPr lang="en-US" dirty="0" err="1"/>
              <a:t>compilador</a:t>
            </a:r>
            <a:r>
              <a:rPr lang="en-US" dirty="0"/>
              <a:t> </a:t>
            </a:r>
            <a:r>
              <a:rPr lang="en-US" dirty="0" err="1"/>
              <a:t>combinará</a:t>
            </a:r>
            <a:r>
              <a:rPr lang="en-US" dirty="0"/>
              <a:t> </a:t>
            </a:r>
            <a:r>
              <a:rPr lang="en-US" dirty="0" err="1"/>
              <a:t>estas</a:t>
            </a:r>
            <a:r>
              <a:rPr lang="en-US" dirty="0"/>
              <a:t> </a:t>
            </a:r>
            <a:r>
              <a:rPr lang="en-US" dirty="0" err="1"/>
              <a:t>clases</a:t>
            </a:r>
            <a:r>
              <a:rPr lang="en-US" dirty="0"/>
              <a:t> </a:t>
            </a:r>
            <a:r>
              <a:rPr lang="en-US" dirty="0" err="1"/>
              <a:t>parciales</a:t>
            </a:r>
            <a:r>
              <a:rPr lang="en-US" dirty="0"/>
              <a:t> </a:t>
            </a:r>
            <a:r>
              <a:rPr lang="en-US" dirty="0" err="1"/>
              <a:t>en</a:t>
            </a:r>
            <a:r>
              <a:rPr lang="en-US" dirty="0"/>
              <a:t> una sola </a:t>
            </a:r>
            <a:r>
              <a:rPr lang="en-US" dirty="0" err="1"/>
              <a:t>clase</a:t>
            </a:r>
            <a:r>
              <a:rPr lang="en-US" dirty="0"/>
              <a:t>. </a:t>
            </a:r>
          </a:p>
          <a:p>
            <a:pPr marL="0" indent="0">
              <a:buNone/>
            </a:pPr>
            <a:r>
              <a:rPr lang="en-US" dirty="0" err="1"/>
              <a:t>Todas</a:t>
            </a:r>
            <a:r>
              <a:rPr lang="en-US" dirty="0"/>
              <a:t> las </a:t>
            </a:r>
            <a:r>
              <a:rPr lang="en-US" dirty="0" err="1"/>
              <a:t>partes</a:t>
            </a:r>
            <a:r>
              <a:rPr lang="en-US" dirty="0"/>
              <a:t> de una </a:t>
            </a:r>
            <a:r>
              <a:rPr lang="en-US" dirty="0" err="1"/>
              <a:t>clase</a:t>
            </a:r>
            <a:r>
              <a:rPr lang="en-US" dirty="0"/>
              <a:t> con </a:t>
            </a:r>
            <a:r>
              <a:rPr lang="en-US" dirty="0" err="1"/>
              <a:t>clases</a:t>
            </a:r>
            <a:r>
              <a:rPr lang="en-US" dirty="0"/>
              <a:t> </a:t>
            </a:r>
            <a:r>
              <a:rPr lang="en-US" dirty="0" err="1"/>
              <a:t>parciales</a:t>
            </a:r>
            <a:r>
              <a:rPr lang="en-US" dirty="0"/>
              <a:t>, </a:t>
            </a:r>
            <a:r>
              <a:rPr lang="en-US" dirty="0" err="1"/>
              <a:t>deben</a:t>
            </a:r>
            <a:r>
              <a:rPr lang="en-US" dirty="0"/>
              <a:t> </a:t>
            </a:r>
            <a:r>
              <a:rPr lang="en-US" dirty="0" err="1"/>
              <a:t>tener</a:t>
            </a:r>
            <a:r>
              <a:rPr lang="en-US" dirty="0"/>
              <a:t> el keyword </a:t>
            </a:r>
            <a:r>
              <a:rPr lang="en-US" b="1" dirty="0"/>
              <a:t>partial</a:t>
            </a:r>
            <a:r>
              <a:rPr lang="en-US" dirty="0"/>
              <a:t> y </a:t>
            </a:r>
            <a:r>
              <a:rPr lang="en-US" dirty="0" err="1"/>
              <a:t>compartir</a:t>
            </a:r>
            <a:r>
              <a:rPr lang="en-US" dirty="0"/>
              <a:t> el </a:t>
            </a:r>
            <a:r>
              <a:rPr lang="en-US" dirty="0" err="1"/>
              <a:t>mismo</a:t>
            </a:r>
            <a:r>
              <a:rPr lang="en-US" dirty="0"/>
              <a:t> </a:t>
            </a:r>
            <a:r>
              <a:rPr lang="en-US" dirty="0" err="1"/>
              <a:t>nivel</a:t>
            </a:r>
            <a:r>
              <a:rPr lang="en-US" dirty="0"/>
              <a:t> de </a:t>
            </a:r>
            <a:r>
              <a:rPr lang="en-US" dirty="0" err="1"/>
              <a:t>acceso</a:t>
            </a:r>
            <a:r>
              <a:rPr lang="en-US" dirty="0"/>
              <a:t> (public o internal).</a:t>
            </a:r>
            <a:endParaRPr lang="en-BO" dirty="0"/>
          </a:p>
        </p:txBody>
      </p:sp>
      <p:sp>
        <p:nvSpPr>
          <p:cNvPr id="4" name="TextBox 3">
            <a:extLst>
              <a:ext uri="{FF2B5EF4-FFF2-40B4-BE49-F238E27FC236}">
                <a16:creationId xmlns:a16="http://schemas.microsoft.com/office/drawing/2014/main" id="{C08FB7A4-8044-9444-9D86-D411B695E0C4}"/>
              </a:ext>
            </a:extLst>
          </p:cNvPr>
          <p:cNvSpPr txBox="1"/>
          <p:nvPr/>
        </p:nvSpPr>
        <p:spPr>
          <a:xfrm>
            <a:off x="838200" y="2593703"/>
            <a:ext cx="5989321"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432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Rectangulo_initial.cs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Rectangulo_Metodos.cs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A78A4A33-BF2E-A544-874E-E3706B918B29}"/>
              </a:ext>
            </a:extLst>
          </p:cNvPr>
          <p:cNvSpPr txBox="1"/>
          <p:nvPr/>
        </p:nvSpPr>
        <p:spPr>
          <a:xfrm>
            <a:off x="7373981" y="2439814"/>
            <a:ext cx="3979817" cy="4247317"/>
          </a:xfrm>
          <a:prstGeom prst="rect">
            <a:avLst/>
          </a:prstGeom>
          <a:solidFill>
            <a:schemeClr val="accent5">
              <a:lumMod val="20000"/>
              <a:lumOff val="80000"/>
            </a:schemeClr>
          </a:solidFill>
          <a:ln>
            <a:solidFill>
              <a:schemeClr val="bg1">
                <a:lumMod val="75000"/>
              </a:schemeClr>
            </a:solidFill>
          </a:ln>
        </p:spPr>
        <p:txBody>
          <a:bodyPr wrap="square" rtlCol="0">
            <a:spAutoFit/>
          </a:bodyPr>
          <a:lstStyle/>
          <a:p>
            <a:endParaRPr lang="en-US" dirty="0"/>
          </a:p>
          <a:p>
            <a:r>
              <a:rPr lang="en-US" dirty="0"/>
              <a:t>La </a:t>
            </a:r>
            <a:r>
              <a:rPr lang="en-US" dirty="0" err="1"/>
              <a:t>división</a:t>
            </a:r>
            <a:r>
              <a:rPr lang="en-US" dirty="0"/>
              <a:t> de </a:t>
            </a:r>
            <a:r>
              <a:rPr lang="en-US" dirty="0" err="1"/>
              <a:t>clases</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es </a:t>
            </a:r>
            <a:r>
              <a:rPr lang="en-US" dirty="0" err="1"/>
              <a:t>principalmente</a:t>
            </a:r>
            <a:r>
              <a:rPr lang="en-US" dirty="0"/>
              <a:t> </a:t>
            </a:r>
            <a:r>
              <a:rPr lang="en-US" dirty="0" err="1"/>
              <a:t>útil</a:t>
            </a:r>
            <a:r>
              <a:rPr lang="en-US" dirty="0"/>
              <a:t> </a:t>
            </a:r>
            <a:r>
              <a:rPr lang="en-US" dirty="0" err="1"/>
              <a:t>cuando</a:t>
            </a:r>
            <a:r>
              <a:rPr lang="en-US" dirty="0"/>
              <a:t> </a:t>
            </a:r>
            <a:r>
              <a:rPr lang="en-US" dirty="0" err="1"/>
              <a:t>parte</a:t>
            </a:r>
            <a:r>
              <a:rPr lang="en-US" dirty="0"/>
              <a:t> de una </a:t>
            </a:r>
            <a:r>
              <a:rPr lang="en-US" dirty="0" err="1"/>
              <a:t>clase</a:t>
            </a:r>
            <a:r>
              <a:rPr lang="en-US" dirty="0"/>
              <a:t> se genera </a:t>
            </a:r>
            <a:r>
              <a:rPr lang="en-US" dirty="0" err="1"/>
              <a:t>automáticamente</a:t>
            </a:r>
            <a:r>
              <a:rPr lang="en-US" dirty="0"/>
              <a:t>. Por </a:t>
            </a:r>
            <a:r>
              <a:rPr lang="en-US" dirty="0" err="1"/>
              <a:t>ejemplo</a:t>
            </a:r>
            <a:r>
              <a:rPr lang="en-US" dirty="0"/>
              <a:t>, el </a:t>
            </a:r>
            <a:r>
              <a:rPr lang="en-US" dirty="0" err="1"/>
              <a:t>creador</a:t>
            </a:r>
            <a:r>
              <a:rPr lang="en-US" dirty="0"/>
              <a:t> de la UI de Visual Studio </a:t>
            </a:r>
            <a:r>
              <a:rPr lang="en-US" dirty="0" err="1"/>
              <a:t>utiliza</a:t>
            </a:r>
            <a:r>
              <a:rPr lang="en-US" dirty="0"/>
              <a:t> </a:t>
            </a:r>
            <a:r>
              <a:rPr lang="en-US" dirty="0" err="1"/>
              <a:t>esta</a:t>
            </a:r>
            <a:r>
              <a:rPr lang="en-US" dirty="0"/>
              <a:t> </a:t>
            </a:r>
            <a:r>
              <a:rPr lang="en-US" dirty="0" err="1"/>
              <a:t>función</a:t>
            </a:r>
            <a:r>
              <a:rPr lang="en-US" dirty="0"/>
              <a:t> para </a:t>
            </a:r>
            <a:r>
              <a:rPr lang="en-US" dirty="0" err="1"/>
              <a:t>separar</a:t>
            </a:r>
            <a:r>
              <a:rPr lang="en-US" dirty="0"/>
              <a:t> el </a:t>
            </a:r>
            <a:r>
              <a:rPr lang="en-US" dirty="0" err="1"/>
              <a:t>código</a:t>
            </a:r>
            <a:r>
              <a:rPr lang="en-US" dirty="0"/>
              <a:t> </a:t>
            </a:r>
            <a:r>
              <a:rPr lang="en-US" dirty="0" err="1"/>
              <a:t>generado</a:t>
            </a:r>
            <a:r>
              <a:rPr lang="en-US" dirty="0"/>
              <a:t> </a:t>
            </a:r>
            <a:r>
              <a:rPr lang="en-US" dirty="0" err="1"/>
              <a:t>automáticamente</a:t>
            </a:r>
            <a:r>
              <a:rPr lang="en-US" dirty="0"/>
              <a:t> del </a:t>
            </a:r>
            <a:r>
              <a:rPr lang="en-US" dirty="0" err="1"/>
              <a:t>código</a:t>
            </a:r>
            <a:r>
              <a:rPr lang="en-US" dirty="0"/>
              <a:t> </a:t>
            </a:r>
            <a:r>
              <a:rPr lang="en-US" dirty="0" err="1"/>
              <a:t>definido</a:t>
            </a:r>
            <a:r>
              <a:rPr lang="en-US" dirty="0"/>
              <a:t> por el </a:t>
            </a:r>
            <a:r>
              <a:rPr lang="en-US" dirty="0" err="1"/>
              <a:t>programador</a:t>
            </a:r>
            <a:r>
              <a:rPr lang="en-US" dirty="0"/>
              <a:t>. </a:t>
            </a:r>
          </a:p>
          <a:p>
            <a:endParaRPr lang="en-US" dirty="0"/>
          </a:p>
          <a:p>
            <a:r>
              <a:rPr lang="en-US" dirty="0"/>
              <a:t>Las </a:t>
            </a:r>
            <a:r>
              <a:rPr lang="en-US" dirty="0" err="1"/>
              <a:t>clases</a:t>
            </a:r>
            <a:r>
              <a:rPr lang="en-US" dirty="0"/>
              <a:t> </a:t>
            </a:r>
            <a:r>
              <a:rPr lang="en-US" dirty="0" err="1"/>
              <a:t>parciales</a:t>
            </a:r>
            <a:r>
              <a:rPr lang="en-US" dirty="0"/>
              <a:t> </a:t>
            </a:r>
            <a:r>
              <a:rPr lang="en-US" dirty="0" err="1"/>
              <a:t>también</a:t>
            </a:r>
            <a:r>
              <a:rPr lang="en-US" dirty="0"/>
              <a:t> </a:t>
            </a:r>
            <a:r>
              <a:rPr lang="en-US" dirty="0" err="1"/>
              <a:t>pueden</a:t>
            </a:r>
            <a:r>
              <a:rPr lang="en-US" dirty="0"/>
              <a:t> </a:t>
            </a:r>
            <a:r>
              <a:rPr lang="en-US" dirty="0" err="1"/>
              <a:t>facilitar</a:t>
            </a:r>
            <a:r>
              <a:rPr lang="en-US" dirty="0"/>
              <a:t> que </a:t>
            </a:r>
            <a:r>
              <a:rPr lang="en-US" dirty="0" err="1"/>
              <a:t>varios</a:t>
            </a:r>
            <a:r>
              <a:rPr lang="en-US" dirty="0"/>
              <a:t> </a:t>
            </a:r>
            <a:r>
              <a:rPr lang="en-US" dirty="0" err="1"/>
              <a:t>programadores</a:t>
            </a:r>
            <a:r>
              <a:rPr lang="en-US" dirty="0"/>
              <a:t> </a:t>
            </a:r>
            <a:r>
              <a:rPr lang="en-US" dirty="0" err="1"/>
              <a:t>trabajen</a:t>
            </a:r>
            <a:r>
              <a:rPr lang="en-US" dirty="0"/>
              <a:t> </a:t>
            </a:r>
            <a:r>
              <a:rPr lang="en-US" dirty="0" err="1"/>
              <a:t>en</a:t>
            </a:r>
            <a:r>
              <a:rPr lang="en-US" dirty="0"/>
              <a:t> la </a:t>
            </a:r>
            <a:r>
              <a:rPr lang="en-US" dirty="0" err="1"/>
              <a:t>misma</a:t>
            </a:r>
            <a:r>
              <a:rPr lang="en-US" dirty="0"/>
              <a:t> </a:t>
            </a:r>
            <a:r>
              <a:rPr lang="en-US" dirty="0" err="1"/>
              <a:t>clase</a:t>
            </a:r>
            <a:r>
              <a:rPr lang="en-US" dirty="0"/>
              <a:t> </a:t>
            </a:r>
            <a:r>
              <a:rPr lang="en-US" dirty="0" err="1"/>
              <a:t>simultáneamente</a:t>
            </a:r>
            <a:r>
              <a:rPr lang="en-US" dirty="0"/>
              <a:t>.</a:t>
            </a:r>
          </a:p>
          <a:p>
            <a:endParaRPr lang="en-BO" dirty="0"/>
          </a:p>
        </p:txBody>
      </p:sp>
    </p:spTree>
    <p:extLst>
      <p:ext uri="{BB962C8B-B14F-4D97-AF65-F5344CB8AC3E}">
        <p14:creationId xmlns:p14="http://schemas.microsoft.com/office/powerpoint/2010/main" val="16581075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91BE-DC9B-0245-AEED-D5D9733FD059}"/>
              </a:ext>
            </a:extLst>
          </p:cNvPr>
          <p:cNvSpPr>
            <a:spLocks noGrp="1"/>
          </p:cNvSpPr>
          <p:nvPr>
            <p:ph type="title"/>
          </p:nvPr>
        </p:nvSpPr>
        <p:spPr/>
        <p:txBody>
          <a:bodyPr/>
          <a:lstStyle/>
          <a:p>
            <a:r>
              <a:rPr lang="en-BO" dirty="0"/>
              <a:t>Garbage collector</a:t>
            </a:r>
          </a:p>
        </p:txBody>
      </p:sp>
      <p:sp>
        <p:nvSpPr>
          <p:cNvPr id="3" name="Content Placeholder 2">
            <a:extLst>
              <a:ext uri="{FF2B5EF4-FFF2-40B4-BE49-F238E27FC236}">
                <a16:creationId xmlns:a16="http://schemas.microsoft.com/office/drawing/2014/main" id="{58791D53-00B5-D54B-B07E-EDFF379E583A}"/>
              </a:ext>
            </a:extLst>
          </p:cNvPr>
          <p:cNvSpPr>
            <a:spLocks noGrp="1"/>
          </p:cNvSpPr>
          <p:nvPr>
            <p:ph idx="1"/>
          </p:nvPr>
        </p:nvSpPr>
        <p:spPr>
          <a:xfrm>
            <a:off x="6566262" y="1825625"/>
            <a:ext cx="4787537" cy="4351338"/>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runtime de </a:t>
            </a:r>
            <a:r>
              <a:rPr lang="en-US" dirty="0" err="1"/>
              <a:t>.Net</a:t>
            </a:r>
            <a:r>
              <a:rPr lang="en-US" dirty="0"/>
              <a:t> </a:t>
            </a:r>
            <a:r>
              <a:rPr lang="en-US" dirty="0" err="1"/>
              <a:t>tiene</a:t>
            </a:r>
            <a:r>
              <a:rPr lang="en-US" dirty="0"/>
              <a:t> un </a:t>
            </a:r>
            <a:r>
              <a:rPr lang="en-US" dirty="0" err="1"/>
              <a:t>recolector</a:t>
            </a:r>
            <a:r>
              <a:rPr lang="en-US" dirty="0"/>
              <a:t> de </a:t>
            </a:r>
            <a:r>
              <a:rPr lang="en-US" dirty="0" err="1"/>
              <a:t>basura</a:t>
            </a:r>
            <a:r>
              <a:rPr lang="en-US" dirty="0"/>
              <a:t> (garbage collector) que libera </a:t>
            </a:r>
            <a:r>
              <a:rPr lang="en-US" dirty="0" err="1"/>
              <a:t>periódicamente</a:t>
            </a:r>
            <a:r>
              <a:rPr lang="en-US" dirty="0"/>
              <a:t> la </a:t>
            </a:r>
            <a:r>
              <a:rPr lang="en-US" dirty="0" err="1"/>
              <a:t>memoria</a:t>
            </a:r>
            <a:r>
              <a:rPr lang="en-US" dirty="0"/>
              <a:t> </a:t>
            </a:r>
            <a:r>
              <a:rPr lang="en-US" dirty="0" err="1"/>
              <a:t>utilizada</a:t>
            </a:r>
            <a:r>
              <a:rPr lang="en-US" dirty="0"/>
              <a:t> por los </a:t>
            </a:r>
            <a:r>
              <a:rPr lang="en-US" dirty="0" err="1"/>
              <a:t>objetos</a:t>
            </a:r>
            <a:r>
              <a:rPr lang="en-US" dirty="0"/>
              <a:t> </a:t>
            </a:r>
            <a:r>
              <a:rPr lang="en-US" dirty="0" err="1"/>
              <a:t>cuando</a:t>
            </a:r>
            <a:r>
              <a:rPr lang="en-US" dirty="0"/>
              <a:t> </a:t>
            </a:r>
            <a:r>
              <a:rPr lang="en-US" dirty="0" err="1"/>
              <a:t>ya</a:t>
            </a:r>
            <a:r>
              <a:rPr lang="en-US" dirty="0"/>
              <a:t> no son </a:t>
            </a:r>
            <a:r>
              <a:rPr lang="en-US" dirty="0" err="1"/>
              <a:t>accesibles</a:t>
            </a:r>
            <a:r>
              <a:rPr lang="en-US" dirty="0"/>
              <a:t>.</a:t>
            </a:r>
          </a:p>
          <a:p>
            <a:pPr marL="0" indent="0">
              <a:buNone/>
            </a:pPr>
            <a:r>
              <a:rPr lang="en-US" dirty="0"/>
              <a:t> </a:t>
            </a:r>
          </a:p>
          <a:p>
            <a:pPr marL="0" indent="0">
              <a:buNone/>
            </a:pPr>
            <a:r>
              <a:rPr lang="en-US" dirty="0" err="1"/>
              <a:t>Esto</a:t>
            </a:r>
            <a:r>
              <a:rPr lang="en-US" dirty="0"/>
              <a:t> libera al </a:t>
            </a:r>
            <a:r>
              <a:rPr lang="en-US" dirty="0" err="1"/>
              <a:t>programador</a:t>
            </a:r>
            <a:r>
              <a:rPr lang="en-US" dirty="0"/>
              <a:t> de la </a:t>
            </a:r>
            <a:r>
              <a:rPr lang="en-US" dirty="0" err="1"/>
              <a:t>tarea</a:t>
            </a:r>
            <a:r>
              <a:rPr lang="en-US" dirty="0"/>
              <a:t> a menudo </a:t>
            </a:r>
            <a:r>
              <a:rPr lang="en-US" dirty="0" err="1"/>
              <a:t>tediosa</a:t>
            </a:r>
            <a:r>
              <a:rPr lang="en-US" dirty="0"/>
              <a:t> y </a:t>
            </a:r>
            <a:r>
              <a:rPr lang="en-US" dirty="0" err="1"/>
              <a:t>propensa</a:t>
            </a:r>
            <a:r>
              <a:rPr lang="en-US" dirty="0"/>
              <a:t> a </a:t>
            </a:r>
            <a:r>
              <a:rPr lang="en-US" dirty="0" err="1"/>
              <a:t>errores</a:t>
            </a:r>
            <a:r>
              <a:rPr lang="en-US" dirty="0"/>
              <a:t> de la </a:t>
            </a:r>
            <a:r>
              <a:rPr lang="en-US" dirty="0" err="1"/>
              <a:t>administración</a:t>
            </a:r>
            <a:r>
              <a:rPr lang="en-US" dirty="0"/>
              <a:t> manual de </a:t>
            </a:r>
            <a:r>
              <a:rPr lang="en-US" dirty="0" err="1"/>
              <a:t>memoria</a:t>
            </a:r>
            <a:r>
              <a:rPr lang="en-US" dirty="0"/>
              <a:t>. </a:t>
            </a:r>
          </a:p>
          <a:p>
            <a:pPr marL="0" indent="0">
              <a:buNone/>
            </a:pPr>
            <a:endParaRPr lang="en-US" dirty="0"/>
          </a:p>
          <a:p>
            <a:pPr marL="0" indent="0">
              <a:buNone/>
            </a:pPr>
            <a:r>
              <a:rPr lang="en-US" dirty="0"/>
              <a:t>Un </a:t>
            </a:r>
            <a:r>
              <a:rPr lang="en-US" dirty="0" err="1"/>
              <a:t>objeto</a:t>
            </a:r>
            <a:r>
              <a:rPr lang="en-US" dirty="0"/>
              <a:t> </a:t>
            </a:r>
            <a:r>
              <a:rPr lang="en-US" dirty="0" err="1"/>
              <a:t>será</a:t>
            </a:r>
            <a:r>
              <a:rPr lang="en-US" dirty="0"/>
              <a:t> </a:t>
            </a:r>
            <a:r>
              <a:rPr lang="en-US" dirty="0" err="1"/>
              <a:t>elegible</a:t>
            </a:r>
            <a:r>
              <a:rPr lang="en-US" dirty="0"/>
              <a:t> para la </a:t>
            </a:r>
            <a:r>
              <a:rPr lang="en-US" dirty="0" err="1"/>
              <a:t>destrucción</a:t>
            </a:r>
            <a:r>
              <a:rPr lang="en-US" dirty="0"/>
              <a:t> </a:t>
            </a:r>
            <a:r>
              <a:rPr lang="en-US" dirty="0" err="1"/>
              <a:t>cuando</a:t>
            </a:r>
            <a:r>
              <a:rPr lang="en-US" dirty="0"/>
              <a:t> no </a:t>
            </a:r>
            <a:r>
              <a:rPr lang="en-US" dirty="0" err="1"/>
              <a:t>haya</a:t>
            </a:r>
            <a:r>
              <a:rPr lang="en-US" dirty="0"/>
              <a:t> </a:t>
            </a:r>
            <a:r>
              <a:rPr lang="en-US" dirty="0" err="1"/>
              <a:t>más</a:t>
            </a:r>
            <a:r>
              <a:rPr lang="en-US" dirty="0"/>
              <a:t> </a:t>
            </a:r>
            <a:r>
              <a:rPr lang="en-US" dirty="0" err="1"/>
              <a:t>referencias</a:t>
            </a:r>
            <a:r>
              <a:rPr lang="en-US" dirty="0"/>
              <a:t> a </a:t>
            </a:r>
            <a:r>
              <a:rPr lang="en-US" dirty="0" err="1"/>
              <a:t>él</a:t>
            </a:r>
            <a:r>
              <a:rPr lang="en-US" dirty="0"/>
              <a:t>. </a:t>
            </a:r>
            <a:r>
              <a:rPr lang="en-US" dirty="0" err="1"/>
              <a:t>Esto</a:t>
            </a:r>
            <a:r>
              <a:rPr lang="en-US" dirty="0"/>
              <a:t> </a:t>
            </a:r>
            <a:r>
              <a:rPr lang="en-US" dirty="0" err="1"/>
              <a:t>ocurre</a:t>
            </a:r>
            <a:r>
              <a:rPr lang="en-US" dirty="0"/>
              <a:t>, por </a:t>
            </a:r>
            <a:r>
              <a:rPr lang="en-US" dirty="0" err="1"/>
              <a:t>ejemplo</a:t>
            </a:r>
            <a:r>
              <a:rPr lang="en-US" dirty="0"/>
              <a:t>, </a:t>
            </a:r>
            <a:r>
              <a:rPr lang="en-US" dirty="0" err="1"/>
              <a:t>cuando</a:t>
            </a:r>
            <a:r>
              <a:rPr lang="en-US" dirty="0"/>
              <a:t> una variable de </a:t>
            </a:r>
            <a:r>
              <a:rPr lang="en-US" dirty="0" err="1"/>
              <a:t>objeto</a:t>
            </a:r>
            <a:r>
              <a:rPr lang="en-US" dirty="0"/>
              <a:t> local </a:t>
            </a:r>
            <a:r>
              <a:rPr lang="en-US" dirty="0" err="1"/>
              <a:t>queda</a:t>
            </a:r>
            <a:r>
              <a:rPr lang="en-US" dirty="0"/>
              <a:t> </a:t>
            </a:r>
            <a:r>
              <a:rPr lang="en-US" dirty="0" err="1"/>
              <a:t>fuera</a:t>
            </a:r>
            <a:r>
              <a:rPr lang="en-US" dirty="0"/>
              <a:t> de </a:t>
            </a:r>
            <a:r>
              <a:rPr lang="en-US" dirty="0" err="1"/>
              <a:t>alcance</a:t>
            </a:r>
            <a:r>
              <a:rPr lang="en-US" dirty="0"/>
              <a:t>. </a:t>
            </a:r>
            <a:r>
              <a:rPr lang="en-US" dirty="0" err="1"/>
              <a:t>Tenga</a:t>
            </a:r>
            <a:r>
              <a:rPr lang="en-US" dirty="0"/>
              <a:t> </a:t>
            </a:r>
            <a:r>
              <a:rPr lang="en-US" dirty="0" err="1"/>
              <a:t>en</a:t>
            </a:r>
            <a:r>
              <a:rPr lang="en-US" dirty="0"/>
              <a:t> </a:t>
            </a:r>
            <a:r>
              <a:rPr lang="en-US" dirty="0" err="1"/>
              <a:t>cuenta</a:t>
            </a:r>
            <a:r>
              <a:rPr lang="en-US" dirty="0"/>
              <a:t> que un </a:t>
            </a:r>
            <a:r>
              <a:rPr lang="en-US" dirty="0" err="1"/>
              <a:t>objeto</a:t>
            </a:r>
            <a:r>
              <a:rPr lang="en-US" dirty="0"/>
              <a:t> no se </a:t>
            </a:r>
            <a:r>
              <a:rPr lang="en-US" dirty="0" err="1"/>
              <a:t>puede</a:t>
            </a:r>
            <a:r>
              <a:rPr lang="en-US" dirty="0"/>
              <a:t> </a:t>
            </a:r>
            <a:r>
              <a:rPr lang="en-US" dirty="0" err="1"/>
              <a:t>desalmacenar</a:t>
            </a:r>
            <a:r>
              <a:rPr lang="en-US" dirty="0"/>
              <a:t> </a:t>
            </a:r>
            <a:r>
              <a:rPr lang="en-US" dirty="0" err="1"/>
              <a:t>explícitamente</a:t>
            </a:r>
            <a:r>
              <a:rPr lang="en-US" dirty="0"/>
              <a:t> </a:t>
            </a:r>
            <a:r>
              <a:rPr lang="en-US" dirty="0" err="1"/>
              <a:t>en</a:t>
            </a:r>
            <a:r>
              <a:rPr lang="en-US" dirty="0"/>
              <a:t> C #.</a:t>
            </a:r>
            <a:endParaRPr lang="en-BO" dirty="0"/>
          </a:p>
        </p:txBody>
      </p:sp>
      <p:sp>
        <p:nvSpPr>
          <p:cNvPr id="4" name="TextBox 3">
            <a:extLst>
              <a:ext uri="{FF2B5EF4-FFF2-40B4-BE49-F238E27FC236}">
                <a16:creationId xmlns:a16="http://schemas.microsoft.com/office/drawing/2014/main" id="{6FAE06C9-941A-AD42-AD96-97E91C8CF726}"/>
              </a:ext>
            </a:extLst>
          </p:cNvPr>
          <p:cNvSpPr txBox="1"/>
          <p:nvPr/>
        </p:nvSpPr>
        <p:spPr>
          <a:xfrm>
            <a:off x="838200" y="2677855"/>
            <a:ext cx="5519057"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bool </a:t>
            </a:r>
            <a:r>
              <a:rPr lang="en-US" sz="1400" b="1" dirty="0" err="1">
                <a:solidFill>
                  <a:schemeClr val="bg1"/>
                </a:solidFill>
              </a:rPr>
              <a:t>condicion</a:t>
            </a:r>
            <a:r>
              <a:rPr lang="en-US" sz="1400" b="1" dirty="0">
                <a:solidFill>
                  <a:schemeClr val="bg1"/>
                </a:solidFill>
              </a:rPr>
              <a:t> = </a:t>
            </a:r>
            <a:r>
              <a:rPr lang="en-US" sz="1400" b="1" dirty="0" err="1">
                <a:solidFill>
                  <a:schemeClr val="bg1"/>
                </a:solidFill>
              </a:rPr>
              <a:t>AgunMetodo</a:t>
            </a:r>
            <a:r>
              <a:rPr lang="en-US" sz="1400" b="1" dirty="0">
                <a:solidFill>
                  <a:schemeClr val="bg1"/>
                </a:solidFill>
              </a:rPr>
              <a:t>();</a:t>
            </a:r>
          </a:p>
          <a:p>
            <a:r>
              <a:rPr lang="en-US" sz="1400" b="1" dirty="0">
                <a:solidFill>
                  <a:schemeClr val="bg1"/>
                </a:solidFill>
              </a:rPr>
              <a:t>            if(</a:t>
            </a:r>
            <a:r>
              <a:rPr lang="en-US" sz="1400" b="1" dirty="0" err="1">
                <a:solidFill>
                  <a:schemeClr val="bg1"/>
                </a:solidFill>
              </a:rPr>
              <a:t>condicion</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p>
          <a:p>
            <a:r>
              <a:rPr lang="en-US" sz="1400" b="1" dirty="0">
                <a:solidFill>
                  <a:schemeClr val="bg1"/>
                </a:solidFill>
              </a:rPr>
              <a:t>            // El </a:t>
            </a:r>
            <a:r>
              <a:rPr lang="en-US" sz="1400" b="1" dirty="0" err="1">
                <a:solidFill>
                  <a:schemeClr val="bg1"/>
                </a:solidFill>
              </a:rPr>
              <a:t>objeto</a:t>
            </a:r>
            <a:r>
              <a:rPr lang="en-US" sz="1400" b="1" dirty="0">
                <a:solidFill>
                  <a:schemeClr val="bg1"/>
                </a:solidFill>
              </a:rPr>
              <a:t> rec es </a:t>
            </a:r>
            <a:r>
              <a:rPr lang="en-US" sz="1400" b="1" dirty="0" err="1">
                <a:solidFill>
                  <a:schemeClr val="bg1"/>
                </a:solidFill>
              </a:rPr>
              <a:t>inaccesible</a:t>
            </a:r>
            <a:r>
              <a:rPr lang="en-US" sz="1400" b="1" dirty="0">
                <a:solidFill>
                  <a:schemeClr val="bg1"/>
                </a:solidFill>
              </a:rPr>
              <a:t> y se </a:t>
            </a:r>
            <a:r>
              <a:rPr lang="en-US" sz="1400" b="1" dirty="0" err="1">
                <a:solidFill>
                  <a:schemeClr val="bg1"/>
                </a:solidFill>
              </a:rPr>
              <a:t>vuelve</a:t>
            </a:r>
            <a:r>
              <a:rPr lang="en-US" sz="1400" b="1" dirty="0">
                <a:solidFill>
                  <a:schemeClr val="bg1"/>
                </a:solidFill>
              </a:rPr>
              <a:t> </a:t>
            </a:r>
            <a:r>
              <a:rPr lang="en-US" sz="1400" b="1" dirty="0" err="1">
                <a:solidFill>
                  <a:schemeClr val="bg1"/>
                </a:solidFill>
              </a:rPr>
              <a:t>coleccionable</a:t>
            </a:r>
            <a:r>
              <a:rPr lang="en-US" sz="1400" b="1" dirty="0">
                <a:solidFill>
                  <a:schemeClr val="bg1"/>
                </a:solidFill>
              </a:rPr>
              <a:t> por el GC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1539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3EA8-DAA4-864F-9B1E-84B2B02C7D65}"/>
              </a:ext>
            </a:extLst>
          </p:cNvPr>
          <p:cNvSpPr>
            <a:spLocks noGrp="1"/>
          </p:cNvSpPr>
          <p:nvPr>
            <p:ph type="title"/>
          </p:nvPr>
        </p:nvSpPr>
        <p:spPr/>
        <p:txBody>
          <a:bodyPr/>
          <a:lstStyle/>
          <a:p>
            <a:r>
              <a:rPr lang="en-BO" dirty="0"/>
              <a:t>Destructor</a:t>
            </a:r>
          </a:p>
        </p:txBody>
      </p:sp>
      <p:sp>
        <p:nvSpPr>
          <p:cNvPr id="3" name="Content Placeholder 2">
            <a:extLst>
              <a:ext uri="{FF2B5EF4-FFF2-40B4-BE49-F238E27FC236}">
                <a16:creationId xmlns:a16="http://schemas.microsoft.com/office/drawing/2014/main" id="{929917F9-CF4D-6440-B044-E233C10F913B}"/>
              </a:ext>
            </a:extLst>
          </p:cNvPr>
          <p:cNvSpPr>
            <a:spLocks noGrp="1"/>
          </p:cNvSpPr>
          <p:nvPr>
            <p:ph idx="1"/>
          </p:nvPr>
        </p:nvSpPr>
        <p:spPr>
          <a:xfrm>
            <a:off x="5826034" y="1752895"/>
            <a:ext cx="5527766" cy="4496798"/>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endParaRPr lang="en-US" dirty="0"/>
          </a:p>
          <a:p>
            <a:pPr marL="0" indent="0">
              <a:buNone/>
            </a:pPr>
            <a:r>
              <a:rPr lang="en-US" dirty="0" err="1"/>
              <a:t>Además</a:t>
            </a:r>
            <a:r>
              <a:rPr lang="en-US" dirty="0"/>
              <a:t> de los </a:t>
            </a:r>
            <a:r>
              <a:rPr lang="en-US" dirty="0" err="1"/>
              <a:t>constructores</a:t>
            </a:r>
            <a:r>
              <a:rPr lang="en-US" dirty="0"/>
              <a:t>, una </a:t>
            </a:r>
            <a:r>
              <a:rPr lang="en-US" dirty="0" err="1"/>
              <a:t>clase</a:t>
            </a:r>
            <a:r>
              <a:rPr lang="en-US" dirty="0"/>
              <a:t> </a:t>
            </a:r>
            <a:r>
              <a:rPr lang="en-US" dirty="0" err="1"/>
              <a:t>también</a:t>
            </a:r>
            <a:r>
              <a:rPr lang="en-US" dirty="0"/>
              <a:t> </a:t>
            </a:r>
            <a:r>
              <a:rPr lang="en-US" dirty="0" err="1"/>
              <a:t>puede</a:t>
            </a:r>
            <a:r>
              <a:rPr lang="en-US" dirty="0"/>
              <a:t> </a:t>
            </a:r>
            <a:r>
              <a:rPr lang="en-US" dirty="0" err="1"/>
              <a:t>tener</a:t>
            </a:r>
            <a:r>
              <a:rPr lang="en-US" dirty="0"/>
              <a:t> </a:t>
            </a:r>
            <a:r>
              <a:rPr lang="en-US" b="1" dirty="0"/>
              <a:t>un destructor</a:t>
            </a:r>
            <a:r>
              <a:rPr lang="en-US" dirty="0"/>
              <a:t>. El destructor se </a:t>
            </a:r>
            <a:r>
              <a:rPr lang="en-US" dirty="0" err="1"/>
              <a:t>usa</a:t>
            </a:r>
            <a:r>
              <a:rPr lang="en-US" dirty="0"/>
              <a:t> para </a:t>
            </a:r>
            <a:r>
              <a:rPr lang="en-US" dirty="0" err="1"/>
              <a:t>liberar</a:t>
            </a:r>
            <a:r>
              <a:rPr lang="en-US" dirty="0"/>
              <a:t> los </a:t>
            </a:r>
            <a:r>
              <a:rPr lang="en-US" dirty="0" err="1"/>
              <a:t>recursos</a:t>
            </a:r>
            <a:r>
              <a:rPr lang="en-US" dirty="0"/>
              <a:t> no </a:t>
            </a:r>
            <a:r>
              <a:rPr lang="en-US" dirty="0" err="1"/>
              <a:t>administrados</a:t>
            </a:r>
            <a:r>
              <a:rPr lang="en-US" dirty="0"/>
              <a:t> por el </a:t>
            </a:r>
            <a:r>
              <a:rPr lang="en-US" dirty="0" err="1"/>
              <a:t>objeto</a:t>
            </a:r>
            <a:r>
              <a:rPr lang="en-US" dirty="0"/>
              <a:t>. </a:t>
            </a:r>
          </a:p>
          <a:p>
            <a:pPr marL="0" indent="0">
              <a:buNone/>
            </a:pPr>
            <a:endParaRPr lang="en-US" dirty="0"/>
          </a:p>
          <a:p>
            <a:pPr marL="0" indent="0">
              <a:buNone/>
            </a:pPr>
            <a:r>
              <a:rPr lang="en-US" dirty="0"/>
              <a:t>Se llama </a:t>
            </a:r>
            <a:r>
              <a:rPr lang="en-US" dirty="0" err="1"/>
              <a:t>automáticamente</a:t>
            </a:r>
            <a:r>
              <a:rPr lang="en-US" dirty="0"/>
              <a:t> antes de que se </a:t>
            </a:r>
            <a:r>
              <a:rPr lang="en-US" dirty="0" err="1"/>
              <a:t>destruya</a:t>
            </a:r>
            <a:r>
              <a:rPr lang="en-US" dirty="0"/>
              <a:t> un </a:t>
            </a:r>
            <a:r>
              <a:rPr lang="en-US" dirty="0" err="1"/>
              <a:t>objeto</a:t>
            </a:r>
            <a:r>
              <a:rPr lang="en-US" dirty="0"/>
              <a:t> y no se </a:t>
            </a:r>
            <a:r>
              <a:rPr lang="en-US" dirty="0" err="1"/>
              <a:t>puede</a:t>
            </a:r>
            <a:r>
              <a:rPr lang="en-US" dirty="0"/>
              <a:t> </a:t>
            </a:r>
            <a:r>
              <a:rPr lang="en-US" dirty="0" err="1"/>
              <a:t>llamar</a:t>
            </a:r>
            <a:r>
              <a:rPr lang="en-US" dirty="0"/>
              <a:t> </a:t>
            </a:r>
            <a:r>
              <a:rPr lang="en-US" dirty="0" err="1"/>
              <a:t>explícitamente</a:t>
            </a:r>
            <a:r>
              <a:rPr lang="en-US" dirty="0"/>
              <a:t>. </a:t>
            </a:r>
          </a:p>
          <a:p>
            <a:pPr marL="0" indent="0">
              <a:buNone/>
            </a:pPr>
            <a:endParaRPr lang="en-US" dirty="0"/>
          </a:p>
          <a:p>
            <a:pPr marL="0" indent="0">
              <a:buNone/>
            </a:pPr>
            <a:r>
              <a:rPr lang="en-US" dirty="0"/>
              <a:t>El </a:t>
            </a:r>
            <a:r>
              <a:rPr lang="en-US" dirty="0" err="1"/>
              <a:t>nombre</a:t>
            </a:r>
            <a:r>
              <a:rPr lang="en-US" dirty="0"/>
              <a:t> del destructor es el </a:t>
            </a:r>
            <a:r>
              <a:rPr lang="en-US" dirty="0" err="1"/>
              <a:t>mismo</a:t>
            </a:r>
            <a:r>
              <a:rPr lang="en-US" dirty="0"/>
              <a:t> que el </a:t>
            </a:r>
            <a:r>
              <a:rPr lang="en-US" dirty="0" err="1"/>
              <a:t>nombre</a:t>
            </a:r>
            <a:r>
              <a:rPr lang="en-US" dirty="0"/>
              <a:t> de la </a:t>
            </a:r>
            <a:r>
              <a:rPr lang="en-US" dirty="0" err="1"/>
              <a:t>clase</a:t>
            </a:r>
            <a:r>
              <a:rPr lang="en-US" dirty="0"/>
              <a:t>, </a:t>
            </a:r>
            <a:r>
              <a:rPr lang="en-US" dirty="0" err="1"/>
              <a:t>pero</a:t>
            </a:r>
            <a:r>
              <a:rPr lang="en-US" dirty="0"/>
              <a:t> </a:t>
            </a:r>
            <a:r>
              <a:rPr lang="en-US" dirty="0" err="1"/>
              <a:t>precedido</a:t>
            </a:r>
            <a:r>
              <a:rPr lang="en-US" dirty="0"/>
              <a:t> por una tilde (~). </a:t>
            </a:r>
          </a:p>
          <a:p>
            <a:pPr marL="0" indent="0">
              <a:buNone/>
            </a:pPr>
            <a:endParaRPr lang="en-US" dirty="0"/>
          </a:p>
          <a:p>
            <a:pPr marL="0" indent="0">
              <a:buNone/>
            </a:pPr>
            <a:r>
              <a:rPr lang="en-US" dirty="0"/>
              <a:t>Una </a:t>
            </a:r>
            <a:r>
              <a:rPr lang="en-US" dirty="0" err="1"/>
              <a:t>clase</a:t>
            </a:r>
            <a:r>
              <a:rPr lang="en-US" dirty="0"/>
              <a:t> solo </a:t>
            </a:r>
            <a:r>
              <a:rPr lang="en-US" dirty="0" err="1"/>
              <a:t>puede</a:t>
            </a:r>
            <a:r>
              <a:rPr lang="en-US" dirty="0"/>
              <a:t> </a:t>
            </a:r>
            <a:r>
              <a:rPr lang="en-US" dirty="0" err="1"/>
              <a:t>tener</a:t>
            </a:r>
            <a:r>
              <a:rPr lang="en-US" dirty="0"/>
              <a:t> un destructor y no </a:t>
            </a:r>
            <a:r>
              <a:rPr lang="en-US" dirty="0" err="1"/>
              <a:t>toma</a:t>
            </a:r>
            <a:r>
              <a:rPr lang="en-US" dirty="0"/>
              <a:t> </a:t>
            </a:r>
            <a:r>
              <a:rPr lang="en-US" dirty="0" err="1"/>
              <a:t>ningún</a:t>
            </a:r>
            <a:r>
              <a:rPr lang="en-US" dirty="0"/>
              <a:t> </a:t>
            </a:r>
            <a:r>
              <a:rPr lang="en-US" dirty="0" err="1"/>
              <a:t>parámetro</a:t>
            </a:r>
            <a:r>
              <a:rPr lang="en-US" dirty="0"/>
              <a:t> </a:t>
            </a:r>
            <a:r>
              <a:rPr lang="en-US" dirty="0" err="1"/>
              <a:t>ni</a:t>
            </a:r>
            <a:r>
              <a:rPr lang="en-US" dirty="0"/>
              <a:t> </a:t>
            </a:r>
            <a:r>
              <a:rPr lang="en-US" dirty="0" err="1"/>
              <a:t>devuelve</a:t>
            </a:r>
            <a:r>
              <a:rPr lang="en-US" dirty="0"/>
              <a:t> </a:t>
            </a:r>
            <a:r>
              <a:rPr lang="en-US" dirty="0" err="1"/>
              <a:t>ningún</a:t>
            </a:r>
            <a:r>
              <a:rPr lang="en-US" dirty="0"/>
              <a:t> valor.</a:t>
            </a:r>
          </a:p>
          <a:p>
            <a:pPr marL="0" indent="0">
              <a:buNone/>
            </a:pPr>
            <a:endParaRPr lang="en-US" dirty="0"/>
          </a:p>
          <a:p>
            <a:pPr marL="0" indent="0">
              <a:buNone/>
            </a:pPr>
            <a:r>
              <a:rPr lang="en-US" dirty="0" err="1"/>
              <a:t>En</a:t>
            </a:r>
            <a:r>
              <a:rPr lang="en-US" dirty="0"/>
              <a:t> general, el GC </a:t>
            </a:r>
            <a:r>
              <a:rPr lang="en-US" dirty="0" err="1"/>
              <a:t>automáticamente</a:t>
            </a:r>
            <a:r>
              <a:rPr lang="en-US" dirty="0"/>
              <a:t> </a:t>
            </a:r>
            <a:r>
              <a:rPr lang="en-US" dirty="0" err="1"/>
              <a:t>gestiona</a:t>
            </a:r>
            <a:r>
              <a:rPr lang="en-US" dirty="0"/>
              <a:t> la </a:t>
            </a:r>
            <a:r>
              <a:rPr lang="en-US" dirty="0" err="1"/>
              <a:t>liberación</a:t>
            </a:r>
            <a:r>
              <a:rPr lang="en-US" dirty="0"/>
              <a:t> de </a:t>
            </a:r>
            <a:r>
              <a:rPr lang="en-US" dirty="0" err="1"/>
              <a:t>memoria</a:t>
            </a:r>
            <a:r>
              <a:rPr lang="en-US" dirty="0"/>
              <a:t> para </a:t>
            </a:r>
            <a:r>
              <a:rPr lang="en-US" dirty="0" err="1"/>
              <a:t>objetos</a:t>
            </a:r>
            <a:r>
              <a:rPr lang="en-US" dirty="0"/>
              <a:t>. Sin embargo, </a:t>
            </a:r>
            <a:r>
              <a:rPr lang="en-US" dirty="0" err="1"/>
              <a:t>cuando</a:t>
            </a:r>
            <a:r>
              <a:rPr lang="en-US" dirty="0"/>
              <a:t> una </a:t>
            </a:r>
            <a:r>
              <a:rPr lang="en-US" dirty="0" err="1"/>
              <a:t>clase</a:t>
            </a:r>
            <a:r>
              <a:rPr lang="en-US" dirty="0"/>
              <a:t> </a:t>
            </a:r>
            <a:r>
              <a:rPr lang="en-US" dirty="0" err="1"/>
              <a:t>usa</a:t>
            </a:r>
            <a:r>
              <a:rPr lang="en-US" dirty="0"/>
              <a:t> </a:t>
            </a:r>
            <a:r>
              <a:rPr lang="en-US" dirty="0" err="1"/>
              <a:t>recursos</a:t>
            </a:r>
            <a:r>
              <a:rPr lang="en-US" dirty="0"/>
              <a:t> no </a:t>
            </a:r>
            <a:r>
              <a:rPr lang="en-US" dirty="0" err="1"/>
              <a:t>administrados</a:t>
            </a:r>
            <a:r>
              <a:rPr lang="en-US" dirty="0"/>
              <a:t>, </a:t>
            </a:r>
            <a:r>
              <a:rPr lang="en-US" dirty="0" err="1"/>
              <a:t>como</a:t>
            </a:r>
            <a:r>
              <a:rPr lang="en-US" dirty="0"/>
              <a:t> </a:t>
            </a:r>
            <a:r>
              <a:rPr lang="en-US" dirty="0" err="1"/>
              <a:t>archivos</a:t>
            </a:r>
            <a:r>
              <a:rPr lang="en-US" dirty="0"/>
              <a:t>, </a:t>
            </a:r>
            <a:r>
              <a:rPr lang="en-US" dirty="0" err="1"/>
              <a:t>conexiones</a:t>
            </a:r>
            <a:r>
              <a:rPr lang="en-US" dirty="0"/>
              <a:t> de red, y </a:t>
            </a:r>
            <a:r>
              <a:rPr lang="en-US" dirty="0" err="1"/>
              <a:t>otros</a:t>
            </a:r>
            <a:r>
              <a:rPr lang="en-US" dirty="0"/>
              <a:t> </a:t>
            </a:r>
            <a:r>
              <a:rPr lang="en-US" dirty="0" err="1"/>
              <a:t>componentes</a:t>
            </a:r>
            <a:r>
              <a:rPr lang="en-US" dirty="0"/>
              <a:t>: se debe </a:t>
            </a:r>
            <a:r>
              <a:rPr lang="en-US" dirty="0" err="1"/>
              <a:t>usar</a:t>
            </a:r>
            <a:r>
              <a:rPr lang="en-US" dirty="0"/>
              <a:t> un destructor para </a:t>
            </a:r>
            <a:r>
              <a:rPr lang="en-US" dirty="0" err="1"/>
              <a:t>liberar</a:t>
            </a:r>
            <a:r>
              <a:rPr lang="en-US" dirty="0"/>
              <a:t> </a:t>
            </a:r>
            <a:r>
              <a:rPr lang="en-US" dirty="0" err="1"/>
              <a:t>esos</a:t>
            </a:r>
            <a:r>
              <a:rPr lang="en-US" dirty="0"/>
              <a:t> </a:t>
            </a:r>
            <a:r>
              <a:rPr lang="en-US" dirty="0" err="1"/>
              <a:t>recursos</a:t>
            </a:r>
            <a:r>
              <a:rPr lang="en-US" dirty="0"/>
              <a:t> </a:t>
            </a:r>
            <a:r>
              <a:rPr lang="en-US" dirty="0" err="1"/>
              <a:t>cuando</a:t>
            </a:r>
            <a:r>
              <a:rPr lang="en-US" dirty="0"/>
              <a:t> </a:t>
            </a:r>
            <a:r>
              <a:rPr lang="en-US" dirty="0" err="1"/>
              <a:t>ya</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FA70D5B6-56C1-2946-859D-34E2FF2A1134}"/>
              </a:ext>
            </a:extLst>
          </p:cNvPr>
          <p:cNvSpPr txBox="1"/>
          <p:nvPr/>
        </p:nvSpPr>
        <p:spPr>
          <a:xfrm>
            <a:off x="838201" y="1923802"/>
            <a:ext cx="4430486"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MiComponente</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ComponenteExterno</a:t>
            </a:r>
            <a:r>
              <a:rPr lang="en-US" sz="1400" b="1" dirty="0">
                <a:solidFill>
                  <a:schemeClr val="bg1"/>
                </a:solidFill>
              </a:rPr>
              <a:t> comp;</a:t>
            </a:r>
          </a:p>
          <a:p>
            <a:r>
              <a:rPr lang="en-US" sz="1400" b="1" dirty="0">
                <a:solidFill>
                  <a:schemeClr val="bg1"/>
                </a:solidFill>
              </a:rPr>
              <a:t> </a:t>
            </a:r>
          </a:p>
          <a:p>
            <a:r>
              <a:rPr lang="en-US" sz="1400" b="1" dirty="0">
                <a:solidFill>
                  <a:schemeClr val="bg1"/>
                </a:solidFill>
              </a:rPr>
              <a:t>      // Constructor</a:t>
            </a:r>
          </a:p>
          <a:p>
            <a:r>
              <a:rPr lang="en-US" sz="1400" b="1" dirty="0">
                <a:solidFill>
                  <a:schemeClr val="bg1"/>
                </a:solidFill>
              </a:rPr>
              <a:t>      public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comp = new </a:t>
            </a:r>
            <a:r>
              <a:rPr lang="en-US" sz="1400" b="1" dirty="0" err="1">
                <a:solidFill>
                  <a:schemeClr val="bg1"/>
                </a:solidFill>
              </a:rPr>
              <a:t>ComponenteExterno</a:t>
            </a:r>
            <a:r>
              <a:rPr lang="en-US" sz="1400" b="1" dirty="0">
                <a:solidFill>
                  <a:schemeClr val="bg1"/>
                </a:solidFill>
              </a:rPr>
              <a:t>();</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      // Destructor</a:t>
            </a:r>
          </a:p>
          <a:p>
            <a:r>
              <a:rPr lang="en-US" sz="1400" b="1" dirty="0">
                <a:solidFill>
                  <a:schemeClr val="bg1"/>
                </a:solidFill>
              </a:rPr>
              <a:t>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comp.Dispose</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108307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701D-40D1-1C43-B889-8AB3B8E26C26}"/>
              </a:ext>
            </a:extLst>
          </p:cNvPr>
          <p:cNvSpPr>
            <a:spLocks noGrp="1"/>
          </p:cNvSpPr>
          <p:nvPr>
            <p:ph type="title"/>
          </p:nvPr>
        </p:nvSpPr>
        <p:spPr/>
        <p:txBody>
          <a:bodyPr/>
          <a:lstStyle/>
          <a:p>
            <a:r>
              <a:rPr lang="en-BO" dirty="0"/>
              <a:t>Keyword null</a:t>
            </a:r>
          </a:p>
        </p:txBody>
      </p:sp>
      <p:sp>
        <p:nvSpPr>
          <p:cNvPr id="3" name="Content Placeholder 2">
            <a:extLst>
              <a:ext uri="{FF2B5EF4-FFF2-40B4-BE49-F238E27FC236}">
                <a16:creationId xmlns:a16="http://schemas.microsoft.com/office/drawing/2014/main" id="{005826B1-FB82-9145-B27C-A69DBB583BA7}"/>
              </a:ext>
            </a:extLst>
          </p:cNvPr>
          <p:cNvSpPr>
            <a:spLocks noGrp="1"/>
          </p:cNvSpPr>
          <p:nvPr>
            <p:ph idx="1"/>
          </p:nvPr>
        </p:nvSpPr>
        <p:spPr>
          <a:xfrm>
            <a:off x="838200" y="1825624"/>
            <a:ext cx="10515600" cy="4731929"/>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keyword </a:t>
            </a:r>
            <a:r>
              <a:rPr lang="en-US" b="1" dirty="0"/>
              <a:t>null</a:t>
            </a:r>
            <a:r>
              <a:rPr lang="en-US" dirty="0"/>
              <a:t> se </a:t>
            </a:r>
            <a:r>
              <a:rPr lang="en-US" dirty="0" err="1"/>
              <a:t>utiliza</a:t>
            </a:r>
            <a:r>
              <a:rPr lang="en-US" dirty="0"/>
              <a:t> para </a:t>
            </a:r>
            <a:r>
              <a:rPr lang="en-US" dirty="0" err="1"/>
              <a:t>representar</a:t>
            </a:r>
            <a:r>
              <a:rPr lang="en-US" dirty="0"/>
              <a:t> una </a:t>
            </a:r>
            <a:r>
              <a:rPr lang="en-US" dirty="0" err="1"/>
              <a:t>referencia</a:t>
            </a:r>
            <a:r>
              <a:rPr lang="en-US" dirty="0"/>
              <a:t> </a:t>
            </a:r>
            <a:r>
              <a:rPr lang="en-US" dirty="0" err="1"/>
              <a:t>nula</a:t>
            </a:r>
            <a:r>
              <a:rPr lang="en-US" dirty="0"/>
              <a:t>. </a:t>
            </a:r>
            <a:r>
              <a:rPr lang="en-US" dirty="0" err="1"/>
              <a:t>Esto</a:t>
            </a:r>
            <a:r>
              <a:rPr lang="en-US" dirty="0"/>
              <a:t> es para </a:t>
            </a:r>
            <a:r>
              <a:rPr lang="en-US" dirty="0" err="1"/>
              <a:t>declarar</a:t>
            </a:r>
            <a:r>
              <a:rPr lang="en-US" dirty="0"/>
              <a:t> una variable de </a:t>
            </a:r>
            <a:r>
              <a:rPr lang="en-US" b="1" dirty="0" err="1"/>
              <a:t>tipo</a:t>
            </a:r>
            <a:r>
              <a:rPr lang="en-US" b="1" dirty="0"/>
              <a:t> </a:t>
            </a:r>
            <a:r>
              <a:rPr lang="en-US" b="1" dirty="0" err="1"/>
              <a:t>referencia</a:t>
            </a:r>
            <a:r>
              <a:rPr lang="en-US" b="1" dirty="0"/>
              <a:t> </a:t>
            </a:r>
            <a:r>
              <a:rPr lang="en-US" dirty="0"/>
              <a:t>que no es </a:t>
            </a:r>
            <a:r>
              <a:rPr lang="en-US" dirty="0" err="1"/>
              <a:t>todavía</a:t>
            </a:r>
            <a:r>
              <a:rPr lang="en-US" dirty="0"/>
              <a:t> </a:t>
            </a:r>
            <a:r>
              <a:rPr lang="en-US" dirty="0" err="1"/>
              <a:t>asignada</a:t>
            </a:r>
            <a:r>
              <a:rPr lang="en-US" dirty="0"/>
              <a:t>. </a:t>
            </a:r>
            <a:r>
              <a:rPr lang="en-US" dirty="0" err="1"/>
              <a:t>También</a:t>
            </a:r>
            <a:r>
              <a:rPr lang="en-US" dirty="0"/>
              <a:t> para </a:t>
            </a:r>
            <a:r>
              <a:rPr lang="en-US" dirty="0" err="1"/>
              <a:t>preguntar</a:t>
            </a:r>
            <a:r>
              <a:rPr lang="en-US" dirty="0"/>
              <a:t> </a:t>
            </a:r>
            <a:r>
              <a:rPr lang="en-US" dirty="0" err="1"/>
              <a:t>si</a:t>
            </a:r>
            <a:r>
              <a:rPr lang="en-US" dirty="0"/>
              <a:t> </a:t>
            </a:r>
            <a:r>
              <a:rPr lang="en-US" dirty="0" err="1"/>
              <a:t>alguna</a:t>
            </a:r>
            <a:r>
              <a:rPr lang="en-US" dirty="0"/>
              <a:t> variable </a:t>
            </a:r>
            <a:r>
              <a:rPr lang="en-US" dirty="0" err="1"/>
              <a:t>ya</a:t>
            </a:r>
            <a:r>
              <a:rPr lang="en-US" dirty="0"/>
              <a:t> ha </a:t>
            </a:r>
            <a:r>
              <a:rPr lang="en-US" dirty="0" err="1"/>
              <a:t>sido</a:t>
            </a:r>
            <a:r>
              <a:rPr lang="en-US" dirty="0"/>
              <a:t> </a:t>
            </a:r>
            <a:r>
              <a:rPr lang="en-US" dirty="0" err="1"/>
              <a:t>asignada</a:t>
            </a:r>
            <a:r>
              <a:rPr lang="en-US" dirty="0"/>
              <a:t> a </a:t>
            </a:r>
            <a:r>
              <a:rPr lang="en-US" dirty="0" err="1"/>
              <a:t>algun</a:t>
            </a:r>
            <a:r>
              <a:rPr lang="en-US" dirty="0"/>
              <a:t> </a:t>
            </a:r>
            <a:r>
              <a:rPr lang="en-US" dirty="0" err="1"/>
              <a:t>objeto</a:t>
            </a:r>
            <a:r>
              <a:rPr lang="en-US" dirty="0"/>
              <a:t>. </a:t>
            </a:r>
          </a:p>
          <a:p>
            <a:pPr marL="0" indent="0">
              <a:buNone/>
            </a:pPr>
            <a:r>
              <a:rPr lang="en-US" dirty="0"/>
              <a:t>Solo se </a:t>
            </a:r>
            <a:r>
              <a:rPr lang="en-US" dirty="0" err="1"/>
              <a:t>puede</a:t>
            </a:r>
            <a:r>
              <a:rPr lang="en-US" dirty="0"/>
              <a:t> </a:t>
            </a:r>
            <a:r>
              <a:rPr lang="en-US" dirty="0" err="1"/>
              <a:t>asignar</a:t>
            </a:r>
            <a:r>
              <a:rPr lang="en-US" dirty="0"/>
              <a:t> a variables de </a:t>
            </a:r>
            <a:r>
              <a:rPr lang="en-US" dirty="0" err="1"/>
              <a:t>tipo</a:t>
            </a:r>
            <a:r>
              <a:rPr lang="en-US" dirty="0"/>
              <a:t> de </a:t>
            </a:r>
            <a:r>
              <a:rPr lang="en-US" dirty="0" err="1"/>
              <a:t>referencia</a:t>
            </a:r>
            <a:r>
              <a:rPr lang="en-US" dirty="0"/>
              <a:t>, y no a variables de </a:t>
            </a:r>
            <a:r>
              <a:rPr lang="en-US" dirty="0" err="1"/>
              <a:t>tipo</a:t>
            </a:r>
            <a:r>
              <a:rPr lang="en-US" dirty="0"/>
              <a:t> de valor.</a:t>
            </a:r>
          </a:p>
          <a:p>
            <a:pPr marL="0" indent="0">
              <a:buNone/>
            </a:pPr>
            <a:endParaRPr lang="en-US" dirty="0"/>
          </a:p>
          <a:p>
            <a:pPr marL="0" indent="0">
              <a:buNone/>
            </a:pPr>
            <a:r>
              <a:rPr lang="en-US" b="1" dirty="0"/>
              <a:t>Random </a:t>
            </a:r>
            <a:r>
              <a:rPr lang="en-US" b="1" dirty="0" err="1"/>
              <a:t>generadorNumeros</a:t>
            </a:r>
            <a:r>
              <a:rPr lang="en-US" b="1" dirty="0"/>
              <a:t> = null;</a:t>
            </a:r>
          </a:p>
          <a:p>
            <a:pPr marL="0" indent="0">
              <a:buNone/>
            </a:pPr>
            <a:endParaRPr lang="en-US" dirty="0"/>
          </a:p>
          <a:p>
            <a:pPr marL="0" indent="0">
              <a:buNone/>
            </a:pPr>
            <a:r>
              <a:rPr lang="en-US" dirty="0" err="1"/>
              <a:t>Intentar</a:t>
            </a:r>
            <a:r>
              <a:rPr lang="en-US" dirty="0"/>
              <a:t> acceder a los </a:t>
            </a:r>
            <a:r>
              <a:rPr lang="en-US" dirty="0" err="1"/>
              <a:t>miembros</a:t>
            </a:r>
            <a:r>
              <a:rPr lang="en-US" dirty="0"/>
              <a:t> de un </a:t>
            </a:r>
            <a:r>
              <a:rPr lang="en-US" dirty="0" err="1"/>
              <a:t>objeto</a:t>
            </a:r>
            <a:r>
              <a:rPr lang="en-US" dirty="0"/>
              <a:t> que </a:t>
            </a:r>
            <a:r>
              <a:rPr lang="en-US" dirty="0" err="1"/>
              <a:t>tiene</a:t>
            </a:r>
            <a:r>
              <a:rPr lang="en-US" dirty="0"/>
              <a:t> null (no ha </a:t>
            </a:r>
            <a:r>
              <a:rPr lang="en-US" dirty="0" err="1"/>
              <a:t>sido</a:t>
            </a:r>
            <a:r>
              <a:rPr lang="en-US" dirty="0"/>
              <a:t> </a:t>
            </a:r>
            <a:r>
              <a:rPr lang="en-US" dirty="0" err="1"/>
              <a:t>asignada</a:t>
            </a:r>
            <a:r>
              <a:rPr lang="en-US" dirty="0"/>
              <a:t>) </a:t>
            </a:r>
            <a:r>
              <a:rPr lang="en-US" dirty="0" err="1"/>
              <a:t>provoca</a:t>
            </a:r>
            <a:r>
              <a:rPr lang="en-US" dirty="0"/>
              <a:t> un error de runtime, </a:t>
            </a:r>
            <a:r>
              <a:rPr lang="en-US" dirty="0" err="1"/>
              <a:t>indicado</a:t>
            </a:r>
            <a:r>
              <a:rPr lang="en-US" dirty="0"/>
              <a:t> por una </a:t>
            </a:r>
            <a:r>
              <a:rPr lang="en-US" dirty="0" err="1"/>
              <a:t>excepción</a:t>
            </a:r>
            <a:r>
              <a:rPr lang="en-US" dirty="0"/>
              <a:t> </a:t>
            </a:r>
            <a:r>
              <a:rPr lang="en-US" dirty="0" err="1"/>
              <a:t>System.NullReferenceExcetion</a:t>
            </a:r>
            <a:r>
              <a:rPr lang="en-US" dirty="0"/>
              <a:t>. </a:t>
            </a:r>
          </a:p>
          <a:p>
            <a:pPr marL="0" indent="0">
              <a:buNone/>
            </a:pPr>
            <a:endParaRPr lang="en-US" dirty="0"/>
          </a:p>
          <a:p>
            <a:pPr marL="0" indent="0">
              <a:buNone/>
            </a:pPr>
            <a:r>
              <a:rPr lang="en-US" b="1" dirty="0" err="1"/>
              <a:t>generadorNumeros.Next</a:t>
            </a:r>
            <a:r>
              <a:rPr lang="en-US" b="1" dirty="0"/>
              <a:t>(10);	 // Error </a:t>
            </a:r>
            <a:r>
              <a:rPr lang="en-US" b="1" dirty="0" err="1"/>
              <a:t>si</a:t>
            </a:r>
            <a:r>
              <a:rPr lang="en-US" b="1" dirty="0"/>
              <a:t> </a:t>
            </a:r>
            <a:r>
              <a:rPr lang="en-US" b="1" dirty="0" err="1"/>
              <a:t>generadorNumeros</a:t>
            </a:r>
            <a:r>
              <a:rPr lang="en-US" b="1" dirty="0"/>
              <a:t> </a:t>
            </a:r>
            <a:r>
              <a:rPr lang="en-US" b="1" dirty="0" err="1"/>
              <a:t>sigue</a:t>
            </a:r>
            <a:r>
              <a:rPr lang="en-US" b="1" dirty="0"/>
              <a:t> con valor </a:t>
            </a:r>
            <a:r>
              <a:rPr lang="en-US" b="1" dirty="0" err="1"/>
              <a:t>nulo</a:t>
            </a:r>
            <a:endParaRPr lang="en-US" b="1" dirty="0"/>
          </a:p>
          <a:p>
            <a:pPr marL="0" indent="0">
              <a:buNone/>
            </a:pPr>
            <a:r>
              <a:rPr lang="en-US" b="1" dirty="0"/>
              <a:t>If(</a:t>
            </a:r>
            <a:r>
              <a:rPr lang="en-US" b="1" dirty="0" err="1"/>
              <a:t>generadorNumeros</a:t>
            </a:r>
            <a:r>
              <a:rPr lang="en-US" b="1" dirty="0"/>
              <a:t> != null)</a:t>
            </a:r>
          </a:p>
          <a:p>
            <a:pPr marL="0" indent="0">
              <a:buNone/>
            </a:pPr>
            <a:r>
              <a:rPr lang="en-US" b="1" dirty="0"/>
              <a:t>      </a:t>
            </a:r>
            <a:r>
              <a:rPr lang="en-US" b="1" dirty="0" err="1"/>
              <a:t>generadorNumeros.Next</a:t>
            </a:r>
            <a:r>
              <a:rPr lang="en-US" b="1" dirty="0"/>
              <a:t>(10);     // Ok</a:t>
            </a:r>
          </a:p>
          <a:p>
            <a:pPr marL="0" indent="0">
              <a:buNone/>
            </a:pPr>
            <a:r>
              <a:rPr lang="en-US" b="1" dirty="0"/>
              <a:t> </a:t>
            </a:r>
          </a:p>
          <a:p>
            <a:pPr marL="0" indent="0">
              <a:buNone/>
            </a:pPr>
            <a:endParaRPr lang="en-BO" dirty="0"/>
          </a:p>
        </p:txBody>
      </p:sp>
    </p:spTree>
    <p:extLst>
      <p:ext uri="{BB962C8B-B14F-4D97-AF65-F5344CB8AC3E}">
        <p14:creationId xmlns:p14="http://schemas.microsoft.com/office/powerpoint/2010/main" val="2844461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C788-E790-2E4A-8E2A-86DC4168B002}"/>
              </a:ext>
            </a:extLst>
          </p:cNvPr>
          <p:cNvSpPr>
            <a:spLocks noGrp="1"/>
          </p:cNvSpPr>
          <p:nvPr>
            <p:ph type="title"/>
          </p:nvPr>
        </p:nvSpPr>
        <p:spPr/>
        <p:txBody>
          <a:bodyPr>
            <a:normAutofit/>
          </a:bodyPr>
          <a:lstStyle/>
          <a:p>
            <a:r>
              <a:rPr lang="en-BO" dirty="0"/>
              <a:t>Usando referencias con el operador ternario</a:t>
            </a:r>
          </a:p>
        </p:txBody>
      </p:sp>
      <p:sp>
        <p:nvSpPr>
          <p:cNvPr id="3" name="Content Placeholder 2">
            <a:extLst>
              <a:ext uri="{FF2B5EF4-FFF2-40B4-BE49-F238E27FC236}">
                <a16:creationId xmlns:a16="http://schemas.microsoft.com/office/drawing/2014/main" id="{1799B937-33EF-904A-9A93-9DAA1E677387}"/>
              </a:ext>
            </a:extLst>
          </p:cNvPr>
          <p:cNvSpPr>
            <a:spLocks noGrp="1"/>
          </p:cNvSpPr>
          <p:nvPr>
            <p:ph idx="1"/>
          </p:nvPr>
        </p:nvSpPr>
        <p:spPr>
          <a:xfrm>
            <a:off x="7149737" y="3109983"/>
            <a:ext cx="4204063" cy="170134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BO" dirty="0"/>
          </a:p>
          <a:p>
            <a:pPr marL="0" indent="0">
              <a:buNone/>
            </a:pPr>
            <a:r>
              <a:rPr lang="en-BO" dirty="0"/>
              <a:t>Para asignar un valor resultado de una invocación a un método de un objeto de tipo referencia, es posible usar el operador condicional ternario.</a:t>
            </a:r>
          </a:p>
          <a:p>
            <a:pPr marL="0" indent="0">
              <a:buNone/>
            </a:pPr>
            <a:r>
              <a:rPr lang="en-BO" dirty="0"/>
              <a:t> </a:t>
            </a:r>
          </a:p>
        </p:txBody>
      </p:sp>
      <p:sp>
        <p:nvSpPr>
          <p:cNvPr id="4" name="TextBox 3">
            <a:extLst>
              <a:ext uri="{FF2B5EF4-FFF2-40B4-BE49-F238E27FC236}">
                <a16:creationId xmlns:a16="http://schemas.microsoft.com/office/drawing/2014/main" id="{4D766CCA-951B-6747-846B-EC4D280D57BC}"/>
              </a:ext>
            </a:extLst>
          </p:cNvPr>
          <p:cNvSpPr txBox="1"/>
          <p:nvPr/>
        </p:nvSpPr>
        <p:spPr>
          <a:xfrm>
            <a:off x="838199" y="1775443"/>
            <a:ext cx="581515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string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a:t>
            </a:r>
          </a:p>
          <a:p>
            <a:r>
              <a:rPr lang="en-US" sz="1400" b="1" dirty="0">
                <a:solidFill>
                  <a:schemeClr val="bg1"/>
                </a:solidFill>
              </a:rPr>
              <a:t>            double </a:t>
            </a:r>
            <a:r>
              <a:rPr lang="en-US" sz="1400" b="1" dirty="0" err="1">
                <a:solidFill>
                  <a:schemeClr val="bg1"/>
                </a:solidFill>
              </a:rPr>
              <a:t>suma</a:t>
            </a:r>
            <a:r>
              <a:rPr lang="en-US" sz="1400" b="1" dirty="0">
                <a:solidFill>
                  <a:schemeClr val="bg1"/>
                </a:solidFill>
              </a:rPr>
              <a:t> = </a:t>
            </a:r>
            <a:r>
              <a:rPr lang="en-US" sz="1400" b="1" dirty="0" err="1">
                <a:solidFill>
                  <a:schemeClr val="bg1"/>
                </a:solidFill>
              </a:rPr>
              <a:t>Calculador.Suma</a:t>
            </a:r>
            <a:r>
              <a:rPr lang="en-US" sz="1400" b="1" dirty="0">
                <a:solidFill>
                  <a:schemeClr val="bg1"/>
                </a:solidFill>
              </a:rPr>
              <a:t>(1_145.98, 3_298.35);</a:t>
            </a:r>
          </a:p>
          <a:p>
            <a:r>
              <a:rPr lang="en-US" sz="1400" b="1" dirty="0">
                <a:solidFill>
                  <a:schemeClr val="bg1"/>
                </a:solidFill>
              </a:rPr>
              <a:t>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1145.98 + 3298.35 = 4444.33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48767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3-755F-5B4E-A0F5-905D7CD7DC02}"/>
              </a:ext>
            </a:extLst>
          </p:cNvPr>
          <p:cNvSpPr>
            <a:spLocks noGrp="1"/>
          </p:cNvSpPr>
          <p:nvPr>
            <p:ph type="title"/>
          </p:nvPr>
        </p:nvSpPr>
        <p:spPr/>
        <p:txBody>
          <a:bodyPr/>
          <a:lstStyle/>
          <a:p>
            <a:r>
              <a:rPr lang="en-BO" dirty="0"/>
              <a:t>Tipos nulables</a:t>
            </a:r>
          </a:p>
        </p:txBody>
      </p:sp>
      <p:sp>
        <p:nvSpPr>
          <p:cNvPr id="3" name="Content Placeholder 2">
            <a:extLst>
              <a:ext uri="{FF2B5EF4-FFF2-40B4-BE49-F238E27FC236}">
                <a16:creationId xmlns:a16="http://schemas.microsoft.com/office/drawing/2014/main" id="{C8A51DA4-E3CB-B944-B33F-4D1FE77D278A}"/>
              </a:ext>
            </a:extLst>
          </p:cNvPr>
          <p:cNvSpPr>
            <a:spLocks noGrp="1"/>
          </p:cNvSpPr>
          <p:nvPr>
            <p:ph idx="1"/>
          </p:nvPr>
        </p:nvSpPr>
        <p:spPr>
          <a:xfrm>
            <a:off x="7141030" y="1783896"/>
            <a:ext cx="4212770" cy="4667250"/>
          </a:xfrm>
          <a:solidFill>
            <a:schemeClr val="accent5">
              <a:lumMod val="20000"/>
              <a:lumOff val="80000"/>
            </a:schemeClr>
          </a:solidFill>
          <a:ln>
            <a:solidFill>
              <a:schemeClr val="bg1">
                <a:lumMod val="75000"/>
              </a:schemeClr>
            </a:solidFill>
          </a:ln>
        </p:spPr>
        <p:txBody>
          <a:bodyPr>
            <a:normAutofit fontScale="47500" lnSpcReduction="20000"/>
          </a:bodyPr>
          <a:lstStyle/>
          <a:p>
            <a:pPr marL="0" indent="0">
              <a:buNone/>
            </a:pPr>
            <a:endParaRPr lang="en-US" dirty="0"/>
          </a:p>
          <a:p>
            <a:pPr marL="0" indent="0">
              <a:buNone/>
            </a:pPr>
            <a:r>
              <a:rPr lang="en-US" sz="2900" dirty="0"/>
              <a:t>Se </a:t>
            </a:r>
            <a:r>
              <a:rPr lang="en-US" sz="2900" dirty="0" err="1"/>
              <a:t>puede</a:t>
            </a:r>
            <a:r>
              <a:rPr lang="en-US" sz="2900" dirty="0"/>
              <a:t> </a:t>
            </a:r>
            <a:r>
              <a:rPr lang="en-US" sz="2900" dirty="0" err="1"/>
              <a:t>hacer</a:t>
            </a:r>
            <a:r>
              <a:rPr lang="en-US" sz="2900" dirty="0"/>
              <a:t> que un </a:t>
            </a:r>
            <a:r>
              <a:rPr lang="en-US" sz="2900" dirty="0" err="1"/>
              <a:t>tipo</a:t>
            </a:r>
            <a:r>
              <a:rPr lang="en-US" sz="2900" dirty="0"/>
              <a:t> de valor </a:t>
            </a:r>
            <a:r>
              <a:rPr lang="en-US" sz="2900" dirty="0" err="1"/>
              <a:t>mantenga</a:t>
            </a:r>
            <a:r>
              <a:rPr lang="en-US" sz="2900" dirty="0"/>
              <a:t> el valor </a:t>
            </a:r>
            <a:r>
              <a:rPr lang="en-US" sz="2900" dirty="0" err="1"/>
              <a:t>nulo</a:t>
            </a:r>
            <a:r>
              <a:rPr lang="en-US" sz="2900" dirty="0"/>
              <a:t> </a:t>
            </a:r>
            <a:r>
              <a:rPr lang="en-US" sz="2900" dirty="0" err="1"/>
              <a:t>además</a:t>
            </a:r>
            <a:r>
              <a:rPr lang="en-US" sz="2900" dirty="0"/>
              <a:t> de </a:t>
            </a:r>
            <a:r>
              <a:rPr lang="en-US" sz="2900" dirty="0" err="1"/>
              <a:t>su</a:t>
            </a:r>
            <a:r>
              <a:rPr lang="en-US" sz="2900" dirty="0"/>
              <a:t> </a:t>
            </a:r>
            <a:r>
              <a:rPr lang="en-US" sz="2900" dirty="0" err="1"/>
              <a:t>rango</a:t>
            </a:r>
            <a:r>
              <a:rPr lang="en-US" sz="2900" dirty="0"/>
              <a:t> normal de </a:t>
            </a:r>
            <a:r>
              <a:rPr lang="en-US" sz="2900" dirty="0" err="1"/>
              <a:t>valores</a:t>
            </a:r>
            <a:r>
              <a:rPr lang="en-US" sz="2900" dirty="0"/>
              <a:t> </a:t>
            </a:r>
            <a:r>
              <a:rPr lang="en-US" sz="2900" dirty="0" err="1"/>
              <a:t>agregando</a:t>
            </a:r>
            <a:r>
              <a:rPr lang="en-US" sz="2900" dirty="0"/>
              <a:t> un </a:t>
            </a:r>
            <a:r>
              <a:rPr lang="en-US" sz="2900" dirty="0" err="1"/>
              <a:t>signo</a:t>
            </a:r>
            <a:r>
              <a:rPr lang="en-US" sz="2900" dirty="0"/>
              <a:t> de </a:t>
            </a:r>
            <a:r>
              <a:rPr lang="en-US" sz="2900" dirty="0" err="1"/>
              <a:t>interrogación</a:t>
            </a:r>
            <a:r>
              <a:rPr lang="en-US" sz="2900" dirty="0"/>
              <a:t> (?) a </a:t>
            </a:r>
            <a:r>
              <a:rPr lang="en-US" sz="2900" dirty="0" err="1"/>
              <a:t>su</a:t>
            </a:r>
            <a:r>
              <a:rPr lang="en-US" sz="2900" dirty="0"/>
              <a:t> </a:t>
            </a:r>
            <a:r>
              <a:rPr lang="en-US" sz="2900" dirty="0" err="1"/>
              <a:t>tipo</a:t>
            </a:r>
            <a:r>
              <a:rPr lang="en-US" sz="2900" dirty="0"/>
              <a:t> </a:t>
            </a:r>
            <a:r>
              <a:rPr lang="en-US" sz="2900" dirty="0" err="1"/>
              <a:t>subyacente</a:t>
            </a:r>
            <a:r>
              <a:rPr lang="en-US" sz="2900" dirty="0"/>
              <a:t>.</a:t>
            </a:r>
          </a:p>
          <a:p>
            <a:pPr marL="0" indent="0">
              <a:buNone/>
            </a:pPr>
            <a:endParaRPr lang="en-US" sz="2900" dirty="0"/>
          </a:p>
          <a:p>
            <a:pPr marL="0" indent="0">
              <a:buNone/>
            </a:pPr>
            <a:r>
              <a:rPr lang="en-US" sz="2900" dirty="0"/>
              <a:t>int? </a:t>
            </a:r>
            <a:r>
              <a:rPr lang="en-US" sz="2900" dirty="0" err="1"/>
              <a:t>numero</a:t>
            </a:r>
            <a:r>
              <a:rPr lang="en-US" sz="2900" dirty="0"/>
              <a:t> = null;</a:t>
            </a:r>
          </a:p>
          <a:p>
            <a:pPr marL="0" indent="0">
              <a:buNone/>
            </a:pPr>
            <a:r>
              <a:rPr lang="en-US" sz="2900" dirty="0"/>
              <a:t>bool? </a:t>
            </a:r>
            <a:r>
              <a:rPr lang="en-US" sz="2900" dirty="0" err="1"/>
              <a:t>verdad</a:t>
            </a:r>
            <a:r>
              <a:rPr lang="en-US" sz="2900" dirty="0"/>
              <a:t> = null</a:t>
            </a:r>
          </a:p>
          <a:p>
            <a:pPr marL="0" indent="0">
              <a:buNone/>
            </a:pPr>
            <a:endParaRPr lang="en-US" sz="2900" dirty="0"/>
          </a:p>
          <a:p>
            <a:pPr marL="0" indent="0">
              <a:buNone/>
            </a:pPr>
            <a:r>
              <a:rPr lang="en-US" sz="2900" dirty="0" err="1"/>
              <a:t>Esto</a:t>
            </a:r>
            <a:r>
              <a:rPr lang="en-US" sz="2900" dirty="0"/>
              <a:t> se </a:t>
            </a:r>
            <a:r>
              <a:rPr lang="en-US" sz="2900" dirty="0" err="1"/>
              <a:t>denomina</a:t>
            </a:r>
            <a:r>
              <a:rPr lang="en-US" sz="2900" dirty="0"/>
              <a:t> </a:t>
            </a:r>
            <a:r>
              <a:rPr lang="en-US" sz="2900" b="1" dirty="0" err="1"/>
              <a:t>tipo</a:t>
            </a:r>
            <a:r>
              <a:rPr lang="en-US" sz="2900" b="1" dirty="0"/>
              <a:t> </a:t>
            </a:r>
            <a:r>
              <a:rPr lang="en-US" sz="2900" b="1" dirty="0" err="1"/>
              <a:t>nulable</a:t>
            </a:r>
            <a:r>
              <a:rPr lang="en-US" sz="2900" dirty="0"/>
              <a:t> y </a:t>
            </a:r>
            <a:r>
              <a:rPr lang="en-US" sz="2900" dirty="0" err="1"/>
              <a:t>permite</a:t>
            </a:r>
            <a:r>
              <a:rPr lang="en-US" sz="2900" dirty="0"/>
              <a:t> que los </a:t>
            </a:r>
            <a:r>
              <a:rPr lang="en-US" sz="2900" dirty="0" err="1"/>
              <a:t>tipos</a:t>
            </a:r>
            <a:r>
              <a:rPr lang="en-US" sz="2900" dirty="0"/>
              <a:t> valor simples, </a:t>
            </a:r>
            <a:r>
              <a:rPr lang="en-US" sz="2900" dirty="0" err="1"/>
              <a:t>así</a:t>
            </a:r>
            <a:r>
              <a:rPr lang="en-US" sz="2900" dirty="0"/>
              <a:t> </a:t>
            </a:r>
            <a:r>
              <a:rPr lang="en-US" sz="2900" dirty="0" err="1"/>
              <a:t>como</a:t>
            </a:r>
            <a:r>
              <a:rPr lang="en-US" sz="2900" dirty="0"/>
              <a:t> </a:t>
            </a:r>
            <a:r>
              <a:rPr lang="en-US" sz="2900" dirty="0" err="1"/>
              <a:t>otros</a:t>
            </a:r>
            <a:r>
              <a:rPr lang="en-US" sz="2900" dirty="0"/>
              <a:t> </a:t>
            </a:r>
            <a:r>
              <a:rPr lang="en-US" sz="2900" dirty="0" err="1"/>
              <a:t>tipos</a:t>
            </a:r>
            <a:r>
              <a:rPr lang="en-US" sz="2900" dirty="0"/>
              <a:t> de </a:t>
            </a:r>
            <a:r>
              <a:rPr lang="en-US" sz="2900" dirty="0" err="1"/>
              <a:t>estructura</a:t>
            </a:r>
            <a:r>
              <a:rPr lang="en-US" sz="2900" dirty="0"/>
              <a:t>, </a:t>
            </a:r>
            <a:r>
              <a:rPr lang="en-US" sz="2900" dirty="0" err="1"/>
              <a:t>indiquen</a:t>
            </a:r>
            <a:r>
              <a:rPr lang="en-US" sz="2900" dirty="0"/>
              <a:t> un valor </a:t>
            </a:r>
            <a:r>
              <a:rPr lang="en-US" sz="2900" dirty="0" err="1"/>
              <a:t>indefinido</a:t>
            </a:r>
            <a:r>
              <a:rPr lang="en-US" sz="2900" dirty="0"/>
              <a:t>. Por </a:t>
            </a:r>
            <a:r>
              <a:rPr lang="en-US" sz="2900" dirty="0" err="1"/>
              <a:t>ejemplo</a:t>
            </a:r>
            <a:r>
              <a:rPr lang="en-US" sz="2900" dirty="0"/>
              <a:t>, bool? es un </a:t>
            </a:r>
            <a:r>
              <a:rPr lang="en-US" sz="2900" dirty="0" err="1"/>
              <a:t>tipo</a:t>
            </a:r>
            <a:r>
              <a:rPr lang="en-US" sz="2900" dirty="0"/>
              <a:t> </a:t>
            </a:r>
            <a:r>
              <a:rPr lang="en-US" sz="2900" dirty="0" err="1"/>
              <a:t>nulable</a:t>
            </a:r>
            <a:r>
              <a:rPr lang="en-US" sz="2900" dirty="0"/>
              <a:t> que </a:t>
            </a:r>
            <a:r>
              <a:rPr lang="en-US" sz="2900" dirty="0" err="1"/>
              <a:t>puede</a:t>
            </a:r>
            <a:r>
              <a:rPr lang="en-US" sz="2900" dirty="0"/>
              <a:t> </a:t>
            </a:r>
            <a:r>
              <a:rPr lang="en-US" sz="2900" dirty="0" err="1"/>
              <a:t>contener</a:t>
            </a:r>
            <a:r>
              <a:rPr lang="en-US" sz="2900" dirty="0"/>
              <a:t> los </a:t>
            </a:r>
            <a:r>
              <a:rPr lang="en-US" sz="2900" dirty="0" err="1"/>
              <a:t>valores</a:t>
            </a:r>
            <a:r>
              <a:rPr lang="en-US" sz="2900" dirty="0"/>
              <a:t> true, false y null.</a:t>
            </a:r>
          </a:p>
          <a:p>
            <a:pPr marL="0" indent="0">
              <a:buNone/>
            </a:pPr>
            <a:endParaRPr lang="en-US" sz="2900" dirty="0"/>
          </a:p>
          <a:p>
            <a:pPr marL="0" indent="0">
              <a:buNone/>
            </a:pPr>
            <a:r>
              <a:rPr lang="en-US" sz="2900" dirty="0" err="1"/>
              <a:t>También</a:t>
            </a:r>
            <a:r>
              <a:rPr lang="en-US" sz="2900" dirty="0"/>
              <a:t> </a:t>
            </a:r>
            <a:r>
              <a:rPr lang="en-US" sz="2900" dirty="0" err="1"/>
              <a:t>hace</a:t>
            </a:r>
            <a:r>
              <a:rPr lang="en-US" sz="2900" dirty="0"/>
              <a:t> </a:t>
            </a:r>
            <a:r>
              <a:rPr lang="en-US" sz="2900" dirty="0" err="1"/>
              <a:t>más</a:t>
            </a:r>
            <a:r>
              <a:rPr lang="en-US" sz="2900" dirty="0"/>
              <a:t> </a:t>
            </a:r>
            <a:r>
              <a:rPr lang="en-US" sz="2900" dirty="0" err="1"/>
              <a:t>fácil</a:t>
            </a:r>
            <a:r>
              <a:rPr lang="en-US" sz="2900" dirty="0"/>
              <a:t> </a:t>
            </a:r>
            <a:r>
              <a:rPr lang="en-US" sz="2900" dirty="0" err="1"/>
              <a:t>interactuar</a:t>
            </a:r>
            <a:r>
              <a:rPr lang="en-US" sz="2900" dirty="0"/>
              <a:t> con </a:t>
            </a:r>
            <a:r>
              <a:rPr lang="en-US" sz="2900" dirty="0" err="1"/>
              <a:t>valores</a:t>
            </a:r>
            <a:r>
              <a:rPr lang="en-US" sz="2900" dirty="0"/>
              <a:t> </a:t>
            </a:r>
            <a:r>
              <a:rPr lang="en-US" sz="2900" dirty="0" err="1"/>
              <a:t>numéricos</a:t>
            </a:r>
            <a:r>
              <a:rPr lang="en-US" sz="2900" dirty="0"/>
              <a:t> </a:t>
            </a:r>
            <a:r>
              <a:rPr lang="en-US" sz="2900" dirty="0" err="1"/>
              <a:t>nulos</a:t>
            </a:r>
            <a:r>
              <a:rPr lang="en-US" sz="2900" dirty="0"/>
              <a:t> de una base de </a:t>
            </a:r>
            <a:r>
              <a:rPr lang="en-US" sz="2900" dirty="0" err="1"/>
              <a:t>datos</a:t>
            </a:r>
            <a:r>
              <a:rPr lang="en-US" sz="2900" dirty="0"/>
              <a:t>.</a:t>
            </a:r>
          </a:p>
          <a:p>
            <a:pPr marL="0" indent="0">
              <a:buNone/>
            </a:pPr>
            <a:endParaRPr lang="en-US" sz="2900" dirty="0"/>
          </a:p>
          <a:p>
            <a:pPr marL="0" indent="0">
              <a:buNone/>
            </a:pPr>
            <a:r>
              <a:rPr lang="en-BO" sz="2900" dirty="0"/>
              <a:t>Los tipos nulables son una struct (como una class) con miembros, como: HasValue, Value y GetValueOrDefault().</a:t>
            </a:r>
          </a:p>
        </p:txBody>
      </p:sp>
      <p:sp>
        <p:nvSpPr>
          <p:cNvPr id="4" name="TextBox 3">
            <a:extLst>
              <a:ext uri="{FF2B5EF4-FFF2-40B4-BE49-F238E27FC236}">
                <a16:creationId xmlns:a16="http://schemas.microsoft.com/office/drawing/2014/main" id="{E28FB3BF-6FDE-DA45-9B15-2803B7433108}"/>
              </a:ext>
            </a:extLst>
          </p:cNvPr>
          <p:cNvSpPr txBox="1"/>
          <p:nvPr/>
        </p:nvSpPr>
        <p:spPr>
          <a:xfrm>
            <a:off x="838200" y="1470643"/>
            <a:ext cx="5849984" cy="529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 double z = </a:t>
            </a:r>
            <a:r>
              <a:rPr lang="en-US" sz="1400" b="1" dirty="0" err="1"/>
              <a:t>x.Value</a:t>
            </a:r>
            <a:r>
              <a:rPr lang="en-US" sz="1400" b="1" dirty="0"/>
              <a:t> + </a:t>
            </a:r>
            <a:r>
              <a:rPr lang="en-US" sz="1400" b="1" dirty="0" err="1"/>
              <a:t>y.Value</a:t>
            </a:r>
            <a:r>
              <a:rPr lang="en-US" sz="1400" b="1" dirty="0"/>
              <a:t>; // Error</a:t>
            </a:r>
          </a:p>
          <a:p>
            <a:r>
              <a:rPr lang="en-US" sz="1400" b="1" dirty="0"/>
              <a:t>	double z = </a:t>
            </a:r>
            <a:r>
              <a:rPr lang="en-US" sz="1400" b="1" dirty="0" err="1">
                <a:solidFill>
                  <a:schemeClr val="accent2">
                    <a:lumMod val="40000"/>
                    <a:lumOff val="60000"/>
                  </a:schemeClr>
                </a:solidFill>
              </a:rPr>
              <a:t>x.Value</a:t>
            </a:r>
            <a:r>
              <a:rPr lang="en-US" sz="1400" b="1" dirty="0"/>
              <a:t> + (</a:t>
            </a:r>
            <a:r>
              <a:rPr lang="en-US" sz="1400" b="1" dirty="0" err="1">
                <a:solidFill>
                  <a:schemeClr val="accent2">
                    <a:lumMod val="40000"/>
                    <a:lumOff val="60000"/>
                  </a:schemeClr>
                </a:solidFill>
              </a:rPr>
              <a:t>y.GetValueOrDefault</a:t>
            </a:r>
            <a:r>
              <a:rPr lang="en-US" sz="1400" b="1" dirty="0">
                <a:solidFill>
                  <a:schemeClr val="accent2">
                    <a:lumMod val="40000"/>
                    <a:lumOff val="60000"/>
                  </a:schemeClr>
                </a:solidFill>
              </a:rPr>
              <a:t>()</a:t>
            </a:r>
            <a:r>
              <a:rPr lang="en-US" sz="1400" b="1" dirty="0"/>
              <a:t>); // z = x + y = 50</a:t>
            </a:r>
          </a:p>
          <a:p>
            <a:r>
              <a:rPr lang="en-US" sz="1400" b="1" dirty="0"/>
              <a:t>	WriteLine($"z = x + y = {z}"); </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r>
              <a:rPr lang="en-US" sz="1400" b="1" dirty="0">
                <a:solidFill>
                  <a:schemeClr val="bg1"/>
                </a:solidFill>
              </a:rPr>
              <a:t>      public static </a:t>
            </a:r>
            <a:r>
              <a:rPr lang="en-US" sz="1400" b="1" dirty="0">
                <a:solidFill>
                  <a:schemeClr val="accent2">
                    <a:lumMod val="40000"/>
                    <a:lumOff val="60000"/>
                  </a:schemeClr>
                </a:solidFill>
              </a:rPr>
              <a:t>double?</a:t>
            </a:r>
            <a:r>
              <a:rPr lang="en-US" sz="1400" b="1" dirty="0">
                <a:solidFill>
                  <a:schemeClr val="bg1"/>
                </a:solidFill>
              </a:rPr>
              <a:t> Suma(</a:t>
            </a:r>
            <a:r>
              <a:rPr lang="en-US" sz="1400" b="1" dirty="0">
                <a:solidFill>
                  <a:schemeClr val="accent2">
                    <a:lumMod val="40000"/>
                    <a:lumOff val="60000"/>
                  </a:schemeClr>
                </a:solidFill>
              </a:rPr>
              <a:t>double? x</a:t>
            </a:r>
            <a:r>
              <a:rPr lang="en-US" sz="1400" b="1" dirty="0">
                <a:solidFill>
                  <a:schemeClr val="bg1"/>
                </a:solidFill>
              </a:rPr>
              <a:t>, </a:t>
            </a:r>
            <a:r>
              <a:rPr lang="en-US" sz="1400" b="1" dirty="0">
                <a:solidFill>
                  <a:schemeClr val="accent2">
                    <a:lumMod val="40000"/>
                    <a:lumOff val="60000"/>
                  </a:schemeClr>
                </a:solidFill>
              </a:rPr>
              <a:t>double? y</a:t>
            </a:r>
            <a:r>
              <a:rPr lang="en-US" sz="1400" b="1" dirty="0">
                <a:solidFill>
                  <a:schemeClr val="bg1"/>
                </a:solidFill>
              </a:rPr>
              <a:t>) </a:t>
            </a:r>
          </a:p>
          <a:p>
            <a:r>
              <a:rPr lang="en-US" sz="1400" b="1" dirty="0">
                <a:solidFill>
                  <a:schemeClr val="bg1"/>
                </a:solidFill>
              </a:rPr>
              <a:t>      {  double? z = x + y; Historia = $"{x} + {y} = {z}"; return z;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211692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61-3BA2-7D4F-B1A0-667FA91976F2}"/>
              </a:ext>
            </a:extLst>
          </p:cNvPr>
          <p:cNvSpPr>
            <a:spLocks noGrp="1"/>
          </p:cNvSpPr>
          <p:nvPr>
            <p:ph type="title"/>
          </p:nvPr>
        </p:nvSpPr>
        <p:spPr/>
        <p:txBody>
          <a:bodyPr/>
          <a:lstStyle/>
          <a:p>
            <a:r>
              <a:rPr lang="en-BO" dirty="0"/>
              <a:t>Operador Null-Coalescing</a:t>
            </a:r>
          </a:p>
        </p:txBody>
      </p:sp>
      <p:sp>
        <p:nvSpPr>
          <p:cNvPr id="3" name="Content Placeholder 2">
            <a:extLst>
              <a:ext uri="{FF2B5EF4-FFF2-40B4-BE49-F238E27FC236}">
                <a16:creationId xmlns:a16="http://schemas.microsoft.com/office/drawing/2014/main" id="{EB1C0F0D-5A66-D543-8986-F0EAC35C96C6}"/>
              </a:ext>
            </a:extLst>
          </p:cNvPr>
          <p:cNvSpPr>
            <a:spLocks noGrp="1"/>
          </p:cNvSpPr>
          <p:nvPr>
            <p:ph idx="1"/>
          </p:nvPr>
        </p:nvSpPr>
        <p:spPr>
          <a:xfrm>
            <a:off x="7001690" y="1524000"/>
            <a:ext cx="4352109" cy="49688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b="1" dirty="0"/>
              <a:t>Null-</a:t>
            </a:r>
            <a:r>
              <a:rPr lang="en-US" b="1" dirty="0" err="1"/>
              <a:t>Coallescing</a:t>
            </a:r>
            <a:r>
              <a:rPr lang="en-US" dirty="0"/>
              <a:t> (??) </a:t>
            </a:r>
            <a:r>
              <a:rPr lang="en-US" dirty="0" err="1"/>
              <a:t>devuelve</a:t>
            </a:r>
            <a:r>
              <a:rPr lang="en-US" dirty="0"/>
              <a:t> el operando de la </a:t>
            </a:r>
            <a:r>
              <a:rPr lang="en-US" dirty="0" err="1"/>
              <a:t>izquierda</a:t>
            </a:r>
            <a:r>
              <a:rPr lang="en-US" dirty="0"/>
              <a:t> </a:t>
            </a:r>
            <a:r>
              <a:rPr lang="en-US" dirty="0" err="1"/>
              <a:t>si</a:t>
            </a:r>
            <a:r>
              <a:rPr lang="en-US" dirty="0"/>
              <a:t> no es </a:t>
            </a:r>
            <a:r>
              <a:rPr lang="en-US" dirty="0" err="1"/>
              <a:t>nulo</a:t>
            </a:r>
            <a:r>
              <a:rPr lang="en-US" dirty="0"/>
              <a:t> y, de lo </a:t>
            </a:r>
            <a:r>
              <a:rPr lang="en-US" dirty="0" err="1"/>
              <a:t>contrario</a:t>
            </a:r>
            <a:r>
              <a:rPr lang="en-US" dirty="0"/>
              <a:t>, </a:t>
            </a:r>
            <a:r>
              <a:rPr lang="en-US" dirty="0" err="1"/>
              <a:t>devuelve</a:t>
            </a:r>
            <a:r>
              <a:rPr lang="en-US" dirty="0"/>
              <a:t> el operando de la </a:t>
            </a:r>
            <a:r>
              <a:rPr lang="en-US" dirty="0" err="1"/>
              <a:t>derecha</a:t>
            </a:r>
            <a:r>
              <a:rPr lang="en-US" dirty="0"/>
              <a:t>. Este </a:t>
            </a:r>
            <a:r>
              <a:rPr lang="en-US" dirty="0" err="1"/>
              <a:t>operador</a:t>
            </a:r>
            <a:r>
              <a:rPr lang="en-US" dirty="0"/>
              <a:t> </a:t>
            </a:r>
            <a:r>
              <a:rPr lang="en-US" dirty="0" err="1"/>
              <a:t>condicional</a:t>
            </a:r>
            <a:r>
              <a:rPr lang="en-US" dirty="0"/>
              <a:t> </a:t>
            </a:r>
            <a:r>
              <a:rPr lang="en-US" dirty="0" err="1"/>
              <a:t>proporciona</a:t>
            </a:r>
            <a:r>
              <a:rPr lang="en-US" dirty="0"/>
              <a:t> una </a:t>
            </a:r>
            <a:r>
              <a:rPr lang="en-US" dirty="0" err="1"/>
              <a:t>sintaxis</a:t>
            </a:r>
            <a:r>
              <a:rPr lang="en-US" dirty="0"/>
              <a:t> </a:t>
            </a:r>
            <a:r>
              <a:rPr lang="en-US" dirty="0" err="1"/>
              <a:t>fácil</a:t>
            </a:r>
            <a:r>
              <a:rPr lang="en-US" dirty="0"/>
              <a:t> para </a:t>
            </a:r>
            <a:r>
              <a:rPr lang="en-US" dirty="0" err="1"/>
              <a:t>asignar</a:t>
            </a:r>
            <a:r>
              <a:rPr lang="en-US" dirty="0"/>
              <a:t> un “</a:t>
            </a:r>
            <a:r>
              <a:rPr lang="en-US" dirty="0" err="1"/>
              <a:t>tipo</a:t>
            </a:r>
            <a:r>
              <a:rPr lang="en-US" dirty="0"/>
              <a:t> nullable” a un “</a:t>
            </a:r>
            <a:r>
              <a:rPr lang="en-US" dirty="0" err="1"/>
              <a:t>tipo</a:t>
            </a:r>
            <a:r>
              <a:rPr lang="en-US" dirty="0"/>
              <a:t> no nullable”.</a:t>
            </a:r>
          </a:p>
          <a:p>
            <a:pPr marL="0" indent="0">
              <a:buNone/>
            </a:pPr>
            <a:r>
              <a:rPr lang="en-US" dirty="0"/>
              <a:t>Una variable de “</a:t>
            </a:r>
            <a:r>
              <a:rPr lang="en-US" dirty="0" err="1"/>
              <a:t>tipo</a:t>
            </a:r>
            <a:r>
              <a:rPr lang="en-US" dirty="0"/>
              <a:t> nullable” no debe </a:t>
            </a:r>
            <a:r>
              <a:rPr lang="en-US" dirty="0" err="1"/>
              <a:t>convertirse</a:t>
            </a:r>
            <a:r>
              <a:rPr lang="en-US" dirty="0"/>
              <a:t> </a:t>
            </a:r>
            <a:r>
              <a:rPr lang="en-US" dirty="0" err="1"/>
              <a:t>explícitamente</a:t>
            </a:r>
            <a:r>
              <a:rPr lang="en-US" dirty="0"/>
              <a:t> </a:t>
            </a:r>
            <a:r>
              <a:rPr lang="en-US" dirty="0" err="1"/>
              <a:t>en</a:t>
            </a:r>
            <a:r>
              <a:rPr lang="en-US" dirty="0"/>
              <a:t> un “</a:t>
            </a:r>
            <a:r>
              <a:rPr lang="en-US" dirty="0" err="1"/>
              <a:t>tipo</a:t>
            </a:r>
            <a:r>
              <a:rPr lang="en-US" dirty="0"/>
              <a:t> no nullable”. </a:t>
            </a:r>
            <a:r>
              <a:rPr lang="en-US" dirty="0" err="1"/>
              <a:t>Hacerlo</a:t>
            </a:r>
            <a:r>
              <a:rPr lang="en-US" dirty="0"/>
              <a:t> </a:t>
            </a:r>
            <a:r>
              <a:rPr lang="en-US" dirty="0" err="1"/>
              <a:t>provoca</a:t>
            </a:r>
            <a:r>
              <a:rPr lang="en-US" dirty="0"/>
              <a:t> un error de runtime </a:t>
            </a:r>
            <a:r>
              <a:rPr lang="en-US" dirty="0" err="1"/>
              <a:t>si</a:t>
            </a:r>
            <a:r>
              <a:rPr lang="en-US" dirty="0"/>
              <a:t> la variable </a:t>
            </a:r>
            <a:r>
              <a:rPr lang="en-US" dirty="0" err="1"/>
              <a:t>tiene</a:t>
            </a:r>
            <a:r>
              <a:rPr lang="en-US" dirty="0"/>
              <a:t> un valor </a:t>
            </a:r>
            <a:r>
              <a:rPr lang="en-US" dirty="0" err="1"/>
              <a:t>nulo</a:t>
            </a:r>
            <a:r>
              <a:rPr lang="en-US" dirty="0"/>
              <a:t>.</a:t>
            </a:r>
          </a:p>
          <a:p>
            <a:pPr marL="0" indent="0">
              <a:buNone/>
            </a:pPr>
            <a:endParaRPr lang="en-US" dirty="0"/>
          </a:p>
          <a:p>
            <a:pPr marL="0" indent="0">
              <a:buNone/>
            </a:pPr>
            <a:r>
              <a:rPr lang="en-US" b="1" dirty="0"/>
              <a:t>int? </a:t>
            </a:r>
            <a:r>
              <a:rPr lang="en-US" b="1" dirty="0" err="1"/>
              <a:t>i</a:t>
            </a:r>
            <a:r>
              <a:rPr lang="en-US" b="1" dirty="0"/>
              <a:t> = null;</a:t>
            </a:r>
          </a:p>
          <a:p>
            <a:pPr marL="0" indent="0">
              <a:buNone/>
            </a:pPr>
            <a:r>
              <a:rPr lang="en-US" b="1" dirty="0"/>
              <a:t>int j = </a:t>
            </a:r>
            <a:r>
              <a:rPr lang="en-US" b="1" dirty="0" err="1"/>
              <a:t>i</a:t>
            </a:r>
            <a:r>
              <a:rPr lang="en-US" b="1" dirty="0"/>
              <a:t> ?? 0; // 0    </a:t>
            </a:r>
            <a:r>
              <a:rPr lang="en-US" b="1" dirty="0" err="1"/>
              <a:t>Equivalente</a:t>
            </a:r>
            <a:r>
              <a:rPr lang="en-US" b="1" dirty="0"/>
              <a:t> a int j = </a:t>
            </a:r>
            <a:r>
              <a:rPr lang="en-US" b="1" dirty="0" err="1"/>
              <a:t>i</a:t>
            </a:r>
            <a:r>
              <a:rPr lang="en-US" b="1" dirty="0"/>
              <a:t> != null ? </a:t>
            </a:r>
            <a:r>
              <a:rPr lang="en-US" b="1" dirty="0" err="1"/>
              <a:t>i</a:t>
            </a:r>
            <a:r>
              <a:rPr lang="en-US" b="1" dirty="0"/>
              <a:t> : 0;</a:t>
            </a:r>
          </a:p>
          <a:p>
            <a:pPr marL="0" indent="0">
              <a:buNone/>
            </a:pPr>
            <a:endParaRPr lang="en-US" b="1" dirty="0"/>
          </a:p>
          <a:p>
            <a:pPr marL="0" indent="0">
              <a:buNone/>
            </a:pPr>
            <a:r>
              <a:rPr lang="en-US" b="1" dirty="0"/>
              <a:t>int? </a:t>
            </a:r>
            <a:r>
              <a:rPr lang="en-US" b="1" dirty="0" err="1"/>
              <a:t>i</a:t>
            </a:r>
            <a:r>
              <a:rPr lang="en-US" b="1" dirty="0"/>
              <a:t> = null;</a:t>
            </a:r>
          </a:p>
          <a:p>
            <a:pPr marL="0" indent="0">
              <a:buNone/>
            </a:pPr>
            <a:r>
              <a:rPr lang="en-US" b="1" dirty="0"/>
              <a:t>int j = (int)</a:t>
            </a:r>
            <a:r>
              <a:rPr lang="en-US" b="1" dirty="0" err="1"/>
              <a:t>i</a:t>
            </a:r>
            <a:r>
              <a:rPr lang="en-US" b="1" dirty="0"/>
              <a:t>; // error: nullable object must have a value</a:t>
            </a:r>
          </a:p>
          <a:p>
            <a:endParaRPr lang="en-BO" dirty="0"/>
          </a:p>
        </p:txBody>
      </p:sp>
      <p:sp>
        <p:nvSpPr>
          <p:cNvPr id="4" name="TextBox 3">
            <a:extLst>
              <a:ext uri="{FF2B5EF4-FFF2-40B4-BE49-F238E27FC236}">
                <a16:creationId xmlns:a16="http://schemas.microsoft.com/office/drawing/2014/main" id="{0AEF0231-3DBE-664F-99DA-896660F8DF46}"/>
              </a:ext>
            </a:extLst>
          </p:cNvPr>
          <p:cNvSpPr txBox="1"/>
          <p:nvPr/>
        </p:nvSpPr>
        <p:spPr>
          <a:xfrm>
            <a:off x="838200" y="1923488"/>
            <a:ext cx="6006737"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double z = (x ?? 0) + (y ??  0);  </a:t>
            </a:r>
          </a:p>
          <a:p>
            <a:r>
              <a:rPr lang="en-US" sz="1400" b="1" dirty="0"/>
              <a:t>                       WriteLine($"z = x + y = {z}"); // z = x + y = 50</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misma</a:t>
            </a:r>
            <a:r>
              <a:rPr lang="en-US" sz="1400" b="1" dirty="0">
                <a:solidFill>
                  <a:schemeClr val="bg1"/>
                </a:solidFill>
              </a:rPr>
              <a:t> </a:t>
            </a:r>
            <a:r>
              <a:rPr lang="en-US" sz="1400" b="1" dirty="0" err="1">
                <a:solidFill>
                  <a:schemeClr val="bg1"/>
                </a:solidFill>
              </a:rPr>
              <a:t>implementación</a:t>
            </a:r>
            <a:r>
              <a:rPr lang="en-US" sz="1400" b="1" dirty="0">
                <a:solidFill>
                  <a:schemeClr val="bg1"/>
                </a:solidFill>
              </a:rPr>
              <a:t> del </a:t>
            </a:r>
            <a:r>
              <a:rPr lang="en-US" sz="1400" b="1" dirty="0" err="1">
                <a:solidFill>
                  <a:schemeClr val="bg1"/>
                </a:solidFill>
              </a:rPr>
              <a:t>ejemplo</a:t>
            </a:r>
            <a:r>
              <a:rPr lang="en-US" sz="1400" b="1" dirty="0">
                <a:solidFill>
                  <a:schemeClr val="bg1"/>
                </a:solidFill>
              </a:rPr>
              <a:t> anterior }</a:t>
            </a:r>
          </a:p>
          <a:p>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259462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C17D-4CA0-3846-9236-CD8B0EF69960}"/>
              </a:ext>
            </a:extLst>
          </p:cNvPr>
          <p:cNvSpPr>
            <a:spLocks noGrp="1"/>
          </p:cNvSpPr>
          <p:nvPr>
            <p:ph type="title"/>
          </p:nvPr>
        </p:nvSpPr>
        <p:spPr/>
        <p:txBody>
          <a:bodyPr/>
          <a:lstStyle/>
          <a:p>
            <a:r>
              <a:rPr lang="en-BO" dirty="0"/>
              <a:t>Operador condicional nulo</a:t>
            </a:r>
          </a:p>
        </p:txBody>
      </p:sp>
      <p:sp>
        <p:nvSpPr>
          <p:cNvPr id="3" name="Content Placeholder 2">
            <a:extLst>
              <a:ext uri="{FF2B5EF4-FFF2-40B4-BE49-F238E27FC236}">
                <a16:creationId xmlns:a16="http://schemas.microsoft.com/office/drawing/2014/main" id="{053AFC23-648B-3644-AE78-8A8C27AEC5C5}"/>
              </a:ext>
            </a:extLst>
          </p:cNvPr>
          <p:cNvSpPr>
            <a:spLocks noGrp="1"/>
          </p:cNvSpPr>
          <p:nvPr>
            <p:ph idx="1"/>
          </p:nvPr>
        </p:nvSpPr>
        <p:spPr>
          <a:xfrm>
            <a:off x="838200" y="1825625"/>
            <a:ext cx="10515600" cy="3242764"/>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dirty="0" err="1"/>
              <a:t>condicional</a:t>
            </a:r>
            <a:r>
              <a:rPr lang="en-US" dirty="0"/>
              <a:t> </a:t>
            </a:r>
            <a:r>
              <a:rPr lang="en-US" dirty="0" err="1"/>
              <a:t>nulo</a:t>
            </a:r>
            <a:r>
              <a:rPr lang="en-US" dirty="0"/>
              <a:t> (?.) </a:t>
            </a:r>
            <a:r>
              <a:rPr lang="en-US" dirty="0" err="1"/>
              <a:t>Proporciona</a:t>
            </a:r>
            <a:r>
              <a:rPr lang="en-US" dirty="0"/>
              <a:t> una forma </a:t>
            </a:r>
            <a:r>
              <a:rPr lang="en-US" dirty="0" err="1"/>
              <a:t>concisa</a:t>
            </a:r>
            <a:r>
              <a:rPr lang="en-US" dirty="0"/>
              <a:t> de </a:t>
            </a:r>
            <a:r>
              <a:rPr lang="en-US" dirty="0" err="1"/>
              <a:t>realizar</a:t>
            </a:r>
            <a:r>
              <a:rPr lang="en-US" dirty="0"/>
              <a:t> </a:t>
            </a:r>
            <a:r>
              <a:rPr lang="en-US" dirty="0" err="1"/>
              <a:t>comprobaciones</a:t>
            </a:r>
            <a:r>
              <a:rPr lang="en-US" dirty="0"/>
              <a:t> </a:t>
            </a:r>
            <a:r>
              <a:rPr lang="en-US" dirty="0" err="1"/>
              <a:t>nulas</a:t>
            </a:r>
            <a:r>
              <a:rPr lang="en-US" dirty="0"/>
              <a:t> antes de acceder a los </a:t>
            </a:r>
            <a:r>
              <a:rPr lang="en-US" dirty="0" err="1"/>
              <a:t>miembros</a:t>
            </a:r>
            <a:r>
              <a:rPr lang="en-US" dirty="0"/>
              <a:t> del </a:t>
            </a:r>
            <a:r>
              <a:rPr lang="en-US" dirty="0" err="1"/>
              <a:t>objeto</a:t>
            </a:r>
            <a:r>
              <a:rPr lang="en-US" dirty="0"/>
              <a:t>. </a:t>
            </a:r>
            <a:r>
              <a:rPr lang="en-US" dirty="0" err="1"/>
              <a:t>Funciona</a:t>
            </a:r>
            <a:r>
              <a:rPr lang="en-US" dirty="0"/>
              <a:t> </a:t>
            </a:r>
            <a:r>
              <a:rPr lang="en-US" dirty="0" err="1"/>
              <a:t>como</a:t>
            </a:r>
            <a:r>
              <a:rPr lang="en-US" dirty="0"/>
              <a:t> el </a:t>
            </a:r>
            <a:r>
              <a:rPr lang="en-US" dirty="0" err="1"/>
              <a:t>operador</a:t>
            </a:r>
            <a:r>
              <a:rPr lang="en-US" dirty="0"/>
              <a:t> de </a:t>
            </a:r>
            <a:r>
              <a:rPr lang="en-US" dirty="0" err="1"/>
              <a:t>acceso</a:t>
            </a:r>
            <a:r>
              <a:rPr lang="en-US" dirty="0"/>
              <a:t> de </a:t>
            </a:r>
            <a:r>
              <a:rPr lang="en-US" dirty="0" err="1"/>
              <a:t>miembro</a:t>
            </a:r>
            <a:r>
              <a:rPr lang="en-US" dirty="0"/>
              <a:t> normal (.), </a:t>
            </a:r>
            <a:r>
              <a:rPr lang="en-US" dirty="0" err="1"/>
              <a:t>excepto</a:t>
            </a:r>
            <a:r>
              <a:rPr lang="en-US" dirty="0"/>
              <a:t> que </a:t>
            </a:r>
            <a:r>
              <a:rPr lang="en-US" dirty="0" err="1"/>
              <a:t>si</a:t>
            </a:r>
            <a:r>
              <a:rPr lang="en-US" dirty="0"/>
              <a:t> se </a:t>
            </a:r>
            <a:r>
              <a:rPr lang="en-US" dirty="0" err="1"/>
              <a:t>encuentra</a:t>
            </a:r>
            <a:r>
              <a:rPr lang="en-US" dirty="0"/>
              <a:t> una </a:t>
            </a:r>
            <a:r>
              <a:rPr lang="en-US" dirty="0" err="1"/>
              <a:t>referencia</a:t>
            </a:r>
            <a:r>
              <a:rPr lang="en-US" dirty="0"/>
              <a:t> </a:t>
            </a:r>
            <a:r>
              <a:rPr lang="en-US" dirty="0" err="1"/>
              <a:t>nula</a:t>
            </a:r>
            <a:r>
              <a:rPr lang="en-US" dirty="0"/>
              <a:t>, se </a:t>
            </a:r>
            <a:r>
              <a:rPr lang="en-US" dirty="0" err="1"/>
              <a:t>devuelve</a:t>
            </a:r>
            <a:r>
              <a:rPr lang="en-US" dirty="0"/>
              <a:t> el valor </a:t>
            </a:r>
            <a:r>
              <a:rPr lang="en-US" dirty="0" err="1"/>
              <a:t>nulo</a:t>
            </a:r>
            <a:r>
              <a:rPr lang="en-US" dirty="0"/>
              <a:t> </a:t>
            </a:r>
            <a:r>
              <a:rPr lang="en-US" dirty="0" err="1"/>
              <a:t>en</a:t>
            </a:r>
            <a:r>
              <a:rPr lang="en-US" dirty="0"/>
              <a:t> </a:t>
            </a:r>
            <a:r>
              <a:rPr lang="en-US" dirty="0" err="1"/>
              <a:t>lugar</a:t>
            </a:r>
            <a:r>
              <a:rPr lang="en-US" dirty="0"/>
              <a:t> de </a:t>
            </a:r>
            <a:r>
              <a:rPr lang="en-US" dirty="0" err="1"/>
              <a:t>provocar</a:t>
            </a:r>
            <a:r>
              <a:rPr lang="en-US" dirty="0"/>
              <a:t> una </a:t>
            </a:r>
            <a:r>
              <a:rPr lang="en-US" dirty="0" err="1"/>
              <a:t>excepción</a:t>
            </a:r>
            <a:r>
              <a:rPr lang="en-US" dirty="0"/>
              <a:t>.</a:t>
            </a:r>
          </a:p>
          <a:p>
            <a:pPr marL="0" indent="0">
              <a:buNone/>
            </a:pPr>
            <a:endParaRPr lang="en-US" dirty="0"/>
          </a:p>
          <a:p>
            <a:pPr marL="0" indent="0">
              <a:buNone/>
            </a:pPr>
            <a:r>
              <a:rPr lang="en-US" dirty="0"/>
              <a:t>La </a:t>
            </a:r>
            <a:r>
              <a:rPr lang="en-US" dirty="0" err="1"/>
              <a:t>combinación</a:t>
            </a:r>
            <a:r>
              <a:rPr lang="en-US" dirty="0"/>
              <a:t> de </a:t>
            </a:r>
            <a:r>
              <a:rPr lang="en-US" dirty="0" err="1"/>
              <a:t>este</a:t>
            </a:r>
            <a:r>
              <a:rPr lang="en-US" dirty="0"/>
              <a:t> </a:t>
            </a:r>
            <a:r>
              <a:rPr lang="en-US" dirty="0" err="1"/>
              <a:t>operador</a:t>
            </a:r>
            <a:r>
              <a:rPr lang="en-US" dirty="0"/>
              <a:t> con el </a:t>
            </a:r>
            <a:r>
              <a:rPr lang="en-US" dirty="0" err="1"/>
              <a:t>operador</a:t>
            </a:r>
            <a:r>
              <a:rPr lang="en-US" dirty="0"/>
              <a:t> Null-Coalescing es </a:t>
            </a:r>
            <a:r>
              <a:rPr lang="en-US" dirty="0" err="1"/>
              <a:t>útil</a:t>
            </a:r>
            <a:r>
              <a:rPr lang="en-US" dirty="0"/>
              <a:t> para </a:t>
            </a:r>
            <a:r>
              <a:rPr lang="en-US" dirty="0" err="1"/>
              <a:t>asignar</a:t>
            </a:r>
            <a:r>
              <a:rPr lang="en-US" dirty="0"/>
              <a:t> un valor </a:t>
            </a:r>
            <a:r>
              <a:rPr lang="en-US" dirty="0" err="1"/>
              <a:t>predeterminado</a:t>
            </a:r>
            <a:r>
              <a:rPr lang="en-US" dirty="0"/>
              <a:t> </a:t>
            </a:r>
            <a:r>
              <a:rPr lang="en-US" dirty="0" err="1"/>
              <a:t>cada</a:t>
            </a:r>
            <a:r>
              <a:rPr lang="en-US" dirty="0"/>
              <a:t> </a:t>
            </a:r>
            <a:r>
              <a:rPr lang="en-US" dirty="0" err="1"/>
              <a:t>vez</a:t>
            </a:r>
            <a:r>
              <a:rPr lang="en-US" dirty="0"/>
              <a:t> que </a:t>
            </a:r>
            <a:r>
              <a:rPr lang="en-US" dirty="0" err="1"/>
              <a:t>aparece</a:t>
            </a:r>
            <a:r>
              <a:rPr lang="en-US" dirty="0"/>
              <a:t> una </a:t>
            </a:r>
            <a:r>
              <a:rPr lang="en-US" dirty="0" err="1"/>
              <a:t>referencia</a:t>
            </a:r>
            <a:r>
              <a:rPr lang="en-US" dirty="0"/>
              <a:t> </a:t>
            </a:r>
            <a:r>
              <a:rPr lang="en-US" dirty="0" err="1"/>
              <a:t>nula</a:t>
            </a:r>
            <a:r>
              <a:rPr lang="en-US" dirty="0"/>
              <a:t>.</a:t>
            </a:r>
          </a:p>
          <a:p>
            <a:pPr marL="0" indent="0">
              <a:buNone/>
            </a:pPr>
            <a:endParaRPr lang="en-US" dirty="0"/>
          </a:p>
          <a:p>
            <a:pPr marL="0" indent="0">
              <a:buNone/>
            </a:pPr>
            <a:r>
              <a:rPr lang="en-US" dirty="0" err="1"/>
              <a:t>Otro</a:t>
            </a:r>
            <a:r>
              <a:rPr lang="en-US" dirty="0"/>
              <a:t> </a:t>
            </a:r>
            <a:r>
              <a:rPr lang="en-US" dirty="0" err="1"/>
              <a:t>uso</a:t>
            </a:r>
            <a:r>
              <a:rPr lang="en-US" dirty="0"/>
              <a:t> para el </a:t>
            </a:r>
            <a:r>
              <a:rPr lang="en-US" dirty="0" err="1"/>
              <a:t>operador</a:t>
            </a:r>
            <a:r>
              <a:rPr lang="en-US" dirty="0"/>
              <a:t> </a:t>
            </a:r>
            <a:r>
              <a:rPr lang="en-US" dirty="0" err="1"/>
              <a:t>condicional</a:t>
            </a:r>
            <a:r>
              <a:rPr lang="en-US" dirty="0"/>
              <a:t> </a:t>
            </a:r>
            <a:r>
              <a:rPr lang="en-US" dirty="0" err="1"/>
              <a:t>nulo</a:t>
            </a:r>
            <a:r>
              <a:rPr lang="en-US" dirty="0"/>
              <a:t> es junto con los arrays. El </a:t>
            </a:r>
            <a:r>
              <a:rPr lang="en-US" dirty="0" err="1"/>
              <a:t>signo</a:t>
            </a:r>
            <a:r>
              <a:rPr lang="en-US" dirty="0"/>
              <a:t> de </a:t>
            </a:r>
            <a:r>
              <a:rPr lang="en-US" dirty="0" err="1"/>
              <a:t>interrogación</a:t>
            </a:r>
            <a:r>
              <a:rPr lang="en-US" dirty="0"/>
              <a:t> se </a:t>
            </a:r>
            <a:r>
              <a:rPr lang="en-US" dirty="0" err="1"/>
              <a:t>puede</a:t>
            </a:r>
            <a:r>
              <a:rPr lang="en-US" dirty="0"/>
              <a:t> </a:t>
            </a:r>
            <a:r>
              <a:rPr lang="en-US" dirty="0" err="1"/>
              <a:t>colocar</a:t>
            </a:r>
            <a:r>
              <a:rPr lang="en-US" dirty="0"/>
              <a:t> antes de los </a:t>
            </a:r>
            <a:r>
              <a:rPr lang="en-US" dirty="0" err="1"/>
              <a:t>corchetes</a:t>
            </a:r>
            <a:r>
              <a:rPr lang="en-US" dirty="0"/>
              <a:t> del array y la </a:t>
            </a:r>
            <a:r>
              <a:rPr lang="en-US" dirty="0" err="1"/>
              <a:t>expresión</a:t>
            </a:r>
            <a:r>
              <a:rPr lang="en-US" dirty="0"/>
              <a:t> se </a:t>
            </a:r>
            <a:r>
              <a:rPr lang="en-US" dirty="0" err="1"/>
              <a:t>evalua</a:t>
            </a:r>
            <a:r>
              <a:rPr lang="en-US" dirty="0"/>
              <a:t> </a:t>
            </a:r>
            <a:r>
              <a:rPr lang="en-US" dirty="0" err="1"/>
              <a:t>como</a:t>
            </a:r>
            <a:r>
              <a:rPr lang="en-US" dirty="0"/>
              <a:t> </a:t>
            </a:r>
            <a:r>
              <a:rPr lang="en-US" dirty="0" err="1"/>
              <a:t>nula</a:t>
            </a:r>
            <a:r>
              <a:rPr lang="en-US" dirty="0"/>
              <a:t> </a:t>
            </a:r>
            <a:r>
              <a:rPr lang="en-US" dirty="0" err="1"/>
              <a:t>si</a:t>
            </a:r>
            <a:r>
              <a:rPr lang="en-US" dirty="0"/>
              <a:t> el array no </a:t>
            </a:r>
            <a:r>
              <a:rPr lang="en-US" dirty="0" err="1"/>
              <a:t>está</a:t>
            </a:r>
            <a:r>
              <a:rPr lang="en-US" dirty="0"/>
              <a:t> </a:t>
            </a:r>
            <a:r>
              <a:rPr lang="en-US" dirty="0" err="1"/>
              <a:t>inicializado</a:t>
            </a:r>
            <a:r>
              <a:rPr lang="en-US" dirty="0"/>
              <a:t>. </a:t>
            </a:r>
            <a:r>
              <a:rPr lang="en-US" dirty="0" err="1"/>
              <a:t>Esto</a:t>
            </a:r>
            <a:r>
              <a:rPr lang="en-US" dirty="0"/>
              <a:t> no </a:t>
            </a:r>
            <a:r>
              <a:rPr lang="en-US" dirty="0" err="1"/>
              <a:t>verificará</a:t>
            </a:r>
            <a:r>
              <a:rPr lang="en-US" dirty="0"/>
              <a:t>, sin embargo,  </a:t>
            </a:r>
            <a:r>
              <a:rPr lang="en-US" dirty="0" err="1"/>
              <a:t>si</a:t>
            </a:r>
            <a:r>
              <a:rPr lang="en-US" dirty="0"/>
              <a:t> el </a:t>
            </a:r>
            <a:r>
              <a:rPr lang="en-US" dirty="0" err="1"/>
              <a:t>índice</a:t>
            </a:r>
            <a:r>
              <a:rPr lang="en-US" dirty="0"/>
              <a:t> al que se </a:t>
            </a:r>
            <a:r>
              <a:rPr lang="en-US" dirty="0" err="1"/>
              <a:t>hace</a:t>
            </a:r>
            <a:r>
              <a:rPr lang="en-US" dirty="0"/>
              <a:t> </a:t>
            </a:r>
            <a:r>
              <a:rPr lang="en-US" dirty="0" err="1"/>
              <a:t>referencia</a:t>
            </a:r>
            <a:r>
              <a:rPr lang="en-US" dirty="0"/>
              <a:t> </a:t>
            </a:r>
            <a:r>
              <a:rPr lang="en-US" dirty="0" err="1"/>
              <a:t>está</a:t>
            </a:r>
            <a:r>
              <a:rPr lang="en-US" dirty="0"/>
              <a:t> </a:t>
            </a:r>
            <a:r>
              <a:rPr lang="en-US" dirty="0" err="1"/>
              <a:t>fuera</a:t>
            </a:r>
            <a:r>
              <a:rPr lang="en-US" dirty="0"/>
              <a:t> del </a:t>
            </a:r>
            <a:r>
              <a:rPr lang="en-US" dirty="0" err="1"/>
              <a:t>rango</a:t>
            </a:r>
            <a:r>
              <a:rPr lang="en-US" dirty="0"/>
              <a:t> del array.</a:t>
            </a:r>
            <a:endParaRPr lang="en-BO" dirty="0"/>
          </a:p>
        </p:txBody>
      </p:sp>
      <p:sp>
        <p:nvSpPr>
          <p:cNvPr id="5" name="TextBox 4">
            <a:extLst>
              <a:ext uri="{FF2B5EF4-FFF2-40B4-BE49-F238E27FC236}">
                <a16:creationId xmlns:a16="http://schemas.microsoft.com/office/drawing/2014/main" id="{6686CFC9-8B40-FC41-895E-CAE3669A7DE3}"/>
              </a:ext>
            </a:extLst>
          </p:cNvPr>
          <p:cNvSpPr txBox="1"/>
          <p:nvPr/>
        </p:nvSpPr>
        <p:spPr>
          <a:xfrm>
            <a:off x="838200" y="5203326"/>
            <a:ext cx="3405052"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6" name="TextBox 5">
            <a:extLst>
              <a:ext uri="{FF2B5EF4-FFF2-40B4-BE49-F238E27FC236}">
                <a16:creationId xmlns:a16="http://schemas.microsoft.com/office/drawing/2014/main" id="{B807EC6F-0E5C-E745-9A06-373B76AE7F0C}"/>
              </a:ext>
            </a:extLst>
          </p:cNvPr>
          <p:cNvSpPr txBox="1"/>
          <p:nvPr/>
        </p:nvSpPr>
        <p:spPr>
          <a:xfrm>
            <a:off x="4714603" y="5233761"/>
            <a:ext cx="351608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EB176DFC-2A52-AF4A-858D-4470E3E1B452}"/>
              </a:ext>
            </a:extLst>
          </p:cNvPr>
          <p:cNvSpPr txBox="1"/>
          <p:nvPr/>
        </p:nvSpPr>
        <p:spPr>
          <a:xfrm>
            <a:off x="8702040" y="5203326"/>
            <a:ext cx="265176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29737111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F3B6-311D-7548-A174-63D3D36AABE0}"/>
              </a:ext>
            </a:extLst>
          </p:cNvPr>
          <p:cNvSpPr>
            <a:spLocks noGrp="1"/>
          </p:cNvSpPr>
          <p:nvPr>
            <p:ph type="title"/>
          </p:nvPr>
        </p:nvSpPr>
        <p:spPr/>
        <p:txBody>
          <a:bodyPr/>
          <a:lstStyle/>
          <a:p>
            <a:r>
              <a:rPr lang="en-BO" dirty="0"/>
              <a:t>Valores default</a:t>
            </a:r>
          </a:p>
        </p:txBody>
      </p:sp>
      <p:sp>
        <p:nvSpPr>
          <p:cNvPr id="3" name="Content Placeholder 2">
            <a:extLst>
              <a:ext uri="{FF2B5EF4-FFF2-40B4-BE49-F238E27FC236}">
                <a16:creationId xmlns:a16="http://schemas.microsoft.com/office/drawing/2014/main" id="{8573E6EE-5879-8A48-B300-AE0CDE5650CB}"/>
              </a:ext>
            </a:extLst>
          </p:cNvPr>
          <p:cNvSpPr>
            <a:spLocks noGrp="1"/>
          </p:cNvSpPr>
          <p:nvPr>
            <p:ph idx="1"/>
          </p:nvPr>
        </p:nvSpPr>
        <p:spPr>
          <a:xfrm>
            <a:off x="838200" y="1593670"/>
            <a:ext cx="10515600" cy="3126376"/>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r>
              <a:rPr lang="en-US" dirty="0"/>
              <a:t>El valor </a:t>
            </a:r>
            <a:r>
              <a:rPr lang="en-US" dirty="0" err="1"/>
              <a:t>predeterminado</a:t>
            </a:r>
            <a:r>
              <a:rPr lang="en-US" dirty="0"/>
              <a:t> (default) de un </a:t>
            </a:r>
            <a:r>
              <a:rPr lang="en-US" dirty="0" err="1"/>
              <a:t>tipo</a:t>
            </a:r>
            <a:r>
              <a:rPr lang="en-US" dirty="0"/>
              <a:t> de </a:t>
            </a:r>
            <a:r>
              <a:rPr lang="en-US" dirty="0" err="1"/>
              <a:t>referencia</a:t>
            </a:r>
            <a:r>
              <a:rPr lang="en-US" dirty="0"/>
              <a:t> es </a:t>
            </a:r>
            <a:r>
              <a:rPr lang="en-US" dirty="0" err="1"/>
              <a:t>nulo</a:t>
            </a:r>
            <a:r>
              <a:rPr lang="en-US" dirty="0"/>
              <a:t>. Para los </a:t>
            </a:r>
            <a:r>
              <a:rPr lang="en-US" dirty="0" err="1"/>
              <a:t>tipos</a:t>
            </a:r>
            <a:r>
              <a:rPr lang="en-US" dirty="0"/>
              <a:t> de </a:t>
            </a:r>
            <a:r>
              <a:rPr lang="en-US" dirty="0" err="1"/>
              <a:t>datos</a:t>
            </a:r>
            <a:r>
              <a:rPr lang="en-US" dirty="0"/>
              <a:t> simples, los </a:t>
            </a:r>
            <a:r>
              <a:rPr lang="en-US" dirty="0" err="1"/>
              <a:t>valores</a:t>
            </a:r>
            <a:r>
              <a:rPr lang="en-US" dirty="0"/>
              <a:t> </a:t>
            </a:r>
            <a:r>
              <a:rPr lang="en-US" dirty="0" err="1"/>
              <a:t>predeterminados</a:t>
            </a:r>
            <a:r>
              <a:rPr lang="en-US" dirty="0"/>
              <a:t> son los </a:t>
            </a:r>
            <a:r>
              <a:rPr lang="en-US" dirty="0" err="1"/>
              <a:t>siguientes</a:t>
            </a:r>
            <a:r>
              <a:rPr lang="en-US" dirty="0"/>
              <a:t>.</a:t>
            </a:r>
          </a:p>
          <a:p>
            <a:pPr marL="0" indent="0">
              <a:buNone/>
            </a:pPr>
            <a:endParaRPr lang="en-US" dirty="0"/>
          </a:p>
          <a:p>
            <a:pPr marL="0" indent="0">
              <a:buNone/>
            </a:pPr>
            <a:r>
              <a:rPr lang="en-US" dirty="0"/>
              <a:t>Los </a:t>
            </a:r>
            <a:r>
              <a:rPr lang="en-US" dirty="0" err="1"/>
              <a:t>tipos</a:t>
            </a:r>
            <a:r>
              <a:rPr lang="en-US" dirty="0"/>
              <a:t> </a:t>
            </a:r>
            <a:r>
              <a:rPr lang="en-US" dirty="0" err="1"/>
              <a:t>numéricos</a:t>
            </a:r>
            <a:r>
              <a:rPr lang="en-US" dirty="0"/>
              <a:t> </a:t>
            </a:r>
            <a:r>
              <a:rPr lang="en-US" dirty="0" err="1"/>
              <a:t>tienen</a:t>
            </a:r>
            <a:r>
              <a:rPr lang="en-US" dirty="0"/>
              <a:t> </a:t>
            </a:r>
            <a:r>
              <a:rPr lang="en-US" dirty="0" err="1"/>
              <a:t>inicialmente</a:t>
            </a:r>
            <a:r>
              <a:rPr lang="en-US" dirty="0"/>
              <a:t> el valor 0</a:t>
            </a:r>
          </a:p>
          <a:p>
            <a:pPr marL="0" indent="0">
              <a:buNone/>
            </a:pPr>
            <a:r>
              <a:rPr lang="en-US" dirty="0"/>
              <a:t>Un </a:t>
            </a:r>
            <a:r>
              <a:rPr lang="en-US" dirty="0" err="1"/>
              <a:t>carácter</a:t>
            </a:r>
            <a:r>
              <a:rPr lang="en-US" dirty="0"/>
              <a:t> </a:t>
            </a:r>
            <a:r>
              <a:rPr lang="en-US" dirty="0" err="1"/>
              <a:t>tiene</a:t>
            </a:r>
            <a:r>
              <a:rPr lang="en-US" dirty="0"/>
              <a:t> el </a:t>
            </a:r>
            <a:r>
              <a:rPr lang="en-US" dirty="0" err="1"/>
              <a:t>carácter</a:t>
            </a:r>
            <a:r>
              <a:rPr lang="en-US" dirty="0"/>
              <a:t> Unicode para cero (\ 0000)</a:t>
            </a:r>
          </a:p>
          <a:p>
            <a:pPr marL="0" indent="0">
              <a:buNone/>
            </a:pPr>
            <a:r>
              <a:rPr lang="en-US" dirty="0"/>
              <a:t>Un valor bool es false. </a:t>
            </a:r>
          </a:p>
          <a:p>
            <a:pPr marL="0" indent="0">
              <a:buNone/>
            </a:pPr>
            <a:endParaRPr lang="en-US" dirty="0"/>
          </a:p>
          <a:p>
            <a:pPr marL="0" indent="0">
              <a:buNone/>
            </a:pPr>
            <a:r>
              <a:rPr lang="en-US" dirty="0"/>
              <a:t>El </a:t>
            </a:r>
            <a:r>
              <a:rPr lang="en-US" dirty="0" err="1"/>
              <a:t>compilador</a:t>
            </a:r>
            <a:r>
              <a:rPr lang="en-US" dirty="0"/>
              <a:t> </a:t>
            </a:r>
            <a:r>
              <a:rPr lang="en-US" dirty="0" err="1"/>
              <a:t>asignará</a:t>
            </a:r>
            <a:r>
              <a:rPr lang="en-US" dirty="0"/>
              <a:t> </a:t>
            </a:r>
            <a:r>
              <a:rPr lang="en-US" dirty="0" err="1"/>
              <a:t>automáticamente</a:t>
            </a:r>
            <a:r>
              <a:rPr lang="en-US" dirty="0"/>
              <a:t> los </a:t>
            </a:r>
            <a:r>
              <a:rPr lang="en-US" dirty="0" err="1"/>
              <a:t>valores</a:t>
            </a:r>
            <a:r>
              <a:rPr lang="en-US" dirty="0"/>
              <a:t> default para los </a:t>
            </a:r>
            <a:r>
              <a:rPr lang="en-US" dirty="0" err="1"/>
              <a:t>campos</a:t>
            </a:r>
            <a:r>
              <a:rPr lang="en-US" dirty="0"/>
              <a:t>. Sin embargo, </a:t>
            </a:r>
            <a:r>
              <a:rPr lang="en-US" dirty="0" err="1"/>
              <a:t>especificar</a:t>
            </a:r>
            <a:r>
              <a:rPr lang="en-US" dirty="0"/>
              <a:t> </a:t>
            </a:r>
            <a:r>
              <a:rPr lang="en-US" dirty="0" err="1"/>
              <a:t>explícitamente</a:t>
            </a:r>
            <a:r>
              <a:rPr lang="en-US" dirty="0"/>
              <a:t> el valor default para los </a:t>
            </a:r>
            <a:r>
              <a:rPr lang="en-US" dirty="0" err="1"/>
              <a:t>campos</a:t>
            </a:r>
            <a:r>
              <a:rPr lang="en-US" dirty="0"/>
              <a:t> se </a:t>
            </a:r>
            <a:r>
              <a:rPr lang="en-US" dirty="0" err="1"/>
              <a:t>considera</a:t>
            </a:r>
            <a:r>
              <a:rPr lang="en-US" dirty="0"/>
              <a:t> una </a:t>
            </a:r>
            <a:r>
              <a:rPr lang="en-US" dirty="0" err="1"/>
              <a:t>buena</a:t>
            </a:r>
            <a:r>
              <a:rPr lang="en-US" dirty="0"/>
              <a:t> </a:t>
            </a:r>
            <a:r>
              <a:rPr lang="en-US" dirty="0" err="1"/>
              <a:t>práctica</a:t>
            </a:r>
            <a:r>
              <a:rPr lang="en-US" dirty="0"/>
              <a:t>, </a:t>
            </a:r>
            <a:r>
              <a:rPr lang="en-US" dirty="0" err="1"/>
              <a:t>ya</a:t>
            </a:r>
            <a:r>
              <a:rPr lang="en-US" dirty="0"/>
              <a:t> que </a:t>
            </a:r>
            <a:r>
              <a:rPr lang="en-US" dirty="0" err="1"/>
              <a:t>hace</a:t>
            </a:r>
            <a:r>
              <a:rPr lang="en-US" dirty="0"/>
              <a:t> que el </a:t>
            </a:r>
            <a:r>
              <a:rPr lang="en-US" dirty="0" err="1"/>
              <a:t>código</a:t>
            </a:r>
            <a:r>
              <a:rPr lang="en-US" dirty="0"/>
              <a:t> es </a:t>
            </a:r>
            <a:r>
              <a:rPr lang="en-US" dirty="0" err="1"/>
              <a:t>más</a:t>
            </a:r>
            <a:r>
              <a:rPr lang="en-US" dirty="0"/>
              <a:t> </a:t>
            </a:r>
            <a:r>
              <a:rPr lang="en-US" dirty="0" err="1"/>
              <a:t>fácil</a:t>
            </a:r>
            <a:r>
              <a:rPr lang="en-US" dirty="0"/>
              <a:t> de </a:t>
            </a:r>
            <a:r>
              <a:rPr lang="en-US" dirty="0" err="1"/>
              <a:t>entender</a:t>
            </a:r>
            <a:r>
              <a:rPr lang="en-US" dirty="0"/>
              <a:t>. </a:t>
            </a:r>
          </a:p>
          <a:p>
            <a:pPr marL="0" indent="0">
              <a:buNone/>
            </a:pPr>
            <a:endParaRPr lang="en-US" dirty="0"/>
          </a:p>
          <a:p>
            <a:pPr marL="0" indent="0">
              <a:buNone/>
            </a:pPr>
            <a:r>
              <a:rPr lang="en-US" dirty="0"/>
              <a:t>Para las variables locales, el </a:t>
            </a:r>
            <a:r>
              <a:rPr lang="en-US" dirty="0" err="1"/>
              <a:t>compilador</a:t>
            </a:r>
            <a:r>
              <a:rPr lang="en-US" dirty="0"/>
              <a:t> no </a:t>
            </a:r>
            <a:r>
              <a:rPr lang="en-US" dirty="0" err="1"/>
              <a:t>establecerá</a:t>
            </a:r>
            <a:r>
              <a:rPr lang="en-US" dirty="0"/>
              <a:t> los </a:t>
            </a:r>
            <a:r>
              <a:rPr lang="en-US" dirty="0" err="1"/>
              <a:t>valores</a:t>
            </a:r>
            <a:r>
              <a:rPr lang="en-US" dirty="0"/>
              <a:t> default. </a:t>
            </a:r>
            <a:r>
              <a:rPr lang="en-US" dirty="0" err="1"/>
              <a:t>En</a:t>
            </a:r>
            <a:r>
              <a:rPr lang="en-US" dirty="0"/>
              <a:t> </a:t>
            </a:r>
            <a:r>
              <a:rPr lang="en-US" dirty="0" err="1"/>
              <a:t>cambio</a:t>
            </a:r>
            <a:r>
              <a:rPr lang="en-US" dirty="0"/>
              <a:t>, el </a:t>
            </a:r>
            <a:r>
              <a:rPr lang="en-US" dirty="0" err="1"/>
              <a:t>compilador</a:t>
            </a:r>
            <a:r>
              <a:rPr lang="en-US" dirty="0"/>
              <a:t> </a:t>
            </a:r>
            <a:r>
              <a:rPr lang="en-US" dirty="0" err="1"/>
              <a:t>obliga</a:t>
            </a:r>
            <a:r>
              <a:rPr lang="en-US" dirty="0"/>
              <a:t> al </a:t>
            </a:r>
            <a:r>
              <a:rPr lang="en-US" dirty="0" err="1"/>
              <a:t>programador</a:t>
            </a:r>
            <a:r>
              <a:rPr lang="en-US" dirty="0"/>
              <a:t> a </a:t>
            </a:r>
            <a:r>
              <a:rPr lang="en-US" dirty="0" err="1"/>
              <a:t>asignar</a:t>
            </a:r>
            <a:r>
              <a:rPr lang="en-US" dirty="0"/>
              <a:t> </a:t>
            </a:r>
            <a:r>
              <a:rPr lang="en-US" dirty="0" err="1"/>
              <a:t>valores</a:t>
            </a:r>
            <a:r>
              <a:rPr lang="en-US" dirty="0"/>
              <a:t> a las variables locales, para </a:t>
            </a:r>
            <a:r>
              <a:rPr lang="en-US" dirty="0" err="1"/>
              <a:t>evitar</a:t>
            </a:r>
            <a:r>
              <a:rPr lang="en-US" dirty="0"/>
              <a:t> </a:t>
            </a:r>
            <a:r>
              <a:rPr lang="en-US" dirty="0" err="1"/>
              <a:t>problemas</a:t>
            </a:r>
            <a:r>
              <a:rPr lang="en-US" dirty="0"/>
              <a:t> </a:t>
            </a:r>
            <a:r>
              <a:rPr lang="en-US" dirty="0" err="1"/>
              <a:t>asociados</a:t>
            </a:r>
            <a:r>
              <a:rPr lang="en-US" dirty="0"/>
              <a:t> con el </a:t>
            </a:r>
            <a:r>
              <a:rPr lang="en-US" dirty="0" err="1"/>
              <a:t>uso</a:t>
            </a:r>
            <a:r>
              <a:rPr lang="en-US" dirty="0"/>
              <a:t> de variables no </a:t>
            </a:r>
            <a:r>
              <a:rPr lang="en-US" dirty="0" err="1"/>
              <a:t>asignadas</a:t>
            </a:r>
            <a:r>
              <a:rPr lang="en-US" dirty="0"/>
              <a:t> por error.</a:t>
            </a:r>
            <a:endParaRPr lang="en-BO" dirty="0"/>
          </a:p>
        </p:txBody>
      </p:sp>
      <p:sp>
        <p:nvSpPr>
          <p:cNvPr id="4" name="TextBox 3">
            <a:extLst>
              <a:ext uri="{FF2B5EF4-FFF2-40B4-BE49-F238E27FC236}">
                <a16:creationId xmlns:a16="http://schemas.microsoft.com/office/drawing/2014/main" id="{8FF16C32-DDAB-574B-AB00-C405E4311415}"/>
              </a:ext>
            </a:extLst>
          </p:cNvPr>
          <p:cNvSpPr txBox="1"/>
          <p:nvPr/>
        </p:nvSpPr>
        <p:spPr>
          <a:xfrm>
            <a:off x="2098766" y="4937760"/>
            <a:ext cx="7994468" cy="16312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t>class </a:t>
            </a:r>
            <a:r>
              <a:rPr lang="en-US" sz="1600" b="1" dirty="0" err="1"/>
              <a:t>MyClass</a:t>
            </a:r>
            <a:r>
              <a:rPr lang="en-US" sz="1600" b="1" dirty="0"/>
              <a:t> {</a:t>
            </a:r>
          </a:p>
          <a:p>
            <a:r>
              <a:rPr lang="en-US" sz="1600" b="1" dirty="0"/>
              <a:t>	int x; 		// Campo se </a:t>
            </a:r>
            <a:r>
              <a:rPr lang="en-US" sz="1600" b="1" dirty="0" err="1"/>
              <a:t>asigna</a:t>
            </a:r>
            <a:r>
              <a:rPr lang="en-US" sz="1600" b="1" dirty="0"/>
              <a:t> </a:t>
            </a:r>
            <a:r>
              <a:rPr lang="en-US" sz="1600" b="1" dirty="0" err="1"/>
              <a:t>su</a:t>
            </a:r>
            <a:r>
              <a:rPr lang="en-US" sz="1600" b="1" dirty="0"/>
              <a:t> valor default 0</a:t>
            </a:r>
          </a:p>
          <a:p>
            <a:r>
              <a:rPr lang="en-US" sz="1600" b="1" dirty="0"/>
              <a:t>	void test() {</a:t>
            </a:r>
          </a:p>
          <a:p>
            <a:r>
              <a:rPr lang="en-US" sz="1600" b="1" dirty="0"/>
              <a:t>		int x; 	// Las variables locales </a:t>
            </a:r>
            <a:r>
              <a:rPr lang="en-US" sz="1600" b="1" dirty="0" err="1"/>
              <a:t>deben</a:t>
            </a:r>
            <a:r>
              <a:rPr lang="en-US" sz="1600" b="1" dirty="0"/>
              <a:t> ser </a:t>
            </a:r>
            <a:r>
              <a:rPr lang="en-US" sz="1600" b="1" dirty="0" err="1"/>
              <a:t>asignadas</a:t>
            </a:r>
            <a:r>
              <a:rPr lang="en-US" sz="1600" b="1" dirty="0"/>
              <a:t> antes de </a:t>
            </a:r>
            <a:r>
              <a:rPr lang="en-US" sz="1600" b="1" dirty="0" err="1"/>
              <a:t>usarse</a:t>
            </a:r>
            <a:endParaRPr lang="en-US" sz="1600" b="1" dirty="0"/>
          </a:p>
          <a:p>
            <a:r>
              <a:rPr lang="en-US" sz="1600" b="1" dirty="0"/>
              <a:t>	}</a:t>
            </a:r>
          </a:p>
          <a:p>
            <a:r>
              <a:rPr lang="en-US" sz="1600" b="1" dirty="0"/>
              <a:t>}</a:t>
            </a:r>
            <a:endParaRPr lang="en-US" b="1" dirty="0"/>
          </a:p>
        </p:txBody>
      </p:sp>
    </p:spTree>
    <p:extLst>
      <p:ext uri="{BB962C8B-B14F-4D97-AF65-F5344CB8AC3E}">
        <p14:creationId xmlns:p14="http://schemas.microsoft.com/office/powerpoint/2010/main" val="11752114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85C-D594-C742-AA3A-F7B82E246F1E}"/>
              </a:ext>
            </a:extLst>
          </p:cNvPr>
          <p:cNvSpPr>
            <a:spLocks noGrp="1"/>
          </p:cNvSpPr>
          <p:nvPr>
            <p:ph type="title"/>
          </p:nvPr>
        </p:nvSpPr>
        <p:spPr/>
        <p:txBody>
          <a:bodyPr/>
          <a:lstStyle/>
          <a:p>
            <a:r>
              <a:rPr lang="en-US" dirty="0"/>
              <a:t>K</a:t>
            </a:r>
            <a:r>
              <a:rPr lang="en-BO" dirty="0"/>
              <a:t>eyword default</a:t>
            </a:r>
          </a:p>
        </p:txBody>
      </p:sp>
      <p:sp>
        <p:nvSpPr>
          <p:cNvPr id="3" name="Content Placeholder 2">
            <a:extLst>
              <a:ext uri="{FF2B5EF4-FFF2-40B4-BE49-F238E27FC236}">
                <a16:creationId xmlns:a16="http://schemas.microsoft.com/office/drawing/2014/main" id="{27C6D4E2-89B5-DE45-826D-EF9EF0381BC6}"/>
              </a:ext>
            </a:extLst>
          </p:cNvPr>
          <p:cNvSpPr>
            <a:spLocks noGrp="1"/>
          </p:cNvSpPr>
          <p:nvPr>
            <p:ph idx="1"/>
          </p:nvPr>
        </p:nvSpPr>
        <p:spPr>
          <a:xfrm>
            <a:off x="838200" y="1825625"/>
            <a:ext cx="10515600" cy="1074329"/>
          </a:xfrm>
          <a:solidFill>
            <a:schemeClr val="accent5">
              <a:lumMod val="20000"/>
              <a:lumOff val="80000"/>
            </a:schemeClr>
          </a:solidFill>
          <a:ln>
            <a:solidFill>
              <a:schemeClr val="bg1">
                <a:lumMod val="75000"/>
              </a:schemeClr>
            </a:solidFill>
          </a:ln>
        </p:spPr>
        <p:txBody>
          <a:bodyPr>
            <a:normAutofit fontScale="92500"/>
          </a:bodyPr>
          <a:lstStyle/>
          <a:p>
            <a:pPr marL="0" indent="0">
              <a:buNone/>
            </a:pPr>
            <a:endParaRPr lang="en-US" sz="2400" dirty="0"/>
          </a:p>
          <a:p>
            <a:pPr marL="0" indent="0">
              <a:buNone/>
            </a:pPr>
            <a:r>
              <a:rPr lang="en-US" sz="2400" dirty="0"/>
              <a:t>El keyword </a:t>
            </a:r>
            <a:r>
              <a:rPr lang="en-US" sz="2400" b="1" dirty="0"/>
              <a:t>default</a:t>
            </a:r>
            <a:r>
              <a:rPr lang="en-US" sz="2400" dirty="0"/>
              <a:t> se </a:t>
            </a:r>
            <a:r>
              <a:rPr lang="en-US" sz="2400" dirty="0" err="1"/>
              <a:t>puede</a:t>
            </a:r>
            <a:r>
              <a:rPr lang="en-US" sz="2400" dirty="0"/>
              <a:t> </a:t>
            </a:r>
            <a:r>
              <a:rPr lang="en-US" sz="2400" dirty="0" err="1"/>
              <a:t>usar</a:t>
            </a:r>
            <a:r>
              <a:rPr lang="en-US" sz="2400" dirty="0"/>
              <a:t> para </a:t>
            </a:r>
            <a:r>
              <a:rPr lang="en-US" sz="2400" dirty="0" err="1"/>
              <a:t>resaltar</a:t>
            </a:r>
            <a:r>
              <a:rPr lang="en-US" sz="2400" dirty="0"/>
              <a:t> </a:t>
            </a:r>
            <a:r>
              <a:rPr lang="en-US" sz="2400" dirty="0" err="1"/>
              <a:t>cuando</a:t>
            </a:r>
            <a:r>
              <a:rPr lang="en-US" sz="2400" dirty="0"/>
              <a:t> una variable </a:t>
            </a:r>
            <a:r>
              <a:rPr lang="en-US" sz="2400" dirty="0" err="1"/>
              <a:t>tiene</a:t>
            </a:r>
            <a:r>
              <a:rPr lang="en-US" sz="2400" dirty="0"/>
              <a:t> el valor default</a:t>
            </a:r>
            <a:endParaRPr lang="en-BO" sz="2400" dirty="0"/>
          </a:p>
        </p:txBody>
      </p:sp>
      <p:sp>
        <p:nvSpPr>
          <p:cNvPr id="4" name="TextBox 3">
            <a:extLst>
              <a:ext uri="{FF2B5EF4-FFF2-40B4-BE49-F238E27FC236}">
                <a16:creationId xmlns:a16="http://schemas.microsoft.com/office/drawing/2014/main" id="{DB5857FD-C1AA-7F44-A86E-17D2DF96D8FC}"/>
              </a:ext>
            </a:extLst>
          </p:cNvPr>
          <p:cNvSpPr txBox="1"/>
          <p:nvPr/>
        </p:nvSpPr>
        <p:spPr>
          <a:xfrm>
            <a:off x="3561805" y="3518263"/>
            <a:ext cx="5068389"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187574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BF5-1121-2740-8EDE-9CE731D3D7D1}"/>
              </a:ext>
            </a:extLst>
          </p:cNvPr>
          <p:cNvSpPr>
            <a:spLocks noGrp="1"/>
          </p:cNvSpPr>
          <p:nvPr>
            <p:ph type="title"/>
          </p:nvPr>
        </p:nvSpPr>
        <p:spPr/>
        <p:txBody>
          <a:bodyPr/>
          <a:lstStyle/>
          <a:p>
            <a:r>
              <a:rPr lang="en-BO" dirty="0"/>
              <a:t>Capítulo 8	</a:t>
            </a:r>
          </a:p>
        </p:txBody>
      </p:sp>
      <p:sp>
        <p:nvSpPr>
          <p:cNvPr id="3" name="Content Placeholder 2">
            <a:extLst>
              <a:ext uri="{FF2B5EF4-FFF2-40B4-BE49-F238E27FC236}">
                <a16:creationId xmlns:a16="http://schemas.microsoft.com/office/drawing/2014/main" id="{FCE261E5-BFFF-AC4F-880C-519417A54AD3}"/>
              </a:ext>
            </a:extLst>
          </p:cNvPr>
          <p:cNvSpPr>
            <a:spLocks noGrp="1"/>
          </p:cNvSpPr>
          <p:nvPr>
            <p:ph idx="1"/>
          </p:nvPr>
        </p:nvSpPr>
        <p:spPr/>
        <p:txBody>
          <a:bodyPr>
            <a:normAutofit/>
          </a:bodyPr>
          <a:lstStyle/>
          <a:p>
            <a:pPr marL="0" indent="0">
              <a:buNone/>
            </a:pPr>
            <a:r>
              <a:rPr lang="en-BO" sz="3600" b="1" dirty="0"/>
              <a:t>Herencia</a:t>
            </a:r>
          </a:p>
        </p:txBody>
      </p:sp>
    </p:spTree>
    <p:extLst>
      <p:ext uri="{BB962C8B-B14F-4D97-AF65-F5344CB8AC3E}">
        <p14:creationId xmlns:p14="http://schemas.microsoft.com/office/powerpoint/2010/main" val="39954824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FB5D-BE18-0F41-8B3F-8D2E9F52A279}"/>
              </a:ext>
            </a:extLst>
          </p:cNvPr>
          <p:cNvSpPr>
            <a:spLocks noGrp="1"/>
          </p:cNvSpPr>
          <p:nvPr>
            <p:ph type="title"/>
          </p:nvPr>
        </p:nvSpPr>
        <p:spPr/>
        <p:txBody>
          <a:bodyPr/>
          <a:lstStyle/>
          <a:p>
            <a:r>
              <a:rPr lang="en-BO" dirty="0"/>
              <a:t>Herencia</a:t>
            </a:r>
          </a:p>
        </p:txBody>
      </p:sp>
      <p:sp>
        <p:nvSpPr>
          <p:cNvPr id="3" name="Content Placeholder 2">
            <a:extLst>
              <a:ext uri="{FF2B5EF4-FFF2-40B4-BE49-F238E27FC236}">
                <a16:creationId xmlns:a16="http://schemas.microsoft.com/office/drawing/2014/main" id="{B5EDB7C5-E00E-D54C-912D-AEE5C3F14967}"/>
              </a:ext>
            </a:extLst>
          </p:cNvPr>
          <p:cNvSpPr>
            <a:spLocks noGrp="1"/>
          </p:cNvSpPr>
          <p:nvPr>
            <p:ph idx="1"/>
          </p:nvPr>
        </p:nvSpPr>
        <p:spPr>
          <a:xfrm>
            <a:off x="6096000" y="1760033"/>
            <a:ext cx="5257800" cy="4170181"/>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herencia</a:t>
            </a:r>
            <a:r>
              <a:rPr lang="en-US" sz="1400" dirty="0"/>
              <a:t> </a:t>
            </a:r>
            <a:r>
              <a:rPr lang="en-US" sz="1400" dirty="0" err="1"/>
              <a:t>permite</a:t>
            </a:r>
            <a:r>
              <a:rPr lang="en-US" sz="1400" dirty="0"/>
              <a:t> que una </a:t>
            </a:r>
            <a:r>
              <a:rPr lang="en-US" sz="1400" dirty="0" err="1"/>
              <a:t>clase</a:t>
            </a:r>
            <a:r>
              <a:rPr lang="en-US" sz="1400" dirty="0"/>
              <a:t> derive de </a:t>
            </a:r>
            <a:r>
              <a:rPr lang="en-US" sz="1400" dirty="0" err="1"/>
              <a:t>otra</a:t>
            </a:r>
            <a:r>
              <a:rPr lang="en-US" sz="1400" dirty="0"/>
              <a:t> </a:t>
            </a:r>
            <a:r>
              <a:rPr lang="en-US" sz="1400" dirty="0" err="1"/>
              <a:t>clase</a:t>
            </a:r>
            <a:r>
              <a:rPr lang="en-US" sz="1400" dirty="0"/>
              <a:t> y de </a:t>
            </a:r>
            <a:r>
              <a:rPr lang="en-US" sz="1400" dirty="0" err="1"/>
              <a:t>esa</a:t>
            </a:r>
            <a:r>
              <a:rPr lang="en-US" sz="1400" dirty="0"/>
              <a:t> forma que </a:t>
            </a:r>
            <a:r>
              <a:rPr lang="en-US" sz="1400" dirty="0" err="1"/>
              <a:t>adquiera</a:t>
            </a:r>
            <a:r>
              <a:rPr lang="en-US" sz="1400" dirty="0"/>
              <a:t> los </a:t>
            </a:r>
            <a:r>
              <a:rPr lang="en-US" sz="1400" dirty="0" err="1"/>
              <a:t>miembros</a:t>
            </a:r>
            <a:r>
              <a:rPr lang="en-US" sz="1400" dirty="0"/>
              <a:t> de </a:t>
            </a:r>
            <a:r>
              <a:rPr lang="en-US" sz="1400" dirty="0" err="1"/>
              <a:t>esa</a:t>
            </a:r>
            <a:r>
              <a:rPr lang="en-US" sz="1400" dirty="0"/>
              <a:t> </a:t>
            </a:r>
            <a:r>
              <a:rPr lang="en-US" sz="1400" dirty="0" err="1"/>
              <a:t>clase</a:t>
            </a:r>
            <a:r>
              <a:rPr lang="en-US" sz="1400" dirty="0"/>
              <a:t>.</a:t>
            </a:r>
          </a:p>
          <a:p>
            <a:pPr marL="0" indent="0">
              <a:buNone/>
            </a:pPr>
            <a:endParaRPr lang="en-US" sz="1400" dirty="0"/>
          </a:p>
          <a:p>
            <a:pPr marL="0" indent="0">
              <a:buNone/>
            </a:pPr>
            <a:r>
              <a:rPr lang="en-US" sz="1400" dirty="0" err="1"/>
              <a:t>En</a:t>
            </a:r>
            <a:r>
              <a:rPr lang="en-US" sz="1400" dirty="0"/>
              <a:t> el </a:t>
            </a:r>
            <a:r>
              <a:rPr lang="en-US" sz="1400" dirty="0" err="1"/>
              <a:t>siguiente</a:t>
            </a:r>
            <a:r>
              <a:rPr lang="en-US" sz="1400" dirty="0"/>
              <a:t> </a:t>
            </a:r>
            <a:r>
              <a:rPr lang="en-US" sz="1400" dirty="0" err="1"/>
              <a:t>ejemplo</a:t>
            </a:r>
            <a:r>
              <a:rPr lang="en-US" sz="1400" dirty="0"/>
              <a:t> </a:t>
            </a:r>
            <a:r>
              <a:rPr lang="en-US" sz="1400" dirty="0" err="1"/>
              <a:t>hacemos</a:t>
            </a:r>
            <a:r>
              <a:rPr lang="en-US" sz="1400" dirty="0"/>
              <a:t> que la </a:t>
            </a:r>
            <a:r>
              <a:rPr lang="en-US" sz="1400" dirty="0" err="1"/>
              <a:t>clase</a:t>
            </a:r>
            <a:r>
              <a:rPr lang="en-US" sz="1400" dirty="0"/>
              <a:t> “</a:t>
            </a:r>
            <a:r>
              <a:rPr lang="en-US" sz="1400" dirty="0" err="1"/>
              <a:t>Cuadrado</a:t>
            </a:r>
            <a:r>
              <a:rPr lang="en-US" sz="1400" dirty="0"/>
              <a:t>” </a:t>
            </a:r>
            <a:r>
              <a:rPr lang="en-US" sz="1400" dirty="0" err="1"/>
              <a:t>herede</a:t>
            </a:r>
            <a:r>
              <a:rPr lang="en-US" sz="1400" dirty="0"/>
              <a:t> de la </a:t>
            </a:r>
            <a:r>
              <a:rPr lang="en-US" sz="1400" dirty="0" err="1"/>
              <a:t>clase</a:t>
            </a:r>
            <a:r>
              <a:rPr lang="en-US" sz="1400" dirty="0"/>
              <a:t> “</a:t>
            </a:r>
            <a:r>
              <a:rPr lang="en-US" sz="1400" dirty="0" err="1"/>
              <a:t>Rectangulo</a:t>
            </a:r>
            <a:r>
              <a:rPr lang="en-US" sz="1400" dirty="0"/>
              <a:t>”, </a:t>
            </a:r>
            <a:r>
              <a:rPr lang="en-US" sz="1400" dirty="0" err="1"/>
              <a:t>codificando</a:t>
            </a:r>
            <a:r>
              <a:rPr lang="en-US" sz="1400" dirty="0"/>
              <a:t> los </a:t>
            </a:r>
            <a:r>
              <a:rPr lang="en-US" sz="1400" dirty="0" err="1"/>
              <a:t>nombres</a:t>
            </a:r>
            <a:r>
              <a:rPr lang="en-US" sz="1400" dirty="0"/>
              <a:t> de las </a:t>
            </a:r>
            <a:r>
              <a:rPr lang="en-US" sz="1400" dirty="0" err="1"/>
              <a:t>clases</a:t>
            </a:r>
            <a:r>
              <a:rPr lang="en-US" sz="1400" dirty="0"/>
              <a:t> </a:t>
            </a:r>
            <a:r>
              <a:rPr lang="en-US" sz="1400" dirty="0" err="1"/>
              <a:t>separadas</a:t>
            </a:r>
            <a:r>
              <a:rPr lang="en-US" sz="1400" dirty="0"/>
              <a:t> por dos puntos.</a:t>
            </a:r>
          </a:p>
          <a:p>
            <a:pPr marL="0" indent="0">
              <a:buNone/>
            </a:pPr>
            <a:r>
              <a:rPr lang="en-US" sz="1400" dirty="0"/>
              <a:t> </a:t>
            </a:r>
          </a:p>
          <a:p>
            <a:pPr marL="0" indent="0">
              <a:buNone/>
            </a:pPr>
            <a:r>
              <a:rPr lang="en-US" sz="1400" dirty="0" err="1"/>
              <a:t>Indicamos</a:t>
            </a:r>
            <a:r>
              <a:rPr lang="en-US" sz="1400" dirty="0"/>
              <a:t> con </a:t>
            </a:r>
            <a:r>
              <a:rPr lang="en-US" sz="1400" dirty="0" err="1"/>
              <a:t>esta</a:t>
            </a:r>
            <a:r>
              <a:rPr lang="en-US" sz="1400" dirty="0"/>
              <a:t> </a:t>
            </a:r>
            <a:r>
              <a:rPr lang="en-US" sz="1400" dirty="0" err="1"/>
              <a:t>instrucción</a:t>
            </a:r>
            <a:r>
              <a:rPr lang="en-US" sz="1400" dirty="0"/>
              <a:t> que </a:t>
            </a:r>
            <a:r>
              <a:rPr lang="en-US" sz="1400" dirty="0" err="1"/>
              <a:t>queremos</a:t>
            </a:r>
            <a:r>
              <a:rPr lang="en-US" sz="1400" dirty="0"/>
              <a:t> que “</a:t>
            </a:r>
            <a:r>
              <a:rPr lang="en-US" sz="1400" dirty="0" err="1"/>
              <a:t>Cuadrado</a:t>
            </a:r>
            <a:r>
              <a:rPr lang="en-US" sz="1400" dirty="0"/>
              <a:t>” derive (</a:t>
            </a:r>
            <a:r>
              <a:rPr lang="en-US" sz="1400" dirty="0" err="1"/>
              <a:t>herede</a:t>
            </a:r>
            <a:r>
              <a:rPr lang="en-US" sz="1400" dirty="0"/>
              <a:t>) de “</a:t>
            </a:r>
            <a:r>
              <a:rPr lang="en-US" sz="1400" dirty="0" err="1"/>
              <a:t>Rectangulo</a:t>
            </a:r>
            <a:r>
              <a:rPr lang="en-US" sz="1400" dirty="0"/>
              <a:t>”. De </a:t>
            </a:r>
            <a:r>
              <a:rPr lang="en-US" sz="1400" dirty="0" err="1"/>
              <a:t>este</a:t>
            </a:r>
            <a:r>
              <a:rPr lang="en-US" sz="1400" dirty="0"/>
              <a:t> modo “</a:t>
            </a:r>
            <a:r>
              <a:rPr lang="en-US" sz="1400" dirty="0" err="1"/>
              <a:t>Rectangulo</a:t>
            </a:r>
            <a:r>
              <a:rPr lang="en-US" sz="1400" dirty="0"/>
              <a:t>” se </a:t>
            </a:r>
            <a:r>
              <a:rPr lang="en-US" sz="1400" dirty="0" err="1"/>
              <a:t>convierte</a:t>
            </a:r>
            <a:r>
              <a:rPr lang="en-US" sz="1400" dirty="0"/>
              <a:t> </a:t>
            </a:r>
            <a:r>
              <a:rPr lang="en-US" sz="1400" dirty="0" err="1"/>
              <a:t>en</a:t>
            </a:r>
            <a:r>
              <a:rPr lang="en-US" sz="1400" dirty="0"/>
              <a:t> la </a:t>
            </a:r>
            <a:r>
              <a:rPr lang="en-US" sz="1400" dirty="0" err="1"/>
              <a:t>clase</a:t>
            </a:r>
            <a:r>
              <a:rPr lang="en-US" sz="1400" dirty="0"/>
              <a:t> base de “</a:t>
            </a:r>
            <a:r>
              <a:rPr lang="en-US" sz="1400" dirty="0" err="1"/>
              <a:t>Cuadrado</a:t>
            </a:r>
            <a:r>
              <a:rPr lang="en-US" sz="1400" dirty="0"/>
              <a:t>”, y “</a:t>
            </a:r>
            <a:r>
              <a:rPr lang="en-US" sz="1400" dirty="0" err="1"/>
              <a:t>Cuadrado</a:t>
            </a:r>
            <a:r>
              <a:rPr lang="en-US" sz="1400" dirty="0"/>
              <a:t>” una </a:t>
            </a:r>
            <a:r>
              <a:rPr lang="en-US" sz="1400" dirty="0" err="1"/>
              <a:t>clase</a:t>
            </a:r>
            <a:r>
              <a:rPr lang="en-US" sz="1400" dirty="0"/>
              <a:t> </a:t>
            </a:r>
            <a:r>
              <a:rPr lang="en-US" sz="1400" dirty="0" err="1"/>
              <a:t>derivada</a:t>
            </a:r>
            <a:r>
              <a:rPr lang="en-US" sz="1400" dirty="0"/>
              <a:t> (</a:t>
            </a:r>
            <a:r>
              <a:rPr lang="en-US" sz="1400" dirty="0" err="1"/>
              <a:t>heredada</a:t>
            </a:r>
            <a:r>
              <a:rPr lang="en-US" sz="1400" dirty="0"/>
              <a:t>) de “</a:t>
            </a:r>
            <a:r>
              <a:rPr lang="en-US" sz="1400" dirty="0" err="1"/>
              <a:t>Rectangulo</a:t>
            </a:r>
            <a:r>
              <a:rPr lang="en-US" sz="1400" dirty="0"/>
              <a:t>”. </a:t>
            </a:r>
          </a:p>
          <a:p>
            <a:pPr marL="0" indent="0">
              <a:buNone/>
            </a:pPr>
            <a:endParaRPr lang="en-US" sz="1400" dirty="0"/>
          </a:p>
          <a:p>
            <a:pPr marL="0" indent="0">
              <a:buNone/>
            </a:pPr>
            <a:r>
              <a:rPr lang="en-US" sz="1400" dirty="0" err="1"/>
              <a:t>Además</a:t>
            </a:r>
            <a:r>
              <a:rPr lang="en-US" sz="1400" dirty="0"/>
              <a:t> de sus </a:t>
            </a:r>
            <a:r>
              <a:rPr lang="en-US" sz="1400" dirty="0" err="1"/>
              <a:t>propios</a:t>
            </a:r>
            <a:r>
              <a:rPr lang="en-US" sz="1400" dirty="0"/>
              <a:t> </a:t>
            </a:r>
            <a:r>
              <a:rPr lang="en-US" sz="1400" dirty="0" err="1"/>
              <a:t>miembros</a:t>
            </a:r>
            <a:r>
              <a:rPr lang="en-US" sz="1400" dirty="0"/>
              <a:t>, “</a:t>
            </a:r>
            <a:r>
              <a:rPr lang="en-US" sz="1400" dirty="0" err="1"/>
              <a:t>Cuadrado</a:t>
            </a:r>
            <a:r>
              <a:rPr lang="en-US" sz="1400" dirty="0"/>
              <a:t>” </a:t>
            </a:r>
            <a:r>
              <a:rPr lang="en-US" sz="1400" dirty="0" err="1"/>
              <a:t>obtiene</a:t>
            </a:r>
            <a:r>
              <a:rPr lang="en-US" sz="1400" dirty="0"/>
              <a:t> </a:t>
            </a:r>
            <a:r>
              <a:rPr lang="en-US" sz="1400" dirty="0" err="1"/>
              <a:t>todos</a:t>
            </a:r>
            <a:r>
              <a:rPr lang="en-US" sz="1400" dirty="0"/>
              <a:t> los </a:t>
            </a:r>
            <a:r>
              <a:rPr lang="en-US" sz="1400" dirty="0" err="1"/>
              <a:t>miembros</a:t>
            </a:r>
            <a:r>
              <a:rPr lang="en-US" sz="1400" dirty="0"/>
              <a:t> </a:t>
            </a:r>
            <a:r>
              <a:rPr lang="en-US" sz="1400" dirty="0" err="1"/>
              <a:t>accesibles</a:t>
            </a:r>
            <a:r>
              <a:rPr lang="en-US" sz="1400" dirty="0"/>
              <a:t> de “</a:t>
            </a:r>
            <a:r>
              <a:rPr lang="en-US" sz="1400" dirty="0" err="1"/>
              <a:t>Rectangulo</a:t>
            </a:r>
            <a:r>
              <a:rPr lang="en-US" sz="1400" dirty="0"/>
              <a:t>”, a </a:t>
            </a:r>
            <a:r>
              <a:rPr lang="en-US" sz="1400" dirty="0" err="1"/>
              <a:t>excepción</a:t>
            </a:r>
            <a:r>
              <a:rPr lang="en-US" sz="1400" dirty="0"/>
              <a:t> de </a:t>
            </a:r>
            <a:r>
              <a:rPr lang="en-US" sz="1400" dirty="0" err="1"/>
              <a:t>cualquier</a:t>
            </a:r>
            <a:r>
              <a:rPr lang="en-US" sz="1400" dirty="0"/>
              <a:t> constructor o destructor.</a:t>
            </a:r>
          </a:p>
          <a:p>
            <a:pPr marL="0" indent="0">
              <a:buNone/>
            </a:pPr>
            <a:r>
              <a:rPr lang="en-US" sz="1400" dirty="0"/>
              <a:t> </a:t>
            </a:r>
            <a:endParaRPr lang="en-BO" sz="1400" dirty="0"/>
          </a:p>
        </p:txBody>
      </p:sp>
      <p:sp>
        <p:nvSpPr>
          <p:cNvPr id="5" name="TextBox 4">
            <a:extLst>
              <a:ext uri="{FF2B5EF4-FFF2-40B4-BE49-F238E27FC236}">
                <a16:creationId xmlns:a16="http://schemas.microsoft.com/office/drawing/2014/main" id="{AC686D45-10A3-E549-8C16-31E9D048D213}"/>
              </a:ext>
            </a:extLst>
          </p:cNvPr>
          <p:cNvSpPr txBox="1"/>
          <p:nvPr/>
        </p:nvSpPr>
        <p:spPr>
          <a:xfrm>
            <a:off x="838199" y="1690688"/>
            <a:ext cx="4926875" cy="4524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20, Y = 20 };</a:t>
            </a:r>
          </a:p>
          <a:p>
            <a:r>
              <a:rPr lang="en-US" sz="1400" b="1" dirty="0">
                <a:solidFill>
                  <a:schemeClr val="bg1"/>
                </a:solidFill>
              </a:rPr>
              <a:t>                  WriteLine($"Area del </a:t>
            </a:r>
            <a:r>
              <a:rPr lang="en-US" sz="1400" b="1" dirty="0" err="1">
                <a:solidFill>
                  <a:schemeClr val="bg1"/>
                </a:solidFill>
              </a:rPr>
              <a:t>cuadrado</a:t>
            </a:r>
            <a:r>
              <a:rPr lang="en-US" sz="1400" b="1" dirty="0">
                <a:solidFill>
                  <a:schemeClr val="bg1"/>
                </a:solidFill>
              </a:rPr>
              <a:t>({</a:t>
            </a:r>
            <a:r>
              <a:rPr lang="en-US" sz="1400" b="1" dirty="0" err="1">
                <a:solidFill>
                  <a:schemeClr val="bg1"/>
                </a:solidFill>
              </a:rPr>
              <a:t>cuad.X</a:t>
            </a:r>
            <a:r>
              <a:rPr lang="en-US" sz="1400" b="1" dirty="0">
                <a:solidFill>
                  <a:schemeClr val="bg1"/>
                </a:solidFill>
              </a:rPr>
              <a:t>}x{</a:t>
            </a:r>
            <a:r>
              <a:rPr lang="en-US" sz="1400" b="1" dirty="0" err="1">
                <a:solidFill>
                  <a:schemeClr val="bg1"/>
                </a:solidFill>
              </a:rPr>
              <a:t>cuad.Y</a:t>
            </a:r>
            <a:r>
              <a:rPr lang="en-US" sz="1400" b="1" dirty="0">
                <a:solidFill>
                  <a:schemeClr val="bg1"/>
                </a:solidFill>
              </a:rPr>
              <a:t>})" + </a:t>
            </a:r>
          </a:p>
          <a:p>
            <a:r>
              <a:rPr lang="en-US" sz="1400" b="1" dirty="0">
                <a:solidFill>
                  <a:schemeClr val="bg1"/>
                </a:solidFill>
              </a:rPr>
              <a:t>		$" = {</a:t>
            </a:r>
            <a:r>
              <a:rPr lang="en-US" sz="1400" b="1" dirty="0" err="1">
                <a:solidFill>
                  <a:schemeClr val="bg1"/>
                </a:solidFill>
              </a:rPr>
              <a:t>cuad.Area</a:t>
            </a:r>
            <a:r>
              <a:rPr lang="en-US" sz="1400" b="1" dirty="0">
                <a:solidFill>
                  <a:schemeClr val="bg1"/>
                </a:solidFill>
              </a:rPr>
              <a:t>()}"); 	// 400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7409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4E58-2055-2B40-A646-BB9C6028BC79}"/>
              </a:ext>
            </a:extLst>
          </p:cNvPr>
          <p:cNvSpPr>
            <a:spLocks noGrp="1"/>
          </p:cNvSpPr>
          <p:nvPr>
            <p:ph type="title"/>
          </p:nvPr>
        </p:nvSpPr>
        <p:spPr/>
        <p:txBody>
          <a:bodyPr/>
          <a:lstStyle/>
          <a:p>
            <a:r>
              <a:rPr lang="en-BO" dirty="0"/>
              <a:t>La clase Object</a:t>
            </a:r>
          </a:p>
        </p:txBody>
      </p:sp>
      <p:sp>
        <p:nvSpPr>
          <p:cNvPr id="3" name="Content Placeholder 2">
            <a:extLst>
              <a:ext uri="{FF2B5EF4-FFF2-40B4-BE49-F238E27FC236}">
                <a16:creationId xmlns:a16="http://schemas.microsoft.com/office/drawing/2014/main" id="{092F0481-2676-E74E-93EA-FE9E86AD51E7}"/>
              </a:ext>
            </a:extLst>
          </p:cNvPr>
          <p:cNvSpPr>
            <a:spLocks noGrp="1"/>
          </p:cNvSpPr>
          <p:nvPr>
            <p:ph idx="1"/>
          </p:nvPr>
        </p:nvSpPr>
        <p:spPr>
          <a:xfrm>
            <a:off x="6923314" y="1895294"/>
            <a:ext cx="4430486"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r>
              <a:rPr lang="en-BO" dirty="0"/>
              <a:t>C# tiene un sistema unificado de </a:t>
            </a:r>
            <a:r>
              <a:rPr lang="en-BO" b="1" dirty="0"/>
              <a:t>types</a:t>
            </a:r>
            <a:r>
              <a:rPr lang="en-BO" dirty="0"/>
              <a:t>. Todos los tipos (types), incluidas las clases, heredan de una clase base común: </a:t>
            </a:r>
            <a:r>
              <a:rPr lang="en-BO" b="1" dirty="0"/>
              <a:t>System.Object</a:t>
            </a:r>
            <a:r>
              <a:rPr lang="en-BO" dirty="0"/>
              <a:t>. Se dice entonces que System.Object es la clase </a:t>
            </a:r>
            <a:r>
              <a:rPr lang="en-BO" b="1" dirty="0"/>
              <a:t>raiz de todos los types</a:t>
            </a:r>
            <a:r>
              <a:rPr lang="en-BO" dirty="0"/>
              <a:t> del lenguaje. C# provee el alias </a:t>
            </a:r>
            <a:r>
              <a:rPr lang="en-BO" b="1" dirty="0"/>
              <a:t>object</a:t>
            </a:r>
            <a:r>
              <a:rPr lang="en-BO" dirty="0"/>
              <a:t> para referirse a esta clase.</a:t>
            </a:r>
          </a:p>
          <a:p>
            <a:pPr marL="0" indent="0">
              <a:buNone/>
            </a:pPr>
            <a:endParaRPr lang="en-BO" dirty="0"/>
          </a:p>
          <a:p>
            <a:pPr marL="0" indent="0">
              <a:buNone/>
            </a:pPr>
            <a:r>
              <a:rPr lang="en-BO" dirty="0"/>
              <a:t>Cuando se define una clase que no deriva de ninguna otra clase, implícitamente está derivando de [System.] Object.</a:t>
            </a:r>
          </a:p>
          <a:p>
            <a:pPr marL="0" indent="0">
              <a:buNone/>
            </a:pPr>
            <a:endParaRPr lang="en-BO" dirty="0"/>
          </a:p>
          <a:p>
            <a:pPr marL="0" indent="0">
              <a:buNone/>
            </a:pPr>
            <a:r>
              <a:rPr lang="en-BO" dirty="0"/>
              <a:t>Al derivar todos los types de la clase Object adquieren automáticamente todos sus miembros, por ejemplo el método ToString().     </a:t>
            </a:r>
          </a:p>
        </p:txBody>
      </p:sp>
      <p:sp>
        <p:nvSpPr>
          <p:cNvPr id="4" name="TextBox 3">
            <a:extLst>
              <a:ext uri="{FF2B5EF4-FFF2-40B4-BE49-F238E27FC236}">
                <a16:creationId xmlns:a16="http://schemas.microsoft.com/office/drawing/2014/main" id="{A3790420-F1DA-2443-A8B0-83AFC579F73F}"/>
              </a:ext>
            </a:extLst>
          </p:cNvPr>
          <p:cNvSpPr txBox="1"/>
          <p:nvPr/>
        </p:nvSpPr>
        <p:spPr>
          <a:xfrm>
            <a:off x="838200" y="1516517"/>
            <a:ext cx="598061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Object		// </a:t>
            </a:r>
            <a:r>
              <a:rPr lang="en-US" sz="1400" b="1" dirty="0" err="1">
                <a:solidFill>
                  <a:schemeClr val="bg1"/>
                </a:solidFill>
              </a:rPr>
              <a:t>derivacion</a:t>
            </a:r>
            <a:r>
              <a:rPr lang="en-US" sz="1400" b="1" dirty="0">
                <a:solidFill>
                  <a:schemeClr val="bg1"/>
                </a:solidFill>
              </a:rPr>
              <a:t> </a:t>
            </a:r>
            <a:r>
              <a:rPr lang="en-US" sz="1400" b="1" dirty="0" err="1">
                <a:solidFill>
                  <a:schemeClr val="bg1"/>
                </a:solidFill>
              </a:rPr>
              <a:t>explicita</a:t>
            </a:r>
            <a:r>
              <a:rPr lang="en-US" sz="1400" b="1" dirty="0">
                <a:solidFill>
                  <a:schemeClr val="bg1"/>
                </a:solidFill>
              </a:rPr>
              <a:t> de Object</a:t>
            </a: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WriteLine( </a:t>
            </a:r>
            <a:r>
              <a:rPr lang="en-US" sz="1400" b="1" dirty="0" err="1">
                <a:solidFill>
                  <a:schemeClr val="bg1"/>
                </a:solidFill>
              </a:rPr>
              <a:t>rec.ToString</a:t>
            </a:r>
            <a:r>
              <a:rPr lang="en-US" sz="1400" b="1" dirty="0">
                <a:solidFill>
                  <a:schemeClr val="bg1"/>
                </a:solidFill>
              </a:rPr>
              <a:t>() );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WriteLine( </a:t>
            </a:r>
            <a:r>
              <a:rPr lang="en-US" sz="1400" b="1" dirty="0" err="1">
                <a:solidFill>
                  <a:schemeClr val="bg1"/>
                </a:solidFill>
              </a:rPr>
              <a:t>cuad.ToString</a:t>
            </a:r>
            <a:r>
              <a:rPr lang="en-US" sz="1400" b="1" dirty="0">
                <a:solidFill>
                  <a:schemeClr val="bg1"/>
                </a:solidFill>
              </a:rPr>
              <a:t>() );</a:t>
            </a:r>
          </a:p>
          <a:p>
            <a:r>
              <a:rPr lang="en-US" sz="1400" b="1" dirty="0">
                <a:solidFill>
                  <a:schemeClr val="bg1"/>
                </a:solidFill>
              </a:rPr>
              <a:t>                  var calc = new </a:t>
            </a:r>
            <a:r>
              <a:rPr lang="en-US" sz="1400" b="1" dirty="0" err="1">
                <a:solidFill>
                  <a:schemeClr val="bg1"/>
                </a:solidFill>
              </a:rPr>
              <a:t>Calculador</a:t>
            </a:r>
            <a:r>
              <a:rPr lang="en-US" sz="1400" b="1" dirty="0">
                <a:solidFill>
                  <a:schemeClr val="bg1"/>
                </a:solidFill>
              </a:rPr>
              <a:t>(); WriteLine( </a:t>
            </a:r>
            <a:r>
              <a:rPr lang="en-US" sz="1400" b="1" dirty="0" err="1">
                <a:solidFill>
                  <a:schemeClr val="bg1"/>
                </a:solidFill>
              </a:rPr>
              <a:t>calc.ToString</a:t>
            </a:r>
            <a:r>
              <a:rPr lang="en-US" sz="1400" b="1" dirty="0">
                <a:solidFill>
                  <a:schemeClr val="bg1"/>
                </a:solidFill>
              </a:rPr>
              <a:t>() );</a:t>
            </a:r>
          </a:p>
          <a:p>
            <a:r>
              <a:rPr lang="en-US" sz="1400" b="1" dirty="0">
                <a:solidFill>
                  <a:schemeClr val="bg1"/>
                </a:solidFill>
              </a:rPr>
              <a:t>                  WriteLine(calc);</a:t>
            </a:r>
          </a:p>
          <a:p>
            <a:r>
              <a:rPr lang="en-US" sz="1400" b="1" dirty="0">
                <a:solidFill>
                  <a:schemeClr val="bg1"/>
                </a:solidFill>
              </a:rPr>
              <a:t>                  var n = 50; WriteLine( </a:t>
            </a:r>
            <a:r>
              <a:rPr lang="en-US" sz="1400" b="1" dirty="0" err="1">
                <a:solidFill>
                  <a:schemeClr val="bg1"/>
                </a:solidFill>
              </a:rPr>
              <a:t>n.ToString</a:t>
            </a:r>
            <a:r>
              <a:rPr lang="en-US" sz="1400" b="1" dirty="0">
                <a:solidFill>
                  <a:schemeClr val="bg1"/>
                </a:solidFill>
              </a:rPr>
              <a:t>() ); </a:t>
            </a:r>
          </a:p>
          <a:p>
            <a:r>
              <a:rPr lang="en-US" sz="1400" b="1" dirty="0">
                <a:solidFill>
                  <a:schemeClr val="bg1"/>
                </a:solidFill>
              </a:rPr>
              <a:t>                  WriteLine(88.ToString() + "-" + 'A'.</a:t>
            </a:r>
            <a:r>
              <a:rPr lang="en-US" sz="1400" b="1" dirty="0" err="1">
                <a:solidFill>
                  <a:schemeClr val="bg1"/>
                </a:solidFill>
              </a:rPr>
              <a:t>ToString</a:t>
            </a:r>
            <a:r>
              <a:rPr lang="en-US" sz="1400" b="1" dirty="0">
                <a:solidFill>
                  <a:schemeClr val="bg1"/>
                </a:solidFill>
              </a:rPr>
              <a:t>() + "-" + </a:t>
            </a:r>
            <a:r>
              <a:rPr lang="en-US" sz="1400" b="1" dirty="0" err="1">
                <a:solidFill>
                  <a:schemeClr val="bg1"/>
                </a:solidFill>
              </a:rPr>
              <a:t>false.ToString</a:t>
            </a:r>
            <a:r>
              <a:rPr lang="en-US" sz="1400" b="1" dirty="0">
                <a:solidFill>
                  <a:schemeClr val="bg1"/>
                </a:solidFill>
              </a:rPr>
              <a:t>());</a:t>
            </a:r>
          </a:p>
          <a:p>
            <a:r>
              <a:rPr lang="en-US" sz="1400" b="1" dirty="0">
                <a:solidFill>
                  <a:schemeClr val="bg1"/>
                </a:solidFill>
              </a:rPr>
              <a:t>                  var obj = new Object(); WriteLine( </a:t>
            </a:r>
            <a:r>
              <a:rPr lang="en-US" sz="1400" b="1" dirty="0" err="1">
                <a:solidFill>
                  <a:schemeClr val="bg1"/>
                </a:solidFill>
              </a:rPr>
              <a:t>obj.ToString</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23160922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8066-2304-D045-8EFA-006E2D967260}"/>
              </a:ext>
            </a:extLst>
          </p:cNvPr>
          <p:cNvSpPr>
            <a:spLocks noGrp="1"/>
          </p:cNvSpPr>
          <p:nvPr>
            <p:ph type="title"/>
          </p:nvPr>
        </p:nvSpPr>
        <p:spPr/>
        <p:txBody>
          <a:bodyPr/>
          <a:lstStyle/>
          <a:p>
            <a:r>
              <a:rPr lang="en-BO" dirty="0"/>
              <a:t>Miembros de System.Object</a:t>
            </a:r>
          </a:p>
        </p:txBody>
      </p:sp>
      <p:graphicFrame>
        <p:nvGraphicFramePr>
          <p:cNvPr id="7" name="Content Placeholder 6">
            <a:extLst>
              <a:ext uri="{FF2B5EF4-FFF2-40B4-BE49-F238E27FC236}">
                <a16:creationId xmlns:a16="http://schemas.microsoft.com/office/drawing/2014/main" id="{25543ECC-2181-A64E-A1B7-A9C81E3529EF}"/>
              </a:ext>
            </a:extLst>
          </p:cNvPr>
          <p:cNvGraphicFramePr>
            <a:graphicFrameLocks noGrp="1"/>
          </p:cNvGraphicFramePr>
          <p:nvPr>
            <p:ph idx="1"/>
            <p:extLst>
              <p:ext uri="{D42A27DB-BD31-4B8C-83A1-F6EECF244321}">
                <p14:modId xmlns:p14="http://schemas.microsoft.com/office/powerpoint/2010/main" val="807546117"/>
              </p:ext>
            </p:extLst>
          </p:nvPr>
        </p:nvGraphicFramePr>
        <p:xfrm>
          <a:off x="899158" y="1604533"/>
          <a:ext cx="10515600" cy="731520"/>
        </p:xfrm>
        <a:graphic>
          <a:graphicData uri="http://schemas.openxmlformats.org/drawingml/2006/table">
            <a:tbl>
              <a:tblPr/>
              <a:tblGrid>
                <a:gridCol w="5257800">
                  <a:extLst>
                    <a:ext uri="{9D8B030D-6E8A-4147-A177-3AD203B41FA5}">
                      <a16:colId xmlns:a16="http://schemas.microsoft.com/office/drawing/2014/main" val="1589076283"/>
                    </a:ext>
                  </a:extLst>
                </a:gridCol>
                <a:gridCol w="5257800">
                  <a:extLst>
                    <a:ext uri="{9D8B030D-6E8A-4147-A177-3AD203B41FA5}">
                      <a16:colId xmlns:a16="http://schemas.microsoft.com/office/drawing/2014/main" val="1979031858"/>
                    </a:ext>
                  </a:extLst>
                </a:gridCol>
              </a:tblGrid>
              <a:tr h="220991">
                <a:tc>
                  <a:txBody>
                    <a:bodyPr/>
                    <a:lstStyle/>
                    <a:p>
                      <a:r>
                        <a:rPr lang="en-US" dirty="0">
                          <a:hlinkClick r:id="rId2"/>
                        </a:rPr>
                        <a:t>Object()</a:t>
                      </a:r>
                      <a:r>
                        <a:rPr lang="en-US" dirty="0"/>
                        <a:t> </a:t>
                      </a:r>
                    </a:p>
                  </a:txBody>
                  <a:tcPr anchor="ctr">
                    <a:lnL>
                      <a:noFill/>
                    </a:lnL>
                    <a:lnR>
                      <a:noFill/>
                    </a:lnR>
                    <a:lnT>
                      <a:noFill/>
                    </a:lnT>
                    <a:lnB>
                      <a:noFill/>
                    </a:lnB>
                  </a:tcPr>
                </a:tc>
                <a:tc>
                  <a:txBody>
                    <a:bodyPr/>
                    <a:lstStyle/>
                    <a:p>
                      <a:r>
                        <a:rPr lang="en-US" dirty="0" err="1"/>
                        <a:t>Inicializa</a:t>
                      </a:r>
                      <a:r>
                        <a:rPr lang="en-US" dirty="0"/>
                        <a:t> una </a:t>
                      </a:r>
                      <a:r>
                        <a:rPr lang="en-US" dirty="0" err="1"/>
                        <a:t>nueva</a:t>
                      </a:r>
                      <a:r>
                        <a:rPr lang="en-US" dirty="0"/>
                        <a:t> </a:t>
                      </a:r>
                      <a:r>
                        <a:rPr lang="en-US" dirty="0" err="1"/>
                        <a:t>instancia</a:t>
                      </a:r>
                      <a:r>
                        <a:rPr lang="en-US" dirty="0"/>
                        <a:t> de la </a:t>
                      </a:r>
                      <a:r>
                        <a:rPr lang="en-US" dirty="0" err="1"/>
                        <a:t>clase</a:t>
                      </a:r>
                      <a:r>
                        <a:rPr lang="en-US" dirty="0"/>
                        <a:t> Object</a:t>
                      </a:r>
                    </a:p>
                  </a:txBody>
                  <a:tcPr anchor="ctr">
                    <a:lnL>
                      <a:noFill/>
                    </a:lnL>
                    <a:lnR>
                      <a:noFill/>
                    </a:lnR>
                    <a:lnT>
                      <a:noFill/>
                    </a:lnT>
                    <a:lnB>
                      <a:noFill/>
                    </a:lnB>
                  </a:tcPr>
                </a:tc>
                <a:extLst>
                  <a:ext uri="{0D108BD9-81ED-4DB2-BD59-A6C34878D82A}">
                    <a16:rowId xmlns:a16="http://schemas.microsoft.com/office/drawing/2014/main" val="14531992"/>
                  </a:ext>
                </a:extLst>
              </a:tr>
              <a:tr h="220991">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401979057"/>
                  </a:ext>
                </a:extLst>
              </a:tr>
            </a:tbl>
          </a:graphicData>
        </a:graphic>
      </p:graphicFrame>
      <p:graphicFrame>
        <p:nvGraphicFramePr>
          <p:cNvPr id="9" name="Table 8">
            <a:extLst>
              <a:ext uri="{FF2B5EF4-FFF2-40B4-BE49-F238E27FC236}">
                <a16:creationId xmlns:a16="http://schemas.microsoft.com/office/drawing/2014/main" id="{77E29E89-1EC6-AE44-95E3-0B11447C71EA}"/>
              </a:ext>
            </a:extLst>
          </p:cNvPr>
          <p:cNvGraphicFramePr>
            <a:graphicFrameLocks noGrp="1"/>
          </p:cNvGraphicFramePr>
          <p:nvPr>
            <p:extLst>
              <p:ext uri="{D42A27DB-BD31-4B8C-83A1-F6EECF244321}">
                <p14:modId xmlns:p14="http://schemas.microsoft.com/office/powerpoint/2010/main" val="1907044086"/>
              </p:ext>
            </p:extLst>
          </p:nvPr>
        </p:nvGraphicFramePr>
        <p:xfrm>
          <a:off x="899159" y="2195195"/>
          <a:ext cx="10515600" cy="4297680"/>
        </p:xfrm>
        <a:graphic>
          <a:graphicData uri="http://schemas.openxmlformats.org/drawingml/2006/table">
            <a:tbl>
              <a:tblPr/>
              <a:tblGrid>
                <a:gridCol w="5257800">
                  <a:extLst>
                    <a:ext uri="{9D8B030D-6E8A-4147-A177-3AD203B41FA5}">
                      <a16:colId xmlns:a16="http://schemas.microsoft.com/office/drawing/2014/main" val="3430619036"/>
                    </a:ext>
                  </a:extLst>
                </a:gridCol>
                <a:gridCol w="5257800">
                  <a:extLst>
                    <a:ext uri="{9D8B030D-6E8A-4147-A177-3AD203B41FA5}">
                      <a16:colId xmlns:a16="http://schemas.microsoft.com/office/drawing/2014/main" val="560940197"/>
                    </a:ext>
                  </a:extLst>
                </a:gridCol>
              </a:tblGrid>
              <a:tr h="0">
                <a:tc>
                  <a:txBody>
                    <a:bodyPr/>
                    <a:lstStyle/>
                    <a:p>
                      <a:r>
                        <a:rPr lang="en-US" dirty="0">
                          <a:hlinkClick r:id="rId3"/>
                        </a:rPr>
                        <a:t>Equals(Object)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el </a:t>
                      </a:r>
                      <a:r>
                        <a:rPr lang="en-US" dirty="0" err="1"/>
                        <a:t>objeto</a:t>
                      </a:r>
                      <a:r>
                        <a:rPr lang="en-US" dirty="0"/>
                        <a:t> </a:t>
                      </a:r>
                      <a:r>
                        <a:rPr lang="en-US" dirty="0" err="1"/>
                        <a:t>especificado</a:t>
                      </a:r>
                      <a:r>
                        <a:rPr lang="en-US" dirty="0"/>
                        <a:t> es </a:t>
                      </a:r>
                      <a:r>
                        <a:rPr lang="en-US" dirty="0" err="1"/>
                        <a:t>igual</a:t>
                      </a:r>
                      <a:r>
                        <a:rPr lang="en-US" dirty="0"/>
                        <a:t> al actual</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65973400"/>
                  </a:ext>
                </a:extLst>
              </a:tr>
              <a:tr h="0">
                <a:tc>
                  <a:txBody>
                    <a:bodyPr/>
                    <a:lstStyle/>
                    <a:p>
                      <a:r>
                        <a:rPr lang="en-US" dirty="0">
                          <a:hlinkClick r:id="rId4"/>
                        </a:rPr>
                        <a:t>Equals(Object, Object)</a:t>
                      </a:r>
                      <a:r>
                        <a:rPr lang="en-US" dirty="0"/>
                        <a:t> </a:t>
                      </a:r>
                    </a:p>
                  </a:txBody>
                  <a:tcPr anchor="ctr">
                    <a:lnL>
                      <a:noFill/>
                    </a:lnL>
                    <a:lnR>
                      <a:noFill/>
                    </a:lnR>
                    <a:lnT>
                      <a:noFill/>
                    </a:lnT>
                    <a:lnB>
                      <a:noFill/>
                    </a:lnB>
                  </a:tcPr>
                </a:tc>
                <a:tc>
                  <a:txBody>
                    <a:bodyPr/>
                    <a:lstStyle/>
                    <a:p>
                      <a:r>
                        <a:rPr lang="en-US" dirty="0" err="1"/>
                        <a:t>Determina</a:t>
                      </a:r>
                      <a:r>
                        <a:rPr lang="en-US" dirty="0"/>
                        <a:t> </a:t>
                      </a:r>
                      <a:r>
                        <a:rPr lang="en-US" dirty="0" err="1"/>
                        <a:t>si</a:t>
                      </a:r>
                      <a:r>
                        <a:rPr lang="en-US" dirty="0"/>
                        <a:t> los dos </a:t>
                      </a:r>
                      <a:r>
                        <a:rPr lang="en-US" dirty="0" err="1"/>
                        <a:t>objetos</a:t>
                      </a:r>
                      <a:r>
                        <a:rPr lang="en-US" dirty="0"/>
                        <a:t> </a:t>
                      </a:r>
                      <a:r>
                        <a:rPr lang="en-US" dirty="0" err="1"/>
                        <a:t>argumentos</a:t>
                      </a:r>
                      <a:r>
                        <a:rPr lang="en-US" dirty="0"/>
                        <a:t> se </a:t>
                      </a:r>
                      <a:r>
                        <a:rPr lang="en-US" dirty="0" err="1"/>
                        <a:t>pueden</a:t>
                      </a:r>
                      <a:r>
                        <a:rPr lang="en-US" dirty="0"/>
                        <a:t> considerer </a:t>
                      </a:r>
                      <a:r>
                        <a:rPr lang="en-US" dirty="0" err="1"/>
                        <a:t>iguales</a:t>
                      </a:r>
                      <a:endParaRPr lang="en-US" dirty="0"/>
                    </a:p>
                  </a:txBody>
                  <a:tcPr anchor="ctr">
                    <a:lnL>
                      <a:noFill/>
                    </a:lnL>
                    <a:lnR>
                      <a:noFill/>
                    </a:lnR>
                    <a:lnT>
                      <a:noFill/>
                    </a:lnT>
                    <a:lnB>
                      <a:noFill/>
                    </a:lnB>
                  </a:tcPr>
                </a:tc>
                <a:extLst>
                  <a:ext uri="{0D108BD9-81ED-4DB2-BD59-A6C34878D82A}">
                    <a16:rowId xmlns:a16="http://schemas.microsoft.com/office/drawing/2014/main" val="1862792576"/>
                  </a:ext>
                </a:extLst>
              </a:tr>
              <a:tr h="0">
                <a:tc>
                  <a:txBody>
                    <a:bodyPr/>
                    <a:lstStyle/>
                    <a:p>
                      <a:r>
                        <a:rPr lang="en-US" dirty="0">
                          <a:hlinkClick r:id="rId5"/>
                        </a:rPr>
                        <a:t>Finalize()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Permite</a:t>
                      </a:r>
                      <a:r>
                        <a:rPr lang="en-US" dirty="0"/>
                        <a:t> a un </a:t>
                      </a:r>
                      <a:r>
                        <a:rPr lang="en-US" dirty="0" err="1"/>
                        <a:t>objeto</a:t>
                      </a:r>
                      <a:r>
                        <a:rPr lang="en-US" dirty="0"/>
                        <a:t> </a:t>
                      </a:r>
                      <a:r>
                        <a:rPr lang="en-US" dirty="0" err="1"/>
                        <a:t>liberar</a:t>
                      </a:r>
                      <a:r>
                        <a:rPr lang="en-US" dirty="0"/>
                        <a:t> </a:t>
                      </a:r>
                      <a:r>
                        <a:rPr lang="en-US" dirty="0" err="1"/>
                        <a:t>recursos</a:t>
                      </a:r>
                      <a:r>
                        <a:rPr lang="en-US" dirty="0"/>
                        <a:t> y </a:t>
                      </a:r>
                      <a:r>
                        <a:rPr lang="en-US" dirty="0" err="1"/>
                        <a:t>cumplir</a:t>
                      </a:r>
                      <a:r>
                        <a:rPr lang="en-US" dirty="0"/>
                        <a:t> </a:t>
                      </a:r>
                      <a:r>
                        <a:rPr lang="en-US" dirty="0" err="1"/>
                        <a:t>cualquier</a:t>
                      </a:r>
                      <a:r>
                        <a:rPr lang="en-US" dirty="0"/>
                        <a:t> </a:t>
                      </a:r>
                      <a:r>
                        <a:rPr lang="en-US" dirty="0" err="1"/>
                        <a:t>tarea</a:t>
                      </a:r>
                      <a:r>
                        <a:rPr lang="en-US" dirty="0"/>
                        <a:t> de </a:t>
                      </a:r>
                      <a:r>
                        <a:rPr lang="en-US" dirty="0" err="1"/>
                        <a:t>limpieza</a:t>
                      </a:r>
                      <a:r>
                        <a:rPr lang="en-US" dirty="0"/>
                        <a:t> antes de que el </a:t>
                      </a:r>
                      <a:r>
                        <a:rPr lang="en-US" dirty="0" err="1"/>
                        <a:t>objeto</a:t>
                      </a:r>
                      <a:r>
                        <a:rPr lang="en-US" dirty="0"/>
                        <a:t> sea </a:t>
                      </a:r>
                      <a:r>
                        <a:rPr lang="en-US" dirty="0" err="1"/>
                        <a:t>reclamado</a:t>
                      </a:r>
                      <a:r>
                        <a:rPr lang="en-US" dirty="0"/>
                        <a:t> por el GC</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031078345"/>
                  </a:ext>
                </a:extLst>
              </a:tr>
              <a:tr h="0">
                <a:tc>
                  <a:txBody>
                    <a:bodyPr/>
                    <a:lstStyle/>
                    <a:p>
                      <a:r>
                        <a:rPr lang="en-US" dirty="0">
                          <a:hlinkClick r:id="rId6"/>
                        </a:rPr>
                        <a:t>GetHashCode()</a:t>
                      </a:r>
                      <a:r>
                        <a:rPr lang="en-US" dirty="0"/>
                        <a:t> </a:t>
                      </a:r>
                    </a:p>
                  </a:txBody>
                  <a:tcPr anchor="ctr">
                    <a:lnL>
                      <a:noFill/>
                    </a:lnL>
                    <a:lnR>
                      <a:noFill/>
                    </a:lnR>
                    <a:lnT>
                      <a:noFill/>
                    </a:lnT>
                    <a:lnB>
                      <a:noFill/>
                    </a:lnB>
                  </a:tcPr>
                </a:tc>
                <a:tc>
                  <a:txBody>
                    <a:bodyPr/>
                    <a:lstStyle/>
                    <a:p>
                      <a:r>
                        <a:rPr lang="en-US" dirty="0" err="1"/>
                        <a:t>Sirve</a:t>
                      </a:r>
                      <a:r>
                        <a:rPr lang="en-US" dirty="0"/>
                        <a:t> </a:t>
                      </a:r>
                      <a:r>
                        <a:rPr lang="en-US" dirty="0" err="1"/>
                        <a:t>como</a:t>
                      </a:r>
                      <a:r>
                        <a:rPr lang="en-US" dirty="0"/>
                        <a:t> la </a:t>
                      </a:r>
                      <a:r>
                        <a:rPr lang="en-US" dirty="0" err="1"/>
                        <a:t>función</a:t>
                      </a:r>
                      <a:r>
                        <a:rPr lang="en-US" dirty="0"/>
                        <a:t> hash default</a:t>
                      </a:r>
                    </a:p>
                  </a:txBody>
                  <a:tcPr anchor="ctr">
                    <a:lnL>
                      <a:noFill/>
                    </a:lnL>
                    <a:lnR>
                      <a:noFill/>
                    </a:lnR>
                    <a:lnT>
                      <a:noFill/>
                    </a:lnT>
                    <a:lnB>
                      <a:noFill/>
                    </a:lnB>
                  </a:tcPr>
                </a:tc>
                <a:extLst>
                  <a:ext uri="{0D108BD9-81ED-4DB2-BD59-A6C34878D82A}">
                    <a16:rowId xmlns:a16="http://schemas.microsoft.com/office/drawing/2014/main" val="2791230251"/>
                  </a:ext>
                </a:extLst>
              </a:tr>
              <a:tr h="0">
                <a:tc>
                  <a:txBody>
                    <a:bodyPr/>
                    <a:lstStyle/>
                    <a:p>
                      <a:r>
                        <a:rPr lang="en-US" dirty="0">
                          <a:hlinkClick r:id="rId7"/>
                        </a:rPr>
                        <a:t>GetType()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Devuelve</a:t>
                      </a:r>
                      <a:r>
                        <a:rPr lang="en-US" dirty="0"/>
                        <a:t> el </a:t>
                      </a:r>
                      <a:r>
                        <a:rPr lang="en-US" dirty="0" err="1"/>
                        <a:t>tipo</a:t>
                      </a:r>
                      <a:r>
                        <a:rPr lang="en-US" dirty="0"/>
                        <a:t> de la actual </a:t>
                      </a:r>
                      <a:r>
                        <a:rPr lang="en-US" dirty="0" err="1"/>
                        <a:t>instancia</a:t>
                      </a:r>
                      <a:endParaRPr lang="en-US" dirty="0"/>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24333225"/>
                  </a:ext>
                </a:extLst>
              </a:tr>
              <a:tr h="0">
                <a:tc>
                  <a:txBody>
                    <a:bodyPr/>
                    <a:lstStyle/>
                    <a:p>
                      <a:r>
                        <a:rPr lang="en-US" dirty="0">
                          <a:hlinkClick r:id="rId8"/>
                        </a:rPr>
                        <a:t>MemberwiseClone()</a:t>
                      </a:r>
                      <a:r>
                        <a:rPr lang="en-US" dirty="0"/>
                        <a:t> </a:t>
                      </a:r>
                    </a:p>
                  </a:txBody>
                  <a:tcPr anchor="ctr">
                    <a:lnL>
                      <a:noFill/>
                    </a:lnL>
                    <a:lnR>
                      <a:noFill/>
                    </a:lnR>
                    <a:lnT>
                      <a:noFill/>
                    </a:lnT>
                    <a:lnB>
                      <a:noFill/>
                    </a:lnB>
                  </a:tcPr>
                </a:tc>
                <a:tc>
                  <a:txBody>
                    <a:bodyPr/>
                    <a:lstStyle/>
                    <a:p>
                      <a:r>
                        <a:rPr lang="en-US" dirty="0" err="1"/>
                        <a:t>Crea</a:t>
                      </a:r>
                      <a:r>
                        <a:rPr lang="en-US" dirty="0"/>
                        <a:t> una </a:t>
                      </a:r>
                      <a:r>
                        <a:rPr lang="en-US" dirty="0" err="1"/>
                        <a:t>copia</a:t>
                      </a:r>
                      <a:r>
                        <a:rPr lang="en-US" dirty="0"/>
                        <a:t> del </a:t>
                      </a:r>
                      <a:r>
                        <a:rPr lang="en-US" dirty="0" err="1"/>
                        <a:t>objeto</a:t>
                      </a:r>
                      <a:r>
                        <a:rPr lang="en-US" dirty="0"/>
                        <a:t> actual con el valor de sus </a:t>
                      </a:r>
                      <a:r>
                        <a:rPr lang="en-US" dirty="0" err="1"/>
                        <a:t>miembros</a:t>
                      </a:r>
                      <a:r>
                        <a:rPr lang="en-US" dirty="0"/>
                        <a:t>.</a:t>
                      </a:r>
                    </a:p>
                  </a:txBody>
                  <a:tcPr anchor="ctr">
                    <a:lnL>
                      <a:noFill/>
                    </a:lnL>
                    <a:lnR>
                      <a:noFill/>
                    </a:lnR>
                    <a:lnT>
                      <a:noFill/>
                    </a:lnT>
                    <a:lnB>
                      <a:noFill/>
                    </a:lnB>
                  </a:tcPr>
                </a:tc>
                <a:extLst>
                  <a:ext uri="{0D108BD9-81ED-4DB2-BD59-A6C34878D82A}">
                    <a16:rowId xmlns:a16="http://schemas.microsoft.com/office/drawing/2014/main" val="1570658492"/>
                  </a:ext>
                </a:extLst>
              </a:tr>
              <a:tr h="0">
                <a:tc>
                  <a:txBody>
                    <a:bodyPr/>
                    <a:lstStyle/>
                    <a:p>
                      <a:r>
                        <a:rPr lang="en-US" dirty="0">
                          <a:hlinkClick r:id="rId9"/>
                        </a:rPr>
                        <a:t>ReferenceEquals(Object, 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los </a:t>
                      </a:r>
                      <a:r>
                        <a:rPr lang="en-US" dirty="0" err="1"/>
                        <a:t>objetos</a:t>
                      </a:r>
                      <a:r>
                        <a:rPr lang="en-US" dirty="0"/>
                        <a:t> </a:t>
                      </a:r>
                      <a:r>
                        <a:rPr lang="en-US" dirty="0" err="1"/>
                        <a:t>especificados</a:t>
                      </a:r>
                      <a:r>
                        <a:rPr lang="en-US" dirty="0"/>
                        <a:t> se tartan de la </a:t>
                      </a:r>
                      <a:r>
                        <a:rPr lang="en-US" dirty="0" err="1"/>
                        <a:t>misma</a:t>
                      </a:r>
                      <a:r>
                        <a:rPr lang="en-US" dirty="0"/>
                        <a:t> </a:t>
                      </a:r>
                      <a:r>
                        <a:rPr lang="en-US" dirty="0" err="1"/>
                        <a:t>instancia</a:t>
                      </a:r>
                      <a:r>
                        <a:rPr lang="en-US" dirty="0"/>
                        <a:t>.</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601641225"/>
                  </a:ext>
                </a:extLst>
              </a:tr>
              <a:tr h="0">
                <a:tc>
                  <a:txBody>
                    <a:bodyPr/>
                    <a:lstStyle/>
                    <a:p>
                      <a:r>
                        <a:rPr lang="en-US" dirty="0">
                          <a:hlinkClick r:id="rId10"/>
                        </a:rPr>
                        <a:t>ToString()</a:t>
                      </a:r>
                      <a:r>
                        <a:rPr lang="en-US" dirty="0"/>
                        <a:t> </a:t>
                      </a:r>
                    </a:p>
                  </a:txBody>
                  <a:tcPr anchor="ctr">
                    <a:lnL>
                      <a:noFill/>
                    </a:lnL>
                    <a:lnR>
                      <a:noFill/>
                    </a:lnR>
                    <a:lnT>
                      <a:noFill/>
                    </a:lnT>
                    <a:lnB>
                      <a:noFill/>
                    </a:lnB>
                  </a:tcPr>
                </a:tc>
                <a:tc>
                  <a:txBody>
                    <a:bodyPr/>
                    <a:lstStyle/>
                    <a:p>
                      <a:r>
                        <a:rPr lang="en-US" dirty="0" err="1"/>
                        <a:t>Devuelve</a:t>
                      </a:r>
                      <a:r>
                        <a:rPr lang="en-US" dirty="0"/>
                        <a:t> la </a:t>
                      </a:r>
                      <a:r>
                        <a:rPr lang="en-US" dirty="0" err="1"/>
                        <a:t>representación</a:t>
                      </a:r>
                      <a:r>
                        <a:rPr lang="en-US" dirty="0"/>
                        <a:t> </a:t>
                      </a:r>
                      <a:r>
                        <a:rPr lang="en-US" dirty="0" err="1"/>
                        <a:t>en</a:t>
                      </a:r>
                      <a:r>
                        <a:rPr lang="en-US" dirty="0"/>
                        <a:t> string del actual </a:t>
                      </a:r>
                      <a:r>
                        <a:rPr lang="en-US" dirty="0" err="1"/>
                        <a:t>objeto</a:t>
                      </a:r>
                      <a:endParaRPr lang="en-US" dirty="0"/>
                    </a:p>
                  </a:txBody>
                  <a:tcPr anchor="ctr">
                    <a:lnL>
                      <a:noFill/>
                    </a:lnL>
                    <a:lnR>
                      <a:noFill/>
                    </a:lnR>
                    <a:lnT>
                      <a:noFill/>
                    </a:lnT>
                    <a:lnB>
                      <a:noFill/>
                    </a:lnB>
                  </a:tcPr>
                </a:tc>
                <a:extLst>
                  <a:ext uri="{0D108BD9-81ED-4DB2-BD59-A6C34878D82A}">
                    <a16:rowId xmlns:a16="http://schemas.microsoft.com/office/drawing/2014/main" val="1132511828"/>
                  </a:ext>
                </a:extLst>
              </a:tr>
            </a:tbl>
          </a:graphicData>
        </a:graphic>
      </p:graphicFrame>
    </p:spTree>
    <p:extLst>
      <p:ext uri="{BB962C8B-B14F-4D97-AF65-F5344CB8AC3E}">
        <p14:creationId xmlns:p14="http://schemas.microsoft.com/office/powerpoint/2010/main" val="5433662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F15C-76B6-E145-9F8F-C761D7F9A395}"/>
              </a:ext>
            </a:extLst>
          </p:cNvPr>
          <p:cNvSpPr>
            <a:spLocks noGrp="1"/>
          </p:cNvSpPr>
          <p:nvPr>
            <p:ph type="title"/>
          </p:nvPr>
        </p:nvSpPr>
        <p:spPr/>
        <p:txBody>
          <a:bodyPr/>
          <a:lstStyle/>
          <a:p>
            <a:r>
              <a:rPr lang="en-US" dirty="0" err="1"/>
              <a:t>Upcast</a:t>
            </a:r>
            <a:endParaRPr lang="en-BO" dirty="0"/>
          </a:p>
        </p:txBody>
      </p:sp>
      <p:sp>
        <p:nvSpPr>
          <p:cNvPr id="3" name="Content Placeholder 2">
            <a:extLst>
              <a:ext uri="{FF2B5EF4-FFF2-40B4-BE49-F238E27FC236}">
                <a16:creationId xmlns:a16="http://schemas.microsoft.com/office/drawing/2014/main" id="{2354D9E9-7DFF-364D-873E-6BA835244023}"/>
              </a:ext>
            </a:extLst>
          </p:cNvPr>
          <p:cNvSpPr>
            <a:spLocks noGrp="1"/>
          </p:cNvSpPr>
          <p:nvPr>
            <p:ph idx="1"/>
          </p:nvPr>
        </p:nvSpPr>
        <p:spPr>
          <a:xfrm>
            <a:off x="6836229" y="1948425"/>
            <a:ext cx="4517571"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Conceptualmente</a:t>
            </a:r>
            <a:r>
              <a:rPr lang="en-US" dirty="0"/>
              <a:t>, una </a:t>
            </a:r>
            <a:r>
              <a:rPr lang="en-US" dirty="0" err="1"/>
              <a:t>clase</a:t>
            </a:r>
            <a:r>
              <a:rPr lang="en-US" dirty="0"/>
              <a:t> </a:t>
            </a:r>
            <a:r>
              <a:rPr lang="en-US" dirty="0" err="1"/>
              <a:t>derivada</a:t>
            </a:r>
            <a:r>
              <a:rPr lang="en-US" dirty="0"/>
              <a:t> es una </a:t>
            </a:r>
            <a:r>
              <a:rPr lang="en-US" dirty="0" err="1"/>
              <a:t>especialización</a:t>
            </a:r>
            <a:r>
              <a:rPr lang="en-US" dirty="0"/>
              <a:t> de </a:t>
            </a:r>
            <a:r>
              <a:rPr lang="en-US" dirty="0" err="1"/>
              <a:t>su</a:t>
            </a:r>
            <a:r>
              <a:rPr lang="en-US" dirty="0"/>
              <a:t> </a:t>
            </a:r>
            <a:r>
              <a:rPr lang="en-US" dirty="0" err="1"/>
              <a:t>clase</a:t>
            </a:r>
            <a:r>
              <a:rPr lang="en-US" dirty="0"/>
              <a:t> base. </a:t>
            </a:r>
            <a:r>
              <a:rPr lang="en-US" dirty="0" err="1"/>
              <a:t>Esto</a:t>
            </a:r>
            <a:r>
              <a:rPr lang="en-US" dirty="0"/>
              <a:t> </a:t>
            </a:r>
            <a:r>
              <a:rPr lang="en-US" dirty="0" err="1"/>
              <a:t>significa</a:t>
            </a:r>
            <a:r>
              <a:rPr lang="en-US" dirty="0"/>
              <a:t> que </a:t>
            </a:r>
            <a:r>
              <a:rPr lang="en-US" b="1" dirty="0" err="1"/>
              <a:t>Cuadrado</a:t>
            </a:r>
            <a:r>
              <a:rPr lang="en-US" dirty="0"/>
              <a:t> es un </a:t>
            </a:r>
            <a:r>
              <a:rPr lang="en-US" dirty="0" err="1"/>
              <a:t>tipo</a:t>
            </a:r>
            <a:r>
              <a:rPr lang="en-US" dirty="0"/>
              <a:t> de </a:t>
            </a:r>
            <a:r>
              <a:rPr lang="en-US" b="1" dirty="0" err="1"/>
              <a:t>Rectangulo</a:t>
            </a:r>
            <a:r>
              <a:rPr lang="en-US" dirty="0"/>
              <a:t>, </a:t>
            </a:r>
            <a:r>
              <a:rPr lang="en-US" dirty="0" err="1"/>
              <a:t>así</a:t>
            </a:r>
            <a:r>
              <a:rPr lang="en-US" dirty="0"/>
              <a:t> </a:t>
            </a:r>
            <a:r>
              <a:rPr lang="en-US" dirty="0" err="1"/>
              <a:t>como</a:t>
            </a:r>
            <a:r>
              <a:rPr lang="en-US" dirty="0"/>
              <a:t> un </a:t>
            </a:r>
            <a:r>
              <a:rPr lang="en-US" dirty="0" err="1"/>
              <a:t>tipo</a:t>
            </a:r>
            <a:r>
              <a:rPr lang="en-US" dirty="0"/>
              <a:t> de </a:t>
            </a:r>
            <a:r>
              <a:rPr lang="en-US" b="1" dirty="0"/>
              <a:t>Object.</a:t>
            </a:r>
          </a:p>
          <a:p>
            <a:pPr marL="0" indent="0">
              <a:buNone/>
            </a:pPr>
            <a:endParaRPr lang="en-US" b="1" dirty="0"/>
          </a:p>
          <a:p>
            <a:pPr marL="0" indent="0">
              <a:buNone/>
            </a:pPr>
            <a:r>
              <a:rPr lang="en-US" dirty="0"/>
              <a:t>Por lo tanto una </a:t>
            </a:r>
            <a:r>
              <a:rPr lang="en-US" dirty="0" err="1"/>
              <a:t>instancia</a:t>
            </a:r>
            <a:r>
              <a:rPr lang="en-US" dirty="0"/>
              <a:t> de un </a:t>
            </a:r>
            <a:r>
              <a:rPr lang="en-US" b="1" dirty="0" err="1"/>
              <a:t>Cuadrado</a:t>
            </a:r>
            <a:r>
              <a:rPr lang="en-US" dirty="0"/>
              <a:t> se </a:t>
            </a:r>
            <a:r>
              <a:rPr lang="en-US" dirty="0" err="1"/>
              <a:t>debería</a:t>
            </a:r>
            <a:r>
              <a:rPr lang="en-US" dirty="0"/>
              <a:t> </a:t>
            </a:r>
            <a:r>
              <a:rPr lang="en-US" dirty="0" err="1"/>
              <a:t>poder</a:t>
            </a:r>
            <a:r>
              <a:rPr lang="en-US" dirty="0"/>
              <a:t> </a:t>
            </a:r>
            <a:r>
              <a:rPr lang="en-US" dirty="0" err="1"/>
              <a:t>usar</a:t>
            </a:r>
            <a:r>
              <a:rPr lang="en-US" dirty="0"/>
              <a:t> </a:t>
            </a:r>
            <a:r>
              <a:rPr lang="en-US" dirty="0" err="1"/>
              <a:t>en</a:t>
            </a:r>
            <a:r>
              <a:rPr lang="en-US" dirty="0"/>
              <a:t> </a:t>
            </a:r>
            <a:r>
              <a:rPr lang="en-US" dirty="0" err="1"/>
              <a:t>cualquier</a:t>
            </a:r>
            <a:r>
              <a:rPr lang="en-US" dirty="0"/>
              <a:t> </a:t>
            </a:r>
            <a:r>
              <a:rPr lang="en-US" dirty="0" err="1"/>
              <a:t>lugar</a:t>
            </a:r>
            <a:r>
              <a:rPr lang="en-US" dirty="0"/>
              <a:t> </a:t>
            </a:r>
            <a:r>
              <a:rPr lang="en-US" dirty="0" err="1"/>
              <a:t>donde</a:t>
            </a:r>
            <a:r>
              <a:rPr lang="en-US" dirty="0"/>
              <a:t> se </a:t>
            </a:r>
            <a:r>
              <a:rPr lang="en-US" dirty="0" err="1"/>
              <a:t>espere</a:t>
            </a:r>
            <a:r>
              <a:rPr lang="en-US" dirty="0"/>
              <a:t> un </a:t>
            </a:r>
            <a:r>
              <a:rPr lang="en-US" b="1" dirty="0" err="1"/>
              <a:t>Rectangulo</a:t>
            </a:r>
            <a:r>
              <a:rPr lang="en-US" dirty="0"/>
              <a:t> o un </a:t>
            </a:r>
            <a:r>
              <a:rPr lang="en-US" b="1" dirty="0"/>
              <a:t>Object</a:t>
            </a:r>
            <a:r>
              <a:rPr lang="en-US" dirty="0"/>
              <a:t>.</a:t>
            </a:r>
          </a:p>
          <a:p>
            <a:pPr marL="0" indent="0">
              <a:buNone/>
            </a:pPr>
            <a:endParaRPr lang="en-US" dirty="0"/>
          </a:p>
          <a:p>
            <a:pPr marL="0" indent="0">
              <a:buNone/>
            </a:pPr>
            <a:r>
              <a:rPr lang="en-US" dirty="0"/>
              <a:t>Por </a:t>
            </a:r>
            <a:r>
              <a:rPr lang="en-US" dirty="0" err="1"/>
              <a:t>ejemplo</a:t>
            </a:r>
            <a:r>
              <a:rPr lang="en-US" dirty="0"/>
              <a:t> </a:t>
            </a:r>
            <a:r>
              <a:rPr lang="en-US" dirty="0" err="1"/>
              <a:t>si</a:t>
            </a:r>
            <a:r>
              <a:rPr lang="en-US" dirty="0"/>
              <a:t> se </a:t>
            </a:r>
            <a:r>
              <a:rPr lang="en-US" dirty="0" err="1"/>
              <a:t>crea</a:t>
            </a:r>
            <a:r>
              <a:rPr lang="en-US" dirty="0"/>
              <a:t> una </a:t>
            </a:r>
            <a:r>
              <a:rPr lang="en-US" dirty="0" err="1"/>
              <a:t>instancia</a:t>
            </a:r>
            <a:r>
              <a:rPr lang="en-US" dirty="0"/>
              <a:t> (</a:t>
            </a:r>
            <a:r>
              <a:rPr lang="en-US" dirty="0" err="1"/>
              <a:t>objeto</a:t>
            </a:r>
            <a:r>
              <a:rPr lang="en-US" dirty="0"/>
              <a:t>) de </a:t>
            </a:r>
            <a:r>
              <a:rPr lang="en-US" b="1" dirty="0" err="1"/>
              <a:t>Cuadrado</a:t>
            </a:r>
            <a:r>
              <a:rPr lang="en-US" dirty="0"/>
              <a:t>, es possible </a:t>
            </a:r>
            <a:r>
              <a:rPr lang="en-US" dirty="0" err="1"/>
              <a:t>asignarla</a:t>
            </a:r>
            <a:r>
              <a:rPr lang="en-US" dirty="0"/>
              <a:t> a una variable de </a:t>
            </a:r>
            <a:r>
              <a:rPr lang="en-US" dirty="0" err="1"/>
              <a:t>tipo</a:t>
            </a:r>
            <a:r>
              <a:rPr lang="en-US" dirty="0"/>
              <a:t> </a:t>
            </a:r>
            <a:r>
              <a:rPr lang="en-US" b="1" dirty="0" err="1"/>
              <a:t>Rectangulo</a:t>
            </a:r>
            <a:r>
              <a:rPr lang="en-US" dirty="0"/>
              <a:t> o a una variable de </a:t>
            </a:r>
            <a:r>
              <a:rPr lang="en-US" dirty="0" err="1"/>
              <a:t>tipo</a:t>
            </a:r>
            <a:r>
              <a:rPr lang="en-US" dirty="0"/>
              <a:t> </a:t>
            </a:r>
            <a:r>
              <a:rPr lang="en-US" b="1" dirty="0"/>
              <a:t>Object,</a:t>
            </a:r>
            <a:r>
              <a:rPr lang="en-US" dirty="0"/>
              <a:t> </a:t>
            </a:r>
            <a:r>
              <a:rPr lang="en-US" dirty="0" err="1"/>
              <a:t>ya</a:t>
            </a:r>
            <a:r>
              <a:rPr lang="en-US" dirty="0"/>
              <a:t> que la </a:t>
            </a:r>
            <a:r>
              <a:rPr lang="en-US" dirty="0" err="1"/>
              <a:t>clase</a:t>
            </a:r>
            <a:r>
              <a:rPr lang="en-US" dirty="0"/>
              <a:t> </a:t>
            </a:r>
            <a:r>
              <a:rPr lang="en-US" dirty="0" err="1"/>
              <a:t>derivada</a:t>
            </a:r>
            <a:r>
              <a:rPr lang="en-US" dirty="0"/>
              <a:t> </a:t>
            </a:r>
            <a:r>
              <a:rPr lang="en-US" dirty="0" err="1"/>
              <a:t>contiene</a:t>
            </a:r>
            <a:r>
              <a:rPr lang="en-US" dirty="0"/>
              <a:t> </a:t>
            </a:r>
            <a:r>
              <a:rPr lang="en-US" dirty="0" err="1"/>
              <a:t>todo</a:t>
            </a:r>
            <a:r>
              <a:rPr lang="en-US" dirty="0"/>
              <a:t> de la </a:t>
            </a:r>
            <a:r>
              <a:rPr lang="en-US" dirty="0" err="1"/>
              <a:t>clase</a:t>
            </a:r>
            <a:r>
              <a:rPr lang="en-US" dirty="0"/>
              <a:t> base. A </a:t>
            </a:r>
            <a:r>
              <a:rPr lang="en-US" dirty="0" err="1"/>
              <a:t>esto</a:t>
            </a:r>
            <a:r>
              <a:rPr lang="en-US" dirty="0"/>
              <a:t> se le </a:t>
            </a:r>
            <a:r>
              <a:rPr lang="en-US" dirty="0" err="1"/>
              <a:t>conoce</a:t>
            </a:r>
            <a:r>
              <a:rPr lang="en-US" dirty="0"/>
              <a:t> </a:t>
            </a:r>
            <a:r>
              <a:rPr lang="en-US" dirty="0" err="1"/>
              <a:t>como</a:t>
            </a:r>
            <a:r>
              <a:rPr lang="en-US" dirty="0"/>
              <a:t> </a:t>
            </a:r>
            <a:r>
              <a:rPr lang="en-US" b="1" dirty="0" err="1"/>
              <a:t>upcast</a:t>
            </a:r>
            <a:r>
              <a:rPr lang="en-US" b="1" dirty="0"/>
              <a:t> </a:t>
            </a:r>
            <a:r>
              <a:rPr lang="en-US" dirty="0"/>
              <a:t>y es </a:t>
            </a:r>
            <a:r>
              <a:rPr lang="en-US" dirty="0" err="1"/>
              <a:t>implícito</a:t>
            </a:r>
            <a:r>
              <a:rPr lang="en-US" dirty="0"/>
              <a:t>.</a:t>
            </a:r>
            <a:endParaRPr lang="en-BO" dirty="0"/>
          </a:p>
        </p:txBody>
      </p:sp>
      <p:sp>
        <p:nvSpPr>
          <p:cNvPr id="4" name="TextBox 3">
            <a:extLst>
              <a:ext uri="{FF2B5EF4-FFF2-40B4-BE49-F238E27FC236}">
                <a16:creationId xmlns:a16="http://schemas.microsoft.com/office/drawing/2014/main" id="{E335565D-7052-6E4E-A585-27B4227CEB78}"/>
              </a:ext>
            </a:extLst>
          </p:cNvPr>
          <p:cNvSpPr txBox="1"/>
          <p:nvPr/>
        </p:nvSpPr>
        <p:spPr>
          <a:xfrm>
            <a:off x="838201" y="1923802"/>
            <a:ext cx="582385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   WriteLine( </a:t>
            </a:r>
            <a:r>
              <a:rPr lang="en-US" sz="1400" b="1" dirty="0" err="1">
                <a:solidFill>
                  <a:schemeClr val="bg1"/>
                </a:solidFill>
              </a:rPr>
              <a:t>cuad.X</a:t>
            </a:r>
            <a:r>
              <a:rPr lang="en-US" sz="1400" b="1" dirty="0">
                <a:solidFill>
                  <a:schemeClr val="bg1"/>
                </a:solidFill>
              </a:rPr>
              <a:t> ); // 10</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rec.X</a:t>
            </a:r>
            <a:r>
              <a:rPr lang="en-US" sz="1400" b="1" dirty="0">
                <a:solidFill>
                  <a:schemeClr val="bg1"/>
                </a:solidFill>
              </a:rPr>
              <a:t> );	        // 10</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obj.GetHashCode</a:t>
            </a:r>
            <a:r>
              <a:rPr lang="en-US" sz="1400" b="1" dirty="0">
                <a:solidFill>
                  <a:schemeClr val="bg1"/>
                </a:solidFill>
              </a:rPr>
              <a:t>() );        // </a:t>
            </a:r>
            <a:r>
              <a:rPr lang="en-BO" sz="1400" b="1" dirty="0"/>
              <a:t>1044….          	/</a:t>
            </a:r>
            <a:r>
              <a:rPr lang="en-US" sz="1400" b="1" dirty="0">
                <a:solidFill>
                  <a:schemeClr val="bg1"/>
                </a:solidFill>
              </a:rPr>
              <a:t>/ WriteLine(</a:t>
            </a:r>
            <a:r>
              <a:rPr lang="en-US" sz="1400" b="1" dirty="0" err="1">
                <a:solidFill>
                  <a:schemeClr val="bg1"/>
                </a:solidFill>
              </a:rPr>
              <a:t>obj.X</a:t>
            </a:r>
            <a:r>
              <a:rPr lang="en-US" sz="1400" b="1" dirty="0">
                <a:solidFill>
                  <a:schemeClr val="bg1"/>
                </a:solidFill>
              </a:rPr>
              <a:t>);      // Error (obj no </a:t>
            </a:r>
            <a:r>
              <a:rPr lang="en-US" sz="1400" b="1" dirty="0" err="1">
                <a:solidFill>
                  <a:schemeClr val="bg1"/>
                </a:solidFill>
              </a:rPr>
              <a:t>tiene</a:t>
            </a:r>
            <a:r>
              <a:rPr lang="en-US" sz="1400" b="1" dirty="0">
                <a:solidFill>
                  <a:schemeClr val="bg1"/>
                </a:solidFill>
              </a:rPr>
              <a:t> un </a:t>
            </a:r>
            <a:r>
              <a:rPr lang="en-US" sz="1400" b="1" dirty="0" err="1">
                <a:solidFill>
                  <a:schemeClr val="bg1"/>
                </a:solidFill>
              </a:rPr>
              <a:t>miembro</a:t>
            </a:r>
            <a:r>
              <a:rPr lang="en-US" sz="1400" b="1" dirty="0">
                <a:solidFill>
                  <a:schemeClr val="bg1"/>
                </a:solidFill>
              </a:rPr>
              <a:t> X)</a:t>
            </a:r>
          </a:p>
          <a:p>
            <a:r>
              <a:rPr lang="en-US" sz="1400" b="1" dirty="0">
                <a:solidFill>
                  <a:schemeClr val="bg1"/>
                </a:solidFill>
              </a:rPr>
              <a:t>                  Object calc = new </a:t>
            </a:r>
            <a:r>
              <a:rPr lang="en-US" sz="1400" b="1" dirty="0" err="1">
                <a:solidFill>
                  <a:schemeClr val="bg1"/>
                </a:solidFill>
              </a:rPr>
              <a:t>Calculador</a:t>
            </a:r>
            <a:r>
              <a:rPr lang="en-US" sz="1400" b="1" dirty="0">
                <a:solidFill>
                  <a:schemeClr val="bg1"/>
                </a:solidFill>
              </a:rPr>
              <a:t>();   WriteLine(</a:t>
            </a:r>
            <a:r>
              <a:rPr lang="en-US" sz="1400" b="1" dirty="0" err="1">
                <a:solidFill>
                  <a:schemeClr val="bg1"/>
                </a:solidFill>
              </a:rPr>
              <a:t>calc.GetHashCode</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81703213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0E3-FB18-DF49-927C-869C8C1C2DCD}"/>
              </a:ext>
            </a:extLst>
          </p:cNvPr>
          <p:cNvSpPr>
            <a:spLocks noGrp="1"/>
          </p:cNvSpPr>
          <p:nvPr>
            <p:ph type="title"/>
          </p:nvPr>
        </p:nvSpPr>
        <p:spPr/>
        <p:txBody>
          <a:bodyPr/>
          <a:lstStyle/>
          <a:p>
            <a:r>
              <a:rPr lang="en-BO" dirty="0"/>
              <a:t>Downcast</a:t>
            </a:r>
          </a:p>
        </p:txBody>
      </p:sp>
      <p:sp>
        <p:nvSpPr>
          <p:cNvPr id="3" name="Content Placeholder 2">
            <a:extLst>
              <a:ext uri="{FF2B5EF4-FFF2-40B4-BE49-F238E27FC236}">
                <a16:creationId xmlns:a16="http://schemas.microsoft.com/office/drawing/2014/main" id="{196B696D-5A48-DA48-AAAA-9D5612B5A472}"/>
              </a:ext>
            </a:extLst>
          </p:cNvPr>
          <p:cNvSpPr>
            <a:spLocks noGrp="1"/>
          </p:cNvSpPr>
          <p:nvPr>
            <p:ph idx="1"/>
          </p:nvPr>
        </p:nvSpPr>
        <p:spPr>
          <a:xfrm>
            <a:off x="7419703" y="1825625"/>
            <a:ext cx="3934096"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Cuando</a:t>
            </a:r>
            <a:r>
              <a:rPr lang="en-US" dirty="0"/>
              <a:t> una variable </a:t>
            </a:r>
            <a:r>
              <a:rPr lang="en-US" dirty="0" err="1"/>
              <a:t>almacena</a:t>
            </a:r>
            <a:r>
              <a:rPr lang="en-US" dirty="0"/>
              <a:t> un </a:t>
            </a:r>
            <a:r>
              <a:rPr lang="en-US" dirty="0" err="1"/>
              <a:t>objeto</a:t>
            </a:r>
            <a:r>
              <a:rPr lang="en-US" dirty="0"/>
              <a:t> de una </a:t>
            </a:r>
            <a:r>
              <a:rPr lang="en-US" dirty="0" err="1"/>
              <a:t>clase</a:t>
            </a:r>
            <a:r>
              <a:rPr lang="en-US" dirty="0"/>
              <a:t> </a:t>
            </a:r>
            <a:r>
              <a:rPr lang="en-US" dirty="0" err="1"/>
              <a:t>derivada</a:t>
            </a:r>
            <a:r>
              <a:rPr lang="en-US" dirty="0"/>
              <a:t> (</a:t>
            </a:r>
            <a:r>
              <a:rPr lang="en-US" dirty="0" err="1"/>
              <a:t>upcast</a:t>
            </a:r>
            <a:r>
              <a:rPr lang="en-US" dirty="0"/>
              <a:t>)  y </a:t>
            </a:r>
            <a:r>
              <a:rPr lang="en-US" dirty="0" err="1"/>
              <a:t>luego</a:t>
            </a:r>
            <a:r>
              <a:rPr lang="en-US" dirty="0"/>
              <a:t> se la </a:t>
            </a:r>
            <a:r>
              <a:rPr lang="en-US" dirty="0" err="1"/>
              <a:t>vuelve</a:t>
            </a:r>
            <a:r>
              <a:rPr lang="en-US" dirty="0"/>
              <a:t> a </a:t>
            </a:r>
            <a:r>
              <a:rPr lang="en-US" dirty="0" err="1"/>
              <a:t>asignar</a:t>
            </a:r>
            <a:r>
              <a:rPr lang="en-US" dirty="0"/>
              <a:t> a una variable del </a:t>
            </a:r>
            <a:r>
              <a:rPr lang="en-US" dirty="0" err="1"/>
              <a:t>mismo</a:t>
            </a:r>
            <a:r>
              <a:rPr lang="en-US" dirty="0"/>
              <a:t> </a:t>
            </a:r>
            <a:r>
              <a:rPr lang="en-US" dirty="0" err="1"/>
              <a:t>tipo</a:t>
            </a:r>
            <a:r>
              <a:rPr lang="en-US" dirty="0"/>
              <a:t> que el </a:t>
            </a:r>
            <a:r>
              <a:rPr lang="en-US" dirty="0" err="1"/>
              <a:t>objeto</a:t>
            </a:r>
            <a:r>
              <a:rPr lang="en-US" dirty="0"/>
              <a:t>, </a:t>
            </a:r>
            <a:r>
              <a:rPr lang="en-US" dirty="0" err="1"/>
              <a:t>todo</a:t>
            </a:r>
            <a:r>
              <a:rPr lang="en-US" dirty="0"/>
              <a:t> lo </a:t>
            </a:r>
            <a:r>
              <a:rPr lang="en-US" dirty="0" err="1"/>
              <a:t>específico</a:t>
            </a:r>
            <a:r>
              <a:rPr lang="en-US" dirty="0"/>
              <a:t> de la </a:t>
            </a:r>
            <a:r>
              <a:rPr lang="en-US" dirty="0" err="1"/>
              <a:t>clase</a:t>
            </a:r>
            <a:r>
              <a:rPr lang="en-US" dirty="0"/>
              <a:t> </a:t>
            </a:r>
            <a:r>
              <a:rPr lang="en-US" dirty="0" err="1"/>
              <a:t>derivada</a:t>
            </a:r>
            <a:r>
              <a:rPr lang="en-US" dirty="0"/>
              <a:t> es </a:t>
            </a:r>
            <a:r>
              <a:rPr lang="en-US" dirty="0" err="1"/>
              <a:t>nuevamente</a:t>
            </a:r>
            <a:r>
              <a:rPr lang="en-US" dirty="0"/>
              <a:t> </a:t>
            </a:r>
            <a:r>
              <a:rPr lang="en-US" dirty="0" err="1"/>
              <a:t>accesible</a:t>
            </a:r>
            <a:r>
              <a:rPr lang="en-US" dirty="0"/>
              <a:t>. A </a:t>
            </a:r>
            <a:r>
              <a:rPr lang="en-US" dirty="0" err="1"/>
              <a:t>esto</a:t>
            </a:r>
            <a:r>
              <a:rPr lang="en-US" dirty="0"/>
              <a:t> se le llama </a:t>
            </a:r>
            <a:r>
              <a:rPr lang="en-US" b="1" dirty="0"/>
              <a:t>downcast</a:t>
            </a:r>
            <a:r>
              <a:rPr lang="en-US" dirty="0"/>
              <a:t>. Y debe ser </a:t>
            </a:r>
            <a:r>
              <a:rPr lang="en-US" dirty="0" err="1"/>
              <a:t>explícito</a:t>
            </a:r>
            <a:r>
              <a:rPr lang="en-US" dirty="0"/>
              <a:t> con el </a:t>
            </a:r>
            <a:r>
              <a:rPr lang="en-US" dirty="0" err="1"/>
              <a:t>operador</a:t>
            </a:r>
            <a:r>
              <a:rPr lang="en-US" dirty="0"/>
              <a:t> (</a:t>
            </a:r>
            <a:r>
              <a:rPr lang="en-US" dirty="0" err="1"/>
              <a:t>clase_destino</a:t>
            </a:r>
            <a:r>
              <a:rPr lang="en-US" dirty="0"/>
              <a:t>). Es </a:t>
            </a:r>
            <a:r>
              <a:rPr lang="en-US" dirty="0" err="1"/>
              <a:t>como</a:t>
            </a:r>
            <a:r>
              <a:rPr lang="en-US" dirty="0"/>
              <a:t> una </a:t>
            </a:r>
            <a:r>
              <a:rPr lang="en-US" dirty="0" err="1"/>
              <a:t>especie</a:t>
            </a:r>
            <a:r>
              <a:rPr lang="en-US" dirty="0"/>
              <a:t> de conversion.</a:t>
            </a:r>
          </a:p>
          <a:p>
            <a:pPr marL="0" indent="0">
              <a:buNone/>
            </a:pPr>
            <a:endParaRPr lang="en-US" dirty="0"/>
          </a:p>
          <a:p>
            <a:pPr marL="0" indent="0">
              <a:buNone/>
            </a:pPr>
            <a:r>
              <a:rPr lang="en-US" dirty="0"/>
              <a:t>Por </a:t>
            </a:r>
            <a:r>
              <a:rPr lang="en-US" dirty="0" err="1"/>
              <a:t>ejemplo</a:t>
            </a:r>
            <a:r>
              <a:rPr lang="en-US" dirty="0"/>
              <a:t> </a:t>
            </a:r>
            <a:r>
              <a:rPr lang="en-US" dirty="0" err="1"/>
              <a:t>cuando</a:t>
            </a:r>
            <a:r>
              <a:rPr lang="en-US" dirty="0"/>
              <a:t> una variable de </a:t>
            </a:r>
            <a:r>
              <a:rPr lang="en-US" dirty="0" err="1"/>
              <a:t>tipo</a:t>
            </a:r>
            <a:r>
              <a:rPr lang="en-US" dirty="0"/>
              <a:t> </a:t>
            </a:r>
            <a:r>
              <a:rPr lang="en-US" b="1" dirty="0" err="1"/>
              <a:t>Rectangulo</a:t>
            </a:r>
            <a:r>
              <a:rPr lang="en-US" dirty="0"/>
              <a:t> </a:t>
            </a:r>
            <a:r>
              <a:rPr lang="en-US" dirty="0" err="1"/>
              <a:t>referencia</a:t>
            </a:r>
            <a:r>
              <a:rPr lang="en-US" dirty="0"/>
              <a:t> a un </a:t>
            </a:r>
            <a:r>
              <a:rPr lang="en-US" b="1" dirty="0" err="1"/>
              <a:t>Cuadrado</a:t>
            </a:r>
            <a:r>
              <a:rPr lang="en-US" b="1" dirty="0"/>
              <a:t> </a:t>
            </a:r>
            <a:r>
              <a:rPr lang="en-US" dirty="0"/>
              <a:t>el </a:t>
            </a:r>
            <a:r>
              <a:rPr lang="en-US" dirty="0" err="1"/>
              <a:t>objeto</a:t>
            </a:r>
            <a:r>
              <a:rPr lang="en-US" dirty="0"/>
              <a:t> </a:t>
            </a:r>
            <a:r>
              <a:rPr lang="en-US" dirty="0" err="1"/>
              <a:t>sigue</a:t>
            </a:r>
            <a:r>
              <a:rPr lang="en-US" dirty="0"/>
              <a:t> </a:t>
            </a:r>
            <a:r>
              <a:rPr lang="en-US" dirty="0" err="1"/>
              <a:t>siendo</a:t>
            </a:r>
            <a:r>
              <a:rPr lang="en-US" dirty="0"/>
              <a:t> un </a:t>
            </a:r>
            <a:r>
              <a:rPr lang="en-US" b="1" dirty="0" err="1"/>
              <a:t>Cuadrado</a:t>
            </a:r>
            <a:r>
              <a:rPr lang="en-US" dirty="0"/>
              <a:t>, por </a:t>
            </a:r>
            <a:r>
              <a:rPr lang="en-US" dirty="0" err="1"/>
              <a:t>eso</a:t>
            </a:r>
            <a:r>
              <a:rPr lang="en-US" dirty="0"/>
              <a:t> es possible </a:t>
            </a:r>
            <a:r>
              <a:rPr lang="en-US" dirty="0" err="1"/>
              <a:t>asignar</a:t>
            </a:r>
            <a:r>
              <a:rPr lang="en-US" dirty="0"/>
              <a:t> </a:t>
            </a:r>
            <a:r>
              <a:rPr lang="en-US" dirty="0" err="1"/>
              <a:t>esa</a:t>
            </a:r>
            <a:r>
              <a:rPr lang="en-US" dirty="0"/>
              <a:t> variable </a:t>
            </a:r>
            <a:r>
              <a:rPr lang="en-US" dirty="0" err="1"/>
              <a:t>otra</a:t>
            </a:r>
            <a:r>
              <a:rPr lang="en-US" dirty="0"/>
              <a:t> </a:t>
            </a:r>
            <a:r>
              <a:rPr lang="en-US" dirty="0" err="1"/>
              <a:t>vez</a:t>
            </a:r>
            <a:r>
              <a:rPr lang="en-US" dirty="0"/>
              <a:t> a una variable de </a:t>
            </a:r>
            <a:r>
              <a:rPr lang="en-US" dirty="0" err="1"/>
              <a:t>tipo</a:t>
            </a:r>
            <a:r>
              <a:rPr lang="en-US" dirty="0"/>
              <a:t> </a:t>
            </a:r>
            <a:r>
              <a:rPr lang="en-US" b="1" dirty="0" err="1"/>
              <a:t>Cuadrado</a:t>
            </a:r>
            <a:r>
              <a:rPr lang="en-US" b="1" dirty="0"/>
              <a:t> </a:t>
            </a:r>
            <a:r>
              <a:rPr lang="en-US" dirty="0"/>
              <a:t>y es possible a </a:t>
            </a:r>
            <a:r>
              <a:rPr lang="en-US" dirty="0" err="1"/>
              <a:t>través</a:t>
            </a:r>
            <a:r>
              <a:rPr lang="en-US" dirty="0"/>
              <a:t> de </a:t>
            </a:r>
            <a:r>
              <a:rPr lang="en-US" dirty="0" err="1"/>
              <a:t>esta</a:t>
            </a:r>
            <a:r>
              <a:rPr lang="en-US" dirty="0"/>
              <a:t> acceder </a:t>
            </a:r>
            <a:r>
              <a:rPr lang="en-US" dirty="0" err="1"/>
              <a:t>otra</a:t>
            </a:r>
            <a:r>
              <a:rPr lang="en-US" dirty="0"/>
              <a:t> </a:t>
            </a:r>
            <a:r>
              <a:rPr lang="en-US" dirty="0" err="1"/>
              <a:t>vez</a:t>
            </a:r>
            <a:r>
              <a:rPr lang="en-US" dirty="0"/>
              <a:t> a los </a:t>
            </a:r>
            <a:r>
              <a:rPr lang="en-US" dirty="0" err="1"/>
              <a:t>miembros</a:t>
            </a:r>
            <a:r>
              <a:rPr lang="en-US" dirty="0"/>
              <a:t> de la </a:t>
            </a:r>
            <a:r>
              <a:rPr lang="en-US" dirty="0" err="1"/>
              <a:t>instancia</a:t>
            </a:r>
            <a:r>
              <a:rPr lang="en-US" dirty="0"/>
              <a:t> </a:t>
            </a:r>
            <a:r>
              <a:rPr lang="en-US" b="1" dirty="0" err="1"/>
              <a:t>Cuadrado</a:t>
            </a:r>
            <a:r>
              <a:rPr lang="en-US" dirty="0"/>
              <a:t>. </a:t>
            </a:r>
            <a:endParaRPr lang="en-BO" dirty="0"/>
          </a:p>
        </p:txBody>
      </p:sp>
      <p:sp>
        <p:nvSpPr>
          <p:cNvPr id="5" name="TextBox 4">
            <a:extLst>
              <a:ext uri="{FF2B5EF4-FFF2-40B4-BE49-F238E27FC236}">
                <a16:creationId xmlns:a16="http://schemas.microsoft.com/office/drawing/2014/main" id="{B9984B03-E48E-8945-9D68-1C06051399E9}"/>
              </a:ext>
            </a:extLst>
          </p:cNvPr>
          <p:cNvSpPr txBox="1"/>
          <p:nvPr/>
        </p:nvSpPr>
        <p:spPr>
          <a:xfrm>
            <a:off x="838199" y="1473227"/>
            <a:ext cx="630282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 </a:t>
            </a:r>
            <a:r>
              <a:rPr lang="en-US" sz="1400" b="1" dirty="0" err="1">
                <a:solidFill>
                  <a:schemeClr val="bg1"/>
                </a:solidFill>
              </a:rPr>
              <a:t>deriva</a:t>
            </a:r>
            <a:r>
              <a:rPr lang="en-US" sz="1400" b="1" dirty="0">
                <a:solidFill>
                  <a:schemeClr val="bg1"/>
                </a:solidFill>
              </a:rPr>
              <a:t> </a:t>
            </a:r>
            <a:r>
              <a:rPr lang="en-US" sz="1400" b="1" dirty="0" err="1">
                <a:solidFill>
                  <a:schemeClr val="bg1"/>
                </a:solidFill>
              </a:rPr>
              <a:t>también</a:t>
            </a:r>
            <a:r>
              <a:rPr lang="en-US" sz="1400" b="1" dirty="0">
                <a:solidFill>
                  <a:schemeClr val="bg1"/>
                </a:solidFill>
              </a:rPr>
              <a:t> de Object</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Color = "Verde" };   </a:t>
            </a:r>
          </a:p>
          <a:p>
            <a:r>
              <a:rPr lang="en-US" sz="1400" b="1" dirty="0">
                <a:solidFill>
                  <a:schemeClr val="bg1"/>
                </a:solidFill>
              </a:rPr>
              <a:t>                  WriteLine( $"{</a:t>
            </a:r>
            <a:r>
              <a:rPr lang="en-US" sz="1400" b="1" dirty="0" err="1">
                <a:solidFill>
                  <a:schemeClr val="bg1"/>
                </a:solidFill>
              </a:rPr>
              <a:t>cuad.X</a:t>
            </a:r>
            <a:r>
              <a:rPr lang="en-US" sz="1400" b="1" dirty="0">
                <a:solidFill>
                  <a:schemeClr val="bg1"/>
                </a:solidFill>
              </a:rPr>
              <a:t>} – {</a:t>
            </a:r>
            <a:r>
              <a:rPr lang="en-US" sz="1400" b="1" dirty="0" err="1">
                <a:solidFill>
                  <a:schemeClr val="bg1"/>
                </a:solidFill>
              </a:rPr>
              <a:t>cuad.Color</a:t>
            </a:r>
            <a:r>
              <a:rPr lang="en-US" sz="1400" b="1" dirty="0">
                <a:solidFill>
                  <a:schemeClr val="bg1"/>
                </a:solidFill>
              </a:rPr>
              <a:t>}"  ); // 10 - Verde</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rec.Color</a:t>
            </a:r>
            <a:r>
              <a:rPr lang="en-US" sz="1400" b="1" dirty="0">
                <a:solidFill>
                  <a:schemeClr val="bg1"/>
                </a:solidFill>
              </a:rPr>
              <a:t> );	        // Error</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obj.Color</a:t>
            </a:r>
            <a:r>
              <a:rPr lang="en-US" sz="1400" b="1" dirty="0">
                <a:solidFill>
                  <a:schemeClr val="bg1"/>
                </a:solidFill>
              </a:rPr>
              <a:t> );     	        // </a:t>
            </a:r>
            <a:r>
              <a:rPr lang="en-BO" sz="1400" b="1" dirty="0"/>
              <a:t>Error</a:t>
            </a:r>
          </a:p>
          <a:p>
            <a:r>
              <a:rPr lang="en-BO" sz="1400" b="1" dirty="0"/>
              <a:t>                  Cuadrado cuadR = (Cuadrado) rec; WriteLine(cuadR.Color);</a:t>
            </a:r>
          </a:p>
          <a:p>
            <a:r>
              <a:rPr lang="en-BO" sz="1400" b="1" dirty="0"/>
              <a:t>                  Cuadrado cuadO = (Cuadrado) obj; WriteLine(cuadO.Color);</a:t>
            </a:r>
          </a:p>
          <a:p>
            <a:r>
              <a:rPr lang="en-BO" sz="1400" b="1" dirty="0"/>
              <a:t>                  // var recx = new Rectangulo(); Cuadrado cd = (Cuadrado) recx;  // Error </a:t>
            </a:r>
          </a:p>
          <a:p>
            <a:r>
              <a:rPr lang="en-BO" sz="1400" b="1" dirty="0"/>
              <a:t>                  // var calc = new Calculador(); Cuadrado cda = (Cuadrado) calc;  // Error</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295245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9EF-B032-4045-9F4A-DBC212198211}"/>
              </a:ext>
            </a:extLst>
          </p:cNvPr>
          <p:cNvSpPr>
            <a:spLocks noGrp="1"/>
          </p:cNvSpPr>
          <p:nvPr>
            <p:ph type="title"/>
          </p:nvPr>
        </p:nvSpPr>
        <p:spPr/>
        <p:txBody>
          <a:bodyPr/>
          <a:lstStyle/>
          <a:p>
            <a:r>
              <a:rPr lang="en-US" dirty="0" err="1"/>
              <a:t>i</a:t>
            </a:r>
            <a:r>
              <a:rPr lang="en-BO" dirty="0"/>
              <a:t>s y as</a:t>
            </a:r>
          </a:p>
        </p:txBody>
      </p:sp>
      <p:sp>
        <p:nvSpPr>
          <p:cNvPr id="3" name="Content Placeholder 2">
            <a:extLst>
              <a:ext uri="{FF2B5EF4-FFF2-40B4-BE49-F238E27FC236}">
                <a16:creationId xmlns:a16="http://schemas.microsoft.com/office/drawing/2014/main" id="{CD57F91E-2981-3A41-B901-B1A1C75B4E3A}"/>
              </a:ext>
            </a:extLst>
          </p:cNvPr>
          <p:cNvSpPr>
            <a:spLocks noGrp="1"/>
          </p:cNvSpPr>
          <p:nvPr>
            <p:ph idx="1"/>
          </p:nvPr>
        </p:nvSpPr>
        <p:spPr>
          <a:xfrm>
            <a:off x="6853646" y="1825625"/>
            <a:ext cx="4500153"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Hay dos </a:t>
            </a:r>
            <a:r>
              <a:rPr lang="en-US" dirty="0" err="1"/>
              <a:t>operadores</a:t>
            </a:r>
            <a:r>
              <a:rPr lang="en-US" dirty="0"/>
              <a:t> que se </a:t>
            </a:r>
            <a:r>
              <a:rPr lang="en-US" dirty="0" err="1"/>
              <a:t>pueden</a:t>
            </a:r>
            <a:r>
              <a:rPr lang="en-US" dirty="0"/>
              <a:t> </a:t>
            </a:r>
            <a:r>
              <a:rPr lang="en-US" dirty="0" err="1"/>
              <a:t>usar</a:t>
            </a:r>
            <a:r>
              <a:rPr lang="en-US" dirty="0"/>
              <a:t> para </a:t>
            </a:r>
            <a:r>
              <a:rPr lang="en-US" dirty="0" err="1"/>
              <a:t>evitar</a:t>
            </a:r>
            <a:r>
              <a:rPr lang="en-US" dirty="0"/>
              <a:t> </a:t>
            </a:r>
            <a:r>
              <a:rPr lang="en-US" dirty="0" err="1"/>
              <a:t>errores</a:t>
            </a:r>
            <a:r>
              <a:rPr lang="en-US" dirty="0"/>
              <a:t> (</a:t>
            </a:r>
            <a:r>
              <a:rPr lang="en-US" dirty="0" err="1"/>
              <a:t>excepciones</a:t>
            </a:r>
            <a:r>
              <a:rPr lang="en-US" dirty="0"/>
              <a:t>) al </a:t>
            </a:r>
            <a:r>
              <a:rPr lang="en-US" dirty="0" err="1"/>
              <a:t>hacer</a:t>
            </a:r>
            <a:r>
              <a:rPr lang="en-US" dirty="0"/>
              <a:t> </a:t>
            </a:r>
            <a:r>
              <a:rPr lang="en-US" b="1" dirty="0"/>
              <a:t>casting</a:t>
            </a:r>
            <a:r>
              <a:rPr lang="en-US" dirty="0"/>
              <a:t> de </a:t>
            </a:r>
            <a:r>
              <a:rPr lang="en-US" dirty="0" err="1"/>
              <a:t>objetos</a:t>
            </a:r>
            <a:r>
              <a:rPr lang="en-US" dirty="0"/>
              <a:t>: </a:t>
            </a:r>
            <a:r>
              <a:rPr lang="en-US" b="1" dirty="0"/>
              <a:t>is</a:t>
            </a:r>
            <a:r>
              <a:rPr lang="en-US" dirty="0"/>
              <a:t> y </a:t>
            </a:r>
            <a:r>
              <a:rPr lang="en-US" b="1" dirty="0"/>
              <a:t>as</a:t>
            </a:r>
            <a:r>
              <a:rPr lang="en-US" dirty="0"/>
              <a:t>. </a:t>
            </a:r>
          </a:p>
          <a:p>
            <a:pPr marL="0" indent="0">
              <a:buNone/>
            </a:pPr>
            <a:endParaRPr lang="en-US" dirty="0"/>
          </a:p>
          <a:p>
            <a:pPr marL="0" indent="0">
              <a:buNone/>
            </a:pPr>
            <a:r>
              <a:rPr lang="en-US" dirty="0"/>
              <a:t>El </a:t>
            </a:r>
            <a:r>
              <a:rPr lang="en-US" dirty="0" err="1"/>
              <a:t>operador</a:t>
            </a:r>
            <a:r>
              <a:rPr lang="en-US" dirty="0"/>
              <a:t> </a:t>
            </a:r>
            <a:r>
              <a:rPr lang="en-US" b="1" dirty="0"/>
              <a:t>is</a:t>
            </a:r>
            <a:r>
              <a:rPr lang="en-US" dirty="0"/>
              <a:t> </a:t>
            </a:r>
            <a:r>
              <a:rPr lang="en-US" dirty="0" err="1"/>
              <a:t>devuelve</a:t>
            </a:r>
            <a:r>
              <a:rPr lang="en-US" dirty="0"/>
              <a:t> true </a:t>
            </a:r>
            <a:r>
              <a:rPr lang="en-US" dirty="0" err="1"/>
              <a:t>si</a:t>
            </a:r>
            <a:r>
              <a:rPr lang="en-US" dirty="0"/>
              <a:t> el </a:t>
            </a:r>
            <a:r>
              <a:rPr lang="en-US" dirty="0" err="1"/>
              <a:t>objeto</a:t>
            </a:r>
            <a:r>
              <a:rPr lang="en-US" dirty="0"/>
              <a:t> del </a:t>
            </a:r>
            <a:r>
              <a:rPr lang="en-US" dirty="0" err="1"/>
              <a:t>lado</a:t>
            </a:r>
            <a:r>
              <a:rPr lang="en-US" dirty="0"/>
              <a:t> </a:t>
            </a:r>
            <a:r>
              <a:rPr lang="en-US" dirty="0" err="1"/>
              <a:t>izquierdo</a:t>
            </a:r>
            <a:r>
              <a:rPr lang="en-US" dirty="0"/>
              <a:t> se </a:t>
            </a:r>
            <a:r>
              <a:rPr lang="en-US" dirty="0" err="1"/>
              <a:t>puede</a:t>
            </a:r>
            <a:r>
              <a:rPr lang="en-US" dirty="0"/>
              <a:t> </a:t>
            </a:r>
            <a:r>
              <a:rPr lang="en-US" dirty="0" err="1"/>
              <a:t>convertir</a:t>
            </a:r>
            <a:r>
              <a:rPr lang="en-US" dirty="0"/>
              <a:t> al </a:t>
            </a:r>
            <a:r>
              <a:rPr lang="en-US" dirty="0" err="1"/>
              <a:t>tipo</a:t>
            </a:r>
            <a:r>
              <a:rPr lang="en-US" dirty="0"/>
              <a:t> del </a:t>
            </a:r>
            <a:r>
              <a:rPr lang="en-US" dirty="0" err="1"/>
              <a:t>lado</a:t>
            </a:r>
            <a:r>
              <a:rPr lang="en-US" dirty="0"/>
              <a:t> derecho sin </a:t>
            </a:r>
            <a:r>
              <a:rPr lang="en-US" dirty="0" err="1"/>
              <a:t>causar</a:t>
            </a:r>
            <a:r>
              <a:rPr lang="en-US" dirty="0"/>
              <a:t> una </a:t>
            </a:r>
            <a:r>
              <a:rPr lang="en-US" dirty="0" err="1"/>
              <a:t>excepción</a:t>
            </a:r>
            <a:r>
              <a:rPr lang="en-US" dirty="0"/>
              <a:t>.</a:t>
            </a:r>
          </a:p>
          <a:p>
            <a:pPr marL="0" indent="0">
              <a:buNone/>
            </a:pPr>
            <a:endParaRPr lang="en-US" dirty="0"/>
          </a:p>
          <a:p>
            <a:pPr marL="0" indent="0">
              <a:buNone/>
            </a:pPr>
            <a:r>
              <a:rPr lang="en-US" dirty="0"/>
              <a:t>El </a:t>
            </a:r>
            <a:r>
              <a:rPr lang="en-US" dirty="0" err="1"/>
              <a:t>operador</a:t>
            </a:r>
            <a:r>
              <a:rPr lang="en-US" dirty="0"/>
              <a:t> </a:t>
            </a:r>
            <a:r>
              <a:rPr lang="en-US" b="1" dirty="0"/>
              <a:t>as</a:t>
            </a:r>
            <a:r>
              <a:rPr lang="en-US" dirty="0"/>
              <a:t> es </a:t>
            </a:r>
            <a:r>
              <a:rPr lang="en-US" dirty="0" err="1"/>
              <a:t>utilizado</a:t>
            </a:r>
            <a:r>
              <a:rPr lang="en-US" dirty="0"/>
              <a:t> </a:t>
            </a:r>
            <a:r>
              <a:rPr lang="en-US" dirty="0" err="1"/>
              <a:t>en</a:t>
            </a:r>
            <a:r>
              <a:rPr lang="en-US" dirty="0"/>
              <a:t> </a:t>
            </a:r>
            <a:r>
              <a:rPr lang="en-US" dirty="0" err="1"/>
              <a:t>reemplazo</a:t>
            </a:r>
            <a:r>
              <a:rPr lang="en-US" dirty="0"/>
              <a:t> del </a:t>
            </a:r>
            <a:r>
              <a:rPr lang="en-US" dirty="0" err="1"/>
              <a:t>operador</a:t>
            </a:r>
            <a:r>
              <a:rPr lang="en-US" dirty="0"/>
              <a:t> de casting () para </a:t>
            </a:r>
            <a:r>
              <a:rPr lang="en-US" dirty="0" err="1"/>
              <a:t>realizar</a:t>
            </a:r>
            <a:r>
              <a:rPr lang="en-US" dirty="0"/>
              <a:t> casting de </a:t>
            </a:r>
            <a:r>
              <a:rPr lang="en-US" dirty="0" err="1"/>
              <a:t>objetos</a:t>
            </a:r>
            <a:r>
              <a:rPr lang="en-US" dirty="0"/>
              <a:t>. La </a:t>
            </a:r>
            <a:r>
              <a:rPr lang="en-US" dirty="0" err="1"/>
              <a:t>diferencia</a:t>
            </a:r>
            <a:r>
              <a:rPr lang="en-US" dirty="0"/>
              <a:t> que </a:t>
            </a:r>
            <a:r>
              <a:rPr lang="en-US" dirty="0" err="1"/>
              <a:t>si</a:t>
            </a:r>
            <a:r>
              <a:rPr lang="en-US" dirty="0"/>
              <a:t> el casting </a:t>
            </a:r>
            <a:r>
              <a:rPr lang="en-US" dirty="0" err="1"/>
              <a:t>falla</a:t>
            </a:r>
            <a:r>
              <a:rPr lang="en-US" dirty="0"/>
              <a:t>, se </a:t>
            </a:r>
            <a:r>
              <a:rPr lang="en-US" dirty="0" err="1"/>
              <a:t>obtiene</a:t>
            </a:r>
            <a:r>
              <a:rPr lang="en-US" dirty="0"/>
              <a:t> una </a:t>
            </a:r>
            <a:r>
              <a:rPr lang="en-US" dirty="0" err="1"/>
              <a:t>referencia</a:t>
            </a:r>
            <a:r>
              <a:rPr lang="en-US" dirty="0"/>
              <a:t> </a:t>
            </a:r>
            <a:r>
              <a:rPr lang="en-US" dirty="0" err="1"/>
              <a:t>nula</a:t>
            </a:r>
            <a:r>
              <a:rPr lang="en-US" dirty="0"/>
              <a:t> sin que se </a:t>
            </a:r>
            <a:r>
              <a:rPr lang="en-US" dirty="0" err="1"/>
              <a:t>produca</a:t>
            </a:r>
            <a:r>
              <a:rPr lang="en-US" dirty="0"/>
              <a:t> un error.</a:t>
            </a:r>
          </a:p>
          <a:p>
            <a:pPr marL="0" indent="0">
              <a:buNone/>
            </a:pPr>
            <a:r>
              <a:rPr lang="en-US" dirty="0"/>
              <a:t> </a:t>
            </a:r>
            <a:endParaRPr lang="en-BO" dirty="0"/>
          </a:p>
        </p:txBody>
      </p:sp>
      <p:sp>
        <p:nvSpPr>
          <p:cNvPr id="4" name="TextBox 3">
            <a:extLst>
              <a:ext uri="{FF2B5EF4-FFF2-40B4-BE49-F238E27FC236}">
                <a16:creationId xmlns:a16="http://schemas.microsoft.com/office/drawing/2014/main" id="{009C9A0A-8CF2-A844-81F1-03F7F5DC8AEE}"/>
              </a:ext>
            </a:extLst>
          </p:cNvPr>
          <p:cNvSpPr txBox="1"/>
          <p:nvPr/>
        </p:nvSpPr>
        <p:spPr>
          <a:xfrm>
            <a:off x="838200" y="1816080"/>
            <a:ext cx="5797732"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figura</a:t>
            </a:r>
            <a:r>
              <a:rPr lang="en-US" sz="1400" b="1" dirty="0">
                <a:solidFill>
                  <a:schemeClr val="bg1"/>
                </a:solidFill>
              </a:rPr>
              <a:t> as </a:t>
            </a:r>
            <a:r>
              <a:rPr lang="en-US" sz="1400" b="1" dirty="0" err="1">
                <a:solidFill>
                  <a:schemeClr val="bg1"/>
                </a:solidFill>
              </a:rPr>
              <a:t>Cuadrado</a:t>
            </a:r>
            <a:r>
              <a:rPr lang="en-US" sz="1400" b="1" dirty="0">
                <a:solidFill>
                  <a:schemeClr val="bg1"/>
                </a:solidFill>
              </a:rPr>
              <a:t>).Color}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forma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forma as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cuad</a:t>
            </a:r>
            <a:r>
              <a:rPr lang="en-US" sz="1400" b="1" dirty="0">
                <a:solidFill>
                  <a:schemeClr val="bg1"/>
                </a:solidFill>
              </a:rPr>
              <a:t> es {(</a:t>
            </a:r>
            <a:r>
              <a:rPr lang="en-US" sz="1400" b="1" dirty="0" err="1">
                <a:solidFill>
                  <a:schemeClr val="bg1"/>
                </a:solidFill>
              </a:rPr>
              <a:t>cuad</a:t>
            </a:r>
            <a:r>
              <a:rPr lang="en-US" sz="1400" b="1" dirty="0">
                <a:solidFill>
                  <a:schemeClr val="bg1"/>
                </a:solidFill>
              </a:rPr>
              <a:t> == null ? "null" : "not null")}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63115963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8E86-1210-944C-9ED9-525ED5BDAABB}"/>
              </a:ext>
            </a:extLst>
          </p:cNvPr>
          <p:cNvSpPr>
            <a:spLocks noGrp="1"/>
          </p:cNvSpPr>
          <p:nvPr>
            <p:ph type="title"/>
          </p:nvPr>
        </p:nvSpPr>
        <p:spPr/>
        <p:txBody>
          <a:bodyPr/>
          <a:lstStyle/>
          <a:p>
            <a:r>
              <a:rPr lang="en-BO" dirty="0"/>
              <a:t>Using is with Pattern Matching </a:t>
            </a:r>
          </a:p>
        </p:txBody>
      </p:sp>
      <p:sp>
        <p:nvSpPr>
          <p:cNvPr id="3" name="Content Placeholder 2">
            <a:extLst>
              <a:ext uri="{FF2B5EF4-FFF2-40B4-BE49-F238E27FC236}">
                <a16:creationId xmlns:a16="http://schemas.microsoft.com/office/drawing/2014/main" id="{B08BF387-CF87-7F4E-97D3-C8A6663AE338}"/>
              </a:ext>
            </a:extLst>
          </p:cNvPr>
          <p:cNvSpPr>
            <a:spLocks noGrp="1"/>
          </p:cNvSpPr>
          <p:nvPr>
            <p:ph idx="1"/>
          </p:nvPr>
        </p:nvSpPr>
        <p:spPr>
          <a:xfrm>
            <a:off x="7376160" y="1933346"/>
            <a:ext cx="3977640" cy="4351338"/>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sz="2900" dirty="0" err="1"/>
              <a:t>Cuando</a:t>
            </a:r>
            <a:r>
              <a:rPr lang="en-US" sz="2900" dirty="0"/>
              <a:t> se </a:t>
            </a:r>
            <a:r>
              <a:rPr lang="en-US" sz="2900" dirty="0" err="1"/>
              <a:t>usa</a:t>
            </a:r>
            <a:r>
              <a:rPr lang="en-US" sz="2900" dirty="0"/>
              <a:t> el </a:t>
            </a:r>
            <a:r>
              <a:rPr lang="en-US" sz="2900" dirty="0" err="1"/>
              <a:t>operador</a:t>
            </a:r>
            <a:r>
              <a:rPr lang="en-US" sz="2900" dirty="0"/>
              <a:t> </a:t>
            </a:r>
            <a:r>
              <a:rPr lang="en-US" sz="2900" b="1" dirty="0"/>
              <a:t>as</a:t>
            </a:r>
            <a:r>
              <a:rPr lang="en-US" sz="2900" dirty="0"/>
              <a:t>, no hay </a:t>
            </a:r>
            <a:r>
              <a:rPr lang="en-US" sz="2900" dirty="0" err="1"/>
              <a:t>distinción</a:t>
            </a:r>
            <a:r>
              <a:rPr lang="en-US" sz="2900" dirty="0"/>
              <a:t> entre un valor </a:t>
            </a:r>
            <a:r>
              <a:rPr lang="en-US" sz="2900" dirty="0" err="1"/>
              <a:t>nulo</a:t>
            </a:r>
            <a:r>
              <a:rPr lang="en-US" sz="2900" dirty="0"/>
              <a:t> y el </a:t>
            </a:r>
            <a:r>
              <a:rPr lang="en-US" sz="2900" dirty="0" err="1"/>
              <a:t>tipo</a:t>
            </a:r>
            <a:r>
              <a:rPr lang="en-US" sz="2900" dirty="0"/>
              <a:t> </a:t>
            </a:r>
            <a:r>
              <a:rPr lang="en-US" sz="2900" dirty="0" err="1"/>
              <a:t>incorrecto</a:t>
            </a:r>
            <a:r>
              <a:rPr lang="en-US" sz="2900" dirty="0"/>
              <a:t>. </a:t>
            </a:r>
            <a:r>
              <a:rPr lang="en-US" sz="2900" dirty="0" err="1"/>
              <a:t>Además</a:t>
            </a:r>
            <a:r>
              <a:rPr lang="en-US" sz="2900" dirty="0"/>
              <a:t>, </a:t>
            </a:r>
            <a:r>
              <a:rPr lang="en-US" sz="2900" dirty="0" err="1"/>
              <a:t>este</a:t>
            </a:r>
            <a:r>
              <a:rPr lang="en-US" sz="2900" dirty="0"/>
              <a:t> </a:t>
            </a:r>
            <a:r>
              <a:rPr lang="en-US" sz="2900" dirty="0" err="1"/>
              <a:t>operador</a:t>
            </a:r>
            <a:r>
              <a:rPr lang="en-US" sz="2900" dirty="0"/>
              <a:t> solo </a:t>
            </a:r>
            <a:r>
              <a:rPr lang="en-US" sz="2900" dirty="0" err="1"/>
              <a:t>funciona</a:t>
            </a:r>
            <a:r>
              <a:rPr lang="en-US" sz="2900" dirty="0"/>
              <a:t> con variables de </a:t>
            </a:r>
            <a:r>
              <a:rPr lang="en-US" sz="2900" dirty="0" err="1"/>
              <a:t>tipo</a:t>
            </a:r>
            <a:r>
              <a:rPr lang="en-US" sz="2900" dirty="0"/>
              <a:t> de </a:t>
            </a:r>
            <a:r>
              <a:rPr lang="en-US" sz="2900" dirty="0" err="1"/>
              <a:t>referencia</a:t>
            </a:r>
            <a:r>
              <a:rPr lang="en-US" sz="2900" dirty="0"/>
              <a:t>. Pattern Matching </a:t>
            </a:r>
            <a:r>
              <a:rPr lang="en-US" sz="2900" dirty="0" err="1"/>
              <a:t>proporciona</a:t>
            </a:r>
            <a:r>
              <a:rPr lang="en-US" sz="2900" dirty="0"/>
              <a:t> una forma de </a:t>
            </a:r>
            <a:r>
              <a:rPr lang="en-US" sz="2900" dirty="0" err="1"/>
              <a:t>superar</a:t>
            </a:r>
            <a:r>
              <a:rPr lang="en-US" sz="2900" dirty="0"/>
              <a:t> </a:t>
            </a:r>
            <a:r>
              <a:rPr lang="en-US" sz="2900" dirty="0" err="1"/>
              <a:t>estas</a:t>
            </a:r>
            <a:r>
              <a:rPr lang="en-US" sz="2900" dirty="0"/>
              <a:t> </a:t>
            </a:r>
            <a:r>
              <a:rPr lang="en-US" sz="2900" dirty="0" err="1"/>
              <a:t>restricciones</a:t>
            </a:r>
            <a:r>
              <a:rPr lang="en-US" sz="2900" dirty="0"/>
              <a:t>, </a:t>
            </a:r>
            <a:r>
              <a:rPr lang="en-US" sz="2900" dirty="0" err="1"/>
              <a:t>extendiendo</a:t>
            </a:r>
            <a:r>
              <a:rPr lang="en-US" sz="2900" dirty="0"/>
              <a:t> el </a:t>
            </a:r>
            <a:r>
              <a:rPr lang="en-US" sz="2900" dirty="0" err="1"/>
              <a:t>uso</a:t>
            </a:r>
            <a:r>
              <a:rPr lang="en-US" sz="2900" dirty="0"/>
              <a:t> del </a:t>
            </a:r>
            <a:r>
              <a:rPr lang="en-US" sz="2900" dirty="0" err="1"/>
              <a:t>operador</a:t>
            </a:r>
            <a:r>
              <a:rPr lang="en-US" sz="2900" dirty="0"/>
              <a:t> </a:t>
            </a:r>
            <a:r>
              <a:rPr lang="en-US" sz="2900" b="1" dirty="0"/>
              <a:t>is</a:t>
            </a:r>
            <a:r>
              <a:rPr lang="en-US" sz="2900" dirty="0"/>
              <a:t> para </a:t>
            </a:r>
            <a:r>
              <a:rPr lang="en-US" sz="2900" dirty="0" err="1"/>
              <a:t>probar</a:t>
            </a:r>
            <a:r>
              <a:rPr lang="en-US" sz="2900" dirty="0"/>
              <a:t> el </a:t>
            </a:r>
            <a:r>
              <a:rPr lang="en-US" sz="2900" dirty="0" err="1"/>
              <a:t>tipo</a:t>
            </a:r>
            <a:r>
              <a:rPr lang="en-US" sz="2900" dirty="0"/>
              <a:t> de una variable y, </a:t>
            </a:r>
            <a:r>
              <a:rPr lang="en-US" sz="2900" dirty="0" err="1"/>
              <a:t>luego</a:t>
            </a:r>
            <a:r>
              <a:rPr lang="en-US" sz="2900" dirty="0"/>
              <a:t> de la </a:t>
            </a:r>
            <a:r>
              <a:rPr lang="en-US" sz="2900" dirty="0" err="1"/>
              <a:t>validación</a:t>
            </a:r>
            <a:r>
              <a:rPr lang="en-US" sz="2900" dirty="0"/>
              <a:t>, </a:t>
            </a:r>
            <a:r>
              <a:rPr lang="en-US" sz="2900" dirty="0" err="1"/>
              <a:t>asignarlo</a:t>
            </a:r>
            <a:r>
              <a:rPr lang="en-US" sz="2900" dirty="0"/>
              <a:t> a una </a:t>
            </a:r>
            <a:r>
              <a:rPr lang="en-US" sz="2900" dirty="0" err="1"/>
              <a:t>nueva</a:t>
            </a:r>
            <a:r>
              <a:rPr lang="en-US" sz="2900" dirty="0"/>
              <a:t> variable de ese </a:t>
            </a:r>
            <a:r>
              <a:rPr lang="en-US" sz="2900" dirty="0" err="1"/>
              <a:t>tipo</a:t>
            </a:r>
            <a:r>
              <a:rPr lang="en-US" sz="2900" dirty="0"/>
              <a:t>. </a:t>
            </a:r>
            <a:r>
              <a:rPr lang="en-US" sz="2900" dirty="0" err="1"/>
              <a:t>Esto</a:t>
            </a:r>
            <a:r>
              <a:rPr lang="en-US" sz="2900" dirty="0"/>
              <a:t> </a:t>
            </a:r>
            <a:r>
              <a:rPr lang="en-US" sz="2900" dirty="0" err="1"/>
              <a:t>proporciona</a:t>
            </a:r>
            <a:r>
              <a:rPr lang="en-US" sz="2900" dirty="0"/>
              <a:t> un nuevo </a:t>
            </a:r>
            <a:r>
              <a:rPr lang="en-US" sz="2900" dirty="0" err="1"/>
              <a:t>método</a:t>
            </a:r>
            <a:r>
              <a:rPr lang="en-US" sz="2900" dirty="0"/>
              <a:t> para </a:t>
            </a:r>
            <a:r>
              <a:rPr lang="en-US" sz="2900" dirty="0" err="1"/>
              <a:t>convertir</a:t>
            </a:r>
            <a:r>
              <a:rPr lang="en-US" sz="2900" dirty="0"/>
              <a:t> variables de forma </a:t>
            </a:r>
            <a:r>
              <a:rPr lang="en-US" sz="2900" dirty="0" err="1"/>
              <a:t>segura</a:t>
            </a:r>
            <a:r>
              <a:rPr lang="en-US" sz="2900" dirty="0"/>
              <a:t> entre </a:t>
            </a:r>
            <a:r>
              <a:rPr lang="en-US" sz="2900" dirty="0" err="1"/>
              <a:t>tipos</a:t>
            </a:r>
            <a:r>
              <a:rPr lang="en-US" sz="2900" dirty="0"/>
              <a:t> y </a:t>
            </a:r>
            <a:r>
              <a:rPr lang="en-US" sz="2900" dirty="0" err="1"/>
              <a:t>también</a:t>
            </a:r>
            <a:r>
              <a:rPr lang="en-US" sz="2900" dirty="0"/>
              <a:t> </a:t>
            </a:r>
            <a:r>
              <a:rPr lang="en-US" sz="2900" dirty="0" err="1"/>
              <a:t>reemplaza</a:t>
            </a:r>
            <a:r>
              <a:rPr lang="en-US" sz="2900" dirty="0"/>
              <a:t> </a:t>
            </a:r>
            <a:r>
              <a:rPr lang="en-US" sz="2900" dirty="0" err="1"/>
              <a:t>en</a:t>
            </a:r>
            <a:r>
              <a:rPr lang="en-US" sz="2900" dirty="0"/>
              <a:t> gran </a:t>
            </a:r>
            <a:r>
              <a:rPr lang="en-US" sz="2900" dirty="0" err="1"/>
              <a:t>medida</a:t>
            </a:r>
            <a:r>
              <a:rPr lang="en-US" sz="2900" dirty="0"/>
              <a:t> el </a:t>
            </a:r>
            <a:r>
              <a:rPr lang="en-US" sz="2900" dirty="0" err="1"/>
              <a:t>uso</a:t>
            </a:r>
            <a:r>
              <a:rPr lang="en-US" sz="2900" dirty="0"/>
              <a:t> del </a:t>
            </a:r>
            <a:r>
              <a:rPr lang="en-US" sz="2900" dirty="0" err="1"/>
              <a:t>operador</a:t>
            </a:r>
            <a:r>
              <a:rPr lang="en-US" sz="2900" dirty="0"/>
              <a:t> </a:t>
            </a:r>
            <a:r>
              <a:rPr lang="en-US" sz="2900" b="1" dirty="0"/>
              <a:t>as</a:t>
            </a:r>
            <a:r>
              <a:rPr lang="en-US" sz="2900" dirty="0"/>
              <a:t> </a:t>
            </a:r>
            <a:r>
              <a:rPr lang="en-US" sz="2900" dirty="0" err="1"/>
              <a:t>como</a:t>
            </a:r>
            <a:r>
              <a:rPr lang="en-US" sz="2900" dirty="0"/>
              <a:t> una </a:t>
            </a:r>
            <a:r>
              <a:rPr lang="en-US" sz="2900" dirty="0" err="1"/>
              <a:t>sintaxis</a:t>
            </a:r>
            <a:r>
              <a:rPr lang="en-US" sz="2900" dirty="0"/>
              <a:t> </a:t>
            </a:r>
            <a:r>
              <a:rPr lang="en-US" sz="2900" dirty="0" err="1"/>
              <a:t>más</a:t>
            </a:r>
            <a:r>
              <a:rPr lang="en-US" sz="2900" dirty="0"/>
              <a:t> </a:t>
            </a:r>
            <a:r>
              <a:rPr lang="en-US" sz="2900" dirty="0" err="1"/>
              <a:t>conveniente</a:t>
            </a:r>
            <a:r>
              <a:rPr lang="en-US" sz="2900" dirty="0"/>
              <a:t>.</a:t>
            </a:r>
          </a:p>
          <a:p>
            <a:pPr marL="0" indent="0">
              <a:buNone/>
            </a:pPr>
            <a:endParaRPr lang="en-US" sz="2900" dirty="0"/>
          </a:p>
          <a:p>
            <a:pPr marL="0" indent="0">
              <a:buNone/>
            </a:pPr>
            <a:r>
              <a:rPr lang="en-US" sz="2900" dirty="0" err="1"/>
              <a:t>Cuando</a:t>
            </a:r>
            <a:r>
              <a:rPr lang="en-US" sz="2900" dirty="0"/>
              <a:t> se introduce una pattern variable, </a:t>
            </a:r>
            <a:r>
              <a:rPr lang="en-US" sz="2900" dirty="0" err="1"/>
              <a:t>como</a:t>
            </a:r>
            <a:r>
              <a:rPr lang="en-US" sz="2900" dirty="0"/>
              <a:t> </a:t>
            </a:r>
            <a:r>
              <a:rPr lang="en-US" sz="2900" dirty="0" err="1"/>
              <a:t>mySquare</a:t>
            </a:r>
            <a:r>
              <a:rPr lang="en-US" sz="2900" dirty="0"/>
              <a:t> </a:t>
            </a:r>
            <a:r>
              <a:rPr lang="en-US" sz="2900" dirty="0" err="1"/>
              <a:t>en</a:t>
            </a:r>
            <a:r>
              <a:rPr lang="en-US" sz="2900" dirty="0"/>
              <a:t> una </a:t>
            </a:r>
            <a:r>
              <a:rPr lang="en-US" sz="2900" dirty="0" err="1"/>
              <a:t>sentencia</a:t>
            </a:r>
            <a:r>
              <a:rPr lang="en-US" sz="2900" dirty="0"/>
              <a:t> if, </a:t>
            </a:r>
            <a:r>
              <a:rPr lang="en-US" sz="2900" dirty="0" err="1"/>
              <a:t>esa</a:t>
            </a:r>
            <a:r>
              <a:rPr lang="en-US" sz="2900" dirty="0"/>
              <a:t> variable </a:t>
            </a:r>
            <a:r>
              <a:rPr lang="en-US" sz="2900" dirty="0" err="1"/>
              <a:t>está</a:t>
            </a:r>
            <a:r>
              <a:rPr lang="en-US" sz="2900" dirty="0"/>
              <a:t> </a:t>
            </a:r>
            <a:r>
              <a:rPr lang="en-US" sz="2900" dirty="0" err="1"/>
              <a:t>en</a:t>
            </a:r>
            <a:r>
              <a:rPr lang="en-US" sz="2900" dirty="0"/>
              <a:t> el scope del </a:t>
            </a:r>
            <a:r>
              <a:rPr lang="en-US" sz="2900" dirty="0" err="1"/>
              <a:t>bloque</a:t>
            </a:r>
            <a:r>
              <a:rPr lang="en-US" sz="2900" dirty="0"/>
              <a:t> del if. No se </a:t>
            </a:r>
            <a:r>
              <a:rPr lang="en-US" sz="2900" dirty="0" err="1"/>
              <a:t>aplica</a:t>
            </a:r>
            <a:r>
              <a:rPr lang="en-US" sz="2900" dirty="0"/>
              <a:t> lo </a:t>
            </a:r>
            <a:r>
              <a:rPr lang="en-US" sz="2900" dirty="0" err="1"/>
              <a:t>mismo</a:t>
            </a:r>
            <a:r>
              <a:rPr lang="en-US" sz="2900" dirty="0"/>
              <a:t> a </a:t>
            </a:r>
            <a:r>
              <a:rPr lang="en-US" sz="2900" dirty="0" err="1"/>
              <a:t>otras</a:t>
            </a:r>
            <a:r>
              <a:rPr lang="en-US" sz="2900" dirty="0"/>
              <a:t> </a:t>
            </a:r>
            <a:r>
              <a:rPr lang="en-US" sz="2900" dirty="0" err="1"/>
              <a:t>sentencias</a:t>
            </a:r>
            <a:r>
              <a:rPr lang="en-US" sz="2900" dirty="0"/>
              <a:t> </a:t>
            </a:r>
            <a:r>
              <a:rPr lang="en-US" sz="2900" dirty="0" err="1"/>
              <a:t>condicionales</a:t>
            </a:r>
            <a:r>
              <a:rPr lang="en-US" sz="2900" dirty="0"/>
              <a:t> o loops.</a:t>
            </a:r>
          </a:p>
          <a:p>
            <a:pPr marL="0" indent="0">
              <a:buNone/>
            </a:pPr>
            <a:endParaRPr lang="en-US" dirty="0"/>
          </a:p>
          <a:p>
            <a:endParaRPr lang="en-BO" dirty="0"/>
          </a:p>
        </p:txBody>
      </p:sp>
      <p:sp>
        <p:nvSpPr>
          <p:cNvPr id="4" name="TextBox 3">
            <a:extLst>
              <a:ext uri="{FF2B5EF4-FFF2-40B4-BE49-F238E27FC236}">
                <a16:creationId xmlns:a16="http://schemas.microsoft.com/office/drawing/2014/main" id="{15CCCE72-B8DA-5644-BCB2-2BC3A4F85198}"/>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cuad.Color</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a:t>object obj = "Pattern Matching es cool!";</a:t>
            </a:r>
          </a:p>
          <a:p>
            <a:r>
              <a:rPr lang="en-US" sz="1400" b="1" dirty="0"/>
              <a:t>                   if (!(obj is string text)) { return; }  // </a:t>
            </a:r>
            <a:r>
              <a:rPr lang="en-US" sz="1400" b="1" dirty="0" err="1"/>
              <a:t>termina</a:t>
            </a:r>
            <a:r>
              <a:rPr lang="en-US" sz="1400" b="1" dirty="0"/>
              <a:t> </a:t>
            </a:r>
            <a:r>
              <a:rPr lang="en-US" sz="1400" b="1" dirty="0" err="1"/>
              <a:t>si</a:t>
            </a:r>
            <a:r>
              <a:rPr lang="en-US" sz="1400" b="1" dirty="0"/>
              <a:t> obj no es un string</a:t>
            </a:r>
          </a:p>
          <a:p>
            <a:r>
              <a:rPr lang="en-US" sz="1400" b="1" dirty="0"/>
              <a:t>                   WriteLine(text); 	           // "Pattern Matching es cool!"</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47931968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1D6F-9C2A-584E-ADA2-6AA400887F44}"/>
              </a:ext>
            </a:extLst>
          </p:cNvPr>
          <p:cNvSpPr>
            <a:spLocks noGrp="1"/>
          </p:cNvSpPr>
          <p:nvPr>
            <p:ph type="title"/>
          </p:nvPr>
        </p:nvSpPr>
        <p:spPr/>
        <p:txBody>
          <a:bodyPr/>
          <a:lstStyle/>
          <a:p>
            <a:r>
              <a:rPr lang="en-BO" dirty="0"/>
              <a:t>If con uso de is y pattern matching</a:t>
            </a:r>
          </a:p>
        </p:txBody>
      </p:sp>
      <p:sp>
        <p:nvSpPr>
          <p:cNvPr id="3" name="Content Placeholder 2">
            <a:extLst>
              <a:ext uri="{FF2B5EF4-FFF2-40B4-BE49-F238E27FC236}">
                <a16:creationId xmlns:a16="http://schemas.microsoft.com/office/drawing/2014/main" id="{42E7C19B-42FF-3D41-99AD-692E954F1381}"/>
              </a:ext>
            </a:extLst>
          </p:cNvPr>
          <p:cNvSpPr>
            <a:spLocks noGrp="1"/>
          </p:cNvSpPr>
          <p:nvPr>
            <p:ph idx="1"/>
          </p:nvPr>
        </p:nvSpPr>
        <p:spPr>
          <a:xfrm>
            <a:off x="6348548" y="2705534"/>
            <a:ext cx="5005252" cy="2781209"/>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La </a:t>
            </a:r>
            <a:r>
              <a:rPr lang="en-US" dirty="0" err="1"/>
              <a:t>evaluación</a:t>
            </a:r>
            <a:r>
              <a:rPr lang="en-US" dirty="0"/>
              <a:t> de las </a:t>
            </a:r>
            <a:r>
              <a:rPr lang="en-US" dirty="0" err="1"/>
              <a:t>expresiones</a:t>
            </a:r>
            <a:r>
              <a:rPr lang="en-US" dirty="0"/>
              <a:t> de una </a:t>
            </a:r>
            <a:r>
              <a:rPr lang="en-US" dirty="0" err="1"/>
              <a:t>sentencia</a:t>
            </a:r>
            <a:r>
              <a:rPr lang="en-US" dirty="0"/>
              <a:t> </a:t>
            </a:r>
            <a:r>
              <a:rPr lang="en-US" b="1" dirty="0"/>
              <a:t>if con </a:t>
            </a:r>
            <a:r>
              <a:rPr lang="en-US" b="1" dirty="0" err="1"/>
              <a:t>uso</a:t>
            </a:r>
            <a:r>
              <a:rPr lang="en-US" b="1" dirty="0"/>
              <a:t> de is</a:t>
            </a:r>
            <a:r>
              <a:rPr lang="en-US" dirty="0"/>
              <a:t> no solo </a:t>
            </a:r>
            <a:r>
              <a:rPr lang="en-US" dirty="0" err="1"/>
              <a:t>funciona</a:t>
            </a:r>
            <a:r>
              <a:rPr lang="en-US" dirty="0"/>
              <a:t> con </a:t>
            </a:r>
            <a:r>
              <a:rPr lang="en-US" dirty="0" err="1"/>
              <a:t>tipos</a:t>
            </a:r>
            <a:r>
              <a:rPr lang="en-US" dirty="0"/>
              <a:t> </a:t>
            </a:r>
            <a:r>
              <a:rPr lang="en-US" dirty="0" err="1"/>
              <a:t>referencia</a:t>
            </a:r>
            <a:r>
              <a:rPr lang="en-US" dirty="0"/>
              <a:t>, </a:t>
            </a:r>
            <a:r>
              <a:rPr lang="en-US" dirty="0" err="1"/>
              <a:t>sino</a:t>
            </a:r>
            <a:r>
              <a:rPr lang="en-US" dirty="0"/>
              <a:t> </a:t>
            </a:r>
            <a:r>
              <a:rPr lang="en-US" dirty="0" err="1"/>
              <a:t>también</a:t>
            </a:r>
            <a:r>
              <a:rPr lang="en-US" dirty="0"/>
              <a:t> con </a:t>
            </a:r>
            <a:r>
              <a:rPr lang="en-US" dirty="0" err="1"/>
              <a:t>tipos</a:t>
            </a:r>
            <a:r>
              <a:rPr lang="en-US" dirty="0"/>
              <a:t> de valor. </a:t>
            </a:r>
            <a:r>
              <a:rPr lang="en-US" dirty="0" err="1"/>
              <a:t>Además</a:t>
            </a:r>
            <a:r>
              <a:rPr lang="en-US" dirty="0"/>
              <a:t> de variables, </a:t>
            </a:r>
            <a:r>
              <a:rPr lang="en-US" dirty="0" err="1"/>
              <a:t>también</a:t>
            </a:r>
            <a:r>
              <a:rPr lang="en-US" dirty="0"/>
              <a:t> se </a:t>
            </a:r>
            <a:r>
              <a:rPr lang="en-US" dirty="0" err="1"/>
              <a:t>puede</a:t>
            </a:r>
            <a:r>
              <a:rPr lang="en-US" dirty="0"/>
              <a:t> </a:t>
            </a:r>
            <a:r>
              <a:rPr lang="en-US" dirty="0" err="1"/>
              <a:t>usar</a:t>
            </a:r>
            <a:r>
              <a:rPr lang="en-US" dirty="0"/>
              <a:t> </a:t>
            </a:r>
            <a:r>
              <a:rPr lang="en-US" dirty="0" err="1"/>
              <a:t>cualquier</a:t>
            </a:r>
            <a:r>
              <a:rPr lang="en-US" dirty="0"/>
              <a:t> </a:t>
            </a:r>
            <a:r>
              <a:rPr lang="en-US" dirty="0" err="1"/>
              <a:t>constante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E8691FA-16B5-2A49-AFC0-51184ADBE520}"/>
              </a:ext>
            </a:extLst>
          </p:cNvPr>
          <p:cNvSpPr txBox="1"/>
          <p:nvPr/>
        </p:nvSpPr>
        <p:spPr>
          <a:xfrm>
            <a:off x="838200" y="2234091"/>
            <a:ext cx="4561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 {</a:t>
            </a:r>
          </a:p>
          <a:p>
            <a:r>
              <a:rPr lang="en-US" sz="1400" b="1" dirty="0"/>
              <a:t>            if (o is 21) WriteLine("o es 21");</a:t>
            </a:r>
          </a:p>
          <a:p>
            <a:r>
              <a:rPr lang="en-US" sz="1400" b="1" dirty="0"/>
              <a:t>            else if (o is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a:t>
            </a:r>
          </a:p>
          <a:p>
            <a:r>
              <a:rPr lang="en-US" sz="1400" b="1" dirty="0"/>
              <a:t>            else if (o is null) WriteLine("o es null");</a:t>
            </a:r>
          </a:p>
          <a:p>
            <a:r>
              <a:rPr lang="en-US" sz="1400" b="1" dirty="0"/>
              <a:t>      }</a:t>
            </a:r>
          </a:p>
          <a:p>
            <a:endParaRPr lang="en-US" sz="1400" b="1" dirty="0"/>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3842386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B623-BD36-4A4B-8CCD-C9F58D08CEF0}"/>
              </a:ext>
            </a:extLst>
          </p:cNvPr>
          <p:cNvSpPr>
            <a:spLocks noGrp="1"/>
          </p:cNvSpPr>
          <p:nvPr>
            <p:ph type="title"/>
          </p:nvPr>
        </p:nvSpPr>
        <p:spPr/>
        <p:txBody>
          <a:bodyPr/>
          <a:lstStyle/>
          <a:p>
            <a:r>
              <a:rPr lang="en-BO" dirty="0"/>
              <a:t>Switch y pattern matching</a:t>
            </a:r>
          </a:p>
        </p:txBody>
      </p:sp>
      <p:sp>
        <p:nvSpPr>
          <p:cNvPr id="3" name="Content Placeholder 2">
            <a:extLst>
              <a:ext uri="{FF2B5EF4-FFF2-40B4-BE49-F238E27FC236}">
                <a16:creationId xmlns:a16="http://schemas.microsoft.com/office/drawing/2014/main" id="{78ECFC97-D276-5147-8B1D-FA7F471C9753}"/>
              </a:ext>
            </a:extLst>
          </p:cNvPr>
          <p:cNvSpPr>
            <a:spLocks noGrp="1"/>
          </p:cNvSpPr>
          <p:nvPr>
            <p:ph idx="1"/>
          </p:nvPr>
        </p:nvSpPr>
        <p:spPr>
          <a:xfrm>
            <a:off x="6244046" y="1825625"/>
            <a:ext cx="5109754" cy="4351338"/>
          </a:xfrm>
          <a:solidFill>
            <a:schemeClr val="accent1">
              <a:lumMod val="20000"/>
              <a:lumOff val="80000"/>
            </a:schemeClr>
          </a:solidFill>
          <a:ln>
            <a:solidFill>
              <a:schemeClr val="accent1"/>
            </a:solidFill>
          </a:ln>
        </p:spPr>
        <p:txBody>
          <a:bodyPr>
            <a:normAutofit fontScale="85000" lnSpcReduction="10000"/>
          </a:bodyPr>
          <a:lstStyle/>
          <a:p>
            <a:pPr marL="0" indent="0">
              <a:buNone/>
            </a:pPr>
            <a:endParaRPr lang="en-US" dirty="0"/>
          </a:p>
          <a:p>
            <a:pPr marL="0" indent="0">
              <a:buNone/>
            </a:pPr>
            <a:r>
              <a:rPr lang="en-US" dirty="0"/>
              <a:t>Pattern matching </a:t>
            </a:r>
            <a:r>
              <a:rPr lang="en-US" dirty="0" err="1"/>
              <a:t>funciona</a:t>
            </a:r>
            <a:r>
              <a:rPr lang="en-US" dirty="0"/>
              <a:t> no solo con </a:t>
            </a:r>
            <a:r>
              <a:rPr lang="en-US" dirty="0" err="1"/>
              <a:t>sentencias</a:t>
            </a:r>
            <a:r>
              <a:rPr lang="en-US" dirty="0"/>
              <a:t> if </a:t>
            </a:r>
            <a:r>
              <a:rPr lang="en-US" dirty="0" err="1"/>
              <a:t>sino</a:t>
            </a:r>
            <a:r>
              <a:rPr lang="en-US" dirty="0"/>
              <a:t> </a:t>
            </a:r>
            <a:r>
              <a:rPr lang="en-US" dirty="0" err="1"/>
              <a:t>también</a:t>
            </a:r>
            <a:r>
              <a:rPr lang="en-US" dirty="0"/>
              <a:t> con </a:t>
            </a:r>
            <a:r>
              <a:rPr lang="en-US" dirty="0" err="1"/>
              <a:t>sentencias</a:t>
            </a:r>
            <a:r>
              <a:rPr lang="en-US" dirty="0"/>
              <a:t> switch, </a:t>
            </a:r>
            <a:r>
              <a:rPr lang="en-US" dirty="0" err="1"/>
              <a:t>utilizando</a:t>
            </a:r>
            <a:r>
              <a:rPr lang="en-US" dirty="0"/>
              <a:t> una </a:t>
            </a:r>
            <a:r>
              <a:rPr lang="en-US" dirty="0" err="1"/>
              <a:t>sintaxis</a:t>
            </a:r>
            <a:r>
              <a:rPr lang="en-US" dirty="0"/>
              <a:t> </a:t>
            </a:r>
            <a:r>
              <a:rPr lang="en-US" dirty="0" err="1"/>
              <a:t>ligeramente</a:t>
            </a:r>
            <a:r>
              <a:rPr lang="en-US" dirty="0"/>
              <a:t> </a:t>
            </a:r>
            <a:r>
              <a:rPr lang="en-US" dirty="0" err="1"/>
              <a:t>diferente</a:t>
            </a:r>
            <a:r>
              <a:rPr lang="en-US" dirty="0"/>
              <a:t>. El </a:t>
            </a:r>
            <a:r>
              <a:rPr lang="en-US" dirty="0" err="1"/>
              <a:t>método</a:t>
            </a:r>
            <a:r>
              <a:rPr lang="en-US" dirty="0"/>
              <a:t> de </a:t>
            </a:r>
            <a:r>
              <a:rPr lang="en-US" dirty="0" err="1"/>
              <a:t>ejemplo</a:t>
            </a:r>
            <a:r>
              <a:rPr lang="en-US" dirty="0"/>
              <a:t> anterior se </a:t>
            </a:r>
            <a:r>
              <a:rPr lang="en-US" dirty="0" err="1"/>
              <a:t>puede</a:t>
            </a:r>
            <a:r>
              <a:rPr lang="en-US" dirty="0"/>
              <a:t> </a:t>
            </a:r>
            <a:r>
              <a:rPr lang="en-US" dirty="0" err="1"/>
              <a:t>reescribir</a:t>
            </a:r>
            <a:r>
              <a:rPr lang="en-US" dirty="0"/>
              <a:t> de la </a:t>
            </a:r>
            <a:r>
              <a:rPr lang="en-US" dirty="0" err="1"/>
              <a:t>siguiente</a:t>
            </a:r>
            <a:r>
              <a:rPr lang="en-US" dirty="0"/>
              <a:t> </a:t>
            </a:r>
            <a:r>
              <a:rPr lang="en-US" dirty="0" err="1"/>
              <a:t>manera</a:t>
            </a:r>
            <a:r>
              <a:rPr lang="en-US" dirty="0"/>
              <a:t>.</a:t>
            </a:r>
          </a:p>
          <a:p>
            <a:pPr marL="0" indent="0">
              <a:buNone/>
            </a:pPr>
            <a:endParaRPr lang="en-US" dirty="0"/>
          </a:p>
          <a:p>
            <a:pPr marL="0" indent="0">
              <a:buNone/>
            </a:pPr>
            <a:r>
              <a:rPr lang="en-US" dirty="0" err="1"/>
              <a:t>Tenga</a:t>
            </a:r>
            <a:r>
              <a:rPr lang="en-US" dirty="0"/>
              <a:t> </a:t>
            </a:r>
            <a:r>
              <a:rPr lang="en-US" dirty="0" err="1"/>
              <a:t>en</a:t>
            </a:r>
            <a:r>
              <a:rPr lang="en-US" dirty="0"/>
              <a:t> </a:t>
            </a:r>
            <a:r>
              <a:rPr lang="en-US" dirty="0" err="1"/>
              <a:t>cuenta</a:t>
            </a:r>
            <a:r>
              <a:rPr lang="en-US" dirty="0"/>
              <a:t> que el </a:t>
            </a:r>
            <a:r>
              <a:rPr lang="en-US" dirty="0" err="1"/>
              <a:t>orden</a:t>
            </a:r>
            <a:r>
              <a:rPr lang="en-US" dirty="0"/>
              <a:t> de las </a:t>
            </a:r>
            <a:r>
              <a:rPr lang="en-US" dirty="0" err="1"/>
              <a:t>expresiones</a:t>
            </a:r>
            <a:r>
              <a:rPr lang="en-US" dirty="0"/>
              <a:t> es </a:t>
            </a:r>
            <a:r>
              <a:rPr lang="en-US" dirty="0" err="1"/>
              <a:t>importante</a:t>
            </a:r>
            <a:r>
              <a:rPr lang="en-US" dirty="0"/>
              <a:t> al </a:t>
            </a:r>
            <a:r>
              <a:rPr lang="en-US" dirty="0" err="1"/>
              <a:t>realizar</a:t>
            </a:r>
            <a:r>
              <a:rPr lang="en-US" dirty="0"/>
              <a:t> el </a:t>
            </a:r>
            <a:r>
              <a:rPr lang="en-US" b="1" dirty="0"/>
              <a:t>Pattern Matching</a:t>
            </a:r>
            <a:r>
              <a:rPr lang="en-US" dirty="0"/>
              <a:t>. Debe </a:t>
            </a:r>
            <a:r>
              <a:rPr lang="en-US" dirty="0" err="1"/>
              <a:t>comenzarse</a:t>
            </a:r>
            <a:r>
              <a:rPr lang="en-US" dirty="0"/>
              <a:t> con el </a:t>
            </a:r>
            <a:r>
              <a:rPr lang="en-US" dirty="0" err="1"/>
              <a:t>caso</a:t>
            </a:r>
            <a:r>
              <a:rPr lang="en-US" dirty="0"/>
              <a:t> </a:t>
            </a:r>
            <a:r>
              <a:rPr lang="en-US" dirty="0" err="1"/>
              <a:t>más</a:t>
            </a:r>
            <a:r>
              <a:rPr lang="en-US" dirty="0"/>
              <a:t> particular y </a:t>
            </a:r>
            <a:r>
              <a:rPr lang="en-US" dirty="0" err="1"/>
              <a:t>terminar</a:t>
            </a:r>
            <a:r>
              <a:rPr lang="en-US" dirty="0"/>
              <a:t> con el </a:t>
            </a:r>
            <a:r>
              <a:rPr lang="en-US" dirty="0" err="1"/>
              <a:t>más</a:t>
            </a:r>
            <a:r>
              <a:rPr lang="en-US" dirty="0"/>
              <a:t> general.</a:t>
            </a:r>
            <a:endParaRPr lang="en-BO" dirty="0"/>
          </a:p>
        </p:txBody>
      </p:sp>
      <p:sp>
        <p:nvSpPr>
          <p:cNvPr id="4" name="TextBox 3">
            <a:extLst>
              <a:ext uri="{FF2B5EF4-FFF2-40B4-BE49-F238E27FC236}">
                <a16:creationId xmlns:a16="http://schemas.microsoft.com/office/drawing/2014/main" id="{C1DA23CF-6A06-034C-B46C-FB121D61AF5A}"/>
              </a:ext>
            </a:extLst>
          </p:cNvPr>
          <p:cNvSpPr txBox="1"/>
          <p:nvPr/>
        </p:nvSpPr>
        <p:spPr>
          <a:xfrm>
            <a:off x="942703" y="1825625"/>
            <a:ext cx="4561114"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a:t>
            </a:r>
          </a:p>
          <a:p>
            <a:r>
              <a:rPr lang="en-US" sz="1400" b="1" dirty="0"/>
              <a:t>       {</a:t>
            </a:r>
          </a:p>
          <a:p>
            <a:pPr lvl="1"/>
            <a:r>
              <a:rPr lang="en-US" sz="1400" b="1" dirty="0"/>
              <a:t>switch(o)</a:t>
            </a:r>
          </a:p>
          <a:p>
            <a:pPr lvl="1"/>
            <a:r>
              <a:rPr lang="en-US" sz="1400" b="1" dirty="0"/>
              <a:t>{</a:t>
            </a:r>
          </a:p>
          <a:p>
            <a:pPr lvl="2"/>
            <a:r>
              <a:rPr lang="en-US" sz="1400" b="1" dirty="0"/>
              <a:t>case 21: WriteLine("o es 21"); break;</a:t>
            </a:r>
          </a:p>
          <a:p>
            <a:pPr lvl="2"/>
            <a:r>
              <a:rPr lang="en-US" sz="1400" b="1" dirty="0"/>
              <a:t>case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 break;</a:t>
            </a:r>
          </a:p>
          <a:p>
            <a:pPr lvl="2"/>
            <a:r>
              <a:rPr lang="en-US" sz="1400" b="1" dirty="0"/>
              <a:t>case null: WriteLine("o es null"); break;</a:t>
            </a:r>
          </a:p>
          <a:p>
            <a:pPr lvl="1"/>
            <a:r>
              <a:rPr lang="en-US" sz="1400" b="1" dirty="0"/>
              <a:t>}</a:t>
            </a:r>
          </a:p>
          <a:p>
            <a:r>
              <a:rPr lang="en-US" sz="1400" b="1" dirty="0"/>
              <a:t>      }</a:t>
            </a:r>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575686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1028-08FF-FB42-879A-4B6D024DD4BC}"/>
              </a:ext>
            </a:extLst>
          </p:cNvPr>
          <p:cNvSpPr>
            <a:spLocks noGrp="1"/>
          </p:cNvSpPr>
          <p:nvPr>
            <p:ph type="title"/>
          </p:nvPr>
        </p:nvSpPr>
        <p:spPr/>
        <p:txBody>
          <a:bodyPr/>
          <a:lstStyle/>
          <a:p>
            <a:r>
              <a:rPr lang="en-BO" dirty="0"/>
              <a:t>Boxing</a:t>
            </a:r>
          </a:p>
        </p:txBody>
      </p:sp>
      <p:sp>
        <p:nvSpPr>
          <p:cNvPr id="3" name="Content Placeholder 2">
            <a:extLst>
              <a:ext uri="{FF2B5EF4-FFF2-40B4-BE49-F238E27FC236}">
                <a16:creationId xmlns:a16="http://schemas.microsoft.com/office/drawing/2014/main" id="{D4E55D5C-2D32-104E-BBCD-BDF5366E144F}"/>
              </a:ext>
            </a:extLst>
          </p:cNvPr>
          <p:cNvSpPr>
            <a:spLocks noGrp="1"/>
          </p:cNvSpPr>
          <p:nvPr>
            <p:ph idx="1"/>
          </p:nvPr>
        </p:nvSpPr>
        <p:spPr>
          <a:xfrm>
            <a:off x="6592389" y="1587387"/>
            <a:ext cx="4761411" cy="435133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El </a:t>
            </a:r>
            <a:r>
              <a:rPr lang="en-US" dirty="0" err="1"/>
              <a:t>sistema</a:t>
            </a:r>
            <a:r>
              <a:rPr lang="en-US" dirty="0"/>
              <a:t> de </a:t>
            </a:r>
            <a:r>
              <a:rPr lang="en-US" dirty="0" err="1"/>
              <a:t>tipo</a:t>
            </a:r>
            <a:r>
              <a:rPr lang="en-US" dirty="0"/>
              <a:t> </a:t>
            </a:r>
            <a:r>
              <a:rPr lang="en-US" dirty="0" err="1"/>
              <a:t>unificado</a:t>
            </a:r>
            <a:r>
              <a:rPr lang="en-US" dirty="0"/>
              <a:t> de C # </a:t>
            </a:r>
            <a:r>
              <a:rPr lang="en-US" dirty="0" err="1"/>
              <a:t>permite</a:t>
            </a:r>
            <a:r>
              <a:rPr lang="en-US" dirty="0"/>
              <a:t> que una variable de </a:t>
            </a:r>
            <a:r>
              <a:rPr lang="en-US" dirty="0" err="1"/>
              <a:t>tipo</a:t>
            </a:r>
            <a:r>
              <a:rPr lang="en-US" dirty="0"/>
              <a:t> valor se </a:t>
            </a:r>
            <a:r>
              <a:rPr lang="en-US" dirty="0" err="1"/>
              <a:t>pueda</a:t>
            </a:r>
            <a:r>
              <a:rPr lang="en-US" dirty="0"/>
              <a:t> </a:t>
            </a:r>
            <a:r>
              <a:rPr lang="en-US" dirty="0" err="1"/>
              <a:t>convertir</a:t>
            </a:r>
            <a:r>
              <a:rPr lang="en-US" dirty="0"/>
              <a:t> </a:t>
            </a:r>
            <a:r>
              <a:rPr lang="en-US" dirty="0" err="1"/>
              <a:t>implícitamente</a:t>
            </a:r>
            <a:r>
              <a:rPr lang="en-US" dirty="0"/>
              <a:t> </a:t>
            </a:r>
            <a:r>
              <a:rPr lang="en-US" dirty="0" err="1"/>
              <a:t>en</a:t>
            </a:r>
            <a:r>
              <a:rPr lang="en-US" dirty="0"/>
              <a:t> un </a:t>
            </a:r>
            <a:r>
              <a:rPr lang="en-US" dirty="0" err="1"/>
              <a:t>tipo</a:t>
            </a:r>
            <a:r>
              <a:rPr lang="en-US" dirty="0"/>
              <a:t> </a:t>
            </a:r>
            <a:r>
              <a:rPr lang="en-US" dirty="0" err="1"/>
              <a:t>referencia</a:t>
            </a:r>
            <a:r>
              <a:rPr lang="en-US" dirty="0"/>
              <a:t> de la </a:t>
            </a:r>
            <a:r>
              <a:rPr lang="en-US" dirty="0" err="1"/>
              <a:t>clase</a:t>
            </a:r>
            <a:r>
              <a:rPr lang="en-US" dirty="0"/>
              <a:t> Object.</a:t>
            </a:r>
          </a:p>
          <a:p>
            <a:pPr marL="0" indent="0">
              <a:buNone/>
            </a:pPr>
            <a:r>
              <a:rPr lang="en-US" dirty="0"/>
              <a:t> </a:t>
            </a:r>
          </a:p>
          <a:p>
            <a:pPr marL="0" indent="0">
              <a:buNone/>
            </a:pPr>
            <a:r>
              <a:rPr lang="en-US" dirty="0" err="1"/>
              <a:t>Esta</a:t>
            </a:r>
            <a:r>
              <a:rPr lang="en-US" dirty="0"/>
              <a:t> </a:t>
            </a:r>
            <a:r>
              <a:rPr lang="en-US" dirty="0" err="1"/>
              <a:t>operación</a:t>
            </a:r>
            <a:r>
              <a:rPr lang="en-US" dirty="0"/>
              <a:t> se </a:t>
            </a:r>
            <a:r>
              <a:rPr lang="en-US" dirty="0" err="1"/>
              <a:t>conoce</a:t>
            </a:r>
            <a:r>
              <a:rPr lang="en-US" dirty="0"/>
              <a:t> </a:t>
            </a:r>
            <a:r>
              <a:rPr lang="en-US" dirty="0" err="1"/>
              <a:t>como</a:t>
            </a:r>
            <a:r>
              <a:rPr lang="en-US" dirty="0"/>
              <a:t> </a:t>
            </a:r>
            <a:r>
              <a:rPr lang="en-US" b="1" dirty="0"/>
              <a:t>boxing</a:t>
            </a:r>
            <a:r>
              <a:rPr lang="en-US" dirty="0"/>
              <a:t> y una </a:t>
            </a:r>
            <a:r>
              <a:rPr lang="en-US" dirty="0" err="1"/>
              <a:t>vez</a:t>
            </a:r>
            <a:r>
              <a:rPr lang="en-US" dirty="0"/>
              <a:t> que el valor se ha </a:t>
            </a:r>
            <a:r>
              <a:rPr lang="en-US" dirty="0" err="1"/>
              <a:t>copiado</a:t>
            </a:r>
            <a:r>
              <a:rPr lang="en-US" dirty="0"/>
              <a:t> </a:t>
            </a:r>
            <a:r>
              <a:rPr lang="en-US" dirty="0" err="1"/>
              <a:t>en</a:t>
            </a:r>
            <a:r>
              <a:rPr lang="en-US" dirty="0"/>
              <a:t> el </a:t>
            </a:r>
            <a:r>
              <a:rPr lang="en-US" dirty="0" err="1"/>
              <a:t>objeto</a:t>
            </a:r>
            <a:r>
              <a:rPr lang="en-US" dirty="0"/>
              <a:t>, se la </a:t>
            </a:r>
            <a:r>
              <a:rPr lang="en-US" dirty="0" err="1"/>
              <a:t>puede</a:t>
            </a:r>
            <a:r>
              <a:rPr lang="en-US" dirty="0"/>
              <a:t> </a:t>
            </a:r>
            <a:r>
              <a:rPr lang="en-US" dirty="0" err="1"/>
              <a:t>tratar</a:t>
            </a:r>
            <a:r>
              <a:rPr lang="en-US" dirty="0"/>
              <a:t> </a:t>
            </a:r>
            <a:r>
              <a:rPr lang="en-US" dirty="0" err="1"/>
              <a:t>como</a:t>
            </a:r>
            <a:r>
              <a:rPr lang="en-US" dirty="0"/>
              <a:t> </a:t>
            </a:r>
            <a:r>
              <a:rPr lang="en-US" dirty="0" err="1"/>
              <a:t>cualquier</a:t>
            </a:r>
            <a:r>
              <a:rPr lang="en-US" dirty="0"/>
              <a:t> </a:t>
            </a:r>
            <a:r>
              <a:rPr lang="en-US" dirty="0" err="1"/>
              <a:t>tipo</a:t>
            </a:r>
            <a:r>
              <a:rPr lang="en-US" dirty="0"/>
              <a:t> de </a:t>
            </a:r>
            <a:r>
              <a:rPr lang="en-US" dirty="0" err="1"/>
              <a:t>referencia</a:t>
            </a:r>
            <a:r>
              <a:rPr lang="en-US" dirty="0"/>
              <a:t>.</a:t>
            </a:r>
          </a:p>
          <a:p>
            <a:pPr marL="0" indent="0">
              <a:buNone/>
            </a:pPr>
            <a:endParaRPr lang="en-US" dirty="0"/>
          </a:p>
          <a:p>
            <a:pPr marL="0" indent="0">
              <a:buNone/>
            </a:pPr>
            <a:r>
              <a:rPr lang="en-US" dirty="0" err="1"/>
              <a:t>Esta</a:t>
            </a:r>
            <a:r>
              <a:rPr lang="en-US" dirty="0"/>
              <a:t> </a:t>
            </a:r>
            <a:r>
              <a:rPr lang="en-US" dirty="0" err="1"/>
              <a:t>característica</a:t>
            </a:r>
            <a:r>
              <a:rPr lang="en-US" dirty="0"/>
              <a:t> es mas </a:t>
            </a:r>
            <a:r>
              <a:rPr lang="en-US" dirty="0" err="1"/>
              <a:t>usada</a:t>
            </a:r>
            <a:r>
              <a:rPr lang="en-US" dirty="0"/>
              <a:t> </a:t>
            </a:r>
            <a:r>
              <a:rPr lang="en-US" dirty="0" err="1"/>
              <a:t>implícitamente</a:t>
            </a:r>
            <a:r>
              <a:rPr lang="en-US" dirty="0"/>
              <a:t> </a:t>
            </a:r>
            <a:r>
              <a:rPr lang="en-US" dirty="0" err="1"/>
              <a:t>cuando</a:t>
            </a:r>
            <a:r>
              <a:rPr lang="en-US" dirty="0"/>
              <a:t> se </a:t>
            </a:r>
            <a:r>
              <a:rPr lang="en-US" dirty="0" err="1"/>
              <a:t>necesita</a:t>
            </a:r>
            <a:r>
              <a:rPr lang="en-US" dirty="0"/>
              <a:t> pasar un </a:t>
            </a:r>
            <a:r>
              <a:rPr lang="en-US" dirty="0" err="1"/>
              <a:t>tipo</a:t>
            </a:r>
            <a:r>
              <a:rPr lang="en-US" dirty="0"/>
              <a:t> valor a un </a:t>
            </a:r>
            <a:r>
              <a:rPr lang="en-US" dirty="0" err="1"/>
              <a:t>parámetro</a:t>
            </a:r>
            <a:r>
              <a:rPr lang="en-US" dirty="0"/>
              <a:t> </a:t>
            </a:r>
            <a:r>
              <a:rPr lang="en-US" dirty="0" err="1"/>
              <a:t>tipo</a:t>
            </a:r>
            <a:r>
              <a:rPr lang="en-US" dirty="0"/>
              <a:t> </a:t>
            </a:r>
            <a:r>
              <a:rPr lang="en-US" dirty="0" err="1"/>
              <a:t>referencia</a:t>
            </a:r>
            <a:r>
              <a:rPr lang="en-US" dirty="0"/>
              <a:t>.</a:t>
            </a:r>
            <a:endParaRPr lang="en-BO" dirty="0"/>
          </a:p>
        </p:txBody>
      </p:sp>
      <p:sp>
        <p:nvSpPr>
          <p:cNvPr id="5" name="TextBox 4">
            <a:extLst>
              <a:ext uri="{FF2B5EF4-FFF2-40B4-BE49-F238E27FC236}">
                <a16:creationId xmlns:a16="http://schemas.microsoft.com/office/drawing/2014/main" id="{048999D1-B83D-A045-B1F8-CFCDA88043E7}"/>
              </a:ext>
            </a:extLst>
          </p:cNvPr>
          <p:cNvSpPr txBox="1"/>
          <p:nvPr/>
        </p:nvSpPr>
        <p:spPr>
          <a:xfrm>
            <a:off x="838200" y="1793286"/>
            <a:ext cx="490075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Print(object o)</a:t>
            </a:r>
          </a:p>
          <a:p>
            <a:r>
              <a:rPr lang="en-US" sz="1400" b="1" dirty="0"/>
              <a:t>      {</a:t>
            </a:r>
          </a:p>
          <a:p>
            <a:r>
              <a:rPr lang="en-US" sz="1400" b="1" dirty="0"/>
              <a:t>              WriteLine( </a:t>
            </a:r>
            <a:r>
              <a:rPr lang="en-US" sz="1400" b="1" dirty="0" err="1"/>
              <a:t>o.ToString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Print(n);			// 35 (boxing)</a:t>
            </a:r>
          </a:p>
          <a:p>
            <a:r>
              <a:rPr lang="en-US" sz="1400" b="1" dirty="0"/>
              <a:t>            Print('P');			// P (boxing)</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33612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7F5C-CD18-1B4B-8710-017F6BC4BF3A}"/>
              </a:ext>
            </a:extLst>
          </p:cNvPr>
          <p:cNvSpPr>
            <a:spLocks noGrp="1"/>
          </p:cNvSpPr>
          <p:nvPr>
            <p:ph type="title"/>
          </p:nvPr>
        </p:nvSpPr>
        <p:spPr/>
        <p:txBody>
          <a:bodyPr/>
          <a:lstStyle/>
          <a:p>
            <a:r>
              <a:rPr lang="en-BO" dirty="0"/>
              <a:t>Unboxing</a:t>
            </a:r>
          </a:p>
        </p:txBody>
      </p:sp>
      <p:sp>
        <p:nvSpPr>
          <p:cNvPr id="3" name="Content Placeholder 2">
            <a:extLst>
              <a:ext uri="{FF2B5EF4-FFF2-40B4-BE49-F238E27FC236}">
                <a16:creationId xmlns:a16="http://schemas.microsoft.com/office/drawing/2014/main" id="{3BA93F91-8C1A-0848-A977-232A0A67E033}"/>
              </a:ext>
            </a:extLst>
          </p:cNvPr>
          <p:cNvSpPr>
            <a:spLocks noGrp="1"/>
          </p:cNvSpPr>
          <p:nvPr>
            <p:ph idx="1"/>
          </p:nvPr>
        </p:nvSpPr>
        <p:spPr>
          <a:xfrm>
            <a:off x="7045235" y="1503408"/>
            <a:ext cx="4308565"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Lo </a:t>
            </a:r>
            <a:r>
              <a:rPr lang="en-US" dirty="0" err="1"/>
              <a:t>opuesto</a:t>
            </a:r>
            <a:r>
              <a:rPr lang="en-US" dirty="0"/>
              <a:t> al boxing es el </a:t>
            </a:r>
            <a:r>
              <a:rPr lang="en-US" b="1" dirty="0"/>
              <a:t>unboxing</a:t>
            </a:r>
            <a:r>
              <a:rPr lang="en-US" dirty="0"/>
              <a:t>. </a:t>
            </a:r>
            <a:r>
              <a:rPr lang="en-US" dirty="0" err="1"/>
              <a:t>Esto</a:t>
            </a:r>
            <a:r>
              <a:rPr lang="en-US" dirty="0"/>
              <a:t> </a:t>
            </a:r>
            <a:r>
              <a:rPr lang="en-US" dirty="0" err="1"/>
              <a:t>convierte</a:t>
            </a:r>
            <a:r>
              <a:rPr lang="en-US" dirty="0"/>
              <a:t> el valor boxing de nuevo </a:t>
            </a:r>
            <a:r>
              <a:rPr lang="en-US" dirty="0" err="1"/>
              <a:t>en</a:t>
            </a:r>
            <a:r>
              <a:rPr lang="en-US" dirty="0"/>
              <a:t> </a:t>
            </a:r>
            <a:r>
              <a:rPr lang="en-US" dirty="0" err="1"/>
              <a:t>su</a:t>
            </a:r>
            <a:r>
              <a:rPr lang="en-US" dirty="0"/>
              <a:t> variable de </a:t>
            </a:r>
            <a:r>
              <a:rPr lang="en-US" dirty="0" err="1"/>
              <a:t>tipo</a:t>
            </a:r>
            <a:r>
              <a:rPr lang="en-US" dirty="0"/>
              <a:t> valor. </a:t>
            </a:r>
          </a:p>
          <a:p>
            <a:pPr marL="0" indent="0">
              <a:buNone/>
            </a:pPr>
            <a:endParaRPr lang="en-US" dirty="0"/>
          </a:p>
          <a:p>
            <a:pPr marL="0" indent="0">
              <a:buNone/>
            </a:pPr>
            <a:r>
              <a:rPr lang="en-US" dirty="0"/>
              <a:t>La </a:t>
            </a:r>
            <a:r>
              <a:rPr lang="en-US" dirty="0" err="1"/>
              <a:t>operación</a:t>
            </a:r>
            <a:r>
              <a:rPr lang="en-US" dirty="0"/>
              <a:t> de unboxing debe ser </a:t>
            </a:r>
            <a:r>
              <a:rPr lang="en-US" b="1" dirty="0" err="1"/>
              <a:t>explícita</a:t>
            </a:r>
            <a:r>
              <a:rPr lang="en-US" dirty="0"/>
              <a:t>. </a:t>
            </a:r>
          </a:p>
          <a:p>
            <a:pPr marL="0" indent="0">
              <a:buNone/>
            </a:pPr>
            <a:endParaRPr lang="en-US" dirty="0"/>
          </a:p>
          <a:p>
            <a:pPr marL="0" indent="0">
              <a:buNone/>
            </a:pPr>
            <a:r>
              <a:rPr lang="en-US" dirty="0"/>
              <a:t>Si el </a:t>
            </a:r>
            <a:r>
              <a:rPr lang="en-US" dirty="0" err="1"/>
              <a:t>objeto</a:t>
            </a:r>
            <a:r>
              <a:rPr lang="en-US" dirty="0"/>
              <a:t> no es </a:t>
            </a:r>
            <a:r>
              <a:rPr lang="en-US" dirty="0" err="1"/>
              <a:t>asignado</a:t>
            </a:r>
            <a:r>
              <a:rPr lang="en-US" dirty="0"/>
              <a:t> al </a:t>
            </a:r>
            <a:r>
              <a:rPr lang="en-US" dirty="0" err="1"/>
              <a:t>tipo</a:t>
            </a:r>
            <a:r>
              <a:rPr lang="en-US" dirty="0"/>
              <a:t> </a:t>
            </a:r>
            <a:r>
              <a:rPr lang="en-US" dirty="0" err="1"/>
              <a:t>correcto</a:t>
            </a:r>
            <a:r>
              <a:rPr lang="en-US" dirty="0"/>
              <a:t>, se produce un runtime error.</a:t>
            </a:r>
            <a:endParaRPr lang="en-BO" dirty="0"/>
          </a:p>
        </p:txBody>
      </p:sp>
      <p:sp>
        <p:nvSpPr>
          <p:cNvPr id="5" name="TextBox 4">
            <a:extLst>
              <a:ext uri="{FF2B5EF4-FFF2-40B4-BE49-F238E27FC236}">
                <a16:creationId xmlns:a16="http://schemas.microsoft.com/office/drawing/2014/main" id="{462CAAB4-E8F2-A94F-B123-67485B8FC53B}"/>
              </a:ext>
            </a:extLst>
          </p:cNvPr>
          <p:cNvSpPr txBox="1"/>
          <p:nvPr/>
        </p:nvSpPr>
        <p:spPr>
          <a:xfrm>
            <a:off x="838200" y="1793286"/>
            <a:ext cx="525780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Print(int n)</a:t>
            </a:r>
          </a:p>
          <a:p>
            <a:r>
              <a:rPr lang="en-US" sz="1400" b="1" dirty="0"/>
              <a:t>      {</a:t>
            </a:r>
          </a:p>
          <a:p>
            <a:r>
              <a:rPr lang="en-US" sz="1400" b="1" dirty="0"/>
              <a:t>              WriteLine( </a:t>
            </a:r>
            <a:r>
              <a:rPr lang="en-US" sz="1400" b="1" dirty="0" err="1"/>
              <a:t>n.ToString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int m = (int) </a:t>
            </a:r>
            <a:r>
              <a:rPr lang="en-US" sz="1400" b="1" dirty="0" err="1"/>
              <a:t>n_obj</a:t>
            </a:r>
            <a:r>
              <a:rPr lang="en-US" sz="1400" b="1" dirty="0"/>
              <a:t>;		// unboxing</a:t>
            </a:r>
          </a:p>
          <a:p>
            <a:r>
              <a:rPr lang="en-US" sz="1400" b="1" dirty="0"/>
              <a:t>             Print( (int) </a:t>
            </a:r>
            <a:r>
              <a:rPr lang="en-US" sz="1400" b="1" dirty="0" err="1"/>
              <a:t>n_obj</a:t>
            </a:r>
            <a:r>
              <a:rPr lang="en-US" sz="1400" b="1" dirty="0"/>
              <a:t> );		// 35</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73932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347A-91C4-C644-9F3D-DCBA8F35F852}"/>
              </a:ext>
            </a:extLst>
          </p:cNvPr>
          <p:cNvSpPr>
            <a:spLocks noGrp="1"/>
          </p:cNvSpPr>
          <p:nvPr>
            <p:ph type="title"/>
          </p:nvPr>
        </p:nvSpPr>
        <p:spPr/>
        <p:txBody>
          <a:bodyPr/>
          <a:lstStyle/>
          <a:p>
            <a:r>
              <a:rPr lang="en-BO" dirty="0"/>
              <a:t>Hiding métodos</a:t>
            </a:r>
          </a:p>
        </p:txBody>
      </p:sp>
      <p:sp>
        <p:nvSpPr>
          <p:cNvPr id="3" name="Content Placeholder 2">
            <a:extLst>
              <a:ext uri="{FF2B5EF4-FFF2-40B4-BE49-F238E27FC236}">
                <a16:creationId xmlns:a16="http://schemas.microsoft.com/office/drawing/2014/main" id="{9E79FA11-453D-1B4D-825C-3E4A90A6CA3D}"/>
              </a:ext>
            </a:extLst>
          </p:cNvPr>
          <p:cNvSpPr>
            <a:spLocks noGrp="1"/>
          </p:cNvSpPr>
          <p:nvPr>
            <p:ph idx="1"/>
          </p:nvPr>
        </p:nvSpPr>
        <p:spPr>
          <a:xfrm>
            <a:off x="7167155" y="1720428"/>
            <a:ext cx="4186645" cy="4803270"/>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1400" dirty="0"/>
          </a:p>
          <a:p>
            <a:pPr marL="0" indent="0">
              <a:buNone/>
            </a:pPr>
            <a:r>
              <a:rPr lang="en-US" sz="1800" dirty="0"/>
              <a:t>Un </a:t>
            </a:r>
            <a:r>
              <a:rPr lang="en-US" sz="1800" dirty="0" err="1"/>
              <a:t>miembro</a:t>
            </a:r>
            <a:r>
              <a:rPr lang="en-US" sz="1800" dirty="0"/>
              <a:t> de una </a:t>
            </a:r>
            <a:r>
              <a:rPr lang="en-US" sz="1800" dirty="0" err="1"/>
              <a:t>clase</a:t>
            </a:r>
            <a:r>
              <a:rPr lang="en-US" sz="1800" dirty="0"/>
              <a:t> base  </a:t>
            </a:r>
            <a:r>
              <a:rPr lang="en-US" sz="1800" dirty="0" err="1"/>
              <a:t>puede</a:t>
            </a:r>
            <a:r>
              <a:rPr lang="en-US" sz="1800" dirty="0"/>
              <a:t> ser </a:t>
            </a:r>
            <a:r>
              <a:rPr lang="en-US" sz="1800" b="1" dirty="0"/>
              <a:t>hiding</a:t>
            </a:r>
            <a:r>
              <a:rPr lang="en-US" sz="1800" dirty="0"/>
              <a:t> (</a:t>
            </a:r>
            <a:r>
              <a:rPr lang="en-US" sz="1800" dirty="0" err="1"/>
              <a:t>escondido</a:t>
            </a:r>
            <a:r>
              <a:rPr lang="en-US" sz="1800" dirty="0"/>
              <a:t>) o </a:t>
            </a:r>
            <a:r>
              <a:rPr lang="en-US" sz="1800" dirty="0" err="1"/>
              <a:t>redefinido</a:t>
            </a:r>
            <a:r>
              <a:rPr lang="en-US" sz="1800" dirty="0"/>
              <a:t> </a:t>
            </a:r>
            <a:r>
              <a:rPr lang="en-US" sz="1800" dirty="0" err="1"/>
              <a:t>en</a:t>
            </a:r>
            <a:r>
              <a:rPr lang="en-US" sz="1800" dirty="0"/>
              <a:t> una </a:t>
            </a:r>
            <a:r>
              <a:rPr lang="en-US" sz="1800" dirty="0" err="1"/>
              <a:t>clase</a:t>
            </a:r>
            <a:r>
              <a:rPr lang="en-US" sz="1800" dirty="0"/>
              <a:t> </a:t>
            </a:r>
            <a:r>
              <a:rPr lang="en-US" sz="1800" dirty="0" err="1"/>
              <a:t>derivada</a:t>
            </a:r>
            <a:r>
              <a:rPr lang="en-US" sz="1800" dirty="0"/>
              <a:t>. </a:t>
            </a:r>
            <a:r>
              <a:rPr lang="en-US" sz="1800" dirty="0" err="1"/>
              <a:t>Esto</a:t>
            </a:r>
            <a:r>
              <a:rPr lang="en-US" sz="1800" dirty="0"/>
              <a:t> se </a:t>
            </a:r>
            <a:r>
              <a:rPr lang="en-US" sz="1800" dirty="0" err="1"/>
              <a:t>puede</a:t>
            </a:r>
            <a:r>
              <a:rPr lang="en-US" sz="1800" dirty="0"/>
              <a:t> </a:t>
            </a:r>
            <a:r>
              <a:rPr lang="en-US" sz="1800" dirty="0" err="1"/>
              <a:t>hacer</a:t>
            </a:r>
            <a:r>
              <a:rPr lang="en-US" sz="1800" dirty="0"/>
              <a:t> para </a:t>
            </a:r>
            <a:r>
              <a:rPr lang="en-US" sz="1800" dirty="0" err="1"/>
              <a:t>todo</a:t>
            </a:r>
            <a:r>
              <a:rPr lang="en-US" sz="1800" dirty="0"/>
              <a:t> </a:t>
            </a:r>
            <a:r>
              <a:rPr lang="en-US" sz="1800" dirty="0" err="1"/>
              <a:t>tipo</a:t>
            </a:r>
            <a:r>
              <a:rPr lang="en-US" sz="1800" dirty="0"/>
              <a:t> de </a:t>
            </a:r>
            <a:r>
              <a:rPr lang="en-US" sz="1800" dirty="0" err="1"/>
              <a:t>miembros</a:t>
            </a:r>
            <a:r>
              <a:rPr lang="en-US" sz="1800" dirty="0"/>
              <a:t> </a:t>
            </a:r>
            <a:r>
              <a:rPr lang="en-US" sz="1800" dirty="0" err="1"/>
              <a:t>heredados</a:t>
            </a:r>
            <a:r>
              <a:rPr lang="en-US" sz="1800" dirty="0"/>
              <a:t>, </a:t>
            </a:r>
            <a:r>
              <a:rPr lang="en-US" sz="1800" dirty="0" err="1"/>
              <a:t>pero</a:t>
            </a:r>
            <a:r>
              <a:rPr lang="en-US" sz="1800" dirty="0"/>
              <a:t> se </a:t>
            </a:r>
            <a:r>
              <a:rPr lang="en-US" sz="1800" dirty="0" err="1"/>
              <a:t>usa</a:t>
            </a:r>
            <a:r>
              <a:rPr lang="en-US" sz="1800" dirty="0"/>
              <a:t> con mayor </a:t>
            </a:r>
            <a:r>
              <a:rPr lang="en-US" sz="1800" dirty="0" err="1"/>
              <a:t>frecuencia</a:t>
            </a:r>
            <a:r>
              <a:rPr lang="en-US" sz="1800" dirty="0"/>
              <a:t> para </a:t>
            </a:r>
            <a:r>
              <a:rPr lang="en-US" sz="1800" dirty="0" err="1"/>
              <a:t>dar</a:t>
            </a:r>
            <a:r>
              <a:rPr lang="en-US" sz="1800" dirty="0"/>
              <a:t> </a:t>
            </a:r>
            <a:r>
              <a:rPr lang="en-US" sz="1800" dirty="0" err="1"/>
              <a:t>nuevas</a:t>
            </a:r>
            <a:r>
              <a:rPr lang="en-US" sz="1800" dirty="0"/>
              <a:t> </a:t>
            </a:r>
            <a:r>
              <a:rPr lang="en-US" sz="1800" dirty="0" err="1"/>
              <a:t>implementaciones</a:t>
            </a:r>
            <a:r>
              <a:rPr lang="en-US" sz="1800" dirty="0"/>
              <a:t> a los </a:t>
            </a:r>
            <a:r>
              <a:rPr lang="en-US" sz="1800" dirty="0" err="1"/>
              <a:t>métodos</a:t>
            </a:r>
            <a:r>
              <a:rPr lang="en-US" sz="1800" dirty="0"/>
              <a:t> de </a:t>
            </a:r>
            <a:r>
              <a:rPr lang="en-US" sz="1800" dirty="0" err="1"/>
              <a:t>instancia</a:t>
            </a:r>
            <a:r>
              <a:rPr lang="en-US" sz="1800" dirty="0"/>
              <a:t>. </a:t>
            </a:r>
          </a:p>
          <a:p>
            <a:pPr marL="0" indent="0">
              <a:buNone/>
            </a:pPr>
            <a:endParaRPr lang="en-US" sz="1800" dirty="0"/>
          </a:p>
          <a:p>
            <a:pPr marL="0" indent="0">
              <a:buNone/>
            </a:pPr>
            <a:r>
              <a:rPr lang="en-US" sz="1800" dirty="0"/>
              <a:t>Para </a:t>
            </a:r>
            <a:r>
              <a:rPr lang="en-US" sz="1800" dirty="0" err="1"/>
              <a:t>dar</a:t>
            </a:r>
            <a:r>
              <a:rPr lang="en-US" sz="1800" dirty="0"/>
              <a:t> una </a:t>
            </a:r>
            <a:r>
              <a:rPr lang="en-US" sz="1800" dirty="0" err="1"/>
              <a:t>nueva</a:t>
            </a:r>
            <a:r>
              <a:rPr lang="en-US" sz="1800" dirty="0"/>
              <a:t> </a:t>
            </a:r>
            <a:r>
              <a:rPr lang="en-US" sz="1800" dirty="0" err="1"/>
              <a:t>implementación</a:t>
            </a:r>
            <a:r>
              <a:rPr lang="en-US" sz="1800" dirty="0"/>
              <a:t> a un </a:t>
            </a:r>
            <a:r>
              <a:rPr lang="en-US" sz="1800" dirty="0" err="1"/>
              <a:t>método</a:t>
            </a:r>
            <a:r>
              <a:rPr lang="en-US" sz="1800" dirty="0"/>
              <a:t>, el </a:t>
            </a:r>
            <a:r>
              <a:rPr lang="en-US" sz="1800" dirty="0" err="1"/>
              <a:t>método</a:t>
            </a:r>
            <a:r>
              <a:rPr lang="en-US" sz="1800" dirty="0"/>
              <a:t> se redefine </a:t>
            </a:r>
            <a:r>
              <a:rPr lang="en-US" sz="1800" dirty="0" err="1"/>
              <a:t>en</a:t>
            </a:r>
            <a:r>
              <a:rPr lang="en-US" sz="1800" dirty="0"/>
              <a:t> la </a:t>
            </a:r>
            <a:r>
              <a:rPr lang="en-US" sz="1800" dirty="0" err="1"/>
              <a:t>clase</a:t>
            </a:r>
            <a:r>
              <a:rPr lang="en-US" sz="1800" dirty="0"/>
              <a:t> </a:t>
            </a:r>
            <a:r>
              <a:rPr lang="en-US" sz="1800" dirty="0" err="1"/>
              <a:t>secundaria</a:t>
            </a:r>
            <a:r>
              <a:rPr lang="en-US" sz="1800" dirty="0"/>
              <a:t> con la </a:t>
            </a:r>
            <a:r>
              <a:rPr lang="en-US" sz="1800" dirty="0" err="1"/>
              <a:t>misma</a:t>
            </a:r>
            <a:r>
              <a:rPr lang="en-US" sz="1800" dirty="0"/>
              <a:t> signature (</a:t>
            </a:r>
            <a:r>
              <a:rPr lang="en-US" sz="1800" dirty="0" err="1"/>
              <a:t>firma</a:t>
            </a:r>
            <a:r>
              <a:rPr lang="en-US" sz="1800" dirty="0"/>
              <a:t>) que </a:t>
            </a:r>
            <a:r>
              <a:rPr lang="en-US" sz="1800" dirty="0" err="1"/>
              <a:t>en</a:t>
            </a:r>
            <a:r>
              <a:rPr lang="en-US" sz="1800" dirty="0"/>
              <a:t> la </a:t>
            </a:r>
            <a:r>
              <a:rPr lang="en-US" sz="1800" dirty="0" err="1"/>
              <a:t>clase</a:t>
            </a:r>
            <a:r>
              <a:rPr lang="en-US" sz="1800" dirty="0"/>
              <a:t> base.</a:t>
            </a:r>
          </a:p>
          <a:p>
            <a:pPr marL="0" indent="0">
              <a:buNone/>
            </a:pPr>
            <a:endParaRPr lang="en-US" sz="1800" dirty="0"/>
          </a:p>
          <a:p>
            <a:pPr marL="0" indent="0">
              <a:buNone/>
            </a:pPr>
            <a:r>
              <a:rPr lang="en-US" sz="1800" dirty="0"/>
              <a:t>Para que </a:t>
            </a:r>
            <a:r>
              <a:rPr lang="en-US" sz="1800" dirty="0" err="1"/>
              <a:t>esté</a:t>
            </a:r>
            <a:r>
              <a:rPr lang="en-US" sz="1800" dirty="0"/>
              <a:t> </a:t>
            </a:r>
            <a:r>
              <a:rPr lang="en-US" sz="1800" dirty="0" err="1"/>
              <a:t>clara</a:t>
            </a:r>
            <a:r>
              <a:rPr lang="en-US" sz="1800" dirty="0"/>
              <a:t> la </a:t>
            </a:r>
            <a:r>
              <a:rPr lang="en-US" sz="1800" dirty="0" err="1"/>
              <a:t>intención</a:t>
            </a:r>
            <a:r>
              <a:rPr lang="en-US" sz="1800" dirty="0"/>
              <a:t> de que </a:t>
            </a:r>
            <a:r>
              <a:rPr lang="en-US" sz="1800" dirty="0" err="1"/>
              <a:t>estamos</a:t>
            </a:r>
            <a:r>
              <a:rPr lang="en-US" sz="1800" dirty="0"/>
              <a:t> </a:t>
            </a:r>
            <a:r>
              <a:rPr lang="en-US" sz="1800" dirty="0" err="1"/>
              <a:t>redefiniendo</a:t>
            </a:r>
            <a:r>
              <a:rPr lang="en-US" sz="1800" dirty="0"/>
              <a:t> (</a:t>
            </a:r>
            <a:r>
              <a:rPr lang="en-US" sz="1800" b="1" dirty="0"/>
              <a:t>hiding</a:t>
            </a:r>
            <a:r>
              <a:rPr lang="en-US" sz="1800" dirty="0"/>
              <a:t>) un </a:t>
            </a:r>
            <a:r>
              <a:rPr lang="en-US" sz="1800" dirty="0" err="1"/>
              <a:t>método</a:t>
            </a:r>
            <a:r>
              <a:rPr lang="en-US" sz="1800" dirty="0"/>
              <a:t> </a:t>
            </a:r>
            <a:r>
              <a:rPr lang="en-US" sz="1800" dirty="0" err="1"/>
              <a:t>existente</a:t>
            </a:r>
            <a:r>
              <a:rPr lang="en-US" sz="1800" dirty="0"/>
              <a:t> </a:t>
            </a:r>
            <a:r>
              <a:rPr lang="en-US" sz="1800" dirty="0" err="1"/>
              <a:t>en</a:t>
            </a:r>
            <a:r>
              <a:rPr lang="en-US" sz="1800" dirty="0"/>
              <a:t> la </a:t>
            </a:r>
            <a:r>
              <a:rPr lang="en-US" sz="1800" dirty="0" err="1"/>
              <a:t>clase</a:t>
            </a:r>
            <a:r>
              <a:rPr lang="en-US" sz="1800" dirty="0"/>
              <a:t> base </a:t>
            </a:r>
            <a:r>
              <a:rPr lang="en-US" sz="1800" dirty="0" err="1"/>
              <a:t>debemos</a:t>
            </a:r>
            <a:r>
              <a:rPr lang="en-US" sz="1800" dirty="0"/>
              <a:t> </a:t>
            </a:r>
            <a:r>
              <a:rPr lang="en-US" sz="1800" dirty="0" err="1"/>
              <a:t>anteponer</a:t>
            </a:r>
            <a:r>
              <a:rPr lang="en-US" sz="1800" dirty="0"/>
              <a:t> el </a:t>
            </a:r>
            <a:r>
              <a:rPr lang="en-US" sz="1800" dirty="0" err="1"/>
              <a:t>modificador</a:t>
            </a:r>
            <a:r>
              <a:rPr lang="en-US" sz="1800" dirty="0"/>
              <a:t> </a:t>
            </a:r>
            <a:r>
              <a:rPr lang="en-US" sz="1800" b="1" dirty="0"/>
              <a:t>new</a:t>
            </a:r>
            <a:r>
              <a:rPr lang="en-US" sz="1800" dirty="0"/>
              <a:t>, para </a:t>
            </a:r>
            <a:r>
              <a:rPr lang="en-US" sz="1800" dirty="0" err="1"/>
              <a:t>indicar</a:t>
            </a:r>
            <a:r>
              <a:rPr lang="en-US" sz="1800" dirty="0"/>
              <a:t> que se </a:t>
            </a:r>
            <a:r>
              <a:rPr lang="en-US" sz="1800" dirty="0" err="1"/>
              <a:t>trata</a:t>
            </a:r>
            <a:r>
              <a:rPr lang="en-US" sz="1800" dirty="0"/>
              <a:t> de una </a:t>
            </a:r>
            <a:r>
              <a:rPr lang="en-US" sz="1800" dirty="0" err="1"/>
              <a:t>nueva</a:t>
            </a:r>
            <a:r>
              <a:rPr lang="en-US" sz="1800" dirty="0"/>
              <a:t> version de un </a:t>
            </a:r>
            <a:r>
              <a:rPr lang="en-US" sz="1800" dirty="0" err="1"/>
              <a:t>método</a:t>
            </a:r>
            <a:r>
              <a:rPr lang="en-US" sz="1800" dirty="0"/>
              <a:t>. </a:t>
            </a:r>
            <a:endParaRPr lang="en-BO" sz="1800" dirty="0"/>
          </a:p>
        </p:txBody>
      </p:sp>
      <p:sp>
        <p:nvSpPr>
          <p:cNvPr id="4" name="TextBox 3">
            <a:extLst>
              <a:ext uri="{FF2B5EF4-FFF2-40B4-BE49-F238E27FC236}">
                <a16:creationId xmlns:a16="http://schemas.microsoft.com/office/drawing/2014/main" id="{3B07E045-38DA-2146-B40C-B378B241F9B5}"/>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0; public int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X;  } 			// Warning</a:t>
            </a:r>
          </a:p>
          <a:p>
            <a:r>
              <a:rPr lang="en-US" sz="1400" b="1" dirty="0">
                <a:solidFill>
                  <a:schemeClr val="bg1"/>
                </a:solidFill>
              </a:rPr>
              <a:t>      // public </a:t>
            </a:r>
            <a:r>
              <a:rPr lang="en-US" sz="1400" b="1" dirty="0">
                <a:solidFill>
                  <a:schemeClr val="accent2">
                    <a:lumMod val="40000"/>
                    <a:lumOff val="60000"/>
                  </a:schemeClr>
                </a:solidFill>
              </a:rPr>
              <a:t>new</a:t>
            </a:r>
            <a:r>
              <a:rPr lang="en-US" sz="1400" b="1" dirty="0">
                <a:solidFill>
                  <a:schemeClr val="bg1"/>
                </a:solidFill>
              </a:rPr>
              <a:t> int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10, Y = 20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676715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3DCC-1ED6-0049-BC0C-4A86A68A5EE1}"/>
              </a:ext>
            </a:extLst>
          </p:cNvPr>
          <p:cNvSpPr>
            <a:spLocks noGrp="1"/>
          </p:cNvSpPr>
          <p:nvPr>
            <p:ph type="title"/>
          </p:nvPr>
        </p:nvSpPr>
        <p:spPr/>
        <p:txBody>
          <a:bodyPr/>
          <a:lstStyle/>
          <a:p>
            <a:r>
              <a:rPr lang="en-BO" dirty="0"/>
              <a:t>Miembros static en clases derivadas</a:t>
            </a:r>
          </a:p>
        </p:txBody>
      </p:sp>
      <p:sp>
        <p:nvSpPr>
          <p:cNvPr id="3" name="Content Placeholder 2">
            <a:extLst>
              <a:ext uri="{FF2B5EF4-FFF2-40B4-BE49-F238E27FC236}">
                <a16:creationId xmlns:a16="http://schemas.microsoft.com/office/drawing/2014/main" id="{09571D4B-F356-774D-80F0-74C514688C28}"/>
              </a:ext>
            </a:extLst>
          </p:cNvPr>
          <p:cNvSpPr>
            <a:spLocks noGrp="1"/>
          </p:cNvSpPr>
          <p:nvPr>
            <p:ph idx="1"/>
          </p:nvPr>
        </p:nvSpPr>
        <p:spPr>
          <a:xfrm>
            <a:off x="6757850" y="1825625"/>
            <a:ext cx="4595949"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BO" dirty="0"/>
          </a:p>
          <a:p>
            <a:pPr marL="0" indent="0">
              <a:buNone/>
            </a:pPr>
            <a:r>
              <a:rPr lang="en-BO" dirty="0"/>
              <a:t>Una clase de instancia no puede derivar de una clase static y una clase static solo puede derivar de Object.</a:t>
            </a:r>
          </a:p>
          <a:p>
            <a:pPr marL="0" indent="0">
              <a:buNone/>
            </a:pPr>
            <a:endParaRPr lang="en-BO" dirty="0"/>
          </a:p>
          <a:p>
            <a:pPr marL="0" indent="0">
              <a:buNone/>
            </a:pPr>
            <a:r>
              <a:rPr lang="en-BO" dirty="0"/>
              <a:t>Por lo anterior, si se va a usar herencia solo con clases static con la intención de redefinir miembros static, es necesario no calificar las clases como static.</a:t>
            </a:r>
          </a:p>
          <a:p>
            <a:pPr marL="0" indent="0">
              <a:buNone/>
            </a:pPr>
            <a:r>
              <a:rPr lang="en-BO" dirty="0"/>
              <a:t>  </a:t>
            </a:r>
          </a:p>
        </p:txBody>
      </p:sp>
      <p:sp>
        <p:nvSpPr>
          <p:cNvPr id="4" name="TextBox 3">
            <a:extLst>
              <a:ext uri="{FF2B5EF4-FFF2-40B4-BE49-F238E27FC236}">
                <a16:creationId xmlns:a16="http://schemas.microsoft.com/office/drawing/2014/main" id="{2901C7A1-2DC7-EE40-A8A5-48D7BF731A80}"/>
              </a:ext>
            </a:extLst>
          </p:cNvPr>
          <p:cNvSpPr txBox="1"/>
          <p:nvPr/>
        </p:nvSpPr>
        <p:spPr>
          <a:xfrm>
            <a:off x="838200" y="1923802"/>
            <a:ext cx="5684521"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 no static</a:t>
            </a:r>
          </a:p>
          <a:p>
            <a:r>
              <a:rPr lang="en-US" sz="1400" b="1" dirty="0"/>
              <a:t>      public static double Area(double x, double y) { return x * y; }</a:t>
            </a:r>
          </a:p>
          <a:p>
            <a:r>
              <a:rPr lang="en-US" sz="1400" b="1" dirty="0"/>
              <a:t>}</a:t>
            </a:r>
          </a:p>
          <a:p>
            <a:endParaRPr lang="en-US" sz="1400" b="1" dirty="0"/>
          </a:p>
          <a:p>
            <a:r>
              <a:rPr lang="en-US" sz="1400" b="1" dirty="0"/>
              <a:t>class </a:t>
            </a:r>
            <a:r>
              <a:rPr lang="en-US" sz="1400" b="1" dirty="0" err="1"/>
              <a:t>Cuadrado</a:t>
            </a:r>
            <a:r>
              <a:rPr lang="en-US" sz="1400" b="1" dirty="0"/>
              <a:t> : </a:t>
            </a:r>
            <a:r>
              <a:rPr lang="en-US" sz="1400" b="1" dirty="0" err="1"/>
              <a:t>Rectangulo</a:t>
            </a:r>
            <a:r>
              <a:rPr lang="en-US" sz="1400" b="1" dirty="0"/>
              <a:t> { 	// no static</a:t>
            </a:r>
          </a:p>
          <a:p>
            <a:r>
              <a:rPr lang="en-US" sz="1400" b="1" dirty="0"/>
              <a:t>      // public static int Area() { return X * X; }  	// Warning</a:t>
            </a:r>
          </a:p>
          <a:p>
            <a:r>
              <a:rPr lang="en-US" sz="1400" b="1" dirty="0"/>
              <a:t>      public static new double Area(double x, double y = 0) { return x * x; } </a:t>
            </a:r>
          </a:p>
          <a:p>
            <a:r>
              <a:rPr lang="en-US" sz="1400" b="1" dirty="0"/>
              <a:t>} </a:t>
            </a:r>
          </a:p>
          <a:p>
            <a:endParaRPr lang="en-US" sz="1400" b="1" dirty="0"/>
          </a:p>
          <a:p>
            <a:r>
              <a:rPr lang="en-US" sz="1400" b="1" dirty="0"/>
              <a:t>static class Principal </a:t>
            </a:r>
          </a:p>
          <a:p>
            <a:r>
              <a:rPr lang="en-US" sz="1400" b="1" dirty="0"/>
              <a:t>{ </a:t>
            </a:r>
          </a:p>
          <a:p>
            <a:r>
              <a:rPr lang="en-US" sz="1400" b="1" dirty="0"/>
              <a:t>      static void Main() {</a:t>
            </a:r>
          </a:p>
          <a:p>
            <a:r>
              <a:rPr lang="en-US" sz="1400" b="1" dirty="0"/>
              <a:t>           WriteLine( $"Area </a:t>
            </a:r>
            <a:r>
              <a:rPr lang="en-US" sz="1400" b="1" dirty="0" err="1"/>
              <a:t>rectangulo</a:t>
            </a:r>
            <a:r>
              <a:rPr lang="en-US" sz="1400" b="1" dirty="0"/>
              <a:t> = {</a:t>
            </a:r>
            <a:r>
              <a:rPr lang="en-US" sz="1400" b="1" dirty="0" err="1"/>
              <a:t>Rectangulo.Area</a:t>
            </a:r>
            <a:r>
              <a:rPr lang="en-US" sz="1400" b="1" dirty="0"/>
              <a:t>(10, 20)}" );  // 200</a:t>
            </a:r>
          </a:p>
          <a:p>
            <a:r>
              <a:rPr lang="en-US" sz="1400" b="1" dirty="0"/>
              <a:t>           WriteLine( $"Area </a:t>
            </a:r>
            <a:r>
              <a:rPr lang="en-US" sz="1400" b="1" dirty="0" err="1"/>
              <a:t>cuadrado</a:t>
            </a:r>
            <a:r>
              <a:rPr lang="en-US" sz="1400" b="1" dirty="0"/>
              <a:t> = {</a:t>
            </a:r>
            <a:r>
              <a:rPr lang="en-US" sz="1400" b="1" dirty="0" err="1"/>
              <a:t>Cuadrado.Area</a:t>
            </a:r>
            <a:r>
              <a:rPr lang="en-US" sz="1400" b="1" dirty="0"/>
              <a:t>(10)}" );              // 100</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3214296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7765-418B-D149-9D67-A1407E9DA18D}"/>
              </a:ext>
            </a:extLst>
          </p:cNvPr>
          <p:cNvSpPr>
            <a:spLocks noGrp="1"/>
          </p:cNvSpPr>
          <p:nvPr>
            <p:ph type="title"/>
          </p:nvPr>
        </p:nvSpPr>
        <p:spPr/>
        <p:txBody>
          <a:bodyPr/>
          <a:lstStyle/>
          <a:p>
            <a:r>
              <a:rPr lang="en-US" dirty="0"/>
              <a:t>Overriding Members</a:t>
            </a:r>
            <a:endParaRPr lang="en-BO" dirty="0"/>
          </a:p>
        </p:txBody>
      </p:sp>
      <p:sp>
        <p:nvSpPr>
          <p:cNvPr id="3" name="Content Placeholder 2">
            <a:extLst>
              <a:ext uri="{FF2B5EF4-FFF2-40B4-BE49-F238E27FC236}">
                <a16:creationId xmlns:a16="http://schemas.microsoft.com/office/drawing/2014/main" id="{4F2267EC-AB19-DA41-A1C4-8D9764592D55}"/>
              </a:ext>
            </a:extLst>
          </p:cNvPr>
          <p:cNvSpPr>
            <a:spLocks noGrp="1"/>
          </p:cNvSpPr>
          <p:nvPr>
            <p:ph idx="1"/>
          </p:nvPr>
        </p:nvSpPr>
        <p:spPr>
          <a:xfrm>
            <a:off x="7106194" y="1825625"/>
            <a:ext cx="4247605" cy="4351338"/>
          </a:xfrm>
          <a:solidFill>
            <a:schemeClr val="accent1">
              <a:lumMod val="20000"/>
              <a:lumOff val="80000"/>
            </a:schemeClr>
          </a:solidFill>
          <a:ln>
            <a:solidFill>
              <a:schemeClr val="accent1"/>
            </a:solidFill>
          </a:ln>
        </p:spPr>
        <p:txBody>
          <a:bodyPr>
            <a:normAutofit fontScale="92500" lnSpcReduction="20000"/>
          </a:bodyPr>
          <a:lstStyle/>
          <a:p>
            <a:endParaRPr lang="en-US" sz="1200" dirty="0"/>
          </a:p>
          <a:p>
            <a:pPr marL="0" indent="0">
              <a:buNone/>
            </a:pPr>
            <a:r>
              <a:rPr lang="en-US" sz="2000" dirty="0"/>
              <a:t>La </a:t>
            </a:r>
            <a:r>
              <a:rPr lang="en-US" sz="2000" dirty="0" err="1"/>
              <a:t>otra</a:t>
            </a:r>
            <a:r>
              <a:rPr lang="en-US" sz="2000" dirty="0"/>
              <a:t> forma de </a:t>
            </a:r>
            <a:r>
              <a:rPr lang="en-US" sz="2000" dirty="0" err="1"/>
              <a:t>redefinir</a:t>
            </a:r>
            <a:r>
              <a:rPr lang="en-US" sz="2000" dirty="0"/>
              <a:t> </a:t>
            </a:r>
            <a:r>
              <a:rPr lang="en-US" sz="2000" dirty="0" err="1"/>
              <a:t>métodos</a:t>
            </a:r>
            <a:r>
              <a:rPr lang="en-US" sz="2000" dirty="0"/>
              <a:t> </a:t>
            </a:r>
            <a:r>
              <a:rPr lang="en-US" sz="2000" dirty="0" err="1"/>
              <a:t>en</a:t>
            </a:r>
            <a:r>
              <a:rPr lang="en-US" sz="2000" dirty="0"/>
              <a:t> una </a:t>
            </a:r>
            <a:r>
              <a:rPr lang="en-US" sz="2000" dirty="0" err="1"/>
              <a:t>clase</a:t>
            </a:r>
            <a:r>
              <a:rPr lang="en-US" sz="2000" dirty="0"/>
              <a:t> </a:t>
            </a:r>
            <a:r>
              <a:rPr lang="en-US" sz="2000" dirty="0" err="1"/>
              <a:t>derivada</a:t>
            </a:r>
            <a:r>
              <a:rPr lang="en-US" sz="2000" dirty="0"/>
              <a:t> es </a:t>
            </a:r>
            <a:r>
              <a:rPr lang="en-US" sz="2000" dirty="0" err="1"/>
              <a:t>haciendo</a:t>
            </a:r>
            <a:r>
              <a:rPr lang="en-US" sz="2000" dirty="0"/>
              <a:t> lo que se </a:t>
            </a:r>
            <a:r>
              <a:rPr lang="en-US" sz="2000" dirty="0" err="1"/>
              <a:t>conoce</a:t>
            </a:r>
            <a:r>
              <a:rPr lang="en-US" sz="2000" dirty="0"/>
              <a:t> </a:t>
            </a:r>
            <a:r>
              <a:rPr lang="en-US" sz="2000" dirty="0" err="1"/>
              <a:t>como</a:t>
            </a:r>
            <a:r>
              <a:rPr lang="en-US" sz="2000" dirty="0"/>
              <a:t> </a:t>
            </a:r>
            <a:r>
              <a:rPr lang="en-US" sz="2000" b="1" dirty="0"/>
              <a:t>overriding de </a:t>
            </a:r>
            <a:r>
              <a:rPr lang="en-US" sz="2000" b="1" dirty="0" err="1"/>
              <a:t>miembros</a:t>
            </a:r>
            <a:r>
              <a:rPr lang="en-US" sz="2000" dirty="0"/>
              <a:t>.</a:t>
            </a:r>
          </a:p>
          <a:p>
            <a:pPr marL="0" indent="0">
              <a:buNone/>
            </a:pPr>
            <a:endParaRPr lang="en-US" sz="2000" dirty="0"/>
          </a:p>
          <a:p>
            <a:pPr marL="0" indent="0">
              <a:buNone/>
            </a:pPr>
            <a:r>
              <a:rPr lang="en-US" sz="2000" dirty="0"/>
              <a:t>Antes de que se </a:t>
            </a:r>
            <a:r>
              <a:rPr lang="en-US" sz="2000" dirty="0" err="1"/>
              <a:t>pueda</a:t>
            </a:r>
            <a:r>
              <a:rPr lang="en-US" sz="2000" dirty="0"/>
              <a:t> </a:t>
            </a:r>
            <a:r>
              <a:rPr lang="en-US" sz="2000" dirty="0" err="1"/>
              <a:t>hacer</a:t>
            </a:r>
            <a:r>
              <a:rPr lang="en-US" sz="2000" dirty="0"/>
              <a:t> overriding de un </a:t>
            </a:r>
            <a:r>
              <a:rPr lang="en-US" sz="2000" dirty="0" err="1"/>
              <a:t>método</a:t>
            </a:r>
            <a:r>
              <a:rPr lang="en-US" sz="2000" dirty="0"/>
              <a:t>, es </a:t>
            </a:r>
            <a:r>
              <a:rPr lang="en-US" sz="2000" dirty="0" err="1"/>
              <a:t>necesario</a:t>
            </a:r>
            <a:r>
              <a:rPr lang="en-US" sz="2000" dirty="0"/>
              <a:t> </a:t>
            </a:r>
            <a:r>
              <a:rPr lang="en-US" sz="2000" dirty="0" err="1"/>
              <a:t>agregar</a:t>
            </a:r>
            <a:r>
              <a:rPr lang="en-US" sz="2000" dirty="0"/>
              <a:t> el </a:t>
            </a:r>
            <a:r>
              <a:rPr lang="en-US" sz="2000" dirty="0" err="1"/>
              <a:t>modificador</a:t>
            </a:r>
            <a:r>
              <a:rPr lang="en-US" sz="2000" dirty="0"/>
              <a:t> </a:t>
            </a:r>
            <a:r>
              <a:rPr lang="en-US" sz="2000" b="1" dirty="0"/>
              <a:t>virtual</a:t>
            </a:r>
            <a:r>
              <a:rPr lang="en-US" sz="2000" dirty="0"/>
              <a:t> al </a:t>
            </a:r>
            <a:r>
              <a:rPr lang="en-US" sz="2000" dirty="0" err="1"/>
              <a:t>mismo</a:t>
            </a:r>
            <a:r>
              <a:rPr lang="en-US" sz="2000" dirty="0"/>
              <a:t> </a:t>
            </a:r>
            <a:r>
              <a:rPr lang="en-US" sz="2000" dirty="0" err="1"/>
              <a:t>método</a:t>
            </a:r>
            <a:r>
              <a:rPr lang="en-US" sz="2000" dirty="0"/>
              <a:t> </a:t>
            </a:r>
            <a:r>
              <a:rPr lang="en-US" sz="2000" dirty="0" err="1"/>
              <a:t>en</a:t>
            </a:r>
            <a:r>
              <a:rPr lang="en-US" sz="2000" dirty="0"/>
              <a:t> la </a:t>
            </a:r>
            <a:r>
              <a:rPr lang="en-US" sz="2000" dirty="0" err="1"/>
              <a:t>clase</a:t>
            </a:r>
            <a:r>
              <a:rPr lang="en-US" sz="2000" dirty="0"/>
              <a:t> base. Este </a:t>
            </a:r>
            <a:r>
              <a:rPr lang="en-US" sz="2000" dirty="0" err="1"/>
              <a:t>modificador</a:t>
            </a:r>
            <a:r>
              <a:rPr lang="en-US" sz="2000" dirty="0"/>
              <a:t> es el </a:t>
            </a:r>
            <a:r>
              <a:rPr lang="en-US" sz="2000" dirty="0" err="1"/>
              <a:t>habilitador</a:t>
            </a:r>
            <a:r>
              <a:rPr lang="en-US" sz="2000" dirty="0"/>
              <a:t> para que se </a:t>
            </a:r>
            <a:r>
              <a:rPr lang="en-US" sz="2000" dirty="0" err="1"/>
              <a:t>pueda</a:t>
            </a:r>
            <a:r>
              <a:rPr lang="en-US" sz="2000" dirty="0"/>
              <a:t> </a:t>
            </a:r>
            <a:r>
              <a:rPr lang="en-US" sz="2000" dirty="0" err="1"/>
              <a:t>hacer</a:t>
            </a:r>
            <a:r>
              <a:rPr lang="en-US" sz="2000" dirty="0"/>
              <a:t> un </a:t>
            </a:r>
            <a:r>
              <a:rPr lang="en-US" sz="2000" b="1" dirty="0"/>
              <a:t>override </a:t>
            </a:r>
            <a:r>
              <a:rPr lang="en-US" sz="2000" dirty="0" err="1"/>
              <a:t>en</a:t>
            </a:r>
            <a:r>
              <a:rPr lang="en-US" sz="2000" dirty="0"/>
              <a:t> las </a:t>
            </a:r>
            <a:r>
              <a:rPr lang="en-US" sz="2000" dirty="0" err="1"/>
              <a:t>clases</a:t>
            </a:r>
            <a:r>
              <a:rPr lang="en-US" sz="2000" dirty="0"/>
              <a:t> </a:t>
            </a:r>
            <a:r>
              <a:rPr lang="en-US" sz="2000" dirty="0" err="1"/>
              <a:t>derivadas</a:t>
            </a:r>
            <a:r>
              <a:rPr lang="en-US" sz="2000" dirty="0"/>
              <a:t>.</a:t>
            </a:r>
          </a:p>
          <a:p>
            <a:pPr marL="0" indent="0">
              <a:buNone/>
            </a:pPr>
            <a:endParaRPr lang="en-US" sz="2000" dirty="0"/>
          </a:p>
          <a:p>
            <a:pPr marL="0" indent="0">
              <a:buNone/>
            </a:pPr>
            <a:r>
              <a:rPr lang="en-US" sz="2000" dirty="0"/>
              <a:t>El </a:t>
            </a:r>
            <a:r>
              <a:rPr lang="en-US" sz="2000" dirty="0" err="1"/>
              <a:t>modificador</a:t>
            </a:r>
            <a:r>
              <a:rPr lang="en-US" sz="2000" dirty="0"/>
              <a:t> </a:t>
            </a:r>
            <a:r>
              <a:rPr lang="en-US" sz="2000" b="1" dirty="0"/>
              <a:t>override</a:t>
            </a:r>
            <a:r>
              <a:rPr lang="en-US" sz="2000" dirty="0"/>
              <a:t> se </a:t>
            </a:r>
            <a:r>
              <a:rPr lang="en-US" sz="2000" dirty="0" err="1"/>
              <a:t>puede</a:t>
            </a:r>
            <a:r>
              <a:rPr lang="en-US" sz="2000" dirty="0"/>
              <a:t> </a:t>
            </a:r>
            <a:r>
              <a:rPr lang="en-US" sz="2000" dirty="0" err="1"/>
              <a:t>entonces</a:t>
            </a:r>
            <a:r>
              <a:rPr lang="en-US" sz="2000" dirty="0"/>
              <a:t> </a:t>
            </a:r>
            <a:r>
              <a:rPr lang="en-US" sz="2000" dirty="0" err="1"/>
              <a:t>usar</a:t>
            </a:r>
            <a:r>
              <a:rPr lang="en-US" sz="2000" dirty="0"/>
              <a:t> para </a:t>
            </a:r>
            <a:r>
              <a:rPr lang="en-US" sz="2000" dirty="0" err="1"/>
              <a:t>cambiar</a:t>
            </a:r>
            <a:r>
              <a:rPr lang="en-US" sz="2000" dirty="0"/>
              <a:t> la </a:t>
            </a:r>
            <a:r>
              <a:rPr lang="en-US" sz="2000" dirty="0" err="1"/>
              <a:t>implementación</a:t>
            </a:r>
            <a:r>
              <a:rPr lang="en-US" sz="2000" dirty="0"/>
              <a:t> de los </a:t>
            </a:r>
            <a:r>
              <a:rPr lang="en-US" sz="2000" dirty="0" err="1"/>
              <a:t>métodos</a:t>
            </a:r>
            <a:r>
              <a:rPr lang="en-US" sz="2000" dirty="0"/>
              <a:t> </a:t>
            </a:r>
            <a:r>
              <a:rPr lang="en-US" sz="2000" b="1" dirty="0" err="1"/>
              <a:t>virtuales</a:t>
            </a:r>
            <a:r>
              <a:rPr lang="en-US" sz="2000" dirty="0"/>
              <a:t> </a:t>
            </a:r>
            <a:r>
              <a:rPr lang="en-US" sz="2000" dirty="0" err="1"/>
              <a:t>heredados</a:t>
            </a:r>
            <a:r>
              <a:rPr lang="en-US" sz="2000" dirty="0"/>
              <a:t>.</a:t>
            </a:r>
          </a:p>
          <a:p>
            <a:pPr marL="0" indent="0">
              <a:buNone/>
            </a:pPr>
            <a:r>
              <a:rPr lang="en-US" sz="1200" dirty="0"/>
              <a:t> </a:t>
            </a:r>
            <a:endParaRPr lang="en-BO" sz="1200" dirty="0"/>
          </a:p>
        </p:txBody>
      </p:sp>
      <p:sp>
        <p:nvSpPr>
          <p:cNvPr id="4" name="TextBox 3">
            <a:extLst>
              <a:ext uri="{FF2B5EF4-FFF2-40B4-BE49-F238E27FC236}">
                <a16:creationId xmlns:a16="http://schemas.microsoft.com/office/drawing/2014/main" id="{21282B38-DE7A-DA4F-B034-B27B9F32D10E}"/>
              </a:ext>
            </a:extLst>
          </p:cNvPr>
          <p:cNvSpPr txBox="1"/>
          <p:nvPr/>
        </p:nvSpPr>
        <p:spPr>
          <a:xfrm>
            <a:off x="838200" y="1615783"/>
            <a:ext cx="5797732"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 }</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20);</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0307947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9B96-85B9-DC44-BCC4-B564D0C595E1}"/>
              </a:ext>
            </a:extLst>
          </p:cNvPr>
          <p:cNvSpPr>
            <a:spLocks noGrp="1"/>
          </p:cNvSpPr>
          <p:nvPr>
            <p:ph type="title"/>
          </p:nvPr>
        </p:nvSpPr>
        <p:spPr/>
        <p:txBody>
          <a:bodyPr/>
          <a:lstStyle/>
          <a:p>
            <a:r>
              <a:rPr lang="en-BO" dirty="0"/>
              <a:t>Hiding y Overriding</a:t>
            </a:r>
          </a:p>
        </p:txBody>
      </p:sp>
      <p:sp>
        <p:nvSpPr>
          <p:cNvPr id="3" name="Content Placeholder 2">
            <a:extLst>
              <a:ext uri="{FF2B5EF4-FFF2-40B4-BE49-F238E27FC236}">
                <a16:creationId xmlns:a16="http://schemas.microsoft.com/office/drawing/2014/main" id="{052372B3-ABEF-8B46-B323-C12484B2EAF2}"/>
              </a:ext>
            </a:extLst>
          </p:cNvPr>
          <p:cNvSpPr>
            <a:spLocks noGrp="1"/>
          </p:cNvSpPr>
          <p:nvPr>
            <p:ph idx="1"/>
          </p:nvPr>
        </p:nvSpPr>
        <p:spPr>
          <a:xfrm>
            <a:off x="7750629" y="1403305"/>
            <a:ext cx="3603171" cy="5293586"/>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diferencia</a:t>
            </a:r>
            <a:r>
              <a:rPr lang="en-US" sz="1400" dirty="0"/>
              <a:t> entre </a:t>
            </a:r>
            <a:r>
              <a:rPr lang="en-US" sz="1400" b="1" dirty="0"/>
              <a:t>hiding y overriding </a:t>
            </a:r>
            <a:r>
              <a:rPr lang="en-US" sz="1400" dirty="0"/>
              <a:t>se </a:t>
            </a:r>
            <a:r>
              <a:rPr lang="en-US" sz="1400" dirty="0" err="1"/>
              <a:t>hace</a:t>
            </a:r>
            <a:r>
              <a:rPr lang="en-US" sz="1400" dirty="0"/>
              <a:t> </a:t>
            </a:r>
            <a:r>
              <a:rPr lang="en-US" sz="1400" dirty="0" err="1"/>
              <a:t>evidente</a:t>
            </a:r>
            <a:r>
              <a:rPr lang="en-US" sz="1400" dirty="0"/>
              <a:t> </a:t>
            </a:r>
            <a:r>
              <a:rPr lang="en-US" sz="1400" dirty="0" err="1"/>
              <a:t>cuando</a:t>
            </a:r>
            <a:r>
              <a:rPr lang="en-US" sz="1400" dirty="0"/>
              <a:t> se </a:t>
            </a:r>
            <a:r>
              <a:rPr lang="en-US" sz="1400" dirty="0" err="1"/>
              <a:t>hace</a:t>
            </a:r>
            <a:r>
              <a:rPr lang="en-US" sz="1400" dirty="0"/>
              <a:t> el </a:t>
            </a:r>
            <a:r>
              <a:rPr lang="en-US" sz="1400" b="1" dirty="0" err="1"/>
              <a:t>upcast</a:t>
            </a:r>
            <a:r>
              <a:rPr lang="en-US" sz="1400" dirty="0"/>
              <a:t> de un </a:t>
            </a:r>
            <a:r>
              <a:rPr lang="en-US" sz="1400" b="1" dirty="0" err="1"/>
              <a:t>Cuadrado</a:t>
            </a:r>
            <a:r>
              <a:rPr lang="en-US" sz="1400" dirty="0"/>
              <a:t> a un </a:t>
            </a:r>
            <a:r>
              <a:rPr lang="en-US" sz="1400" b="1" dirty="0" err="1"/>
              <a:t>Rectangulo</a:t>
            </a:r>
            <a:r>
              <a:rPr lang="en-US" sz="1400" dirty="0"/>
              <a:t>. </a:t>
            </a:r>
          </a:p>
          <a:p>
            <a:pPr marL="0" indent="0">
              <a:buNone/>
            </a:pPr>
            <a:endParaRPr lang="en-US" sz="900" dirty="0"/>
          </a:p>
          <a:p>
            <a:pPr marL="0" indent="0">
              <a:buNone/>
            </a:pPr>
            <a:r>
              <a:rPr lang="en-US" sz="1400" dirty="0"/>
              <a:t>Si el </a:t>
            </a:r>
            <a:r>
              <a:rPr lang="en-US" sz="1400" dirty="0" err="1"/>
              <a:t>método</a:t>
            </a:r>
            <a:r>
              <a:rPr lang="en-US" sz="1400" dirty="0"/>
              <a:t> es </a:t>
            </a:r>
            <a:r>
              <a:rPr lang="en-US" sz="1400" dirty="0" err="1"/>
              <a:t>redefinido</a:t>
            </a:r>
            <a:r>
              <a:rPr lang="en-US" sz="1400" dirty="0"/>
              <a:t> con el </a:t>
            </a:r>
            <a:r>
              <a:rPr lang="en-US" sz="1400" dirty="0" err="1"/>
              <a:t>modificador</a:t>
            </a:r>
            <a:r>
              <a:rPr lang="en-US" sz="1400" dirty="0"/>
              <a:t> </a:t>
            </a:r>
            <a:r>
              <a:rPr lang="en-US" sz="1400" b="1" dirty="0"/>
              <a:t>new </a:t>
            </a:r>
            <a:r>
              <a:rPr lang="en-US" sz="1400" dirty="0"/>
              <a:t>(hiding), </a:t>
            </a:r>
            <a:r>
              <a:rPr lang="en-US" sz="1400" dirty="0" err="1"/>
              <a:t>entonces</a:t>
            </a:r>
            <a:r>
              <a:rPr lang="en-US" sz="1400" dirty="0"/>
              <a:t> </a:t>
            </a:r>
            <a:r>
              <a:rPr lang="en-US" sz="1400" dirty="0" err="1"/>
              <a:t>esto</a:t>
            </a:r>
            <a:endParaRPr lang="en-US" sz="1400" dirty="0"/>
          </a:p>
          <a:p>
            <a:pPr marL="0" indent="0">
              <a:buNone/>
            </a:pPr>
            <a:r>
              <a:rPr lang="en-US" sz="1400" dirty="0" err="1"/>
              <a:t>permite</a:t>
            </a:r>
            <a:r>
              <a:rPr lang="en-US" sz="1400" dirty="0"/>
              <a:t> </a:t>
            </a:r>
            <a:r>
              <a:rPr lang="en-US" sz="1400" dirty="0" err="1"/>
              <a:t>invocar</a:t>
            </a:r>
            <a:r>
              <a:rPr lang="en-US" sz="1400" dirty="0"/>
              <a:t> al </a:t>
            </a:r>
            <a:r>
              <a:rPr lang="en-US" sz="1400" dirty="0" err="1"/>
              <a:t>método</a:t>
            </a:r>
            <a:r>
              <a:rPr lang="en-US" sz="1400" dirty="0"/>
              <a:t> </a:t>
            </a:r>
            <a:r>
              <a:rPr lang="en-US" sz="1400" dirty="0" err="1"/>
              <a:t>escondido</a:t>
            </a:r>
            <a:r>
              <a:rPr lang="en-US" sz="1400" dirty="0"/>
              <a:t> </a:t>
            </a:r>
            <a:r>
              <a:rPr lang="en-US" sz="1400" dirty="0" err="1"/>
              <a:t>en</a:t>
            </a:r>
            <a:r>
              <a:rPr lang="en-US" sz="1400" dirty="0"/>
              <a:t> la </a:t>
            </a:r>
            <a:r>
              <a:rPr lang="en-US" sz="1400" dirty="0" err="1"/>
              <a:t>clase</a:t>
            </a:r>
            <a:r>
              <a:rPr lang="en-US" sz="1400" dirty="0"/>
              <a:t> base </a:t>
            </a:r>
            <a:r>
              <a:rPr lang="en-US" sz="1400" b="1" dirty="0" err="1"/>
              <a:t>Rectangulo</a:t>
            </a:r>
            <a:r>
              <a:rPr lang="en-US" sz="1400" dirty="0"/>
              <a:t>.</a:t>
            </a:r>
          </a:p>
          <a:p>
            <a:pPr marL="0" indent="0">
              <a:buNone/>
            </a:pPr>
            <a:r>
              <a:rPr lang="en-US" sz="1400" dirty="0"/>
              <a:t> </a:t>
            </a:r>
            <a:endParaRPr lang="en-US" sz="900" dirty="0"/>
          </a:p>
          <a:p>
            <a:pPr marL="0" indent="0">
              <a:buNone/>
            </a:pPr>
            <a:r>
              <a:rPr lang="en-US" sz="1400" dirty="0"/>
              <a:t>Por el </a:t>
            </a:r>
            <a:r>
              <a:rPr lang="en-US" sz="1400" dirty="0" err="1"/>
              <a:t>contrario</a:t>
            </a:r>
            <a:r>
              <a:rPr lang="en-US" sz="1400" dirty="0"/>
              <a:t> , </a:t>
            </a:r>
            <a:r>
              <a:rPr lang="en-US" sz="1400" dirty="0" err="1"/>
              <a:t>si</a:t>
            </a:r>
            <a:r>
              <a:rPr lang="en-US" sz="1400" dirty="0"/>
              <a:t> el </a:t>
            </a:r>
            <a:r>
              <a:rPr lang="en-US" sz="1400" dirty="0" err="1"/>
              <a:t>método</a:t>
            </a:r>
            <a:r>
              <a:rPr lang="en-US" sz="1400" dirty="0"/>
              <a:t> se redefine </a:t>
            </a:r>
            <a:r>
              <a:rPr lang="en-US" sz="1400" dirty="0" err="1"/>
              <a:t>utilizando</a:t>
            </a:r>
            <a:r>
              <a:rPr lang="en-US" sz="1400" dirty="0"/>
              <a:t> el </a:t>
            </a:r>
            <a:r>
              <a:rPr lang="en-US" sz="1400" dirty="0" err="1"/>
              <a:t>modificador</a:t>
            </a:r>
            <a:r>
              <a:rPr lang="en-US" sz="1400" dirty="0"/>
              <a:t> </a:t>
            </a:r>
            <a:r>
              <a:rPr lang="en-US" sz="1400" b="1" dirty="0"/>
              <a:t>override </a:t>
            </a:r>
            <a:r>
              <a:rPr lang="en-US" sz="1400" dirty="0"/>
              <a:t>(overriding), </a:t>
            </a:r>
            <a:r>
              <a:rPr lang="en-US" sz="1400" dirty="0" err="1"/>
              <a:t>entonces</a:t>
            </a:r>
            <a:r>
              <a:rPr lang="en-US" sz="1400" dirty="0"/>
              <a:t> el </a:t>
            </a:r>
            <a:r>
              <a:rPr lang="en-US" sz="1400" dirty="0" err="1"/>
              <a:t>upcast</a:t>
            </a:r>
            <a:r>
              <a:rPr lang="en-US" sz="1400" dirty="0"/>
              <a:t> </a:t>
            </a:r>
            <a:r>
              <a:rPr lang="en-US" sz="1400" dirty="0" err="1"/>
              <a:t>invocará</a:t>
            </a:r>
            <a:r>
              <a:rPr lang="en-US" sz="1400" dirty="0"/>
              <a:t> a la </a:t>
            </a:r>
            <a:r>
              <a:rPr lang="en-US" sz="1400" dirty="0" err="1"/>
              <a:t>versión</a:t>
            </a:r>
            <a:r>
              <a:rPr lang="en-US" sz="1400" dirty="0"/>
              <a:t> del </a:t>
            </a:r>
            <a:r>
              <a:rPr lang="en-US" sz="1400" dirty="0" err="1"/>
              <a:t>método</a:t>
            </a:r>
            <a:r>
              <a:rPr lang="en-US" sz="1400" dirty="0"/>
              <a:t> de la </a:t>
            </a:r>
            <a:r>
              <a:rPr lang="en-US" sz="1400" dirty="0" err="1"/>
              <a:t>clase</a:t>
            </a:r>
            <a:r>
              <a:rPr lang="en-US" sz="1400" dirty="0"/>
              <a:t> </a:t>
            </a:r>
            <a:r>
              <a:rPr lang="en-US" sz="1400" dirty="0" err="1"/>
              <a:t>derivada</a:t>
            </a:r>
            <a:r>
              <a:rPr lang="en-US" sz="1400" dirty="0"/>
              <a:t> </a:t>
            </a:r>
            <a:r>
              <a:rPr lang="en-US" sz="1400" b="1" dirty="0" err="1"/>
              <a:t>Cuadrado</a:t>
            </a:r>
            <a:r>
              <a:rPr lang="en-US" sz="1400" dirty="0"/>
              <a:t>. </a:t>
            </a:r>
          </a:p>
          <a:p>
            <a:pPr marL="0" indent="0">
              <a:buNone/>
            </a:pPr>
            <a:endParaRPr lang="en-US" sz="900" dirty="0"/>
          </a:p>
          <a:p>
            <a:pPr marL="0" indent="0">
              <a:buNone/>
            </a:pPr>
            <a:r>
              <a:rPr lang="en-US" sz="1400" dirty="0" err="1"/>
              <a:t>En</a:t>
            </a:r>
            <a:r>
              <a:rPr lang="en-US" sz="1400" dirty="0"/>
              <a:t> </a:t>
            </a:r>
            <a:r>
              <a:rPr lang="en-US" sz="1400" dirty="0" err="1"/>
              <a:t>resumen</a:t>
            </a:r>
            <a:r>
              <a:rPr lang="en-US" sz="1400" dirty="0"/>
              <a:t>, el </a:t>
            </a:r>
            <a:r>
              <a:rPr lang="en-US" sz="1400" dirty="0" err="1"/>
              <a:t>modificador</a:t>
            </a:r>
            <a:r>
              <a:rPr lang="en-US" sz="1400" dirty="0"/>
              <a:t> </a:t>
            </a:r>
            <a:r>
              <a:rPr lang="en-US" sz="1400" b="1" dirty="0"/>
              <a:t>new </a:t>
            </a:r>
            <a:r>
              <a:rPr lang="en-US" sz="1400" dirty="0"/>
              <a:t>redefine el </a:t>
            </a:r>
            <a:r>
              <a:rPr lang="en-US" sz="1400" dirty="0" err="1"/>
              <a:t>método</a:t>
            </a:r>
            <a:r>
              <a:rPr lang="en-US" sz="1400" dirty="0"/>
              <a:t> solo </a:t>
            </a:r>
            <a:r>
              <a:rPr lang="en-US" sz="1400" dirty="0" err="1"/>
              <a:t>desde</a:t>
            </a:r>
            <a:r>
              <a:rPr lang="en-US" sz="1400" dirty="0"/>
              <a:t> la </a:t>
            </a:r>
            <a:r>
              <a:rPr lang="en-US" sz="1400" dirty="0" err="1"/>
              <a:t>clase</a:t>
            </a:r>
            <a:r>
              <a:rPr lang="en-US" sz="1400" dirty="0"/>
              <a:t> </a:t>
            </a:r>
            <a:r>
              <a:rPr lang="en-US" sz="1400" dirty="0" err="1"/>
              <a:t>donde</a:t>
            </a:r>
            <a:r>
              <a:rPr lang="en-US" sz="1400" dirty="0"/>
              <a:t> se redefine y </a:t>
            </a:r>
            <a:r>
              <a:rPr lang="en-US" sz="1400" dirty="0" err="1"/>
              <a:t>hacía</a:t>
            </a:r>
            <a:r>
              <a:rPr lang="en-US" sz="1400" dirty="0"/>
              <a:t> </a:t>
            </a:r>
            <a:r>
              <a:rPr lang="en-US" sz="1400" dirty="0" err="1"/>
              <a:t>abajo</a:t>
            </a:r>
            <a:r>
              <a:rPr lang="en-US" sz="1400" dirty="0"/>
              <a:t>, </a:t>
            </a:r>
            <a:r>
              <a:rPr lang="en-US" sz="1400" dirty="0" err="1"/>
              <a:t>mientras</a:t>
            </a:r>
            <a:r>
              <a:rPr lang="en-US" sz="1400" dirty="0"/>
              <a:t> que </a:t>
            </a:r>
            <a:r>
              <a:rPr lang="en-US" sz="1400" b="1" dirty="0"/>
              <a:t>override</a:t>
            </a:r>
            <a:r>
              <a:rPr lang="en-US" sz="1400" dirty="0"/>
              <a:t> redefine el </a:t>
            </a:r>
            <a:r>
              <a:rPr lang="en-US" sz="1400" dirty="0" err="1"/>
              <a:t>método</a:t>
            </a:r>
            <a:r>
              <a:rPr lang="en-US" sz="1400" dirty="0"/>
              <a:t> tanto </a:t>
            </a:r>
            <a:r>
              <a:rPr lang="en-US" sz="1400" dirty="0" err="1"/>
              <a:t>hacia</a:t>
            </a:r>
            <a:r>
              <a:rPr lang="en-US" sz="1400" dirty="0"/>
              <a:t> </a:t>
            </a:r>
            <a:r>
              <a:rPr lang="en-US" sz="1400" dirty="0" err="1"/>
              <a:t>arriba</a:t>
            </a:r>
            <a:r>
              <a:rPr lang="en-US" sz="1400" dirty="0"/>
              <a:t> </a:t>
            </a:r>
            <a:r>
              <a:rPr lang="en-US" sz="1400" dirty="0" err="1"/>
              <a:t>como</a:t>
            </a:r>
            <a:r>
              <a:rPr lang="en-US" sz="1400" dirty="0"/>
              <a:t> </a:t>
            </a:r>
            <a:r>
              <a:rPr lang="en-US" sz="1400" dirty="0" err="1"/>
              <a:t>hacia</a:t>
            </a:r>
            <a:r>
              <a:rPr lang="en-US" sz="1400" dirty="0"/>
              <a:t> </a:t>
            </a:r>
            <a:r>
              <a:rPr lang="en-US" sz="1400" dirty="0" err="1"/>
              <a:t>abajo</a:t>
            </a:r>
            <a:r>
              <a:rPr lang="en-US" sz="1400" dirty="0"/>
              <a:t> </a:t>
            </a:r>
            <a:r>
              <a:rPr lang="en-US" sz="1400" dirty="0" err="1"/>
              <a:t>en</a:t>
            </a:r>
            <a:r>
              <a:rPr lang="en-US" sz="1400" dirty="0"/>
              <a:t> la </a:t>
            </a:r>
            <a:r>
              <a:rPr lang="en-US" sz="1400" dirty="0" err="1"/>
              <a:t>jerarquía</a:t>
            </a:r>
            <a:r>
              <a:rPr lang="en-US" sz="1400" dirty="0"/>
              <a:t>.</a:t>
            </a:r>
          </a:p>
          <a:p>
            <a:pPr marL="0" indent="0">
              <a:buNone/>
            </a:pPr>
            <a:r>
              <a:rPr lang="en-US" sz="1400" dirty="0"/>
              <a:t> </a:t>
            </a:r>
            <a:endParaRPr lang="en-BO" sz="1400" dirty="0"/>
          </a:p>
        </p:txBody>
      </p:sp>
      <p:sp>
        <p:nvSpPr>
          <p:cNvPr id="4" name="TextBox 3">
            <a:extLst>
              <a:ext uri="{FF2B5EF4-FFF2-40B4-BE49-F238E27FC236}">
                <a16:creationId xmlns:a16="http://schemas.microsoft.com/office/drawing/2014/main" id="{CD5DE1E9-FEE8-044D-9297-160BAB82CE5A}"/>
              </a:ext>
            </a:extLst>
          </p:cNvPr>
          <p:cNvSpPr txBox="1"/>
          <p:nvPr/>
        </p:nvSpPr>
        <p:spPr>
          <a:xfrm>
            <a:off x="838200" y="1433997"/>
            <a:ext cx="672955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public </a:t>
            </a:r>
            <a:r>
              <a:rPr lang="en-US" sz="1400" b="1" dirty="0">
                <a:solidFill>
                  <a:schemeClr val="accent2">
                    <a:lumMod val="40000"/>
                    <a:lumOff val="60000"/>
                  </a:schemeClr>
                </a:solidFill>
              </a:rPr>
              <a:t>new</a:t>
            </a:r>
            <a:r>
              <a:rPr lang="en-US" sz="1400" b="1" dirty="0">
                <a:solidFill>
                  <a:schemeClr val="bg1"/>
                </a:solidFill>
              </a:rPr>
              <a:t> double </a:t>
            </a:r>
            <a:r>
              <a:rPr lang="en-US" sz="1400" b="1" dirty="0" err="1">
                <a:solidFill>
                  <a:schemeClr val="bg1"/>
                </a:solidFill>
              </a:rPr>
              <a:t>GetArea</a:t>
            </a:r>
            <a:r>
              <a:rPr lang="en-US" sz="1400" b="1" dirty="0">
                <a:solidFill>
                  <a:schemeClr val="bg1"/>
                </a:solidFill>
              </a:rPr>
              <a:t>() { return X * X;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263836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66FD-08A3-E54E-9C21-347E5687B567}"/>
              </a:ext>
            </a:extLst>
          </p:cNvPr>
          <p:cNvSpPr>
            <a:spLocks noGrp="1"/>
          </p:cNvSpPr>
          <p:nvPr>
            <p:ph type="title"/>
          </p:nvPr>
        </p:nvSpPr>
        <p:spPr/>
        <p:txBody>
          <a:bodyPr/>
          <a:lstStyle/>
          <a:p>
            <a:r>
              <a:rPr lang="en-BO" dirty="0"/>
              <a:t>sealed</a:t>
            </a:r>
          </a:p>
        </p:txBody>
      </p:sp>
      <p:sp>
        <p:nvSpPr>
          <p:cNvPr id="3" name="Content Placeholder 2">
            <a:extLst>
              <a:ext uri="{FF2B5EF4-FFF2-40B4-BE49-F238E27FC236}">
                <a16:creationId xmlns:a16="http://schemas.microsoft.com/office/drawing/2014/main" id="{E7E1DC01-AF0E-134B-BA24-35501C1FF2D1}"/>
              </a:ext>
            </a:extLst>
          </p:cNvPr>
          <p:cNvSpPr>
            <a:spLocks noGrp="1"/>
          </p:cNvSpPr>
          <p:nvPr>
            <p:ph idx="1"/>
          </p:nvPr>
        </p:nvSpPr>
        <p:spPr>
          <a:xfrm>
            <a:off x="7236823" y="2557147"/>
            <a:ext cx="4116977" cy="2578870"/>
          </a:xfrm>
          <a:solidFill>
            <a:schemeClr val="accent1">
              <a:lumMod val="20000"/>
              <a:lumOff val="80000"/>
            </a:schemeClr>
          </a:solidFill>
          <a:ln>
            <a:solidFill>
              <a:schemeClr val="accent1"/>
            </a:solidFill>
          </a:ln>
        </p:spPr>
        <p:txBody>
          <a:bodyPr>
            <a:normAutofit/>
          </a:bodyPr>
          <a:lstStyle/>
          <a:p>
            <a:pPr marL="0" indent="0">
              <a:buNone/>
            </a:pPr>
            <a:endParaRPr lang="en-US" sz="2000" dirty="0"/>
          </a:p>
          <a:p>
            <a:pPr marL="0" indent="0">
              <a:buNone/>
            </a:pPr>
            <a:r>
              <a:rPr lang="en-US" sz="2000" dirty="0"/>
              <a:t>Para </a:t>
            </a:r>
            <a:r>
              <a:rPr lang="en-US" sz="2000" dirty="0" err="1"/>
              <a:t>evitar</a:t>
            </a:r>
            <a:r>
              <a:rPr lang="en-US" sz="2000" dirty="0"/>
              <a:t> que a un </a:t>
            </a:r>
            <a:r>
              <a:rPr lang="en-US" sz="2000" dirty="0" err="1"/>
              <a:t>método</a:t>
            </a:r>
            <a:r>
              <a:rPr lang="en-US" sz="2000" dirty="0"/>
              <a:t> se le </a:t>
            </a:r>
            <a:r>
              <a:rPr lang="en-US" sz="2000" dirty="0" err="1"/>
              <a:t>pueda</a:t>
            </a:r>
            <a:r>
              <a:rPr lang="en-US" sz="2000" dirty="0"/>
              <a:t> </a:t>
            </a:r>
            <a:r>
              <a:rPr lang="en-US" sz="2000" dirty="0" err="1"/>
              <a:t>hacer</a:t>
            </a:r>
            <a:r>
              <a:rPr lang="en-US" sz="2000" dirty="0"/>
              <a:t> overriding </a:t>
            </a:r>
            <a:r>
              <a:rPr lang="en-US" sz="2000" dirty="0" err="1"/>
              <a:t>en</a:t>
            </a:r>
            <a:r>
              <a:rPr lang="en-US" sz="2000" dirty="0"/>
              <a:t> una </a:t>
            </a:r>
            <a:r>
              <a:rPr lang="en-US" sz="2000" dirty="0" err="1"/>
              <a:t>clase</a:t>
            </a:r>
            <a:r>
              <a:rPr lang="en-US" sz="2000" dirty="0"/>
              <a:t> </a:t>
            </a:r>
            <a:r>
              <a:rPr lang="en-US" sz="2000" dirty="0" err="1"/>
              <a:t>derivada</a:t>
            </a:r>
            <a:r>
              <a:rPr lang="en-US" sz="2000" dirty="0"/>
              <a:t>, </a:t>
            </a:r>
            <a:r>
              <a:rPr lang="en-US" sz="2000" dirty="0" err="1"/>
              <a:t>puede</a:t>
            </a:r>
            <a:r>
              <a:rPr lang="en-US" sz="2000" dirty="0"/>
              <a:t> ser </a:t>
            </a:r>
            <a:r>
              <a:rPr lang="en-US" sz="2000" dirty="0" err="1"/>
              <a:t>declarado</a:t>
            </a:r>
            <a:r>
              <a:rPr lang="en-US" sz="2000" dirty="0"/>
              <a:t> con el </a:t>
            </a:r>
            <a:r>
              <a:rPr lang="en-US" sz="2000" dirty="0" err="1"/>
              <a:t>modificador</a:t>
            </a:r>
            <a:r>
              <a:rPr lang="en-US" sz="2000" dirty="0"/>
              <a:t> </a:t>
            </a:r>
            <a:r>
              <a:rPr lang="en-US" sz="2000" b="1" dirty="0"/>
              <a:t>sealed</a:t>
            </a:r>
            <a:r>
              <a:rPr lang="en-US" sz="2000" dirty="0"/>
              <a:t>. De </a:t>
            </a:r>
            <a:r>
              <a:rPr lang="en-US" sz="2000" dirty="0" err="1"/>
              <a:t>este</a:t>
            </a:r>
            <a:r>
              <a:rPr lang="en-US" sz="2000" dirty="0"/>
              <a:t> modo no es </a:t>
            </a:r>
            <a:r>
              <a:rPr lang="en-US" sz="2000" dirty="0" err="1"/>
              <a:t>posible</a:t>
            </a:r>
            <a:r>
              <a:rPr lang="en-US" sz="2000" dirty="0"/>
              <a:t> </a:t>
            </a:r>
            <a:r>
              <a:rPr lang="en-US" sz="2000" dirty="0" err="1"/>
              <a:t>redefinir</a:t>
            </a:r>
            <a:r>
              <a:rPr lang="en-US" sz="2000" dirty="0"/>
              <a:t> un </a:t>
            </a:r>
            <a:r>
              <a:rPr lang="en-US" sz="2000" dirty="0" err="1"/>
              <a:t>método</a:t>
            </a:r>
            <a:r>
              <a:rPr lang="en-US" sz="2000" dirty="0"/>
              <a:t> </a:t>
            </a:r>
            <a:r>
              <a:rPr lang="en-US" sz="2000" dirty="0" err="1"/>
              <a:t>sellado</a:t>
            </a:r>
            <a:r>
              <a:rPr lang="en-US" sz="2000" dirty="0"/>
              <a:t> (sealed). </a:t>
            </a:r>
            <a:endParaRPr lang="en-BO" sz="2000" dirty="0"/>
          </a:p>
        </p:txBody>
      </p:sp>
      <p:sp>
        <p:nvSpPr>
          <p:cNvPr id="4" name="TextBox 3">
            <a:extLst>
              <a:ext uri="{FF2B5EF4-FFF2-40B4-BE49-F238E27FC236}">
                <a16:creationId xmlns:a16="http://schemas.microsoft.com/office/drawing/2014/main" id="{5366A4CD-1C0D-524D-9002-4BAECB9AA9E7}"/>
              </a:ext>
            </a:extLst>
          </p:cNvPr>
          <p:cNvSpPr txBox="1"/>
          <p:nvPr/>
        </p:nvSpPr>
        <p:spPr>
          <a:xfrm>
            <a:off x="838199" y="1433997"/>
            <a:ext cx="613736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sealed</a:t>
            </a:r>
            <a:r>
              <a:rPr lang="en-US" sz="1400" b="1" dirty="0">
                <a:solidFill>
                  <a:schemeClr val="bg1"/>
                </a:solidFill>
              </a:rPr>
              <a:t>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CuadradoColor</a:t>
            </a:r>
            <a:r>
              <a:rPr lang="en-US" sz="1400" b="1" dirty="0">
                <a:solidFill>
                  <a:schemeClr val="bg1"/>
                </a:solidFill>
              </a:rPr>
              <a:t>(double x) { X = x; }</a:t>
            </a:r>
          </a:p>
          <a:p>
            <a:r>
              <a:rPr lang="en-US" sz="1400" b="1" dirty="0">
                <a:solidFill>
                  <a:schemeClr val="bg1"/>
                </a:solidFill>
              </a:rPr>
              <a:t>      // public </a:t>
            </a:r>
            <a:r>
              <a:rPr lang="en-US" sz="1400" b="1" dirty="0">
                <a:solidFill>
                  <a:srgbClr val="FF0000"/>
                </a:solidFill>
              </a:rPr>
              <a:t>override</a:t>
            </a:r>
            <a:r>
              <a:rPr lang="en-US" sz="1400" b="1" dirty="0">
                <a:solidFill>
                  <a:schemeClr val="bg1"/>
                </a:solidFill>
              </a:rPr>
              <a:t> double Area() { return X * X * 2;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CuadradoColor</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CuadradoColor</a:t>
            </a:r>
            <a:r>
              <a:rPr lang="en-US" sz="1400" b="1" dirty="0">
                <a:solidFill>
                  <a:schemeClr val="bg1"/>
                </a:solidFill>
              </a:rPr>
              <a:t>(10);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1338150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3F4A-7CD3-4341-9547-4AAE0FB5CA9C}"/>
              </a:ext>
            </a:extLst>
          </p:cNvPr>
          <p:cNvSpPr>
            <a:spLocks noGrp="1"/>
          </p:cNvSpPr>
          <p:nvPr>
            <p:ph type="title"/>
          </p:nvPr>
        </p:nvSpPr>
        <p:spPr/>
        <p:txBody>
          <a:bodyPr/>
          <a:lstStyle/>
          <a:p>
            <a:r>
              <a:rPr lang="en-BO" dirty="0"/>
              <a:t>sealed class</a:t>
            </a:r>
          </a:p>
        </p:txBody>
      </p:sp>
      <p:sp>
        <p:nvSpPr>
          <p:cNvPr id="3" name="Content Placeholder 2">
            <a:extLst>
              <a:ext uri="{FF2B5EF4-FFF2-40B4-BE49-F238E27FC236}">
                <a16:creationId xmlns:a16="http://schemas.microsoft.com/office/drawing/2014/main" id="{88975F1C-4880-6348-B4DF-6EDD127D3B6C}"/>
              </a:ext>
            </a:extLst>
          </p:cNvPr>
          <p:cNvSpPr>
            <a:spLocks noGrp="1"/>
          </p:cNvSpPr>
          <p:nvPr>
            <p:ph idx="1"/>
          </p:nvPr>
        </p:nvSpPr>
        <p:spPr>
          <a:xfrm>
            <a:off x="838200" y="1825625"/>
            <a:ext cx="10515600" cy="586649"/>
          </a:xfrm>
          <a:solidFill>
            <a:schemeClr val="accent1">
              <a:lumMod val="20000"/>
              <a:lumOff val="80000"/>
            </a:schemeClr>
          </a:solidFill>
          <a:ln>
            <a:solidFill>
              <a:schemeClr val="accent1"/>
            </a:solidFill>
          </a:ln>
        </p:spPr>
        <p:txBody>
          <a:bodyPr/>
          <a:lstStyle/>
          <a:p>
            <a:pPr marL="0" indent="0">
              <a:buNone/>
            </a:pPr>
            <a:r>
              <a:rPr lang="en-BO" dirty="0"/>
              <a:t>Una clase sellada no puede ser ya derivada.</a:t>
            </a:r>
          </a:p>
        </p:txBody>
      </p:sp>
      <p:sp>
        <p:nvSpPr>
          <p:cNvPr id="4" name="TextBox 3">
            <a:extLst>
              <a:ext uri="{FF2B5EF4-FFF2-40B4-BE49-F238E27FC236}">
                <a16:creationId xmlns:a16="http://schemas.microsoft.com/office/drawing/2014/main" id="{5339F63A-6E0D-C544-AB1D-4A372B6E8CAE}"/>
              </a:ext>
            </a:extLst>
          </p:cNvPr>
          <p:cNvSpPr txBox="1"/>
          <p:nvPr/>
        </p:nvSpPr>
        <p:spPr>
          <a:xfrm>
            <a:off x="3419203" y="2583679"/>
            <a:ext cx="535359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sealed</a:t>
            </a:r>
            <a:r>
              <a:rPr lang="en-US" sz="1400" b="1" dirty="0">
                <a:solidFill>
                  <a:schemeClr val="bg1"/>
                </a:solidFill>
              </a:rPr>
              <a:t> 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sealed override double Area() {  return X * X;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581213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C99-E08B-7D45-80BB-7D8E1AB67565}"/>
              </a:ext>
            </a:extLst>
          </p:cNvPr>
          <p:cNvSpPr>
            <a:spLocks noGrp="1"/>
          </p:cNvSpPr>
          <p:nvPr>
            <p:ph type="title"/>
          </p:nvPr>
        </p:nvSpPr>
        <p:spPr/>
        <p:txBody>
          <a:bodyPr/>
          <a:lstStyle/>
          <a:p>
            <a:r>
              <a:rPr lang="en-BO" dirty="0"/>
              <a:t>Keyword base</a:t>
            </a:r>
          </a:p>
        </p:txBody>
      </p:sp>
      <p:sp>
        <p:nvSpPr>
          <p:cNvPr id="3" name="Content Placeholder 2">
            <a:extLst>
              <a:ext uri="{FF2B5EF4-FFF2-40B4-BE49-F238E27FC236}">
                <a16:creationId xmlns:a16="http://schemas.microsoft.com/office/drawing/2014/main" id="{2FAAB1DE-70B9-EA45-B5CE-6D19EA7B1DDB}"/>
              </a:ext>
            </a:extLst>
          </p:cNvPr>
          <p:cNvSpPr>
            <a:spLocks noGrp="1"/>
          </p:cNvSpPr>
          <p:nvPr>
            <p:ph idx="1"/>
          </p:nvPr>
        </p:nvSpPr>
        <p:spPr>
          <a:xfrm>
            <a:off x="7889966" y="1825624"/>
            <a:ext cx="3463834" cy="3382101"/>
          </a:xfrm>
          <a:solidFill>
            <a:schemeClr val="accent1">
              <a:lumMod val="20000"/>
              <a:lumOff val="80000"/>
            </a:schemeClr>
          </a:solidFill>
          <a:ln>
            <a:solidFill>
              <a:schemeClr val="accent1"/>
            </a:solidFill>
          </a:ln>
        </p:spPr>
        <p:txBody>
          <a:bodyPr>
            <a:normAutofit/>
          </a:bodyPr>
          <a:lstStyle/>
          <a:p>
            <a:pPr marL="0" indent="0">
              <a:buNone/>
            </a:pPr>
            <a:endParaRPr lang="en-US" sz="1800" dirty="0"/>
          </a:p>
          <a:p>
            <a:pPr marL="0" indent="0">
              <a:buNone/>
            </a:pPr>
            <a:r>
              <a:rPr lang="en-US" sz="1800" dirty="0"/>
              <a:t>Hay una forma de acceder al </a:t>
            </a:r>
            <a:r>
              <a:rPr lang="en-US" sz="1800" dirty="0" err="1"/>
              <a:t>método</a:t>
            </a:r>
            <a:r>
              <a:rPr lang="en-US" sz="1800" dirty="0"/>
              <a:t> de una </a:t>
            </a:r>
            <a:r>
              <a:rPr lang="en-US" sz="1800" dirty="0" err="1"/>
              <a:t>clase</a:t>
            </a:r>
            <a:r>
              <a:rPr lang="en-US" sz="1800" dirty="0"/>
              <a:t> base, </a:t>
            </a:r>
            <a:r>
              <a:rPr lang="en-US" sz="1800" dirty="0" err="1"/>
              <a:t>incluso</a:t>
            </a:r>
            <a:r>
              <a:rPr lang="en-US" sz="1800" dirty="0"/>
              <a:t> </a:t>
            </a:r>
            <a:r>
              <a:rPr lang="en-US" sz="1800" dirty="0" err="1"/>
              <a:t>si</a:t>
            </a:r>
            <a:r>
              <a:rPr lang="en-US" sz="1800" dirty="0"/>
              <a:t> se lo ha </a:t>
            </a:r>
            <a:r>
              <a:rPr lang="en-US" sz="1800" dirty="0" err="1"/>
              <a:t>redefinido</a:t>
            </a:r>
            <a:r>
              <a:rPr lang="en-US" sz="1800" dirty="0"/>
              <a:t>. </a:t>
            </a:r>
            <a:r>
              <a:rPr lang="en-US" sz="1800" dirty="0" err="1"/>
              <a:t>Esto</a:t>
            </a:r>
            <a:r>
              <a:rPr lang="en-US" sz="1800" dirty="0"/>
              <a:t> se </a:t>
            </a:r>
            <a:r>
              <a:rPr lang="en-US" sz="1800" dirty="0" err="1"/>
              <a:t>hace</a:t>
            </a:r>
            <a:r>
              <a:rPr lang="en-US" sz="1800" dirty="0"/>
              <a:t> </a:t>
            </a:r>
            <a:r>
              <a:rPr lang="en-US" sz="1800" dirty="0" err="1"/>
              <a:t>utilizando</a:t>
            </a:r>
            <a:r>
              <a:rPr lang="en-US" sz="1800" dirty="0"/>
              <a:t> el keyword base para </a:t>
            </a:r>
            <a:r>
              <a:rPr lang="en-US" sz="1800" dirty="0" err="1"/>
              <a:t>hacer</a:t>
            </a:r>
            <a:r>
              <a:rPr lang="en-US" sz="1800" dirty="0"/>
              <a:t> </a:t>
            </a:r>
            <a:r>
              <a:rPr lang="en-US" sz="1800" dirty="0" err="1"/>
              <a:t>referencia</a:t>
            </a:r>
            <a:r>
              <a:rPr lang="en-US" sz="1800" dirty="0"/>
              <a:t> a la </a:t>
            </a:r>
            <a:r>
              <a:rPr lang="en-US" sz="1800" dirty="0" err="1"/>
              <a:t>instancia</a:t>
            </a:r>
            <a:r>
              <a:rPr lang="en-US" sz="1800" dirty="0"/>
              <a:t>  de </a:t>
            </a:r>
            <a:r>
              <a:rPr lang="en-US" sz="1800" dirty="0" err="1"/>
              <a:t>clase</a:t>
            </a:r>
            <a:r>
              <a:rPr lang="en-US" sz="1800" dirty="0"/>
              <a:t> base. </a:t>
            </a:r>
            <a:r>
              <a:rPr lang="en-US" sz="1800" dirty="0" err="1"/>
              <a:t>Aún</a:t>
            </a:r>
            <a:r>
              <a:rPr lang="en-US" sz="1800" dirty="0"/>
              <a:t> </a:t>
            </a:r>
            <a:r>
              <a:rPr lang="en-US" sz="1800" dirty="0" err="1"/>
              <a:t>cuando</a:t>
            </a:r>
            <a:r>
              <a:rPr lang="en-US" sz="1800" dirty="0"/>
              <a:t> el </a:t>
            </a:r>
            <a:r>
              <a:rPr lang="en-US" sz="1800" dirty="0" err="1"/>
              <a:t>método</a:t>
            </a:r>
            <a:r>
              <a:rPr lang="en-US" sz="1800" dirty="0"/>
              <a:t> </a:t>
            </a:r>
            <a:r>
              <a:rPr lang="en-US" sz="1800" dirty="0" err="1"/>
              <a:t>esté</a:t>
            </a:r>
            <a:r>
              <a:rPr lang="en-US" sz="1800" dirty="0"/>
              <a:t> hiding o override, se </a:t>
            </a:r>
            <a:r>
              <a:rPr lang="en-US" sz="1800" dirty="0" err="1"/>
              <a:t>puede</a:t>
            </a:r>
            <a:r>
              <a:rPr lang="en-US" sz="1800" dirty="0"/>
              <a:t> </a:t>
            </a:r>
            <a:r>
              <a:rPr lang="en-US" sz="1800" dirty="0" err="1"/>
              <a:t>llegar</a:t>
            </a:r>
            <a:r>
              <a:rPr lang="en-US" sz="1800" dirty="0"/>
              <a:t> al </a:t>
            </a:r>
            <a:r>
              <a:rPr lang="en-US" sz="1800" dirty="0" err="1"/>
              <a:t>miembro</a:t>
            </a:r>
            <a:r>
              <a:rPr lang="en-US" sz="1800" dirty="0"/>
              <a:t> de la </a:t>
            </a:r>
            <a:r>
              <a:rPr lang="en-US" sz="1800" dirty="0" err="1"/>
              <a:t>clase</a:t>
            </a:r>
            <a:r>
              <a:rPr lang="en-US" sz="1800" dirty="0"/>
              <a:t> base con </a:t>
            </a:r>
            <a:r>
              <a:rPr lang="en-US" sz="1800" dirty="0" err="1"/>
              <a:t>este</a:t>
            </a:r>
            <a:r>
              <a:rPr lang="en-US" sz="1800" dirty="0"/>
              <a:t> keyword.</a:t>
            </a:r>
            <a:endParaRPr lang="en-BO" sz="1800" dirty="0"/>
          </a:p>
        </p:txBody>
      </p:sp>
      <p:sp>
        <p:nvSpPr>
          <p:cNvPr id="4" name="TextBox 3">
            <a:extLst>
              <a:ext uri="{FF2B5EF4-FFF2-40B4-BE49-F238E27FC236}">
                <a16:creationId xmlns:a16="http://schemas.microsoft.com/office/drawing/2014/main" id="{28334A5E-D166-8542-AC04-EB16BB44108E}"/>
              </a:ext>
            </a:extLst>
          </p:cNvPr>
          <p:cNvSpPr txBox="1"/>
          <p:nvPr/>
        </p:nvSpPr>
        <p:spPr>
          <a:xfrm>
            <a:off x="838199" y="1433997"/>
            <a:ext cx="68863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override double Area() {  Y = X;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208174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39EC-8E94-3F45-BA4A-66F6B4AC7B7B}"/>
              </a:ext>
            </a:extLst>
          </p:cNvPr>
          <p:cNvSpPr>
            <a:spLocks noGrp="1"/>
          </p:cNvSpPr>
          <p:nvPr>
            <p:ph type="title"/>
          </p:nvPr>
        </p:nvSpPr>
        <p:spPr/>
        <p:txBody>
          <a:bodyPr/>
          <a:lstStyle/>
          <a:p>
            <a:r>
              <a:rPr lang="en-BO" dirty="0"/>
              <a:t>Constructores de la clase base</a:t>
            </a:r>
          </a:p>
        </p:txBody>
      </p:sp>
      <p:sp>
        <p:nvSpPr>
          <p:cNvPr id="3" name="Content Placeholder 2">
            <a:extLst>
              <a:ext uri="{FF2B5EF4-FFF2-40B4-BE49-F238E27FC236}">
                <a16:creationId xmlns:a16="http://schemas.microsoft.com/office/drawing/2014/main" id="{8B2C20D5-CB5F-D64D-A3BF-EE0737C37404}"/>
              </a:ext>
            </a:extLst>
          </p:cNvPr>
          <p:cNvSpPr>
            <a:spLocks noGrp="1"/>
          </p:cNvSpPr>
          <p:nvPr>
            <p:ph idx="1"/>
          </p:nvPr>
        </p:nvSpPr>
        <p:spPr>
          <a:xfrm>
            <a:off x="7689669" y="1433997"/>
            <a:ext cx="3664130" cy="5232202"/>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sz="1600" dirty="0"/>
          </a:p>
          <a:p>
            <a:pPr marL="0" indent="0">
              <a:buNone/>
            </a:pPr>
            <a:r>
              <a:rPr lang="en-US" sz="1600" dirty="0"/>
              <a:t>El keyword </a:t>
            </a:r>
            <a:r>
              <a:rPr lang="en-US" sz="1600" b="1" dirty="0"/>
              <a:t>base</a:t>
            </a:r>
            <a:r>
              <a:rPr lang="en-US" sz="1600" dirty="0"/>
              <a:t> </a:t>
            </a:r>
            <a:r>
              <a:rPr lang="en-US" sz="1600" dirty="0" err="1"/>
              <a:t>también</a:t>
            </a:r>
            <a:r>
              <a:rPr lang="en-US" sz="1600" dirty="0"/>
              <a:t> se </a:t>
            </a:r>
            <a:r>
              <a:rPr lang="en-US" sz="1600" dirty="0" err="1"/>
              <a:t>puede</a:t>
            </a:r>
            <a:r>
              <a:rPr lang="en-US" sz="1600" dirty="0"/>
              <a:t> </a:t>
            </a:r>
            <a:r>
              <a:rPr lang="en-US" sz="1600" dirty="0" err="1"/>
              <a:t>usar</a:t>
            </a:r>
            <a:r>
              <a:rPr lang="en-US" sz="1600" dirty="0"/>
              <a:t> para </a:t>
            </a:r>
            <a:r>
              <a:rPr lang="en-US" sz="1600" dirty="0" err="1"/>
              <a:t>invocar</a:t>
            </a:r>
            <a:r>
              <a:rPr lang="en-US" sz="1600" dirty="0"/>
              <a:t> a un constructor de </a:t>
            </a:r>
            <a:r>
              <a:rPr lang="en-US" sz="1600" dirty="0" err="1"/>
              <a:t>clase</a:t>
            </a:r>
            <a:r>
              <a:rPr lang="en-US" sz="1600" dirty="0"/>
              <a:t> base </a:t>
            </a:r>
            <a:r>
              <a:rPr lang="en-US" sz="1600" dirty="0" err="1"/>
              <a:t>desde</a:t>
            </a:r>
            <a:r>
              <a:rPr lang="en-US" sz="1600" dirty="0"/>
              <a:t> un constructor de la </a:t>
            </a:r>
            <a:r>
              <a:rPr lang="en-US" sz="1600" dirty="0" err="1"/>
              <a:t>clase</a:t>
            </a:r>
            <a:r>
              <a:rPr lang="en-US" sz="1600" dirty="0"/>
              <a:t> </a:t>
            </a:r>
            <a:r>
              <a:rPr lang="en-US" sz="1600" dirty="0" err="1"/>
              <a:t>derivada</a:t>
            </a:r>
            <a:r>
              <a:rPr lang="en-US" sz="1600" dirty="0"/>
              <a:t>. Este keyword, </a:t>
            </a:r>
            <a:r>
              <a:rPr lang="en-US" sz="1600" b="1" dirty="0"/>
              <a:t>base</a:t>
            </a:r>
            <a:r>
              <a:rPr lang="en-US" sz="1600" dirty="0"/>
              <a:t>, se </a:t>
            </a:r>
            <a:r>
              <a:rPr lang="en-US" sz="1600" dirty="0" err="1"/>
              <a:t>usa</a:t>
            </a:r>
            <a:r>
              <a:rPr lang="en-US" sz="1600" dirty="0"/>
              <a:t> </a:t>
            </a:r>
            <a:r>
              <a:rPr lang="en-US" sz="1600" dirty="0" err="1"/>
              <a:t>luego</a:t>
            </a:r>
            <a:r>
              <a:rPr lang="en-US" sz="1600" dirty="0"/>
              <a:t> </a:t>
            </a:r>
            <a:r>
              <a:rPr lang="en-US" sz="1600" dirty="0" err="1"/>
              <a:t>como</a:t>
            </a:r>
            <a:r>
              <a:rPr lang="en-US" sz="1600" dirty="0"/>
              <a:t> una </a:t>
            </a:r>
            <a:r>
              <a:rPr lang="en-US" sz="1600" dirty="0" err="1"/>
              <a:t>llamada</a:t>
            </a:r>
            <a:r>
              <a:rPr lang="en-US" sz="1600" dirty="0"/>
              <a:t> al </a:t>
            </a:r>
            <a:r>
              <a:rPr lang="en-US" sz="1600" dirty="0" err="1"/>
              <a:t>método</a:t>
            </a:r>
            <a:r>
              <a:rPr lang="en-US" sz="1600" dirty="0"/>
              <a:t> antes del </a:t>
            </a:r>
            <a:r>
              <a:rPr lang="en-US" sz="1600" dirty="0" err="1"/>
              <a:t>cuerpo</a:t>
            </a:r>
            <a:r>
              <a:rPr lang="en-US" sz="1600" dirty="0"/>
              <a:t> del constructor, </a:t>
            </a:r>
            <a:r>
              <a:rPr lang="en-US" sz="1600" dirty="0" err="1"/>
              <a:t>precedida</a:t>
            </a:r>
            <a:r>
              <a:rPr lang="en-US" sz="1600" dirty="0"/>
              <a:t> por dos puntos. </a:t>
            </a:r>
          </a:p>
          <a:p>
            <a:pPr marL="0" indent="0">
              <a:buNone/>
            </a:pPr>
            <a:endParaRPr lang="en-US" sz="1600" dirty="0"/>
          </a:p>
          <a:p>
            <a:pPr marL="0" indent="0">
              <a:buNone/>
            </a:pPr>
            <a:r>
              <a:rPr lang="en-US" sz="1600" dirty="0" err="1"/>
              <a:t>Cuando</a:t>
            </a:r>
            <a:r>
              <a:rPr lang="en-US" sz="1600" dirty="0"/>
              <a:t> un constructor de </a:t>
            </a:r>
            <a:r>
              <a:rPr lang="en-US" sz="1600" dirty="0" err="1"/>
              <a:t>clase</a:t>
            </a:r>
            <a:r>
              <a:rPr lang="en-US" sz="1600" dirty="0"/>
              <a:t> </a:t>
            </a:r>
            <a:r>
              <a:rPr lang="en-US" sz="1600" dirty="0" err="1"/>
              <a:t>derivada</a:t>
            </a:r>
            <a:r>
              <a:rPr lang="en-US" sz="1600" dirty="0"/>
              <a:t> no </a:t>
            </a:r>
            <a:r>
              <a:rPr lang="en-US" sz="1600" dirty="0" err="1"/>
              <a:t>tiene</a:t>
            </a:r>
            <a:r>
              <a:rPr lang="en-US" sz="1600" dirty="0"/>
              <a:t> una </a:t>
            </a:r>
            <a:r>
              <a:rPr lang="en-US" sz="1600" dirty="0" err="1"/>
              <a:t>invocación</a:t>
            </a:r>
            <a:r>
              <a:rPr lang="en-US" sz="1600" dirty="0"/>
              <a:t> </a:t>
            </a:r>
            <a:r>
              <a:rPr lang="en-US" sz="1600" dirty="0" err="1"/>
              <a:t>explícita</a:t>
            </a:r>
            <a:r>
              <a:rPr lang="en-US" sz="1600" dirty="0"/>
              <a:t> al constructor de la </a:t>
            </a:r>
            <a:r>
              <a:rPr lang="en-US" sz="1600" dirty="0" err="1"/>
              <a:t>clase</a:t>
            </a:r>
            <a:r>
              <a:rPr lang="en-US" sz="1600" dirty="0"/>
              <a:t> base, el </a:t>
            </a:r>
            <a:r>
              <a:rPr lang="en-US" sz="1600" dirty="0" err="1"/>
              <a:t>compilador</a:t>
            </a:r>
            <a:r>
              <a:rPr lang="en-US" sz="1600" dirty="0"/>
              <a:t> </a:t>
            </a:r>
            <a:r>
              <a:rPr lang="en-US" sz="1600" dirty="0" err="1"/>
              <a:t>insertará</a:t>
            </a:r>
            <a:r>
              <a:rPr lang="en-US" sz="1600" dirty="0"/>
              <a:t> </a:t>
            </a:r>
            <a:r>
              <a:rPr lang="en-US" sz="1600" dirty="0" err="1"/>
              <a:t>automáticamente</a:t>
            </a:r>
            <a:r>
              <a:rPr lang="en-US" sz="1600" dirty="0"/>
              <a:t> una </a:t>
            </a:r>
            <a:r>
              <a:rPr lang="en-US" sz="1600" dirty="0" err="1"/>
              <a:t>llamada</a:t>
            </a:r>
            <a:r>
              <a:rPr lang="en-US" sz="1600" dirty="0"/>
              <a:t> al constructor de la </a:t>
            </a:r>
            <a:r>
              <a:rPr lang="en-US" sz="1600" dirty="0" err="1"/>
              <a:t>clase</a:t>
            </a:r>
            <a:r>
              <a:rPr lang="en-US" sz="1600" dirty="0"/>
              <a:t> base sin </a:t>
            </a:r>
            <a:r>
              <a:rPr lang="en-US" sz="1600" dirty="0" err="1"/>
              <a:t>parámetros</a:t>
            </a:r>
            <a:r>
              <a:rPr lang="en-US" sz="1600" dirty="0"/>
              <a:t>, para </a:t>
            </a:r>
            <a:r>
              <a:rPr lang="en-US" sz="1600" dirty="0" err="1"/>
              <a:t>garantizar</a:t>
            </a:r>
            <a:r>
              <a:rPr lang="en-US" sz="1600" dirty="0"/>
              <a:t> que la </a:t>
            </a:r>
            <a:r>
              <a:rPr lang="en-US" sz="1600" dirty="0" err="1"/>
              <a:t>clase</a:t>
            </a:r>
            <a:r>
              <a:rPr lang="en-US" sz="1600" dirty="0"/>
              <a:t> base se </a:t>
            </a:r>
            <a:r>
              <a:rPr lang="en-US" sz="1600" dirty="0" err="1"/>
              <a:t>construya</a:t>
            </a:r>
            <a:r>
              <a:rPr lang="en-US" sz="1600" dirty="0"/>
              <a:t> </a:t>
            </a:r>
            <a:r>
              <a:rPr lang="en-US" sz="1600" dirty="0" err="1"/>
              <a:t>correctamente</a:t>
            </a:r>
            <a:r>
              <a:rPr lang="en-US" sz="1600" dirty="0"/>
              <a:t>.</a:t>
            </a:r>
          </a:p>
          <a:p>
            <a:pPr marL="0" indent="0">
              <a:buNone/>
            </a:pPr>
            <a:endParaRPr lang="en-US" sz="1600" dirty="0"/>
          </a:p>
          <a:p>
            <a:pPr marL="0" indent="0">
              <a:buNone/>
            </a:pPr>
            <a:r>
              <a:rPr lang="en-US" sz="1600" dirty="0"/>
              <a:t>Si la </a:t>
            </a:r>
            <a:r>
              <a:rPr lang="en-US" sz="1600" dirty="0" err="1"/>
              <a:t>clase</a:t>
            </a:r>
            <a:r>
              <a:rPr lang="en-US" sz="1600" dirty="0"/>
              <a:t> base no define un constructor default (sin </a:t>
            </a:r>
            <a:r>
              <a:rPr lang="en-US" sz="1600" dirty="0" err="1"/>
              <a:t>parámetros</a:t>
            </a:r>
            <a:r>
              <a:rPr lang="en-US" sz="1600" dirty="0"/>
              <a:t>) y se define un constructor </a:t>
            </a:r>
            <a:r>
              <a:rPr lang="en-US" sz="1600" dirty="0" err="1"/>
              <a:t>en</a:t>
            </a:r>
            <a:r>
              <a:rPr lang="en-US" sz="1600" dirty="0"/>
              <a:t> la </a:t>
            </a:r>
            <a:r>
              <a:rPr lang="en-US" sz="1600" dirty="0" err="1"/>
              <a:t>clase</a:t>
            </a:r>
            <a:r>
              <a:rPr lang="en-US" sz="1600" dirty="0"/>
              <a:t> </a:t>
            </a:r>
            <a:r>
              <a:rPr lang="en-US" sz="1600" dirty="0" err="1"/>
              <a:t>derivada</a:t>
            </a:r>
            <a:r>
              <a:rPr lang="en-US" sz="1600" dirty="0"/>
              <a:t>, sin una </a:t>
            </a:r>
            <a:r>
              <a:rPr lang="en-US" sz="1600" dirty="0" err="1"/>
              <a:t>llamada</a:t>
            </a:r>
            <a:r>
              <a:rPr lang="en-US" sz="1600" dirty="0"/>
              <a:t> </a:t>
            </a:r>
            <a:r>
              <a:rPr lang="en-US" sz="1600" dirty="0" err="1"/>
              <a:t>explícita</a:t>
            </a:r>
            <a:r>
              <a:rPr lang="en-US" sz="1600" dirty="0"/>
              <a:t> a un constructor de la </a:t>
            </a:r>
            <a:r>
              <a:rPr lang="en-US" sz="1600" dirty="0" err="1"/>
              <a:t>clase</a:t>
            </a:r>
            <a:r>
              <a:rPr lang="en-US" sz="1600" dirty="0"/>
              <a:t> base </a:t>
            </a:r>
            <a:r>
              <a:rPr lang="en-US" sz="1600" dirty="0" err="1"/>
              <a:t>definido</a:t>
            </a:r>
            <a:r>
              <a:rPr lang="en-US" sz="1600" dirty="0"/>
              <a:t>, </a:t>
            </a:r>
            <a:r>
              <a:rPr lang="en-US" sz="1600" dirty="0" err="1"/>
              <a:t>causará</a:t>
            </a:r>
            <a:r>
              <a:rPr lang="en-US" sz="1600" dirty="0"/>
              <a:t> un error de </a:t>
            </a:r>
            <a:r>
              <a:rPr lang="en-US" sz="1600" dirty="0" err="1"/>
              <a:t>compilación</a:t>
            </a:r>
            <a:r>
              <a:rPr lang="en-US" sz="1600" dirty="0"/>
              <a:t>.</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C32E8198-B01D-2F44-84F3-04A8A1C2D2EB}"/>
              </a:ext>
            </a:extLst>
          </p:cNvPr>
          <p:cNvSpPr txBox="1"/>
          <p:nvPr/>
        </p:nvSpPr>
        <p:spPr>
          <a:xfrm>
            <a:off x="838200" y="1326275"/>
            <a:ext cx="6720841" cy="544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a:t>
            </a:r>
            <a:r>
              <a:rPr lang="en-US" sz="1400" b="1" dirty="0">
                <a:solidFill>
                  <a:schemeClr val="accent2">
                    <a:lumMod val="40000"/>
                    <a:lumOff val="60000"/>
                  </a:schemeClr>
                </a:solidFill>
              </a:rPr>
              <a:t>base</a:t>
            </a:r>
            <a:r>
              <a:rPr lang="en-US" sz="1400" b="1" dirty="0">
                <a:solidFill>
                  <a:schemeClr val="bg1"/>
                </a:solidFill>
              </a:rPr>
              <a:t>(x, x) {}</a:t>
            </a:r>
          </a:p>
          <a:p>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double y = 0) { X = x; Y = x;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public override double Area() {  Y = X; return </a:t>
            </a:r>
            <a:r>
              <a:rPr lang="en-US" sz="1400" b="1" dirty="0" err="1">
                <a:solidFill>
                  <a:schemeClr val="bg1"/>
                </a:solidFill>
              </a:rPr>
              <a:t>base.Area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bg1"/>
                </a:solidFill>
              </a:rPr>
              <a:t>base.Area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81177905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AE8F-6A71-0047-9BF8-D4CBA71D5F10}"/>
              </a:ext>
            </a:extLst>
          </p:cNvPr>
          <p:cNvSpPr>
            <a:spLocks noGrp="1"/>
          </p:cNvSpPr>
          <p:nvPr>
            <p:ph type="title"/>
          </p:nvPr>
        </p:nvSpPr>
        <p:spPr/>
        <p:txBody>
          <a:bodyPr/>
          <a:lstStyle/>
          <a:p>
            <a:r>
              <a:rPr lang="en-BO" dirty="0"/>
              <a:t>Capítulo 9</a:t>
            </a:r>
          </a:p>
        </p:txBody>
      </p:sp>
      <p:sp>
        <p:nvSpPr>
          <p:cNvPr id="3" name="Content Placeholder 2">
            <a:extLst>
              <a:ext uri="{FF2B5EF4-FFF2-40B4-BE49-F238E27FC236}">
                <a16:creationId xmlns:a16="http://schemas.microsoft.com/office/drawing/2014/main" id="{DE673D91-C679-994B-B985-50DFF2F75A90}"/>
              </a:ext>
            </a:extLst>
          </p:cNvPr>
          <p:cNvSpPr>
            <a:spLocks noGrp="1"/>
          </p:cNvSpPr>
          <p:nvPr>
            <p:ph idx="1"/>
          </p:nvPr>
        </p:nvSpPr>
        <p:spPr/>
        <p:txBody>
          <a:bodyPr>
            <a:normAutofit/>
          </a:bodyPr>
          <a:lstStyle/>
          <a:p>
            <a:pPr marL="0" indent="0">
              <a:buNone/>
            </a:pPr>
            <a:r>
              <a:rPr lang="en-BO" sz="3600" b="1" dirty="0"/>
              <a:t>Niveles de acceso</a:t>
            </a:r>
          </a:p>
          <a:p>
            <a:pPr marL="0" indent="0">
              <a:buNone/>
            </a:pPr>
            <a:endParaRPr lang="en-BO" sz="3600" b="1" dirty="0"/>
          </a:p>
          <a:p>
            <a:pPr marL="0" indent="0">
              <a:buNone/>
            </a:pPr>
            <a:r>
              <a:rPr lang="en-US" sz="2400" dirty="0" err="1"/>
              <a:t>Cada</a:t>
            </a:r>
            <a:r>
              <a:rPr lang="en-US" sz="2400" dirty="0"/>
              <a:t> </a:t>
            </a:r>
            <a:r>
              <a:rPr lang="en-US" sz="2400" dirty="0" err="1"/>
              <a:t>miembro</a:t>
            </a:r>
            <a:r>
              <a:rPr lang="en-US" sz="2400" dirty="0"/>
              <a:t> de una </a:t>
            </a:r>
            <a:r>
              <a:rPr lang="en-US" sz="2400" dirty="0" err="1"/>
              <a:t>clase</a:t>
            </a:r>
            <a:r>
              <a:rPr lang="en-US" sz="2400" dirty="0"/>
              <a:t> </a:t>
            </a:r>
            <a:r>
              <a:rPr lang="en-US" sz="2400" dirty="0" err="1"/>
              <a:t>tiene</a:t>
            </a:r>
            <a:r>
              <a:rPr lang="en-US" sz="2400" dirty="0"/>
              <a:t> un </a:t>
            </a:r>
            <a:r>
              <a:rPr lang="en-US" sz="2400" dirty="0" err="1"/>
              <a:t>nivel</a:t>
            </a:r>
            <a:r>
              <a:rPr lang="en-US" sz="2400" dirty="0"/>
              <a:t> de </a:t>
            </a:r>
            <a:r>
              <a:rPr lang="en-US" sz="2400" dirty="0" err="1"/>
              <a:t>accesibilidad</a:t>
            </a:r>
            <a:r>
              <a:rPr lang="en-US" sz="2400" dirty="0"/>
              <a:t> que </a:t>
            </a:r>
            <a:r>
              <a:rPr lang="en-US" sz="2400" dirty="0" err="1"/>
              <a:t>determina</a:t>
            </a:r>
            <a:r>
              <a:rPr lang="en-US" sz="2400" dirty="0"/>
              <a:t> </a:t>
            </a:r>
            <a:r>
              <a:rPr lang="en-US" sz="2400" dirty="0" err="1"/>
              <a:t>dónde</a:t>
            </a:r>
            <a:r>
              <a:rPr lang="en-US" sz="2400" dirty="0"/>
              <a:t> </a:t>
            </a:r>
            <a:r>
              <a:rPr lang="en-US" sz="2400" dirty="0" err="1"/>
              <a:t>estará</a:t>
            </a:r>
            <a:r>
              <a:rPr lang="en-US" sz="2400" dirty="0"/>
              <a:t> visible.</a:t>
            </a:r>
            <a:endParaRPr lang="en-BO" sz="2400" dirty="0"/>
          </a:p>
        </p:txBody>
      </p:sp>
    </p:spTree>
    <p:extLst>
      <p:ext uri="{BB962C8B-B14F-4D97-AF65-F5344CB8AC3E}">
        <p14:creationId xmlns:p14="http://schemas.microsoft.com/office/powerpoint/2010/main" val="321700953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A984-A094-FC4C-981E-050F0C4F40D6}"/>
              </a:ext>
            </a:extLst>
          </p:cNvPr>
          <p:cNvSpPr>
            <a:spLocks noGrp="1"/>
          </p:cNvSpPr>
          <p:nvPr>
            <p:ph type="title"/>
          </p:nvPr>
        </p:nvSpPr>
        <p:spPr/>
        <p:txBody>
          <a:bodyPr/>
          <a:lstStyle/>
          <a:p>
            <a:r>
              <a:rPr lang="en-BO" dirty="0"/>
              <a:t>Modificadores de niveles de acceso</a:t>
            </a:r>
          </a:p>
        </p:txBody>
      </p:sp>
      <p:sp>
        <p:nvSpPr>
          <p:cNvPr id="3" name="Content Placeholder 2">
            <a:extLst>
              <a:ext uri="{FF2B5EF4-FFF2-40B4-BE49-F238E27FC236}">
                <a16:creationId xmlns:a16="http://schemas.microsoft.com/office/drawing/2014/main" id="{B1777F88-33CC-F141-939A-0E63881246E0}"/>
              </a:ext>
            </a:extLst>
          </p:cNvPr>
          <p:cNvSpPr>
            <a:spLocks noGrp="1"/>
          </p:cNvSpPr>
          <p:nvPr>
            <p:ph idx="1"/>
          </p:nvPr>
        </p:nvSpPr>
        <p:spPr/>
        <p:txBody>
          <a:bodyPr>
            <a:normAutofit fontScale="77500" lnSpcReduction="20000"/>
          </a:bodyPr>
          <a:lstStyle/>
          <a:p>
            <a:pPr marL="0" indent="0">
              <a:buNone/>
            </a:pPr>
            <a:endParaRPr lang="en-BO" dirty="0"/>
          </a:p>
          <a:p>
            <a:pPr marL="0" indent="0">
              <a:buNone/>
            </a:pPr>
            <a:r>
              <a:rPr lang="en-BO" dirty="0"/>
              <a:t>Hay seis modificadores de acceso en C#</a:t>
            </a:r>
          </a:p>
          <a:p>
            <a:pPr marL="0" indent="0">
              <a:buNone/>
            </a:pPr>
            <a:endParaRPr lang="en-BO" dirty="0"/>
          </a:p>
          <a:p>
            <a:r>
              <a:rPr lang="en-US" b="1" dirty="0"/>
              <a:t>public </a:t>
            </a:r>
          </a:p>
          <a:p>
            <a:r>
              <a:rPr lang="en-US" b="1" dirty="0"/>
              <a:t>protected </a:t>
            </a:r>
          </a:p>
          <a:p>
            <a:r>
              <a:rPr lang="en-US" b="1" dirty="0"/>
              <a:t>internal </a:t>
            </a:r>
          </a:p>
          <a:p>
            <a:r>
              <a:rPr lang="en-US" b="1" dirty="0"/>
              <a:t>protected internal </a:t>
            </a:r>
          </a:p>
          <a:p>
            <a:r>
              <a:rPr lang="en-US" b="1" dirty="0"/>
              <a:t>private </a:t>
            </a:r>
          </a:p>
          <a:p>
            <a:r>
              <a:rPr lang="en-US" b="1" dirty="0"/>
              <a:t>private protected </a:t>
            </a:r>
          </a:p>
          <a:p>
            <a:pPr marL="0" indent="0">
              <a:buNone/>
            </a:pPr>
            <a:endParaRPr lang="en-BO" dirty="0"/>
          </a:p>
          <a:p>
            <a:pPr marL="0" indent="0">
              <a:buNone/>
            </a:pPr>
            <a:r>
              <a:rPr lang="en-BO" dirty="0"/>
              <a:t>El nivel de acceso por omisión (default) para miembros de cualquier type (incluida las clases) es </a:t>
            </a:r>
            <a:r>
              <a:rPr lang="en-BO" b="1" dirty="0"/>
              <a:t>private</a:t>
            </a:r>
            <a:r>
              <a:rPr lang="en-BO" dirty="0"/>
              <a:t>.</a:t>
            </a:r>
          </a:p>
        </p:txBody>
      </p:sp>
    </p:spTree>
    <p:extLst>
      <p:ext uri="{BB962C8B-B14F-4D97-AF65-F5344CB8AC3E}">
        <p14:creationId xmlns:p14="http://schemas.microsoft.com/office/powerpoint/2010/main" val="174335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B611-3CF8-3F47-8FB9-B9FBD1CD0A31}"/>
              </a:ext>
            </a:extLst>
          </p:cNvPr>
          <p:cNvSpPr>
            <a:spLocks noGrp="1"/>
          </p:cNvSpPr>
          <p:nvPr>
            <p:ph type="title"/>
          </p:nvPr>
        </p:nvSpPr>
        <p:spPr/>
        <p:txBody>
          <a:bodyPr/>
          <a:lstStyle/>
          <a:p>
            <a:r>
              <a:rPr lang="en-BO" dirty="0"/>
              <a:t>Niveles de acceso para types no-contenidos</a:t>
            </a:r>
          </a:p>
        </p:txBody>
      </p:sp>
      <p:sp>
        <p:nvSpPr>
          <p:cNvPr id="3" name="Content Placeholder 2">
            <a:extLst>
              <a:ext uri="{FF2B5EF4-FFF2-40B4-BE49-F238E27FC236}">
                <a16:creationId xmlns:a16="http://schemas.microsoft.com/office/drawing/2014/main" id="{24E5DE9A-7427-CC41-AF3B-DC1CDCB8C51F}"/>
              </a:ext>
            </a:extLst>
          </p:cNvPr>
          <p:cNvSpPr>
            <a:spLocks noGrp="1"/>
          </p:cNvSpPr>
          <p:nvPr>
            <p:ph idx="1"/>
          </p:nvPr>
        </p:nvSpPr>
        <p:spPr>
          <a:xfrm>
            <a:off x="5294811" y="1825625"/>
            <a:ext cx="6058989" cy="4810306"/>
          </a:xfrm>
          <a:solidFill>
            <a:schemeClr val="accent1">
              <a:lumMod val="40000"/>
              <a:lumOff val="60000"/>
            </a:schemeClr>
          </a:solidFill>
          <a:ln>
            <a:solidFill>
              <a:schemeClr val="accent1"/>
            </a:solidFill>
          </a:ln>
        </p:spPr>
        <p:txBody>
          <a:bodyPr>
            <a:noAutofit/>
          </a:bodyPr>
          <a:lstStyle/>
          <a:p>
            <a:endParaRPr lang="en-US" sz="1600" dirty="0"/>
          </a:p>
          <a:p>
            <a:pPr marL="0" indent="0">
              <a:buNone/>
            </a:pPr>
            <a:r>
              <a:rPr lang="en-US" sz="1600" dirty="0"/>
              <a:t>Un </a:t>
            </a:r>
            <a:r>
              <a:rPr lang="en-US" sz="1600" b="1" dirty="0"/>
              <a:t>type no-</a:t>
            </a:r>
            <a:r>
              <a:rPr lang="en-US" sz="1600" b="1" dirty="0" err="1"/>
              <a:t>contenido</a:t>
            </a:r>
            <a:r>
              <a:rPr lang="en-US" sz="1600" dirty="0"/>
              <a:t> es un type que se </a:t>
            </a:r>
            <a:r>
              <a:rPr lang="en-US" sz="1600" dirty="0" err="1"/>
              <a:t>declara</a:t>
            </a:r>
            <a:r>
              <a:rPr lang="en-US" sz="1600" dirty="0"/>
              <a:t> </a:t>
            </a:r>
            <a:r>
              <a:rPr lang="en-US" sz="1600" dirty="0" err="1"/>
              <a:t>fuera</a:t>
            </a:r>
            <a:r>
              <a:rPr lang="en-US" sz="1600" dirty="0"/>
              <a:t> de </a:t>
            </a:r>
            <a:r>
              <a:rPr lang="en-US" sz="1600" dirty="0" err="1"/>
              <a:t>cualquier</a:t>
            </a:r>
            <a:r>
              <a:rPr lang="en-US" sz="1600" dirty="0"/>
              <a:t> </a:t>
            </a:r>
            <a:r>
              <a:rPr lang="en-US" sz="1600" dirty="0" err="1"/>
              <a:t>otro</a:t>
            </a:r>
            <a:r>
              <a:rPr lang="en-US" sz="1600" dirty="0"/>
              <a:t> type y solo </a:t>
            </a:r>
            <a:r>
              <a:rPr lang="en-US" sz="1600" dirty="0" err="1"/>
              <a:t>pueden</a:t>
            </a:r>
            <a:r>
              <a:rPr lang="en-US" sz="1600" dirty="0"/>
              <a:t> </a:t>
            </a:r>
            <a:r>
              <a:rPr lang="en-US" sz="1600" dirty="0" err="1"/>
              <a:t>declarase</a:t>
            </a:r>
            <a:r>
              <a:rPr lang="en-US" sz="1600" dirty="0"/>
              <a:t> con los </a:t>
            </a:r>
            <a:r>
              <a:rPr lang="en-US" sz="1600" dirty="0" err="1"/>
              <a:t>modificadores</a:t>
            </a:r>
            <a:r>
              <a:rPr lang="en-US" sz="1600" dirty="0"/>
              <a:t>:</a:t>
            </a:r>
          </a:p>
          <a:p>
            <a:r>
              <a:rPr lang="en-US" sz="1600" b="1" dirty="0"/>
              <a:t>internal</a:t>
            </a:r>
            <a:r>
              <a:rPr lang="en-US" sz="1600" dirty="0"/>
              <a:t> (De </a:t>
            </a:r>
            <a:r>
              <a:rPr lang="en-US" sz="1600" dirty="0" err="1"/>
              <a:t>uso</a:t>
            </a:r>
            <a:r>
              <a:rPr lang="en-US" sz="1600" dirty="0"/>
              <a:t> exclusive </a:t>
            </a:r>
            <a:r>
              <a:rPr lang="en-US" sz="1600" dirty="0" err="1"/>
              <a:t>en</a:t>
            </a:r>
            <a:r>
              <a:rPr lang="en-US" sz="1600" dirty="0"/>
              <a:t> el </a:t>
            </a:r>
            <a:r>
              <a:rPr lang="en-US" sz="1600" dirty="0" err="1"/>
              <a:t>componente</a:t>
            </a:r>
            <a:r>
              <a:rPr lang="en-US" sz="1600" dirty="0"/>
              <a:t> </a:t>
            </a:r>
            <a:r>
              <a:rPr lang="en-US" sz="1600" dirty="0" err="1"/>
              <a:t>donde</a:t>
            </a:r>
            <a:r>
              <a:rPr lang="en-US" sz="1600" dirty="0"/>
              <a:t> </a:t>
            </a:r>
            <a:r>
              <a:rPr lang="en-US" sz="1600" dirty="0" err="1"/>
              <a:t>vive</a:t>
            </a:r>
            <a:r>
              <a:rPr lang="en-US" sz="1600" dirty="0"/>
              <a:t>)</a:t>
            </a:r>
          </a:p>
          <a:p>
            <a:r>
              <a:rPr lang="en-US" sz="1600" b="1" dirty="0"/>
              <a:t>public</a:t>
            </a:r>
            <a:r>
              <a:rPr lang="en-US" sz="1600" dirty="0"/>
              <a:t> (Para </a:t>
            </a:r>
            <a:r>
              <a:rPr lang="en-US" sz="1600" dirty="0" err="1"/>
              <a:t>uso</a:t>
            </a:r>
            <a:r>
              <a:rPr lang="en-US" sz="1600" dirty="0"/>
              <a:t> por el </a:t>
            </a:r>
            <a:r>
              <a:rPr lang="en-US" sz="1600" dirty="0" err="1"/>
              <a:t>mismo</a:t>
            </a:r>
            <a:r>
              <a:rPr lang="en-US" sz="1600" dirty="0"/>
              <a:t> </a:t>
            </a:r>
            <a:r>
              <a:rPr lang="en-US" sz="1600" dirty="0" err="1"/>
              <a:t>componente</a:t>
            </a:r>
            <a:r>
              <a:rPr lang="en-US" sz="1600" dirty="0"/>
              <a:t> y </a:t>
            </a:r>
            <a:r>
              <a:rPr lang="en-US" sz="1600" dirty="0" err="1"/>
              <a:t>cualquier</a:t>
            </a:r>
            <a:r>
              <a:rPr lang="en-US" sz="1600" dirty="0"/>
              <a:t> </a:t>
            </a:r>
            <a:r>
              <a:rPr lang="en-US" sz="1600" dirty="0" err="1"/>
              <a:t>otro</a:t>
            </a:r>
            <a:r>
              <a:rPr lang="en-US" sz="1600" dirty="0"/>
              <a:t> </a:t>
            </a:r>
            <a:r>
              <a:rPr lang="en-US" sz="1600" dirty="0" err="1"/>
              <a:t>componente</a:t>
            </a:r>
            <a:r>
              <a:rPr lang="en-US" sz="1600" dirty="0"/>
              <a:t>)</a:t>
            </a:r>
          </a:p>
          <a:p>
            <a:pPr marL="0" indent="0">
              <a:buNone/>
            </a:pPr>
            <a:endParaRPr lang="en-US" sz="1600" dirty="0"/>
          </a:p>
          <a:p>
            <a:pPr marL="0" indent="0">
              <a:buNone/>
            </a:pPr>
            <a:r>
              <a:rPr lang="en-US" sz="1600" dirty="0" err="1"/>
              <a:t>En</a:t>
            </a:r>
            <a:r>
              <a:rPr lang="en-US" sz="1600" dirty="0"/>
              <a:t> C # los </a:t>
            </a:r>
            <a:r>
              <a:rPr lang="en-US" sz="1600" dirty="0" err="1"/>
              <a:t>siguientes</a:t>
            </a:r>
            <a:r>
              <a:rPr lang="en-US" sz="1600" dirty="0"/>
              <a:t> types se </a:t>
            </a:r>
            <a:r>
              <a:rPr lang="en-US" sz="1600" dirty="0" err="1"/>
              <a:t>pueden</a:t>
            </a:r>
            <a:r>
              <a:rPr lang="en-US" sz="1600" dirty="0"/>
              <a:t> </a:t>
            </a:r>
            <a:r>
              <a:rPr lang="en-US" sz="1600" dirty="0" err="1"/>
              <a:t>declarar</a:t>
            </a:r>
            <a:r>
              <a:rPr lang="en-US" sz="1600" dirty="0"/>
              <a:t> </a:t>
            </a:r>
            <a:r>
              <a:rPr lang="en-US" sz="1600" dirty="0" err="1"/>
              <a:t>en</a:t>
            </a:r>
            <a:r>
              <a:rPr lang="en-US" sz="1600" dirty="0"/>
              <a:t> el </a:t>
            </a:r>
            <a:r>
              <a:rPr lang="en-US" sz="1600" dirty="0" err="1"/>
              <a:t>nivel</a:t>
            </a:r>
            <a:r>
              <a:rPr lang="en-US" sz="1600" dirty="0"/>
              <a:t> superior: </a:t>
            </a:r>
          </a:p>
          <a:p>
            <a:pPr marL="0" indent="0">
              <a:buNone/>
            </a:pPr>
            <a:r>
              <a:rPr lang="en-US" sz="1600" b="1" dirty="0"/>
              <a:t>class, interface, struct, </a:t>
            </a:r>
            <a:r>
              <a:rPr lang="en-US" sz="1600" b="1" dirty="0" err="1"/>
              <a:t>enum</a:t>
            </a:r>
            <a:r>
              <a:rPr lang="en-US" sz="1600" b="1" dirty="0"/>
              <a:t> y delegate</a:t>
            </a:r>
            <a:r>
              <a:rPr lang="en-US" sz="1600" dirty="0"/>
              <a:t>. </a:t>
            </a:r>
          </a:p>
          <a:p>
            <a:pPr marL="0" indent="0">
              <a:buNone/>
            </a:pPr>
            <a:endParaRPr lang="en-US" sz="1600" dirty="0"/>
          </a:p>
          <a:p>
            <a:pPr marL="0" indent="0">
              <a:buNone/>
            </a:pPr>
            <a:r>
              <a:rPr lang="en-US" sz="1600" dirty="0"/>
              <a:t>Por </a:t>
            </a:r>
            <a:r>
              <a:rPr lang="en-US" sz="1600" dirty="0" err="1"/>
              <a:t>omisión</a:t>
            </a:r>
            <a:r>
              <a:rPr lang="en-US" sz="1600" dirty="0"/>
              <a:t> (default), </a:t>
            </a:r>
            <a:r>
              <a:rPr lang="en-US" sz="1600" dirty="0" err="1"/>
              <a:t>estos</a:t>
            </a:r>
            <a:r>
              <a:rPr lang="en-US" sz="1600" dirty="0"/>
              <a:t> types no-</a:t>
            </a:r>
            <a:r>
              <a:rPr lang="en-US" sz="1600" dirty="0" err="1"/>
              <a:t>contenidos</a:t>
            </a:r>
            <a:r>
              <a:rPr lang="en-US" sz="1600" dirty="0"/>
              <a:t> </a:t>
            </a:r>
            <a:r>
              <a:rPr lang="en-US" sz="1600" dirty="0" err="1"/>
              <a:t>tienen</a:t>
            </a:r>
            <a:r>
              <a:rPr lang="en-US" sz="1600" dirty="0"/>
              <a:t> el </a:t>
            </a:r>
            <a:r>
              <a:rPr lang="en-US" sz="1600" dirty="0" err="1"/>
              <a:t>nivel</a:t>
            </a:r>
            <a:r>
              <a:rPr lang="en-US" sz="1600" dirty="0"/>
              <a:t> de </a:t>
            </a:r>
            <a:r>
              <a:rPr lang="en-US" sz="1600" dirty="0" err="1"/>
              <a:t>acceso</a:t>
            </a:r>
            <a:r>
              <a:rPr lang="en-US" sz="1600" dirty="0"/>
              <a:t>: </a:t>
            </a:r>
            <a:r>
              <a:rPr lang="en-US" sz="1600" b="1" dirty="0"/>
              <a:t>internal</a:t>
            </a:r>
            <a:r>
              <a:rPr lang="en-US" sz="1600" dirty="0"/>
              <a:t>.</a:t>
            </a:r>
          </a:p>
          <a:p>
            <a:pPr marL="0" indent="0">
              <a:buNone/>
            </a:pPr>
            <a:r>
              <a:rPr lang="en-US" sz="1600" dirty="0"/>
              <a:t> Para </a:t>
            </a:r>
            <a:r>
              <a:rPr lang="en-US" sz="1600" dirty="0" err="1"/>
              <a:t>poder</a:t>
            </a:r>
            <a:r>
              <a:rPr lang="en-US" sz="1600" dirty="0"/>
              <a:t> </a:t>
            </a:r>
            <a:r>
              <a:rPr lang="en-US" sz="1600" dirty="0" err="1"/>
              <a:t>utilizar</a:t>
            </a:r>
            <a:r>
              <a:rPr lang="en-US" sz="1600" dirty="0"/>
              <a:t> un type </a:t>
            </a:r>
            <a:r>
              <a:rPr lang="en-US" sz="1600" dirty="0" err="1"/>
              <a:t>desde</a:t>
            </a:r>
            <a:r>
              <a:rPr lang="en-US" sz="1600" dirty="0"/>
              <a:t> </a:t>
            </a:r>
            <a:r>
              <a:rPr lang="en-US" sz="1600" dirty="0" err="1"/>
              <a:t>otro</a:t>
            </a:r>
            <a:r>
              <a:rPr lang="en-US" sz="1600" dirty="0"/>
              <a:t> </a:t>
            </a:r>
            <a:r>
              <a:rPr lang="en-US" sz="1600" dirty="0" err="1"/>
              <a:t>componente</a:t>
            </a:r>
            <a:r>
              <a:rPr lang="en-US" sz="1600" dirty="0"/>
              <a:t> (assembly), </a:t>
            </a:r>
            <a:r>
              <a:rPr lang="en-US" sz="1600" dirty="0" err="1"/>
              <a:t>este</a:t>
            </a:r>
            <a:r>
              <a:rPr lang="en-US" sz="1600" dirty="0"/>
              <a:t> debe ser </a:t>
            </a:r>
            <a:r>
              <a:rPr lang="en-US" sz="1600" dirty="0" err="1"/>
              <a:t>marcado</a:t>
            </a:r>
            <a:r>
              <a:rPr lang="en-US" sz="1600" dirty="0"/>
              <a:t> con el </a:t>
            </a:r>
            <a:r>
              <a:rPr lang="en-US" sz="1600" dirty="0" err="1"/>
              <a:t>modificador</a:t>
            </a:r>
            <a:r>
              <a:rPr lang="en-US" sz="1600" dirty="0"/>
              <a:t> </a:t>
            </a:r>
            <a:r>
              <a:rPr lang="en-US" sz="1600" b="1" dirty="0"/>
              <a:t>public</a:t>
            </a:r>
            <a:r>
              <a:rPr lang="en-US" sz="1600" dirty="0"/>
              <a:t>. </a:t>
            </a:r>
          </a:p>
          <a:p>
            <a:pPr marL="0" indent="0">
              <a:buNone/>
            </a:pPr>
            <a:r>
              <a:rPr lang="en-BO" sz="1600" dirty="0"/>
              <a:t> </a:t>
            </a:r>
          </a:p>
        </p:txBody>
      </p:sp>
      <p:sp>
        <p:nvSpPr>
          <p:cNvPr id="4" name="TextBox 3">
            <a:extLst>
              <a:ext uri="{FF2B5EF4-FFF2-40B4-BE49-F238E27FC236}">
                <a16:creationId xmlns:a16="http://schemas.microsoft.com/office/drawing/2014/main" id="{24292579-729C-D944-A06B-006E7D78B3B7}"/>
              </a:ext>
            </a:extLst>
          </p:cNvPr>
          <p:cNvSpPr txBox="1"/>
          <p:nvPr/>
        </p:nvSpPr>
        <p:spPr>
          <a:xfrm>
            <a:off x="546747" y="2044005"/>
            <a:ext cx="4530350" cy="1938992"/>
          </a:xfrm>
          <a:prstGeom prst="rect">
            <a:avLst/>
          </a:prstGeom>
          <a:solidFill>
            <a:schemeClr val="accent1"/>
          </a:solidFill>
        </p:spPr>
        <p:txBody>
          <a:bodyPr wrap="square" rtlCol="0">
            <a:spAutoFit/>
          </a:bodyPr>
          <a:lstStyle/>
          <a:p>
            <a:r>
              <a:rPr lang="en-US" sz="2400" dirty="0">
                <a:solidFill>
                  <a:schemeClr val="bg1"/>
                </a:solidFill>
              </a:rPr>
              <a:t>class </a:t>
            </a:r>
            <a:r>
              <a:rPr lang="en-US" sz="2400" dirty="0" err="1">
                <a:solidFill>
                  <a:schemeClr val="bg1"/>
                </a:solidFill>
              </a:rPr>
              <a:t>MiClase</a:t>
            </a:r>
            <a:r>
              <a:rPr lang="en-US" sz="2400" dirty="0">
                <a:solidFill>
                  <a:schemeClr val="bg1"/>
                </a:solidFill>
              </a:rPr>
              <a:t> {}     // internal</a:t>
            </a:r>
          </a:p>
          <a:p>
            <a:r>
              <a:rPr lang="en-US" sz="2400" dirty="0">
                <a:solidFill>
                  <a:schemeClr val="bg1"/>
                </a:solidFill>
              </a:rPr>
              <a:t>internal class </a:t>
            </a:r>
            <a:r>
              <a:rPr lang="en-US" sz="2400" dirty="0" err="1">
                <a:solidFill>
                  <a:schemeClr val="bg1"/>
                </a:solidFill>
              </a:rPr>
              <a:t>MiClaseInterna</a:t>
            </a:r>
            <a:r>
              <a:rPr lang="en-US" sz="2400" dirty="0">
                <a:solidFill>
                  <a:schemeClr val="bg1"/>
                </a:solidFill>
              </a:rPr>
              <a:t> {}</a:t>
            </a:r>
          </a:p>
          <a:p>
            <a:r>
              <a:rPr lang="en-US" sz="2400" dirty="0">
                <a:solidFill>
                  <a:schemeClr val="bg1"/>
                </a:solidFill>
              </a:rPr>
              <a:t>public class </a:t>
            </a:r>
            <a:r>
              <a:rPr lang="en-US" sz="2400" dirty="0" err="1">
                <a:solidFill>
                  <a:schemeClr val="bg1"/>
                </a:solidFill>
              </a:rPr>
              <a:t>MiClasePublica</a:t>
            </a:r>
            <a:r>
              <a:rPr lang="en-US" sz="2400" dirty="0">
                <a:solidFill>
                  <a:schemeClr val="bg1"/>
                </a:solidFill>
              </a:rPr>
              <a:t> {}</a:t>
            </a:r>
          </a:p>
          <a:p>
            <a:endParaRPr lang="en-US" sz="2400" dirty="0">
              <a:solidFill>
                <a:schemeClr val="bg1"/>
              </a:solidFill>
            </a:endParaRPr>
          </a:p>
          <a:p>
            <a:r>
              <a:rPr lang="en-US" sz="2400" dirty="0">
                <a:solidFill>
                  <a:schemeClr val="bg1"/>
                </a:solidFill>
              </a:rPr>
              <a:t>		      </a:t>
            </a:r>
            <a:r>
              <a:rPr lang="en-US" sz="2400" dirty="0" err="1">
                <a:solidFill>
                  <a:schemeClr val="accent2">
                    <a:lumMod val="40000"/>
                    <a:lumOff val="60000"/>
                  </a:schemeClr>
                </a:solidFill>
              </a:rPr>
              <a:t>mi_assembly.dll</a:t>
            </a:r>
            <a:endParaRPr lang="en-US" sz="24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1AC3A96E-97AE-E84C-B36E-4D34561D2960}"/>
              </a:ext>
            </a:extLst>
          </p:cNvPr>
          <p:cNvSpPr txBox="1"/>
          <p:nvPr/>
        </p:nvSpPr>
        <p:spPr>
          <a:xfrm>
            <a:off x="546746" y="4436626"/>
            <a:ext cx="4530351" cy="1938992"/>
          </a:xfrm>
          <a:prstGeom prst="rect">
            <a:avLst/>
          </a:prstGeom>
          <a:solidFill>
            <a:schemeClr val="accent6">
              <a:lumMod val="75000"/>
            </a:schemeClr>
          </a:solidFill>
        </p:spPr>
        <p:txBody>
          <a:bodyPr wrap="square" rtlCol="0">
            <a:spAutoFit/>
          </a:bodyPr>
          <a:lstStyle/>
          <a:p>
            <a:r>
              <a:rPr lang="en-BO" sz="2400" dirty="0">
                <a:solidFill>
                  <a:schemeClr val="bg1"/>
                </a:solidFill>
              </a:rPr>
              <a:t>MiClase c; 	        // no permitido</a:t>
            </a:r>
          </a:p>
          <a:p>
            <a:r>
              <a:rPr lang="en-BO" sz="2400" dirty="0">
                <a:solidFill>
                  <a:schemeClr val="bg1"/>
                </a:solidFill>
              </a:rPr>
              <a:t>MiClaseInterna ci;  // no permitido</a:t>
            </a:r>
          </a:p>
          <a:p>
            <a:r>
              <a:rPr lang="en-BO" sz="2400" dirty="0">
                <a:solidFill>
                  <a:schemeClr val="bg1"/>
                </a:solidFill>
              </a:rPr>
              <a:t>MiClasePublica cp; // permitido</a:t>
            </a:r>
          </a:p>
          <a:p>
            <a:endParaRPr lang="en-BO" sz="2400" dirty="0">
              <a:solidFill>
                <a:schemeClr val="bg1"/>
              </a:solidFill>
            </a:endParaRPr>
          </a:p>
          <a:p>
            <a:r>
              <a:rPr lang="en-BO" sz="2400" dirty="0">
                <a:solidFill>
                  <a:schemeClr val="bg1"/>
                </a:solidFill>
              </a:rPr>
              <a:t>		   </a:t>
            </a:r>
            <a:r>
              <a:rPr lang="en-BO" sz="2400" dirty="0">
                <a:solidFill>
                  <a:schemeClr val="accent2">
                    <a:lumMod val="40000"/>
                    <a:lumOff val="60000"/>
                  </a:schemeClr>
                </a:solidFill>
              </a:rPr>
              <a:t>otro_assembly.dll</a:t>
            </a:r>
            <a:r>
              <a:rPr lang="en-BO" dirty="0">
                <a:solidFill>
                  <a:schemeClr val="accent2">
                    <a:lumMod val="40000"/>
                    <a:lumOff val="60000"/>
                  </a:schemeClr>
                </a:solidFill>
              </a:rPr>
              <a:t> </a:t>
            </a:r>
          </a:p>
        </p:txBody>
      </p:sp>
    </p:spTree>
    <p:extLst>
      <p:ext uri="{BB962C8B-B14F-4D97-AF65-F5344CB8AC3E}">
        <p14:creationId xmlns:p14="http://schemas.microsoft.com/office/powerpoint/2010/main" val="365529275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A9D3-57AC-424F-92DE-B7D0DCFFD1BB}"/>
              </a:ext>
            </a:extLst>
          </p:cNvPr>
          <p:cNvSpPr>
            <a:spLocks noGrp="1"/>
          </p:cNvSpPr>
          <p:nvPr>
            <p:ph type="title"/>
          </p:nvPr>
        </p:nvSpPr>
        <p:spPr/>
        <p:txBody>
          <a:bodyPr/>
          <a:lstStyle/>
          <a:p>
            <a:r>
              <a:rPr lang="en-US" dirty="0"/>
              <a:t>private</a:t>
            </a:r>
            <a:endParaRPr lang="en-BO" dirty="0"/>
          </a:p>
        </p:txBody>
      </p:sp>
      <p:sp>
        <p:nvSpPr>
          <p:cNvPr id="3" name="Content Placeholder 2">
            <a:extLst>
              <a:ext uri="{FF2B5EF4-FFF2-40B4-BE49-F238E27FC236}">
                <a16:creationId xmlns:a16="http://schemas.microsoft.com/office/drawing/2014/main" id="{093C1F8E-28CC-4D43-A062-3F5DF6B55431}"/>
              </a:ext>
            </a:extLst>
          </p:cNvPr>
          <p:cNvSpPr>
            <a:spLocks noGrp="1"/>
          </p:cNvSpPr>
          <p:nvPr>
            <p:ph idx="1"/>
          </p:nvPr>
        </p:nvSpPr>
        <p:spPr>
          <a:xfrm>
            <a:off x="838200" y="1690688"/>
            <a:ext cx="10515600" cy="4927826"/>
          </a:xfrm>
          <a:solidFill>
            <a:schemeClr val="accent1">
              <a:lumMod val="20000"/>
              <a:lumOff val="80000"/>
            </a:schemeClr>
          </a:solidFill>
          <a:ln>
            <a:solidFill>
              <a:schemeClr val="accent1"/>
            </a:solidFill>
          </a:ln>
        </p:spPr>
        <p:txBody>
          <a:bodyPr>
            <a:noAutofit/>
          </a:bodyPr>
          <a:lstStyle/>
          <a:p>
            <a:pPr marL="0" indent="0">
              <a:buNone/>
            </a:pPr>
            <a:endParaRPr lang="en-US" sz="2400" dirty="0"/>
          </a:p>
          <a:p>
            <a:pPr marL="0" indent="0">
              <a:buNone/>
            </a:pPr>
            <a:r>
              <a:rPr lang="en-US" sz="2400" dirty="0" err="1"/>
              <a:t>Todos</a:t>
            </a:r>
            <a:r>
              <a:rPr lang="en-US" sz="2400" dirty="0"/>
              <a:t> los </a:t>
            </a:r>
            <a:r>
              <a:rPr lang="en-US" sz="2400" dirty="0" err="1"/>
              <a:t>miembros</a:t>
            </a:r>
            <a:r>
              <a:rPr lang="en-US" sz="2400" dirty="0"/>
              <a:t>, </a:t>
            </a:r>
            <a:r>
              <a:rPr lang="en-US" sz="2400" dirty="0" err="1"/>
              <a:t>independientemente</a:t>
            </a:r>
            <a:r>
              <a:rPr lang="en-US" sz="2400" dirty="0"/>
              <a:t> del </a:t>
            </a:r>
            <a:r>
              <a:rPr lang="en-US" sz="2400" dirty="0" err="1"/>
              <a:t>nivel</a:t>
            </a:r>
            <a:r>
              <a:rPr lang="en-US" sz="2400" dirty="0"/>
              <a:t> de </a:t>
            </a:r>
            <a:r>
              <a:rPr lang="en-US" sz="2400" dirty="0" err="1"/>
              <a:t>acceso</a:t>
            </a:r>
            <a:r>
              <a:rPr lang="en-US" sz="2400" dirty="0"/>
              <a:t>, son </a:t>
            </a:r>
            <a:r>
              <a:rPr lang="en-US" sz="2400" dirty="0" err="1"/>
              <a:t>accesibles</a:t>
            </a:r>
            <a:r>
              <a:rPr lang="en-US" sz="2400" dirty="0"/>
              <a:t> </a:t>
            </a:r>
            <a:r>
              <a:rPr lang="en-US" sz="2400" dirty="0" err="1"/>
              <a:t>en</a:t>
            </a:r>
            <a:r>
              <a:rPr lang="en-US" sz="2400" dirty="0"/>
              <a:t> la </a:t>
            </a:r>
            <a:r>
              <a:rPr lang="en-US" sz="2400" dirty="0" err="1"/>
              <a:t>clase</a:t>
            </a:r>
            <a:r>
              <a:rPr lang="en-US" sz="2400" dirty="0"/>
              <a:t> </a:t>
            </a:r>
            <a:r>
              <a:rPr lang="en-US" sz="2400" dirty="0" err="1"/>
              <a:t>en</a:t>
            </a:r>
            <a:r>
              <a:rPr lang="en-US" sz="2400" dirty="0"/>
              <a:t> la que se </a:t>
            </a:r>
            <a:r>
              <a:rPr lang="en-US" sz="2400" dirty="0" err="1"/>
              <a:t>declaran</a:t>
            </a:r>
            <a:r>
              <a:rPr lang="en-US" sz="2400" dirty="0"/>
              <a:t>.</a:t>
            </a:r>
          </a:p>
          <a:p>
            <a:pPr marL="0" indent="0">
              <a:buNone/>
            </a:pPr>
            <a:endParaRPr lang="en-US" sz="2400" dirty="0"/>
          </a:p>
          <a:p>
            <a:pPr marL="0" indent="0">
              <a:buNone/>
            </a:pPr>
            <a:r>
              <a:rPr lang="en-US" sz="2400" dirty="0"/>
              <a:t>El </a:t>
            </a:r>
            <a:r>
              <a:rPr lang="en-US" sz="2400" dirty="0" err="1"/>
              <a:t>modificador</a:t>
            </a:r>
            <a:r>
              <a:rPr lang="en-US" sz="2400" dirty="0"/>
              <a:t> de </a:t>
            </a:r>
            <a:r>
              <a:rPr lang="en-US" sz="2400" dirty="0" err="1"/>
              <a:t>acceso</a:t>
            </a:r>
            <a:r>
              <a:rPr lang="en-US" sz="2400" dirty="0"/>
              <a:t> </a:t>
            </a:r>
            <a:r>
              <a:rPr lang="en-US" sz="2400" b="1" dirty="0"/>
              <a:t>private </a:t>
            </a:r>
            <a:r>
              <a:rPr lang="en-US" sz="2400" dirty="0" err="1"/>
              <a:t>aplicado</a:t>
            </a:r>
            <a:r>
              <a:rPr lang="en-US" sz="2400" dirty="0"/>
              <a:t> a </a:t>
            </a:r>
            <a:r>
              <a:rPr lang="en-US" sz="2400" dirty="0" err="1"/>
              <a:t>cualquier</a:t>
            </a:r>
            <a:r>
              <a:rPr lang="en-US" sz="2400" dirty="0"/>
              <a:t> </a:t>
            </a:r>
            <a:r>
              <a:rPr lang="en-US" sz="2400" dirty="0" err="1"/>
              <a:t>miembro</a:t>
            </a:r>
            <a:r>
              <a:rPr lang="en-US" sz="2400" dirty="0"/>
              <a:t> de una </a:t>
            </a:r>
            <a:r>
              <a:rPr lang="en-US" sz="2400" dirty="0" err="1"/>
              <a:t>clase</a:t>
            </a:r>
            <a:r>
              <a:rPr lang="en-US" sz="2400" dirty="0"/>
              <a:t>,  </a:t>
            </a:r>
            <a:r>
              <a:rPr lang="en-US" sz="2400" dirty="0" err="1"/>
              <a:t>hace</a:t>
            </a:r>
            <a:r>
              <a:rPr lang="en-US" sz="2400" dirty="0"/>
              <a:t> que el </a:t>
            </a:r>
            <a:r>
              <a:rPr lang="en-US" sz="2400" dirty="0" err="1"/>
              <a:t>único</a:t>
            </a:r>
            <a:r>
              <a:rPr lang="en-US" sz="2400" dirty="0"/>
              <a:t> </a:t>
            </a:r>
            <a:r>
              <a:rPr lang="en-US" sz="2400" dirty="0" err="1"/>
              <a:t>lugar</a:t>
            </a:r>
            <a:r>
              <a:rPr lang="en-US" sz="2400" dirty="0"/>
              <a:t> </a:t>
            </a:r>
            <a:r>
              <a:rPr lang="en-US" sz="2400" dirty="0" err="1"/>
              <a:t>donde</a:t>
            </a:r>
            <a:r>
              <a:rPr lang="en-US" sz="2400" dirty="0"/>
              <a:t> sea </a:t>
            </a:r>
            <a:r>
              <a:rPr lang="en-US" sz="2400" dirty="0" err="1"/>
              <a:t>accesible</a:t>
            </a:r>
            <a:r>
              <a:rPr lang="en-US" sz="2400" dirty="0"/>
              <a:t> sea dentro de </a:t>
            </a:r>
            <a:r>
              <a:rPr lang="en-US" sz="2400" dirty="0" err="1"/>
              <a:t>su</a:t>
            </a:r>
            <a:r>
              <a:rPr lang="en-US" sz="2400" dirty="0"/>
              <a:t> </a:t>
            </a:r>
            <a:r>
              <a:rPr lang="en-US" sz="2400" dirty="0" err="1"/>
              <a:t>clase</a:t>
            </a:r>
            <a:r>
              <a:rPr lang="en-US" sz="2400" dirty="0"/>
              <a:t>.</a:t>
            </a:r>
          </a:p>
          <a:p>
            <a:pPr marL="0" indent="0">
              <a:buNone/>
            </a:pPr>
            <a:endParaRPr lang="en-US" sz="2400" dirty="0"/>
          </a:p>
          <a:p>
            <a:pPr marL="0" indent="0">
              <a:buNone/>
            </a:pPr>
            <a:r>
              <a:rPr lang="en-BO" sz="2400" dirty="0"/>
              <a:t>Por defecto u omisión, todos los miembros de una clase son privados (</a:t>
            </a:r>
            <a:r>
              <a:rPr lang="en-BO" sz="2400" b="1" dirty="0"/>
              <a:t>private</a:t>
            </a:r>
            <a:r>
              <a:rPr lang="en-BO" sz="2400" dirty="0"/>
              <a:t>).</a:t>
            </a:r>
          </a:p>
          <a:p>
            <a:pPr marL="0" indent="0">
              <a:buNone/>
            </a:pPr>
            <a:endParaRPr lang="en-BO" sz="2400" dirty="0"/>
          </a:p>
          <a:p>
            <a:pPr marL="0" indent="0">
              <a:buNone/>
            </a:pPr>
            <a:r>
              <a:rPr lang="en-BO" sz="2400" dirty="0"/>
              <a:t>Generalmente se declaran los campos privado (se encapsulan los datos) y los métodos públicos</a:t>
            </a:r>
          </a:p>
          <a:p>
            <a:pPr marL="0" indent="0">
              <a:buNone/>
            </a:pPr>
            <a:r>
              <a:rPr lang="en-BO" sz="2400" dirty="0"/>
              <a:t> </a:t>
            </a:r>
          </a:p>
          <a:p>
            <a:pPr marL="0" indent="0">
              <a:buNone/>
            </a:pPr>
            <a:r>
              <a:rPr lang="en-BO" sz="2400" dirty="0"/>
              <a:t> </a:t>
            </a:r>
          </a:p>
          <a:p>
            <a:pPr marL="0" indent="0">
              <a:buNone/>
            </a:pPr>
            <a:endParaRPr lang="en-US" sz="2400" dirty="0"/>
          </a:p>
          <a:p>
            <a:pPr marL="0" indent="0">
              <a:buNone/>
            </a:pPr>
            <a:endParaRPr lang="en-BO" sz="2400" dirty="0"/>
          </a:p>
        </p:txBody>
      </p:sp>
    </p:spTree>
    <p:extLst>
      <p:ext uri="{BB962C8B-B14F-4D97-AF65-F5344CB8AC3E}">
        <p14:creationId xmlns:p14="http://schemas.microsoft.com/office/powerpoint/2010/main" val="165481256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77A-B5D8-1343-BFBF-734763463E3F}"/>
              </a:ext>
            </a:extLst>
          </p:cNvPr>
          <p:cNvSpPr>
            <a:spLocks noGrp="1"/>
          </p:cNvSpPr>
          <p:nvPr>
            <p:ph type="title"/>
          </p:nvPr>
        </p:nvSpPr>
        <p:spPr/>
        <p:txBody>
          <a:bodyPr/>
          <a:lstStyle/>
          <a:p>
            <a:r>
              <a:rPr lang="en-US" dirty="0">
                <a:solidFill>
                  <a:schemeClr val="bg1"/>
                </a:solidFill>
              </a:rPr>
              <a:t> </a:t>
            </a:r>
            <a:r>
              <a:rPr lang="en-US" dirty="0"/>
              <a:t>A</a:t>
            </a:r>
            <a:r>
              <a:rPr lang="en-BO" dirty="0"/>
              <a:t>cceso privado por default</a:t>
            </a:r>
            <a:r>
              <a:rPr lang="en-US" dirty="0">
                <a:solidFill>
                  <a:schemeClr val="bg1"/>
                </a:solidFill>
              </a:rPr>
              <a:t>ate int Suma()</a:t>
            </a:r>
            <a:endParaRPr lang="en-BO" dirty="0"/>
          </a:p>
        </p:txBody>
      </p:sp>
      <p:sp>
        <p:nvSpPr>
          <p:cNvPr id="4" name="TextBox 3">
            <a:extLst>
              <a:ext uri="{FF2B5EF4-FFF2-40B4-BE49-F238E27FC236}">
                <a16:creationId xmlns:a16="http://schemas.microsoft.com/office/drawing/2014/main" id="{E8870AE3-041E-914E-A1CC-36D87DAD5DB0}"/>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int x; private int y;                             		// </a:t>
            </a:r>
            <a:r>
              <a:rPr lang="en-US" sz="1400" dirty="0" err="1">
                <a:solidFill>
                  <a:schemeClr val="bg1"/>
                </a:solidFill>
              </a:rPr>
              <a:t>campos</a:t>
            </a:r>
            <a:r>
              <a:rPr lang="en-US" sz="1400" dirty="0">
                <a:solidFill>
                  <a:schemeClr val="bg1"/>
                </a:solidFill>
              </a:rPr>
              <a:t> privados</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7D0D5EFB-E974-B14B-8648-B6878E32E5AE}"/>
              </a:ext>
            </a:extLst>
          </p:cNvPr>
          <p:cNvSpPr txBox="1"/>
          <p:nvPr/>
        </p:nvSpPr>
        <p:spPr>
          <a:xfrm>
            <a:off x="6481354" y="2299185"/>
            <a:ext cx="4872446" cy="3754874"/>
          </a:xfrm>
          <a:prstGeom prst="rect">
            <a:avLst/>
          </a:prstGeom>
          <a:solidFill>
            <a:schemeClr val="accent6">
              <a:lumMod val="75000"/>
            </a:schemeClr>
          </a:solidFill>
        </p:spPr>
        <p:txBody>
          <a:bodyPr wrap="square" rtlCol="0">
            <a:spAutoFit/>
          </a:bodyPr>
          <a:lstStyle/>
          <a:p>
            <a:r>
              <a:rPr lang="en-US" sz="1400" dirty="0">
                <a:solidFill>
                  <a:schemeClr val="bg1"/>
                </a:solidFill>
              </a:rPr>
              <a:t>public c</a:t>
            </a:r>
            <a:r>
              <a:rPr lang="en-BO" sz="1400" dirty="0">
                <a:solidFill>
                  <a:schemeClr val="bg1"/>
                </a:solidFill>
              </a:rPr>
              <a:t>lass AlgunaClase {</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no </a:t>
            </a:r>
            <a:r>
              <a:rPr lang="en-US" sz="1400" dirty="0" err="1">
                <a:solidFill>
                  <a:schemeClr val="bg1"/>
                </a:solidFill>
              </a:rPr>
              <a:t>permitidos</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52271226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12D1-264A-9746-9BCC-9C6F50304753}"/>
              </a:ext>
            </a:extLst>
          </p:cNvPr>
          <p:cNvSpPr>
            <a:spLocks noGrp="1"/>
          </p:cNvSpPr>
          <p:nvPr>
            <p:ph type="title"/>
          </p:nvPr>
        </p:nvSpPr>
        <p:spPr/>
        <p:txBody>
          <a:bodyPr/>
          <a:lstStyle/>
          <a:p>
            <a:r>
              <a:rPr lang="en-BO" dirty="0"/>
              <a:t>Acceso protected</a:t>
            </a:r>
          </a:p>
        </p:txBody>
      </p:sp>
      <p:sp>
        <p:nvSpPr>
          <p:cNvPr id="3" name="Content Placeholder 2">
            <a:extLst>
              <a:ext uri="{FF2B5EF4-FFF2-40B4-BE49-F238E27FC236}">
                <a16:creationId xmlns:a16="http://schemas.microsoft.com/office/drawing/2014/main" id="{A949B4FE-A837-0446-B64A-1EB5AF92F3CC}"/>
              </a:ext>
            </a:extLst>
          </p:cNvPr>
          <p:cNvSpPr>
            <a:spLocks noGrp="1"/>
          </p:cNvSpPr>
          <p:nvPr>
            <p:ph idx="1"/>
          </p:nvPr>
        </p:nvSpPr>
        <p:spPr>
          <a:xfrm>
            <a:off x="838200" y="2295298"/>
            <a:ext cx="10515600" cy="2267404"/>
          </a:xfrm>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modificador</a:t>
            </a:r>
            <a:r>
              <a:rPr lang="en-US" dirty="0"/>
              <a:t> protected </a:t>
            </a:r>
            <a:r>
              <a:rPr lang="en-US" dirty="0" err="1"/>
              <a:t>amplía</a:t>
            </a:r>
            <a:r>
              <a:rPr lang="en-US" dirty="0"/>
              <a:t> el </a:t>
            </a:r>
            <a:r>
              <a:rPr lang="en-US" dirty="0" err="1"/>
              <a:t>nivel</a:t>
            </a:r>
            <a:r>
              <a:rPr lang="en-US" dirty="0"/>
              <a:t> de </a:t>
            </a:r>
            <a:r>
              <a:rPr lang="en-US" dirty="0" err="1"/>
              <a:t>acceso</a:t>
            </a:r>
            <a:r>
              <a:rPr lang="en-US" dirty="0"/>
              <a:t> de private para </a:t>
            </a:r>
            <a:r>
              <a:rPr lang="en-US" dirty="0" err="1"/>
              <a:t>permitir</a:t>
            </a:r>
            <a:r>
              <a:rPr lang="en-US" dirty="0"/>
              <a:t> el </a:t>
            </a:r>
            <a:r>
              <a:rPr lang="en-US" dirty="0" err="1"/>
              <a:t>acceso</a:t>
            </a:r>
            <a:r>
              <a:rPr lang="en-US" dirty="0"/>
              <a:t> </a:t>
            </a:r>
            <a:r>
              <a:rPr lang="en-US" dirty="0" err="1"/>
              <a:t>también</a:t>
            </a:r>
            <a:r>
              <a:rPr lang="en-US" dirty="0"/>
              <a:t> </a:t>
            </a:r>
            <a:r>
              <a:rPr lang="en-US" dirty="0" err="1"/>
              <a:t>desde</a:t>
            </a:r>
            <a:r>
              <a:rPr lang="en-US" dirty="0"/>
              <a:t> sus </a:t>
            </a:r>
            <a:r>
              <a:rPr lang="en-US" dirty="0" err="1"/>
              <a:t>clases</a:t>
            </a:r>
            <a:r>
              <a:rPr lang="en-US" dirty="0"/>
              <a:t> </a:t>
            </a:r>
            <a:r>
              <a:rPr lang="en-US" dirty="0" err="1"/>
              <a:t>derivadas</a:t>
            </a:r>
            <a:r>
              <a:rPr lang="en-US" dirty="0"/>
              <a:t>, </a:t>
            </a:r>
            <a:r>
              <a:rPr lang="en-US" dirty="0" err="1"/>
              <a:t>en</a:t>
            </a:r>
            <a:r>
              <a:rPr lang="en-US" dirty="0"/>
              <a:t> el </a:t>
            </a:r>
            <a:r>
              <a:rPr lang="en-US" dirty="0" err="1"/>
              <a:t>mismo</a:t>
            </a:r>
            <a:r>
              <a:rPr lang="en-US" dirty="0"/>
              <a:t> u </a:t>
            </a:r>
            <a:r>
              <a:rPr lang="en-US" dirty="0" err="1"/>
              <a:t>otro</a:t>
            </a:r>
            <a:r>
              <a:rPr lang="en-US" dirty="0"/>
              <a:t> </a:t>
            </a:r>
            <a:r>
              <a:rPr lang="en-US" dirty="0" err="1"/>
              <a:t>componentes</a:t>
            </a:r>
            <a:r>
              <a:rPr lang="en-US" dirty="0"/>
              <a:t>.</a:t>
            </a:r>
          </a:p>
          <a:p>
            <a:pPr marL="0" indent="0">
              <a:buNone/>
            </a:pPr>
            <a:r>
              <a:rPr lang="en-US" dirty="0"/>
              <a:t>  </a:t>
            </a:r>
          </a:p>
        </p:txBody>
      </p:sp>
    </p:spTree>
    <p:extLst>
      <p:ext uri="{BB962C8B-B14F-4D97-AF65-F5344CB8AC3E}">
        <p14:creationId xmlns:p14="http://schemas.microsoft.com/office/powerpoint/2010/main" val="368885073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FDC6-AB29-854D-AF49-133FEA95065F}"/>
              </a:ext>
            </a:extLst>
          </p:cNvPr>
          <p:cNvSpPr>
            <a:spLocks noGrp="1"/>
          </p:cNvSpPr>
          <p:nvPr>
            <p:ph type="title"/>
          </p:nvPr>
        </p:nvSpPr>
        <p:spPr/>
        <p:txBody>
          <a:bodyPr/>
          <a:lstStyle/>
          <a:p>
            <a:r>
              <a:rPr lang="en-BO" dirty="0"/>
              <a:t>Acceso protected: amplía a las derivadas</a:t>
            </a:r>
          </a:p>
        </p:txBody>
      </p:sp>
      <p:sp>
        <p:nvSpPr>
          <p:cNvPr id="4" name="TextBox 3">
            <a:extLst>
              <a:ext uri="{FF2B5EF4-FFF2-40B4-BE49-F238E27FC236}">
                <a16:creationId xmlns:a16="http://schemas.microsoft.com/office/drawing/2014/main" id="{097AF760-F316-B845-B55D-FE88EAE03583}"/>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a:t>
            </a:r>
            <a:r>
              <a:rPr lang="en-US" sz="1400" dirty="0">
                <a:solidFill>
                  <a:schemeClr val="bg1"/>
                </a:solidFill>
              </a:rPr>
              <a:t> int x; </a:t>
            </a:r>
            <a:r>
              <a:rPr lang="en-US" sz="1400" dirty="0">
                <a:solidFill>
                  <a:schemeClr val="accent2">
                    <a:lumMod val="40000"/>
                    <a:lumOff val="60000"/>
                  </a:schemeClr>
                </a:solidFill>
              </a:rPr>
              <a:t>protected</a:t>
            </a:r>
            <a:r>
              <a:rPr lang="en-US" sz="1400" dirty="0">
                <a:solidFill>
                  <a:schemeClr val="bg1"/>
                </a:solidFill>
              </a:rPr>
              <a:t> int y;                           // </a:t>
            </a:r>
            <a:r>
              <a:rPr lang="en-US" sz="1400" dirty="0" err="1">
                <a:solidFill>
                  <a:schemeClr val="bg1"/>
                </a:solidFill>
              </a:rPr>
              <a:t>campos</a:t>
            </a:r>
            <a:r>
              <a:rPr lang="en-US" sz="1400" dirty="0">
                <a:solidFill>
                  <a:schemeClr val="bg1"/>
                </a:solidFill>
              </a:rPr>
              <a:t> </a:t>
            </a:r>
            <a:r>
              <a:rPr lang="en-US" sz="1400" dirty="0" err="1">
                <a:solidFill>
                  <a:schemeClr val="bg1"/>
                </a:solidFill>
              </a:rPr>
              <a:t>protegidos</a:t>
            </a:r>
            <a:endParaRPr lang="en-US" sz="1400" dirty="0">
              <a:solidFill>
                <a:schemeClr val="bg1"/>
              </a:solidFill>
            </a:endParaRP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01FA9D3D-5A52-834A-B7DC-F234AE84DA88}"/>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9547615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3BB3-5B04-0942-AF90-468903A7EC79}"/>
              </a:ext>
            </a:extLst>
          </p:cNvPr>
          <p:cNvSpPr>
            <a:spLocks noGrp="1"/>
          </p:cNvSpPr>
          <p:nvPr>
            <p:ph type="title"/>
          </p:nvPr>
        </p:nvSpPr>
        <p:spPr/>
        <p:txBody>
          <a:bodyPr/>
          <a:lstStyle/>
          <a:p>
            <a:r>
              <a:rPr lang="en-BO" dirty="0"/>
              <a:t>internal</a:t>
            </a:r>
          </a:p>
        </p:txBody>
      </p:sp>
      <p:sp>
        <p:nvSpPr>
          <p:cNvPr id="3" name="Content Placeholder 2">
            <a:extLst>
              <a:ext uri="{FF2B5EF4-FFF2-40B4-BE49-F238E27FC236}">
                <a16:creationId xmlns:a16="http://schemas.microsoft.com/office/drawing/2014/main" id="{D7A0B519-9748-1A45-8E42-72A970A1F89B}"/>
              </a:ext>
            </a:extLst>
          </p:cNvPr>
          <p:cNvSpPr>
            <a:spLocks noGrp="1"/>
          </p:cNvSpPr>
          <p:nvPr>
            <p:ph idx="1"/>
          </p:nvPr>
        </p:nvSpPr>
        <p:spPr>
          <a:xfrm>
            <a:off x="838200" y="2186441"/>
            <a:ext cx="10515600" cy="2485118"/>
          </a:xfrm>
          <a:solidFill>
            <a:schemeClr val="accent1">
              <a:lumMod val="20000"/>
              <a:lumOff val="80000"/>
            </a:schemeClr>
          </a:solidFill>
          <a:ln>
            <a:solidFill>
              <a:schemeClr val="accent1"/>
            </a:solidFill>
          </a:ln>
        </p:spPr>
        <p:txBody>
          <a:bodyPr>
            <a:normAutofit lnSpcReduction="10000"/>
          </a:bodyPr>
          <a:lstStyle/>
          <a:p>
            <a:pPr marL="0" indent="0">
              <a:buNone/>
            </a:pPr>
            <a:endParaRPr lang="en-US" dirty="0"/>
          </a:p>
          <a:p>
            <a:pPr marL="0" indent="0">
              <a:buNone/>
            </a:pPr>
            <a:r>
              <a:rPr lang="en-US" dirty="0"/>
              <a:t>Se </a:t>
            </a:r>
            <a:r>
              <a:rPr lang="en-US" dirty="0" err="1"/>
              <a:t>puede</a:t>
            </a:r>
            <a:r>
              <a:rPr lang="en-US" dirty="0"/>
              <a:t> acceder a un </a:t>
            </a:r>
            <a:r>
              <a:rPr lang="en-US" dirty="0" err="1"/>
              <a:t>miembro</a:t>
            </a:r>
            <a:r>
              <a:rPr lang="en-US" dirty="0"/>
              <a:t> </a:t>
            </a:r>
            <a:r>
              <a:rPr lang="en-US" b="1" dirty="0"/>
              <a:t>internal</a:t>
            </a:r>
            <a:r>
              <a:rPr lang="en-US" dirty="0"/>
              <a:t> </a:t>
            </a:r>
            <a:r>
              <a:rPr lang="en-US" dirty="0" err="1"/>
              <a:t>desde</a:t>
            </a:r>
            <a:r>
              <a:rPr lang="en-US" dirty="0"/>
              <a:t> </a:t>
            </a:r>
            <a:r>
              <a:rPr lang="en-US" dirty="0" err="1"/>
              <a:t>cualquier</a:t>
            </a:r>
            <a:r>
              <a:rPr lang="en-US" dirty="0"/>
              <a:t> </a:t>
            </a:r>
            <a:r>
              <a:rPr lang="en-US" dirty="0" err="1"/>
              <a:t>lugar</a:t>
            </a:r>
            <a:r>
              <a:rPr lang="en-US" dirty="0"/>
              <a:t> dentro del assembly local, </a:t>
            </a:r>
            <a:r>
              <a:rPr lang="en-US" dirty="0" err="1"/>
              <a:t>pero</a:t>
            </a:r>
            <a:r>
              <a:rPr lang="en-US" dirty="0"/>
              <a:t> no </a:t>
            </a:r>
            <a:r>
              <a:rPr lang="en-US" dirty="0" err="1"/>
              <a:t>desde</a:t>
            </a:r>
            <a:r>
              <a:rPr lang="en-US" dirty="0"/>
              <a:t> </a:t>
            </a:r>
            <a:r>
              <a:rPr lang="en-US" dirty="0" err="1"/>
              <a:t>otro</a:t>
            </a:r>
            <a:r>
              <a:rPr lang="en-US" dirty="0"/>
              <a:t> assembly. (Un assembly es la </a:t>
            </a:r>
            <a:r>
              <a:rPr lang="en-US" dirty="0" err="1"/>
              <a:t>unidad</a:t>
            </a:r>
            <a:r>
              <a:rPr lang="en-US" dirty="0"/>
              <a:t> de </a:t>
            </a:r>
            <a:r>
              <a:rPr lang="en-US" dirty="0" err="1"/>
              <a:t>compilación</a:t>
            </a:r>
            <a:r>
              <a:rPr lang="en-US" dirty="0"/>
              <a:t> de C#, </a:t>
            </a:r>
            <a:r>
              <a:rPr lang="en-US" dirty="0" err="1"/>
              <a:t>ya</a:t>
            </a:r>
            <a:r>
              <a:rPr lang="en-US" dirty="0"/>
              <a:t> sea un </a:t>
            </a:r>
            <a:r>
              <a:rPr lang="en-US" dirty="0" err="1"/>
              <a:t>componente</a:t>
            </a:r>
            <a:r>
              <a:rPr lang="en-US" dirty="0"/>
              <a:t> </a:t>
            </a:r>
            <a:r>
              <a:rPr lang="en-US" dirty="0" err="1"/>
              <a:t>ejecutable</a:t>
            </a:r>
            <a:r>
              <a:rPr lang="en-US" dirty="0"/>
              <a:t> (.exe) o un </a:t>
            </a:r>
            <a:r>
              <a:rPr lang="en-US" dirty="0" err="1"/>
              <a:t>componente</a:t>
            </a:r>
            <a:r>
              <a:rPr lang="en-US" dirty="0"/>
              <a:t> </a:t>
            </a:r>
            <a:r>
              <a:rPr lang="en-US" dirty="0" err="1"/>
              <a:t>biblioteca</a:t>
            </a:r>
            <a:r>
              <a:rPr lang="en-US" dirty="0"/>
              <a:t> (.</a:t>
            </a:r>
            <a:r>
              <a:rPr lang="en-US" dirty="0" err="1"/>
              <a:t>dll</a:t>
            </a:r>
            <a:r>
              <a:rPr lang="en-US" dirty="0"/>
              <a:t>).</a:t>
            </a:r>
          </a:p>
          <a:p>
            <a:pPr marL="0" indent="0">
              <a:buNone/>
            </a:pPr>
            <a:r>
              <a:rPr lang="en-US" dirty="0"/>
              <a:t> </a:t>
            </a:r>
          </a:p>
        </p:txBody>
      </p:sp>
    </p:spTree>
    <p:extLst>
      <p:ext uri="{BB962C8B-B14F-4D97-AF65-F5344CB8AC3E}">
        <p14:creationId xmlns:p14="http://schemas.microsoft.com/office/powerpoint/2010/main" val="109467556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A809-C67A-4041-824B-3767DDD3ED60}"/>
              </a:ext>
            </a:extLst>
          </p:cNvPr>
          <p:cNvSpPr>
            <a:spLocks noGrp="1"/>
          </p:cNvSpPr>
          <p:nvPr>
            <p:ph type="title"/>
          </p:nvPr>
        </p:nvSpPr>
        <p:spPr/>
        <p:txBody>
          <a:bodyPr>
            <a:normAutofit/>
          </a:bodyPr>
          <a:lstStyle/>
          <a:p>
            <a:r>
              <a:rPr lang="en-US" dirty="0" err="1"/>
              <a:t>i</a:t>
            </a:r>
            <a:r>
              <a:rPr lang="en-BO" dirty="0"/>
              <a:t>nternal: público para el mismo componente</a:t>
            </a:r>
          </a:p>
        </p:txBody>
      </p:sp>
      <p:sp>
        <p:nvSpPr>
          <p:cNvPr id="5" name="TextBox 4">
            <a:extLst>
              <a:ext uri="{FF2B5EF4-FFF2-40B4-BE49-F238E27FC236}">
                <a16:creationId xmlns:a16="http://schemas.microsoft.com/office/drawing/2014/main" id="{2B89FBD9-9C4B-0D4D-8C32-589F5381182B}"/>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int x; </a:t>
            </a:r>
            <a:r>
              <a:rPr lang="en-US" sz="1400" dirty="0">
                <a:solidFill>
                  <a:schemeClr val="accent2">
                    <a:lumMod val="40000"/>
                    <a:lumOff val="60000"/>
                  </a:schemeClr>
                </a:solidFill>
              </a:rPr>
              <a:t>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6" name="TextBox 5">
            <a:extLst>
              <a:ext uri="{FF2B5EF4-FFF2-40B4-BE49-F238E27FC236}">
                <a16:creationId xmlns:a16="http://schemas.microsoft.com/office/drawing/2014/main" id="{5130197D-413F-204D-B90B-DEDB96CAE13F}"/>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9150855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71CD-404B-9C4E-8002-33FBB1235143}"/>
              </a:ext>
            </a:extLst>
          </p:cNvPr>
          <p:cNvSpPr>
            <a:spLocks noGrp="1"/>
          </p:cNvSpPr>
          <p:nvPr>
            <p:ph type="title"/>
          </p:nvPr>
        </p:nvSpPr>
        <p:spPr/>
        <p:txBody>
          <a:bodyPr/>
          <a:lstStyle/>
          <a:p>
            <a:r>
              <a:rPr lang="en-BO" dirty="0"/>
              <a:t>Acceso protected internal</a:t>
            </a:r>
          </a:p>
        </p:txBody>
      </p:sp>
      <p:sp>
        <p:nvSpPr>
          <p:cNvPr id="3" name="Content Placeholder 2">
            <a:extLst>
              <a:ext uri="{FF2B5EF4-FFF2-40B4-BE49-F238E27FC236}">
                <a16:creationId xmlns:a16="http://schemas.microsoft.com/office/drawing/2014/main" id="{EC3C12FD-5349-2F4B-A241-70746882C3AF}"/>
              </a:ext>
            </a:extLst>
          </p:cNvPr>
          <p:cNvSpPr>
            <a:spLocks noGrp="1"/>
          </p:cNvSpPr>
          <p:nvPr>
            <p:ph idx="1"/>
          </p:nvPr>
        </p:nvSpPr>
        <p:spPr>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protected internal</a:t>
            </a:r>
            <a:r>
              <a:rPr lang="en-US" dirty="0"/>
              <a:t> </a:t>
            </a:r>
            <a:r>
              <a:rPr lang="en-US" dirty="0" err="1"/>
              <a:t>significa</a:t>
            </a:r>
            <a:r>
              <a:rPr lang="en-US" dirty="0"/>
              <a:t>: </a:t>
            </a:r>
            <a:r>
              <a:rPr lang="en-US" dirty="0" err="1"/>
              <a:t>ó</a:t>
            </a:r>
            <a:r>
              <a:rPr lang="en-US" dirty="0"/>
              <a:t> protected </a:t>
            </a:r>
            <a:r>
              <a:rPr lang="en-US" dirty="0" err="1"/>
              <a:t>ó</a:t>
            </a:r>
            <a:r>
              <a:rPr lang="en-US" dirty="0"/>
              <a:t> internal. Por lo tanto, se </a:t>
            </a:r>
            <a:r>
              <a:rPr lang="en-US" dirty="0" err="1"/>
              <a:t>puede</a:t>
            </a:r>
            <a:r>
              <a:rPr lang="en-US" dirty="0"/>
              <a:t> acceder a un </a:t>
            </a:r>
            <a:r>
              <a:rPr lang="en-US" dirty="0" err="1"/>
              <a:t>miembro</a:t>
            </a:r>
            <a:r>
              <a:rPr lang="en-US" dirty="0"/>
              <a:t> </a:t>
            </a:r>
            <a:r>
              <a:rPr lang="en-US" b="1" dirty="0"/>
              <a:t>protected internal</a:t>
            </a:r>
            <a:r>
              <a:rPr lang="en-US" dirty="0"/>
              <a:t> </a:t>
            </a:r>
            <a:r>
              <a:rPr lang="en-US" dirty="0" err="1"/>
              <a:t>en</a:t>
            </a:r>
            <a:r>
              <a:rPr lang="en-US" dirty="0"/>
              <a:t> </a:t>
            </a:r>
            <a:r>
              <a:rPr lang="en-US" dirty="0" err="1"/>
              <a:t>cualquier</a:t>
            </a:r>
            <a:r>
              <a:rPr lang="en-US" dirty="0"/>
              <a:t> </a:t>
            </a:r>
            <a:r>
              <a:rPr lang="en-US" dirty="0" err="1"/>
              <a:t>lugar</a:t>
            </a:r>
            <a:r>
              <a:rPr lang="en-US" dirty="0"/>
              <a:t> dentro del assembly local, </a:t>
            </a:r>
            <a:r>
              <a:rPr lang="en-US" dirty="0" err="1"/>
              <a:t>ó</a:t>
            </a:r>
            <a:r>
              <a:rPr lang="en-US" dirty="0"/>
              <a:t> </a:t>
            </a:r>
            <a:r>
              <a:rPr lang="en-US" dirty="0" err="1"/>
              <a:t>en</a:t>
            </a:r>
            <a:r>
              <a:rPr lang="en-US" dirty="0"/>
              <a:t> </a:t>
            </a:r>
            <a:r>
              <a:rPr lang="en-US" dirty="0" err="1"/>
              <a:t>clases</a:t>
            </a:r>
            <a:r>
              <a:rPr lang="en-US" dirty="0"/>
              <a:t> </a:t>
            </a:r>
            <a:r>
              <a:rPr lang="en-US" dirty="0" err="1"/>
              <a:t>fuera</a:t>
            </a:r>
            <a:r>
              <a:rPr lang="en-US" dirty="0"/>
              <a:t> del assembly que </a:t>
            </a:r>
            <a:r>
              <a:rPr lang="en-US" dirty="0" err="1"/>
              <a:t>sean</a:t>
            </a:r>
            <a:r>
              <a:rPr lang="en-US" dirty="0"/>
              <a:t> </a:t>
            </a:r>
            <a:r>
              <a:rPr lang="en-US" dirty="0" err="1"/>
              <a:t>derivadas</a:t>
            </a:r>
            <a:r>
              <a:rPr lang="en-US" dirty="0"/>
              <a:t> de la </a:t>
            </a:r>
            <a:r>
              <a:rPr lang="en-US" dirty="0" err="1"/>
              <a:t>clase</a:t>
            </a:r>
            <a:r>
              <a:rPr lang="en-US" dirty="0"/>
              <a:t> que lo </a:t>
            </a:r>
            <a:r>
              <a:rPr lang="en-US" dirty="0" err="1"/>
              <a:t>contiene</a:t>
            </a:r>
            <a:r>
              <a:rPr lang="en-US" dirty="0"/>
              <a:t>.</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unión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p:txBody>
      </p:sp>
    </p:spTree>
    <p:extLst>
      <p:ext uri="{BB962C8B-B14F-4D97-AF65-F5344CB8AC3E}">
        <p14:creationId xmlns:p14="http://schemas.microsoft.com/office/powerpoint/2010/main" val="208493542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C7E8-E70F-5045-943E-F64D6E5E99E6}"/>
              </a:ext>
            </a:extLst>
          </p:cNvPr>
          <p:cNvSpPr>
            <a:spLocks noGrp="1"/>
          </p:cNvSpPr>
          <p:nvPr>
            <p:ph type="title"/>
          </p:nvPr>
        </p:nvSpPr>
        <p:spPr/>
        <p:txBody>
          <a:bodyPr/>
          <a:lstStyle/>
          <a:p>
            <a:r>
              <a:rPr lang="en-US" dirty="0"/>
              <a:t>p</a:t>
            </a:r>
            <a:r>
              <a:rPr lang="en-BO" dirty="0"/>
              <a:t>rotected internal: la unión de ambos casos</a:t>
            </a:r>
          </a:p>
        </p:txBody>
      </p:sp>
      <p:sp>
        <p:nvSpPr>
          <p:cNvPr id="4" name="TextBox 3">
            <a:extLst>
              <a:ext uri="{FF2B5EF4-FFF2-40B4-BE49-F238E27FC236}">
                <a16:creationId xmlns:a16="http://schemas.microsoft.com/office/drawing/2014/main" id="{81F3442E-9B9C-384B-8749-D927D3082628}"/>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int x; </a:t>
            </a:r>
            <a:r>
              <a:rPr lang="en-US" sz="1400" dirty="0">
                <a:solidFill>
                  <a:schemeClr val="accent2">
                    <a:lumMod val="40000"/>
                    <a:lumOff val="60000"/>
                  </a:schemeClr>
                </a:solidFill>
              </a:rPr>
              <a:t>protected 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internal y 			    </a:t>
            </a:r>
            <a:r>
              <a:rPr lang="en-US" sz="1400" dirty="0">
                <a:solidFill>
                  <a:schemeClr val="bg1"/>
                </a:solidFill>
              </a:rPr>
              <a:t>//</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D28C1BEB-F030-ED47-8C41-56B80DF355C6}"/>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8227601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3553-A886-3045-A896-F3F9B49D247E}"/>
              </a:ext>
            </a:extLst>
          </p:cNvPr>
          <p:cNvSpPr>
            <a:spLocks noGrp="1"/>
          </p:cNvSpPr>
          <p:nvPr>
            <p:ph type="title"/>
          </p:nvPr>
        </p:nvSpPr>
        <p:spPr/>
        <p:txBody>
          <a:bodyPr/>
          <a:lstStyle/>
          <a:p>
            <a:r>
              <a:rPr lang="en-BO" dirty="0"/>
              <a:t>Acceso private protected</a:t>
            </a:r>
          </a:p>
        </p:txBody>
      </p:sp>
      <p:sp>
        <p:nvSpPr>
          <p:cNvPr id="3" name="Content Placeholder 2">
            <a:extLst>
              <a:ext uri="{FF2B5EF4-FFF2-40B4-BE49-F238E27FC236}">
                <a16:creationId xmlns:a16="http://schemas.microsoft.com/office/drawing/2014/main" id="{05510FBE-D7E0-5F48-8AD9-8A2F04642FAD}"/>
              </a:ext>
            </a:extLst>
          </p:cNvPr>
          <p:cNvSpPr>
            <a:spLocks noGrp="1"/>
          </p:cNvSpPr>
          <p:nvPr>
            <p:ph idx="1"/>
          </p:nvPr>
        </p:nvSpPr>
        <p:spPr>
          <a:xfrm>
            <a:off x="838200" y="1907767"/>
            <a:ext cx="10515600" cy="3042466"/>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private protected</a:t>
            </a:r>
            <a:r>
              <a:rPr lang="en-US" dirty="0"/>
              <a:t> </a:t>
            </a:r>
            <a:r>
              <a:rPr lang="en-US" dirty="0" err="1"/>
              <a:t>hace</a:t>
            </a:r>
            <a:r>
              <a:rPr lang="en-US" dirty="0"/>
              <a:t> que un </a:t>
            </a:r>
            <a:r>
              <a:rPr lang="en-US" dirty="0" err="1"/>
              <a:t>miembro</a:t>
            </a:r>
            <a:r>
              <a:rPr lang="en-US" dirty="0"/>
              <a:t> sea </a:t>
            </a:r>
            <a:r>
              <a:rPr lang="en-US" dirty="0" err="1"/>
              <a:t>accesible</a:t>
            </a:r>
            <a:r>
              <a:rPr lang="en-US" dirty="0"/>
              <a:t> solo </a:t>
            </a:r>
            <a:r>
              <a:rPr lang="en-US" dirty="0" err="1"/>
              <a:t>desde</a:t>
            </a:r>
            <a:r>
              <a:rPr lang="en-US" dirty="0"/>
              <a:t> el </a:t>
            </a:r>
            <a:r>
              <a:rPr lang="en-US" dirty="0" err="1"/>
              <a:t>mismo</a:t>
            </a:r>
            <a:r>
              <a:rPr lang="en-US" dirty="0"/>
              <a:t> assembly, </a:t>
            </a:r>
            <a:r>
              <a:rPr lang="en-US" dirty="0" err="1"/>
              <a:t>en</a:t>
            </a:r>
            <a:r>
              <a:rPr lang="en-US" dirty="0"/>
              <a:t> la </a:t>
            </a:r>
            <a:r>
              <a:rPr lang="en-US" dirty="0" err="1"/>
              <a:t>misma</a:t>
            </a:r>
            <a:r>
              <a:rPr lang="en-US" dirty="0"/>
              <a:t> </a:t>
            </a:r>
            <a:r>
              <a:rPr lang="en-US" dirty="0" err="1"/>
              <a:t>clase</a:t>
            </a:r>
            <a:r>
              <a:rPr lang="en-US" dirty="0"/>
              <a:t> o </a:t>
            </a:r>
            <a:r>
              <a:rPr lang="en-US" dirty="0" err="1"/>
              <a:t>en</a:t>
            </a:r>
            <a:r>
              <a:rPr lang="en-US" dirty="0"/>
              <a:t> </a:t>
            </a:r>
            <a:r>
              <a:rPr lang="en-US" dirty="0" err="1"/>
              <a:t>clases</a:t>
            </a:r>
            <a:r>
              <a:rPr lang="en-US" dirty="0"/>
              <a:t> </a:t>
            </a:r>
            <a:r>
              <a:rPr lang="en-US" dirty="0" err="1"/>
              <a:t>derivadas</a:t>
            </a:r>
            <a:r>
              <a:rPr lang="en-US" dirty="0"/>
              <a:t>. </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intersección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a:p>
            <a:pPr marL="0" indent="0">
              <a:buNone/>
            </a:pPr>
            <a:r>
              <a:rPr lang="en-BO" dirty="0"/>
              <a:t> </a:t>
            </a:r>
          </a:p>
        </p:txBody>
      </p:sp>
    </p:spTree>
    <p:extLst>
      <p:ext uri="{BB962C8B-B14F-4D97-AF65-F5344CB8AC3E}">
        <p14:creationId xmlns:p14="http://schemas.microsoft.com/office/powerpoint/2010/main" val="274135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9EAB-F40C-7047-9EBF-341B36A16EA0}"/>
              </a:ext>
            </a:extLst>
          </p:cNvPr>
          <p:cNvSpPr>
            <a:spLocks noGrp="1"/>
          </p:cNvSpPr>
          <p:nvPr>
            <p:ph type="title"/>
          </p:nvPr>
        </p:nvSpPr>
        <p:spPr/>
        <p:txBody>
          <a:bodyPr>
            <a:normAutofit/>
          </a:bodyPr>
          <a:lstStyle/>
          <a:p>
            <a:r>
              <a:rPr lang="en-US" sz="3600" dirty="0"/>
              <a:t>private p</a:t>
            </a:r>
            <a:r>
              <a:rPr lang="en-BO" sz="3600" dirty="0"/>
              <a:t>rotected</a:t>
            </a:r>
            <a:r>
              <a:rPr lang="en-BO" sz="3200" dirty="0"/>
              <a:t>: la intersección de protected e internal</a:t>
            </a:r>
          </a:p>
        </p:txBody>
      </p:sp>
      <p:sp>
        <p:nvSpPr>
          <p:cNvPr id="4" name="TextBox 3">
            <a:extLst>
              <a:ext uri="{FF2B5EF4-FFF2-40B4-BE49-F238E27FC236}">
                <a16:creationId xmlns:a16="http://schemas.microsoft.com/office/drawing/2014/main" id="{D1E273F7-21A8-D646-A896-C13E44D0CCBE}"/>
              </a:ext>
            </a:extLst>
          </p:cNvPr>
          <p:cNvSpPr txBox="1"/>
          <p:nvPr/>
        </p:nvSpPr>
        <p:spPr>
          <a:xfrm>
            <a:off x="838200" y="1968149"/>
            <a:ext cx="5414554" cy="4462760"/>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private protected </a:t>
            </a:r>
            <a:r>
              <a:rPr lang="en-US" sz="1400" dirty="0">
                <a:solidFill>
                  <a:schemeClr val="bg1"/>
                </a:solidFill>
              </a:rPr>
              <a:t>int x; </a:t>
            </a:r>
            <a:r>
              <a:rPr lang="en-US" sz="1400" dirty="0">
                <a:solidFill>
                  <a:schemeClr val="accent2">
                    <a:lumMod val="40000"/>
                    <a:lumOff val="60000"/>
                  </a:schemeClr>
                </a:solidFill>
              </a:rPr>
              <a:t>private protected</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private protected</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33C284F8-7CB0-5245-9826-554661B2A1A9}"/>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417634437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5DFB-CF4E-1A40-8E71-CF67EB2975D4}"/>
              </a:ext>
            </a:extLst>
          </p:cNvPr>
          <p:cNvSpPr>
            <a:spLocks noGrp="1"/>
          </p:cNvSpPr>
          <p:nvPr>
            <p:ph type="title"/>
          </p:nvPr>
        </p:nvSpPr>
        <p:spPr/>
        <p:txBody>
          <a:bodyPr/>
          <a:lstStyle/>
          <a:p>
            <a:r>
              <a:rPr lang="en-BO" dirty="0"/>
              <a:t>Clases anidadas</a:t>
            </a:r>
          </a:p>
        </p:txBody>
      </p:sp>
      <p:sp>
        <p:nvSpPr>
          <p:cNvPr id="3" name="Content Placeholder 2">
            <a:extLst>
              <a:ext uri="{FF2B5EF4-FFF2-40B4-BE49-F238E27FC236}">
                <a16:creationId xmlns:a16="http://schemas.microsoft.com/office/drawing/2014/main" id="{E269F1CC-0F2F-904C-8E72-1A65336B3B88}"/>
              </a:ext>
            </a:extLst>
          </p:cNvPr>
          <p:cNvSpPr>
            <a:spLocks noGrp="1"/>
          </p:cNvSpPr>
          <p:nvPr>
            <p:ph idx="1"/>
          </p:nvPr>
        </p:nvSpPr>
        <p:spPr>
          <a:xfrm>
            <a:off x="7219406" y="1825625"/>
            <a:ext cx="4134394" cy="4351338"/>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Las </a:t>
            </a:r>
            <a:r>
              <a:rPr lang="en-US" dirty="0" err="1"/>
              <a:t>clases</a:t>
            </a:r>
            <a:r>
              <a:rPr lang="en-US" dirty="0"/>
              <a:t> </a:t>
            </a:r>
            <a:r>
              <a:rPr lang="en-US" dirty="0" err="1"/>
              <a:t>pueden</a:t>
            </a:r>
            <a:r>
              <a:rPr lang="en-US" dirty="0"/>
              <a:t> </a:t>
            </a:r>
            <a:r>
              <a:rPr lang="en-US" dirty="0" err="1"/>
              <a:t>contener</a:t>
            </a:r>
            <a:r>
              <a:rPr lang="en-US" dirty="0"/>
              <a:t> </a:t>
            </a:r>
            <a:r>
              <a:rPr lang="en-US" dirty="0" err="1"/>
              <a:t>en</a:t>
            </a:r>
            <a:r>
              <a:rPr lang="en-US" dirty="0"/>
              <a:t> </a:t>
            </a:r>
            <a:r>
              <a:rPr lang="en-US" dirty="0" err="1"/>
              <a:t>su</a:t>
            </a:r>
            <a:r>
              <a:rPr lang="en-US" dirty="0"/>
              <a:t> interior </a:t>
            </a:r>
            <a:r>
              <a:rPr lang="en-US" dirty="0" err="1"/>
              <a:t>definiciones</a:t>
            </a:r>
            <a:r>
              <a:rPr lang="en-US" dirty="0"/>
              <a:t> de </a:t>
            </a:r>
            <a:r>
              <a:rPr lang="en-US" b="1" dirty="0" err="1"/>
              <a:t>clases</a:t>
            </a:r>
            <a:r>
              <a:rPr lang="en-US" b="1" dirty="0"/>
              <a:t> </a:t>
            </a:r>
            <a:r>
              <a:rPr lang="en-US" b="1" dirty="0" err="1"/>
              <a:t>anidadas</a:t>
            </a:r>
            <a:r>
              <a:rPr lang="en-US" dirty="0"/>
              <a:t> o </a:t>
            </a:r>
            <a:r>
              <a:rPr lang="en-US" dirty="0" err="1"/>
              <a:t>internas</a:t>
            </a:r>
            <a:r>
              <a:rPr lang="en-US" dirty="0"/>
              <a:t>. </a:t>
            </a:r>
            <a:r>
              <a:rPr lang="en-US" dirty="0" err="1"/>
              <a:t>Estas</a:t>
            </a:r>
            <a:r>
              <a:rPr lang="en-US" dirty="0"/>
              <a:t> </a:t>
            </a:r>
            <a:r>
              <a:rPr lang="en-US" dirty="0" err="1"/>
              <a:t>clases</a:t>
            </a:r>
            <a:r>
              <a:rPr lang="en-US" dirty="0"/>
              <a:t> </a:t>
            </a:r>
            <a:r>
              <a:rPr lang="en-US" dirty="0" err="1"/>
              <a:t>anidadas</a:t>
            </a:r>
            <a:r>
              <a:rPr lang="en-US" dirty="0"/>
              <a:t> </a:t>
            </a:r>
            <a:r>
              <a:rPr lang="en-US" dirty="0" err="1"/>
              <a:t>pueden</a:t>
            </a:r>
            <a:r>
              <a:rPr lang="en-US" dirty="0"/>
              <a:t> </a:t>
            </a:r>
            <a:r>
              <a:rPr lang="en-US" dirty="0" err="1"/>
              <a:t>tener</a:t>
            </a:r>
            <a:r>
              <a:rPr lang="en-US" dirty="0"/>
              <a:t> </a:t>
            </a:r>
            <a:r>
              <a:rPr lang="en-US" dirty="0" err="1"/>
              <a:t>cualquiera</a:t>
            </a:r>
            <a:r>
              <a:rPr lang="en-US" dirty="0"/>
              <a:t> de los seis </a:t>
            </a:r>
            <a:r>
              <a:rPr lang="en-US" dirty="0" err="1"/>
              <a:t>niveles</a:t>
            </a:r>
            <a:r>
              <a:rPr lang="en-US" dirty="0"/>
              <a:t> de </a:t>
            </a:r>
            <a:r>
              <a:rPr lang="en-US" dirty="0" err="1"/>
              <a:t>acceso</a:t>
            </a:r>
            <a:r>
              <a:rPr lang="en-US" dirty="0"/>
              <a:t> de </a:t>
            </a:r>
            <a:r>
              <a:rPr lang="en-US" dirty="0" err="1"/>
              <a:t>miembros</a:t>
            </a:r>
            <a:r>
              <a:rPr lang="en-US" dirty="0"/>
              <a:t>. Los </a:t>
            </a:r>
            <a:r>
              <a:rPr lang="en-US" dirty="0" err="1"/>
              <a:t>niveles</a:t>
            </a:r>
            <a:r>
              <a:rPr lang="en-US" dirty="0"/>
              <a:t> de </a:t>
            </a:r>
            <a:r>
              <a:rPr lang="en-US" dirty="0" err="1"/>
              <a:t>acceso</a:t>
            </a:r>
            <a:r>
              <a:rPr lang="en-US" dirty="0"/>
              <a:t> </a:t>
            </a:r>
            <a:r>
              <a:rPr lang="en-US" dirty="0" err="1"/>
              <a:t>tienen</a:t>
            </a:r>
            <a:r>
              <a:rPr lang="en-US" dirty="0"/>
              <a:t> el </a:t>
            </a:r>
            <a:r>
              <a:rPr lang="en-US" dirty="0" err="1"/>
              <a:t>mismo</a:t>
            </a:r>
            <a:r>
              <a:rPr lang="en-US" dirty="0"/>
              <a:t> </a:t>
            </a:r>
            <a:r>
              <a:rPr lang="en-US" dirty="0" err="1"/>
              <a:t>efecto</a:t>
            </a:r>
            <a:r>
              <a:rPr lang="en-US" dirty="0"/>
              <a:t> que </a:t>
            </a:r>
            <a:r>
              <a:rPr lang="en-US" dirty="0" err="1"/>
              <a:t>en</a:t>
            </a:r>
            <a:r>
              <a:rPr lang="en-US" dirty="0"/>
              <a:t> </a:t>
            </a:r>
            <a:r>
              <a:rPr lang="en-US" dirty="0" err="1"/>
              <a:t>otros</a:t>
            </a:r>
            <a:r>
              <a:rPr lang="en-US" dirty="0"/>
              <a:t> </a:t>
            </a:r>
            <a:r>
              <a:rPr lang="en-US" dirty="0" err="1"/>
              <a:t>miembros</a:t>
            </a:r>
            <a:r>
              <a:rPr lang="en-US" dirty="0"/>
              <a:t>. </a:t>
            </a:r>
          </a:p>
          <a:p>
            <a:pPr marL="0" indent="0">
              <a:buNone/>
            </a:pPr>
            <a:endParaRPr lang="en-US" dirty="0"/>
          </a:p>
          <a:p>
            <a:pPr marL="0" indent="0">
              <a:buNone/>
            </a:pPr>
            <a:r>
              <a:rPr lang="en-US" dirty="0"/>
              <a:t>Por </a:t>
            </a:r>
            <a:r>
              <a:rPr lang="en-US" dirty="0" err="1"/>
              <a:t>defecto</a:t>
            </a:r>
            <a:r>
              <a:rPr lang="en-US" dirty="0"/>
              <a:t>, las </a:t>
            </a:r>
            <a:r>
              <a:rPr lang="en-US" dirty="0" err="1"/>
              <a:t>clases</a:t>
            </a:r>
            <a:r>
              <a:rPr lang="en-US" dirty="0"/>
              <a:t> </a:t>
            </a:r>
            <a:r>
              <a:rPr lang="en-US" dirty="0" err="1"/>
              <a:t>anidadas</a:t>
            </a:r>
            <a:r>
              <a:rPr lang="en-US" dirty="0"/>
              <a:t> son </a:t>
            </a:r>
            <a:r>
              <a:rPr lang="en-US" b="1" dirty="0"/>
              <a:t>private</a:t>
            </a:r>
            <a:r>
              <a:rPr lang="en-US" dirty="0"/>
              <a:t>, lo que </a:t>
            </a:r>
            <a:r>
              <a:rPr lang="en-US" dirty="0" err="1"/>
              <a:t>significa</a:t>
            </a:r>
            <a:r>
              <a:rPr lang="en-US" dirty="0"/>
              <a:t> que solo </a:t>
            </a:r>
            <a:r>
              <a:rPr lang="en-US" dirty="0" err="1"/>
              <a:t>pueden</a:t>
            </a:r>
            <a:r>
              <a:rPr lang="en-US" dirty="0"/>
              <a:t> </a:t>
            </a:r>
            <a:r>
              <a:rPr lang="en-US" dirty="0" err="1"/>
              <a:t>usarse</a:t>
            </a:r>
            <a:r>
              <a:rPr lang="en-US" dirty="0"/>
              <a:t> dentro de la </a:t>
            </a:r>
            <a:r>
              <a:rPr lang="en-US" dirty="0" err="1"/>
              <a:t>clase</a:t>
            </a:r>
            <a:r>
              <a:rPr lang="en-US" dirty="0"/>
              <a:t> </a:t>
            </a:r>
            <a:r>
              <a:rPr lang="en-US" dirty="0" err="1"/>
              <a:t>donde</a:t>
            </a:r>
            <a:r>
              <a:rPr lang="en-US" dirty="0"/>
              <a:t> </a:t>
            </a:r>
            <a:r>
              <a:rPr lang="en-US" dirty="0" err="1"/>
              <a:t>están</a:t>
            </a:r>
            <a:r>
              <a:rPr lang="en-US" dirty="0"/>
              <a:t> </a:t>
            </a:r>
            <a:r>
              <a:rPr lang="en-US" dirty="0" err="1"/>
              <a:t>definidas</a:t>
            </a:r>
            <a:r>
              <a:rPr lang="en-US" dirty="0"/>
              <a:t>.</a:t>
            </a:r>
            <a:endParaRPr lang="en-BO" dirty="0"/>
          </a:p>
        </p:txBody>
      </p:sp>
      <p:sp>
        <p:nvSpPr>
          <p:cNvPr id="4" name="TextBox 3">
            <a:extLst>
              <a:ext uri="{FF2B5EF4-FFF2-40B4-BE49-F238E27FC236}">
                <a16:creationId xmlns:a16="http://schemas.microsoft.com/office/drawing/2014/main" id="{B1EE4BA1-253E-AF44-84DF-58EE4800F635}"/>
              </a:ext>
            </a:extLst>
          </p:cNvPr>
          <p:cNvSpPr txBox="1"/>
          <p:nvPr/>
        </p:nvSpPr>
        <p:spPr>
          <a:xfrm>
            <a:off x="716281" y="1385193"/>
            <a:ext cx="6320246"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      public double </a:t>
            </a:r>
            <a:r>
              <a:rPr lang="en-US" sz="1400" b="1" dirty="0" err="1">
                <a:solidFill>
                  <a:schemeClr val="bg1"/>
                </a:solidFill>
              </a:rPr>
              <a:t>AreaMagnificada</a:t>
            </a:r>
            <a:r>
              <a:rPr lang="en-US" sz="1400" b="1" dirty="0">
                <a:solidFill>
                  <a:schemeClr val="bg1"/>
                </a:solidFill>
              </a:rPr>
              <a:t>() {</a:t>
            </a:r>
          </a:p>
          <a:p>
            <a:r>
              <a:rPr lang="en-US" sz="1400" b="1" dirty="0">
                <a:solidFill>
                  <a:schemeClr val="bg1"/>
                </a:solidFill>
              </a:rPr>
              <a:t>             return ( (new </a:t>
            </a:r>
            <a:r>
              <a:rPr lang="en-US" sz="1400" b="1" dirty="0" err="1">
                <a:solidFill>
                  <a:schemeClr val="bg1"/>
                </a:solidFill>
              </a:rPr>
              <a:t>Generador</a:t>
            </a:r>
            <a:r>
              <a:rPr lang="en-US" sz="1400" b="1" dirty="0">
                <a:solidFill>
                  <a:schemeClr val="bg1"/>
                </a:solidFill>
              </a:rPr>
              <a:t>()).</a:t>
            </a:r>
            <a:r>
              <a:rPr lang="en-US" sz="1400" b="1" dirty="0" err="1">
                <a:solidFill>
                  <a:schemeClr val="bg1"/>
                </a:solidFill>
              </a:rPr>
              <a:t>GetNumero</a:t>
            </a:r>
            <a:r>
              <a:rPr lang="en-US" sz="1400" b="1" dirty="0">
                <a:solidFill>
                  <a:schemeClr val="bg1"/>
                </a:solidFill>
              </a:rPr>
              <a:t>() * Area() );</a:t>
            </a:r>
          </a:p>
          <a:p>
            <a:r>
              <a:rPr lang="en-US" sz="1400" b="1" dirty="0">
                <a:solidFill>
                  <a:schemeClr val="bg1"/>
                </a:solidFill>
              </a:rPr>
              <a:t>      }  	</a:t>
            </a:r>
          </a:p>
          <a:p>
            <a:r>
              <a:rPr lang="en-US" sz="1400" b="1" dirty="0">
                <a:solidFill>
                  <a:schemeClr val="bg1"/>
                </a:solidFill>
              </a:rPr>
              <a:t>      class </a:t>
            </a:r>
            <a:r>
              <a:rPr lang="en-US" sz="1400" b="1" dirty="0" err="1">
                <a:solidFill>
                  <a:schemeClr val="bg1"/>
                </a:solidFill>
              </a:rPr>
              <a:t>Generador</a:t>
            </a:r>
            <a:r>
              <a:rPr lang="en-US" sz="1400" b="1" dirty="0">
                <a:solidFill>
                  <a:schemeClr val="bg1"/>
                </a:solidFill>
              </a:rPr>
              <a:t>       {</a:t>
            </a:r>
          </a:p>
          <a:p>
            <a:r>
              <a:rPr lang="en-US" sz="1400" b="1" dirty="0">
                <a:solidFill>
                  <a:schemeClr val="bg1"/>
                </a:solidFill>
              </a:rPr>
              <a:t>          public int </a:t>
            </a:r>
            <a:r>
              <a:rPr lang="en-US" sz="1400" b="1" dirty="0" err="1">
                <a:solidFill>
                  <a:schemeClr val="bg1"/>
                </a:solidFill>
              </a:rPr>
              <a:t>GetNumero</a:t>
            </a:r>
            <a:r>
              <a:rPr lang="en-US" sz="1400" b="1" dirty="0">
                <a:solidFill>
                  <a:schemeClr val="bg1"/>
                </a:solidFill>
              </a:rPr>
              <a:t>() { return 77;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magnificada</a:t>
            </a:r>
            <a:r>
              <a:rPr lang="en-US" sz="1400" b="1" dirty="0">
                <a:solidFill>
                  <a:schemeClr val="bg1"/>
                </a:solidFill>
              </a:rPr>
              <a:t> rec = {</a:t>
            </a:r>
            <a:r>
              <a:rPr lang="en-US" sz="1400" b="1" dirty="0" err="1">
                <a:solidFill>
                  <a:schemeClr val="bg1"/>
                </a:solidFill>
              </a:rPr>
              <a:t>rec.AreaMagnificada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 Area </a:t>
            </a:r>
            <a:r>
              <a:rPr lang="en-US" sz="1400" b="1" dirty="0" err="1">
                <a:solidFill>
                  <a:schemeClr val="bg1"/>
                </a:solidFill>
              </a:rPr>
              <a:t>magnificada</a:t>
            </a:r>
            <a:r>
              <a:rPr lang="en-US" sz="1400" b="1" dirty="0">
                <a:solidFill>
                  <a:schemeClr val="bg1"/>
                </a:solidFill>
              </a:rPr>
              <a:t> rec = 30800;</a:t>
            </a:r>
          </a:p>
          <a:p>
            <a:r>
              <a:rPr lang="en-US" sz="1400" b="1" dirty="0">
                <a:solidFill>
                  <a:schemeClr val="bg1"/>
                </a:solidFill>
              </a:rPr>
              <a:t>                   // var gen = new </a:t>
            </a:r>
            <a:r>
              <a:rPr lang="en-US" sz="1400" b="1" dirty="0" err="1">
                <a:solidFill>
                  <a:schemeClr val="bg1"/>
                </a:solidFill>
              </a:rPr>
              <a:t>Rectangulo.Generador</a:t>
            </a:r>
            <a:r>
              <a:rPr lang="en-US" sz="1400" b="1" dirty="0">
                <a:solidFill>
                  <a:schemeClr val="bg1"/>
                </a:solidFill>
              </a:rPr>
              <a:t>();      // error de </a:t>
            </a:r>
            <a:r>
              <a:rPr lang="en-US" sz="1400" b="1" dirty="0" err="1">
                <a:solidFill>
                  <a:schemeClr val="bg1"/>
                </a:solidFill>
              </a:rPr>
              <a:t>nivel</a:t>
            </a:r>
            <a:r>
              <a:rPr lang="en-US" sz="1400" b="1" dirty="0">
                <a:solidFill>
                  <a:schemeClr val="bg1"/>
                </a:solidFill>
              </a:rPr>
              <a:t> de </a:t>
            </a:r>
            <a:r>
              <a:rPr lang="en-US" sz="1400" b="1" dirty="0" err="1">
                <a:solidFill>
                  <a:schemeClr val="bg1"/>
                </a:solidFill>
              </a:rPr>
              <a:t>acceso</a:t>
            </a:r>
            <a:endParaRPr lang="en-US" sz="1400" b="1" dirty="0">
              <a:solidFill>
                <a:schemeClr val="bg1"/>
              </a:solidFill>
            </a:endParaRP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5826090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C33-A769-FC41-9125-38150EBEB30E}"/>
              </a:ext>
            </a:extLst>
          </p:cNvPr>
          <p:cNvSpPr>
            <a:spLocks noGrp="1"/>
          </p:cNvSpPr>
          <p:nvPr>
            <p:ph type="title"/>
          </p:nvPr>
        </p:nvSpPr>
        <p:spPr/>
        <p:txBody>
          <a:bodyPr/>
          <a:lstStyle/>
          <a:p>
            <a:r>
              <a:rPr lang="en-BO" dirty="0"/>
              <a:t>Pautas para el manejo de niveles de acceso</a:t>
            </a:r>
          </a:p>
        </p:txBody>
      </p:sp>
      <p:sp>
        <p:nvSpPr>
          <p:cNvPr id="3" name="Content Placeholder 2">
            <a:extLst>
              <a:ext uri="{FF2B5EF4-FFF2-40B4-BE49-F238E27FC236}">
                <a16:creationId xmlns:a16="http://schemas.microsoft.com/office/drawing/2014/main" id="{E9EE2FBA-E3FA-244A-A46E-FF1E178DCDBA}"/>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Como </a:t>
            </a:r>
            <a:r>
              <a:rPr lang="en-US" dirty="0" err="1"/>
              <a:t>pauta</a:t>
            </a:r>
            <a:r>
              <a:rPr lang="en-US" dirty="0"/>
              <a:t> </a:t>
            </a:r>
            <a:r>
              <a:rPr lang="en-US" dirty="0" err="1"/>
              <a:t>inicial</a:t>
            </a:r>
            <a:r>
              <a:rPr lang="en-US" dirty="0"/>
              <a:t>, al </a:t>
            </a:r>
            <a:r>
              <a:rPr lang="en-US" dirty="0" err="1"/>
              <a:t>elegir</a:t>
            </a:r>
            <a:r>
              <a:rPr lang="en-US" dirty="0"/>
              <a:t> los </a:t>
            </a:r>
            <a:r>
              <a:rPr lang="en-US" dirty="0" err="1"/>
              <a:t>nivele</a:t>
            </a:r>
            <a:r>
              <a:rPr lang="en-US" dirty="0"/>
              <a:t> de </a:t>
            </a:r>
            <a:r>
              <a:rPr lang="en-US" dirty="0" err="1"/>
              <a:t>accesos</a:t>
            </a:r>
            <a:r>
              <a:rPr lang="en-US" dirty="0"/>
              <a:t>, </a:t>
            </a:r>
            <a:r>
              <a:rPr lang="en-US" dirty="0" err="1"/>
              <a:t>generalmente</a:t>
            </a:r>
            <a:r>
              <a:rPr lang="en-US" dirty="0"/>
              <a:t> </a:t>
            </a:r>
            <a:r>
              <a:rPr lang="en-US" dirty="0" err="1"/>
              <a:t>aconsejo</a:t>
            </a:r>
            <a:r>
              <a:rPr lang="en-US" dirty="0"/>
              <a:t> </a:t>
            </a:r>
            <a:r>
              <a:rPr lang="en-US" dirty="0" err="1"/>
              <a:t>usar</a:t>
            </a:r>
            <a:r>
              <a:rPr lang="en-US" dirty="0"/>
              <a:t> </a:t>
            </a:r>
            <a:r>
              <a:rPr lang="en-US" b="1" dirty="0"/>
              <a:t>public </a:t>
            </a:r>
            <a:r>
              <a:rPr lang="en-US" dirty="0"/>
              <a:t>para </a:t>
            </a:r>
            <a:r>
              <a:rPr lang="en-US" dirty="0" err="1"/>
              <a:t>todos</a:t>
            </a:r>
            <a:r>
              <a:rPr lang="en-US" dirty="0"/>
              <a:t> los </a:t>
            </a:r>
            <a:r>
              <a:rPr lang="en-US" b="1" dirty="0"/>
              <a:t>types y </a:t>
            </a:r>
            <a:r>
              <a:rPr lang="en-US" b="1" dirty="0" err="1"/>
              <a:t>métodos</a:t>
            </a:r>
            <a:r>
              <a:rPr lang="en-US" dirty="0"/>
              <a:t>, y </a:t>
            </a:r>
            <a:r>
              <a:rPr lang="en-US" b="1" dirty="0"/>
              <a:t>protected</a:t>
            </a:r>
            <a:r>
              <a:rPr lang="en-US" dirty="0"/>
              <a:t> para los </a:t>
            </a:r>
            <a:r>
              <a:rPr lang="en-US" b="1" dirty="0" err="1"/>
              <a:t>campos</a:t>
            </a:r>
            <a:r>
              <a:rPr lang="en-US" dirty="0"/>
              <a:t>.</a:t>
            </a:r>
          </a:p>
          <a:p>
            <a:pPr marL="0" indent="0">
              <a:buNone/>
            </a:pPr>
            <a:endParaRPr lang="en-US" dirty="0"/>
          </a:p>
          <a:p>
            <a:pPr marL="0" indent="0">
              <a:buNone/>
            </a:pPr>
            <a:r>
              <a:rPr lang="en-US" dirty="0"/>
              <a:t>Con </a:t>
            </a:r>
            <a:r>
              <a:rPr lang="en-US" dirty="0" err="1"/>
              <a:t>esto</a:t>
            </a:r>
            <a:r>
              <a:rPr lang="en-US" dirty="0"/>
              <a:t> </a:t>
            </a:r>
            <a:r>
              <a:rPr lang="en-US" dirty="0" err="1"/>
              <a:t>en</a:t>
            </a:r>
            <a:r>
              <a:rPr lang="en-US" dirty="0"/>
              <a:t> </a:t>
            </a:r>
            <a:r>
              <a:rPr lang="en-US" dirty="0" err="1"/>
              <a:t>mente</a:t>
            </a:r>
            <a:r>
              <a:rPr lang="en-US" dirty="0"/>
              <a:t> se </a:t>
            </a:r>
            <a:r>
              <a:rPr lang="en-US" dirty="0" err="1"/>
              <a:t>puede</a:t>
            </a:r>
            <a:r>
              <a:rPr lang="en-US" dirty="0"/>
              <a:t> </a:t>
            </a:r>
            <a:r>
              <a:rPr lang="en-US" dirty="0" err="1"/>
              <a:t>considerar</a:t>
            </a:r>
            <a:r>
              <a:rPr lang="en-US" dirty="0"/>
              <a:t> </a:t>
            </a:r>
            <a:r>
              <a:rPr lang="en-US" dirty="0" err="1"/>
              <a:t>luego</a:t>
            </a:r>
            <a:r>
              <a:rPr lang="en-US" dirty="0"/>
              <a:t> </a:t>
            </a:r>
            <a:r>
              <a:rPr lang="en-US" dirty="0" err="1"/>
              <a:t>casos</a:t>
            </a:r>
            <a:r>
              <a:rPr lang="en-US" dirty="0"/>
              <a:t> </a:t>
            </a:r>
            <a:r>
              <a:rPr lang="en-US" dirty="0" err="1"/>
              <a:t>especiales</a:t>
            </a:r>
            <a:r>
              <a:rPr lang="en-US" dirty="0"/>
              <a:t> de </a:t>
            </a:r>
            <a:r>
              <a:rPr lang="en-US" dirty="0" err="1"/>
              <a:t>métodos</a:t>
            </a:r>
            <a:r>
              <a:rPr lang="en-US" dirty="0"/>
              <a:t> que </a:t>
            </a:r>
            <a:r>
              <a:rPr lang="en-US" dirty="0" err="1"/>
              <a:t>deberían</a:t>
            </a:r>
            <a:r>
              <a:rPr lang="en-US" dirty="0"/>
              <a:t> ser private, protected </a:t>
            </a:r>
            <a:r>
              <a:rPr lang="en-US" dirty="0" err="1"/>
              <a:t>ó</a:t>
            </a:r>
            <a:r>
              <a:rPr lang="en-US" dirty="0"/>
              <a:t> internal, para </a:t>
            </a:r>
            <a:r>
              <a:rPr lang="en-US" dirty="0" err="1"/>
              <a:t>proteger</a:t>
            </a:r>
            <a:r>
              <a:rPr lang="en-US" dirty="0"/>
              <a:t> o </a:t>
            </a:r>
            <a:r>
              <a:rPr lang="en-US" b="1" dirty="0" err="1"/>
              <a:t>encapsular</a:t>
            </a:r>
            <a:r>
              <a:rPr lang="en-US" dirty="0"/>
              <a:t> el </a:t>
            </a:r>
            <a:r>
              <a:rPr lang="en-US" dirty="0" err="1"/>
              <a:t>diseño</a:t>
            </a:r>
            <a:r>
              <a:rPr lang="en-US" dirty="0"/>
              <a:t>.</a:t>
            </a:r>
          </a:p>
          <a:p>
            <a:pPr marL="0" indent="0">
              <a:buNone/>
            </a:pPr>
            <a:endParaRPr lang="en-US" dirty="0"/>
          </a:p>
          <a:p>
            <a:pPr marL="0" indent="0">
              <a:buNone/>
            </a:pPr>
            <a:r>
              <a:rPr lang="en-US" dirty="0" err="1"/>
              <a:t>Finalmente</a:t>
            </a:r>
            <a:r>
              <a:rPr lang="en-US" dirty="0"/>
              <a:t> debe </a:t>
            </a:r>
            <a:r>
              <a:rPr lang="en-US" dirty="0" err="1"/>
              <a:t>tenerse</a:t>
            </a:r>
            <a:r>
              <a:rPr lang="en-US" dirty="0"/>
              <a:t> </a:t>
            </a:r>
            <a:r>
              <a:rPr lang="en-US" dirty="0" err="1"/>
              <a:t>en</a:t>
            </a:r>
            <a:r>
              <a:rPr lang="en-US" dirty="0"/>
              <a:t> </a:t>
            </a:r>
            <a:r>
              <a:rPr lang="en-US" dirty="0" err="1"/>
              <a:t>cuenta</a:t>
            </a:r>
            <a:r>
              <a:rPr lang="en-US" dirty="0"/>
              <a:t> que el </a:t>
            </a:r>
            <a:r>
              <a:rPr lang="en-US" dirty="0" err="1"/>
              <a:t>uso</a:t>
            </a:r>
            <a:r>
              <a:rPr lang="en-US" dirty="0"/>
              <a:t> de </a:t>
            </a:r>
            <a:r>
              <a:rPr lang="en-US" dirty="0" err="1"/>
              <a:t>niveles</a:t>
            </a:r>
            <a:r>
              <a:rPr lang="en-US" dirty="0"/>
              <a:t> de </a:t>
            </a:r>
            <a:r>
              <a:rPr lang="en-US" dirty="0" err="1"/>
              <a:t>acceso</a:t>
            </a:r>
            <a:r>
              <a:rPr lang="en-US" dirty="0"/>
              <a:t> </a:t>
            </a:r>
            <a:r>
              <a:rPr lang="en-US" dirty="0" err="1"/>
              <a:t>más</a:t>
            </a:r>
            <a:r>
              <a:rPr lang="en-US" dirty="0"/>
              <a:t> </a:t>
            </a:r>
            <a:r>
              <a:rPr lang="en-US" dirty="0" err="1"/>
              <a:t>restrictivos</a:t>
            </a:r>
            <a:r>
              <a:rPr lang="en-US" dirty="0"/>
              <a:t>, </a:t>
            </a:r>
            <a:r>
              <a:rPr lang="en-US" dirty="0" err="1"/>
              <a:t>facilita</a:t>
            </a:r>
            <a:r>
              <a:rPr lang="en-US" dirty="0"/>
              <a:t> la </a:t>
            </a:r>
            <a:r>
              <a:rPr lang="en-US" dirty="0" err="1"/>
              <a:t>modificación</a:t>
            </a:r>
            <a:r>
              <a:rPr lang="en-US" dirty="0"/>
              <a:t> de una </a:t>
            </a:r>
            <a:r>
              <a:rPr lang="en-US" dirty="0" err="1"/>
              <a:t>clase</a:t>
            </a:r>
            <a:r>
              <a:rPr lang="en-US" dirty="0"/>
              <a:t> sin </a:t>
            </a:r>
            <a:r>
              <a:rPr lang="en-US" dirty="0" err="1"/>
              <a:t>afectar</a:t>
            </a:r>
            <a:r>
              <a:rPr lang="en-US" dirty="0"/>
              <a:t> el </a:t>
            </a:r>
            <a:r>
              <a:rPr lang="en-US" dirty="0" err="1"/>
              <a:t>código</a:t>
            </a:r>
            <a:r>
              <a:rPr lang="en-US" dirty="0"/>
              <a:t> para los </a:t>
            </a:r>
            <a:r>
              <a:rPr lang="en-US" dirty="0" err="1"/>
              <a:t>programadores</a:t>
            </a:r>
            <a:r>
              <a:rPr lang="en-US" dirty="0"/>
              <a:t> que </a:t>
            </a:r>
            <a:r>
              <a:rPr lang="en-US" dirty="0" err="1"/>
              <a:t>usan</a:t>
            </a:r>
            <a:r>
              <a:rPr lang="en-US" dirty="0"/>
              <a:t> </a:t>
            </a:r>
            <a:r>
              <a:rPr lang="en-US" dirty="0" err="1"/>
              <a:t>nuestras</a:t>
            </a:r>
            <a:r>
              <a:rPr lang="en-US" dirty="0"/>
              <a:t> </a:t>
            </a:r>
            <a:r>
              <a:rPr lang="en-US" dirty="0" err="1"/>
              <a:t>clase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242578657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F3BF-4BD7-E949-A9DB-4BF9F5D059D9}"/>
              </a:ext>
            </a:extLst>
          </p:cNvPr>
          <p:cNvSpPr>
            <a:spLocks noGrp="1"/>
          </p:cNvSpPr>
          <p:nvPr>
            <p:ph type="title"/>
          </p:nvPr>
        </p:nvSpPr>
        <p:spPr/>
        <p:txBody>
          <a:bodyPr/>
          <a:lstStyle/>
          <a:p>
            <a:r>
              <a:rPr lang="en-BO" dirty="0"/>
              <a:t>Capítulo 10</a:t>
            </a:r>
          </a:p>
        </p:txBody>
      </p:sp>
      <p:sp>
        <p:nvSpPr>
          <p:cNvPr id="3" name="Content Placeholder 2">
            <a:extLst>
              <a:ext uri="{FF2B5EF4-FFF2-40B4-BE49-F238E27FC236}">
                <a16:creationId xmlns:a16="http://schemas.microsoft.com/office/drawing/2014/main" id="{A0B0CB0B-1490-9C43-B223-5186BACFB4EA}"/>
              </a:ext>
            </a:extLst>
          </p:cNvPr>
          <p:cNvSpPr>
            <a:spLocks noGrp="1"/>
          </p:cNvSpPr>
          <p:nvPr>
            <p:ph idx="1"/>
          </p:nvPr>
        </p:nvSpPr>
        <p:spPr/>
        <p:txBody>
          <a:bodyPr>
            <a:normAutofit/>
          </a:bodyPr>
          <a:lstStyle/>
          <a:p>
            <a:pPr marL="0" indent="0">
              <a:buNone/>
            </a:pPr>
            <a:r>
              <a:rPr lang="en-BO" sz="4000" b="1" dirty="0"/>
              <a:t>Static</a:t>
            </a:r>
          </a:p>
          <a:p>
            <a:pPr marL="0" indent="0">
              <a:buNone/>
            </a:pPr>
            <a:endParaRPr lang="en-BO" sz="4000" b="1" dirty="0"/>
          </a:p>
          <a:p>
            <a:pPr marL="0" indent="0">
              <a:buNone/>
            </a:pPr>
            <a:r>
              <a:rPr lang="en-US" sz="2400" dirty="0"/>
              <a:t>Este </a:t>
            </a:r>
            <a:r>
              <a:rPr lang="en-US" sz="2400" dirty="0" err="1"/>
              <a:t>modificador</a:t>
            </a:r>
            <a:r>
              <a:rPr lang="en-US" sz="2400" dirty="0"/>
              <a:t> se </a:t>
            </a:r>
            <a:r>
              <a:rPr lang="en-US" sz="2400" dirty="0" err="1"/>
              <a:t>puede</a:t>
            </a:r>
            <a:r>
              <a:rPr lang="en-US" sz="2400" dirty="0"/>
              <a:t> </a:t>
            </a:r>
            <a:r>
              <a:rPr lang="en-US" sz="2400" dirty="0" err="1"/>
              <a:t>usar</a:t>
            </a:r>
            <a:r>
              <a:rPr lang="en-US" sz="2400" dirty="0"/>
              <a:t> para </a:t>
            </a:r>
            <a:r>
              <a:rPr lang="en-US" sz="2400" dirty="0" err="1"/>
              <a:t>declarar</a:t>
            </a:r>
            <a:r>
              <a:rPr lang="en-US" sz="2400" dirty="0"/>
              <a:t> </a:t>
            </a:r>
            <a:r>
              <a:rPr lang="en-US" sz="2400" dirty="0" err="1"/>
              <a:t>miembros</a:t>
            </a:r>
            <a:r>
              <a:rPr lang="en-US" sz="2400" dirty="0"/>
              <a:t> que </a:t>
            </a:r>
            <a:r>
              <a:rPr lang="en-US" sz="2400" dirty="0" err="1"/>
              <a:t>pueden</a:t>
            </a:r>
            <a:r>
              <a:rPr lang="en-US" sz="2400" dirty="0"/>
              <a:t> </a:t>
            </a:r>
            <a:r>
              <a:rPr lang="en-US" sz="2400" dirty="0" err="1"/>
              <a:t>estar</a:t>
            </a:r>
            <a:r>
              <a:rPr lang="en-US" sz="2400" dirty="0"/>
              <a:t> </a:t>
            </a:r>
            <a:r>
              <a:rPr lang="en-US" sz="2400" dirty="0" err="1"/>
              <a:t>disponibles</a:t>
            </a:r>
            <a:r>
              <a:rPr lang="en-US" sz="2400" dirty="0"/>
              <a:t> sin </a:t>
            </a:r>
            <a:r>
              <a:rPr lang="en-US" sz="2400" dirty="0" err="1"/>
              <a:t>tener</a:t>
            </a:r>
            <a:r>
              <a:rPr lang="en-US" sz="2400" dirty="0"/>
              <a:t> que </a:t>
            </a:r>
            <a:r>
              <a:rPr lang="en-US" sz="2400" dirty="0" err="1"/>
              <a:t>crear</a:t>
            </a:r>
            <a:r>
              <a:rPr lang="en-US" sz="2400" dirty="0"/>
              <a:t> una </a:t>
            </a:r>
            <a:r>
              <a:rPr lang="en-US" sz="2400" dirty="0" err="1"/>
              <a:t>instancia</a:t>
            </a:r>
            <a:r>
              <a:rPr lang="en-US" sz="2400" dirty="0"/>
              <a:t> de la </a:t>
            </a:r>
            <a:r>
              <a:rPr lang="en-US" sz="2400" dirty="0" err="1"/>
              <a:t>clase</a:t>
            </a:r>
            <a:r>
              <a:rPr lang="en-US" sz="2400" dirty="0"/>
              <a:t>.</a:t>
            </a:r>
            <a:endParaRPr lang="en-BO" sz="2400" dirty="0"/>
          </a:p>
        </p:txBody>
      </p:sp>
    </p:spTree>
    <p:extLst>
      <p:ext uri="{BB962C8B-B14F-4D97-AF65-F5344CB8AC3E}">
        <p14:creationId xmlns:p14="http://schemas.microsoft.com/office/powerpoint/2010/main" val="19994840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90EA-A5E3-904E-8C91-FFE8E6B48B04}"/>
              </a:ext>
            </a:extLst>
          </p:cNvPr>
          <p:cNvSpPr>
            <a:spLocks noGrp="1"/>
          </p:cNvSpPr>
          <p:nvPr>
            <p:ph type="title"/>
          </p:nvPr>
        </p:nvSpPr>
        <p:spPr/>
        <p:txBody>
          <a:bodyPr/>
          <a:lstStyle/>
          <a:p>
            <a:r>
              <a:rPr lang="en-BO" dirty="0"/>
              <a:t>Miembros static</a:t>
            </a:r>
          </a:p>
        </p:txBody>
      </p:sp>
      <p:sp>
        <p:nvSpPr>
          <p:cNvPr id="3" name="Content Placeholder 2">
            <a:extLst>
              <a:ext uri="{FF2B5EF4-FFF2-40B4-BE49-F238E27FC236}">
                <a16:creationId xmlns:a16="http://schemas.microsoft.com/office/drawing/2014/main" id="{1163A492-DFCF-0A4A-B778-5248A87C8EC7}"/>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Los </a:t>
            </a:r>
            <a:r>
              <a:rPr lang="en-US" b="1" dirty="0" err="1"/>
              <a:t>miembros</a:t>
            </a:r>
            <a:r>
              <a:rPr lang="en-US" b="1" dirty="0"/>
              <a:t> static </a:t>
            </a:r>
            <a:r>
              <a:rPr lang="en-US" dirty="0"/>
              <a:t>(de </a:t>
            </a:r>
            <a:r>
              <a:rPr lang="en-US" dirty="0" err="1"/>
              <a:t>clase</a:t>
            </a:r>
            <a:r>
              <a:rPr lang="en-US" dirty="0"/>
              <a:t>) solo </a:t>
            </a:r>
            <a:r>
              <a:rPr lang="en-US" dirty="0" err="1"/>
              <a:t>existen</a:t>
            </a:r>
            <a:r>
              <a:rPr lang="en-US" dirty="0"/>
              <a:t> </a:t>
            </a:r>
            <a:r>
              <a:rPr lang="en-US" dirty="0" err="1"/>
              <a:t>en</a:t>
            </a:r>
            <a:r>
              <a:rPr lang="en-US" dirty="0"/>
              <a:t> una </a:t>
            </a:r>
            <a:r>
              <a:rPr lang="en-US" dirty="0" err="1"/>
              <a:t>copia</a:t>
            </a:r>
            <a:r>
              <a:rPr lang="en-US" dirty="0"/>
              <a:t>, que </a:t>
            </a:r>
            <a:r>
              <a:rPr lang="en-US" dirty="0" err="1"/>
              <a:t>pertenece</a:t>
            </a:r>
            <a:r>
              <a:rPr lang="en-US" dirty="0"/>
              <a:t> a la </a:t>
            </a:r>
            <a:r>
              <a:rPr lang="en-US" dirty="0" err="1"/>
              <a:t>clase</a:t>
            </a:r>
            <a:r>
              <a:rPr lang="en-US" dirty="0"/>
              <a:t> </a:t>
            </a:r>
            <a:r>
              <a:rPr lang="en-US" dirty="0" err="1"/>
              <a:t>misma</a:t>
            </a:r>
            <a:r>
              <a:rPr lang="en-US" dirty="0"/>
              <a:t>, </a:t>
            </a:r>
            <a:r>
              <a:rPr lang="en-US" dirty="0" err="1"/>
              <a:t>mientras</a:t>
            </a:r>
            <a:r>
              <a:rPr lang="en-US" dirty="0"/>
              <a:t> que los </a:t>
            </a:r>
            <a:r>
              <a:rPr lang="en-US" b="1" dirty="0" err="1"/>
              <a:t>miembros</a:t>
            </a:r>
            <a:r>
              <a:rPr lang="en-US" b="1" dirty="0"/>
              <a:t> de </a:t>
            </a:r>
            <a:r>
              <a:rPr lang="en-US" b="1" dirty="0" err="1"/>
              <a:t>instancia</a:t>
            </a:r>
            <a:r>
              <a:rPr lang="en-US" b="1" dirty="0"/>
              <a:t> </a:t>
            </a:r>
            <a:r>
              <a:rPr lang="en-US" dirty="0"/>
              <a:t>(no static </a:t>
            </a:r>
            <a:r>
              <a:rPr lang="en-US" dirty="0" err="1"/>
              <a:t>ó</a:t>
            </a:r>
            <a:r>
              <a:rPr lang="en-US" dirty="0"/>
              <a:t> </a:t>
            </a:r>
            <a:r>
              <a:rPr lang="en-US" dirty="0" err="1"/>
              <a:t>regulares</a:t>
            </a:r>
            <a:r>
              <a:rPr lang="en-US" dirty="0"/>
              <a:t>) se </a:t>
            </a:r>
            <a:r>
              <a:rPr lang="en-US" dirty="0" err="1"/>
              <a:t>crean</a:t>
            </a:r>
            <a:r>
              <a:rPr lang="en-US" dirty="0"/>
              <a:t> </a:t>
            </a:r>
            <a:r>
              <a:rPr lang="en-US" dirty="0" err="1"/>
              <a:t>como</a:t>
            </a:r>
            <a:r>
              <a:rPr lang="en-US" dirty="0"/>
              <a:t> </a:t>
            </a:r>
            <a:r>
              <a:rPr lang="en-US" dirty="0" err="1"/>
              <a:t>nuevas</a:t>
            </a:r>
            <a:r>
              <a:rPr lang="en-US" dirty="0"/>
              <a:t> </a:t>
            </a:r>
            <a:r>
              <a:rPr lang="en-US" dirty="0" err="1"/>
              <a:t>copias</a:t>
            </a:r>
            <a:r>
              <a:rPr lang="en-US" dirty="0"/>
              <a:t> para </a:t>
            </a:r>
            <a:r>
              <a:rPr lang="en-US" dirty="0" err="1"/>
              <a:t>cada</a:t>
            </a:r>
            <a:r>
              <a:rPr lang="en-US" dirty="0"/>
              <a:t> nuevo </a:t>
            </a:r>
            <a:r>
              <a:rPr lang="en-US" dirty="0" err="1"/>
              <a:t>objeto</a:t>
            </a:r>
            <a:r>
              <a:rPr lang="en-US" dirty="0"/>
              <a:t>. </a:t>
            </a:r>
          </a:p>
          <a:p>
            <a:pPr marL="0" indent="0">
              <a:buNone/>
            </a:pPr>
            <a:endParaRPr lang="en-US" dirty="0"/>
          </a:p>
          <a:p>
            <a:pPr marL="0" indent="0">
              <a:buNone/>
            </a:pPr>
            <a:r>
              <a:rPr lang="en-US" dirty="0" err="1"/>
              <a:t>Esto</a:t>
            </a:r>
            <a:r>
              <a:rPr lang="en-US" dirty="0"/>
              <a:t> </a:t>
            </a:r>
            <a:r>
              <a:rPr lang="en-US" dirty="0" err="1"/>
              <a:t>significa</a:t>
            </a:r>
            <a:r>
              <a:rPr lang="en-US" dirty="0"/>
              <a:t> que los </a:t>
            </a:r>
            <a:r>
              <a:rPr lang="en-US" b="1" dirty="0" err="1"/>
              <a:t>métodos</a:t>
            </a:r>
            <a:r>
              <a:rPr lang="en-US" b="1" dirty="0"/>
              <a:t> static </a:t>
            </a:r>
            <a:r>
              <a:rPr lang="en-US" dirty="0"/>
              <a:t>no </a:t>
            </a:r>
            <a:r>
              <a:rPr lang="en-US" dirty="0" err="1"/>
              <a:t>pueden</a:t>
            </a:r>
            <a:r>
              <a:rPr lang="en-US" dirty="0"/>
              <a:t> </a:t>
            </a:r>
            <a:r>
              <a:rPr lang="en-US" dirty="0" err="1"/>
              <a:t>usar</a:t>
            </a:r>
            <a:r>
              <a:rPr lang="en-US" dirty="0"/>
              <a:t> </a:t>
            </a:r>
            <a:r>
              <a:rPr lang="en-US" dirty="0" err="1"/>
              <a:t>miembros</a:t>
            </a:r>
            <a:r>
              <a:rPr lang="en-US" dirty="0"/>
              <a:t> de </a:t>
            </a:r>
            <a:r>
              <a:rPr lang="en-US" dirty="0" err="1"/>
              <a:t>instancia</a:t>
            </a:r>
            <a:r>
              <a:rPr lang="en-US" dirty="0"/>
              <a:t> </a:t>
            </a:r>
            <a:r>
              <a:rPr lang="en-US" dirty="0" err="1"/>
              <a:t>ya</a:t>
            </a:r>
            <a:r>
              <a:rPr lang="en-US" dirty="0"/>
              <a:t> que </a:t>
            </a:r>
            <a:r>
              <a:rPr lang="en-US" dirty="0" err="1"/>
              <a:t>estos</a:t>
            </a:r>
            <a:r>
              <a:rPr lang="en-US" dirty="0"/>
              <a:t> </a:t>
            </a:r>
            <a:r>
              <a:rPr lang="en-US" dirty="0" err="1"/>
              <a:t>métodos</a:t>
            </a:r>
            <a:r>
              <a:rPr lang="en-US" dirty="0"/>
              <a:t> no son </a:t>
            </a:r>
            <a:r>
              <a:rPr lang="en-US" dirty="0" err="1"/>
              <a:t>parte</a:t>
            </a:r>
            <a:r>
              <a:rPr lang="en-US" dirty="0"/>
              <a:t> de una </a:t>
            </a:r>
            <a:r>
              <a:rPr lang="en-US" dirty="0" err="1"/>
              <a:t>instancia</a:t>
            </a:r>
            <a:r>
              <a:rPr lang="en-US" dirty="0"/>
              <a:t>. </a:t>
            </a:r>
          </a:p>
          <a:p>
            <a:pPr marL="0" indent="0">
              <a:buNone/>
            </a:pPr>
            <a:endParaRPr lang="en-US" dirty="0"/>
          </a:p>
          <a:p>
            <a:pPr marL="0" indent="0">
              <a:buNone/>
            </a:pPr>
            <a:r>
              <a:rPr lang="en-US" dirty="0"/>
              <a:t>Por </a:t>
            </a:r>
            <a:r>
              <a:rPr lang="en-US" dirty="0" err="1"/>
              <a:t>otro</a:t>
            </a:r>
            <a:r>
              <a:rPr lang="en-US" dirty="0"/>
              <a:t> </a:t>
            </a:r>
            <a:r>
              <a:rPr lang="en-US" dirty="0" err="1"/>
              <a:t>lado</a:t>
            </a:r>
            <a:r>
              <a:rPr lang="en-US" dirty="0"/>
              <a:t>, los </a:t>
            </a:r>
            <a:r>
              <a:rPr lang="en-US" b="1" dirty="0" err="1"/>
              <a:t>métodos</a:t>
            </a:r>
            <a:r>
              <a:rPr lang="en-US" b="1" dirty="0"/>
              <a:t> de </a:t>
            </a:r>
            <a:r>
              <a:rPr lang="en-US" b="1" dirty="0" err="1"/>
              <a:t>instancia</a:t>
            </a:r>
            <a:r>
              <a:rPr lang="en-US" dirty="0"/>
              <a:t> </a:t>
            </a:r>
            <a:r>
              <a:rPr lang="en-US" dirty="0" err="1"/>
              <a:t>pueden</a:t>
            </a:r>
            <a:r>
              <a:rPr lang="en-US" dirty="0"/>
              <a:t> </a:t>
            </a:r>
            <a:r>
              <a:rPr lang="en-US" dirty="0" err="1"/>
              <a:t>usar</a:t>
            </a:r>
            <a:r>
              <a:rPr lang="en-US" dirty="0"/>
              <a:t> </a:t>
            </a:r>
            <a:r>
              <a:rPr lang="en-US" dirty="0" err="1"/>
              <a:t>miembros</a:t>
            </a:r>
            <a:r>
              <a:rPr lang="en-US" dirty="0"/>
              <a:t> static y de </a:t>
            </a:r>
            <a:r>
              <a:rPr lang="en-US" dirty="0" err="1"/>
              <a:t>instancia</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187812750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D369-FF51-C24E-A9D1-E968575F5AFC}"/>
              </a:ext>
            </a:extLst>
          </p:cNvPr>
          <p:cNvSpPr>
            <a:spLocks noGrp="1"/>
          </p:cNvSpPr>
          <p:nvPr>
            <p:ph type="title"/>
          </p:nvPr>
        </p:nvSpPr>
        <p:spPr/>
        <p:txBody>
          <a:bodyPr/>
          <a:lstStyle/>
          <a:p>
            <a:r>
              <a:rPr lang="en-BO" dirty="0"/>
              <a:t>Accediendo a los miembros static</a:t>
            </a:r>
          </a:p>
        </p:txBody>
      </p:sp>
      <p:sp>
        <p:nvSpPr>
          <p:cNvPr id="3" name="Content Placeholder 2">
            <a:extLst>
              <a:ext uri="{FF2B5EF4-FFF2-40B4-BE49-F238E27FC236}">
                <a16:creationId xmlns:a16="http://schemas.microsoft.com/office/drawing/2014/main" id="{6886B70E-E8AB-0843-BBC3-28EFF5EAEA38}"/>
              </a:ext>
            </a:extLst>
          </p:cNvPr>
          <p:cNvSpPr>
            <a:spLocks noGrp="1"/>
          </p:cNvSpPr>
          <p:nvPr>
            <p:ph idx="1"/>
          </p:nvPr>
        </p:nvSpPr>
        <p:spPr>
          <a:xfrm>
            <a:off x="8116390" y="1825624"/>
            <a:ext cx="323741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Para acceder a un </a:t>
            </a:r>
            <a:r>
              <a:rPr lang="en-US" dirty="0" err="1"/>
              <a:t>miembro</a:t>
            </a:r>
            <a:r>
              <a:rPr lang="en-US" dirty="0"/>
              <a:t> static </a:t>
            </a:r>
            <a:r>
              <a:rPr lang="en-US" dirty="0" err="1"/>
              <a:t>desde</a:t>
            </a:r>
            <a:r>
              <a:rPr lang="en-US" dirty="0"/>
              <a:t> </a:t>
            </a:r>
            <a:r>
              <a:rPr lang="en-US" dirty="0" err="1"/>
              <a:t>fuera</a:t>
            </a:r>
            <a:r>
              <a:rPr lang="en-US" dirty="0"/>
              <a:t> de la </a:t>
            </a:r>
            <a:r>
              <a:rPr lang="en-US" dirty="0" err="1"/>
              <a:t>clase</a:t>
            </a:r>
            <a:r>
              <a:rPr lang="en-US" dirty="0"/>
              <a:t>, se </a:t>
            </a:r>
            <a:r>
              <a:rPr lang="en-US" dirty="0" err="1"/>
              <a:t>utiliza</a:t>
            </a:r>
            <a:r>
              <a:rPr lang="en-US" dirty="0"/>
              <a:t> el </a:t>
            </a:r>
            <a:r>
              <a:rPr lang="en-US" dirty="0" err="1"/>
              <a:t>nombre</a:t>
            </a:r>
            <a:r>
              <a:rPr lang="en-US" dirty="0"/>
              <a:t> de la </a:t>
            </a:r>
            <a:r>
              <a:rPr lang="en-US" dirty="0" err="1"/>
              <a:t>clase</a:t>
            </a:r>
            <a:r>
              <a:rPr lang="en-US" dirty="0"/>
              <a:t> </a:t>
            </a:r>
            <a:r>
              <a:rPr lang="en-US" dirty="0" err="1"/>
              <a:t>seguido</a:t>
            </a:r>
            <a:r>
              <a:rPr lang="en-US" dirty="0"/>
              <a:t> del </a:t>
            </a:r>
            <a:r>
              <a:rPr lang="en-US" dirty="0" err="1"/>
              <a:t>operador</a:t>
            </a:r>
            <a:r>
              <a:rPr lang="en-US" dirty="0"/>
              <a:t> punto (.). Este </a:t>
            </a:r>
            <a:r>
              <a:rPr lang="en-US" dirty="0" err="1"/>
              <a:t>operador</a:t>
            </a:r>
            <a:r>
              <a:rPr lang="en-US" dirty="0"/>
              <a:t> es el </a:t>
            </a:r>
            <a:r>
              <a:rPr lang="en-US" dirty="0" err="1"/>
              <a:t>mismo</a:t>
            </a:r>
            <a:r>
              <a:rPr lang="en-US" dirty="0"/>
              <a:t> que el </a:t>
            </a:r>
            <a:r>
              <a:rPr lang="en-US" dirty="0" err="1"/>
              <a:t>utilizado</a:t>
            </a:r>
            <a:r>
              <a:rPr lang="en-US" dirty="0"/>
              <a:t> para acceder a los </a:t>
            </a:r>
            <a:r>
              <a:rPr lang="en-US" dirty="0" err="1"/>
              <a:t>miembros</a:t>
            </a:r>
            <a:r>
              <a:rPr lang="en-US" dirty="0"/>
              <a:t> de la </a:t>
            </a:r>
            <a:r>
              <a:rPr lang="en-US" dirty="0" err="1"/>
              <a:t>instancia</a:t>
            </a:r>
            <a:r>
              <a:rPr lang="en-US" dirty="0"/>
              <a:t>, </a:t>
            </a:r>
            <a:r>
              <a:rPr lang="en-US" dirty="0" err="1"/>
              <a:t>pero</a:t>
            </a:r>
            <a:r>
              <a:rPr lang="en-US" dirty="0"/>
              <a:t> </a:t>
            </a:r>
            <a:r>
              <a:rPr lang="en-US" dirty="0" err="1"/>
              <a:t>en</a:t>
            </a:r>
            <a:r>
              <a:rPr lang="en-US" dirty="0"/>
              <a:t> </a:t>
            </a:r>
            <a:r>
              <a:rPr lang="en-US" dirty="0" err="1"/>
              <a:t>este</a:t>
            </a:r>
            <a:r>
              <a:rPr lang="en-US" dirty="0"/>
              <a:t> </a:t>
            </a:r>
            <a:r>
              <a:rPr lang="en-US" dirty="0" err="1"/>
              <a:t>caso</a:t>
            </a:r>
            <a:r>
              <a:rPr lang="en-US" dirty="0"/>
              <a:t> para </a:t>
            </a:r>
            <a:r>
              <a:rPr lang="en-US" dirty="0" err="1"/>
              <a:t>alcanzarlos</a:t>
            </a:r>
            <a:r>
              <a:rPr lang="en-US" dirty="0"/>
              <a:t> se </a:t>
            </a:r>
            <a:r>
              <a:rPr lang="en-US" dirty="0" err="1"/>
              <a:t>requiere</a:t>
            </a:r>
            <a:r>
              <a:rPr lang="en-US" dirty="0"/>
              <a:t> una </a:t>
            </a:r>
            <a:r>
              <a:rPr lang="en-US" dirty="0" err="1"/>
              <a:t>referencia</a:t>
            </a:r>
            <a:r>
              <a:rPr lang="en-US" dirty="0"/>
              <a:t> de </a:t>
            </a:r>
            <a:r>
              <a:rPr lang="en-US" dirty="0" err="1"/>
              <a:t>objeto</a:t>
            </a:r>
            <a:r>
              <a:rPr lang="en-US" dirty="0"/>
              <a:t>. </a:t>
            </a:r>
          </a:p>
          <a:p>
            <a:pPr marL="0" indent="0">
              <a:buNone/>
            </a:pPr>
            <a:endParaRPr lang="en-US" dirty="0"/>
          </a:p>
          <a:p>
            <a:pPr marL="0" indent="0">
              <a:buNone/>
            </a:pPr>
            <a:r>
              <a:rPr lang="en-US" dirty="0"/>
              <a:t>No se </a:t>
            </a:r>
            <a:r>
              <a:rPr lang="en-US" dirty="0" err="1"/>
              <a:t>puede</a:t>
            </a:r>
            <a:r>
              <a:rPr lang="en-US" dirty="0"/>
              <a:t> </a:t>
            </a:r>
            <a:r>
              <a:rPr lang="en-US" dirty="0" err="1"/>
              <a:t>usar</a:t>
            </a:r>
            <a:r>
              <a:rPr lang="en-US" dirty="0"/>
              <a:t> una </a:t>
            </a:r>
            <a:r>
              <a:rPr lang="en-US" dirty="0" err="1"/>
              <a:t>referencia</a:t>
            </a:r>
            <a:r>
              <a:rPr lang="en-US" dirty="0"/>
              <a:t> de </a:t>
            </a:r>
            <a:r>
              <a:rPr lang="en-US" dirty="0" err="1"/>
              <a:t>objeto</a:t>
            </a:r>
            <a:r>
              <a:rPr lang="en-US" dirty="0"/>
              <a:t> para acceder a un </a:t>
            </a:r>
            <a:r>
              <a:rPr lang="en-US" dirty="0" err="1"/>
              <a:t>miembro</a:t>
            </a:r>
            <a:r>
              <a:rPr lang="en-US" dirty="0"/>
              <a:t> </a:t>
            </a:r>
            <a:r>
              <a:rPr lang="en-US" dirty="0" err="1"/>
              <a:t>estático</a:t>
            </a:r>
            <a:r>
              <a:rPr lang="en-US" dirty="0"/>
              <a:t>.</a:t>
            </a:r>
          </a:p>
          <a:p>
            <a:pPr marL="0" indent="0">
              <a:buNone/>
            </a:pPr>
            <a:r>
              <a:rPr lang="en-US" dirty="0"/>
              <a:t> </a:t>
            </a:r>
            <a:endParaRPr lang="en-BO" dirty="0"/>
          </a:p>
        </p:txBody>
      </p:sp>
      <p:sp>
        <p:nvSpPr>
          <p:cNvPr id="5" name="TextBox 4">
            <a:extLst>
              <a:ext uri="{FF2B5EF4-FFF2-40B4-BE49-F238E27FC236}">
                <a16:creationId xmlns:a16="http://schemas.microsoft.com/office/drawing/2014/main" id="{873D91D2-B2A6-CF4F-BE08-E860F59D0CD3}"/>
              </a:ext>
            </a:extLst>
          </p:cNvPr>
          <p:cNvSpPr txBox="1"/>
          <p:nvPr/>
        </p:nvSpPr>
        <p:spPr>
          <a:xfrm>
            <a:off x="838200" y="1708358"/>
            <a:ext cx="711272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a:t>
            </a:r>
          </a:p>
          <a:p>
            <a:r>
              <a:rPr lang="en-US" sz="1400" b="1" dirty="0">
                <a:solidFill>
                  <a:schemeClr val="bg1"/>
                </a:solidFill>
              </a:rPr>
              <a:t>      public virtual double Area() {  return X * Y;  }</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9431189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D942-09E6-734B-8D53-C386351180A0}"/>
              </a:ext>
            </a:extLst>
          </p:cNvPr>
          <p:cNvSpPr>
            <a:spLocks noGrp="1"/>
          </p:cNvSpPr>
          <p:nvPr>
            <p:ph type="title"/>
          </p:nvPr>
        </p:nvSpPr>
        <p:spPr/>
        <p:txBody>
          <a:bodyPr/>
          <a:lstStyle/>
          <a:p>
            <a:r>
              <a:rPr lang="en-BO" dirty="0"/>
              <a:t>Clases static</a:t>
            </a:r>
          </a:p>
        </p:txBody>
      </p:sp>
      <p:sp>
        <p:nvSpPr>
          <p:cNvPr id="3" name="Content Placeholder 2">
            <a:extLst>
              <a:ext uri="{FF2B5EF4-FFF2-40B4-BE49-F238E27FC236}">
                <a16:creationId xmlns:a16="http://schemas.microsoft.com/office/drawing/2014/main" id="{9F3342E5-461F-BE4F-ABCA-3F15FBD9982B}"/>
              </a:ext>
            </a:extLst>
          </p:cNvPr>
          <p:cNvSpPr>
            <a:spLocks noGrp="1"/>
          </p:cNvSpPr>
          <p:nvPr>
            <p:ph idx="1"/>
          </p:nvPr>
        </p:nvSpPr>
        <p:spPr>
          <a:xfrm>
            <a:off x="8090263" y="2287180"/>
            <a:ext cx="3263537" cy="3225346"/>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Una </a:t>
            </a:r>
            <a:r>
              <a:rPr lang="en-US" dirty="0" err="1"/>
              <a:t>clase</a:t>
            </a:r>
            <a:r>
              <a:rPr lang="en-US" dirty="0"/>
              <a:t> </a:t>
            </a:r>
            <a:r>
              <a:rPr lang="en-US" dirty="0" err="1"/>
              <a:t>también</a:t>
            </a:r>
            <a:r>
              <a:rPr lang="en-US" dirty="0"/>
              <a:t> se </a:t>
            </a:r>
            <a:r>
              <a:rPr lang="en-US" dirty="0" err="1"/>
              <a:t>puede</a:t>
            </a:r>
            <a:r>
              <a:rPr lang="en-US" dirty="0"/>
              <a:t> </a:t>
            </a:r>
            <a:r>
              <a:rPr lang="en-US" dirty="0" err="1"/>
              <a:t>marcar</a:t>
            </a:r>
            <a:r>
              <a:rPr lang="en-US" dirty="0"/>
              <a:t> </a:t>
            </a:r>
            <a:r>
              <a:rPr lang="en-US" dirty="0" err="1"/>
              <a:t>como</a:t>
            </a:r>
            <a:r>
              <a:rPr lang="en-US" dirty="0"/>
              <a:t> </a:t>
            </a:r>
            <a:r>
              <a:rPr lang="en-US" b="1" dirty="0"/>
              <a:t>static</a:t>
            </a:r>
            <a:r>
              <a:rPr lang="en-US" dirty="0"/>
              <a:t> </a:t>
            </a:r>
            <a:r>
              <a:rPr lang="en-US" dirty="0" err="1"/>
              <a:t>si</a:t>
            </a:r>
            <a:r>
              <a:rPr lang="en-US" dirty="0"/>
              <a:t> solo </a:t>
            </a:r>
            <a:r>
              <a:rPr lang="en-US" dirty="0" err="1"/>
              <a:t>contiene</a:t>
            </a:r>
            <a:r>
              <a:rPr lang="en-US" dirty="0"/>
              <a:t> </a:t>
            </a:r>
            <a:r>
              <a:rPr lang="en-US" dirty="0" err="1"/>
              <a:t>miembros</a:t>
            </a:r>
            <a:r>
              <a:rPr lang="en-US" dirty="0"/>
              <a:t> static. Una </a:t>
            </a:r>
            <a:r>
              <a:rPr lang="en-US" dirty="0" err="1"/>
              <a:t>clase</a:t>
            </a:r>
            <a:r>
              <a:rPr lang="en-US" dirty="0"/>
              <a:t> static no </a:t>
            </a:r>
            <a:r>
              <a:rPr lang="en-US" dirty="0" err="1"/>
              <a:t>puede</a:t>
            </a:r>
            <a:r>
              <a:rPr lang="en-US" dirty="0"/>
              <a:t> ser </a:t>
            </a:r>
            <a:r>
              <a:rPr lang="en-US" dirty="0" err="1"/>
              <a:t>heredada</a:t>
            </a:r>
            <a:r>
              <a:rPr lang="en-US" dirty="0"/>
              <a:t> o </a:t>
            </a:r>
            <a:r>
              <a:rPr lang="en-US" dirty="0" err="1"/>
              <a:t>instanciada</a:t>
            </a:r>
            <a:r>
              <a:rPr lang="en-US" dirty="0"/>
              <a:t> </a:t>
            </a:r>
            <a:r>
              <a:rPr lang="en-US" dirty="0" err="1"/>
              <a:t>en</a:t>
            </a:r>
            <a:r>
              <a:rPr lang="en-US" dirty="0"/>
              <a:t> un </a:t>
            </a:r>
            <a:r>
              <a:rPr lang="en-US" dirty="0" err="1"/>
              <a:t>objeto</a:t>
            </a:r>
            <a:r>
              <a:rPr lang="en-US" dirty="0"/>
              <a:t>. </a:t>
            </a:r>
            <a:r>
              <a:rPr lang="en-US" dirty="0" err="1"/>
              <a:t>Intentar</a:t>
            </a:r>
            <a:r>
              <a:rPr lang="en-US" dirty="0"/>
              <a:t> </a:t>
            </a:r>
            <a:r>
              <a:rPr lang="en-US" dirty="0" err="1"/>
              <a:t>hacerlo</a:t>
            </a:r>
            <a:r>
              <a:rPr lang="en-US" dirty="0"/>
              <a:t> </a:t>
            </a:r>
            <a:r>
              <a:rPr lang="en-US" dirty="0" err="1"/>
              <a:t>provoca</a:t>
            </a:r>
            <a:r>
              <a:rPr lang="en-US" dirty="0"/>
              <a:t> un de </a:t>
            </a:r>
            <a:r>
              <a:rPr lang="en-US" dirty="0" err="1"/>
              <a:t>compilación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A55BC38-E50D-5147-8A43-3E0A88BA3331}"/>
              </a:ext>
            </a:extLst>
          </p:cNvPr>
          <p:cNvSpPr txBox="1"/>
          <p:nvPr/>
        </p:nvSpPr>
        <p:spPr>
          <a:xfrm>
            <a:off x="838200" y="1541107"/>
            <a:ext cx="694726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a:t>
            </a:r>
            <a:r>
              <a:rPr lang="en-US" sz="1400" b="1" dirty="0">
                <a:solidFill>
                  <a:schemeClr val="accent2">
                    <a:lumMod val="40000"/>
                    <a:lumOff val="60000"/>
                  </a:schemeClr>
                </a:solidFill>
              </a:rPr>
              <a:t>static</a:t>
            </a:r>
            <a:r>
              <a:rPr lang="en-US" sz="1400" b="1" dirty="0">
                <a:solidFill>
                  <a:schemeClr val="bg1"/>
                </a:solidFill>
              </a:rPr>
              <a:t>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public double X = 0; public double Y = 0;			     // Error </a:t>
            </a:r>
          </a:p>
          <a:p>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 Error       </a:t>
            </a:r>
          </a:p>
          <a:p>
            <a:r>
              <a:rPr lang="en-US" sz="1400" b="1" dirty="0">
                <a:solidFill>
                  <a:schemeClr val="bg1"/>
                </a:solidFill>
              </a:rPr>
              <a:t>      // public virtual double Area() {  return X * Y;  }		     // Error</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Area(double x, double y) { return x * y; }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 var rec = new </a:t>
            </a:r>
            <a:r>
              <a:rPr lang="en-US" sz="1400" b="1" dirty="0" err="1">
                <a:solidFill>
                  <a:schemeClr val="bg1"/>
                </a:solidFill>
              </a:rPr>
              <a:t>Rectangulo</a:t>
            </a:r>
            <a:r>
              <a:rPr lang="en-US" sz="1400" b="1" dirty="0">
                <a:solidFill>
                  <a:schemeClr val="bg1"/>
                </a:solidFill>
              </a:rPr>
              <a:t>(10, 40);			// Error</a:t>
            </a:r>
          </a:p>
          <a:p>
            <a:r>
              <a:rPr lang="en-US" sz="1400" b="1" dirty="0">
                <a:solidFill>
                  <a:schemeClr val="bg1"/>
                </a:solidFill>
              </a:rPr>
              <a:t>                   //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Error</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Rectangulo.Area</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1794587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B519-BE70-924C-BFD4-184DBA33BC5F}"/>
              </a:ext>
            </a:extLst>
          </p:cNvPr>
          <p:cNvSpPr>
            <a:spLocks noGrp="1"/>
          </p:cNvSpPr>
          <p:nvPr>
            <p:ph type="title"/>
          </p:nvPr>
        </p:nvSpPr>
        <p:spPr/>
        <p:txBody>
          <a:bodyPr/>
          <a:lstStyle/>
          <a:p>
            <a:r>
              <a:rPr lang="en-BO" dirty="0"/>
              <a:t>Métodos de extensión </a:t>
            </a:r>
          </a:p>
        </p:txBody>
      </p:sp>
      <p:sp>
        <p:nvSpPr>
          <p:cNvPr id="3" name="Content Placeholder 2">
            <a:extLst>
              <a:ext uri="{FF2B5EF4-FFF2-40B4-BE49-F238E27FC236}">
                <a16:creationId xmlns:a16="http://schemas.microsoft.com/office/drawing/2014/main" id="{3A2BB4DB-BA1F-1C44-A9ED-943CE68ECE19}"/>
              </a:ext>
            </a:extLst>
          </p:cNvPr>
          <p:cNvSpPr>
            <a:spLocks noGrp="1"/>
          </p:cNvSpPr>
          <p:nvPr>
            <p:ph idx="1"/>
          </p:nvPr>
        </p:nvSpPr>
        <p:spPr>
          <a:xfrm>
            <a:off x="8064136" y="1541107"/>
            <a:ext cx="3289663" cy="501675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sz="1600" dirty="0"/>
          </a:p>
          <a:p>
            <a:pPr marL="0" indent="0">
              <a:buNone/>
            </a:pPr>
            <a:r>
              <a:rPr lang="en-US" sz="1600" dirty="0"/>
              <a:t>Los </a:t>
            </a:r>
            <a:r>
              <a:rPr lang="en-US" sz="1600" b="1" dirty="0" err="1"/>
              <a:t>métodos</a:t>
            </a:r>
            <a:r>
              <a:rPr lang="en-US" sz="1600" b="1" dirty="0"/>
              <a:t> de extension </a:t>
            </a:r>
            <a:r>
              <a:rPr lang="en-US" sz="1600" dirty="0" err="1"/>
              <a:t>proporcionan</a:t>
            </a:r>
            <a:r>
              <a:rPr lang="en-US" sz="1600" dirty="0"/>
              <a:t> una forma de </a:t>
            </a:r>
            <a:r>
              <a:rPr lang="en-US" sz="1600" dirty="0" err="1"/>
              <a:t>agregar</a:t>
            </a:r>
            <a:r>
              <a:rPr lang="en-US" sz="1600" dirty="0"/>
              <a:t> </a:t>
            </a:r>
            <a:r>
              <a:rPr lang="en-US" sz="1600" dirty="0" err="1"/>
              <a:t>nuevos</a:t>
            </a:r>
            <a:r>
              <a:rPr lang="en-US" sz="1600" dirty="0"/>
              <a:t> </a:t>
            </a:r>
            <a:r>
              <a:rPr lang="en-US" sz="1600" dirty="0" err="1"/>
              <a:t>métodos</a:t>
            </a:r>
            <a:r>
              <a:rPr lang="en-US" sz="1600" dirty="0"/>
              <a:t> de </a:t>
            </a:r>
            <a:r>
              <a:rPr lang="en-US" sz="1600" dirty="0" err="1"/>
              <a:t>instancia</a:t>
            </a:r>
            <a:r>
              <a:rPr lang="en-US" sz="1600" dirty="0"/>
              <a:t> a una </a:t>
            </a:r>
            <a:r>
              <a:rPr lang="en-US" sz="1600" dirty="0" err="1"/>
              <a:t>clase</a:t>
            </a:r>
            <a:r>
              <a:rPr lang="en-US" sz="1600" dirty="0"/>
              <a:t> </a:t>
            </a:r>
            <a:r>
              <a:rPr lang="en-US" sz="1600" dirty="0" err="1"/>
              <a:t>existente</a:t>
            </a:r>
            <a:r>
              <a:rPr lang="en-US" sz="1600" dirty="0"/>
              <a:t>, </a:t>
            </a:r>
            <a:r>
              <a:rPr lang="en-US" sz="1600" dirty="0" err="1"/>
              <a:t>fuera</a:t>
            </a:r>
            <a:r>
              <a:rPr lang="en-US" sz="1600" dirty="0"/>
              <a:t> de </a:t>
            </a:r>
            <a:r>
              <a:rPr lang="en-US" sz="1600" dirty="0" err="1"/>
              <a:t>su</a:t>
            </a:r>
            <a:r>
              <a:rPr lang="en-US" sz="1600" dirty="0"/>
              <a:t> </a:t>
            </a:r>
            <a:r>
              <a:rPr lang="en-US" sz="1600" dirty="0" err="1"/>
              <a:t>definición</a:t>
            </a:r>
            <a:r>
              <a:rPr lang="en-US" sz="1600" dirty="0"/>
              <a:t> y hasta </a:t>
            </a:r>
            <a:r>
              <a:rPr lang="en-US" sz="1600" dirty="0" err="1"/>
              <a:t>en</a:t>
            </a:r>
            <a:r>
              <a:rPr lang="en-US" sz="1600" dirty="0"/>
              <a:t> </a:t>
            </a:r>
            <a:r>
              <a:rPr lang="en-US" sz="1600" dirty="0" err="1"/>
              <a:t>otro</a:t>
            </a:r>
            <a:r>
              <a:rPr lang="en-US" sz="1600" dirty="0"/>
              <a:t> </a:t>
            </a:r>
            <a:r>
              <a:rPr lang="en-US" sz="1600" dirty="0" err="1"/>
              <a:t>componente</a:t>
            </a:r>
            <a:r>
              <a:rPr lang="en-US" sz="1600" dirty="0"/>
              <a:t> (assembly). </a:t>
            </a:r>
          </a:p>
          <a:p>
            <a:pPr marL="0" indent="0">
              <a:buNone/>
            </a:pPr>
            <a:endParaRPr lang="en-US" sz="1600" dirty="0"/>
          </a:p>
          <a:p>
            <a:pPr marL="0" indent="0">
              <a:buNone/>
            </a:pPr>
            <a:r>
              <a:rPr lang="en-US" sz="1600" dirty="0"/>
              <a:t>Un </a:t>
            </a:r>
            <a:r>
              <a:rPr lang="en-US" sz="1600" dirty="0" err="1"/>
              <a:t>método</a:t>
            </a:r>
            <a:r>
              <a:rPr lang="en-US" sz="1600" dirty="0"/>
              <a:t> de </a:t>
            </a:r>
            <a:r>
              <a:rPr lang="en-US" sz="1600" dirty="0" err="1"/>
              <a:t>extensión</a:t>
            </a:r>
            <a:r>
              <a:rPr lang="en-US" sz="1600" dirty="0"/>
              <a:t> debe </a:t>
            </a:r>
            <a:r>
              <a:rPr lang="en-US" sz="1600" dirty="0" err="1"/>
              <a:t>definirse</a:t>
            </a:r>
            <a:r>
              <a:rPr lang="en-US" sz="1600" dirty="0"/>
              <a:t> </a:t>
            </a:r>
            <a:r>
              <a:rPr lang="en-US" sz="1600" dirty="0" err="1"/>
              <a:t>como</a:t>
            </a:r>
            <a:r>
              <a:rPr lang="en-US" sz="1600" dirty="0"/>
              <a:t> static </a:t>
            </a:r>
            <a:r>
              <a:rPr lang="en-US" sz="1600" dirty="0" err="1"/>
              <a:t>en</a:t>
            </a:r>
            <a:r>
              <a:rPr lang="en-US" sz="1600" dirty="0"/>
              <a:t> una </a:t>
            </a:r>
            <a:r>
              <a:rPr lang="en-US" sz="1600" dirty="0" err="1"/>
              <a:t>clase</a:t>
            </a:r>
            <a:r>
              <a:rPr lang="en-US" sz="1600" dirty="0"/>
              <a:t> static y el keyword this se debe </a:t>
            </a:r>
            <a:r>
              <a:rPr lang="en-US" sz="1600" dirty="0" err="1"/>
              <a:t>usar</a:t>
            </a:r>
            <a:r>
              <a:rPr lang="en-US" sz="1600" dirty="0"/>
              <a:t> </a:t>
            </a:r>
            <a:r>
              <a:rPr lang="en-US" sz="1600" dirty="0" err="1"/>
              <a:t>como</a:t>
            </a:r>
            <a:r>
              <a:rPr lang="en-US" sz="1600" dirty="0"/>
              <a:t> el primer </a:t>
            </a:r>
            <a:r>
              <a:rPr lang="en-US" sz="1600" dirty="0" err="1"/>
              <a:t>parámetro</a:t>
            </a:r>
            <a:r>
              <a:rPr lang="en-US" sz="1600" dirty="0"/>
              <a:t> para </a:t>
            </a:r>
            <a:r>
              <a:rPr lang="en-US" sz="1600" dirty="0" err="1"/>
              <a:t>designar</a:t>
            </a:r>
            <a:r>
              <a:rPr lang="en-US" sz="1600" dirty="0"/>
              <a:t> la </a:t>
            </a:r>
            <a:r>
              <a:rPr lang="en-US" sz="1600" dirty="0" err="1"/>
              <a:t>clase</a:t>
            </a:r>
            <a:r>
              <a:rPr lang="en-US" sz="1600" dirty="0"/>
              <a:t> a extender.</a:t>
            </a:r>
          </a:p>
          <a:p>
            <a:pPr marL="0" indent="0">
              <a:buNone/>
            </a:pPr>
            <a:endParaRPr lang="en-US" sz="1600" dirty="0"/>
          </a:p>
          <a:p>
            <a:pPr marL="0" indent="0">
              <a:buNone/>
            </a:pPr>
            <a:r>
              <a:rPr lang="en-US" sz="1600" dirty="0"/>
              <a:t>El </a:t>
            </a:r>
            <a:r>
              <a:rPr lang="en-US" sz="1600" dirty="0" err="1"/>
              <a:t>método</a:t>
            </a:r>
            <a:r>
              <a:rPr lang="en-US" sz="1600" dirty="0"/>
              <a:t> de </a:t>
            </a:r>
            <a:r>
              <a:rPr lang="en-US" sz="1600" dirty="0" err="1"/>
              <a:t>extensión</a:t>
            </a:r>
            <a:r>
              <a:rPr lang="en-US" sz="1600" dirty="0"/>
              <a:t> es invocable para </a:t>
            </a:r>
            <a:r>
              <a:rPr lang="en-US" sz="1600" dirty="0" err="1"/>
              <a:t>objetos</a:t>
            </a:r>
            <a:r>
              <a:rPr lang="en-US" sz="1600" dirty="0"/>
              <a:t> de </a:t>
            </a:r>
            <a:r>
              <a:rPr lang="en-US" sz="1600" dirty="0" err="1"/>
              <a:t>su</a:t>
            </a:r>
            <a:r>
              <a:rPr lang="en-US" sz="1600" dirty="0"/>
              <a:t> primer type de </a:t>
            </a:r>
            <a:r>
              <a:rPr lang="en-US" sz="1600" dirty="0" err="1"/>
              <a:t>parámetro</a:t>
            </a:r>
            <a:r>
              <a:rPr lang="en-US" sz="1600" dirty="0"/>
              <a:t>, </a:t>
            </a:r>
            <a:r>
              <a:rPr lang="en-US" sz="1600" dirty="0" err="1"/>
              <a:t>como</a:t>
            </a:r>
            <a:r>
              <a:rPr lang="en-US" sz="1600" dirty="0"/>
              <a:t> </a:t>
            </a:r>
            <a:r>
              <a:rPr lang="en-US" sz="1600" dirty="0" err="1"/>
              <a:t>si</a:t>
            </a:r>
            <a:r>
              <a:rPr lang="en-US" sz="1600" dirty="0"/>
              <a:t> </a:t>
            </a:r>
            <a:r>
              <a:rPr lang="en-US" sz="1600" dirty="0" err="1"/>
              <a:t>fuera</a:t>
            </a:r>
            <a:r>
              <a:rPr lang="en-US" sz="1600" dirty="0"/>
              <a:t> un </a:t>
            </a:r>
            <a:r>
              <a:rPr lang="en-US" sz="1600" dirty="0" err="1"/>
              <a:t>método</a:t>
            </a:r>
            <a:r>
              <a:rPr lang="en-US" sz="1600" dirty="0"/>
              <a:t> de </a:t>
            </a:r>
            <a:r>
              <a:rPr lang="en-US" sz="1600" dirty="0" err="1"/>
              <a:t>instancia</a:t>
            </a:r>
            <a:r>
              <a:rPr lang="en-US" sz="1600" dirty="0"/>
              <a:t> de </a:t>
            </a:r>
            <a:r>
              <a:rPr lang="en-US" sz="1600" dirty="0" err="1"/>
              <a:t>dicha</a:t>
            </a:r>
            <a:r>
              <a:rPr lang="en-US" sz="1600" dirty="0"/>
              <a:t> </a:t>
            </a:r>
            <a:r>
              <a:rPr lang="en-US" sz="1600" dirty="0" err="1"/>
              <a:t>clase</a:t>
            </a:r>
            <a:r>
              <a:rPr lang="en-US" sz="1600" dirty="0"/>
              <a:t>. No se </a:t>
            </a:r>
            <a:r>
              <a:rPr lang="en-US" sz="1600" dirty="0" err="1"/>
              <a:t>necesita</a:t>
            </a:r>
            <a:r>
              <a:rPr lang="en-US" sz="1600" dirty="0"/>
              <a:t> </a:t>
            </a:r>
            <a:r>
              <a:rPr lang="en-US" sz="1600" dirty="0" err="1"/>
              <a:t>referencia</a:t>
            </a:r>
            <a:r>
              <a:rPr lang="en-US" sz="1600" dirty="0"/>
              <a:t> a la </a:t>
            </a:r>
            <a:r>
              <a:rPr lang="en-US" sz="1600" dirty="0" err="1"/>
              <a:t>clase</a:t>
            </a:r>
            <a:r>
              <a:rPr lang="en-US" sz="1600" dirty="0"/>
              <a:t> static.</a:t>
            </a:r>
          </a:p>
          <a:p>
            <a:pPr marL="0" indent="0">
              <a:buNone/>
            </a:pPr>
            <a:r>
              <a:rPr lang="en-US" sz="1600" dirty="0"/>
              <a:t> </a:t>
            </a:r>
          </a:p>
          <a:p>
            <a:pPr marL="0" indent="0">
              <a:buNone/>
            </a:pPr>
            <a:r>
              <a:rPr lang="en-US" sz="1600" dirty="0"/>
              <a:t>El </a:t>
            </a:r>
            <a:r>
              <a:rPr lang="en-US" sz="1600" dirty="0" err="1"/>
              <a:t>beneficio</a:t>
            </a:r>
            <a:r>
              <a:rPr lang="en-US" sz="1600" dirty="0"/>
              <a:t> de los </a:t>
            </a:r>
            <a:r>
              <a:rPr lang="en-US" sz="1600" dirty="0" err="1"/>
              <a:t>métodos</a:t>
            </a:r>
            <a:r>
              <a:rPr lang="en-US" sz="1600" dirty="0"/>
              <a:t> de </a:t>
            </a:r>
            <a:r>
              <a:rPr lang="en-US" sz="1600" dirty="0" err="1"/>
              <a:t>extensión</a:t>
            </a:r>
            <a:r>
              <a:rPr lang="en-US" sz="1600" dirty="0"/>
              <a:t> es que le </a:t>
            </a:r>
            <a:r>
              <a:rPr lang="en-US" sz="1600" dirty="0" err="1"/>
              <a:t>permiten</a:t>
            </a:r>
            <a:r>
              <a:rPr lang="en-US" sz="1600" dirty="0"/>
              <a:t> "</a:t>
            </a:r>
            <a:r>
              <a:rPr lang="en-US" sz="1600" dirty="0" err="1"/>
              <a:t>agregar</a:t>
            </a:r>
            <a:r>
              <a:rPr lang="en-US" sz="1600" dirty="0"/>
              <a:t>" </a:t>
            </a:r>
            <a:r>
              <a:rPr lang="en-US" sz="1600" dirty="0" err="1"/>
              <a:t>métodos</a:t>
            </a:r>
            <a:r>
              <a:rPr lang="en-US" sz="1600" dirty="0"/>
              <a:t> a una </a:t>
            </a:r>
            <a:r>
              <a:rPr lang="en-US" sz="1600" dirty="0" err="1"/>
              <a:t>clase</a:t>
            </a:r>
            <a:r>
              <a:rPr lang="en-US" sz="1600" dirty="0"/>
              <a:t> sin </a:t>
            </a:r>
            <a:r>
              <a:rPr lang="en-US" sz="1600" dirty="0" err="1"/>
              <a:t>tener</a:t>
            </a:r>
            <a:r>
              <a:rPr lang="en-US" sz="1600" dirty="0"/>
              <a:t> que </a:t>
            </a:r>
            <a:r>
              <a:rPr lang="en-US" sz="1600" dirty="0" err="1"/>
              <a:t>modificar</a:t>
            </a:r>
            <a:r>
              <a:rPr lang="en-US" sz="1600" dirty="0"/>
              <a:t> o </a:t>
            </a:r>
            <a:r>
              <a:rPr lang="en-US" sz="1600" dirty="0" err="1"/>
              <a:t>derivar</a:t>
            </a:r>
            <a:r>
              <a:rPr lang="en-US" sz="1600" dirty="0"/>
              <a:t> la </a:t>
            </a:r>
            <a:r>
              <a:rPr lang="en-US" sz="1600" dirty="0" err="1"/>
              <a:t>clase</a:t>
            </a:r>
            <a:r>
              <a:rPr lang="en-US" sz="1600" dirty="0"/>
              <a:t> original.</a:t>
            </a:r>
            <a:endParaRPr lang="en-BO" sz="1600" dirty="0"/>
          </a:p>
        </p:txBody>
      </p:sp>
      <p:sp>
        <p:nvSpPr>
          <p:cNvPr id="4" name="TextBox 3">
            <a:extLst>
              <a:ext uri="{FF2B5EF4-FFF2-40B4-BE49-F238E27FC236}">
                <a16:creationId xmlns:a16="http://schemas.microsoft.com/office/drawing/2014/main" id="{8BA10699-2CD6-4E48-BF7B-02A626D654EE}"/>
              </a:ext>
            </a:extLst>
          </p:cNvPr>
          <p:cNvSpPr txBox="1"/>
          <p:nvPr/>
        </p:nvSpPr>
        <p:spPr>
          <a:xfrm>
            <a:off x="838199" y="1648829"/>
            <a:ext cx="6851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static class </a:t>
            </a:r>
            <a:r>
              <a:rPr lang="en-US" sz="1400" b="1" dirty="0" err="1"/>
              <a:t>Extensiones</a:t>
            </a:r>
            <a:r>
              <a:rPr lang="en-US" sz="1400" b="1" dirty="0"/>
              <a:t> {</a:t>
            </a:r>
          </a:p>
          <a:p>
            <a:pPr lvl="1"/>
            <a:r>
              <a:rPr lang="en-US" sz="1400" b="1" dirty="0"/>
              <a:t>public static string </a:t>
            </a:r>
            <a:r>
              <a:rPr lang="en-US" sz="1400" b="1" dirty="0" err="1"/>
              <a:t>ToMayusculasMinusculas</a:t>
            </a:r>
            <a:r>
              <a:rPr lang="en-US" sz="1400" b="1" dirty="0"/>
              <a:t>(this string s) {</a:t>
            </a:r>
          </a:p>
          <a:p>
            <a:pPr lvl="2"/>
            <a:r>
              <a:rPr lang="en-US" sz="1400" b="1" dirty="0"/>
              <a:t>string result = "";</a:t>
            </a:r>
          </a:p>
          <a:p>
            <a:pPr lvl="2"/>
            <a:r>
              <a:rPr lang="en-US" sz="1400" b="1" dirty="0"/>
              <a:t>string </a:t>
            </a:r>
            <a:r>
              <a:rPr lang="en-US" sz="1400" b="1" dirty="0" err="1"/>
              <a:t>minusculas</a:t>
            </a:r>
            <a:r>
              <a:rPr lang="en-US" sz="1400" b="1" dirty="0"/>
              <a:t> = s?.</a:t>
            </a:r>
            <a:r>
              <a:rPr lang="en-US" sz="1400" b="1" dirty="0" err="1"/>
              <a:t>ToLower</a:t>
            </a:r>
            <a:r>
              <a:rPr lang="en-US" sz="1400" b="1" dirty="0"/>
              <a:t>() ?? "";</a:t>
            </a:r>
          </a:p>
          <a:p>
            <a:pPr lvl="2"/>
            <a:r>
              <a:rPr lang="en-US" sz="1400" b="1" dirty="0"/>
              <a:t>string[] </a:t>
            </a:r>
            <a:r>
              <a:rPr lang="en-US" sz="1400" b="1" dirty="0" err="1"/>
              <a:t>partes</a:t>
            </a:r>
            <a:r>
              <a:rPr lang="en-US" sz="1400" b="1" dirty="0"/>
              <a:t> = </a:t>
            </a:r>
            <a:r>
              <a:rPr lang="en-US" sz="1400" b="1" dirty="0" err="1"/>
              <a:t>minusculas.Split</a:t>
            </a:r>
            <a:r>
              <a:rPr lang="en-US" sz="1400" b="1" dirty="0"/>
              <a:t>(' ');</a:t>
            </a:r>
          </a:p>
          <a:p>
            <a:pPr lvl="2"/>
            <a:r>
              <a:rPr lang="en-US" sz="1400" b="1" dirty="0"/>
              <a:t>foreach(var palabra in </a:t>
            </a:r>
            <a:r>
              <a:rPr lang="en-US" sz="1400" b="1" dirty="0" err="1"/>
              <a:t>partes</a:t>
            </a:r>
            <a:r>
              <a:rPr lang="en-US" sz="1400" b="1" dirty="0"/>
              <a:t>) {</a:t>
            </a:r>
          </a:p>
          <a:p>
            <a:pPr lvl="3"/>
            <a:r>
              <a:rPr lang="en-US" sz="1400" b="1" dirty="0"/>
              <a:t>var </a:t>
            </a:r>
            <a:r>
              <a:rPr lang="en-US" sz="1400" b="1" dirty="0" err="1"/>
              <a:t>palabraFinal</a:t>
            </a:r>
            <a:r>
              <a:rPr lang="en-US" sz="1400" b="1" dirty="0"/>
              <a:t> = </a:t>
            </a:r>
            <a:r>
              <a:rPr lang="en-US" sz="1400" b="1" dirty="0" err="1"/>
              <a:t>palabra.Replace</a:t>
            </a:r>
            <a:r>
              <a:rPr lang="en-US" sz="1400" b="1" dirty="0"/>
              <a:t>( palabra[0], </a:t>
            </a:r>
            <a:r>
              <a:rPr lang="en-US" sz="1400" b="1" dirty="0" err="1"/>
              <a:t>palabra.ToUpper</a:t>
            </a:r>
            <a:r>
              <a:rPr lang="en-US" sz="1400" b="1" dirty="0"/>
              <a:t>()[0] );</a:t>
            </a:r>
          </a:p>
          <a:p>
            <a:pPr lvl="2"/>
            <a:r>
              <a:rPr lang="en-US" sz="1400" b="1" dirty="0"/>
              <a:t>            result += (</a:t>
            </a:r>
            <a:r>
              <a:rPr lang="en-US" sz="1400" b="1" dirty="0" err="1"/>
              <a:t>palabraFinal</a:t>
            </a:r>
            <a:r>
              <a:rPr lang="en-US" sz="1400" b="1" dirty="0"/>
              <a:t> + " ");</a:t>
            </a:r>
          </a:p>
          <a:p>
            <a:pPr lvl="1"/>
            <a:r>
              <a:rPr lang="en-US" sz="1400" b="1" dirty="0"/>
              <a:t>           }</a:t>
            </a:r>
          </a:p>
          <a:p>
            <a:pPr lvl="1"/>
            <a:r>
              <a:rPr lang="en-US" sz="1400" b="1" dirty="0"/>
              <a:t>           return result;</a:t>
            </a:r>
          </a:p>
          <a:p>
            <a:r>
              <a:rPr lang="en-US" sz="1400" b="1" dirty="0"/>
              <a:t>            } </a:t>
            </a:r>
          </a:p>
          <a:p>
            <a:r>
              <a:rPr lang="en-US" sz="1400" b="1" dirty="0"/>
              <a:t>}</a:t>
            </a:r>
            <a:br>
              <a:rPr lang="en-US" sz="1400" b="1" dirty="0"/>
            </a:br>
            <a:r>
              <a:rPr lang="en-US" sz="1400" b="1" dirty="0"/>
              <a:t>internal static class Principal { </a:t>
            </a:r>
          </a:p>
          <a:p>
            <a:r>
              <a:rPr lang="en-US" sz="1400" b="1" dirty="0"/>
              <a:t>            static void Main() {</a:t>
            </a:r>
          </a:p>
          <a:p>
            <a:pPr lvl="2"/>
            <a:r>
              <a:rPr lang="en-US" sz="1400" b="1" dirty="0"/>
              <a:t>WriteLine(" </a:t>
            </a:r>
            <a:r>
              <a:rPr lang="en-US" sz="1400" b="1" dirty="0" err="1"/>
              <a:t>Ingrese</a:t>
            </a:r>
            <a:r>
              <a:rPr lang="en-US" sz="1400" b="1" dirty="0"/>
              <a:t> </a:t>
            </a:r>
            <a:r>
              <a:rPr lang="en-US" sz="1400" b="1" dirty="0" err="1"/>
              <a:t>frase</a:t>
            </a:r>
            <a:r>
              <a:rPr lang="en-US" sz="1400" b="1" dirty="0"/>
              <a:t>: ");</a:t>
            </a:r>
          </a:p>
          <a:p>
            <a:pPr lvl="2"/>
            <a:r>
              <a:rPr lang="en-US" sz="1400" b="1" dirty="0"/>
              <a:t>var </a:t>
            </a:r>
            <a:r>
              <a:rPr lang="en-US" sz="1400" b="1" dirty="0" err="1"/>
              <a:t>frase</a:t>
            </a:r>
            <a:r>
              <a:rPr lang="en-US" sz="1400" b="1" dirty="0"/>
              <a:t> = </a:t>
            </a:r>
            <a:r>
              <a:rPr lang="en-US" sz="1400" b="1" dirty="0" err="1"/>
              <a:t>ReadLine</a:t>
            </a:r>
            <a:r>
              <a:rPr lang="en-US" sz="1400" b="1" dirty="0"/>
              <a:t>();</a:t>
            </a:r>
          </a:p>
          <a:p>
            <a:pPr lvl="2"/>
            <a:r>
              <a:rPr lang="en-US" sz="1400" b="1" dirty="0"/>
              <a:t>WriteLine(</a:t>
            </a:r>
            <a:r>
              <a:rPr lang="en-US" sz="1400" b="1" dirty="0" err="1"/>
              <a:t>frase.ToMayusculasMinusculas</a:t>
            </a:r>
            <a:r>
              <a:rPr lang="en-US" sz="1400" b="1" dirty="0"/>
              <a:t>());</a:t>
            </a:r>
          </a:p>
          <a:p>
            <a:pPr lvl="1"/>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80605590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AE97-12C0-D640-AAE9-24F4F8E24A00}"/>
              </a:ext>
            </a:extLst>
          </p:cNvPr>
          <p:cNvSpPr>
            <a:spLocks noGrp="1"/>
          </p:cNvSpPr>
          <p:nvPr>
            <p:ph type="title"/>
          </p:nvPr>
        </p:nvSpPr>
        <p:spPr/>
        <p:txBody>
          <a:bodyPr/>
          <a:lstStyle/>
          <a:p>
            <a:r>
              <a:rPr lang="en-BO" dirty="0"/>
              <a:t>Capítulo 11</a:t>
            </a:r>
          </a:p>
        </p:txBody>
      </p:sp>
      <p:sp>
        <p:nvSpPr>
          <p:cNvPr id="3" name="Content Placeholder 2">
            <a:extLst>
              <a:ext uri="{FF2B5EF4-FFF2-40B4-BE49-F238E27FC236}">
                <a16:creationId xmlns:a16="http://schemas.microsoft.com/office/drawing/2014/main" id="{9B6D642D-BDFA-7840-BC84-11D8CE51A85F}"/>
              </a:ext>
            </a:extLst>
          </p:cNvPr>
          <p:cNvSpPr>
            <a:spLocks noGrp="1"/>
          </p:cNvSpPr>
          <p:nvPr>
            <p:ph idx="1"/>
          </p:nvPr>
        </p:nvSpPr>
        <p:spPr/>
        <p:txBody>
          <a:bodyPr>
            <a:normAutofit/>
          </a:bodyPr>
          <a:lstStyle/>
          <a:p>
            <a:pPr marL="0" indent="0">
              <a:buNone/>
            </a:pPr>
            <a:r>
              <a:rPr lang="en-BO" sz="4000" b="1" dirty="0"/>
              <a:t>Propiedades</a:t>
            </a:r>
          </a:p>
          <a:p>
            <a:pPr marL="0" indent="0">
              <a:buNone/>
            </a:pPr>
            <a:endParaRPr lang="en-BO" sz="4000" b="1" dirty="0"/>
          </a:p>
          <a:p>
            <a:pPr marL="0" indent="0">
              <a:buNone/>
            </a:pPr>
            <a:r>
              <a:rPr lang="en-BO" dirty="0"/>
              <a:t>Escondiendo los campos con propiedades</a:t>
            </a:r>
          </a:p>
        </p:txBody>
      </p:sp>
    </p:spTree>
    <p:extLst>
      <p:ext uri="{BB962C8B-B14F-4D97-AF65-F5344CB8AC3E}">
        <p14:creationId xmlns:p14="http://schemas.microsoft.com/office/powerpoint/2010/main" val="421525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4366-E2A0-054B-BBF2-6926B2139922}"/>
              </a:ext>
            </a:extLst>
          </p:cNvPr>
          <p:cNvSpPr>
            <a:spLocks noGrp="1"/>
          </p:cNvSpPr>
          <p:nvPr>
            <p:ph type="title"/>
          </p:nvPr>
        </p:nvSpPr>
        <p:spPr/>
        <p:txBody>
          <a:bodyPr/>
          <a:lstStyle/>
          <a:p>
            <a:r>
              <a:rPr lang="en-BO" dirty="0"/>
              <a:t>Propiedades</a:t>
            </a:r>
          </a:p>
        </p:txBody>
      </p:sp>
      <p:sp>
        <p:nvSpPr>
          <p:cNvPr id="3" name="Content Placeholder 2">
            <a:extLst>
              <a:ext uri="{FF2B5EF4-FFF2-40B4-BE49-F238E27FC236}">
                <a16:creationId xmlns:a16="http://schemas.microsoft.com/office/drawing/2014/main" id="{9BF680F1-08EF-BC45-8295-F99CAD0CEFBE}"/>
              </a:ext>
            </a:extLst>
          </p:cNvPr>
          <p:cNvSpPr>
            <a:spLocks noGrp="1"/>
          </p:cNvSpPr>
          <p:nvPr>
            <p:ph idx="1"/>
          </p:nvPr>
        </p:nvSpPr>
        <p:spPr>
          <a:xfrm>
            <a:off x="6235336" y="1825625"/>
            <a:ext cx="5118463" cy="43513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Las </a:t>
            </a:r>
            <a:r>
              <a:rPr lang="en-US" b="1" dirty="0" err="1"/>
              <a:t>propiedades</a:t>
            </a:r>
            <a:r>
              <a:rPr lang="en-US" dirty="0"/>
              <a:t> </a:t>
            </a:r>
            <a:r>
              <a:rPr lang="en-US" dirty="0" err="1"/>
              <a:t>en</a:t>
            </a:r>
            <a:r>
              <a:rPr lang="en-US" dirty="0"/>
              <a:t> C # </a:t>
            </a:r>
            <a:r>
              <a:rPr lang="en-US" dirty="0" err="1"/>
              <a:t>permiten</a:t>
            </a:r>
            <a:r>
              <a:rPr lang="en-US" dirty="0"/>
              <a:t> </a:t>
            </a:r>
            <a:r>
              <a:rPr lang="en-US" dirty="0" err="1"/>
              <a:t>proteger</a:t>
            </a:r>
            <a:r>
              <a:rPr lang="en-US" dirty="0"/>
              <a:t> la </a:t>
            </a:r>
            <a:r>
              <a:rPr lang="en-US" dirty="0" err="1"/>
              <a:t>información</a:t>
            </a:r>
            <a:r>
              <a:rPr lang="en-US" dirty="0"/>
              <a:t> de los </a:t>
            </a:r>
            <a:r>
              <a:rPr lang="en-US" dirty="0" err="1"/>
              <a:t>campos</a:t>
            </a:r>
            <a:r>
              <a:rPr lang="en-US" dirty="0"/>
              <a:t>.</a:t>
            </a:r>
          </a:p>
          <a:p>
            <a:pPr marL="0" indent="0">
              <a:buNone/>
            </a:pPr>
            <a:r>
              <a:rPr lang="en-US" dirty="0"/>
              <a:t>Se </a:t>
            </a:r>
            <a:r>
              <a:rPr lang="en-US" dirty="0" err="1"/>
              <a:t>implementan</a:t>
            </a:r>
            <a:r>
              <a:rPr lang="en-US" dirty="0"/>
              <a:t> </a:t>
            </a:r>
            <a:r>
              <a:rPr lang="en-US" dirty="0" err="1"/>
              <a:t>como</a:t>
            </a:r>
            <a:r>
              <a:rPr lang="en-US" dirty="0"/>
              <a:t> </a:t>
            </a:r>
            <a:r>
              <a:rPr lang="en-US" dirty="0" err="1"/>
              <a:t>métodos</a:t>
            </a:r>
            <a:r>
              <a:rPr lang="en-US" dirty="0"/>
              <a:t>, </a:t>
            </a:r>
            <a:r>
              <a:rPr lang="en-US" dirty="0" err="1"/>
              <a:t>pero</a:t>
            </a:r>
            <a:r>
              <a:rPr lang="en-US" dirty="0"/>
              <a:t> se </a:t>
            </a:r>
            <a:r>
              <a:rPr lang="en-US" dirty="0" err="1"/>
              <a:t>usan</a:t>
            </a:r>
            <a:r>
              <a:rPr lang="en-US" dirty="0"/>
              <a:t> </a:t>
            </a:r>
            <a:r>
              <a:rPr lang="en-US" dirty="0" err="1"/>
              <a:t>como</a:t>
            </a:r>
            <a:r>
              <a:rPr lang="en-US" dirty="0"/>
              <a:t> </a:t>
            </a:r>
            <a:r>
              <a:rPr lang="en-US" dirty="0" err="1"/>
              <a:t>si</a:t>
            </a:r>
            <a:r>
              <a:rPr lang="en-US" dirty="0"/>
              <a:t> </a:t>
            </a:r>
            <a:r>
              <a:rPr lang="en-US" dirty="0" err="1"/>
              <a:t>fueran</a:t>
            </a:r>
            <a:r>
              <a:rPr lang="en-US" dirty="0"/>
              <a:t> </a:t>
            </a:r>
            <a:r>
              <a:rPr lang="en-US" dirty="0" err="1"/>
              <a:t>campos</a:t>
            </a:r>
            <a:r>
              <a:rPr lang="en-US" dirty="0"/>
              <a:t>.</a:t>
            </a:r>
            <a:endParaRPr lang="en-BO" dirty="0"/>
          </a:p>
          <a:p>
            <a:pPr marL="0" indent="0">
              <a:buNone/>
            </a:pPr>
            <a:endParaRPr lang="en-US" dirty="0"/>
          </a:p>
          <a:p>
            <a:pPr marL="0" indent="0">
              <a:buNone/>
            </a:pPr>
            <a:r>
              <a:rPr lang="en-US" dirty="0"/>
              <a:t>Lo </a:t>
            </a:r>
            <a:r>
              <a:rPr lang="en-US" dirty="0" err="1"/>
              <a:t>hacen</a:t>
            </a:r>
            <a:r>
              <a:rPr lang="en-US" dirty="0"/>
              <a:t> a </a:t>
            </a:r>
            <a:r>
              <a:rPr lang="en-US" dirty="0" err="1"/>
              <a:t>través</a:t>
            </a:r>
            <a:r>
              <a:rPr lang="en-US" dirty="0"/>
              <a:t> de una </a:t>
            </a:r>
            <a:r>
              <a:rPr lang="en-US" dirty="0" err="1"/>
              <a:t>sintaxis</a:t>
            </a:r>
            <a:r>
              <a:rPr lang="en-US" dirty="0"/>
              <a:t> de </a:t>
            </a:r>
            <a:r>
              <a:rPr lang="en-US" dirty="0" err="1"/>
              <a:t>método</a:t>
            </a:r>
            <a:r>
              <a:rPr lang="en-US" dirty="0"/>
              <a:t> </a:t>
            </a:r>
            <a:r>
              <a:rPr lang="en-US" dirty="0" err="1"/>
              <a:t>especiales</a:t>
            </a:r>
            <a:r>
              <a:rPr lang="en-US" dirty="0"/>
              <a:t> con </a:t>
            </a:r>
            <a:r>
              <a:rPr lang="en-US" dirty="0" err="1"/>
              <a:t>bloques</a:t>
            </a:r>
            <a:r>
              <a:rPr lang="en-US" dirty="0"/>
              <a:t> de </a:t>
            </a:r>
            <a:r>
              <a:rPr lang="en-US" dirty="0" err="1"/>
              <a:t>código</a:t>
            </a:r>
            <a:r>
              <a:rPr lang="en-US" dirty="0"/>
              <a:t> (accessors) para </a:t>
            </a:r>
            <a:r>
              <a:rPr lang="en-US" dirty="0" err="1"/>
              <a:t>recuperar</a:t>
            </a:r>
            <a:r>
              <a:rPr lang="en-US" dirty="0"/>
              <a:t> (get) y </a:t>
            </a:r>
            <a:r>
              <a:rPr lang="en-US" dirty="0" err="1"/>
              <a:t>almacenar</a:t>
            </a:r>
            <a:r>
              <a:rPr lang="en-US" dirty="0"/>
              <a:t> </a:t>
            </a:r>
            <a:r>
              <a:rPr lang="en-US" dirty="0" err="1"/>
              <a:t>valores</a:t>
            </a:r>
            <a:r>
              <a:rPr lang="en-US" dirty="0"/>
              <a:t> (set). </a:t>
            </a:r>
          </a:p>
          <a:p>
            <a:pPr marL="0" indent="0">
              <a:buNone/>
            </a:pPr>
            <a:endParaRPr lang="en-US" dirty="0"/>
          </a:p>
          <a:p>
            <a:pPr marL="0" indent="0">
              <a:buNone/>
            </a:pPr>
            <a:r>
              <a:rPr lang="en-US" dirty="0"/>
              <a:t>Por lo general, se </a:t>
            </a:r>
            <a:r>
              <a:rPr lang="en-US" dirty="0" err="1"/>
              <a:t>declaran</a:t>
            </a:r>
            <a:r>
              <a:rPr lang="en-US" dirty="0"/>
              <a:t> </a:t>
            </a:r>
            <a:r>
              <a:rPr lang="en-US" b="1" dirty="0"/>
              <a:t>public</a:t>
            </a:r>
            <a:r>
              <a:rPr lang="en-US" dirty="0"/>
              <a:t> con el </a:t>
            </a:r>
            <a:r>
              <a:rPr lang="en-US" dirty="0" err="1"/>
              <a:t>mismo</a:t>
            </a:r>
            <a:r>
              <a:rPr lang="en-US" dirty="0"/>
              <a:t> </a:t>
            </a:r>
            <a:r>
              <a:rPr lang="en-US" dirty="0" err="1"/>
              <a:t>tipo</a:t>
            </a:r>
            <a:r>
              <a:rPr lang="en-US" dirty="0"/>
              <a:t> de </a:t>
            </a:r>
            <a:r>
              <a:rPr lang="en-US" dirty="0" err="1"/>
              <a:t>datos</a:t>
            </a:r>
            <a:r>
              <a:rPr lang="en-US" dirty="0"/>
              <a:t> que el campo que van a </a:t>
            </a:r>
            <a:r>
              <a:rPr lang="en-US" dirty="0" err="1"/>
              <a:t>proteger</a:t>
            </a:r>
            <a:r>
              <a:rPr lang="en-US" dirty="0"/>
              <a:t>, </a:t>
            </a:r>
            <a:r>
              <a:rPr lang="en-US" dirty="0" err="1"/>
              <a:t>seguidos</a:t>
            </a:r>
            <a:r>
              <a:rPr lang="en-US" dirty="0"/>
              <a:t> del </a:t>
            </a:r>
            <a:r>
              <a:rPr lang="en-US" dirty="0" err="1"/>
              <a:t>nombre</a:t>
            </a:r>
            <a:r>
              <a:rPr lang="en-US" dirty="0"/>
              <a:t> de la </a:t>
            </a:r>
            <a:r>
              <a:rPr lang="en-US" dirty="0" err="1"/>
              <a:t>propiedad</a:t>
            </a:r>
            <a:r>
              <a:rPr lang="en-US" dirty="0"/>
              <a:t> y el </a:t>
            </a:r>
            <a:r>
              <a:rPr lang="en-US" dirty="0" err="1"/>
              <a:t>bloque</a:t>
            </a:r>
            <a:r>
              <a:rPr lang="en-US" dirty="0"/>
              <a:t> de accessors.</a:t>
            </a:r>
          </a:p>
          <a:p>
            <a:pPr marL="0" indent="0">
              <a:buNone/>
            </a:pPr>
            <a:endParaRPr lang="en-US" dirty="0"/>
          </a:p>
          <a:p>
            <a:pPr marL="0" indent="0">
              <a:buNone/>
            </a:pPr>
            <a:r>
              <a:rPr lang="en-US" dirty="0"/>
              <a:t>El keyword </a:t>
            </a:r>
            <a:r>
              <a:rPr lang="en-US" b="1" dirty="0"/>
              <a:t>value</a:t>
            </a:r>
            <a:r>
              <a:rPr lang="en-US" dirty="0"/>
              <a:t> </a:t>
            </a:r>
            <a:r>
              <a:rPr lang="en-US" dirty="0" err="1"/>
              <a:t>usado</a:t>
            </a:r>
            <a:r>
              <a:rPr lang="en-US" dirty="0"/>
              <a:t> </a:t>
            </a:r>
            <a:r>
              <a:rPr lang="en-US" dirty="0" err="1"/>
              <a:t>en</a:t>
            </a:r>
            <a:r>
              <a:rPr lang="en-US" dirty="0"/>
              <a:t> el context del accessor set </a:t>
            </a:r>
            <a:r>
              <a:rPr lang="en-US" dirty="0" err="1"/>
              <a:t>corresponde</a:t>
            </a:r>
            <a:r>
              <a:rPr lang="en-US" dirty="0"/>
              <a:t> al valor </a:t>
            </a:r>
            <a:r>
              <a:rPr lang="en-US" dirty="0" err="1"/>
              <a:t>asignado</a:t>
            </a:r>
            <a:r>
              <a:rPr lang="en-US" dirty="0"/>
              <a:t> a la </a:t>
            </a:r>
            <a:r>
              <a:rPr lang="en-US" dirty="0" err="1"/>
              <a:t>propiedad</a:t>
            </a:r>
            <a:r>
              <a:rPr lang="en-US" dirty="0"/>
              <a:t>. </a:t>
            </a:r>
          </a:p>
        </p:txBody>
      </p:sp>
      <p:sp>
        <p:nvSpPr>
          <p:cNvPr id="5" name="TextBox 4">
            <a:extLst>
              <a:ext uri="{FF2B5EF4-FFF2-40B4-BE49-F238E27FC236}">
                <a16:creationId xmlns:a16="http://schemas.microsoft.com/office/drawing/2014/main" id="{5E6D3FCC-BE2D-974B-AF09-29717EEA4C8B}"/>
              </a:ext>
            </a:extLst>
          </p:cNvPr>
          <p:cNvSpPr txBox="1"/>
          <p:nvPr/>
        </p:nvSpPr>
        <p:spPr>
          <a:xfrm>
            <a:off x="838200" y="1385193"/>
            <a:ext cx="525780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 double X { get {return x;} set { x = value; }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y = 0;</a:t>
            </a:r>
          </a:p>
          <a:p>
            <a:r>
              <a:rPr lang="en-US" sz="1400" b="1" dirty="0">
                <a:solidFill>
                  <a:schemeClr val="accent2">
                    <a:lumMod val="40000"/>
                    <a:lumOff val="60000"/>
                  </a:schemeClr>
                </a:solidFill>
              </a:rPr>
              <a:t>      public double Y { get {return y;} set { y = value; }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 Area rec = 858</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8388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F9CC-E651-264F-9DDA-49E11856201D}"/>
              </a:ext>
            </a:extLst>
          </p:cNvPr>
          <p:cNvSpPr>
            <a:spLocks noGrp="1"/>
          </p:cNvSpPr>
          <p:nvPr>
            <p:ph type="title"/>
          </p:nvPr>
        </p:nvSpPr>
        <p:spPr/>
        <p:txBody>
          <a:bodyPr/>
          <a:lstStyle/>
          <a:p>
            <a:r>
              <a:rPr lang="en-BO" dirty="0"/>
              <a:t>Validando con propiedades</a:t>
            </a:r>
          </a:p>
        </p:txBody>
      </p:sp>
      <p:sp>
        <p:nvSpPr>
          <p:cNvPr id="3" name="Content Placeholder 2">
            <a:extLst>
              <a:ext uri="{FF2B5EF4-FFF2-40B4-BE49-F238E27FC236}">
                <a16:creationId xmlns:a16="http://schemas.microsoft.com/office/drawing/2014/main" id="{9D562C04-C379-7C42-BB3E-7DEB8DCBDFFA}"/>
              </a:ext>
            </a:extLst>
          </p:cNvPr>
          <p:cNvSpPr>
            <a:spLocks noGrp="1"/>
          </p:cNvSpPr>
          <p:nvPr>
            <p:ph idx="1"/>
          </p:nvPr>
        </p:nvSpPr>
        <p:spPr>
          <a:xfrm>
            <a:off x="6574972" y="2078173"/>
            <a:ext cx="4778828" cy="3216638"/>
          </a:xfrm>
          <a:solidFill>
            <a:schemeClr val="accent5">
              <a:lumMod val="20000"/>
              <a:lumOff val="80000"/>
            </a:schemeClr>
          </a:solidFill>
          <a:ln>
            <a:solidFill>
              <a:schemeClr val="accent1"/>
            </a:solidFill>
          </a:ln>
        </p:spPr>
        <p:txBody>
          <a:bodyPr>
            <a:normAutofit/>
          </a:bodyPr>
          <a:lstStyle/>
          <a:p>
            <a:pPr marL="0" indent="0">
              <a:buNone/>
            </a:pPr>
            <a:endParaRPr lang="en-US" dirty="0"/>
          </a:p>
          <a:p>
            <a:pPr marL="0" indent="0">
              <a:buNone/>
            </a:pPr>
            <a:r>
              <a:rPr lang="en-US" dirty="0"/>
              <a:t>Una </a:t>
            </a:r>
            <a:r>
              <a:rPr lang="en-US" dirty="0" err="1"/>
              <a:t>segunda</a:t>
            </a:r>
            <a:r>
              <a:rPr lang="en-US" dirty="0"/>
              <a:t> </a:t>
            </a:r>
            <a:r>
              <a:rPr lang="en-US" dirty="0" err="1"/>
              <a:t>ventaja</a:t>
            </a:r>
            <a:r>
              <a:rPr lang="en-US" dirty="0"/>
              <a:t> de las </a:t>
            </a:r>
            <a:r>
              <a:rPr lang="en-US" dirty="0" err="1"/>
              <a:t>propiedades</a:t>
            </a:r>
            <a:r>
              <a:rPr lang="en-US" dirty="0"/>
              <a:t> es que </a:t>
            </a:r>
            <a:r>
              <a:rPr lang="en-US" dirty="0" err="1"/>
              <a:t>permiten</a:t>
            </a:r>
            <a:r>
              <a:rPr lang="en-US" dirty="0"/>
              <a:t> </a:t>
            </a:r>
            <a:r>
              <a:rPr lang="en-US" dirty="0" err="1"/>
              <a:t>validar</a:t>
            </a:r>
            <a:r>
              <a:rPr lang="en-US" dirty="0"/>
              <a:t> los </a:t>
            </a:r>
            <a:r>
              <a:rPr lang="en-US" dirty="0" err="1"/>
              <a:t>datos</a:t>
            </a:r>
            <a:r>
              <a:rPr lang="en-US" dirty="0"/>
              <a:t> antes de </a:t>
            </a:r>
            <a:r>
              <a:rPr lang="en-US" dirty="0" err="1"/>
              <a:t>permitir</a:t>
            </a:r>
            <a:r>
              <a:rPr lang="en-US" dirty="0"/>
              <a:t> un </a:t>
            </a:r>
            <a:r>
              <a:rPr lang="en-US" dirty="0" err="1"/>
              <a:t>cambio</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2AFE5A0-0E4E-FA4B-99B9-845881DC596F}"/>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a:t>
            </a:r>
            <a:r>
              <a:rPr lang="en-US" sz="1400" b="1" dirty="0">
                <a:solidFill>
                  <a:schemeClr val="accent2">
                    <a:lumMod val="40000"/>
                    <a:lumOff val="60000"/>
                  </a:schemeClr>
                </a:solidFill>
              </a:rPr>
              <a:t>if(value &gt; 0) x = value;</a:t>
            </a:r>
            <a:r>
              <a:rPr lang="en-US" sz="1400" b="1" dirty="0">
                <a:solidFill>
                  <a:schemeClr val="bg1"/>
                </a:solidFill>
              </a:rPr>
              <a:t> }  </a:t>
            </a:r>
          </a:p>
          <a:p>
            <a:r>
              <a:rPr lang="en-US" sz="1400" b="1" dirty="0">
                <a:solidFill>
                  <a:schemeClr val="bg1"/>
                </a:solidFill>
              </a:rPr>
              <a:t>	             }  </a:t>
            </a:r>
          </a:p>
          <a:p>
            <a:r>
              <a:rPr lang="en-US" sz="1400" b="1" dirty="0">
                <a:solidFill>
                  <a:schemeClr val="bg1"/>
                </a:solidFill>
              </a:rPr>
              <a:t>      protected double y = 0;</a:t>
            </a:r>
          </a:p>
          <a:p>
            <a:r>
              <a:rPr lang="en-US" sz="1400" b="1" dirty="0">
                <a:solidFill>
                  <a:schemeClr val="bg1"/>
                </a:solidFill>
              </a:rPr>
              <a:t>      public double Y { get {return y;} set { </a:t>
            </a:r>
            <a:r>
              <a:rPr lang="en-US" sz="1400" b="1" dirty="0">
                <a:solidFill>
                  <a:schemeClr val="accent2">
                    <a:lumMod val="40000"/>
                    <a:lumOff val="60000"/>
                  </a:schemeClr>
                </a:solidFill>
              </a:rPr>
              <a:t>if(value &gt; 0) y = value; </a:t>
            </a:r>
            <a:r>
              <a:rPr lang="en-US" sz="1400" b="1" dirty="0">
                <a:solidFill>
                  <a:schemeClr val="bg1"/>
                </a:solidFill>
              </a:rPr>
              <a:t>}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89334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5CD5-AF8D-E146-ABF3-1964B1D828BF}"/>
              </a:ext>
            </a:extLst>
          </p:cNvPr>
          <p:cNvSpPr>
            <a:spLocks noGrp="1"/>
          </p:cNvSpPr>
          <p:nvPr>
            <p:ph type="title"/>
          </p:nvPr>
        </p:nvSpPr>
        <p:spPr/>
        <p:txBody>
          <a:bodyPr/>
          <a:lstStyle/>
          <a:p>
            <a:r>
              <a:rPr lang="en-BO" dirty="0"/>
              <a:t>Propiedades read-only y write-only</a:t>
            </a:r>
          </a:p>
        </p:txBody>
      </p:sp>
      <p:sp>
        <p:nvSpPr>
          <p:cNvPr id="3" name="Content Placeholder 2">
            <a:extLst>
              <a:ext uri="{FF2B5EF4-FFF2-40B4-BE49-F238E27FC236}">
                <a16:creationId xmlns:a16="http://schemas.microsoft.com/office/drawing/2014/main" id="{71E5F7C0-A0B5-D44F-A0E8-E8FA80D38A84}"/>
              </a:ext>
            </a:extLst>
          </p:cNvPr>
          <p:cNvSpPr>
            <a:spLocks noGrp="1"/>
          </p:cNvSpPr>
          <p:nvPr>
            <p:ph idx="1"/>
          </p:nvPr>
        </p:nvSpPr>
        <p:spPr>
          <a:xfrm>
            <a:off x="6844937" y="1825625"/>
            <a:ext cx="4508863" cy="4351338"/>
          </a:xfrm>
          <a:solidFill>
            <a:schemeClr val="accent5">
              <a:lumMod val="20000"/>
              <a:lumOff val="80000"/>
            </a:schemeClr>
          </a:solidFill>
          <a:ln>
            <a:solidFill>
              <a:schemeClr val="accent1"/>
            </a:solidFill>
          </a:ln>
        </p:spPr>
        <p:txBody>
          <a:bodyPr/>
          <a:lstStyle/>
          <a:p>
            <a:pPr marL="0" indent="0">
              <a:buNone/>
            </a:pPr>
            <a:endParaRPr lang="en-US" dirty="0"/>
          </a:p>
          <a:p>
            <a:pPr marL="0" indent="0">
              <a:buNone/>
            </a:pPr>
            <a:r>
              <a:rPr lang="en-US" dirty="0" err="1"/>
              <a:t>Cualquiera</a:t>
            </a:r>
            <a:r>
              <a:rPr lang="en-US" dirty="0"/>
              <a:t> de los </a:t>
            </a:r>
            <a:r>
              <a:rPr lang="en-US" dirty="0" err="1"/>
              <a:t>accesos</a:t>
            </a:r>
            <a:r>
              <a:rPr lang="en-US" dirty="0"/>
              <a:t> </a:t>
            </a:r>
            <a:r>
              <a:rPr lang="en-US" dirty="0" err="1"/>
              <a:t>puede</a:t>
            </a:r>
            <a:r>
              <a:rPr lang="en-US" dirty="0"/>
              <a:t> </a:t>
            </a:r>
            <a:r>
              <a:rPr lang="en-US" dirty="0" err="1"/>
              <a:t>omitirse</a:t>
            </a:r>
            <a:r>
              <a:rPr lang="en-US" dirty="0"/>
              <a:t>. Sin el accessor </a:t>
            </a:r>
            <a:r>
              <a:rPr lang="en-US" b="1" dirty="0"/>
              <a:t>set</a:t>
            </a:r>
            <a:r>
              <a:rPr lang="en-US" dirty="0"/>
              <a:t>, la </a:t>
            </a:r>
            <a:r>
              <a:rPr lang="en-US" dirty="0" err="1"/>
              <a:t>propiedad</a:t>
            </a:r>
            <a:r>
              <a:rPr lang="en-US" dirty="0"/>
              <a:t> </a:t>
            </a:r>
            <a:r>
              <a:rPr lang="en-US" dirty="0" err="1"/>
              <a:t>pasa</a:t>
            </a:r>
            <a:r>
              <a:rPr lang="en-US" dirty="0"/>
              <a:t> a ser de solo de </a:t>
            </a:r>
            <a:r>
              <a:rPr lang="en-US" dirty="0" err="1"/>
              <a:t>lectura</a:t>
            </a:r>
            <a:r>
              <a:rPr lang="en-US" dirty="0"/>
              <a:t> (</a:t>
            </a:r>
            <a:r>
              <a:rPr lang="en-US" b="1" dirty="0"/>
              <a:t>read-only</a:t>
            </a:r>
            <a:r>
              <a:rPr lang="en-US" dirty="0"/>
              <a:t>), y al </a:t>
            </a:r>
            <a:r>
              <a:rPr lang="en-US" dirty="0" err="1"/>
              <a:t>dejar</a:t>
            </a:r>
            <a:r>
              <a:rPr lang="en-US" dirty="0"/>
              <a:t> de </a:t>
            </a:r>
            <a:r>
              <a:rPr lang="en-US" dirty="0" err="1"/>
              <a:t>lado</a:t>
            </a:r>
            <a:r>
              <a:rPr lang="en-US" dirty="0"/>
              <a:t> el </a:t>
            </a:r>
            <a:r>
              <a:rPr lang="en-US" dirty="0" err="1"/>
              <a:t>accesor</a:t>
            </a:r>
            <a:r>
              <a:rPr lang="en-US" dirty="0"/>
              <a:t> </a:t>
            </a:r>
            <a:r>
              <a:rPr lang="en-US" b="1" dirty="0"/>
              <a:t>get</a:t>
            </a:r>
            <a:r>
              <a:rPr lang="en-US" dirty="0"/>
              <a:t>, la </a:t>
            </a:r>
            <a:r>
              <a:rPr lang="en-US" dirty="0" err="1"/>
              <a:t>propiedad</a:t>
            </a:r>
            <a:r>
              <a:rPr lang="en-US" dirty="0"/>
              <a:t> se </a:t>
            </a:r>
            <a:r>
              <a:rPr lang="en-US" dirty="0" err="1"/>
              <a:t>convierte</a:t>
            </a:r>
            <a:r>
              <a:rPr lang="en-US" dirty="0"/>
              <a:t> </a:t>
            </a:r>
            <a:r>
              <a:rPr lang="en-US" dirty="0" err="1"/>
              <a:t>en</a:t>
            </a:r>
            <a:r>
              <a:rPr lang="en-US" dirty="0"/>
              <a:t> solo de </a:t>
            </a:r>
            <a:r>
              <a:rPr lang="en-US" dirty="0" err="1"/>
              <a:t>escritura</a:t>
            </a:r>
            <a:r>
              <a:rPr lang="en-US" dirty="0"/>
              <a:t> (</a:t>
            </a:r>
            <a:r>
              <a:rPr lang="en-US" b="1" dirty="0"/>
              <a:t>write-only</a:t>
            </a:r>
            <a:r>
              <a:rPr lang="en-US" dirty="0"/>
              <a:t>).</a:t>
            </a:r>
            <a:endParaRPr lang="en-BO" dirty="0"/>
          </a:p>
        </p:txBody>
      </p:sp>
      <p:sp>
        <p:nvSpPr>
          <p:cNvPr id="4" name="TextBox 3">
            <a:extLst>
              <a:ext uri="{FF2B5EF4-FFF2-40B4-BE49-F238E27FC236}">
                <a16:creationId xmlns:a16="http://schemas.microsoft.com/office/drawing/2014/main" id="{5EBE27E8-DAFE-D743-AE4B-A05A39A83B32}"/>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if(value &gt; 0) x = value; } }  </a:t>
            </a:r>
          </a:p>
          <a:p>
            <a:r>
              <a:rPr lang="en-US" sz="1400" b="1" dirty="0">
                <a:solidFill>
                  <a:schemeClr val="bg1"/>
                </a:solidFill>
              </a:rPr>
              <a:t>      protected double y = 0;</a:t>
            </a:r>
          </a:p>
          <a:p>
            <a:r>
              <a:rPr lang="en-US" sz="1400" b="1" dirty="0">
                <a:solidFill>
                  <a:schemeClr val="bg1"/>
                </a:solidFill>
              </a:rPr>
              <a:t>      public double Y { get {return y;} set { if(value &gt; 0) y = value; } }  </a:t>
            </a:r>
          </a:p>
          <a:p>
            <a:r>
              <a:rPr lang="en-US" sz="1400" b="1" dirty="0">
                <a:solidFill>
                  <a:schemeClr val="bg1"/>
                </a:solidFill>
              </a:rPr>
              <a:t>      protected bool </a:t>
            </a:r>
            <a:r>
              <a:rPr lang="en-US" sz="1400" b="1" dirty="0" err="1">
                <a:solidFill>
                  <a:schemeClr val="bg1"/>
                </a:solidFill>
              </a:rPr>
              <a:t>activo</a:t>
            </a:r>
            <a:r>
              <a:rPr lang="en-US" sz="1400" b="1" dirty="0">
                <a:solidFill>
                  <a:schemeClr val="bg1"/>
                </a:solidFill>
              </a:rPr>
              <a:t> = true; </a:t>
            </a:r>
          </a:p>
          <a:p>
            <a:r>
              <a:rPr lang="en-US" sz="1400" b="1" dirty="0">
                <a:solidFill>
                  <a:schemeClr val="bg1"/>
                </a:solidFill>
              </a:rPr>
              <a:t>      public bool </a:t>
            </a:r>
            <a:r>
              <a:rPr lang="en-US" sz="1400" b="1" dirty="0" err="1">
                <a:solidFill>
                  <a:schemeClr val="bg1"/>
                </a:solidFill>
              </a:rPr>
              <a:t>Activo</a:t>
            </a:r>
            <a:r>
              <a:rPr lang="en-US" sz="1400" b="1" dirty="0">
                <a:solidFill>
                  <a:schemeClr val="bg1"/>
                </a:solidFill>
              </a:rPr>
              <a:t> {  </a:t>
            </a:r>
            <a:r>
              <a:rPr lang="en-US" sz="1400" b="1" dirty="0">
                <a:solidFill>
                  <a:schemeClr val="accent2">
                    <a:lumMod val="40000"/>
                    <a:lumOff val="60000"/>
                  </a:schemeClr>
                </a:solidFill>
              </a:rPr>
              <a:t>set {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value;}</a:t>
            </a:r>
            <a:r>
              <a:rPr lang="en-US" sz="1400" b="1" dirty="0">
                <a:solidFill>
                  <a:schemeClr val="bg1"/>
                </a:solidFill>
              </a:rPr>
              <a:t>  }</a:t>
            </a:r>
          </a:p>
          <a:p>
            <a:r>
              <a:rPr lang="en-US" sz="1400" b="1" dirty="0">
                <a:solidFill>
                  <a:schemeClr val="bg1"/>
                </a:solidFill>
              </a:rPr>
              <a:t>      public double Area {  </a:t>
            </a:r>
            <a:r>
              <a:rPr lang="en-US" sz="1400" b="1" dirty="0">
                <a:solidFill>
                  <a:schemeClr val="accent2">
                    <a:lumMod val="40000"/>
                    <a:lumOff val="60000"/>
                  </a:schemeClr>
                </a:solidFill>
              </a:rPr>
              <a:t>get { return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X * Y : -1;}</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r>
              <a:rPr lang="en-US" sz="1400" b="1" dirty="0" err="1">
                <a:solidFill>
                  <a:schemeClr val="bg1"/>
                </a:solidFill>
              </a:rPr>
              <a:t>rec.Activo</a:t>
            </a:r>
            <a:r>
              <a:rPr lang="en-US" sz="1400" b="1" dirty="0">
                <a:solidFill>
                  <a:schemeClr val="bg1"/>
                </a:solidFill>
              </a:rPr>
              <a:t> = false;</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-1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394976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8189</TotalTime>
  <Words>30201</Words>
  <Application>Microsoft Macintosh PowerPoint</Application>
  <PresentationFormat>Widescreen</PresentationFormat>
  <Paragraphs>3141</Paragraphs>
  <Slides>171</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171</vt:i4>
      </vt:variant>
    </vt:vector>
  </HeadingPairs>
  <TitlesOfParts>
    <vt:vector size="175"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lpstr>Capítulo 7</vt:lpstr>
      <vt:lpstr>Clase de instancia y objeto</vt:lpstr>
      <vt:lpstr>Creación de objetos (new)</vt:lpstr>
      <vt:lpstr>Clase static</vt:lpstr>
      <vt:lpstr>Clases de instancia con miembros static</vt:lpstr>
      <vt:lpstr>Constructor </vt:lpstr>
      <vt:lpstr>Construyendo con argumentos</vt:lpstr>
      <vt:lpstr>Usando clases y objetos de librerias</vt:lpstr>
      <vt:lpstr>Contando instancias</vt:lpstr>
      <vt:lpstr>this</vt:lpstr>
      <vt:lpstr>Sobrecarga de constructores</vt:lpstr>
      <vt:lpstr>Constructor default</vt:lpstr>
      <vt:lpstr>Agregando un constructor default</vt:lpstr>
      <vt:lpstr>Encadenamiento de constructores</vt:lpstr>
      <vt:lpstr>Constructores con parámetros iniciales</vt:lpstr>
      <vt:lpstr>Inicializadores de campos</vt:lpstr>
      <vt:lpstr>Inicializadores de objetos</vt:lpstr>
      <vt:lpstr>Clases parciales</vt:lpstr>
      <vt:lpstr>Garbage collector</vt:lpstr>
      <vt:lpstr>Destructor</vt:lpstr>
      <vt:lpstr>Keyword null</vt:lpstr>
      <vt:lpstr>Usando referencias con el operador ternario</vt:lpstr>
      <vt:lpstr>Tipos nulables</vt:lpstr>
      <vt:lpstr>Operador Null-Coalescing</vt:lpstr>
      <vt:lpstr>Operador condicional nulo</vt:lpstr>
      <vt:lpstr>Valores default</vt:lpstr>
      <vt:lpstr>Keyword default</vt:lpstr>
      <vt:lpstr>Capítulo 8 </vt:lpstr>
      <vt:lpstr>Herencia</vt:lpstr>
      <vt:lpstr>La clase Object</vt:lpstr>
      <vt:lpstr>Miembros de System.Object</vt:lpstr>
      <vt:lpstr>Upcast</vt:lpstr>
      <vt:lpstr>Downcast</vt:lpstr>
      <vt:lpstr>is y as</vt:lpstr>
      <vt:lpstr>Using is with Pattern Matching </vt:lpstr>
      <vt:lpstr>If con uso de is y pattern matching</vt:lpstr>
      <vt:lpstr>Switch y pattern matching</vt:lpstr>
      <vt:lpstr>Boxing</vt:lpstr>
      <vt:lpstr>Unboxing</vt:lpstr>
      <vt:lpstr>Hiding métodos</vt:lpstr>
      <vt:lpstr>Miembros static en clases derivadas</vt:lpstr>
      <vt:lpstr>Overriding Members</vt:lpstr>
      <vt:lpstr>Hiding y Overriding</vt:lpstr>
      <vt:lpstr>sealed</vt:lpstr>
      <vt:lpstr>sealed class</vt:lpstr>
      <vt:lpstr>Keyword base</vt:lpstr>
      <vt:lpstr>Constructores de la clase base</vt:lpstr>
      <vt:lpstr>Capítulo 9</vt:lpstr>
      <vt:lpstr>Modificadores de niveles de acceso</vt:lpstr>
      <vt:lpstr>Niveles de acceso para types no-contenidos</vt:lpstr>
      <vt:lpstr>private</vt:lpstr>
      <vt:lpstr> Acceso privado por defaultate int Suma()</vt:lpstr>
      <vt:lpstr>Acceso protected</vt:lpstr>
      <vt:lpstr>Acceso protected: amplía a las derivadas</vt:lpstr>
      <vt:lpstr>internal</vt:lpstr>
      <vt:lpstr>internal: público para el mismo componente</vt:lpstr>
      <vt:lpstr>Acceso protected internal</vt:lpstr>
      <vt:lpstr>protected internal: la unión de ambos casos</vt:lpstr>
      <vt:lpstr>Acceso private protected</vt:lpstr>
      <vt:lpstr>private protected: la intersección de protected e internal</vt:lpstr>
      <vt:lpstr>Clases anidadas</vt:lpstr>
      <vt:lpstr>Pautas para el manejo de niveles de acceso</vt:lpstr>
      <vt:lpstr>Capítulo 10</vt:lpstr>
      <vt:lpstr>Miembros static</vt:lpstr>
      <vt:lpstr>Accediendo a los miembros static</vt:lpstr>
      <vt:lpstr>Clases static</vt:lpstr>
      <vt:lpstr>Métodos de extensión </vt:lpstr>
      <vt:lpstr>Capítulo 11</vt:lpstr>
      <vt:lpstr>Propiedades</vt:lpstr>
      <vt:lpstr>Validando con propiedades</vt:lpstr>
      <vt:lpstr>Propiedades read-only y write-only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569</cp:revision>
  <dcterms:created xsi:type="dcterms:W3CDTF">2020-04-17T15:21:31Z</dcterms:created>
  <dcterms:modified xsi:type="dcterms:W3CDTF">2020-05-03T21:14:47Z</dcterms:modified>
</cp:coreProperties>
</file>