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2"/>
  </p:notesMasterIdLst>
  <p:sldIdLst>
    <p:sldId id="256" r:id="rId2"/>
    <p:sldId id="264" r:id="rId3"/>
    <p:sldId id="257" r:id="rId4"/>
    <p:sldId id="265" r:id="rId5"/>
    <p:sldId id="266" r:id="rId6"/>
    <p:sldId id="260" r:id="rId7"/>
    <p:sldId id="267" r:id="rId8"/>
    <p:sldId id="268" r:id="rId9"/>
    <p:sldId id="263"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37"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9" r:id="rId79"/>
    <p:sldId id="340" r:id="rId80"/>
    <p:sldId id="341" r:id="rId81"/>
    <p:sldId id="343" r:id="rId82"/>
    <p:sldId id="342" r:id="rId83"/>
    <p:sldId id="344" r:id="rId84"/>
    <p:sldId id="345" r:id="rId85"/>
    <p:sldId id="336" r:id="rId86"/>
    <p:sldId id="338" r:id="rId87"/>
    <p:sldId id="346" r:id="rId88"/>
    <p:sldId id="347" r:id="rId89"/>
    <p:sldId id="348" r:id="rId90"/>
    <p:sldId id="349" r:id="rId91"/>
    <p:sldId id="350" r:id="rId92"/>
    <p:sldId id="351" r:id="rId93"/>
    <p:sldId id="352" r:id="rId94"/>
    <p:sldId id="353" r:id="rId95"/>
    <p:sldId id="354" r:id="rId96"/>
    <p:sldId id="355" r:id="rId97"/>
    <p:sldId id="356" r:id="rId98"/>
    <p:sldId id="358" r:id="rId99"/>
    <p:sldId id="359" r:id="rId100"/>
    <p:sldId id="360" r:id="rId101"/>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8BE0BC-1AFC-A540-9D5D-1168F4D3274E}">
          <p14:sldIdLst>
            <p14:sldId id="256"/>
            <p14:sldId id="264"/>
            <p14:sldId id="257"/>
            <p14:sldId id="265"/>
            <p14:sldId id="266"/>
            <p14:sldId id="260"/>
            <p14:sldId id="267"/>
            <p14:sldId id="268"/>
            <p14:sldId id="263"/>
            <p14:sldId id="269"/>
            <p14:sldId id="270"/>
            <p14:sldId id="271"/>
            <p14:sldId id="272"/>
            <p14:sldId id="273"/>
            <p14:sldId id="274"/>
            <p14:sldId id="275"/>
            <p14:sldId id="276"/>
            <p14:sldId id="278"/>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37"/>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9"/>
            <p14:sldId id="340"/>
            <p14:sldId id="341"/>
            <p14:sldId id="343"/>
            <p14:sldId id="342"/>
            <p14:sldId id="344"/>
            <p14:sldId id="345"/>
            <p14:sldId id="336"/>
            <p14:sldId id="338"/>
            <p14:sldId id="346"/>
            <p14:sldId id="347"/>
            <p14:sldId id="348"/>
            <p14:sldId id="349"/>
            <p14:sldId id="350"/>
            <p14:sldId id="351"/>
            <p14:sldId id="352"/>
            <p14:sldId id="353"/>
            <p14:sldId id="354"/>
            <p14:sldId id="355"/>
            <p14:sldId id="356"/>
            <p14:sldId id="358"/>
            <p14:sldId id="359"/>
            <p14:sldId id="3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4829"/>
  </p:normalViewPr>
  <p:slideViewPr>
    <p:cSldViewPr snapToGrid="0" snapToObjects="1">
      <p:cViewPr varScale="1">
        <p:scale>
          <a:sx n="147" d="100"/>
          <a:sy n="147" d="100"/>
        </p:scale>
        <p:origin x="16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1E310-8366-2740-B701-834CA158AAE3}" type="datetimeFigureOut">
              <a:rPr lang="en-BO" smtClean="0"/>
              <a:t>4/28/20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62FAD-41FB-114C-973F-4611EED3A6D2}" type="slidenum">
              <a:rPr lang="en-BO" smtClean="0"/>
              <a:t>‹#›</a:t>
            </a:fld>
            <a:endParaRPr lang="en-BO"/>
          </a:p>
        </p:txBody>
      </p:sp>
    </p:spTree>
    <p:extLst>
      <p:ext uri="{BB962C8B-B14F-4D97-AF65-F5344CB8AC3E}">
        <p14:creationId xmlns:p14="http://schemas.microsoft.com/office/powerpoint/2010/main" val="380245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a:t>
            </a:fld>
            <a:endParaRPr lang="en-BO"/>
          </a:p>
        </p:txBody>
      </p:sp>
    </p:spTree>
    <p:extLst>
      <p:ext uri="{BB962C8B-B14F-4D97-AF65-F5344CB8AC3E}">
        <p14:creationId xmlns:p14="http://schemas.microsoft.com/office/powerpoint/2010/main" val="94588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53</a:t>
            </a:fld>
            <a:endParaRPr lang="en-BO"/>
          </a:p>
        </p:txBody>
      </p:sp>
    </p:spTree>
    <p:extLst>
      <p:ext uri="{BB962C8B-B14F-4D97-AF65-F5344CB8AC3E}">
        <p14:creationId xmlns:p14="http://schemas.microsoft.com/office/powerpoint/2010/main" val="35736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Probar entrar a elemento de tipo string[] no asignado</a:t>
            </a:r>
          </a:p>
        </p:txBody>
      </p:sp>
      <p:sp>
        <p:nvSpPr>
          <p:cNvPr id="4" name="Slide Number Placeholder 3"/>
          <p:cNvSpPr>
            <a:spLocks noGrp="1"/>
          </p:cNvSpPr>
          <p:nvPr>
            <p:ph type="sldNum" sz="quarter" idx="5"/>
          </p:nvPr>
        </p:nvSpPr>
        <p:spPr/>
        <p:txBody>
          <a:bodyPr/>
          <a:lstStyle/>
          <a:p>
            <a:fld id="{38D62FAD-41FB-114C-973F-4611EED3A6D2}" type="slidenum">
              <a:rPr lang="en-BO" smtClean="0"/>
              <a:t>56</a:t>
            </a:fld>
            <a:endParaRPr lang="en-BO"/>
          </a:p>
        </p:txBody>
      </p:sp>
    </p:spTree>
    <p:extLst>
      <p:ext uri="{BB962C8B-B14F-4D97-AF65-F5344CB8AC3E}">
        <p14:creationId xmlns:p14="http://schemas.microsoft.com/office/powerpoint/2010/main" val="500555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58</a:t>
            </a:fld>
            <a:endParaRPr lang="en-BO"/>
          </a:p>
        </p:txBody>
      </p:sp>
    </p:spTree>
    <p:extLst>
      <p:ext uri="{BB962C8B-B14F-4D97-AF65-F5344CB8AC3E}">
        <p14:creationId xmlns:p14="http://schemas.microsoft.com/office/powerpoint/2010/main" val="1370801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64</a:t>
            </a:fld>
            <a:endParaRPr lang="en-BO"/>
          </a:p>
        </p:txBody>
      </p:sp>
    </p:spTree>
    <p:extLst>
      <p:ext uri="{BB962C8B-B14F-4D97-AF65-F5344CB8AC3E}">
        <p14:creationId xmlns:p14="http://schemas.microsoft.com/office/powerpoint/2010/main" val="2229978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65</a:t>
            </a:fld>
            <a:endParaRPr lang="en-BO"/>
          </a:p>
        </p:txBody>
      </p:sp>
    </p:spTree>
    <p:extLst>
      <p:ext uri="{BB962C8B-B14F-4D97-AF65-F5344CB8AC3E}">
        <p14:creationId xmlns:p14="http://schemas.microsoft.com/office/powerpoint/2010/main" val="432347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67</a:t>
            </a:fld>
            <a:endParaRPr lang="en-BO"/>
          </a:p>
        </p:txBody>
      </p:sp>
    </p:spTree>
    <p:extLst>
      <p:ext uri="{BB962C8B-B14F-4D97-AF65-F5344CB8AC3E}">
        <p14:creationId xmlns:p14="http://schemas.microsoft.com/office/powerpoint/2010/main" val="22779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69</a:t>
            </a:fld>
            <a:endParaRPr lang="en-BO"/>
          </a:p>
        </p:txBody>
      </p:sp>
    </p:spTree>
    <p:extLst>
      <p:ext uri="{BB962C8B-B14F-4D97-AF65-F5344CB8AC3E}">
        <p14:creationId xmlns:p14="http://schemas.microsoft.com/office/powerpoint/2010/main" val="1460942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70</a:t>
            </a:fld>
            <a:endParaRPr lang="en-BO"/>
          </a:p>
        </p:txBody>
      </p:sp>
    </p:spTree>
    <p:extLst>
      <p:ext uri="{BB962C8B-B14F-4D97-AF65-F5344CB8AC3E}">
        <p14:creationId xmlns:p14="http://schemas.microsoft.com/office/powerpoint/2010/main" val="3772429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71</a:t>
            </a:fld>
            <a:endParaRPr lang="en-BO"/>
          </a:p>
        </p:txBody>
      </p:sp>
    </p:spTree>
    <p:extLst>
      <p:ext uri="{BB962C8B-B14F-4D97-AF65-F5344CB8AC3E}">
        <p14:creationId xmlns:p14="http://schemas.microsoft.com/office/powerpoint/2010/main" val="2764778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74</a:t>
            </a:fld>
            <a:endParaRPr lang="en-BO"/>
          </a:p>
        </p:txBody>
      </p:sp>
    </p:spTree>
    <p:extLst>
      <p:ext uri="{BB962C8B-B14F-4D97-AF65-F5344CB8AC3E}">
        <p14:creationId xmlns:p14="http://schemas.microsoft.com/office/powerpoint/2010/main" val="3026122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a:t>
            </a:fld>
            <a:endParaRPr lang="en-BO"/>
          </a:p>
        </p:txBody>
      </p:sp>
    </p:spTree>
    <p:extLst>
      <p:ext uri="{BB962C8B-B14F-4D97-AF65-F5344CB8AC3E}">
        <p14:creationId xmlns:p14="http://schemas.microsoft.com/office/powerpoint/2010/main" val="7907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89</a:t>
            </a:fld>
            <a:endParaRPr lang="en-BO"/>
          </a:p>
        </p:txBody>
      </p:sp>
    </p:spTree>
    <p:extLst>
      <p:ext uri="{BB962C8B-B14F-4D97-AF65-F5344CB8AC3E}">
        <p14:creationId xmlns:p14="http://schemas.microsoft.com/office/powerpoint/2010/main" val="2216449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se puede con variables locales</a:t>
            </a:r>
          </a:p>
        </p:txBody>
      </p:sp>
      <p:sp>
        <p:nvSpPr>
          <p:cNvPr id="4" name="Slide Number Placeholder 3"/>
          <p:cNvSpPr>
            <a:spLocks noGrp="1"/>
          </p:cNvSpPr>
          <p:nvPr>
            <p:ph type="sldNum" sz="quarter" idx="5"/>
          </p:nvPr>
        </p:nvSpPr>
        <p:spPr/>
        <p:txBody>
          <a:bodyPr/>
          <a:lstStyle/>
          <a:p>
            <a:fld id="{38D62FAD-41FB-114C-973F-4611EED3A6D2}" type="slidenum">
              <a:rPr lang="en-BO" smtClean="0"/>
              <a:t>97</a:t>
            </a:fld>
            <a:endParaRPr lang="en-BO"/>
          </a:p>
        </p:txBody>
      </p:sp>
    </p:spTree>
    <p:extLst>
      <p:ext uri="{BB962C8B-B14F-4D97-AF65-F5344CB8AC3E}">
        <p14:creationId xmlns:p14="http://schemas.microsoft.com/office/powerpoint/2010/main" val="354668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hay en inglés</a:t>
            </a:r>
          </a:p>
        </p:txBody>
      </p:sp>
      <p:sp>
        <p:nvSpPr>
          <p:cNvPr id="4" name="Slide Number Placeholder 3"/>
          <p:cNvSpPr>
            <a:spLocks noGrp="1"/>
          </p:cNvSpPr>
          <p:nvPr>
            <p:ph type="sldNum" sz="quarter" idx="5"/>
          </p:nvPr>
        </p:nvSpPr>
        <p:spPr/>
        <p:txBody>
          <a:bodyPr/>
          <a:lstStyle/>
          <a:p>
            <a:fld id="{38D62FAD-41FB-114C-973F-4611EED3A6D2}" type="slidenum">
              <a:rPr lang="en-BO" smtClean="0"/>
              <a:t>8</a:t>
            </a:fld>
            <a:endParaRPr lang="en-BO"/>
          </a:p>
        </p:txBody>
      </p:sp>
    </p:spTree>
    <p:extLst>
      <p:ext uri="{BB962C8B-B14F-4D97-AF65-F5344CB8AC3E}">
        <p14:creationId xmlns:p14="http://schemas.microsoft.com/office/powerpoint/2010/main" val="651021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Explicar MaxValues y MinValues</a:t>
            </a:r>
          </a:p>
        </p:txBody>
      </p:sp>
      <p:sp>
        <p:nvSpPr>
          <p:cNvPr id="4" name="Slide Number Placeholder 3"/>
          <p:cNvSpPr>
            <a:spLocks noGrp="1"/>
          </p:cNvSpPr>
          <p:nvPr>
            <p:ph type="sldNum" sz="quarter" idx="5"/>
          </p:nvPr>
        </p:nvSpPr>
        <p:spPr/>
        <p:txBody>
          <a:bodyPr/>
          <a:lstStyle/>
          <a:p>
            <a:fld id="{38D62FAD-41FB-114C-973F-4611EED3A6D2}" type="slidenum">
              <a:rPr lang="en-BO" smtClean="0"/>
              <a:t>19</a:t>
            </a:fld>
            <a:endParaRPr lang="en-BO"/>
          </a:p>
        </p:txBody>
      </p:sp>
    </p:spTree>
    <p:extLst>
      <p:ext uri="{BB962C8B-B14F-4D97-AF65-F5344CB8AC3E}">
        <p14:creationId xmlns:p14="http://schemas.microsoft.com/office/powerpoint/2010/main" val="188275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23</a:t>
            </a:fld>
            <a:endParaRPr lang="en-BO"/>
          </a:p>
        </p:txBody>
      </p:sp>
    </p:spTree>
    <p:extLst>
      <p:ext uri="{BB962C8B-B14F-4D97-AF65-F5344CB8AC3E}">
        <p14:creationId xmlns:p14="http://schemas.microsoft.com/office/powerpoint/2010/main" val="187950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27</a:t>
            </a:fld>
            <a:endParaRPr lang="en-BO"/>
          </a:p>
        </p:txBody>
      </p:sp>
    </p:spTree>
    <p:extLst>
      <p:ext uri="{BB962C8B-B14F-4D97-AF65-F5344CB8AC3E}">
        <p14:creationId xmlns:p14="http://schemas.microsoft.com/office/powerpoint/2010/main" val="10272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28</a:t>
            </a:fld>
            <a:endParaRPr lang="en-BO"/>
          </a:p>
        </p:txBody>
      </p:sp>
    </p:spTree>
    <p:extLst>
      <p:ext uri="{BB962C8B-B14F-4D97-AF65-F5344CB8AC3E}">
        <p14:creationId xmlns:p14="http://schemas.microsoft.com/office/powerpoint/2010/main" val="185522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42</a:t>
            </a:fld>
            <a:endParaRPr lang="en-BO"/>
          </a:p>
        </p:txBody>
      </p:sp>
    </p:spTree>
    <p:extLst>
      <p:ext uri="{BB962C8B-B14F-4D97-AF65-F5344CB8AC3E}">
        <p14:creationId xmlns:p14="http://schemas.microsoft.com/office/powerpoint/2010/main" val="72581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StringBuilder</a:t>
            </a:r>
          </a:p>
        </p:txBody>
      </p:sp>
      <p:sp>
        <p:nvSpPr>
          <p:cNvPr id="4" name="Slide Number Placeholder 3"/>
          <p:cNvSpPr>
            <a:spLocks noGrp="1"/>
          </p:cNvSpPr>
          <p:nvPr>
            <p:ph type="sldNum" sz="quarter" idx="5"/>
          </p:nvPr>
        </p:nvSpPr>
        <p:spPr/>
        <p:txBody>
          <a:bodyPr/>
          <a:lstStyle/>
          <a:p>
            <a:fld id="{38D62FAD-41FB-114C-973F-4611EED3A6D2}" type="slidenum">
              <a:rPr lang="en-BO" smtClean="0"/>
              <a:t>51</a:t>
            </a:fld>
            <a:endParaRPr lang="en-BO"/>
          </a:p>
        </p:txBody>
      </p:sp>
    </p:spTree>
    <p:extLst>
      <p:ext uri="{BB962C8B-B14F-4D97-AF65-F5344CB8AC3E}">
        <p14:creationId xmlns:p14="http://schemas.microsoft.com/office/powerpoint/2010/main" val="110279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5DFE-E401-754F-A9A0-31E0BA3D9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D5F4A4F0-F115-FD4C-A703-763D43AB2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FACB1BB2-6A2D-7343-8189-97C45960B45E}"/>
              </a:ext>
            </a:extLst>
          </p:cNvPr>
          <p:cNvSpPr>
            <a:spLocks noGrp="1"/>
          </p:cNvSpPr>
          <p:nvPr>
            <p:ph type="dt" sz="half" idx="10"/>
          </p:nvPr>
        </p:nvSpPr>
        <p:spPr/>
        <p:txBody>
          <a:bodyPr/>
          <a:lstStyle/>
          <a:p>
            <a:fld id="{2D504DAD-788E-6544-B152-D66250FE087A}" type="datetimeFigureOut">
              <a:rPr lang="en-BO" smtClean="0"/>
              <a:t>4/28/20</a:t>
            </a:fld>
            <a:endParaRPr lang="en-BO"/>
          </a:p>
        </p:txBody>
      </p:sp>
      <p:sp>
        <p:nvSpPr>
          <p:cNvPr id="5" name="Footer Placeholder 4">
            <a:extLst>
              <a:ext uri="{FF2B5EF4-FFF2-40B4-BE49-F238E27FC236}">
                <a16:creationId xmlns:a16="http://schemas.microsoft.com/office/drawing/2014/main" id="{A3440600-AFA8-A34B-9B4B-E396483A78C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207C3A7C-4AAB-254A-AF3E-7F14A1D1296A}"/>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65660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E62D-B9CE-7744-9464-0470080F60F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06586A50-678D-1149-99E4-98FF5CD6B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279DFA28-EB5D-A74C-B207-48640B7BA0A4}"/>
              </a:ext>
            </a:extLst>
          </p:cNvPr>
          <p:cNvSpPr>
            <a:spLocks noGrp="1"/>
          </p:cNvSpPr>
          <p:nvPr>
            <p:ph type="dt" sz="half" idx="10"/>
          </p:nvPr>
        </p:nvSpPr>
        <p:spPr/>
        <p:txBody>
          <a:bodyPr/>
          <a:lstStyle/>
          <a:p>
            <a:fld id="{2D504DAD-788E-6544-B152-D66250FE087A}" type="datetimeFigureOut">
              <a:rPr lang="en-BO" smtClean="0"/>
              <a:t>4/28/20</a:t>
            </a:fld>
            <a:endParaRPr lang="en-BO"/>
          </a:p>
        </p:txBody>
      </p:sp>
      <p:sp>
        <p:nvSpPr>
          <p:cNvPr id="5" name="Footer Placeholder 4">
            <a:extLst>
              <a:ext uri="{FF2B5EF4-FFF2-40B4-BE49-F238E27FC236}">
                <a16:creationId xmlns:a16="http://schemas.microsoft.com/office/drawing/2014/main" id="{297C9A87-11AE-6546-9F19-8C13064F981B}"/>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74A9431E-12FA-D342-BD1D-3AB2189C19C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50788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893E7-1895-B44B-8C05-5436EEC5E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917CA8C-942F-D545-9DDB-77B1BA0B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3032C76-6A69-2C47-83D7-C30308D0D6AE}"/>
              </a:ext>
            </a:extLst>
          </p:cNvPr>
          <p:cNvSpPr>
            <a:spLocks noGrp="1"/>
          </p:cNvSpPr>
          <p:nvPr>
            <p:ph type="dt" sz="half" idx="10"/>
          </p:nvPr>
        </p:nvSpPr>
        <p:spPr/>
        <p:txBody>
          <a:bodyPr/>
          <a:lstStyle/>
          <a:p>
            <a:fld id="{2D504DAD-788E-6544-B152-D66250FE087A}" type="datetimeFigureOut">
              <a:rPr lang="en-BO" smtClean="0"/>
              <a:t>4/28/20</a:t>
            </a:fld>
            <a:endParaRPr lang="en-BO"/>
          </a:p>
        </p:txBody>
      </p:sp>
      <p:sp>
        <p:nvSpPr>
          <p:cNvPr id="5" name="Footer Placeholder 4">
            <a:extLst>
              <a:ext uri="{FF2B5EF4-FFF2-40B4-BE49-F238E27FC236}">
                <a16:creationId xmlns:a16="http://schemas.microsoft.com/office/drawing/2014/main" id="{2391CD76-E03E-8B47-9A61-4C678FEFCAA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ECA6DEE3-75D6-E44F-82FC-2CA970D477C4}"/>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770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4330-09A6-F244-8C21-5030A8D5BC7F}"/>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5DCE9352-26E6-ED43-B9D7-66D3B3C48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AAEE2BE-DE0E-F04E-98E4-FAAD88B3DEDC}"/>
              </a:ext>
            </a:extLst>
          </p:cNvPr>
          <p:cNvSpPr>
            <a:spLocks noGrp="1"/>
          </p:cNvSpPr>
          <p:nvPr>
            <p:ph type="dt" sz="half" idx="10"/>
          </p:nvPr>
        </p:nvSpPr>
        <p:spPr/>
        <p:txBody>
          <a:bodyPr/>
          <a:lstStyle/>
          <a:p>
            <a:fld id="{2D504DAD-788E-6544-B152-D66250FE087A}" type="datetimeFigureOut">
              <a:rPr lang="en-BO" smtClean="0"/>
              <a:t>4/28/20</a:t>
            </a:fld>
            <a:endParaRPr lang="en-BO"/>
          </a:p>
        </p:txBody>
      </p:sp>
      <p:sp>
        <p:nvSpPr>
          <p:cNvPr id="5" name="Footer Placeholder 4">
            <a:extLst>
              <a:ext uri="{FF2B5EF4-FFF2-40B4-BE49-F238E27FC236}">
                <a16:creationId xmlns:a16="http://schemas.microsoft.com/office/drawing/2014/main" id="{59D624C8-356E-644D-8926-ACD6ACBABAB0}"/>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871AB95D-4C63-B345-BA98-01D74F13A900}"/>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59657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3A68-84B8-5042-841D-532D40B27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E77C800C-6798-B948-923C-B2DA7B1B7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347DF-A5AC-2B43-8E5B-7AE02D407D8A}"/>
              </a:ext>
            </a:extLst>
          </p:cNvPr>
          <p:cNvSpPr>
            <a:spLocks noGrp="1"/>
          </p:cNvSpPr>
          <p:nvPr>
            <p:ph type="dt" sz="half" idx="10"/>
          </p:nvPr>
        </p:nvSpPr>
        <p:spPr/>
        <p:txBody>
          <a:bodyPr/>
          <a:lstStyle/>
          <a:p>
            <a:fld id="{2D504DAD-788E-6544-B152-D66250FE087A}" type="datetimeFigureOut">
              <a:rPr lang="en-BO" smtClean="0"/>
              <a:t>4/28/20</a:t>
            </a:fld>
            <a:endParaRPr lang="en-BO"/>
          </a:p>
        </p:txBody>
      </p:sp>
      <p:sp>
        <p:nvSpPr>
          <p:cNvPr id="5" name="Footer Placeholder 4">
            <a:extLst>
              <a:ext uri="{FF2B5EF4-FFF2-40B4-BE49-F238E27FC236}">
                <a16:creationId xmlns:a16="http://schemas.microsoft.com/office/drawing/2014/main" id="{CC6BC0D5-9887-2B4C-AB86-CBA0AC37790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0F33D99-421B-764F-AC92-E5B5468E605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62878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92A-093E-B142-B538-847B2F306060}"/>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FE6B422F-D0C6-464B-9DAE-E6A8569A8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50CCD78D-3444-1748-BE7B-AE4550940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41FE624F-7939-D147-B994-F93F4D6A8D5A}"/>
              </a:ext>
            </a:extLst>
          </p:cNvPr>
          <p:cNvSpPr>
            <a:spLocks noGrp="1"/>
          </p:cNvSpPr>
          <p:nvPr>
            <p:ph type="dt" sz="half" idx="10"/>
          </p:nvPr>
        </p:nvSpPr>
        <p:spPr/>
        <p:txBody>
          <a:bodyPr/>
          <a:lstStyle/>
          <a:p>
            <a:fld id="{2D504DAD-788E-6544-B152-D66250FE087A}" type="datetimeFigureOut">
              <a:rPr lang="en-BO" smtClean="0"/>
              <a:t>4/28/20</a:t>
            </a:fld>
            <a:endParaRPr lang="en-BO"/>
          </a:p>
        </p:txBody>
      </p:sp>
      <p:sp>
        <p:nvSpPr>
          <p:cNvPr id="6" name="Footer Placeholder 5">
            <a:extLst>
              <a:ext uri="{FF2B5EF4-FFF2-40B4-BE49-F238E27FC236}">
                <a16:creationId xmlns:a16="http://schemas.microsoft.com/office/drawing/2014/main" id="{4415C259-F272-D54D-9023-0585F5D1257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6BD387D-818A-C740-AC12-018D90FF117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02112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D312-8116-D346-A99F-3E4AE7A79687}"/>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A0D0FDDC-88FE-B847-8C1C-B5366E36A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09EB4-6148-2E49-AA2F-58A0189C5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2D2C153D-9A32-0E4E-9CE3-DA89FE96D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10C0E-16B0-1245-80D0-21CC5E5D5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02F7CC1-279D-BD47-BD8C-94EA5A08D363}"/>
              </a:ext>
            </a:extLst>
          </p:cNvPr>
          <p:cNvSpPr>
            <a:spLocks noGrp="1"/>
          </p:cNvSpPr>
          <p:nvPr>
            <p:ph type="dt" sz="half" idx="10"/>
          </p:nvPr>
        </p:nvSpPr>
        <p:spPr/>
        <p:txBody>
          <a:bodyPr/>
          <a:lstStyle/>
          <a:p>
            <a:fld id="{2D504DAD-788E-6544-B152-D66250FE087A}" type="datetimeFigureOut">
              <a:rPr lang="en-BO" smtClean="0"/>
              <a:t>4/28/20</a:t>
            </a:fld>
            <a:endParaRPr lang="en-BO"/>
          </a:p>
        </p:txBody>
      </p:sp>
      <p:sp>
        <p:nvSpPr>
          <p:cNvPr id="8" name="Footer Placeholder 7">
            <a:extLst>
              <a:ext uri="{FF2B5EF4-FFF2-40B4-BE49-F238E27FC236}">
                <a16:creationId xmlns:a16="http://schemas.microsoft.com/office/drawing/2014/main" id="{AEC73F01-472F-B64F-ADBE-1B569B7428BB}"/>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4595F421-59BE-594B-B4E8-4CC5EA264B57}"/>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25019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0427-B9D6-E141-B05A-5DD94CB2929B}"/>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4552B67C-0F85-2B40-9337-1AD73FA6412A}"/>
              </a:ext>
            </a:extLst>
          </p:cNvPr>
          <p:cNvSpPr>
            <a:spLocks noGrp="1"/>
          </p:cNvSpPr>
          <p:nvPr>
            <p:ph type="dt" sz="half" idx="10"/>
          </p:nvPr>
        </p:nvSpPr>
        <p:spPr/>
        <p:txBody>
          <a:bodyPr/>
          <a:lstStyle/>
          <a:p>
            <a:fld id="{2D504DAD-788E-6544-B152-D66250FE087A}" type="datetimeFigureOut">
              <a:rPr lang="en-BO" smtClean="0"/>
              <a:t>4/28/20</a:t>
            </a:fld>
            <a:endParaRPr lang="en-BO"/>
          </a:p>
        </p:txBody>
      </p:sp>
      <p:sp>
        <p:nvSpPr>
          <p:cNvPr id="4" name="Footer Placeholder 3">
            <a:extLst>
              <a:ext uri="{FF2B5EF4-FFF2-40B4-BE49-F238E27FC236}">
                <a16:creationId xmlns:a16="http://schemas.microsoft.com/office/drawing/2014/main" id="{FDA00145-5F47-0645-B8E1-3FB735487A2E}"/>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4A40CC6B-9A68-EF45-BEE3-E4988FDAEB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48758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4DC23-6816-7B49-9611-78DA74552799}"/>
              </a:ext>
            </a:extLst>
          </p:cNvPr>
          <p:cNvSpPr>
            <a:spLocks noGrp="1"/>
          </p:cNvSpPr>
          <p:nvPr>
            <p:ph type="dt" sz="half" idx="10"/>
          </p:nvPr>
        </p:nvSpPr>
        <p:spPr/>
        <p:txBody>
          <a:bodyPr/>
          <a:lstStyle/>
          <a:p>
            <a:fld id="{2D504DAD-788E-6544-B152-D66250FE087A}" type="datetimeFigureOut">
              <a:rPr lang="en-BO" smtClean="0"/>
              <a:t>4/28/20</a:t>
            </a:fld>
            <a:endParaRPr lang="en-BO"/>
          </a:p>
        </p:txBody>
      </p:sp>
      <p:sp>
        <p:nvSpPr>
          <p:cNvPr id="3" name="Footer Placeholder 2">
            <a:extLst>
              <a:ext uri="{FF2B5EF4-FFF2-40B4-BE49-F238E27FC236}">
                <a16:creationId xmlns:a16="http://schemas.microsoft.com/office/drawing/2014/main" id="{A03E8315-33FC-0246-BE9F-394BE3144228}"/>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217440AF-2C97-C146-8262-AD432C7409AF}"/>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03234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7F3D-CC56-8045-A2CF-5BC0D9D1C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C0055FC1-8E18-724B-8EB1-2A4261BEB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0492282F-72A3-9545-85C9-85CA96B23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C9502-A875-364A-BF41-19AD6BD31391}"/>
              </a:ext>
            </a:extLst>
          </p:cNvPr>
          <p:cNvSpPr>
            <a:spLocks noGrp="1"/>
          </p:cNvSpPr>
          <p:nvPr>
            <p:ph type="dt" sz="half" idx="10"/>
          </p:nvPr>
        </p:nvSpPr>
        <p:spPr/>
        <p:txBody>
          <a:bodyPr/>
          <a:lstStyle/>
          <a:p>
            <a:fld id="{2D504DAD-788E-6544-B152-D66250FE087A}" type="datetimeFigureOut">
              <a:rPr lang="en-BO" smtClean="0"/>
              <a:t>4/28/20</a:t>
            </a:fld>
            <a:endParaRPr lang="en-BO"/>
          </a:p>
        </p:txBody>
      </p:sp>
      <p:sp>
        <p:nvSpPr>
          <p:cNvPr id="6" name="Footer Placeholder 5">
            <a:extLst>
              <a:ext uri="{FF2B5EF4-FFF2-40B4-BE49-F238E27FC236}">
                <a16:creationId xmlns:a16="http://schemas.microsoft.com/office/drawing/2014/main" id="{95039296-0418-2246-96FB-47ECF4FA68A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12E0FC06-5984-0542-93A9-AC4CA48835B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76913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A97-7BB7-DD40-BDBF-08A18C284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D0D849A8-6F23-FD46-A961-2709F9279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1814DA02-DE19-0A4E-8663-B3E588485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D6AD5-C026-6249-A82C-2F2AB8062994}"/>
              </a:ext>
            </a:extLst>
          </p:cNvPr>
          <p:cNvSpPr>
            <a:spLocks noGrp="1"/>
          </p:cNvSpPr>
          <p:nvPr>
            <p:ph type="dt" sz="half" idx="10"/>
          </p:nvPr>
        </p:nvSpPr>
        <p:spPr/>
        <p:txBody>
          <a:bodyPr/>
          <a:lstStyle/>
          <a:p>
            <a:fld id="{2D504DAD-788E-6544-B152-D66250FE087A}" type="datetimeFigureOut">
              <a:rPr lang="en-BO" smtClean="0"/>
              <a:t>4/28/20</a:t>
            </a:fld>
            <a:endParaRPr lang="en-BO"/>
          </a:p>
        </p:txBody>
      </p:sp>
      <p:sp>
        <p:nvSpPr>
          <p:cNvPr id="6" name="Footer Placeholder 5">
            <a:extLst>
              <a:ext uri="{FF2B5EF4-FFF2-40B4-BE49-F238E27FC236}">
                <a16:creationId xmlns:a16="http://schemas.microsoft.com/office/drawing/2014/main" id="{2ECAD29D-1BFD-804E-9244-F97EB246FE8D}"/>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47713C74-6105-E54B-A568-847D8F1DF1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44806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05264-C9FB-6E41-8A60-7A4BE51A0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2FB74998-2F2C-1344-9CDD-8160E878B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141EE62-8ADC-FA48-9544-11269EB1A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04DAD-788E-6544-B152-D66250FE087A}" type="datetimeFigureOut">
              <a:rPr lang="en-BO" smtClean="0"/>
              <a:t>4/28/20</a:t>
            </a:fld>
            <a:endParaRPr lang="en-BO"/>
          </a:p>
        </p:txBody>
      </p:sp>
      <p:sp>
        <p:nvSpPr>
          <p:cNvPr id="5" name="Footer Placeholder 4">
            <a:extLst>
              <a:ext uri="{FF2B5EF4-FFF2-40B4-BE49-F238E27FC236}">
                <a16:creationId xmlns:a16="http://schemas.microsoft.com/office/drawing/2014/main" id="{9A8920D8-1E34-7143-A1AD-E56A235A5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4A80CD04-D0F9-6D41-825E-8FB4C9635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C0F01-AA13-5546-BED1-4F6D81EB196E}" type="slidenum">
              <a:rPr lang="en-BO" smtClean="0"/>
              <a:t>‹#›</a:t>
            </a:fld>
            <a:endParaRPr lang="en-BO"/>
          </a:p>
        </p:txBody>
      </p:sp>
    </p:spTree>
    <p:extLst>
      <p:ext uri="{BB962C8B-B14F-4D97-AF65-F5344CB8AC3E}">
        <p14:creationId xmlns:p14="http://schemas.microsoft.com/office/powerpoint/2010/main" val="312192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1A56-ED43-E543-98F0-F5D994C66444}"/>
              </a:ext>
            </a:extLst>
          </p:cNvPr>
          <p:cNvSpPr>
            <a:spLocks noGrp="1"/>
          </p:cNvSpPr>
          <p:nvPr>
            <p:ph type="ctrTitle"/>
          </p:nvPr>
        </p:nvSpPr>
        <p:spPr>
          <a:xfrm>
            <a:off x="1524000" y="1122363"/>
            <a:ext cx="9144000" cy="1107031"/>
          </a:xfrm>
        </p:spPr>
        <p:txBody>
          <a:bodyPr/>
          <a:lstStyle/>
          <a:p>
            <a:r>
              <a:rPr lang="en-BO" dirty="0"/>
              <a:t>C# mi primer lenguaje </a:t>
            </a:r>
          </a:p>
        </p:txBody>
      </p:sp>
      <p:sp>
        <p:nvSpPr>
          <p:cNvPr id="3" name="Subtitle 2">
            <a:extLst>
              <a:ext uri="{FF2B5EF4-FFF2-40B4-BE49-F238E27FC236}">
                <a16:creationId xmlns:a16="http://schemas.microsoft.com/office/drawing/2014/main" id="{2C1448E0-3EC4-6B4B-9E64-5F6E29F6A46A}"/>
              </a:ext>
            </a:extLst>
          </p:cNvPr>
          <p:cNvSpPr>
            <a:spLocks noGrp="1"/>
          </p:cNvSpPr>
          <p:nvPr>
            <p:ph type="subTitle" idx="1"/>
          </p:nvPr>
        </p:nvSpPr>
        <p:spPr>
          <a:xfrm>
            <a:off x="1863634" y="2229394"/>
            <a:ext cx="9144000" cy="635726"/>
          </a:xfrm>
        </p:spPr>
        <p:txBody>
          <a:bodyPr/>
          <a:lstStyle/>
          <a:p>
            <a:endParaRPr lang="en-BO" dirty="0"/>
          </a:p>
        </p:txBody>
      </p:sp>
      <p:pic>
        <p:nvPicPr>
          <p:cNvPr id="5" name="Picture 4" descr="A close up of a person&#10;&#10;Description automatically generated">
            <a:extLst>
              <a:ext uri="{FF2B5EF4-FFF2-40B4-BE49-F238E27FC236}">
                <a16:creationId xmlns:a16="http://schemas.microsoft.com/office/drawing/2014/main" id="{A28ECA25-B64D-6D48-BE83-724A9DD221F1}"/>
              </a:ext>
            </a:extLst>
          </p:cNvPr>
          <p:cNvPicPr>
            <a:picLocks noChangeAspect="1"/>
          </p:cNvPicPr>
          <p:nvPr/>
        </p:nvPicPr>
        <p:blipFill>
          <a:blip r:embed="rId3"/>
          <a:stretch>
            <a:fillRect/>
          </a:stretch>
        </p:blipFill>
        <p:spPr>
          <a:xfrm>
            <a:off x="1079861" y="3255962"/>
            <a:ext cx="2127613" cy="2836817"/>
          </a:xfrm>
          <a:prstGeom prst="rect">
            <a:avLst/>
          </a:prstGeom>
        </p:spPr>
      </p:pic>
      <p:pic>
        <p:nvPicPr>
          <p:cNvPr id="7" name="Picture 6" descr="A picture containing plate&#10;&#10;Description automatically generated">
            <a:extLst>
              <a:ext uri="{FF2B5EF4-FFF2-40B4-BE49-F238E27FC236}">
                <a16:creationId xmlns:a16="http://schemas.microsoft.com/office/drawing/2014/main" id="{A1CC441D-2545-C442-B260-22EBCE3057D3}"/>
              </a:ext>
            </a:extLst>
          </p:cNvPr>
          <p:cNvPicPr>
            <a:picLocks noChangeAspect="1"/>
          </p:cNvPicPr>
          <p:nvPr/>
        </p:nvPicPr>
        <p:blipFill>
          <a:blip r:embed="rId4"/>
          <a:stretch>
            <a:fillRect/>
          </a:stretch>
        </p:blipFill>
        <p:spPr>
          <a:xfrm>
            <a:off x="8360229" y="5353840"/>
            <a:ext cx="2307771" cy="738939"/>
          </a:xfrm>
          <a:prstGeom prst="rect">
            <a:avLst/>
          </a:prstGeom>
        </p:spPr>
      </p:pic>
      <p:sp>
        <p:nvSpPr>
          <p:cNvPr id="8" name="TextBox 7">
            <a:extLst>
              <a:ext uri="{FF2B5EF4-FFF2-40B4-BE49-F238E27FC236}">
                <a16:creationId xmlns:a16="http://schemas.microsoft.com/office/drawing/2014/main" id="{9F547AB4-B073-6E4B-A63F-E73B8BCC89B9}"/>
              </a:ext>
            </a:extLst>
          </p:cNvPr>
          <p:cNvSpPr txBox="1"/>
          <p:nvPr/>
        </p:nvSpPr>
        <p:spPr>
          <a:xfrm>
            <a:off x="3354158" y="5723447"/>
            <a:ext cx="2865121" cy="369332"/>
          </a:xfrm>
          <a:prstGeom prst="rect">
            <a:avLst/>
          </a:prstGeom>
          <a:noFill/>
        </p:spPr>
        <p:txBody>
          <a:bodyPr wrap="square" rtlCol="0">
            <a:spAutoFit/>
          </a:bodyPr>
          <a:lstStyle/>
          <a:p>
            <a:r>
              <a:rPr lang="en-BO" dirty="0"/>
              <a:t>Luis Alberto Osinaga Suárez</a:t>
            </a:r>
          </a:p>
        </p:txBody>
      </p:sp>
    </p:spTree>
    <p:extLst>
      <p:ext uri="{BB962C8B-B14F-4D97-AF65-F5344CB8AC3E}">
        <p14:creationId xmlns:p14="http://schemas.microsoft.com/office/powerpoint/2010/main" val="308983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BF70-765A-7647-9468-427F3702E17B}"/>
              </a:ext>
            </a:extLst>
          </p:cNvPr>
          <p:cNvSpPr>
            <a:spLocks noGrp="1"/>
          </p:cNvSpPr>
          <p:nvPr>
            <p:ph type="title"/>
          </p:nvPr>
        </p:nvSpPr>
        <p:spPr/>
        <p:txBody>
          <a:bodyPr/>
          <a:lstStyle/>
          <a:p>
            <a:r>
              <a:rPr lang="en-BO" dirty="0"/>
              <a:t>Compilación y ejecución en Visual Studio</a:t>
            </a:r>
          </a:p>
        </p:txBody>
      </p:sp>
      <p:sp>
        <p:nvSpPr>
          <p:cNvPr id="3" name="Content Placeholder 2">
            <a:extLst>
              <a:ext uri="{FF2B5EF4-FFF2-40B4-BE49-F238E27FC236}">
                <a16:creationId xmlns:a16="http://schemas.microsoft.com/office/drawing/2014/main" id="{BD2D86AD-B552-C842-BC04-0652BB9A223C}"/>
              </a:ext>
            </a:extLst>
          </p:cNvPr>
          <p:cNvSpPr>
            <a:spLocks noGrp="1"/>
          </p:cNvSpPr>
          <p:nvPr>
            <p:ph idx="1"/>
          </p:nvPr>
        </p:nvSpPr>
        <p:spPr/>
        <p:txBody>
          <a:bodyPr>
            <a:normAutofit lnSpcReduction="10000"/>
          </a:bodyPr>
          <a:lstStyle/>
          <a:p>
            <a:pPr marL="0" indent="0">
              <a:buNone/>
            </a:pPr>
            <a:r>
              <a:rPr lang="en-US" dirty="0"/>
              <a:t>Con el </a:t>
            </a:r>
            <a:r>
              <a:rPr lang="en-US" dirty="0" err="1"/>
              <a:t>programa</a:t>
            </a:r>
            <a:r>
              <a:rPr lang="en-US" dirty="0"/>
              <a:t> “Hello World” </a:t>
            </a:r>
            <a:r>
              <a:rPr lang="en-US" dirty="0" err="1"/>
              <a:t>completado</a:t>
            </a:r>
            <a:r>
              <a:rPr lang="en-US" dirty="0"/>
              <a:t>, el </a:t>
            </a:r>
            <a:r>
              <a:rPr lang="en-US" dirty="0" err="1"/>
              <a:t>siguiente</a:t>
            </a:r>
            <a:r>
              <a:rPr lang="en-US" dirty="0"/>
              <a:t> </a:t>
            </a:r>
            <a:r>
              <a:rPr lang="en-US" dirty="0" err="1"/>
              <a:t>paso</a:t>
            </a:r>
            <a:r>
              <a:rPr lang="en-US" dirty="0"/>
              <a:t> es </a:t>
            </a:r>
            <a:r>
              <a:rPr lang="en-US" dirty="0" err="1"/>
              <a:t>compilarlo</a:t>
            </a:r>
            <a:r>
              <a:rPr lang="en-US" dirty="0"/>
              <a:t> y </a:t>
            </a:r>
            <a:r>
              <a:rPr lang="en-US" dirty="0" err="1"/>
              <a:t>ejecutarlo</a:t>
            </a:r>
            <a:r>
              <a:rPr lang="en-US" dirty="0"/>
              <a:t>. Para </a:t>
            </a:r>
            <a:r>
              <a:rPr lang="en-US" dirty="0" err="1"/>
              <a:t>hacerlo</a:t>
            </a:r>
            <a:r>
              <a:rPr lang="en-US" dirty="0"/>
              <a:t>, se debe </a:t>
            </a:r>
            <a:r>
              <a:rPr lang="en-US" dirty="0" err="1"/>
              <a:t>abrir</a:t>
            </a:r>
            <a:r>
              <a:rPr lang="en-US" dirty="0"/>
              <a:t> el </a:t>
            </a:r>
            <a:r>
              <a:rPr lang="en-US" dirty="0" err="1"/>
              <a:t>menú</a:t>
            </a:r>
            <a:r>
              <a:rPr lang="en-US" dirty="0"/>
              <a:t> Debug y </a:t>
            </a:r>
            <a:r>
              <a:rPr lang="en-US" dirty="0" err="1"/>
              <a:t>seleccionar</a:t>
            </a:r>
            <a:r>
              <a:rPr lang="en-US" dirty="0"/>
              <a:t> “Start Without Debugging”, o </a:t>
            </a:r>
            <a:r>
              <a:rPr lang="en-US" dirty="0" err="1"/>
              <a:t>simplemente</a:t>
            </a:r>
            <a:r>
              <a:rPr lang="en-US" dirty="0"/>
              <a:t> </a:t>
            </a:r>
            <a:r>
              <a:rPr lang="en-US" dirty="0" err="1"/>
              <a:t>presione</a:t>
            </a:r>
            <a:r>
              <a:rPr lang="en-US" dirty="0"/>
              <a:t> Ctrl + F5. Visual Studio </a:t>
            </a:r>
            <a:r>
              <a:rPr lang="en-US" dirty="0" err="1"/>
              <a:t>compilará</a:t>
            </a:r>
            <a:r>
              <a:rPr lang="en-US" dirty="0"/>
              <a:t> y </a:t>
            </a:r>
            <a:r>
              <a:rPr lang="en-US" dirty="0" err="1"/>
              <a:t>ejecutará</a:t>
            </a:r>
            <a:r>
              <a:rPr lang="en-US" dirty="0"/>
              <a:t> la </a:t>
            </a:r>
            <a:r>
              <a:rPr lang="en-US" dirty="0" err="1"/>
              <a:t>aplicación</a:t>
            </a:r>
            <a:r>
              <a:rPr lang="en-US" dirty="0"/>
              <a:t>, que </a:t>
            </a:r>
            <a:r>
              <a:rPr lang="en-US" dirty="0" err="1"/>
              <a:t>muestra</a:t>
            </a:r>
            <a:r>
              <a:rPr lang="en-US" dirty="0"/>
              <a:t> la </a:t>
            </a:r>
            <a:r>
              <a:rPr lang="en-US" dirty="0" err="1"/>
              <a:t>oración</a:t>
            </a:r>
            <a:r>
              <a:rPr lang="en-US" dirty="0"/>
              <a:t> </a:t>
            </a:r>
            <a:r>
              <a:rPr lang="en-US" dirty="0" err="1"/>
              <a:t>deseada</a:t>
            </a:r>
            <a:r>
              <a:rPr lang="en-US" dirty="0"/>
              <a:t> </a:t>
            </a:r>
            <a:r>
              <a:rPr lang="en-US" dirty="0" err="1"/>
              <a:t>en</a:t>
            </a:r>
            <a:r>
              <a:rPr lang="en-US" dirty="0"/>
              <a:t> una </a:t>
            </a:r>
            <a:r>
              <a:rPr lang="en-US" dirty="0" err="1"/>
              <a:t>ventana</a:t>
            </a:r>
            <a:r>
              <a:rPr lang="en-US" dirty="0"/>
              <a:t> de </a:t>
            </a:r>
            <a:r>
              <a:rPr lang="en-US" dirty="0" err="1"/>
              <a:t>consola</a:t>
            </a:r>
            <a:r>
              <a:rPr lang="en-US" dirty="0"/>
              <a:t>. El </a:t>
            </a:r>
            <a:r>
              <a:rPr lang="en-US" dirty="0" err="1"/>
              <a:t>motivo</a:t>
            </a:r>
            <a:r>
              <a:rPr lang="en-US" dirty="0"/>
              <a:t> por el que no se </a:t>
            </a:r>
            <a:r>
              <a:rPr lang="en-US" dirty="0" err="1"/>
              <a:t>elige</a:t>
            </a:r>
            <a:r>
              <a:rPr lang="en-US" dirty="0"/>
              <a:t> “Start Debugging”, o </a:t>
            </a:r>
            <a:r>
              <a:rPr lang="en-US" dirty="0" err="1"/>
              <a:t>comando</a:t>
            </a:r>
            <a:r>
              <a:rPr lang="en-US" dirty="0"/>
              <a:t> F5 </a:t>
            </a:r>
            <a:r>
              <a:rPr lang="en-US" dirty="0" err="1"/>
              <a:t>aquí</a:t>
            </a:r>
            <a:r>
              <a:rPr lang="en-US" dirty="0"/>
              <a:t>, es </a:t>
            </a:r>
            <a:r>
              <a:rPr lang="en-US" dirty="0" err="1"/>
              <a:t>porque</a:t>
            </a:r>
            <a:r>
              <a:rPr lang="en-US" dirty="0"/>
              <a:t>  la </a:t>
            </a:r>
            <a:r>
              <a:rPr lang="en-US" dirty="0" err="1"/>
              <a:t>ventana</a:t>
            </a:r>
            <a:r>
              <a:rPr lang="en-US" dirty="0"/>
              <a:t> de  </a:t>
            </a:r>
            <a:r>
              <a:rPr lang="en-US" dirty="0" err="1"/>
              <a:t>consola</a:t>
            </a:r>
            <a:r>
              <a:rPr lang="en-US" dirty="0"/>
              <a:t> se </a:t>
            </a:r>
            <a:r>
              <a:rPr lang="en-US" dirty="0" err="1"/>
              <a:t>cierra</a:t>
            </a:r>
            <a:r>
              <a:rPr lang="en-US" dirty="0"/>
              <a:t> tan pronto </a:t>
            </a:r>
            <a:r>
              <a:rPr lang="en-US" dirty="0" err="1"/>
              <a:t>como</a:t>
            </a:r>
            <a:r>
              <a:rPr lang="en-US" dirty="0"/>
              <a:t> el </a:t>
            </a:r>
            <a:r>
              <a:rPr lang="en-US" dirty="0" err="1"/>
              <a:t>programa</a:t>
            </a:r>
            <a:r>
              <a:rPr lang="en-US" dirty="0"/>
              <a:t> </a:t>
            </a:r>
            <a:r>
              <a:rPr lang="en-US" dirty="0" err="1"/>
              <a:t>termina</a:t>
            </a:r>
            <a:r>
              <a:rPr lang="en-US" dirty="0"/>
              <a:t> de </a:t>
            </a:r>
            <a:r>
              <a:rPr lang="en-US" dirty="0" err="1"/>
              <a:t>ejecutarse</a:t>
            </a:r>
            <a:r>
              <a:rPr lang="en-US" dirty="0"/>
              <a:t> y no </a:t>
            </a:r>
            <a:r>
              <a:rPr lang="en-US" dirty="0" err="1"/>
              <a:t>podremos</a:t>
            </a:r>
            <a:r>
              <a:rPr lang="en-US" dirty="0"/>
              <a:t> </a:t>
            </a:r>
            <a:r>
              <a:rPr lang="en-US" dirty="0" err="1"/>
              <a:t>ver</a:t>
            </a:r>
            <a:r>
              <a:rPr lang="en-US" dirty="0"/>
              <a:t> lo </a:t>
            </a:r>
            <a:r>
              <a:rPr lang="en-US" dirty="0" err="1"/>
              <a:t>escrito</a:t>
            </a:r>
            <a:r>
              <a:rPr lang="en-US" dirty="0"/>
              <a:t> </a:t>
            </a:r>
            <a:r>
              <a:rPr lang="en-US" dirty="0" err="1"/>
              <a:t>en</a:t>
            </a:r>
            <a:r>
              <a:rPr lang="en-US" dirty="0"/>
              <a:t> la </a:t>
            </a:r>
            <a:r>
              <a:rPr lang="en-US" dirty="0" err="1"/>
              <a:t>pantalla</a:t>
            </a:r>
            <a:r>
              <a:rPr lang="en-US" dirty="0"/>
              <a:t>.</a:t>
            </a:r>
          </a:p>
          <a:p>
            <a:pPr marL="0" indent="0">
              <a:buNone/>
            </a:pPr>
            <a:endParaRPr lang="en-US" dirty="0"/>
          </a:p>
          <a:p>
            <a:pPr marL="0" indent="0">
              <a:buNone/>
            </a:pPr>
            <a:r>
              <a:rPr lang="en-US" dirty="0" err="1"/>
              <a:t>En</a:t>
            </a:r>
            <a:r>
              <a:rPr lang="en-US" dirty="0"/>
              <a:t> </a:t>
            </a:r>
            <a:r>
              <a:rPr lang="en-US" dirty="0" err="1"/>
              <a:t>Try.dot.net</a:t>
            </a:r>
            <a:r>
              <a:rPr lang="en-US" dirty="0"/>
              <a:t>, la </a:t>
            </a:r>
            <a:r>
              <a:rPr lang="en-US" dirty="0" err="1"/>
              <a:t>única</a:t>
            </a:r>
            <a:r>
              <a:rPr lang="en-US" dirty="0"/>
              <a:t> </a:t>
            </a:r>
            <a:r>
              <a:rPr lang="en-US" dirty="0" err="1"/>
              <a:t>opción</a:t>
            </a:r>
            <a:r>
              <a:rPr lang="en-US" dirty="0"/>
              <a:t> es </a:t>
            </a:r>
            <a:r>
              <a:rPr lang="en-US" dirty="0" err="1"/>
              <a:t>correr</a:t>
            </a:r>
            <a:r>
              <a:rPr lang="en-US" dirty="0"/>
              <a:t> el </a:t>
            </a:r>
            <a:r>
              <a:rPr lang="en-US" dirty="0" err="1"/>
              <a:t>programa</a:t>
            </a:r>
            <a:r>
              <a:rPr lang="en-US" dirty="0"/>
              <a:t> con el </a:t>
            </a:r>
            <a:r>
              <a:rPr lang="en-US" dirty="0" err="1"/>
              <a:t>botón</a:t>
            </a:r>
            <a:r>
              <a:rPr lang="en-US" dirty="0"/>
              <a:t> “Run” y la </a:t>
            </a:r>
            <a:r>
              <a:rPr lang="en-US" dirty="0" err="1"/>
              <a:t>consola</a:t>
            </a:r>
            <a:r>
              <a:rPr lang="en-US" dirty="0"/>
              <a:t> se </a:t>
            </a:r>
            <a:r>
              <a:rPr lang="en-US" dirty="0" err="1"/>
              <a:t>muestra</a:t>
            </a:r>
            <a:r>
              <a:rPr lang="en-US" dirty="0"/>
              <a:t> </a:t>
            </a:r>
            <a:r>
              <a:rPr lang="en-US" dirty="0" err="1"/>
              <a:t>abajo</a:t>
            </a:r>
            <a:r>
              <a:rPr lang="en-US" dirty="0"/>
              <a:t> del </a:t>
            </a:r>
            <a:r>
              <a:rPr lang="en-US" dirty="0" err="1"/>
              <a:t>listado</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11001995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05A9-FF5C-C64E-BC1D-6F7A6B7B02EF}"/>
              </a:ext>
            </a:extLst>
          </p:cNvPr>
          <p:cNvSpPr>
            <a:spLocks noGrp="1"/>
          </p:cNvSpPr>
          <p:nvPr>
            <p:ph type="title"/>
          </p:nvPr>
        </p:nvSpPr>
        <p:spPr/>
        <p:txBody>
          <a:bodyPr/>
          <a:lstStyle/>
          <a:p>
            <a:r>
              <a:rPr lang="en-BO" dirty="0"/>
              <a:t>Métodos locales</a:t>
            </a:r>
          </a:p>
        </p:txBody>
      </p:sp>
      <p:sp>
        <p:nvSpPr>
          <p:cNvPr id="3" name="Content Placeholder 2">
            <a:extLst>
              <a:ext uri="{FF2B5EF4-FFF2-40B4-BE49-F238E27FC236}">
                <a16:creationId xmlns:a16="http://schemas.microsoft.com/office/drawing/2014/main" id="{FFCFFEB8-6387-2341-A38F-11A41E862865}"/>
              </a:ext>
            </a:extLst>
          </p:cNvPr>
          <p:cNvSpPr>
            <a:spLocks noGrp="1"/>
          </p:cNvSpPr>
          <p:nvPr>
            <p:ph idx="1"/>
          </p:nvPr>
        </p:nvSpPr>
        <p:spPr>
          <a:xfrm>
            <a:off x="6966857" y="2192811"/>
            <a:ext cx="4386943" cy="3808821"/>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marL="0" indent="0">
              <a:buNone/>
            </a:pPr>
            <a:r>
              <a:rPr lang="en-US" dirty="0"/>
              <a:t>Un </a:t>
            </a:r>
            <a:r>
              <a:rPr lang="en-US" dirty="0" err="1"/>
              <a:t>método</a:t>
            </a:r>
            <a:r>
              <a:rPr lang="en-US" dirty="0"/>
              <a:t> local es un </a:t>
            </a:r>
            <a:r>
              <a:rPr lang="en-US" dirty="0" err="1"/>
              <a:t>método</a:t>
            </a:r>
            <a:r>
              <a:rPr lang="en-US" dirty="0"/>
              <a:t> que se define dentro de </a:t>
            </a:r>
            <a:r>
              <a:rPr lang="en-US" dirty="0" err="1"/>
              <a:t>otro</a:t>
            </a:r>
            <a:r>
              <a:rPr lang="en-US" dirty="0"/>
              <a:t> </a:t>
            </a:r>
            <a:r>
              <a:rPr lang="en-US" dirty="0" err="1"/>
              <a:t>método</a:t>
            </a:r>
            <a:r>
              <a:rPr lang="en-US" dirty="0"/>
              <a:t>. </a:t>
            </a:r>
            <a:r>
              <a:rPr lang="en-US" dirty="0" err="1"/>
              <a:t>Esto</a:t>
            </a:r>
            <a:r>
              <a:rPr lang="en-US" dirty="0"/>
              <a:t> es </a:t>
            </a:r>
            <a:r>
              <a:rPr lang="en-US" dirty="0" err="1"/>
              <a:t>útil</a:t>
            </a:r>
            <a:r>
              <a:rPr lang="en-US" dirty="0"/>
              <a:t> para </a:t>
            </a:r>
            <a:r>
              <a:rPr lang="en-US" dirty="0" err="1"/>
              <a:t>limitar</a:t>
            </a:r>
            <a:r>
              <a:rPr lang="en-US" dirty="0"/>
              <a:t> el </a:t>
            </a:r>
            <a:r>
              <a:rPr lang="en-US" dirty="0" err="1"/>
              <a:t>alcance</a:t>
            </a:r>
            <a:r>
              <a:rPr lang="en-US" dirty="0"/>
              <a:t> de un </a:t>
            </a:r>
            <a:r>
              <a:rPr lang="en-US" dirty="0" err="1"/>
              <a:t>método</a:t>
            </a:r>
            <a:r>
              <a:rPr lang="en-US" dirty="0"/>
              <a:t>, </a:t>
            </a:r>
            <a:r>
              <a:rPr lang="en-US" dirty="0" err="1"/>
              <a:t>en</a:t>
            </a:r>
            <a:r>
              <a:rPr lang="en-US" dirty="0"/>
              <a:t> los </a:t>
            </a:r>
            <a:r>
              <a:rPr lang="en-US" dirty="0" err="1"/>
              <a:t>casos</a:t>
            </a:r>
            <a:r>
              <a:rPr lang="en-US" dirty="0"/>
              <a:t> </a:t>
            </a:r>
            <a:r>
              <a:rPr lang="en-US" dirty="0" err="1"/>
              <a:t>en</a:t>
            </a:r>
            <a:r>
              <a:rPr lang="en-US" dirty="0"/>
              <a:t> que un </a:t>
            </a:r>
            <a:r>
              <a:rPr lang="en-US" dirty="0" err="1"/>
              <a:t>método</a:t>
            </a:r>
            <a:r>
              <a:rPr lang="en-US" dirty="0"/>
              <a:t> es solo </a:t>
            </a:r>
            <a:r>
              <a:rPr lang="en-US" dirty="0" err="1"/>
              <a:t>invocado</a:t>
            </a:r>
            <a:r>
              <a:rPr lang="en-US" dirty="0"/>
              <a:t> por </a:t>
            </a:r>
            <a:r>
              <a:rPr lang="en-US" dirty="0" err="1"/>
              <a:t>otro</a:t>
            </a:r>
            <a:r>
              <a:rPr lang="en-US" dirty="0"/>
              <a:t> </a:t>
            </a:r>
            <a:r>
              <a:rPr lang="en-US" dirty="0" err="1"/>
              <a:t>método</a:t>
            </a:r>
            <a:r>
              <a:rPr lang="en-US" dirty="0"/>
              <a:t>.</a:t>
            </a:r>
          </a:p>
          <a:p>
            <a:pPr marL="0" indent="0">
              <a:buNone/>
            </a:pPr>
            <a:r>
              <a:rPr lang="en-US" dirty="0"/>
              <a:t>Para </a:t>
            </a:r>
            <a:r>
              <a:rPr lang="en-US" dirty="0" err="1"/>
              <a:t>ilustrar</a:t>
            </a:r>
            <a:r>
              <a:rPr lang="en-US" dirty="0"/>
              <a:t>, </a:t>
            </a:r>
            <a:r>
              <a:rPr lang="en-US" dirty="0" err="1"/>
              <a:t>aquí</a:t>
            </a:r>
            <a:r>
              <a:rPr lang="en-US" dirty="0"/>
              <a:t> se </a:t>
            </a:r>
            <a:r>
              <a:rPr lang="en-US" dirty="0" err="1"/>
              <a:t>usa</a:t>
            </a:r>
            <a:r>
              <a:rPr lang="en-US" dirty="0"/>
              <a:t> un </a:t>
            </a:r>
            <a:r>
              <a:rPr lang="en-US" dirty="0" err="1"/>
              <a:t>método</a:t>
            </a:r>
            <a:r>
              <a:rPr lang="en-US" dirty="0"/>
              <a:t> </a:t>
            </a:r>
            <a:r>
              <a:rPr lang="en-US" dirty="0" err="1"/>
              <a:t>anidado</a:t>
            </a:r>
            <a:r>
              <a:rPr lang="en-US" dirty="0"/>
              <a:t> para </a:t>
            </a:r>
            <a:r>
              <a:rPr lang="en-US" dirty="0" err="1"/>
              <a:t>realizar</a:t>
            </a:r>
            <a:r>
              <a:rPr lang="en-US" dirty="0"/>
              <a:t> una </a:t>
            </a:r>
            <a:r>
              <a:rPr lang="en-US" dirty="0" err="1"/>
              <a:t>cuenta</a:t>
            </a:r>
            <a:r>
              <a:rPr lang="en-US" dirty="0"/>
              <a:t> </a:t>
            </a:r>
            <a:r>
              <a:rPr lang="en-US" dirty="0" err="1"/>
              <a:t>regresiva</a:t>
            </a:r>
            <a:r>
              <a:rPr lang="en-US" dirty="0"/>
              <a:t>. El </a:t>
            </a:r>
            <a:r>
              <a:rPr lang="en-US" dirty="0" err="1"/>
              <a:t>método</a:t>
            </a:r>
            <a:r>
              <a:rPr lang="en-US" dirty="0"/>
              <a:t> </a:t>
            </a:r>
            <a:r>
              <a:rPr lang="en-US" dirty="0" err="1"/>
              <a:t>anidado</a:t>
            </a:r>
            <a:r>
              <a:rPr lang="en-US" dirty="0"/>
              <a:t> se llama a </a:t>
            </a:r>
            <a:r>
              <a:rPr lang="en-US" dirty="0" err="1"/>
              <a:t>sí</a:t>
            </a:r>
            <a:r>
              <a:rPr lang="en-US" dirty="0"/>
              <a:t> </a:t>
            </a:r>
            <a:r>
              <a:rPr lang="en-US" dirty="0" err="1"/>
              <a:t>mismo</a:t>
            </a:r>
            <a:r>
              <a:rPr lang="en-US" dirty="0"/>
              <a:t> y, por lo tanto, se lo </a:t>
            </a:r>
            <a:r>
              <a:rPr lang="en-US" dirty="0" err="1"/>
              <a:t>conoce</a:t>
            </a:r>
            <a:r>
              <a:rPr lang="en-US" dirty="0"/>
              <a:t> </a:t>
            </a:r>
            <a:r>
              <a:rPr lang="en-US" dirty="0" err="1"/>
              <a:t>como</a:t>
            </a:r>
            <a:r>
              <a:rPr lang="en-US" dirty="0"/>
              <a:t> un </a:t>
            </a:r>
            <a:r>
              <a:rPr lang="en-US" dirty="0" err="1"/>
              <a:t>método</a:t>
            </a:r>
            <a:r>
              <a:rPr lang="en-US" dirty="0"/>
              <a:t> </a:t>
            </a:r>
            <a:r>
              <a:rPr lang="en-US" dirty="0" err="1"/>
              <a:t>recursivo</a:t>
            </a:r>
            <a:r>
              <a:rPr lang="en-US" dirty="0"/>
              <a:t>.</a:t>
            </a:r>
            <a:endParaRPr lang="en-BO" dirty="0"/>
          </a:p>
        </p:txBody>
      </p:sp>
      <p:sp>
        <p:nvSpPr>
          <p:cNvPr id="4" name="TextBox 3">
            <a:extLst>
              <a:ext uri="{FF2B5EF4-FFF2-40B4-BE49-F238E27FC236}">
                <a16:creationId xmlns:a16="http://schemas.microsoft.com/office/drawing/2014/main" id="{4E2F2A01-0567-E145-B74B-59E484E1021B}"/>
              </a:ext>
            </a:extLst>
          </p:cNvPr>
          <p:cNvSpPr txBox="1"/>
          <p:nvPr/>
        </p:nvSpPr>
        <p:spPr>
          <a:xfrm>
            <a:off x="838200" y="1988953"/>
            <a:ext cx="5492933"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600" b="1" dirty="0"/>
              <a:t>static void </a:t>
            </a:r>
            <a:r>
              <a:rPr lang="en-US" sz="1600" b="1" dirty="0" err="1"/>
              <a:t>CuentaRegresiva</a:t>
            </a:r>
            <a:r>
              <a:rPr lang="en-US" sz="1600" b="1" dirty="0"/>
              <a:t>() {</a:t>
            </a:r>
          </a:p>
          <a:p>
            <a:r>
              <a:rPr lang="en-US" sz="1600" b="1" dirty="0"/>
              <a:t>      var x = 10;</a:t>
            </a:r>
          </a:p>
          <a:p>
            <a:r>
              <a:rPr lang="en-US" sz="1600" b="1" dirty="0"/>
              <a:t>      Recursion(x);</a:t>
            </a:r>
          </a:p>
          <a:p>
            <a:r>
              <a:rPr lang="en-US" sz="1600" b="1" dirty="0"/>
              <a:t>      WriteLine("Go");</a:t>
            </a:r>
          </a:p>
          <a:p>
            <a:r>
              <a:rPr lang="en-US" sz="1600" b="1" dirty="0"/>
              <a:t>		</a:t>
            </a:r>
          </a:p>
          <a:p>
            <a:r>
              <a:rPr lang="en-US" sz="1600" b="1" dirty="0"/>
              <a:t>      void Recursion(int </a:t>
            </a:r>
            <a:r>
              <a:rPr lang="en-US" sz="1600" b="1" dirty="0" err="1"/>
              <a:t>i</a:t>
            </a:r>
            <a:r>
              <a:rPr lang="en-US" sz="1600" b="1" dirty="0"/>
              <a:t>) {</a:t>
            </a:r>
          </a:p>
          <a:p>
            <a:r>
              <a:rPr lang="en-US" sz="1600" b="1" dirty="0"/>
              <a:t>            if (</a:t>
            </a:r>
            <a:r>
              <a:rPr lang="en-US" sz="1600" b="1" dirty="0" err="1"/>
              <a:t>i</a:t>
            </a:r>
            <a:r>
              <a:rPr lang="en-US" sz="1600" b="1" dirty="0"/>
              <a:t> &lt;= 0) return;</a:t>
            </a:r>
          </a:p>
          <a:p>
            <a:r>
              <a:rPr lang="en-US" sz="1600" b="1" dirty="0"/>
              <a:t>            WriteLine(</a:t>
            </a:r>
            <a:r>
              <a:rPr lang="en-US" sz="1600" b="1" dirty="0" err="1"/>
              <a:t>i</a:t>
            </a:r>
            <a:r>
              <a:rPr lang="en-US" sz="1600" b="1" dirty="0"/>
              <a:t>);</a:t>
            </a:r>
          </a:p>
          <a:p>
            <a:r>
              <a:rPr lang="en-US" sz="1600" b="1" dirty="0"/>
              <a:t>            Recursion(</a:t>
            </a:r>
            <a:r>
              <a:rPr lang="en-US" sz="1600" b="1" dirty="0" err="1"/>
              <a:t>i</a:t>
            </a:r>
            <a:r>
              <a:rPr lang="en-US" sz="1600" b="1" dirty="0"/>
              <a:t> - 1);</a:t>
            </a:r>
          </a:p>
          <a:p>
            <a:r>
              <a:rPr lang="en-US" sz="1600" b="1" dirty="0"/>
              <a:t>      }</a:t>
            </a:r>
          </a:p>
          <a:p>
            <a:r>
              <a:rPr lang="en-US" sz="1600" b="1" dirty="0"/>
              <a:t>}</a:t>
            </a:r>
          </a:p>
          <a:p>
            <a:r>
              <a:rPr lang="en-US" sz="1600" b="1" dirty="0"/>
              <a:t>static void Main() {</a:t>
            </a:r>
          </a:p>
          <a:p>
            <a:r>
              <a:rPr lang="en-US" sz="1600" b="1" dirty="0"/>
              <a:t>      </a:t>
            </a:r>
            <a:r>
              <a:rPr lang="en-US" sz="1600" b="1" dirty="0" err="1"/>
              <a:t>CuentaRegresiva</a:t>
            </a:r>
            <a:r>
              <a:rPr lang="en-US" sz="1600" b="1" dirty="0"/>
              <a:t>();</a:t>
            </a:r>
          </a:p>
          <a:p>
            <a:r>
              <a:rPr lang="en-US" sz="1600"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415637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E268-5196-A041-846E-C22FE900411C}"/>
              </a:ext>
            </a:extLst>
          </p:cNvPr>
          <p:cNvSpPr>
            <a:spLocks noGrp="1"/>
          </p:cNvSpPr>
          <p:nvPr>
            <p:ph type="title"/>
          </p:nvPr>
        </p:nvSpPr>
        <p:spPr/>
        <p:txBody>
          <a:bodyPr/>
          <a:lstStyle/>
          <a:p>
            <a:r>
              <a:rPr lang="en-BO" dirty="0"/>
              <a:t>Versiones de C#</a:t>
            </a:r>
          </a:p>
        </p:txBody>
      </p:sp>
      <p:sp>
        <p:nvSpPr>
          <p:cNvPr id="3" name="Content Placeholder 2">
            <a:extLst>
              <a:ext uri="{FF2B5EF4-FFF2-40B4-BE49-F238E27FC236}">
                <a16:creationId xmlns:a16="http://schemas.microsoft.com/office/drawing/2014/main" id="{DED4C192-4182-C342-A569-532771BA4C10}"/>
              </a:ext>
            </a:extLst>
          </p:cNvPr>
          <p:cNvSpPr>
            <a:spLocks noGrp="1"/>
          </p:cNvSpPr>
          <p:nvPr>
            <p:ph idx="1"/>
          </p:nvPr>
        </p:nvSpPr>
        <p:spPr/>
        <p:txBody>
          <a:bodyPr>
            <a:normAutofit lnSpcReduction="10000"/>
          </a:bodyPr>
          <a:lstStyle/>
          <a:p>
            <a:pPr marL="0" indent="0">
              <a:buNone/>
            </a:pPr>
            <a:r>
              <a:rPr lang="en-US" dirty="0"/>
              <a:t>Un </a:t>
            </a:r>
            <a:r>
              <a:rPr lang="en-US" dirty="0" err="1"/>
              <a:t>proyecto</a:t>
            </a:r>
            <a:r>
              <a:rPr lang="en-US" dirty="0"/>
              <a:t> </a:t>
            </a:r>
            <a:r>
              <a:rPr lang="en-US" dirty="0" err="1"/>
              <a:t>en</a:t>
            </a:r>
            <a:r>
              <a:rPr lang="en-US" dirty="0"/>
              <a:t> Visual Studio </a:t>
            </a:r>
            <a:r>
              <a:rPr lang="en-US" dirty="0" err="1"/>
              <a:t>compilará</a:t>
            </a:r>
            <a:r>
              <a:rPr lang="en-US" dirty="0"/>
              <a:t> de </a:t>
            </a:r>
            <a:r>
              <a:rPr lang="en-US" dirty="0" err="1"/>
              <a:t>manera</a:t>
            </a:r>
            <a:r>
              <a:rPr lang="en-US" dirty="0"/>
              <a:t> </a:t>
            </a:r>
            <a:r>
              <a:rPr lang="en-US" dirty="0" err="1"/>
              <a:t>predeterminada</a:t>
            </a:r>
            <a:r>
              <a:rPr lang="en-US" dirty="0"/>
              <a:t> </a:t>
            </a:r>
            <a:r>
              <a:rPr lang="en-US" dirty="0" err="1"/>
              <a:t>utilizando</a:t>
            </a:r>
            <a:r>
              <a:rPr lang="en-US" dirty="0"/>
              <a:t> la </a:t>
            </a:r>
            <a:r>
              <a:rPr lang="en-US" dirty="0" err="1"/>
              <a:t>última</a:t>
            </a:r>
            <a:r>
              <a:rPr lang="en-US" dirty="0"/>
              <a:t> </a:t>
            </a:r>
            <a:r>
              <a:rPr lang="en-US" dirty="0" err="1"/>
              <a:t>versión</a:t>
            </a:r>
            <a:r>
              <a:rPr lang="en-US" dirty="0"/>
              <a:t> principal </a:t>
            </a:r>
            <a:r>
              <a:rPr lang="en-US" dirty="0" err="1"/>
              <a:t>versión</a:t>
            </a:r>
            <a:r>
              <a:rPr lang="en-US" dirty="0"/>
              <a:t> del </a:t>
            </a:r>
            <a:r>
              <a:rPr lang="en-US" dirty="0" err="1"/>
              <a:t>lenguaje</a:t>
            </a:r>
            <a:r>
              <a:rPr lang="en-US" dirty="0"/>
              <a:t>, que </a:t>
            </a:r>
            <a:r>
              <a:rPr lang="en-US" dirty="0" err="1"/>
              <a:t>actualmente</a:t>
            </a:r>
            <a:r>
              <a:rPr lang="en-US" dirty="0"/>
              <a:t> es </a:t>
            </a:r>
            <a:r>
              <a:rPr lang="en-US" b="1" dirty="0"/>
              <a:t>C# 8</a:t>
            </a:r>
            <a:r>
              <a:rPr lang="en-US" dirty="0"/>
              <a:t>. Para </a:t>
            </a:r>
            <a:r>
              <a:rPr lang="en-US" dirty="0" err="1"/>
              <a:t>usar</a:t>
            </a:r>
            <a:r>
              <a:rPr lang="en-US" dirty="0"/>
              <a:t> las </a:t>
            </a:r>
            <a:r>
              <a:rPr lang="en-US" dirty="0" err="1"/>
              <a:t>últimas</a:t>
            </a:r>
            <a:r>
              <a:rPr lang="en-US" dirty="0"/>
              <a:t> </a:t>
            </a:r>
            <a:r>
              <a:rPr lang="en-US" dirty="0" err="1"/>
              <a:t>funciones</a:t>
            </a:r>
            <a:r>
              <a:rPr lang="en-US" dirty="0"/>
              <a:t> </a:t>
            </a:r>
            <a:r>
              <a:rPr lang="en-US" dirty="0" err="1"/>
              <a:t>desde</a:t>
            </a:r>
            <a:r>
              <a:rPr lang="en-US" dirty="0"/>
              <a:t> </a:t>
            </a:r>
            <a:r>
              <a:rPr lang="en-US" dirty="0" err="1"/>
              <a:t>actualizaciones</a:t>
            </a:r>
            <a:r>
              <a:rPr lang="en-US" dirty="0"/>
              <a:t> de </a:t>
            </a:r>
            <a:r>
              <a:rPr lang="en-US" dirty="0" err="1"/>
              <a:t>idiomas</a:t>
            </a:r>
            <a:r>
              <a:rPr lang="en-US" dirty="0"/>
              <a:t> </a:t>
            </a:r>
            <a:r>
              <a:rPr lang="en-US" dirty="0" err="1"/>
              <a:t>menores</a:t>
            </a:r>
            <a:r>
              <a:rPr lang="en-US" dirty="0"/>
              <a:t> (C # 1,2,…7.1, 7.2 y 7.3),se debe </a:t>
            </a:r>
            <a:r>
              <a:rPr lang="en-US" dirty="0" err="1"/>
              <a:t>actualizar</a:t>
            </a:r>
            <a:r>
              <a:rPr lang="en-US" dirty="0"/>
              <a:t> la </a:t>
            </a:r>
            <a:r>
              <a:rPr lang="en-US" dirty="0" err="1"/>
              <a:t>configuración</a:t>
            </a:r>
            <a:r>
              <a:rPr lang="en-US" dirty="0"/>
              <a:t> de </a:t>
            </a:r>
            <a:r>
              <a:rPr lang="en-US" dirty="0" err="1"/>
              <a:t>su</a:t>
            </a:r>
            <a:r>
              <a:rPr lang="en-US" dirty="0"/>
              <a:t> </a:t>
            </a:r>
            <a:r>
              <a:rPr lang="en-US" dirty="0" err="1"/>
              <a:t>proyecto</a:t>
            </a:r>
            <a:r>
              <a:rPr lang="en-US" dirty="0"/>
              <a:t>. Para </a:t>
            </a:r>
            <a:r>
              <a:rPr lang="en-US" dirty="0" err="1"/>
              <a:t>hacerlo</a:t>
            </a:r>
            <a:r>
              <a:rPr lang="en-US" dirty="0"/>
              <a:t>, primero </a:t>
            </a:r>
            <a:r>
              <a:rPr lang="en-US" dirty="0" err="1"/>
              <a:t>haga</a:t>
            </a:r>
            <a:r>
              <a:rPr lang="en-US" dirty="0"/>
              <a:t> </a:t>
            </a:r>
            <a:r>
              <a:rPr lang="en-US" dirty="0" err="1"/>
              <a:t>clic</a:t>
            </a:r>
            <a:r>
              <a:rPr lang="en-US" dirty="0"/>
              <a:t> derecho </a:t>
            </a:r>
            <a:r>
              <a:rPr lang="en-US" dirty="0" err="1"/>
              <a:t>en</a:t>
            </a:r>
            <a:r>
              <a:rPr lang="en-US" dirty="0"/>
              <a:t> el </a:t>
            </a:r>
            <a:r>
              <a:rPr lang="en-US" dirty="0" err="1"/>
              <a:t>nodo</a:t>
            </a:r>
            <a:r>
              <a:rPr lang="en-US" dirty="0"/>
              <a:t> del </a:t>
            </a:r>
            <a:r>
              <a:rPr lang="en-US" dirty="0" err="1"/>
              <a:t>proyecto</a:t>
            </a:r>
            <a:r>
              <a:rPr lang="en-US" dirty="0"/>
              <a:t> </a:t>
            </a:r>
            <a:r>
              <a:rPr lang="en-US" dirty="0" err="1"/>
              <a:t>en</a:t>
            </a:r>
            <a:r>
              <a:rPr lang="en-US" dirty="0"/>
              <a:t> el “</a:t>
            </a:r>
            <a:r>
              <a:rPr lang="en-US" dirty="0" err="1"/>
              <a:t>Explorador</a:t>
            </a:r>
            <a:r>
              <a:rPr lang="en-US" dirty="0"/>
              <a:t> de </a:t>
            </a:r>
            <a:r>
              <a:rPr lang="en-US" dirty="0" err="1"/>
              <a:t>Soluciones</a:t>
            </a:r>
            <a:r>
              <a:rPr lang="en-US" dirty="0"/>
              <a:t>” y </a:t>
            </a:r>
            <a:r>
              <a:rPr lang="en-US" dirty="0" err="1"/>
              <a:t>seleccione</a:t>
            </a:r>
            <a:r>
              <a:rPr lang="en-US" dirty="0"/>
              <a:t> “</a:t>
            </a:r>
            <a:r>
              <a:rPr lang="en-US" dirty="0" err="1"/>
              <a:t>Propiedades</a:t>
            </a:r>
            <a:r>
              <a:rPr lang="en-US" dirty="0"/>
              <a:t>”. A </a:t>
            </a:r>
            <a:r>
              <a:rPr lang="en-US" dirty="0" err="1"/>
              <a:t>partir</a:t>
            </a:r>
            <a:r>
              <a:rPr lang="en-US" dirty="0"/>
              <a:t> de </a:t>
            </a:r>
            <a:r>
              <a:rPr lang="en-US" dirty="0" err="1"/>
              <a:t>ahí</a:t>
            </a:r>
            <a:r>
              <a:rPr lang="en-US" dirty="0"/>
              <a:t>, </a:t>
            </a:r>
            <a:r>
              <a:rPr lang="en-US" dirty="0" err="1"/>
              <a:t>haga</a:t>
            </a:r>
            <a:r>
              <a:rPr lang="en-US" dirty="0"/>
              <a:t> </a:t>
            </a:r>
            <a:r>
              <a:rPr lang="en-US" dirty="0" err="1"/>
              <a:t>clic</a:t>
            </a:r>
            <a:r>
              <a:rPr lang="en-US" dirty="0"/>
              <a:t> </a:t>
            </a:r>
            <a:r>
              <a:rPr lang="en-US" dirty="0" err="1"/>
              <a:t>en</a:t>
            </a:r>
            <a:r>
              <a:rPr lang="en-US" dirty="0"/>
              <a:t> la </a:t>
            </a:r>
            <a:r>
              <a:rPr lang="en-US" dirty="0" err="1"/>
              <a:t>pestaña</a:t>
            </a:r>
            <a:r>
              <a:rPr lang="en-US" dirty="0"/>
              <a:t> “Build” a la </a:t>
            </a:r>
            <a:r>
              <a:rPr lang="en-US" dirty="0" err="1"/>
              <a:t>izquierda</a:t>
            </a:r>
            <a:r>
              <a:rPr lang="en-US" dirty="0"/>
              <a:t> y </a:t>
            </a:r>
            <a:r>
              <a:rPr lang="en-US" dirty="0" err="1"/>
              <a:t>luego</a:t>
            </a:r>
            <a:r>
              <a:rPr lang="en-US" dirty="0"/>
              <a:t> el </a:t>
            </a:r>
            <a:r>
              <a:rPr lang="en-US" dirty="0" err="1"/>
              <a:t>botón</a:t>
            </a:r>
            <a:r>
              <a:rPr lang="en-US" dirty="0"/>
              <a:t> “Avanzado” </a:t>
            </a:r>
            <a:r>
              <a:rPr lang="en-US" dirty="0" err="1"/>
              <a:t>en</a:t>
            </a:r>
            <a:r>
              <a:rPr lang="en-US" dirty="0"/>
              <a:t> la </a:t>
            </a:r>
            <a:r>
              <a:rPr lang="en-US" dirty="0" err="1"/>
              <a:t>parte</a:t>
            </a:r>
            <a:r>
              <a:rPr lang="en-US" dirty="0"/>
              <a:t> inferior </a:t>
            </a:r>
            <a:r>
              <a:rPr lang="en-US" dirty="0" err="1"/>
              <a:t>derecha</a:t>
            </a:r>
            <a:r>
              <a:rPr lang="en-US" dirty="0"/>
              <a:t>. Una </a:t>
            </a:r>
            <a:r>
              <a:rPr lang="en-US" dirty="0" err="1"/>
              <a:t>nueva</a:t>
            </a:r>
            <a:r>
              <a:rPr lang="en-US" dirty="0"/>
              <a:t> </a:t>
            </a:r>
            <a:r>
              <a:rPr lang="en-US" dirty="0" err="1"/>
              <a:t>ventana</a:t>
            </a:r>
            <a:r>
              <a:rPr lang="en-US" dirty="0"/>
              <a:t> </a:t>
            </a:r>
            <a:r>
              <a:rPr lang="en-US" dirty="0" err="1"/>
              <a:t>aparece</a:t>
            </a:r>
            <a:r>
              <a:rPr lang="en-US" dirty="0"/>
              <a:t> </a:t>
            </a:r>
            <a:r>
              <a:rPr lang="en-US" dirty="0" err="1"/>
              <a:t>donde</a:t>
            </a:r>
            <a:r>
              <a:rPr lang="en-US" dirty="0"/>
              <a:t> se </a:t>
            </a:r>
            <a:r>
              <a:rPr lang="en-US" dirty="0" err="1"/>
              <a:t>puede</a:t>
            </a:r>
            <a:r>
              <a:rPr lang="en-US" dirty="0"/>
              <a:t> </a:t>
            </a:r>
            <a:r>
              <a:rPr lang="en-US" dirty="0" err="1"/>
              <a:t>cambiar</a:t>
            </a:r>
            <a:r>
              <a:rPr lang="en-US" dirty="0"/>
              <a:t> la </a:t>
            </a:r>
            <a:r>
              <a:rPr lang="en-US" dirty="0" err="1"/>
              <a:t>versión</a:t>
            </a:r>
            <a:r>
              <a:rPr lang="en-US" dirty="0"/>
              <a:t> del </a:t>
            </a:r>
            <a:r>
              <a:rPr lang="en-US" dirty="0" err="1"/>
              <a:t>lenguaje</a:t>
            </a:r>
            <a:r>
              <a:rPr lang="en-US" dirty="0"/>
              <a:t> de una </a:t>
            </a:r>
            <a:r>
              <a:rPr lang="en-US" dirty="0" err="1"/>
              <a:t>lista</a:t>
            </a:r>
            <a:r>
              <a:rPr lang="en-US" dirty="0"/>
              <a:t> </a:t>
            </a:r>
            <a:r>
              <a:rPr lang="en-US" dirty="0" err="1"/>
              <a:t>desplegable</a:t>
            </a:r>
            <a:r>
              <a:rPr lang="en-US" dirty="0"/>
              <a:t>. </a:t>
            </a:r>
          </a:p>
          <a:p>
            <a:pPr marL="0" indent="0">
              <a:buNone/>
            </a:pPr>
            <a:r>
              <a:rPr lang="en-US" dirty="0" err="1"/>
              <a:t>Cambie</a:t>
            </a:r>
            <a:r>
              <a:rPr lang="en-US" dirty="0"/>
              <a:t> la </a:t>
            </a:r>
            <a:r>
              <a:rPr lang="en-US" dirty="0" err="1"/>
              <a:t>selección</a:t>
            </a:r>
            <a:r>
              <a:rPr lang="en-US" dirty="0"/>
              <a:t> a la </a:t>
            </a:r>
            <a:r>
              <a:rPr lang="en-US" dirty="0" err="1"/>
              <a:t>versión</a:t>
            </a:r>
            <a:r>
              <a:rPr lang="en-US" dirty="0"/>
              <a:t> </a:t>
            </a:r>
            <a:r>
              <a:rPr lang="en-US" dirty="0" err="1"/>
              <a:t>menor</a:t>
            </a:r>
            <a:r>
              <a:rPr lang="en-US" dirty="0"/>
              <a:t> (</a:t>
            </a:r>
            <a:r>
              <a:rPr lang="en-US" dirty="0" err="1"/>
              <a:t>más</a:t>
            </a:r>
            <a:r>
              <a:rPr lang="en-US" dirty="0"/>
              <a:t> </a:t>
            </a:r>
            <a:r>
              <a:rPr lang="en-US" dirty="0" err="1"/>
              <a:t>reciente</a:t>
            </a:r>
            <a:r>
              <a:rPr lang="en-US" dirty="0"/>
              <a:t>), que </a:t>
            </a:r>
            <a:r>
              <a:rPr lang="en-US" dirty="0" err="1"/>
              <a:t>debería</a:t>
            </a:r>
            <a:r>
              <a:rPr lang="en-US" dirty="0"/>
              <a:t> ser la version 8, </a:t>
            </a:r>
            <a:r>
              <a:rPr lang="en-US" dirty="0" err="1"/>
              <a:t>si</a:t>
            </a:r>
            <a:r>
              <a:rPr lang="en-US" dirty="0"/>
              <a:t> se </a:t>
            </a:r>
            <a:r>
              <a:rPr lang="en-US" dirty="0" err="1"/>
              <a:t>tiene</a:t>
            </a:r>
            <a:r>
              <a:rPr lang="en-US" dirty="0"/>
              <a:t> </a:t>
            </a:r>
            <a:r>
              <a:rPr lang="en-US" dirty="0" err="1"/>
              <a:t>.Net</a:t>
            </a:r>
            <a:r>
              <a:rPr lang="en-US" dirty="0"/>
              <a:t> Core 3.0 o 3.1 y Visual Studio 2019.</a:t>
            </a:r>
            <a:endParaRPr lang="en-BO" dirty="0"/>
          </a:p>
        </p:txBody>
      </p:sp>
    </p:spTree>
    <p:extLst>
      <p:ext uri="{BB962C8B-B14F-4D97-AF65-F5344CB8AC3E}">
        <p14:creationId xmlns:p14="http://schemas.microsoft.com/office/powerpoint/2010/main" val="2291840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4449-BA24-0B44-B6C9-02977D1D454B}"/>
              </a:ext>
            </a:extLst>
          </p:cNvPr>
          <p:cNvSpPr>
            <a:spLocks noGrp="1"/>
          </p:cNvSpPr>
          <p:nvPr>
            <p:ph type="title"/>
          </p:nvPr>
        </p:nvSpPr>
        <p:spPr/>
        <p:txBody>
          <a:bodyPr/>
          <a:lstStyle/>
          <a:p>
            <a:r>
              <a:rPr lang="en-BO" dirty="0"/>
              <a:t>Comentarios</a:t>
            </a:r>
          </a:p>
        </p:txBody>
      </p:sp>
      <p:sp>
        <p:nvSpPr>
          <p:cNvPr id="3" name="Content Placeholder 2">
            <a:extLst>
              <a:ext uri="{FF2B5EF4-FFF2-40B4-BE49-F238E27FC236}">
                <a16:creationId xmlns:a16="http://schemas.microsoft.com/office/drawing/2014/main" id="{7AD3CAAB-4B0A-2542-92A8-1DD9F8B9AE80}"/>
              </a:ext>
            </a:extLst>
          </p:cNvPr>
          <p:cNvSpPr>
            <a:spLocks noGrp="1"/>
          </p:cNvSpPr>
          <p:nvPr>
            <p:ph idx="1"/>
          </p:nvPr>
        </p:nvSpPr>
        <p:spPr/>
        <p:txBody>
          <a:bodyPr>
            <a:normAutofit fontScale="77500" lnSpcReduction="20000"/>
          </a:bodyPr>
          <a:lstStyle/>
          <a:p>
            <a:pPr marL="0" indent="0">
              <a:buNone/>
            </a:pPr>
            <a:r>
              <a:rPr lang="en-US" dirty="0"/>
              <a:t>Los </a:t>
            </a:r>
            <a:r>
              <a:rPr lang="en-US" dirty="0" err="1"/>
              <a:t>comentarios</a:t>
            </a:r>
            <a:r>
              <a:rPr lang="en-US" dirty="0"/>
              <a:t> se </a:t>
            </a:r>
            <a:r>
              <a:rPr lang="en-US" dirty="0" err="1"/>
              <a:t>utilizan</a:t>
            </a:r>
            <a:r>
              <a:rPr lang="en-US" dirty="0"/>
              <a:t> para </a:t>
            </a:r>
            <a:r>
              <a:rPr lang="en-US" dirty="0" err="1"/>
              <a:t>insertar</a:t>
            </a:r>
            <a:r>
              <a:rPr lang="en-US" dirty="0"/>
              <a:t> </a:t>
            </a:r>
            <a:r>
              <a:rPr lang="en-US" dirty="0" err="1"/>
              <a:t>notas</a:t>
            </a:r>
            <a:r>
              <a:rPr lang="en-US" dirty="0"/>
              <a:t> </a:t>
            </a:r>
            <a:r>
              <a:rPr lang="en-US" dirty="0" err="1"/>
              <a:t>en</a:t>
            </a:r>
            <a:r>
              <a:rPr lang="en-US" dirty="0"/>
              <a:t> el </a:t>
            </a:r>
            <a:r>
              <a:rPr lang="en-US" dirty="0" err="1"/>
              <a:t>código</a:t>
            </a:r>
            <a:r>
              <a:rPr lang="en-US" dirty="0"/>
              <a:t> </a:t>
            </a:r>
            <a:r>
              <a:rPr lang="en-US" dirty="0" err="1"/>
              <a:t>fuente</a:t>
            </a:r>
            <a:r>
              <a:rPr lang="en-US" dirty="0"/>
              <a:t>. C# </a:t>
            </a:r>
            <a:r>
              <a:rPr lang="en-US" dirty="0" err="1"/>
              <a:t>usa</a:t>
            </a:r>
            <a:r>
              <a:rPr lang="en-US" dirty="0"/>
              <a:t> el</a:t>
            </a:r>
          </a:p>
          <a:p>
            <a:pPr marL="0" indent="0">
              <a:buNone/>
            </a:pPr>
            <a:r>
              <a:rPr lang="en-US" dirty="0"/>
              <a:t>modo de </a:t>
            </a:r>
            <a:r>
              <a:rPr lang="en-US" dirty="0" err="1"/>
              <a:t>comentarios</a:t>
            </a:r>
            <a:r>
              <a:rPr lang="en-US" dirty="0"/>
              <a:t> </a:t>
            </a:r>
            <a:r>
              <a:rPr lang="en-US" dirty="0" err="1"/>
              <a:t>estándar</a:t>
            </a:r>
            <a:r>
              <a:rPr lang="en-US" dirty="0"/>
              <a:t> de C ++, con una sola </a:t>
            </a:r>
            <a:r>
              <a:rPr lang="en-US" dirty="0" err="1"/>
              <a:t>línea</a:t>
            </a:r>
            <a:r>
              <a:rPr lang="en-US" dirty="0"/>
              <a:t> y </a:t>
            </a:r>
            <a:r>
              <a:rPr lang="en-US" dirty="0" err="1"/>
              <a:t>varias</a:t>
            </a:r>
            <a:r>
              <a:rPr lang="en-US" dirty="0"/>
              <a:t> </a:t>
            </a:r>
            <a:r>
              <a:rPr lang="en-US" dirty="0" err="1"/>
              <a:t>líneas</a:t>
            </a:r>
            <a:r>
              <a:rPr lang="en-US" dirty="0"/>
              <a:t>. El </a:t>
            </a:r>
            <a:r>
              <a:rPr lang="en-US" dirty="0" err="1"/>
              <a:t>objetivo</a:t>
            </a:r>
            <a:r>
              <a:rPr lang="en-US" dirty="0"/>
              <a:t> de un </a:t>
            </a:r>
            <a:r>
              <a:rPr lang="en-US" dirty="0" err="1"/>
              <a:t>comentario</a:t>
            </a:r>
            <a:r>
              <a:rPr lang="en-US" dirty="0"/>
              <a:t> </a:t>
            </a:r>
            <a:r>
              <a:rPr lang="en-US" dirty="0" err="1"/>
              <a:t>principalmente</a:t>
            </a:r>
            <a:r>
              <a:rPr lang="en-US" dirty="0"/>
              <a:t> es </a:t>
            </a:r>
            <a:r>
              <a:rPr lang="en-US" dirty="0" err="1"/>
              <a:t>mejorar</a:t>
            </a:r>
            <a:r>
              <a:rPr lang="en-US" dirty="0"/>
              <a:t> la </a:t>
            </a:r>
            <a:r>
              <a:rPr lang="en-US" dirty="0" err="1"/>
              <a:t>legibilidad</a:t>
            </a:r>
            <a:r>
              <a:rPr lang="en-US" dirty="0"/>
              <a:t> del </a:t>
            </a:r>
            <a:r>
              <a:rPr lang="en-US" dirty="0" err="1"/>
              <a:t>código</a:t>
            </a:r>
            <a:r>
              <a:rPr lang="en-US" dirty="0"/>
              <a:t> que se escribe  y no </a:t>
            </a:r>
            <a:r>
              <a:rPr lang="en-US" dirty="0" err="1"/>
              <a:t>tienen</a:t>
            </a:r>
            <a:r>
              <a:rPr lang="en-US" dirty="0"/>
              <a:t> </a:t>
            </a:r>
            <a:r>
              <a:rPr lang="en-US" dirty="0" err="1"/>
              <a:t>ningún</a:t>
            </a:r>
            <a:r>
              <a:rPr lang="en-US" dirty="0"/>
              <a:t> </a:t>
            </a:r>
            <a:r>
              <a:rPr lang="en-US" dirty="0" err="1"/>
              <a:t>efecto</a:t>
            </a:r>
            <a:r>
              <a:rPr lang="en-US" dirty="0"/>
              <a:t> </a:t>
            </a:r>
            <a:r>
              <a:rPr lang="en-US" dirty="0" err="1"/>
              <a:t>en</a:t>
            </a:r>
            <a:r>
              <a:rPr lang="en-US" dirty="0"/>
              <a:t> el </a:t>
            </a:r>
            <a:r>
              <a:rPr lang="en-US" dirty="0" err="1"/>
              <a:t>programa</a:t>
            </a:r>
            <a:r>
              <a:rPr lang="en-US" dirty="0"/>
              <a:t> final. </a:t>
            </a:r>
          </a:p>
          <a:p>
            <a:pPr marL="0" indent="0">
              <a:buNone/>
            </a:pPr>
            <a:endParaRPr lang="en-US" dirty="0"/>
          </a:p>
          <a:p>
            <a:pPr marL="0" indent="0">
              <a:buNone/>
            </a:pPr>
            <a:r>
              <a:rPr lang="en-US" dirty="0"/>
              <a:t>El </a:t>
            </a:r>
            <a:r>
              <a:rPr lang="en-US" dirty="0" err="1"/>
              <a:t>comentario</a:t>
            </a:r>
            <a:r>
              <a:rPr lang="en-US" dirty="0"/>
              <a:t> de una sola </a:t>
            </a:r>
            <a:r>
              <a:rPr lang="en-US" dirty="0" err="1"/>
              <a:t>línea</a:t>
            </a:r>
            <a:r>
              <a:rPr lang="en-US" dirty="0"/>
              <a:t>. </a:t>
            </a:r>
            <a:r>
              <a:rPr lang="en-US" dirty="0" err="1"/>
              <a:t>comienza</a:t>
            </a:r>
            <a:r>
              <a:rPr lang="en-US" dirty="0"/>
              <a:t> con // y se </a:t>
            </a:r>
            <a:r>
              <a:rPr lang="en-US" dirty="0" err="1"/>
              <a:t>extiende</a:t>
            </a:r>
            <a:r>
              <a:rPr lang="en-US" dirty="0"/>
              <a:t> hasta el final de la </a:t>
            </a:r>
            <a:r>
              <a:rPr lang="en-US" dirty="0" err="1"/>
              <a:t>línea</a:t>
            </a:r>
            <a:r>
              <a:rPr lang="en-US" dirty="0"/>
              <a:t>. </a:t>
            </a:r>
          </a:p>
          <a:p>
            <a:pPr marL="0" indent="0">
              <a:buNone/>
            </a:pPr>
            <a:endParaRPr lang="en-US" dirty="0"/>
          </a:p>
          <a:p>
            <a:pPr marL="0" indent="0">
              <a:buNone/>
            </a:pPr>
            <a:r>
              <a:rPr lang="en-US" dirty="0"/>
              <a:t>El </a:t>
            </a:r>
            <a:r>
              <a:rPr lang="en-US" dirty="0" err="1"/>
              <a:t>comentario</a:t>
            </a:r>
            <a:r>
              <a:rPr lang="en-US" dirty="0"/>
              <a:t> </a:t>
            </a:r>
            <a:r>
              <a:rPr lang="en-US" dirty="0" err="1"/>
              <a:t>multilínea</a:t>
            </a:r>
            <a:r>
              <a:rPr lang="en-US" dirty="0"/>
              <a:t> </a:t>
            </a:r>
            <a:r>
              <a:rPr lang="en-US" dirty="0" err="1"/>
              <a:t>puede</a:t>
            </a:r>
            <a:r>
              <a:rPr lang="en-US" dirty="0"/>
              <a:t> </a:t>
            </a:r>
            <a:r>
              <a:rPr lang="en-US" dirty="0" err="1"/>
              <a:t>abarcar</a:t>
            </a:r>
            <a:r>
              <a:rPr lang="en-US" dirty="0"/>
              <a:t> </a:t>
            </a:r>
            <a:r>
              <a:rPr lang="en-US" dirty="0" err="1"/>
              <a:t>varias</a:t>
            </a:r>
            <a:r>
              <a:rPr lang="en-US" dirty="0"/>
              <a:t> </a:t>
            </a:r>
            <a:r>
              <a:rPr lang="en-US" dirty="0" err="1"/>
              <a:t>líneas</a:t>
            </a:r>
            <a:r>
              <a:rPr lang="en-US" dirty="0"/>
              <a:t> y </a:t>
            </a:r>
            <a:r>
              <a:rPr lang="en-US" dirty="0" err="1"/>
              <a:t>está</a:t>
            </a:r>
            <a:r>
              <a:rPr lang="en-US" dirty="0"/>
              <a:t> </a:t>
            </a:r>
            <a:r>
              <a:rPr lang="en-US" dirty="0" err="1"/>
              <a:t>delimitado</a:t>
            </a:r>
            <a:r>
              <a:rPr lang="en-US" dirty="0"/>
              <a:t> por / * y * /.</a:t>
            </a:r>
          </a:p>
          <a:p>
            <a:pPr marL="0" indent="0">
              <a:buNone/>
            </a:pPr>
            <a:endParaRPr lang="en-US" dirty="0"/>
          </a:p>
          <a:p>
            <a:pPr marL="0" indent="0">
              <a:buNone/>
            </a:pPr>
            <a:r>
              <a:rPr lang="en-US" dirty="0"/>
              <a:t>// </a:t>
            </a:r>
            <a:r>
              <a:rPr lang="en-US" dirty="0" err="1"/>
              <a:t>comentario</a:t>
            </a:r>
            <a:r>
              <a:rPr lang="en-US" dirty="0"/>
              <a:t> de una sola </a:t>
            </a:r>
            <a:r>
              <a:rPr lang="en-US" dirty="0" err="1"/>
              <a:t>línea</a:t>
            </a:r>
            <a:endParaRPr lang="en-US" dirty="0"/>
          </a:p>
          <a:p>
            <a:pPr marL="0" indent="0">
              <a:buNone/>
            </a:pPr>
            <a:r>
              <a:rPr lang="en-US" dirty="0"/>
              <a:t>/ * </a:t>
            </a:r>
            <a:r>
              <a:rPr lang="en-US" dirty="0" err="1"/>
              <a:t>multilínea</a:t>
            </a:r>
            <a:endParaRPr lang="en-US" dirty="0"/>
          </a:p>
          <a:p>
            <a:pPr marL="0" indent="0">
              <a:buNone/>
            </a:pPr>
            <a:r>
              <a:rPr lang="en-US" dirty="0" err="1"/>
              <a:t>comentario</a:t>
            </a:r>
            <a:r>
              <a:rPr lang="en-US" dirty="0"/>
              <a:t> * /</a:t>
            </a:r>
            <a:endParaRPr lang="en-BO" dirty="0"/>
          </a:p>
        </p:txBody>
      </p:sp>
    </p:spTree>
    <p:extLst>
      <p:ext uri="{BB962C8B-B14F-4D97-AF65-F5344CB8AC3E}">
        <p14:creationId xmlns:p14="http://schemas.microsoft.com/office/powerpoint/2010/main" val="3377006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29F5-BA46-6F49-B598-2DE17165A34E}"/>
              </a:ext>
            </a:extLst>
          </p:cNvPr>
          <p:cNvSpPr>
            <a:spLocks noGrp="1"/>
          </p:cNvSpPr>
          <p:nvPr>
            <p:ph type="title"/>
          </p:nvPr>
        </p:nvSpPr>
        <p:spPr/>
        <p:txBody>
          <a:bodyPr/>
          <a:lstStyle/>
          <a:p>
            <a:r>
              <a:rPr lang="en-US" dirty="0" err="1"/>
              <a:t>Comentarios</a:t>
            </a:r>
            <a:r>
              <a:rPr lang="en-US" dirty="0"/>
              <a:t> para </a:t>
            </a:r>
            <a:r>
              <a:rPr lang="en-US" dirty="0" err="1"/>
              <a:t>documentación</a:t>
            </a:r>
            <a:endParaRPr lang="en-BO" dirty="0"/>
          </a:p>
        </p:txBody>
      </p:sp>
      <p:sp>
        <p:nvSpPr>
          <p:cNvPr id="3" name="Content Placeholder 2">
            <a:extLst>
              <a:ext uri="{FF2B5EF4-FFF2-40B4-BE49-F238E27FC236}">
                <a16:creationId xmlns:a16="http://schemas.microsoft.com/office/drawing/2014/main" id="{4E94BE62-A0E9-9447-8E2C-D1AD8A44C541}"/>
              </a:ext>
            </a:extLst>
          </p:cNvPr>
          <p:cNvSpPr>
            <a:spLocks noGrp="1"/>
          </p:cNvSpPr>
          <p:nvPr>
            <p:ph idx="1"/>
          </p:nvPr>
        </p:nvSpPr>
        <p:spPr>
          <a:xfrm>
            <a:off x="881743" y="1433739"/>
            <a:ext cx="10515600" cy="2145484"/>
          </a:xfrm>
        </p:spPr>
        <p:txBody>
          <a:bodyPr>
            <a:normAutofit fontScale="92500"/>
          </a:bodyPr>
          <a:lstStyle/>
          <a:p>
            <a:pPr marL="0" indent="0">
              <a:buNone/>
            </a:pPr>
            <a:r>
              <a:rPr lang="en-US" dirty="0" err="1"/>
              <a:t>Además</a:t>
            </a:r>
            <a:r>
              <a:rPr lang="en-US" dirty="0"/>
              <a:t> de </a:t>
            </a:r>
            <a:r>
              <a:rPr lang="en-US" dirty="0" err="1"/>
              <a:t>estos</a:t>
            </a:r>
            <a:r>
              <a:rPr lang="en-US" dirty="0"/>
              <a:t>, hay dos </a:t>
            </a:r>
            <a:r>
              <a:rPr lang="en-US" dirty="0" err="1"/>
              <a:t>comentarios</a:t>
            </a:r>
            <a:r>
              <a:rPr lang="en-US" dirty="0"/>
              <a:t> de </a:t>
            </a:r>
            <a:r>
              <a:rPr lang="en-US" dirty="0" err="1"/>
              <a:t>documentación</a:t>
            </a:r>
            <a:r>
              <a:rPr lang="en-US" dirty="0"/>
              <a:t>. Hay un </a:t>
            </a:r>
            <a:r>
              <a:rPr lang="en-US" dirty="0" err="1"/>
              <a:t>comentario</a:t>
            </a:r>
            <a:r>
              <a:rPr lang="en-US" dirty="0"/>
              <a:t> de </a:t>
            </a:r>
            <a:r>
              <a:rPr lang="en-US" dirty="0" err="1"/>
              <a:t>documentación</a:t>
            </a:r>
            <a:r>
              <a:rPr lang="en-US" dirty="0"/>
              <a:t> de una sola </a:t>
            </a:r>
            <a:r>
              <a:rPr lang="en-US" dirty="0" err="1"/>
              <a:t>línea</a:t>
            </a:r>
            <a:r>
              <a:rPr lang="en-US" dirty="0"/>
              <a:t> que </a:t>
            </a:r>
            <a:r>
              <a:rPr lang="en-US" dirty="0" err="1"/>
              <a:t>comienza</a:t>
            </a:r>
            <a:r>
              <a:rPr lang="en-US" dirty="0"/>
              <a:t> con ///, y un </a:t>
            </a:r>
            <a:r>
              <a:rPr lang="en-US" dirty="0" err="1"/>
              <a:t>comentario</a:t>
            </a:r>
            <a:r>
              <a:rPr lang="en-US" dirty="0"/>
              <a:t> de </a:t>
            </a:r>
            <a:r>
              <a:rPr lang="en-US" dirty="0" err="1"/>
              <a:t>documentación</a:t>
            </a:r>
            <a:r>
              <a:rPr lang="en-US" dirty="0"/>
              <a:t> de </a:t>
            </a:r>
            <a:r>
              <a:rPr lang="en-US" dirty="0" err="1"/>
              <a:t>varias</a:t>
            </a:r>
            <a:r>
              <a:rPr lang="en-US" dirty="0"/>
              <a:t> </a:t>
            </a:r>
            <a:r>
              <a:rPr lang="en-US" dirty="0" err="1"/>
              <a:t>líneas</a:t>
            </a:r>
            <a:r>
              <a:rPr lang="en-US" dirty="0"/>
              <a:t> </a:t>
            </a:r>
            <a:r>
              <a:rPr lang="en-US" dirty="0" err="1"/>
              <a:t>delimitado</a:t>
            </a:r>
            <a:r>
              <a:rPr lang="en-US" dirty="0"/>
              <a:t> por / ** y * /. </a:t>
            </a:r>
          </a:p>
          <a:p>
            <a:pPr marL="0" indent="0">
              <a:buNone/>
            </a:pPr>
            <a:r>
              <a:rPr lang="en-US" dirty="0" err="1"/>
              <a:t>Estos</a:t>
            </a:r>
            <a:r>
              <a:rPr lang="en-US" dirty="0"/>
              <a:t> </a:t>
            </a:r>
            <a:r>
              <a:rPr lang="en-US" dirty="0" err="1"/>
              <a:t>comentarios</a:t>
            </a:r>
            <a:r>
              <a:rPr lang="en-US" dirty="0"/>
              <a:t> se </a:t>
            </a:r>
            <a:r>
              <a:rPr lang="en-US" dirty="0" err="1"/>
              <a:t>utilizan</a:t>
            </a:r>
            <a:r>
              <a:rPr lang="en-US" dirty="0"/>
              <a:t> </a:t>
            </a:r>
            <a:r>
              <a:rPr lang="en-US" dirty="0" err="1"/>
              <a:t>cuando</a:t>
            </a:r>
            <a:r>
              <a:rPr lang="en-US" dirty="0"/>
              <a:t> se produce </a:t>
            </a:r>
            <a:r>
              <a:rPr lang="en-US" dirty="0" err="1"/>
              <a:t>documentación</a:t>
            </a:r>
            <a:r>
              <a:rPr lang="en-US" dirty="0"/>
              <a:t> para una </a:t>
            </a:r>
            <a:r>
              <a:rPr lang="en-US" dirty="0" err="1"/>
              <a:t>clase</a:t>
            </a:r>
            <a:r>
              <a:rPr lang="en-US" dirty="0"/>
              <a:t>.</a:t>
            </a:r>
            <a:endParaRPr lang="en-BO" dirty="0"/>
          </a:p>
        </p:txBody>
      </p:sp>
      <p:sp>
        <p:nvSpPr>
          <p:cNvPr id="4" name="TextBox 3">
            <a:extLst>
              <a:ext uri="{FF2B5EF4-FFF2-40B4-BE49-F238E27FC236}">
                <a16:creationId xmlns:a16="http://schemas.microsoft.com/office/drawing/2014/main" id="{4A0BF357-DD25-494C-8D7C-8003871CCE5A}"/>
              </a:ext>
            </a:extLst>
          </p:cNvPr>
          <p:cNvSpPr txBox="1"/>
          <p:nvPr/>
        </p:nvSpPr>
        <p:spPr>
          <a:xfrm>
            <a:off x="2031275" y="3409406"/>
            <a:ext cx="7765868"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593431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2F56-8A04-2B41-B02C-24293A60DB53}"/>
              </a:ext>
            </a:extLst>
          </p:cNvPr>
          <p:cNvSpPr>
            <a:spLocks noGrp="1"/>
          </p:cNvSpPr>
          <p:nvPr>
            <p:ph type="title"/>
          </p:nvPr>
        </p:nvSpPr>
        <p:spPr/>
        <p:txBody>
          <a:bodyPr/>
          <a:lstStyle/>
          <a:p>
            <a:r>
              <a:rPr lang="en-BO" dirty="0"/>
              <a:t>Capítulo 2</a:t>
            </a:r>
          </a:p>
        </p:txBody>
      </p:sp>
      <p:sp>
        <p:nvSpPr>
          <p:cNvPr id="3" name="Content Placeholder 2">
            <a:extLst>
              <a:ext uri="{FF2B5EF4-FFF2-40B4-BE49-F238E27FC236}">
                <a16:creationId xmlns:a16="http://schemas.microsoft.com/office/drawing/2014/main" id="{92E1E732-96DC-F943-93B0-D16CAC7CC162}"/>
              </a:ext>
            </a:extLst>
          </p:cNvPr>
          <p:cNvSpPr>
            <a:spLocks noGrp="1"/>
          </p:cNvSpPr>
          <p:nvPr>
            <p:ph idx="1"/>
          </p:nvPr>
        </p:nvSpPr>
        <p:spPr/>
        <p:txBody>
          <a:bodyPr/>
          <a:lstStyle/>
          <a:p>
            <a:pPr marL="0" indent="0">
              <a:buNone/>
            </a:pPr>
            <a:r>
              <a:rPr lang="en-US" sz="4000" b="1" dirty="0"/>
              <a:t>Variables</a:t>
            </a:r>
          </a:p>
          <a:p>
            <a:endParaRPr lang="en-BO" dirty="0"/>
          </a:p>
          <a:p>
            <a:endParaRPr lang="en-BO" dirty="0"/>
          </a:p>
        </p:txBody>
      </p:sp>
    </p:spTree>
    <p:extLst>
      <p:ext uri="{BB962C8B-B14F-4D97-AF65-F5344CB8AC3E}">
        <p14:creationId xmlns:p14="http://schemas.microsoft.com/office/powerpoint/2010/main" val="564717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DD28-D96A-D943-AB45-545E169345AE}"/>
              </a:ext>
            </a:extLst>
          </p:cNvPr>
          <p:cNvSpPr>
            <a:spLocks noGrp="1"/>
          </p:cNvSpPr>
          <p:nvPr>
            <p:ph type="title"/>
          </p:nvPr>
        </p:nvSpPr>
        <p:spPr/>
        <p:txBody>
          <a:bodyPr/>
          <a:lstStyle/>
          <a:p>
            <a:r>
              <a:rPr lang="en-BO" dirty="0"/>
              <a:t>Variables</a:t>
            </a:r>
          </a:p>
        </p:txBody>
      </p:sp>
      <p:sp>
        <p:nvSpPr>
          <p:cNvPr id="3" name="Content Placeholder 2">
            <a:extLst>
              <a:ext uri="{FF2B5EF4-FFF2-40B4-BE49-F238E27FC236}">
                <a16:creationId xmlns:a16="http://schemas.microsoft.com/office/drawing/2014/main" id="{9DB9C282-3F17-0C4D-BB2D-B0F1CE6D1758}"/>
              </a:ext>
            </a:extLst>
          </p:cNvPr>
          <p:cNvSpPr>
            <a:spLocks noGrp="1"/>
          </p:cNvSpPr>
          <p:nvPr>
            <p:ph idx="1"/>
          </p:nvPr>
        </p:nvSpPr>
        <p:spPr/>
        <p:txBody>
          <a:bodyPr/>
          <a:lstStyle/>
          <a:p>
            <a:pPr marL="0" indent="0">
              <a:buNone/>
            </a:pPr>
            <a:r>
              <a:rPr lang="en-US" dirty="0"/>
              <a:t>Las variables se </a:t>
            </a:r>
            <a:r>
              <a:rPr lang="en-US" dirty="0" err="1"/>
              <a:t>utilizan</a:t>
            </a:r>
            <a:r>
              <a:rPr lang="en-US" dirty="0"/>
              <a:t> para </a:t>
            </a:r>
            <a:r>
              <a:rPr lang="en-US" dirty="0" err="1"/>
              <a:t>almacenar</a:t>
            </a:r>
            <a:r>
              <a:rPr lang="en-US" dirty="0"/>
              <a:t> </a:t>
            </a:r>
            <a:r>
              <a:rPr lang="en-US" dirty="0" err="1"/>
              <a:t>datos</a:t>
            </a:r>
            <a:r>
              <a:rPr lang="en-US" dirty="0"/>
              <a:t> </a:t>
            </a:r>
            <a:r>
              <a:rPr lang="en-US" dirty="0" err="1"/>
              <a:t>en</a:t>
            </a:r>
            <a:r>
              <a:rPr lang="en-US" dirty="0"/>
              <a:t> la </a:t>
            </a:r>
            <a:r>
              <a:rPr lang="en-US" dirty="0" err="1"/>
              <a:t>memoria</a:t>
            </a:r>
            <a:r>
              <a:rPr lang="en-US" dirty="0"/>
              <a:t> </a:t>
            </a:r>
            <a:r>
              <a:rPr lang="en-US" dirty="0" err="1"/>
              <a:t>durante</a:t>
            </a:r>
            <a:r>
              <a:rPr lang="en-US" dirty="0"/>
              <a:t> la </a:t>
            </a:r>
            <a:r>
              <a:rPr lang="en-US" dirty="0" err="1"/>
              <a:t>ejecución</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596284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33D2-1C63-944B-AC10-A371B941C787}"/>
              </a:ext>
            </a:extLst>
          </p:cNvPr>
          <p:cNvSpPr>
            <a:spLocks noGrp="1"/>
          </p:cNvSpPr>
          <p:nvPr>
            <p:ph type="title"/>
          </p:nvPr>
        </p:nvSpPr>
        <p:spPr/>
        <p:txBody>
          <a:bodyPr/>
          <a:lstStyle/>
          <a:p>
            <a:r>
              <a:rPr lang="en-BO" dirty="0"/>
              <a:t>Tipos de datos</a:t>
            </a:r>
          </a:p>
        </p:txBody>
      </p:sp>
      <p:sp>
        <p:nvSpPr>
          <p:cNvPr id="3" name="Content Placeholder 2">
            <a:extLst>
              <a:ext uri="{FF2B5EF4-FFF2-40B4-BE49-F238E27FC236}">
                <a16:creationId xmlns:a16="http://schemas.microsoft.com/office/drawing/2014/main" id="{760C8460-7224-534B-8C60-69FFA8CC37F9}"/>
              </a:ext>
            </a:extLst>
          </p:cNvPr>
          <p:cNvSpPr>
            <a:spLocks noGrp="1"/>
          </p:cNvSpPr>
          <p:nvPr>
            <p:ph idx="1"/>
          </p:nvPr>
        </p:nvSpPr>
        <p:spPr>
          <a:xfrm>
            <a:off x="6992984" y="2147842"/>
            <a:ext cx="3847010" cy="3251472"/>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en-US" sz="2400" dirty="0" err="1"/>
              <a:t>Dependiendo</a:t>
            </a:r>
            <a:r>
              <a:rPr lang="en-US" sz="2400" dirty="0"/>
              <a:t> de </a:t>
            </a:r>
            <a:r>
              <a:rPr lang="en-US" sz="2400" dirty="0" err="1"/>
              <a:t>qué</a:t>
            </a:r>
            <a:r>
              <a:rPr lang="en-US" sz="2400" dirty="0"/>
              <a:t> </a:t>
            </a:r>
            <a:r>
              <a:rPr lang="en-US" sz="2400" dirty="0" err="1"/>
              <a:t>datos</a:t>
            </a:r>
            <a:r>
              <a:rPr lang="en-US" sz="2400" dirty="0"/>
              <a:t> se </a:t>
            </a:r>
            <a:r>
              <a:rPr lang="en-US" sz="2400" dirty="0" err="1"/>
              <a:t>necesita</a:t>
            </a:r>
            <a:r>
              <a:rPr lang="en-US" sz="2400" dirty="0"/>
              <a:t> </a:t>
            </a:r>
            <a:r>
              <a:rPr lang="en-US" sz="2400" dirty="0" err="1"/>
              <a:t>almacenar</a:t>
            </a:r>
            <a:r>
              <a:rPr lang="en-US" sz="2400" dirty="0"/>
              <a:t>, hay </a:t>
            </a:r>
            <a:r>
              <a:rPr lang="en-US" sz="2400" dirty="0" err="1"/>
              <a:t>varios</a:t>
            </a:r>
            <a:r>
              <a:rPr lang="en-US" sz="2400" dirty="0"/>
              <a:t> </a:t>
            </a:r>
            <a:r>
              <a:rPr lang="en-US" sz="2400" dirty="0" err="1"/>
              <a:t>tipos</a:t>
            </a:r>
            <a:r>
              <a:rPr lang="en-US" sz="2400" dirty="0"/>
              <a:t> </a:t>
            </a:r>
            <a:r>
              <a:rPr lang="en-US" sz="2400" dirty="0" err="1"/>
              <a:t>diferentes</a:t>
            </a:r>
            <a:r>
              <a:rPr lang="en-US" sz="2400" dirty="0"/>
              <a:t> de </a:t>
            </a:r>
            <a:r>
              <a:rPr lang="en-US" sz="2400" dirty="0" err="1"/>
              <a:t>datos</a:t>
            </a:r>
            <a:r>
              <a:rPr lang="en-US" sz="2400" dirty="0"/>
              <a:t>. </a:t>
            </a:r>
          </a:p>
          <a:p>
            <a:pPr marL="0" indent="0">
              <a:buNone/>
            </a:pPr>
            <a:r>
              <a:rPr lang="en-US" sz="2400" dirty="0"/>
              <a:t>Los </a:t>
            </a:r>
            <a:r>
              <a:rPr lang="en-US" sz="2400" dirty="0" err="1"/>
              <a:t>tipos</a:t>
            </a:r>
            <a:r>
              <a:rPr lang="en-US" sz="2400" dirty="0"/>
              <a:t> simples </a:t>
            </a:r>
            <a:r>
              <a:rPr lang="en-US" sz="2400" dirty="0" err="1"/>
              <a:t>en</a:t>
            </a:r>
            <a:r>
              <a:rPr lang="en-US" sz="2400" dirty="0"/>
              <a:t> C# </a:t>
            </a:r>
            <a:r>
              <a:rPr lang="en-US" sz="2400" dirty="0" err="1"/>
              <a:t>consisten</a:t>
            </a:r>
            <a:r>
              <a:rPr lang="en-US" sz="2400" dirty="0"/>
              <a:t> </a:t>
            </a:r>
            <a:r>
              <a:rPr lang="en-US" sz="2400" dirty="0" err="1"/>
              <a:t>básicamente</a:t>
            </a:r>
            <a:r>
              <a:rPr lang="en-US" sz="2400" dirty="0"/>
              <a:t> </a:t>
            </a:r>
            <a:r>
              <a:rPr lang="en-US" sz="2400" dirty="0" err="1"/>
              <a:t>en</a:t>
            </a:r>
            <a:r>
              <a:rPr lang="en-US" sz="2400" dirty="0"/>
              <a:t> 4 </a:t>
            </a:r>
            <a:r>
              <a:rPr lang="en-US" sz="2400" dirty="0" err="1"/>
              <a:t>tipos</a:t>
            </a:r>
            <a:r>
              <a:rPr lang="en-US" sz="2400" dirty="0"/>
              <a:t> </a:t>
            </a:r>
            <a:r>
              <a:rPr lang="en-US" sz="2400" dirty="0" err="1"/>
              <a:t>enteros</a:t>
            </a:r>
            <a:r>
              <a:rPr lang="en-US" sz="2400" dirty="0"/>
              <a:t> con </a:t>
            </a:r>
            <a:r>
              <a:rPr lang="en-US" sz="2400" dirty="0" err="1"/>
              <a:t>signo</a:t>
            </a:r>
            <a:r>
              <a:rPr lang="en-US" sz="2400" dirty="0"/>
              <a:t> y 4 sin </a:t>
            </a:r>
            <a:r>
              <a:rPr lang="en-US" sz="2400" dirty="0" err="1"/>
              <a:t>signo</a:t>
            </a:r>
            <a:r>
              <a:rPr lang="en-US" sz="2400" dirty="0"/>
              <a:t>, 3 </a:t>
            </a:r>
            <a:r>
              <a:rPr lang="en-US" sz="2400" dirty="0" err="1"/>
              <a:t>tipos</a:t>
            </a:r>
            <a:r>
              <a:rPr lang="en-US" sz="2400" dirty="0"/>
              <a:t> de coma </a:t>
            </a:r>
            <a:r>
              <a:rPr lang="en-US" sz="2400" dirty="0" err="1"/>
              <a:t>flotante</a:t>
            </a:r>
            <a:r>
              <a:rPr lang="en-US" sz="2400" dirty="0"/>
              <a:t>, </a:t>
            </a:r>
            <a:r>
              <a:rPr lang="en-US" sz="2400" dirty="0" err="1"/>
              <a:t>así</a:t>
            </a:r>
            <a:r>
              <a:rPr lang="en-US" sz="2400" dirty="0"/>
              <a:t> </a:t>
            </a:r>
            <a:r>
              <a:rPr lang="en-US" sz="2400" dirty="0" err="1"/>
              <a:t>como</a:t>
            </a:r>
            <a:r>
              <a:rPr lang="en-US" sz="2400" dirty="0"/>
              <a:t> char y bool.</a:t>
            </a:r>
            <a:endParaRPr lang="en-BO" sz="2400" dirty="0"/>
          </a:p>
        </p:txBody>
      </p:sp>
      <p:pic>
        <p:nvPicPr>
          <p:cNvPr id="4" name="Content Placeholder 5" descr="A screenshot of a cell phone&#10;&#10;Description automatically generated">
            <a:extLst>
              <a:ext uri="{FF2B5EF4-FFF2-40B4-BE49-F238E27FC236}">
                <a16:creationId xmlns:a16="http://schemas.microsoft.com/office/drawing/2014/main" id="{26F4265B-802B-0641-9501-4FC847E3CE21}"/>
              </a:ext>
            </a:extLst>
          </p:cNvPr>
          <p:cNvPicPr>
            <a:picLocks noChangeAspect="1"/>
          </p:cNvPicPr>
          <p:nvPr/>
        </p:nvPicPr>
        <p:blipFill>
          <a:blip r:embed="rId2"/>
          <a:stretch>
            <a:fillRect/>
          </a:stretch>
        </p:blipFill>
        <p:spPr>
          <a:xfrm>
            <a:off x="1140822" y="1515690"/>
            <a:ext cx="4529464" cy="4977185"/>
          </a:xfrm>
          <a:prstGeom prst="rect">
            <a:avLst/>
          </a:prstGeom>
        </p:spPr>
      </p:pic>
    </p:spTree>
    <p:extLst>
      <p:ext uri="{BB962C8B-B14F-4D97-AF65-F5344CB8AC3E}">
        <p14:creationId xmlns:p14="http://schemas.microsoft.com/office/powerpoint/2010/main" val="668098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97CB-75BC-664A-AB5C-84086524952E}"/>
              </a:ext>
            </a:extLst>
          </p:cNvPr>
          <p:cNvSpPr>
            <a:spLocks noGrp="1"/>
          </p:cNvSpPr>
          <p:nvPr>
            <p:ph type="title"/>
          </p:nvPr>
        </p:nvSpPr>
        <p:spPr/>
        <p:txBody>
          <a:bodyPr/>
          <a:lstStyle/>
          <a:p>
            <a:r>
              <a:rPr lang="en-BO" dirty="0"/>
              <a:t>Declaración e inicialización</a:t>
            </a:r>
          </a:p>
        </p:txBody>
      </p:sp>
      <p:sp>
        <p:nvSpPr>
          <p:cNvPr id="3" name="Content Placeholder 2">
            <a:extLst>
              <a:ext uri="{FF2B5EF4-FFF2-40B4-BE49-F238E27FC236}">
                <a16:creationId xmlns:a16="http://schemas.microsoft.com/office/drawing/2014/main" id="{95A45378-27FA-8B48-ADFC-6328AE1DD35B}"/>
              </a:ext>
            </a:extLst>
          </p:cNvPr>
          <p:cNvSpPr>
            <a:spLocks noGrp="1"/>
          </p:cNvSpPr>
          <p:nvPr>
            <p:ph idx="1"/>
          </p:nvPr>
        </p:nvSpPr>
        <p:spPr>
          <a:xfrm>
            <a:off x="838200" y="1825626"/>
            <a:ext cx="10515600" cy="1325563"/>
          </a:xfrm>
        </p:spPr>
        <p:txBody>
          <a:bodyPr>
            <a:normAutofit fontScale="70000" lnSpcReduction="20000"/>
          </a:bodyPr>
          <a:lstStyle/>
          <a:p>
            <a:pPr marL="0" indent="0">
              <a:buNone/>
            </a:pPr>
            <a:r>
              <a:rPr lang="en-US" dirty="0" err="1"/>
              <a:t>En</a:t>
            </a:r>
            <a:r>
              <a:rPr lang="en-US" dirty="0"/>
              <a:t> C#, una variable debe </a:t>
            </a:r>
            <a:r>
              <a:rPr lang="en-US" dirty="0" err="1"/>
              <a:t>declararse</a:t>
            </a:r>
            <a:r>
              <a:rPr lang="en-US" dirty="0"/>
              <a:t> (</a:t>
            </a:r>
            <a:r>
              <a:rPr lang="en-US" dirty="0" err="1"/>
              <a:t>crearse</a:t>
            </a:r>
            <a:r>
              <a:rPr lang="en-US" dirty="0"/>
              <a:t>) e </a:t>
            </a:r>
            <a:r>
              <a:rPr lang="en-US" dirty="0" err="1"/>
              <a:t>inicializarse</a:t>
            </a:r>
            <a:r>
              <a:rPr lang="en-US" dirty="0"/>
              <a:t> (</a:t>
            </a:r>
            <a:r>
              <a:rPr lang="en-US" dirty="0" err="1"/>
              <a:t>almacenar</a:t>
            </a:r>
            <a:r>
              <a:rPr lang="en-US" dirty="0"/>
              <a:t> un valor </a:t>
            </a:r>
            <a:r>
              <a:rPr lang="en-US" dirty="0" err="1"/>
              <a:t>inicial</a:t>
            </a:r>
            <a:r>
              <a:rPr lang="en-US" dirty="0"/>
              <a:t>) antes de </a:t>
            </a:r>
            <a:r>
              <a:rPr lang="en-US" dirty="0" err="1"/>
              <a:t>poder</a:t>
            </a:r>
            <a:r>
              <a:rPr lang="en-US" dirty="0"/>
              <a:t> </a:t>
            </a:r>
            <a:r>
              <a:rPr lang="en-US" dirty="0" err="1"/>
              <a:t>usarse</a:t>
            </a:r>
            <a:r>
              <a:rPr lang="en-US" dirty="0"/>
              <a:t>. Para </a:t>
            </a:r>
            <a:r>
              <a:rPr lang="en-US" dirty="0" err="1"/>
              <a:t>declarar</a:t>
            </a:r>
            <a:r>
              <a:rPr lang="en-US" dirty="0"/>
              <a:t> una variable, se </a:t>
            </a:r>
            <a:r>
              <a:rPr lang="en-US" dirty="0" err="1"/>
              <a:t>comienza</a:t>
            </a:r>
            <a:r>
              <a:rPr lang="en-US" dirty="0"/>
              <a:t> con el </a:t>
            </a:r>
            <a:r>
              <a:rPr lang="en-US" dirty="0" err="1"/>
              <a:t>tipo</a:t>
            </a:r>
            <a:r>
              <a:rPr lang="en-US" dirty="0"/>
              <a:t> de </a:t>
            </a:r>
            <a:r>
              <a:rPr lang="en-US" dirty="0" err="1"/>
              <a:t>dato</a:t>
            </a:r>
            <a:r>
              <a:rPr lang="en-US" dirty="0"/>
              <a:t> que la variable </a:t>
            </a:r>
            <a:r>
              <a:rPr lang="en-US" dirty="0" err="1"/>
              <a:t>almacenará</a:t>
            </a:r>
            <a:r>
              <a:rPr lang="en-US" dirty="0"/>
              <a:t>, </a:t>
            </a:r>
            <a:r>
              <a:rPr lang="en-US" dirty="0" err="1"/>
              <a:t>seguido</a:t>
            </a:r>
            <a:r>
              <a:rPr lang="en-US" dirty="0"/>
              <a:t> del </a:t>
            </a:r>
            <a:r>
              <a:rPr lang="en-US" dirty="0" err="1"/>
              <a:t>nombre</a:t>
            </a:r>
            <a:r>
              <a:rPr lang="en-US" dirty="0"/>
              <a:t> </a:t>
            </a:r>
            <a:r>
              <a:rPr lang="en-US" dirty="0" err="1"/>
              <a:t>elegido</a:t>
            </a:r>
            <a:r>
              <a:rPr lang="en-US" dirty="0"/>
              <a:t> para la </a:t>
            </a:r>
            <a:r>
              <a:rPr lang="en-US" dirty="0" err="1"/>
              <a:t>misma</a:t>
            </a:r>
            <a:r>
              <a:rPr lang="en-US" dirty="0"/>
              <a:t>. </a:t>
            </a:r>
          </a:p>
          <a:p>
            <a:pPr marL="0" indent="0">
              <a:buNone/>
            </a:pPr>
            <a:r>
              <a:rPr lang="en-US" dirty="0"/>
              <a:t>El </a:t>
            </a:r>
            <a:r>
              <a:rPr lang="en-US" dirty="0" err="1"/>
              <a:t>nombre</a:t>
            </a:r>
            <a:r>
              <a:rPr lang="en-US" dirty="0"/>
              <a:t> </a:t>
            </a:r>
            <a:r>
              <a:rPr lang="en-US" dirty="0" err="1"/>
              <a:t>puede</a:t>
            </a:r>
            <a:r>
              <a:rPr lang="en-US" dirty="0"/>
              <a:t> ser </a:t>
            </a:r>
            <a:r>
              <a:rPr lang="en-US" dirty="0" err="1"/>
              <a:t>casi</a:t>
            </a:r>
            <a:r>
              <a:rPr lang="en-US" dirty="0"/>
              <a:t> </a:t>
            </a:r>
            <a:r>
              <a:rPr lang="en-US" dirty="0" err="1"/>
              <a:t>cualquier</a:t>
            </a:r>
            <a:r>
              <a:rPr lang="en-US" dirty="0"/>
              <a:t> </a:t>
            </a:r>
            <a:r>
              <a:rPr lang="en-US" dirty="0" err="1"/>
              <a:t>cosa</a:t>
            </a:r>
            <a:r>
              <a:rPr lang="en-US" dirty="0"/>
              <a:t> que se </a:t>
            </a:r>
            <a:r>
              <a:rPr lang="en-US" dirty="0" err="1"/>
              <a:t>desee</a:t>
            </a:r>
            <a:r>
              <a:rPr lang="en-US" dirty="0"/>
              <a:t>, </a:t>
            </a:r>
            <a:r>
              <a:rPr lang="en-US" dirty="0" err="1"/>
              <a:t>pero</a:t>
            </a:r>
            <a:r>
              <a:rPr lang="en-US" dirty="0"/>
              <a:t> es una </a:t>
            </a:r>
            <a:r>
              <a:rPr lang="en-US" dirty="0" err="1"/>
              <a:t>buena</a:t>
            </a:r>
            <a:r>
              <a:rPr lang="en-US" dirty="0"/>
              <a:t> </a:t>
            </a:r>
            <a:r>
              <a:rPr lang="en-US" dirty="0" err="1"/>
              <a:t>práctica</a:t>
            </a:r>
            <a:r>
              <a:rPr lang="en-US" dirty="0"/>
              <a:t> </a:t>
            </a:r>
            <a:r>
              <a:rPr lang="en-US" dirty="0" err="1"/>
              <a:t>dar</a:t>
            </a:r>
            <a:r>
              <a:rPr lang="en-US" dirty="0"/>
              <a:t> </a:t>
            </a:r>
            <a:r>
              <a:rPr lang="en-US" dirty="0" err="1"/>
              <a:t>nombres</a:t>
            </a:r>
            <a:r>
              <a:rPr lang="en-US" dirty="0"/>
              <a:t> a las variables que </a:t>
            </a:r>
            <a:r>
              <a:rPr lang="en-US" dirty="0" err="1"/>
              <a:t>expliquen</a:t>
            </a:r>
            <a:r>
              <a:rPr lang="en-US" dirty="0"/>
              <a:t>, lo </a:t>
            </a:r>
            <a:r>
              <a:rPr lang="en-US" dirty="0" err="1"/>
              <a:t>más</a:t>
            </a:r>
            <a:r>
              <a:rPr lang="en-US" dirty="0"/>
              <a:t> </a:t>
            </a:r>
            <a:r>
              <a:rPr lang="en-US" dirty="0" err="1"/>
              <a:t>claramente</a:t>
            </a:r>
            <a:r>
              <a:rPr lang="en-US" dirty="0"/>
              <a:t> possible, el valor que </a:t>
            </a:r>
            <a:r>
              <a:rPr lang="en-US" dirty="0" err="1"/>
              <a:t>almacenarán</a:t>
            </a:r>
            <a:r>
              <a:rPr lang="en-US" dirty="0"/>
              <a:t>.</a:t>
            </a:r>
            <a:endParaRPr lang="en-BO" dirty="0"/>
          </a:p>
        </p:txBody>
      </p:sp>
      <p:sp>
        <p:nvSpPr>
          <p:cNvPr id="4" name="Content Placeholder 2">
            <a:extLst>
              <a:ext uri="{FF2B5EF4-FFF2-40B4-BE49-F238E27FC236}">
                <a16:creationId xmlns:a16="http://schemas.microsoft.com/office/drawing/2014/main" id="{E6B589FE-CF78-CD44-8210-8BC5637ECD61}"/>
              </a:ext>
            </a:extLst>
          </p:cNvPr>
          <p:cNvSpPr txBox="1">
            <a:spLocks/>
          </p:cNvSpPr>
          <p:nvPr/>
        </p:nvSpPr>
        <p:spPr>
          <a:xfrm>
            <a:off x="2883627" y="3591962"/>
            <a:ext cx="6424747" cy="2025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Font typeface="Arial" panose="020B0604020202020204" pitchFamily="34" charset="0"/>
              <a:buNone/>
            </a:pPr>
            <a:endParaRPr lang="en-US" sz="1800" dirty="0">
              <a:solidFill>
                <a:schemeClr val="bg1">
                  <a:lumMod val="85000"/>
                </a:schemeClr>
              </a:solidFill>
            </a:endParaRPr>
          </a:p>
          <a:p>
            <a:pPr marL="457200" lvl="1" indent="0">
              <a:buFont typeface="Arial" panose="020B0604020202020204" pitchFamily="34" charset="0"/>
              <a:buNone/>
            </a:pPr>
            <a:r>
              <a:rPr lang="en-US" b="1" dirty="0">
                <a:solidFill>
                  <a:schemeClr val="bg1"/>
                </a:solidFill>
              </a:rPr>
              <a:t>int </a:t>
            </a:r>
            <a:r>
              <a:rPr lang="en-US" b="1" dirty="0" err="1">
                <a:solidFill>
                  <a:schemeClr val="bg1"/>
                </a:solidFill>
              </a:rPr>
              <a:t>numero</a:t>
            </a:r>
            <a:r>
              <a:rPr lang="en-US" b="1" dirty="0">
                <a:solidFill>
                  <a:schemeClr val="bg1"/>
                </a:solidFill>
              </a:rPr>
              <a:t>;</a:t>
            </a:r>
            <a:r>
              <a:rPr lang="en-US" sz="1800" dirty="0">
                <a:solidFill>
                  <a:schemeClr val="bg1">
                    <a:lumMod val="85000"/>
                  </a:schemeClr>
                </a:solidFill>
              </a:rPr>
              <a:t>	</a:t>
            </a:r>
          </a:p>
          <a:p>
            <a:pPr marL="457200" lvl="1" indent="0">
              <a:buFont typeface="Arial" panose="020B0604020202020204" pitchFamily="34" charset="0"/>
              <a:buNone/>
            </a:pPr>
            <a:r>
              <a:rPr lang="en-US" sz="2600" b="1" dirty="0" err="1">
                <a:solidFill>
                  <a:schemeClr val="bg1"/>
                </a:solidFill>
              </a:rPr>
              <a:t>numero</a:t>
            </a:r>
            <a:r>
              <a:rPr lang="en-US" sz="2600" b="1" dirty="0">
                <a:solidFill>
                  <a:schemeClr val="bg1"/>
                </a:solidFill>
              </a:rPr>
              <a:t> = 100;</a:t>
            </a:r>
          </a:p>
          <a:p>
            <a:pPr marL="457200" lvl="1" indent="0">
              <a:buFont typeface="Arial" panose="020B0604020202020204" pitchFamily="34" charset="0"/>
              <a:buNone/>
            </a:pPr>
            <a:r>
              <a:rPr lang="en-US" b="1" dirty="0">
                <a:solidFill>
                  <a:schemeClr val="bg1"/>
                </a:solidFill>
              </a:rPr>
              <a:t>WriteLine(</a:t>
            </a:r>
            <a:r>
              <a:rPr lang="en-US" b="1" dirty="0" err="1">
                <a:solidFill>
                  <a:schemeClr val="bg1"/>
                </a:solidFill>
              </a:rPr>
              <a:t>numero</a:t>
            </a:r>
            <a:r>
              <a:rPr lang="en-US" b="1" dirty="0">
                <a:solidFill>
                  <a:schemeClr val="bg1"/>
                </a:solidFill>
              </a:rPr>
              <a:t>);	// 100</a:t>
            </a:r>
            <a:r>
              <a:rPr lang="en-US" sz="3200" b="1" dirty="0">
                <a:solidFill>
                  <a:schemeClr val="bg1"/>
                </a:solidFill>
              </a:rPr>
              <a:t> </a:t>
            </a:r>
          </a:p>
          <a:p>
            <a:pPr marL="7938" lvl="1" indent="0">
              <a:buFont typeface="Arial" panose="020B0604020202020204" pitchFamily="34" charset="0"/>
              <a:buNone/>
            </a:pPr>
            <a:r>
              <a:rPr lang="en-US" sz="1800" dirty="0">
                <a:solidFill>
                  <a:schemeClr val="bg1">
                    <a:lumMod val="85000"/>
                  </a:schemeClr>
                </a:solidFill>
              </a:rPr>
              <a:t>      </a:t>
            </a:r>
          </a:p>
          <a:p>
            <a:pPr marL="7938" lvl="1" indent="0">
              <a:buFont typeface="Arial" panose="020B0604020202020204" pitchFamily="34" charset="0"/>
              <a:buNone/>
            </a:pPr>
            <a:r>
              <a:rPr lang="en-US" dirty="0">
                <a:solidFill>
                  <a:schemeClr val="bg1">
                    <a:lumMod val="85000"/>
                  </a:schemeClr>
                </a:solidFill>
              </a:rPr>
              <a:t>} }</a:t>
            </a:r>
            <a:endParaRPr lang="en-BO" sz="1800" dirty="0"/>
          </a:p>
        </p:txBody>
      </p:sp>
    </p:spTree>
    <p:extLst>
      <p:ext uri="{BB962C8B-B14F-4D97-AF65-F5344CB8AC3E}">
        <p14:creationId xmlns:p14="http://schemas.microsoft.com/office/powerpoint/2010/main" val="2335087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87AC-99D7-2249-9CB6-723572E2BE22}"/>
              </a:ext>
            </a:extLst>
          </p:cNvPr>
          <p:cNvSpPr>
            <a:spLocks noGrp="1"/>
          </p:cNvSpPr>
          <p:nvPr>
            <p:ph type="title"/>
          </p:nvPr>
        </p:nvSpPr>
        <p:spPr/>
        <p:txBody>
          <a:bodyPr/>
          <a:lstStyle/>
          <a:p>
            <a:r>
              <a:rPr lang="en-BO" dirty="0"/>
              <a:t>Asignación</a:t>
            </a:r>
          </a:p>
        </p:txBody>
      </p:sp>
      <p:sp>
        <p:nvSpPr>
          <p:cNvPr id="3" name="Content Placeholder 2">
            <a:extLst>
              <a:ext uri="{FF2B5EF4-FFF2-40B4-BE49-F238E27FC236}">
                <a16:creationId xmlns:a16="http://schemas.microsoft.com/office/drawing/2014/main" id="{B94397EB-D019-614C-A17D-6E35E0443942}"/>
              </a:ext>
            </a:extLst>
          </p:cNvPr>
          <p:cNvSpPr>
            <a:spLocks noGrp="1"/>
          </p:cNvSpPr>
          <p:nvPr>
            <p:ph idx="1"/>
          </p:nvPr>
        </p:nvSpPr>
        <p:spPr>
          <a:xfrm>
            <a:off x="6810103" y="2299063"/>
            <a:ext cx="4676504" cy="3779520"/>
          </a:xfrm>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marL="0" indent="0">
              <a:buNone/>
            </a:pPr>
            <a:r>
              <a:rPr lang="en-US" sz="2900" dirty="0"/>
              <a:t>Se </a:t>
            </a:r>
            <a:r>
              <a:rPr lang="en-US" sz="2900" dirty="0" err="1"/>
              <a:t>asigna</a:t>
            </a:r>
            <a:r>
              <a:rPr lang="en-US" sz="2900" dirty="0"/>
              <a:t> un valor </a:t>
            </a:r>
            <a:r>
              <a:rPr lang="en-US" sz="2900" dirty="0" err="1"/>
              <a:t>inicial</a:t>
            </a:r>
            <a:r>
              <a:rPr lang="en-US" sz="2900" dirty="0"/>
              <a:t> a la variable, </a:t>
            </a:r>
            <a:r>
              <a:rPr lang="en-US" sz="2900" dirty="0" err="1"/>
              <a:t>después</a:t>
            </a:r>
            <a:r>
              <a:rPr lang="en-US" sz="2900" dirty="0"/>
              <a:t> de </a:t>
            </a:r>
            <a:r>
              <a:rPr lang="en-US" sz="2900" dirty="0" err="1"/>
              <a:t>declararla</a:t>
            </a:r>
            <a:r>
              <a:rPr lang="en-US" sz="2900" dirty="0"/>
              <a:t>, </a:t>
            </a:r>
            <a:r>
              <a:rPr lang="en-US" sz="2900" dirty="0" err="1"/>
              <a:t>utilizando</a:t>
            </a:r>
            <a:r>
              <a:rPr lang="en-US" sz="2900" dirty="0"/>
              <a:t> el </a:t>
            </a:r>
            <a:r>
              <a:rPr lang="en-US" sz="2900" dirty="0" err="1"/>
              <a:t>signo</a:t>
            </a:r>
            <a:r>
              <a:rPr lang="en-US" sz="2900" dirty="0"/>
              <a:t> </a:t>
            </a:r>
            <a:r>
              <a:rPr lang="en-US" sz="2900" dirty="0" err="1"/>
              <a:t>igual</a:t>
            </a:r>
            <a:r>
              <a:rPr lang="en-US" sz="2900" dirty="0"/>
              <a:t>, que es el </a:t>
            </a:r>
            <a:r>
              <a:rPr lang="en-US" sz="2900" b="1" dirty="0" err="1"/>
              <a:t>operador</a:t>
            </a:r>
            <a:r>
              <a:rPr lang="en-US" sz="2900" b="1" dirty="0"/>
              <a:t> de </a:t>
            </a:r>
            <a:r>
              <a:rPr lang="en-US" sz="2900" b="1" dirty="0" err="1"/>
              <a:t>asignación</a:t>
            </a:r>
            <a:r>
              <a:rPr lang="en-US" sz="2900" b="1" dirty="0"/>
              <a:t> (=)</a:t>
            </a:r>
            <a:r>
              <a:rPr lang="en-US" sz="2900" dirty="0"/>
              <a:t>. La variable se </a:t>
            </a:r>
            <a:r>
              <a:rPr lang="en-US" sz="2900" dirty="0" err="1"/>
              <a:t>considera</a:t>
            </a:r>
            <a:r>
              <a:rPr lang="en-US" sz="2900" dirty="0"/>
              <a:t> </a:t>
            </a:r>
            <a:r>
              <a:rPr lang="en-US" sz="2900" dirty="0" err="1"/>
              <a:t>entonces</a:t>
            </a:r>
            <a:r>
              <a:rPr lang="en-US" sz="2900" dirty="0"/>
              <a:t> </a:t>
            </a:r>
            <a:r>
              <a:rPr lang="en-US" sz="2900" dirty="0" err="1"/>
              <a:t>como</a:t>
            </a:r>
            <a:r>
              <a:rPr lang="en-US" sz="2900" dirty="0"/>
              <a:t> </a:t>
            </a:r>
            <a:r>
              <a:rPr lang="en-US" sz="2900" dirty="0" err="1"/>
              <a:t>inicializada</a:t>
            </a:r>
            <a:r>
              <a:rPr lang="en-US" sz="2900" dirty="0"/>
              <a:t> y </a:t>
            </a:r>
            <a:r>
              <a:rPr lang="en-US" sz="2900" dirty="0" err="1"/>
              <a:t>pude</a:t>
            </a:r>
            <a:r>
              <a:rPr lang="en-US" sz="2900" dirty="0"/>
              <a:t> ser </a:t>
            </a:r>
            <a:r>
              <a:rPr lang="en-US" sz="2900" dirty="0" err="1"/>
              <a:t>asignada</a:t>
            </a:r>
            <a:r>
              <a:rPr lang="en-US" sz="2900" dirty="0"/>
              <a:t> </a:t>
            </a:r>
            <a:r>
              <a:rPr lang="en-US" sz="2900" dirty="0" err="1"/>
              <a:t>nuevamente</a:t>
            </a:r>
            <a:r>
              <a:rPr lang="en-US" sz="2900" dirty="0"/>
              <a:t> con </a:t>
            </a:r>
            <a:r>
              <a:rPr lang="en-US" sz="2900" dirty="0" err="1"/>
              <a:t>otro</a:t>
            </a:r>
            <a:r>
              <a:rPr lang="en-US" sz="2900" dirty="0"/>
              <a:t> valor del </a:t>
            </a:r>
            <a:r>
              <a:rPr lang="en-US" sz="2900" dirty="0" err="1"/>
              <a:t>tipo</a:t>
            </a:r>
            <a:r>
              <a:rPr lang="en-US" sz="2900" dirty="0"/>
              <a:t> </a:t>
            </a:r>
            <a:r>
              <a:rPr lang="en-US" sz="2900" dirty="0" err="1"/>
              <a:t>declarado</a:t>
            </a:r>
            <a:r>
              <a:rPr lang="en-US" sz="2900" dirty="0"/>
              <a:t> y </a:t>
            </a:r>
            <a:r>
              <a:rPr lang="en-US" sz="2900" dirty="0" err="1"/>
              <a:t>utilizada</a:t>
            </a:r>
            <a:r>
              <a:rPr lang="en-US" sz="2900" dirty="0"/>
              <a:t> </a:t>
            </a:r>
            <a:r>
              <a:rPr lang="en-US" sz="2900" dirty="0" err="1"/>
              <a:t>en</a:t>
            </a:r>
            <a:r>
              <a:rPr lang="en-US" sz="2900" dirty="0"/>
              <a:t> </a:t>
            </a:r>
            <a:r>
              <a:rPr lang="en-US" sz="2900" dirty="0" err="1"/>
              <a:t>cualquier</a:t>
            </a:r>
            <a:r>
              <a:rPr lang="en-US" sz="2900" dirty="0"/>
              <a:t> </a:t>
            </a:r>
            <a:r>
              <a:rPr lang="en-US" sz="2900" dirty="0" err="1"/>
              <a:t>otra</a:t>
            </a:r>
            <a:r>
              <a:rPr lang="en-US" sz="2900" dirty="0"/>
              <a:t> </a:t>
            </a:r>
            <a:r>
              <a:rPr lang="en-US" sz="2900" dirty="0" err="1"/>
              <a:t>sentencia</a:t>
            </a:r>
            <a:r>
              <a:rPr lang="en-US" sz="2900" dirty="0"/>
              <a:t>.</a:t>
            </a:r>
          </a:p>
          <a:p>
            <a:pPr marL="0" indent="0">
              <a:buNone/>
            </a:pPr>
            <a:r>
              <a:rPr lang="en-US" sz="2900" dirty="0"/>
              <a:t>La </a:t>
            </a:r>
            <a:r>
              <a:rPr lang="en-US" sz="2900" dirty="0" err="1"/>
              <a:t>declaración</a:t>
            </a:r>
            <a:r>
              <a:rPr lang="en-US" sz="2900" dirty="0"/>
              <a:t> y la </a:t>
            </a:r>
            <a:r>
              <a:rPr lang="en-US" sz="2900" dirty="0" err="1"/>
              <a:t>asignación</a:t>
            </a:r>
            <a:r>
              <a:rPr lang="en-US" sz="2900" dirty="0"/>
              <a:t> </a:t>
            </a:r>
            <a:r>
              <a:rPr lang="en-US" sz="2900" dirty="0" err="1"/>
              <a:t>inicial</a:t>
            </a:r>
            <a:r>
              <a:rPr lang="en-US" sz="2900" dirty="0"/>
              <a:t> (</a:t>
            </a:r>
            <a:r>
              <a:rPr lang="en-US" sz="2900" dirty="0" err="1"/>
              <a:t>inicialización</a:t>
            </a:r>
            <a:r>
              <a:rPr lang="en-US" sz="2900" dirty="0"/>
              <a:t>) se </a:t>
            </a:r>
            <a:r>
              <a:rPr lang="en-US" sz="2900" dirty="0" err="1"/>
              <a:t>pueden</a:t>
            </a:r>
            <a:r>
              <a:rPr lang="en-US" sz="2900" dirty="0"/>
              <a:t> </a:t>
            </a:r>
            <a:r>
              <a:rPr lang="en-US" sz="2900" dirty="0" err="1"/>
              <a:t>combinar</a:t>
            </a:r>
            <a:r>
              <a:rPr lang="en-US" sz="2900" dirty="0"/>
              <a:t> </a:t>
            </a:r>
            <a:r>
              <a:rPr lang="en-US" sz="2900" dirty="0" err="1"/>
              <a:t>en</a:t>
            </a:r>
            <a:r>
              <a:rPr lang="en-US" sz="2900" dirty="0"/>
              <a:t> una sola </a:t>
            </a:r>
            <a:r>
              <a:rPr lang="en-US" sz="2900" dirty="0" err="1"/>
              <a:t>declaración</a:t>
            </a:r>
            <a:r>
              <a:rPr lang="en-US" sz="2900" dirty="0"/>
              <a:t>.</a:t>
            </a:r>
          </a:p>
          <a:p>
            <a:pPr marL="0" indent="0">
              <a:buNone/>
            </a:pPr>
            <a:r>
              <a:rPr lang="en-US" sz="2900" dirty="0"/>
              <a:t>Si se </a:t>
            </a:r>
            <a:r>
              <a:rPr lang="en-US" sz="2900" dirty="0" err="1"/>
              <a:t>necesitan</a:t>
            </a:r>
            <a:r>
              <a:rPr lang="en-US" sz="2900" dirty="0"/>
              <a:t> </a:t>
            </a:r>
            <a:r>
              <a:rPr lang="en-US" sz="2900" dirty="0" err="1"/>
              <a:t>múltiples</a:t>
            </a:r>
            <a:r>
              <a:rPr lang="en-US" sz="2900" dirty="0"/>
              <a:t> variables del </a:t>
            </a:r>
            <a:r>
              <a:rPr lang="en-US" sz="2900" dirty="0" err="1"/>
              <a:t>mismo</a:t>
            </a:r>
            <a:r>
              <a:rPr lang="en-US" sz="2900" dirty="0"/>
              <a:t> </a:t>
            </a:r>
            <a:r>
              <a:rPr lang="en-US" sz="2900" dirty="0" err="1"/>
              <a:t>tipo</a:t>
            </a:r>
            <a:r>
              <a:rPr lang="en-US" sz="2900" dirty="0"/>
              <a:t>, hay una forma </a:t>
            </a:r>
            <a:r>
              <a:rPr lang="en-US" sz="2900" dirty="0" err="1"/>
              <a:t>abreviada</a:t>
            </a:r>
            <a:r>
              <a:rPr lang="en-US" sz="2900" dirty="0"/>
              <a:t> de </a:t>
            </a:r>
            <a:r>
              <a:rPr lang="en-US" sz="2900" dirty="0" err="1"/>
              <a:t>declararlos</a:t>
            </a:r>
            <a:r>
              <a:rPr lang="en-US" sz="2900" dirty="0"/>
              <a:t> </a:t>
            </a:r>
            <a:r>
              <a:rPr lang="en-US" sz="2900" dirty="0" err="1"/>
              <a:t>utilizando</a:t>
            </a:r>
            <a:r>
              <a:rPr lang="en-US" sz="2900" dirty="0"/>
              <a:t> el </a:t>
            </a:r>
            <a:r>
              <a:rPr lang="en-US" sz="2900" dirty="0" err="1"/>
              <a:t>operador</a:t>
            </a:r>
            <a:r>
              <a:rPr lang="en-US" sz="2900" dirty="0"/>
              <a:t> de coma (,).</a:t>
            </a:r>
          </a:p>
          <a:p>
            <a:pPr marL="0" indent="0">
              <a:buNone/>
            </a:pPr>
            <a:r>
              <a:rPr lang="en-US" sz="2900" dirty="0"/>
              <a:t>Una </a:t>
            </a:r>
            <a:r>
              <a:rPr lang="en-US" sz="2900" dirty="0" err="1"/>
              <a:t>vez</a:t>
            </a:r>
            <a:r>
              <a:rPr lang="en-US" sz="2900" dirty="0"/>
              <a:t> que una variable ha </a:t>
            </a:r>
            <a:r>
              <a:rPr lang="en-US" sz="2900" dirty="0" err="1"/>
              <a:t>sido</a:t>
            </a:r>
            <a:r>
              <a:rPr lang="en-US" sz="2900" dirty="0"/>
              <a:t> </a:t>
            </a:r>
            <a:r>
              <a:rPr lang="en-US" sz="2900" dirty="0" err="1"/>
              <a:t>definida</a:t>
            </a:r>
            <a:r>
              <a:rPr lang="en-US" sz="2900" dirty="0"/>
              <a:t> (</a:t>
            </a:r>
            <a:r>
              <a:rPr lang="en-US" sz="2900" dirty="0" err="1"/>
              <a:t>declarada</a:t>
            </a:r>
            <a:r>
              <a:rPr lang="en-US" sz="2900" dirty="0"/>
              <a:t> e </a:t>
            </a:r>
            <a:r>
              <a:rPr lang="en-US" sz="2900" dirty="0" err="1"/>
              <a:t>inicializada</a:t>
            </a:r>
            <a:r>
              <a:rPr lang="en-US" sz="2900" dirty="0"/>
              <a:t>), </a:t>
            </a:r>
            <a:r>
              <a:rPr lang="en-US" sz="2900" dirty="0" err="1"/>
              <a:t>puede</a:t>
            </a:r>
            <a:r>
              <a:rPr lang="en-US" sz="2900" dirty="0"/>
              <a:t> ser </a:t>
            </a:r>
            <a:r>
              <a:rPr lang="en-US" sz="2900" dirty="0" err="1"/>
              <a:t>utilizada</a:t>
            </a:r>
            <a:r>
              <a:rPr lang="en-US" sz="2900" dirty="0"/>
              <a:t> con el simple </a:t>
            </a:r>
            <a:r>
              <a:rPr lang="en-US" sz="2900" dirty="0" err="1"/>
              <a:t>nombre</a:t>
            </a:r>
            <a:r>
              <a:rPr lang="en-US" sz="2900" dirty="0"/>
              <a:t> de la variable.</a:t>
            </a:r>
          </a:p>
          <a:p>
            <a:pPr marL="0" indent="0">
              <a:buNone/>
            </a:pPr>
            <a:endParaRPr lang="en-US" dirty="0"/>
          </a:p>
        </p:txBody>
      </p:sp>
      <p:sp>
        <p:nvSpPr>
          <p:cNvPr id="5" name="Content Placeholder 2">
            <a:extLst>
              <a:ext uri="{FF2B5EF4-FFF2-40B4-BE49-F238E27FC236}">
                <a16:creationId xmlns:a16="http://schemas.microsoft.com/office/drawing/2014/main" id="{69898496-5EB2-9348-A39C-00FF71DD0659}"/>
              </a:ext>
            </a:extLst>
          </p:cNvPr>
          <p:cNvSpPr txBox="1">
            <a:spLocks/>
          </p:cNvSpPr>
          <p:nvPr/>
        </p:nvSpPr>
        <p:spPr>
          <a:xfrm>
            <a:off x="967742" y="1846217"/>
            <a:ext cx="5250178" cy="492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pPr marL="457200" lvl="1" indent="0">
              <a:buFont typeface="Arial" panose="020B0604020202020204" pitchFamily="34" charset="0"/>
              <a:buNone/>
            </a:pPr>
            <a:endParaRPr lang="en-US" sz="1000" dirty="0">
              <a:solidFill>
                <a:schemeClr val="bg1">
                  <a:lumMod val="85000"/>
                </a:schemeClr>
              </a:solidFill>
            </a:endParaRP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a:t>
            </a:r>
          </a:p>
          <a:p>
            <a:pPr marL="0" indent="0">
              <a:buNone/>
            </a:pPr>
            <a:r>
              <a:rPr lang="en-US" sz="1400" b="1" dirty="0">
                <a:solidFill>
                  <a:schemeClr val="bg1"/>
                </a:solidFill>
              </a:rPr>
              <a:t>int </a:t>
            </a:r>
            <a:r>
              <a:rPr lang="en-US" sz="1400" b="1" dirty="0" err="1">
                <a:solidFill>
                  <a:schemeClr val="bg1"/>
                </a:solidFill>
              </a:rPr>
              <a:t>numero</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 </a:t>
            </a:r>
          </a:p>
          <a:p>
            <a:pPr marL="0" indent="0">
              <a:buNone/>
            </a:pPr>
            <a:r>
              <a:rPr lang="en-US" sz="1400" b="1" dirty="0" err="1">
                <a:solidFill>
                  <a:schemeClr val="bg1"/>
                </a:solidFill>
              </a:rPr>
              <a:t>numero</a:t>
            </a:r>
            <a:r>
              <a:rPr lang="en-US" sz="1400" b="1" dirty="0">
                <a:solidFill>
                  <a:schemeClr val="bg1"/>
                </a:solidFill>
              </a:rPr>
              <a:t> = 10; WriteLine(</a:t>
            </a:r>
            <a:r>
              <a:rPr lang="en-US" sz="1400" b="1" dirty="0" err="1">
                <a:solidFill>
                  <a:schemeClr val="bg1"/>
                </a:solidFill>
              </a:rPr>
              <a:t>numero</a:t>
            </a:r>
            <a:r>
              <a:rPr lang="en-US" sz="1400" b="1" dirty="0">
                <a:solidFill>
                  <a:schemeClr val="bg1"/>
                </a:solidFill>
              </a:rPr>
              <a:t>);	// 10</a:t>
            </a:r>
          </a:p>
          <a:p>
            <a:pPr marL="0" indent="0">
              <a:buNone/>
            </a:pPr>
            <a:r>
              <a:rPr lang="en-US" sz="1400" b="1" dirty="0" err="1">
                <a:solidFill>
                  <a:schemeClr val="bg1"/>
                </a:solidFill>
              </a:rPr>
              <a:t>numero</a:t>
            </a:r>
            <a:r>
              <a:rPr lang="en-US" sz="1400" b="1" dirty="0">
                <a:solidFill>
                  <a:schemeClr val="bg1"/>
                </a:solidFill>
              </a:rPr>
              <a:t> = 20;  WriteLine(</a:t>
            </a:r>
            <a:r>
              <a:rPr lang="en-US" sz="1400" b="1" dirty="0" err="1">
                <a:solidFill>
                  <a:schemeClr val="bg1"/>
                </a:solidFill>
              </a:rPr>
              <a:t>numero</a:t>
            </a:r>
            <a:r>
              <a:rPr lang="en-US" sz="1400" b="1" dirty="0">
                <a:solidFill>
                  <a:schemeClr val="bg1"/>
                </a:solidFill>
              </a:rPr>
              <a:t>);	// 20</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cantidad</a:t>
            </a:r>
            <a:r>
              <a:rPr lang="en-US" sz="1400" b="1" dirty="0">
                <a:solidFill>
                  <a:schemeClr val="bg1"/>
                </a:solidFill>
              </a:rPr>
              <a:t> = 10;</a:t>
            </a:r>
          </a:p>
          <a:p>
            <a:pPr marL="0" indent="0">
              <a:buNone/>
            </a:pPr>
            <a:r>
              <a:rPr lang="en-US" sz="1400" b="1" dirty="0">
                <a:solidFill>
                  <a:schemeClr val="bg1"/>
                </a:solidFill>
              </a:rPr>
              <a:t>var </a:t>
            </a:r>
            <a:r>
              <a:rPr lang="en-US" sz="1400" b="1" dirty="0" err="1">
                <a:solidFill>
                  <a:schemeClr val="bg1"/>
                </a:solidFill>
              </a:rPr>
              <a:t>edad</a:t>
            </a:r>
            <a:r>
              <a:rPr lang="en-US" sz="1400" b="1" dirty="0">
                <a:solidFill>
                  <a:schemeClr val="bg1"/>
                </a:solidFill>
              </a:rPr>
              <a:t> = 10;       	// 10 es un </a:t>
            </a:r>
            <a:r>
              <a:rPr lang="en-US" sz="1400" b="1" dirty="0" err="1">
                <a:solidFill>
                  <a:schemeClr val="bg1"/>
                </a:solidFill>
              </a:rPr>
              <a:t>entero</a:t>
            </a:r>
            <a:r>
              <a:rPr lang="en-US" sz="1400" b="1" dirty="0">
                <a:solidFill>
                  <a:schemeClr val="bg1"/>
                </a:solidFill>
              </a:rPr>
              <a:t>, </a:t>
            </a:r>
          </a:p>
          <a:p>
            <a:pPr marL="0" indent="0">
              <a:buNone/>
            </a:pPr>
            <a:r>
              <a:rPr lang="en-US" sz="1400" b="1" dirty="0">
                <a:solidFill>
                  <a:schemeClr val="bg1"/>
                </a:solidFill>
              </a:rPr>
              <a:t>		// por lo que el </a:t>
            </a:r>
            <a:r>
              <a:rPr lang="en-US" sz="1400" b="1" dirty="0" err="1">
                <a:solidFill>
                  <a:schemeClr val="bg1"/>
                </a:solidFill>
              </a:rPr>
              <a:t>compilador</a:t>
            </a:r>
            <a:r>
              <a:rPr lang="en-US" sz="1400" b="1" dirty="0">
                <a:solidFill>
                  <a:schemeClr val="bg1"/>
                </a:solidFill>
              </a:rPr>
              <a:t> “</a:t>
            </a:r>
            <a:r>
              <a:rPr lang="en-US" sz="1400" b="1" dirty="0" err="1">
                <a:solidFill>
                  <a:schemeClr val="bg1"/>
                </a:solidFill>
              </a:rPr>
              <a:t>infiere</a:t>
            </a:r>
            <a:r>
              <a:rPr lang="en-US" sz="1400" b="1" dirty="0">
                <a:solidFill>
                  <a:schemeClr val="bg1"/>
                </a:solidFill>
              </a:rPr>
              <a:t>” </a:t>
            </a:r>
          </a:p>
          <a:p>
            <a:pPr marL="0" indent="0">
              <a:buNone/>
            </a:pPr>
            <a:r>
              <a:rPr lang="en-US" sz="1400" b="1" dirty="0">
                <a:solidFill>
                  <a:schemeClr val="bg1"/>
                </a:solidFill>
              </a:rPr>
              <a:t>		// que </a:t>
            </a:r>
            <a:r>
              <a:rPr lang="en-US" sz="1400" b="1" dirty="0" err="1">
                <a:solidFill>
                  <a:schemeClr val="bg1"/>
                </a:solidFill>
              </a:rPr>
              <a:t>edad</a:t>
            </a:r>
            <a:r>
              <a:rPr lang="en-US" sz="1400" b="1" dirty="0">
                <a:solidFill>
                  <a:schemeClr val="bg1"/>
                </a:solidFill>
              </a:rPr>
              <a:t>  es de </a:t>
            </a:r>
            <a:r>
              <a:rPr lang="en-US" sz="1400" b="1" dirty="0" err="1">
                <a:solidFill>
                  <a:schemeClr val="bg1"/>
                </a:solidFill>
              </a:rPr>
              <a:t>tipo</a:t>
            </a:r>
            <a:r>
              <a:rPr lang="en-US" sz="1400" b="1" dirty="0">
                <a:solidFill>
                  <a:schemeClr val="bg1"/>
                </a:solidFill>
              </a:rPr>
              <a:t> int</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clientes</a:t>
            </a:r>
            <a:r>
              <a:rPr lang="en-US" sz="1400" b="1" dirty="0">
                <a:solidFill>
                  <a:schemeClr val="bg1"/>
                </a:solidFill>
              </a:rPr>
              <a:t> = 10, </a:t>
            </a:r>
            <a:r>
              <a:rPr lang="en-US" sz="1400" b="1" dirty="0" err="1">
                <a:solidFill>
                  <a:schemeClr val="bg1"/>
                </a:solidFill>
              </a:rPr>
              <a:t>productos</a:t>
            </a:r>
            <a:r>
              <a:rPr lang="en-US" sz="1400" b="1" dirty="0">
                <a:solidFill>
                  <a:schemeClr val="bg1"/>
                </a:solidFill>
              </a:rPr>
              <a:t> = 20,  </a:t>
            </a:r>
            <a:r>
              <a:rPr lang="en-US" sz="1400" b="1" dirty="0" err="1">
                <a:solidFill>
                  <a:schemeClr val="bg1"/>
                </a:solidFill>
              </a:rPr>
              <a:t>veces</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clientes</a:t>
            </a:r>
            <a:r>
              <a:rPr lang="en-US" sz="1400" b="1" dirty="0">
                <a:solidFill>
                  <a:schemeClr val="bg1"/>
                </a:solidFill>
              </a:rPr>
              <a:t>);      // 10</a:t>
            </a:r>
            <a:endParaRPr lang="en-BO" sz="1600" b="1" dirty="0">
              <a:solidFill>
                <a:schemeClr val="bg1"/>
              </a:solidFill>
            </a:endParaRPr>
          </a:p>
          <a:p>
            <a:pPr marL="7938" lvl="1" indent="0">
              <a:buFont typeface="Arial" panose="020B0604020202020204" pitchFamily="34" charset="0"/>
              <a:buNone/>
            </a:pPr>
            <a:r>
              <a:rPr lang="en-US" sz="1000" dirty="0">
                <a:solidFill>
                  <a:schemeClr val="bg1">
                    <a:lumMod val="85000"/>
                  </a:schemeClr>
                </a:solidFill>
              </a:rPr>
              <a:t>      </a:t>
            </a:r>
          </a:p>
          <a:p>
            <a:pPr marL="7938" lvl="1" indent="0">
              <a:buFont typeface="Arial" panose="020B0604020202020204" pitchFamily="34" charset="0"/>
              <a:buNone/>
            </a:pPr>
            <a:r>
              <a:rPr lang="en-US" sz="1000" dirty="0">
                <a:solidFill>
                  <a:schemeClr val="bg1">
                    <a:lumMod val="85000"/>
                  </a:schemeClr>
                </a:solidFill>
              </a:rPr>
              <a:t>} }</a:t>
            </a:r>
            <a:endParaRPr lang="en-BO" sz="1000" dirty="0"/>
          </a:p>
        </p:txBody>
      </p:sp>
    </p:spTree>
    <p:extLst>
      <p:ext uri="{BB962C8B-B14F-4D97-AF65-F5344CB8AC3E}">
        <p14:creationId xmlns:p14="http://schemas.microsoft.com/office/powerpoint/2010/main" val="1197528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3ECD-AE08-4A43-B2AE-9C49BCD7DF6C}"/>
              </a:ext>
            </a:extLst>
          </p:cNvPr>
          <p:cNvSpPr>
            <a:spLocks noGrp="1"/>
          </p:cNvSpPr>
          <p:nvPr>
            <p:ph type="title"/>
          </p:nvPr>
        </p:nvSpPr>
        <p:spPr/>
        <p:txBody>
          <a:bodyPr/>
          <a:lstStyle/>
          <a:p>
            <a:r>
              <a:rPr lang="en-BO" dirty="0"/>
              <a:t>Tipos enteros</a:t>
            </a:r>
          </a:p>
        </p:txBody>
      </p:sp>
      <p:sp>
        <p:nvSpPr>
          <p:cNvPr id="3" name="Content Placeholder 2">
            <a:extLst>
              <a:ext uri="{FF2B5EF4-FFF2-40B4-BE49-F238E27FC236}">
                <a16:creationId xmlns:a16="http://schemas.microsoft.com/office/drawing/2014/main" id="{2F2D5EBA-FDC8-8846-9271-01B45D11FD1D}"/>
              </a:ext>
            </a:extLst>
          </p:cNvPr>
          <p:cNvSpPr>
            <a:spLocks noGrp="1"/>
          </p:cNvSpPr>
          <p:nvPr>
            <p:ph idx="1"/>
          </p:nvPr>
        </p:nvSpPr>
        <p:spPr>
          <a:xfrm>
            <a:off x="838200" y="1825625"/>
            <a:ext cx="10515600" cy="778238"/>
          </a:xfrm>
        </p:spPr>
        <p:txBody>
          <a:bodyPr>
            <a:normAutofit fontScale="92500" lnSpcReduction="10000"/>
          </a:bodyPr>
          <a:lstStyle/>
          <a:p>
            <a:pPr marL="0" indent="0">
              <a:buNone/>
            </a:pPr>
            <a:r>
              <a:rPr lang="en-US" dirty="0"/>
              <a:t>Hay </a:t>
            </a:r>
            <a:r>
              <a:rPr lang="en-US" dirty="0" err="1"/>
              <a:t>cuatro</a:t>
            </a:r>
            <a:r>
              <a:rPr lang="en-US" dirty="0"/>
              <a:t> </a:t>
            </a:r>
            <a:r>
              <a:rPr lang="en-US" dirty="0" err="1"/>
              <a:t>tipos</a:t>
            </a:r>
            <a:r>
              <a:rPr lang="en-US" dirty="0"/>
              <a:t> de </a:t>
            </a:r>
            <a:r>
              <a:rPr lang="en-US" dirty="0" err="1"/>
              <a:t>enteros</a:t>
            </a:r>
            <a:r>
              <a:rPr lang="en-US" dirty="0"/>
              <a:t> con </a:t>
            </a:r>
            <a:r>
              <a:rPr lang="en-US" dirty="0" err="1"/>
              <a:t>signo</a:t>
            </a:r>
            <a:r>
              <a:rPr lang="en-US" dirty="0"/>
              <a:t> que se </a:t>
            </a:r>
            <a:r>
              <a:rPr lang="en-US" dirty="0" err="1"/>
              <a:t>pueden</a:t>
            </a:r>
            <a:r>
              <a:rPr lang="en-US" dirty="0"/>
              <a:t> </a:t>
            </a:r>
            <a:r>
              <a:rPr lang="en-US" dirty="0" err="1"/>
              <a:t>usar</a:t>
            </a:r>
            <a:r>
              <a:rPr lang="en-US" dirty="0"/>
              <a:t> </a:t>
            </a:r>
            <a:r>
              <a:rPr lang="en-US" dirty="0" err="1"/>
              <a:t>según</a:t>
            </a:r>
            <a:r>
              <a:rPr lang="en-US" dirty="0"/>
              <a:t> el </a:t>
            </a:r>
            <a:r>
              <a:rPr lang="en-US" dirty="0" err="1"/>
              <a:t>tamaño</a:t>
            </a:r>
            <a:r>
              <a:rPr lang="en-US" dirty="0"/>
              <a:t> del </a:t>
            </a:r>
            <a:r>
              <a:rPr lang="en-US" dirty="0" err="1"/>
              <a:t>número</a:t>
            </a:r>
            <a:r>
              <a:rPr lang="en-US" dirty="0"/>
              <a:t> que </a:t>
            </a:r>
            <a:r>
              <a:rPr lang="en-US" dirty="0" err="1"/>
              <a:t>necesita</a:t>
            </a:r>
            <a:r>
              <a:rPr lang="en-US" dirty="0"/>
              <a:t> la variable </a:t>
            </a:r>
            <a:r>
              <a:rPr lang="en-US" dirty="0" err="1"/>
              <a:t>almacenar</a:t>
            </a:r>
            <a:r>
              <a:rPr lang="en-US" dirty="0"/>
              <a:t>.</a:t>
            </a:r>
            <a:endParaRPr lang="en-BO" dirty="0"/>
          </a:p>
        </p:txBody>
      </p:sp>
      <p:sp>
        <p:nvSpPr>
          <p:cNvPr id="5" name="TextBox 4">
            <a:extLst>
              <a:ext uri="{FF2B5EF4-FFF2-40B4-BE49-F238E27FC236}">
                <a16:creationId xmlns:a16="http://schemas.microsoft.com/office/drawing/2014/main" id="{A5069AE0-72DC-7A47-9D98-E9ADB3970CCD}"/>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Signed integers</a:t>
            </a:r>
          </a:p>
          <a:p>
            <a:r>
              <a:rPr lang="en-US" dirty="0" err="1"/>
              <a:t>sbyte</a:t>
            </a:r>
            <a:r>
              <a:rPr lang="en-US" dirty="0"/>
              <a:t> myInt8 = 2; 		// -128 to +127</a:t>
            </a:r>
          </a:p>
          <a:p>
            <a:r>
              <a:rPr lang="en-US" dirty="0"/>
              <a:t>short myInt16 = 1; 		// -32768 to +32767</a:t>
            </a:r>
          </a:p>
          <a:p>
            <a:r>
              <a:rPr lang="en-US" dirty="0"/>
              <a:t>int myInt32 = 0; 		// -2^31 to +2^31-1</a:t>
            </a:r>
          </a:p>
          <a:p>
            <a:r>
              <a:rPr lang="en-US" dirty="0"/>
              <a:t>long myInt64 = -1; 		// -2^63 to +2^63-1</a:t>
            </a:r>
          </a:p>
          <a:p>
            <a:endParaRPr lang="en-US" dirty="0"/>
          </a:p>
          <a:p>
            <a:r>
              <a:rPr lang="en-US" dirty="0"/>
              <a:t>WriteLine(myInt8);</a:t>
            </a:r>
          </a:p>
          <a:p>
            <a:r>
              <a:rPr lang="en-US" dirty="0"/>
              <a:t>WriteLine(myInt16);</a:t>
            </a:r>
          </a:p>
          <a:p>
            <a:r>
              <a:rPr lang="en-US" dirty="0"/>
              <a:t>WriteLine(myInt32);</a:t>
            </a:r>
          </a:p>
          <a:p>
            <a:r>
              <a:rPr lang="en-US" dirty="0"/>
              <a:t>WriteLine(myInt64);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15888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CAPÍTULO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ENTORNO DE DESARROLLO INTEGRADO (IDE)</a:t>
            </a:r>
          </a:p>
        </p:txBody>
      </p:sp>
    </p:spTree>
    <p:extLst>
      <p:ext uri="{BB962C8B-B14F-4D97-AF65-F5344CB8AC3E}">
        <p14:creationId xmlns:p14="http://schemas.microsoft.com/office/powerpoint/2010/main" val="2224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4D79-E4F6-924D-A940-E51AB6C94D27}"/>
              </a:ext>
            </a:extLst>
          </p:cNvPr>
          <p:cNvSpPr>
            <a:spLocks noGrp="1"/>
          </p:cNvSpPr>
          <p:nvPr>
            <p:ph type="title"/>
          </p:nvPr>
        </p:nvSpPr>
        <p:spPr/>
        <p:txBody>
          <a:bodyPr/>
          <a:lstStyle/>
          <a:p>
            <a:r>
              <a:rPr lang="en-US" dirty="0" err="1"/>
              <a:t>Enteros</a:t>
            </a:r>
            <a:r>
              <a:rPr lang="en-US" dirty="0"/>
              <a:t> con </a:t>
            </a:r>
            <a:r>
              <a:rPr lang="en-US" dirty="0" err="1"/>
              <a:t>notación</a:t>
            </a:r>
            <a:r>
              <a:rPr lang="en-US" dirty="0"/>
              <a:t> hexadecimal</a:t>
            </a:r>
            <a:endParaRPr lang="en-BO" dirty="0"/>
          </a:p>
        </p:txBody>
      </p:sp>
      <p:sp>
        <p:nvSpPr>
          <p:cNvPr id="3" name="Content Placeholder 2">
            <a:extLst>
              <a:ext uri="{FF2B5EF4-FFF2-40B4-BE49-F238E27FC236}">
                <a16:creationId xmlns:a16="http://schemas.microsoft.com/office/drawing/2014/main" id="{D7536CDE-19C5-9344-8FD1-02D292B1ED15}"/>
              </a:ext>
            </a:extLst>
          </p:cNvPr>
          <p:cNvSpPr>
            <a:spLocks noGrp="1"/>
          </p:cNvSpPr>
          <p:nvPr>
            <p:ph idx="1"/>
          </p:nvPr>
        </p:nvSpPr>
        <p:spPr>
          <a:xfrm>
            <a:off x="838200" y="1825626"/>
            <a:ext cx="10515600" cy="1056912"/>
          </a:xfrm>
        </p:spPr>
        <p:txBody>
          <a:bodyPr>
            <a:normAutofit fontScale="85000" lnSpcReduction="20000"/>
          </a:bodyPr>
          <a:lstStyle/>
          <a:p>
            <a:pPr marL="0" indent="0">
              <a:buNone/>
            </a:pPr>
            <a:r>
              <a:rPr lang="en-US" dirty="0" err="1"/>
              <a:t>Además</a:t>
            </a:r>
            <a:r>
              <a:rPr lang="en-US" dirty="0"/>
              <a:t> de la </a:t>
            </a:r>
            <a:r>
              <a:rPr lang="en-US" dirty="0" err="1"/>
              <a:t>notación</a:t>
            </a:r>
            <a:r>
              <a:rPr lang="en-US" dirty="0"/>
              <a:t> decimal </a:t>
            </a:r>
            <a:r>
              <a:rPr lang="en-US" dirty="0" err="1"/>
              <a:t>estándar</a:t>
            </a:r>
            <a:r>
              <a:rPr lang="en-US" dirty="0"/>
              <a:t>, los </a:t>
            </a:r>
            <a:r>
              <a:rPr lang="en-US" dirty="0" err="1"/>
              <a:t>enteros</a:t>
            </a:r>
            <a:r>
              <a:rPr lang="en-US" dirty="0"/>
              <a:t> </a:t>
            </a:r>
            <a:r>
              <a:rPr lang="en-US" dirty="0" err="1"/>
              <a:t>también</a:t>
            </a:r>
            <a:r>
              <a:rPr lang="en-US" dirty="0"/>
              <a:t> </a:t>
            </a:r>
            <a:r>
              <a:rPr lang="en-US" dirty="0" err="1"/>
              <a:t>pueden</a:t>
            </a:r>
            <a:r>
              <a:rPr lang="en-US" dirty="0"/>
              <a:t> ser</a:t>
            </a:r>
          </a:p>
          <a:p>
            <a:pPr marL="0" indent="0">
              <a:buNone/>
            </a:pPr>
            <a:r>
              <a:rPr lang="en-US" dirty="0" err="1"/>
              <a:t>asignado</a:t>
            </a:r>
            <a:r>
              <a:rPr lang="en-US" dirty="0"/>
              <a:t> </a:t>
            </a:r>
            <a:r>
              <a:rPr lang="en-US" dirty="0" err="1"/>
              <a:t>mediante</a:t>
            </a:r>
            <a:r>
              <a:rPr lang="en-US" dirty="0"/>
              <a:t> </a:t>
            </a:r>
            <a:r>
              <a:rPr lang="en-US" dirty="0" err="1"/>
              <a:t>notación</a:t>
            </a:r>
            <a:r>
              <a:rPr lang="en-US" dirty="0"/>
              <a:t> hexadecimal. </a:t>
            </a:r>
            <a:r>
              <a:rPr lang="en-US" dirty="0" err="1"/>
              <a:t>También</a:t>
            </a:r>
            <a:r>
              <a:rPr lang="en-US" dirty="0"/>
              <a:t> hay una </a:t>
            </a:r>
            <a:r>
              <a:rPr lang="en-US" dirty="0" err="1"/>
              <a:t>notación</a:t>
            </a:r>
            <a:r>
              <a:rPr lang="en-US" dirty="0"/>
              <a:t> </a:t>
            </a:r>
            <a:r>
              <a:rPr lang="en-US" dirty="0" err="1"/>
              <a:t>binaria</a:t>
            </a:r>
            <a:r>
              <a:rPr lang="en-US" dirty="0"/>
              <a:t>. Los </a:t>
            </a:r>
            <a:r>
              <a:rPr lang="en-US" dirty="0" err="1"/>
              <a:t>números</a:t>
            </a:r>
            <a:r>
              <a:rPr lang="en-US" dirty="0"/>
              <a:t> </a:t>
            </a:r>
            <a:r>
              <a:rPr lang="en-US" dirty="0" err="1"/>
              <a:t>hexadecimales</a:t>
            </a:r>
            <a:r>
              <a:rPr lang="en-US" dirty="0"/>
              <a:t> </a:t>
            </a:r>
            <a:r>
              <a:rPr lang="en-US" dirty="0" err="1"/>
              <a:t>tienen</a:t>
            </a:r>
            <a:r>
              <a:rPr lang="en-US" dirty="0"/>
              <a:t> el </a:t>
            </a:r>
            <a:r>
              <a:rPr lang="en-US" dirty="0" err="1"/>
              <a:t>prefijo</a:t>
            </a:r>
            <a:r>
              <a:rPr lang="en-US" dirty="0"/>
              <a:t> 0x y </a:t>
            </a:r>
            <a:r>
              <a:rPr lang="en-US" dirty="0" err="1"/>
              <a:t>binario</a:t>
            </a:r>
            <a:r>
              <a:rPr lang="en-US" dirty="0"/>
              <a:t> el </a:t>
            </a:r>
            <a:r>
              <a:rPr lang="en-US" dirty="0" err="1"/>
              <a:t>prefijo</a:t>
            </a:r>
            <a:r>
              <a:rPr lang="en-US" dirty="0"/>
              <a:t> 0b.</a:t>
            </a:r>
            <a:endParaRPr lang="en-BO" dirty="0"/>
          </a:p>
        </p:txBody>
      </p:sp>
      <p:sp>
        <p:nvSpPr>
          <p:cNvPr id="6" name="TextBox 5">
            <a:extLst>
              <a:ext uri="{FF2B5EF4-FFF2-40B4-BE49-F238E27FC236}">
                <a16:creationId xmlns:a16="http://schemas.microsoft.com/office/drawing/2014/main" id="{23CB2766-94D5-8447-993F-01304AE7B087}"/>
              </a:ext>
            </a:extLst>
          </p:cNvPr>
          <p:cNvSpPr txBox="1"/>
          <p:nvPr/>
        </p:nvSpPr>
        <p:spPr>
          <a:xfrm>
            <a:off x="2251165" y="3263537"/>
            <a:ext cx="7689669"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sz="2400" dirty="0"/>
              <a:t>int </a:t>
            </a:r>
            <a:r>
              <a:rPr lang="en-US" sz="2400" dirty="0" err="1"/>
              <a:t>myHex</a:t>
            </a:r>
            <a:r>
              <a:rPr lang="en-US" sz="2400" dirty="0"/>
              <a:t> = 0xF; 		// 15 in hexadecimal (base 16)</a:t>
            </a:r>
          </a:p>
          <a:p>
            <a:r>
              <a:rPr lang="en-US" sz="2400" dirty="0"/>
              <a:t>int </a:t>
            </a:r>
            <a:r>
              <a:rPr lang="en-US" sz="2400" dirty="0" err="1"/>
              <a:t>myBin</a:t>
            </a:r>
            <a:r>
              <a:rPr lang="en-US" sz="2400" dirty="0"/>
              <a:t> = 0b0100; 		// 4 in binary (base 2)</a:t>
            </a:r>
          </a:p>
          <a:p>
            <a:endParaRPr lang="en-US" dirty="0"/>
          </a:p>
          <a:p>
            <a:r>
              <a:rPr lang="en-US" sz="2400" dirty="0"/>
              <a:t>WriteLine(</a:t>
            </a:r>
            <a:r>
              <a:rPr lang="en-US" sz="2400" dirty="0" err="1"/>
              <a:t>myHex</a:t>
            </a:r>
            <a:r>
              <a:rPr lang="en-US" sz="2400" dirty="0"/>
              <a:t>);</a:t>
            </a:r>
          </a:p>
          <a:p>
            <a:r>
              <a:rPr lang="en-US" sz="2400" dirty="0"/>
              <a:t>WriteLine(</a:t>
            </a:r>
            <a:r>
              <a:rPr lang="en-US" sz="2400" dirty="0" err="1"/>
              <a:t>myBin</a:t>
            </a:r>
            <a:r>
              <a:rPr lang="en-US" sz="2400"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763975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F8B0-61BF-1D4E-8F98-B26946C029FB}"/>
              </a:ext>
            </a:extLst>
          </p:cNvPr>
          <p:cNvSpPr>
            <a:spLocks noGrp="1"/>
          </p:cNvSpPr>
          <p:nvPr>
            <p:ph type="title"/>
          </p:nvPr>
        </p:nvSpPr>
        <p:spPr/>
        <p:txBody>
          <a:bodyPr/>
          <a:lstStyle/>
          <a:p>
            <a:r>
              <a:rPr lang="en-BO" dirty="0"/>
              <a:t>Tipos enteros no negativos</a:t>
            </a:r>
          </a:p>
        </p:txBody>
      </p:sp>
      <p:sp>
        <p:nvSpPr>
          <p:cNvPr id="3" name="Content Placeholder 2">
            <a:extLst>
              <a:ext uri="{FF2B5EF4-FFF2-40B4-BE49-F238E27FC236}">
                <a16:creationId xmlns:a16="http://schemas.microsoft.com/office/drawing/2014/main" id="{E716826B-4414-5440-B731-498B47F34077}"/>
              </a:ext>
            </a:extLst>
          </p:cNvPr>
          <p:cNvSpPr>
            <a:spLocks noGrp="1"/>
          </p:cNvSpPr>
          <p:nvPr>
            <p:ph idx="1"/>
          </p:nvPr>
        </p:nvSpPr>
        <p:spPr>
          <a:xfrm>
            <a:off x="838200" y="1825625"/>
            <a:ext cx="10515600" cy="987244"/>
          </a:xfrm>
        </p:spPr>
        <p:txBody>
          <a:bodyPr/>
          <a:lstStyle/>
          <a:p>
            <a:pPr marL="0" indent="0">
              <a:buNone/>
            </a:pPr>
            <a:r>
              <a:rPr lang="en-US" dirty="0"/>
              <a:t>Los </a:t>
            </a:r>
            <a:r>
              <a:rPr lang="en-US" dirty="0" err="1"/>
              <a:t>tipos</a:t>
            </a:r>
            <a:r>
              <a:rPr lang="en-US" dirty="0"/>
              <a:t> </a:t>
            </a:r>
            <a:r>
              <a:rPr lang="en-US" dirty="0" err="1"/>
              <a:t>enteros</a:t>
            </a:r>
            <a:r>
              <a:rPr lang="en-US" dirty="0"/>
              <a:t> no </a:t>
            </a:r>
            <a:r>
              <a:rPr lang="en-US" dirty="0" err="1"/>
              <a:t>negativos</a:t>
            </a:r>
            <a:r>
              <a:rPr lang="en-US" dirty="0"/>
              <a:t> (sin </a:t>
            </a:r>
            <a:r>
              <a:rPr lang="en-US" dirty="0" err="1"/>
              <a:t>signo</a:t>
            </a:r>
            <a:r>
              <a:rPr lang="en-US" dirty="0"/>
              <a:t>) se </a:t>
            </a:r>
            <a:r>
              <a:rPr lang="en-US" dirty="0" err="1"/>
              <a:t>pueden</a:t>
            </a:r>
            <a:r>
              <a:rPr lang="en-US" dirty="0"/>
              <a:t> </a:t>
            </a:r>
            <a:r>
              <a:rPr lang="en-US" dirty="0" err="1"/>
              <a:t>usar</a:t>
            </a:r>
            <a:r>
              <a:rPr lang="en-US" dirty="0"/>
              <a:t> </a:t>
            </a:r>
            <a:r>
              <a:rPr lang="en-US" dirty="0" err="1"/>
              <a:t>si</a:t>
            </a:r>
            <a:r>
              <a:rPr lang="en-US" dirty="0"/>
              <a:t> solo </a:t>
            </a:r>
            <a:r>
              <a:rPr lang="en-US" dirty="0" err="1"/>
              <a:t>necesita</a:t>
            </a:r>
            <a:r>
              <a:rPr lang="en-US" dirty="0"/>
              <a:t> </a:t>
            </a:r>
            <a:r>
              <a:rPr lang="en-US" dirty="0" err="1"/>
              <a:t>almacenar</a:t>
            </a:r>
            <a:r>
              <a:rPr lang="en-US" dirty="0"/>
              <a:t> </a:t>
            </a:r>
            <a:r>
              <a:rPr lang="en-US" dirty="0" err="1"/>
              <a:t>valores</a:t>
            </a:r>
            <a:r>
              <a:rPr lang="en-US" dirty="0"/>
              <a:t> cero y </a:t>
            </a:r>
            <a:r>
              <a:rPr lang="en-US" dirty="0" err="1"/>
              <a:t>positivos</a:t>
            </a:r>
            <a:r>
              <a:rPr lang="en-US" dirty="0"/>
              <a:t>.</a:t>
            </a:r>
            <a:endParaRPr lang="en-BO" dirty="0"/>
          </a:p>
        </p:txBody>
      </p:sp>
      <p:sp>
        <p:nvSpPr>
          <p:cNvPr id="5" name="TextBox 4">
            <a:extLst>
              <a:ext uri="{FF2B5EF4-FFF2-40B4-BE49-F238E27FC236}">
                <a16:creationId xmlns:a16="http://schemas.microsoft.com/office/drawing/2014/main" id="{4A7F036E-B9A3-394B-AF5D-92C53DEBD296}"/>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Unsigned integers</a:t>
            </a:r>
          </a:p>
          <a:p>
            <a:r>
              <a:rPr lang="en-US" dirty="0"/>
              <a:t>byte uInt8 = 0; 		// 0 to 255</a:t>
            </a:r>
          </a:p>
          <a:p>
            <a:r>
              <a:rPr lang="en-US" dirty="0" err="1"/>
              <a:t>ushort</a:t>
            </a:r>
            <a:r>
              <a:rPr lang="en-US" dirty="0"/>
              <a:t> uInt16 = 1; 		// 0 to 65535</a:t>
            </a:r>
          </a:p>
          <a:p>
            <a:r>
              <a:rPr lang="en-US" dirty="0" err="1"/>
              <a:t>uint</a:t>
            </a:r>
            <a:r>
              <a:rPr lang="en-US" dirty="0"/>
              <a:t> uInt32 = 2; 		// 0 to 2^32-1</a:t>
            </a:r>
          </a:p>
          <a:p>
            <a:r>
              <a:rPr lang="en-US" dirty="0" err="1"/>
              <a:t>ulong</a:t>
            </a:r>
            <a:r>
              <a:rPr lang="en-US" dirty="0"/>
              <a:t> uInt64 = 3; 		// 0 to 2^64-1</a:t>
            </a:r>
          </a:p>
          <a:p>
            <a:endParaRPr lang="en-US" dirty="0"/>
          </a:p>
          <a:p>
            <a:r>
              <a:rPr lang="en-US" dirty="0"/>
              <a:t>WriteLine(uInt8);</a:t>
            </a:r>
          </a:p>
          <a:p>
            <a:r>
              <a:rPr lang="en-US" dirty="0"/>
              <a:t>WriteLine(uInt16);</a:t>
            </a:r>
          </a:p>
          <a:p>
            <a:r>
              <a:rPr lang="en-US" dirty="0"/>
              <a:t>WriteLine(uInt32);</a:t>
            </a:r>
          </a:p>
          <a:p>
            <a:r>
              <a:rPr lang="en-US" dirty="0"/>
              <a:t>WriteLine(uInt64);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513738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7A13-136F-8145-A228-1D46F98F8294}"/>
              </a:ext>
            </a:extLst>
          </p:cNvPr>
          <p:cNvSpPr>
            <a:spLocks noGrp="1"/>
          </p:cNvSpPr>
          <p:nvPr>
            <p:ph type="title"/>
          </p:nvPr>
        </p:nvSpPr>
        <p:spPr/>
        <p:txBody>
          <a:bodyPr/>
          <a:lstStyle/>
          <a:p>
            <a:r>
              <a:rPr lang="en-BO" dirty="0"/>
              <a:t>Valores numéricos con separador de miles</a:t>
            </a:r>
          </a:p>
        </p:txBody>
      </p:sp>
      <p:sp>
        <p:nvSpPr>
          <p:cNvPr id="3" name="Content Placeholder 2">
            <a:extLst>
              <a:ext uri="{FF2B5EF4-FFF2-40B4-BE49-F238E27FC236}">
                <a16:creationId xmlns:a16="http://schemas.microsoft.com/office/drawing/2014/main" id="{BF1E129A-9400-4740-AB86-8338AC89AAF3}"/>
              </a:ext>
            </a:extLst>
          </p:cNvPr>
          <p:cNvSpPr>
            <a:spLocks noGrp="1"/>
          </p:cNvSpPr>
          <p:nvPr>
            <p:ph idx="1"/>
          </p:nvPr>
        </p:nvSpPr>
        <p:spPr>
          <a:xfrm>
            <a:off x="838200" y="1825625"/>
            <a:ext cx="10515600" cy="1325563"/>
          </a:xfrm>
        </p:spPr>
        <p:txBody>
          <a:bodyPr/>
          <a:lstStyle/>
          <a:p>
            <a:pPr marL="0" indent="0">
              <a:buNone/>
            </a:pPr>
            <a:r>
              <a:rPr lang="en-US" dirty="0"/>
              <a:t>C# also added a digit separator (_) to improve readability of long numbers. This digit separator can appear anywhere within the number, as well as at the beginning of the number</a:t>
            </a:r>
          </a:p>
          <a:p>
            <a:endParaRPr lang="en-BO" dirty="0"/>
          </a:p>
        </p:txBody>
      </p:sp>
      <p:sp>
        <p:nvSpPr>
          <p:cNvPr id="4" name="TextBox 3">
            <a:extLst>
              <a:ext uri="{FF2B5EF4-FFF2-40B4-BE49-F238E27FC236}">
                <a16:creationId xmlns:a16="http://schemas.microsoft.com/office/drawing/2014/main" id="{A5C41DD3-38F5-1C4A-A6F3-2F9FE69BE1EC}"/>
              </a:ext>
            </a:extLst>
          </p:cNvPr>
          <p:cNvSpPr txBox="1"/>
          <p:nvPr/>
        </p:nvSpPr>
        <p:spPr>
          <a:xfrm>
            <a:off x="2505891" y="3358470"/>
            <a:ext cx="7180218"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myBin</a:t>
            </a:r>
            <a:r>
              <a:rPr lang="en-US" b="1" dirty="0"/>
              <a:t> = 0b_0010_0010; 		// 34 in binary notation (0b)</a:t>
            </a:r>
          </a:p>
          <a:p>
            <a:r>
              <a:rPr lang="en-US" b="1" dirty="0"/>
              <a:t>i</a:t>
            </a:r>
            <a:r>
              <a:rPr lang="en-BO" b="1" dirty="0"/>
              <a:t>nt million = 1_000_000;		// 1.000.000</a:t>
            </a:r>
          </a:p>
          <a:p>
            <a:r>
              <a:rPr lang="en-US" b="1" dirty="0"/>
              <a:t>d</a:t>
            </a:r>
            <a:r>
              <a:rPr lang="en-BO" b="1" dirty="0"/>
              <a:t>ecimal monto = 1_500M;		// 1.500</a:t>
            </a:r>
          </a:p>
          <a:p>
            <a:endParaRPr lang="en-US" dirty="0"/>
          </a:p>
          <a:p>
            <a:r>
              <a:rPr lang="en-US" b="1" dirty="0"/>
              <a:t>WriteLine(</a:t>
            </a:r>
            <a:r>
              <a:rPr lang="en-US" b="1" dirty="0" err="1"/>
              <a:t>myBin</a:t>
            </a:r>
            <a:r>
              <a:rPr lang="en-US" b="1" dirty="0"/>
              <a:t>);</a:t>
            </a:r>
          </a:p>
          <a:p>
            <a:r>
              <a:rPr lang="en-US" b="1" dirty="0"/>
              <a:t>WriteLine(million);</a:t>
            </a:r>
          </a:p>
          <a:p>
            <a:r>
              <a:rPr lang="en-US" b="1" dirty="0"/>
              <a:t>WriteLine(</a:t>
            </a:r>
            <a:r>
              <a:rPr lang="en-US" b="1" dirty="0" err="1"/>
              <a:t>monto</a:t>
            </a:r>
            <a:r>
              <a:rPr lang="en-US" b="1"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332932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2BF7-4F01-644A-ABFB-0D7452BC35E6}"/>
              </a:ext>
            </a:extLst>
          </p:cNvPr>
          <p:cNvSpPr>
            <a:spLocks noGrp="1"/>
          </p:cNvSpPr>
          <p:nvPr>
            <p:ph type="title"/>
          </p:nvPr>
        </p:nvSpPr>
        <p:spPr/>
        <p:txBody>
          <a:bodyPr/>
          <a:lstStyle/>
          <a:p>
            <a:r>
              <a:rPr lang="en-BO" dirty="0"/>
              <a:t>Tipos de coma flotantes</a:t>
            </a:r>
          </a:p>
        </p:txBody>
      </p:sp>
      <p:sp>
        <p:nvSpPr>
          <p:cNvPr id="3" name="Content Placeholder 2">
            <a:extLst>
              <a:ext uri="{FF2B5EF4-FFF2-40B4-BE49-F238E27FC236}">
                <a16:creationId xmlns:a16="http://schemas.microsoft.com/office/drawing/2014/main" id="{DA8A5BF4-03CE-EE4C-93DE-BE9B003B128B}"/>
              </a:ext>
            </a:extLst>
          </p:cNvPr>
          <p:cNvSpPr>
            <a:spLocks noGrp="1"/>
          </p:cNvSpPr>
          <p:nvPr>
            <p:ph idx="1"/>
          </p:nvPr>
        </p:nvSpPr>
        <p:spPr>
          <a:xfrm>
            <a:off x="838200" y="1825626"/>
            <a:ext cx="10515600" cy="1325564"/>
          </a:xfrm>
        </p:spPr>
        <p:txBody>
          <a:bodyPr>
            <a:normAutofit fontScale="70000" lnSpcReduction="20000"/>
          </a:bodyPr>
          <a:lstStyle/>
          <a:p>
            <a:pPr marL="0" indent="0">
              <a:buNone/>
            </a:pPr>
            <a:r>
              <a:rPr lang="en-US" dirty="0"/>
              <a:t>Los </a:t>
            </a:r>
            <a:r>
              <a:rPr lang="en-US" dirty="0" err="1"/>
              <a:t>tipos</a:t>
            </a:r>
            <a:r>
              <a:rPr lang="en-US" dirty="0"/>
              <a:t> de coma </a:t>
            </a:r>
            <a:r>
              <a:rPr lang="en-US" dirty="0" err="1"/>
              <a:t>flotante</a:t>
            </a:r>
            <a:r>
              <a:rPr lang="en-US" dirty="0"/>
              <a:t> </a:t>
            </a:r>
            <a:r>
              <a:rPr lang="en-US" dirty="0" err="1"/>
              <a:t>pueden</a:t>
            </a:r>
            <a:r>
              <a:rPr lang="en-US" dirty="0"/>
              <a:t> </a:t>
            </a:r>
            <a:r>
              <a:rPr lang="en-US" dirty="0" err="1"/>
              <a:t>almacenar</a:t>
            </a:r>
            <a:r>
              <a:rPr lang="en-US" dirty="0"/>
              <a:t> </a:t>
            </a:r>
            <a:r>
              <a:rPr lang="en-US" dirty="0" err="1"/>
              <a:t>números</a:t>
            </a:r>
            <a:r>
              <a:rPr lang="en-US" dirty="0"/>
              <a:t> </a:t>
            </a:r>
            <a:r>
              <a:rPr lang="en-US" dirty="0" err="1"/>
              <a:t>reales</a:t>
            </a:r>
            <a:r>
              <a:rPr lang="en-US" dirty="0"/>
              <a:t> con </a:t>
            </a:r>
            <a:r>
              <a:rPr lang="en-US" dirty="0" err="1"/>
              <a:t>diferentes</a:t>
            </a:r>
            <a:r>
              <a:rPr lang="en-US" dirty="0"/>
              <a:t> </a:t>
            </a:r>
            <a:r>
              <a:rPr lang="en-US" dirty="0" err="1"/>
              <a:t>niveles</a:t>
            </a:r>
            <a:r>
              <a:rPr lang="en-US" dirty="0"/>
              <a:t> de precision. </a:t>
            </a:r>
          </a:p>
          <a:p>
            <a:pPr marL="0" indent="0">
              <a:buNone/>
            </a:pPr>
            <a:r>
              <a:rPr lang="en-US" dirty="0"/>
              <a:t>Los </a:t>
            </a:r>
            <a:r>
              <a:rPr lang="en-US" dirty="0" err="1"/>
              <a:t>valores</a:t>
            </a:r>
            <a:r>
              <a:rPr lang="en-US" dirty="0"/>
              <a:t> de coma </a:t>
            </a:r>
            <a:r>
              <a:rPr lang="en-US" dirty="0" err="1"/>
              <a:t>flotante</a:t>
            </a:r>
            <a:r>
              <a:rPr lang="en-US" dirty="0"/>
              <a:t> </a:t>
            </a:r>
            <a:r>
              <a:rPr lang="en-US" dirty="0" err="1"/>
              <a:t>en</a:t>
            </a:r>
            <a:r>
              <a:rPr lang="en-US" dirty="0"/>
              <a:t> C# son por </a:t>
            </a:r>
            <a:r>
              <a:rPr lang="en-US" dirty="0" err="1"/>
              <a:t>omisión</a:t>
            </a:r>
            <a:r>
              <a:rPr lang="en-US" dirty="0"/>
              <a:t> de </a:t>
            </a:r>
            <a:r>
              <a:rPr lang="en-US" dirty="0" err="1"/>
              <a:t>tipo</a:t>
            </a:r>
            <a:r>
              <a:rPr lang="en-US" dirty="0"/>
              <a:t> </a:t>
            </a:r>
            <a:r>
              <a:rPr lang="en-US" dirty="0" err="1"/>
              <a:t>doble</a:t>
            </a:r>
            <a:r>
              <a:rPr lang="en-US" dirty="0"/>
              <a:t>, por lo que para </a:t>
            </a:r>
            <a:r>
              <a:rPr lang="en-US" dirty="0" err="1"/>
              <a:t>representar</a:t>
            </a:r>
            <a:r>
              <a:rPr lang="en-US" dirty="0"/>
              <a:t> un valor </a:t>
            </a:r>
            <a:r>
              <a:rPr lang="en-US" dirty="0" err="1"/>
              <a:t>flotante</a:t>
            </a:r>
            <a:r>
              <a:rPr lang="en-US" dirty="0"/>
              <a:t> se debe </a:t>
            </a:r>
            <a:r>
              <a:rPr lang="en-US" dirty="0" err="1"/>
              <a:t>agregar</a:t>
            </a:r>
            <a:r>
              <a:rPr lang="en-US" dirty="0"/>
              <a:t> una “F” al final.</a:t>
            </a:r>
          </a:p>
          <a:p>
            <a:pPr marL="0" indent="0">
              <a:buNone/>
            </a:pPr>
            <a:r>
              <a:rPr lang="en-US" dirty="0"/>
              <a:t>Lo </a:t>
            </a:r>
            <a:r>
              <a:rPr lang="en-US" dirty="0" err="1"/>
              <a:t>mismo</a:t>
            </a:r>
            <a:r>
              <a:rPr lang="en-US" dirty="0"/>
              <a:t> se </a:t>
            </a:r>
            <a:r>
              <a:rPr lang="en-US" dirty="0" err="1"/>
              <a:t>aplica</a:t>
            </a:r>
            <a:r>
              <a:rPr lang="en-US" dirty="0"/>
              <a:t> el </a:t>
            </a:r>
            <a:r>
              <a:rPr lang="en-US" dirty="0" err="1"/>
              <a:t>carácter</a:t>
            </a:r>
            <a:r>
              <a:rPr lang="en-US" dirty="0"/>
              <a:t> “M” para los </a:t>
            </a:r>
            <a:r>
              <a:rPr lang="en-US" dirty="0" err="1"/>
              <a:t>valores</a:t>
            </a:r>
            <a:r>
              <a:rPr lang="en-US" dirty="0"/>
              <a:t> </a:t>
            </a:r>
            <a:r>
              <a:rPr lang="en-US" dirty="0" err="1"/>
              <a:t>decimales</a:t>
            </a:r>
            <a:r>
              <a:rPr lang="en-US" dirty="0"/>
              <a:t>.</a:t>
            </a:r>
            <a:endParaRPr lang="en-BO" dirty="0"/>
          </a:p>
        </p:txBody>
      </p:sp>
      <p:sp>
        <p:nvSpPr>
          <p:cNvPr id="4" name="TextBox 3">
            <a:extLst>
              <a:ext uri="{FF2B5EF4-FFF2-40B4-BE49-F238E27FC236}">
                <a16:creationId xmlns:a16="http://schemas.microsoft.com/office/drawing/2014/main" id="{C9526FC0-5DCF-5148-936F-A9C142912F2D}"/>
              </a:ext>
            </a:extLst>
          </p:cNvPr>
          <p:cNvSpPr txBox="1"/>
          <p:nvPr/>
        </p:nvSpPr>
        <p:spPr>
          <a:xfrm>
            <a:off x="2790009" y="3429000"/>
            <a:ext cx="6611982"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3.14F; 		// 7 digits of precision</a:t>
            </a:r>
          </a:p>
          <a:p>
            <a:r>
              <a:rPr lang="en-US" b="1" dirty="0"/>
              <a:t>double </a:t>
            </a:r>
            <a:r>
              <a:rPr lang="en-US" b="1" dirty="0" err="1"/>
              <a:t>myDouble</a:t>
            </a:r>
            <a:r>
              <a:rPr lang="en-US" b="1" dirty="0"/>
              <a:t> = 3.14; 		// 15-16 digits of precision</a:t>
            </a:r>
          </a:p>
          <a:p>
            <a:r>
              <a:rPr lang="en-US" b="1" dirty="0"/>
              <a:t>decimal </a:t>
            </a:r>
            <a:r>
              <a:rPr lang="en-US" b="1" dirty="0" err="1"/>
              <a:t>myDecimal</a:t>
            </a:r>
            <a:r>
              <a:rPr lang="en-US" b="1" dirty="0"/>
              <a:t> = 3.14M; 	// 28-29 digits of precision</a:t>
            </a:r>
          </a:p>
          <a:p>
            <a:endParaRPr lang="en-US" dirty="0"/>
          </a:p>
          <a:p>
            <a:r>
              <a:rPr lang="en-US" b="1" dirty="0"/>
              <a:t>WriteLine(</a:t>
            </a:r>
            <a:r>
              <a:rPr lang="en-US" b="1" dirty="0" err="1"/>
              <a:t>myFloat</a:t>
            </a:r>
            <a:r>
              <a:rPr lang="en-US" b="1" dirty="0"/>
              <a:t>);		// 3.14</a:t>
            </a:r>
          </a:p>
          <a:p>
            <a:r>
              <a:rPr lang="en-US" b="1" dirty="0"/>
              <a:t>WriteLine(</a:t>
            </a:r>
            <a:r>
              <a:rPr lang="en-US" b="1" dirty="0" err="1"/>
              <a:t>myDouble</a:t>
            </a:r>
            <a:r>
              <a:rPr lang="en-US" b="1" dirty="0"/>
              <a:t>);		// 3.14</a:t>
            </a:r>
          </a:p>
          <a:p>
            <a:r>
              <a:rPr lang="en-US" b="1" dirty="0"/>
              <a:t>WriteLine(</a:t>
            </a:r>
            <a:r>
              <a:rPr lang="en-US" b="1" dirty="0" err="1"/>
              <a:t>myDecimal</a:t>
            </a:r>
            <a:r>
              <a:rPr lang="en-US" b="1" dirty="0"/>
              <a:t>);		// 3.14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25099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A095-E190-FF4F-ACD1-99DB71373027}"/>
              </a:ext>
            </a:extLst>
          </p:cNvPr>
          <p:cNvSpPr>
            <a:spLocks noGrp="1"/>
          </p:cNvSpPr>
          <p:nvPr>
            <p:ph type="title"/>
          </p:nvPr>
        </p:nvSpPr>
        <p:spPr/>
        <p:txBody>
          <a:bodyPr/>
          <a:lstStyle/>
          <a:p>
            <a:r>
              <a:rPr lang="en-BO" dirty="0"/>
              <a:t>Precisión numérica</a:t>
            </a:r>
          </a:p>
        </p:txBody>
      </p:sp>
      <p:sp>
        <p:nvSpPr>
          <p:cNvPr id="3" name="Content Placeholder 2">
            <a:extLst>
              <a:ext uri="{FF2B5EF4-FFF2-40B4-BE49-F238E27FC236}">
                <a16:creationId xmlns:a16="http://schemas.microsoft.com/office/drawing/2014/main" id="{37737066-7ACA-3340-BFB4-4785675B525C}"/>
              </a:ext>
            </a:extLst>
          </p:cNvPr>
          <p:cNvSpPr>
            <a:spLocks noGrp="1"/>
          </p:cNvSpPr>
          <p:nvPr>
            <p:ph idx="1"/>
          </p:nvPr>
        </p:nvSpPr>
        <p:spPr>
          <a:xfrm>
            <a:off x="838200" y="1825625"/>
            <a:ext cx="10515600" cy="1675221"/>
          </a:xfrm>
        </p:spPr>
        <p:txBody>
          <a:bodyPr>
            <a:normAutofit fontScale="70000" lnSpcReduction="20000"/>
          </a:bodyPr>
          <a:lstStyle/>
          <a:p>
            <a:pPr marL="0" indent="0">
              <a:buNone/>
            </a:pPr>
            <a:r>
              <a:rPr lang="en-US" dirty="0"/>
              <a:t>Las </a:t>
            </a:r>
            <a:r>
              <a:rPr lang="en-US" dirty="0" err="1"/>
              <a:t>precisiones</a:t>
            </a:r>
            <a:r>
              <a:rPr lang="en-US" dirty="0"/>
              <a:t> </a:t>
            </a:r>
            <a:r>
              <a:rPr lang="en-US" dirty="0" err="1"/>
              <a:t>mostradas</a:t>
            </a:r>
            <a:r>
              <a:rPr lang="en-US" dirty="0"/>
              <a:t> </a:t>
            </a:r>
            <a:r>
              <a:rPr lang="en-US" dirty="0" err="1"/>
              <a:t>anteriormente</a:t>
            </a:r>
            <a:r>
              <a:rPr lang="en-US" dirty="0"/>
              <a:t> se </a:t>
            </a:r>
            <a:r>
              <a:rPr lang="en-US" dirty="0" err="1"/>
              <a:t>refieren</a:t>
            </a:r>
            <a:r>
              <a:rPr lang="en-US" dirty="0"/>
              <a:t> al </a:t>
            </a:r>
            <a:r>
              <a:rPr lang="en-US" dirty="0" err="1"/>
              <a:t>número</a:t>
            </a:r>
            <a:r>
              <a:rPr lang="en-US" dirty="0"/>
              <a:t> total de </a:t>
            </a:r>
            <a:r>
              <a:rPr lang="en-US" dirty="0" err="1"/>
              <a:t>dígitos</a:t>
            </a:r>
            <a:r>
              <a:rPr lang="en-US" dirty="0"/>
              <a:t> que los </a:t>
            </a:r>
            <a:r>
              <a:rPr lang="en-US" dirty="0" err="1"/>
              <a:t>tipos</a:t>
            </a:r>
            <a:r>
              <a:rPr lang="en-US" dirty="0"/>
              <a:t> </a:t>
            </a:r>
            <a:r>
              <a:rPr lang="en-US" dirty="0" err="1"/>
              <a:t>flotantes</a:t>
            </a:r>
            <a:r>
              <a:rPr lang="en-US" dirty="0"/>
              <a:t> </a:t>
            </a:r>
            <a:r>
              <a:rPr lang="en-US" dirty="0" err="1"/>
              <a:t>pueden</a:t>
            </a:r>
            <a:r>
              <a:rPr lang="en-US" dirty="0"/>
              <a:t> </a:t>
            </a:r>
            <a:r>
              <a:rPr lang="en-US" dirty="0" err="1"/>
              <a:t>soportar</a:t>
            </a:r>
            <a:r>
              <a:rPr lang="en-US" dirty="0"/>
              <a:t>. </a:t>
            </a:r>
          </a:p>
          <a:p>
            <a:pPr marL="0" indent="0">
              <a:buNone/>
            </a:pPr>
            <a:r>
              <a:rPr lang="en-US" dirty="0"/>
              <a:t>Por </a:t>
            </a:r>
            <a:r>
              <a:rPr lang="en-US" dirty="0" err="1"/>
              <a:t>ejemplo</a:t>
            </a:r>
            <a:r>
              <a:rPr lang="en-US" dirty="0"/>
              <a:t>, </a:t>
            </a:r>
            <a:r>
              <a:rPr lang="en-US" dirty="0" err="1"/>
              <a:t>cuando</a:t>
            </a:r>
            <a:r>
              <a:rPr lang="en-US" dirty="0"/>
              <a:t> </a:t>
            </a:r>
            <a:r>
              <a:rPr lang="en-US" dirty="0" err="1"/>
              <a:t>intente</a:t>
            </a:r>
            <a:r>
              <a:rPr lang="en-US" dirty="0"/>
              <a:t> </a:t>
            </a:r>
            <a:r>
              <a:rPr lang="en-US" dirty="0" err="1"/>
              <a:t>asignar</a:t>
            </a:r>
            <a:r>
              <a:rPr lang="en-US" dirty="0"/>
              <a:t> </a:t>
            </a:r>
            <a:r>
              <a:rPr lang="en-US" dirty="0" err="1"/>
              <a:t>más</a:t>
            </a:r>
            <a:r>
              <a:rPr lang="en-US" dirty="0"/>
              <a:t> de </a:t>
            </a:r>
            <a:r>
              <a:rPr lang="en-US" dirty="0" err="1"/>
              <a:t>siete</a:t>
            </a:r>
            <a:r>
              <a:rPr lang="en-US" dirty="0"/>
              <a:t> </a:t>
            </a:r>
            <a:r>
              <a:rPr lang="en-US" dirty="0" err="1"/>
              <a:t>dígitos</a:t>
            </a:r>
            <a:r>
              <a:rPr lang="en-US" dirty="0"/>
              <a:t> a un typo float, los </a:t>
            </a:r>
            <a:r>
              <a:rPr lang="en-US" dirty="0" err="1"/>
              <a:t>dígitos</a:t>
            </a:r>
            <a:r>
              <a:rPr lang="en-US" dirty="0"/>
              <a:t> </a:t>
            </a:r>
            <a:r>
              <a:rPr lang="en-US" dirty="0" err="1"/>
              <a:t>menos</a:t>
            </a:r>
            <a:r>
              <a:rPr lang="en-US" dirty="0"/>
              <a:t> </a:t>
            </a:r>
            <a:r>
              <a:rPr lang="en-US" dirty="0" err="1"/>
              <a:t>significativos</a:t>
            </a:r>
            <a:r>
              <a:rPr lang="en-US" dirty="0"/>
              <a:t> </a:t>
            </a:r>
            <a:r>
              <a:rPr lang="en-US" dirty="0" err="1"/>
              <a:t>serán</a:t>
            </a:r>
            <a:r>
              <a:rPr lang="en-US" dirty="0"/>
              <a:t> </a:t>
            </a:r>
            <a:r>
              <a:rPr lang="en-US" dirty="0" err="1"/>
              <a:t>redondeados</a:t>
            </a:r>
            <a:r>
              <a:rPr lang="en-US" dirty="0"/>
              <a:t> </a:t>
            </a:r>
            <a:r>
              <a:rPr lang="en-US" dirty="0" err="1"/>
              <a:t>en</a:t>
            </a:r>
            <a:r>
              <a:rPr lang="en-US" dirty="0"/>
              <a:t> </a:t>
            </a:r>
            <a:r>
              <a:rPr lang="en-US" dirty="0" err="1"/>
              <a:t>caso</a:t>
            </a:r>
            <a:r>
              <a:rPr lang="en-US" dirty="0"/>
              <a:t> de </a:t>
            </a:r>
            <a:r>
              <a:rPr lang="en-US" dirty="0" err="1"/>
              <a:t>rebalse</a:t>
            </a:r>
            <a:r>
              <a:rPr lang="en-US" dirty="0"/>
              <a:t>.</a:t>
            </a:r>
          </a:p>
          <a:p>
            <a:pPr marL="0" indent="0">
              <a:buNone/>
            </a:pPr>
            <a:r>
              <a:rPr lang="en-US" dirty="0"/>
              <a:t>Los </a:t>
            </a:r>
            <a:r>
              <a:rPr lang="en-US" dirty="0" err="1"/>
              <a:t>números</a:t>
            </a:r>
            <a:r>
              <a:rPr lang="en-US" dirty="0"/>
              <a:t> de coma </a:t>
            </a:r>
            <a:r>
              <a:rPr lang="en-US" dirty="0" err="1"/>
              <a:t>flotante</a:t>
            </a:r>
            <a:r>
              <a:rPr lang="en-US" dirty="0"/>
              <a:t> se </a:t>
            </a:r>
            <a:r>
              <a:rPr lang="en-US" dirty="0" err="1"/>
              <a:t>pueden</a:t>
            </a:r>
            <a:r>
              <a:rPr lang="en-US" dirty="0"/>
              <a:t> </a:t>
            </a:r>
            <a:r>
              <a:rPr lang="en-US" dirty="0" err="1"/>
              <a:t>asignar</a:t>
            </a:r>
            <a:r>
              <a:rPr lang="en-US" dirty="0"/>
              <a:t> </a:t>
            </a:r>
            <a:r>
              <a:rPr lang="en-US" dirty="0" err="1"/>
              <a:t>usando</a:t>
            </a:r>
            <a:r>
              <a:rPr lang="en-US" dirty="0"/>
              <a:t> la </a:t>
            </a:r>
            <a:r>
              <a:rPr lang="en-US" dirty="0" err="1"/>
              <a:t>notación</a:t>
            </a:r>
            <a:r>
              <a:rPr lang="en-US" dirty="0"/>
              <a:t> decimal o la </a:t>
            </a:r>
            <a:r>
              <a:rPr lang="en-US" dirty="0" err="1"/>
              <a:t>notación</a:t>
            </a:r>
            <a:r>
              <a:rPr lang="en-US" dirty="0"/>
              <a:t> </a:t>
            </a:r>
            <a:r>
              <a:rPr lang="en-US" dirty="0" err="1"/>
              <a:t>exponencial</a:t>
            </a:r>
            <a:r>
              <a:rPr lang="en-US" dirty="0"/>
              <a:t>.</a:t>
            </a:r>
            <a:endParaRPr lang="en-BO" dirty="0"/>
          </a:p>
        </p:txBody>
      </p:sp>
      <p:sp>
        <p:nvSpPr>
          <p:cNvPr id="4" name="TextBox 3">
            <a:extLst>
              <a:ext uri="{FF2B5EF4-FFF2-40B4-BE49-F238E27FC236}">
                <a16:creationId xmlns:a16="http://schemas.microsoft.com/office/drawing/2014/main" id="{D711D70E-1E3F-DA4D-BEE9-00F8461527CA}"/>
              </a:ext>
            </a:extLst>
          </p:cNvPr>
          <p:cNvSpPr txBox="1"/>
          <p:nvPr/>
        </p:nvSpPr>
        <p:spPr>
          <a:xfrm>
            <a:off x="2790009" y="3707674"/>
            <a:ext cx="6611982" cy="2339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a:p>
            <a:endParaRPr lang="en-US" dirty="0"/>
          </a:p>
          <a:p>
            <a:r>
              <a:rPr lang="en-US" b="1" dirty="0"/>
              <a:t>WriteLine(</a:t>
            </a:r>
            <a:r>
              <a:rPr lang="en-US" b="1" dirty="0" err="1"/>
              <a:t>myFloat</a:t>
            </a:r>
            <a:r>
              <a:rPr lang="en-US" b="1" dirty="0"/>
              <a:t>);		</a:t>
            </a:r>
          </a:p>
          <a:p>
            <a:r>
              <a:rPr lang="en-US" b="1" dirty="0"/>
              <a:t>WriteLine(</a:t>
            </a:r>
            <a:r>
              <a:rPr lang="en-US" b="1" dirty="0" err="1"/>
              <a:t>myDouble</a:t>
            </a:r>
            <a:r>
              <a:rPr lang="en-US" b="1" dirty="0"/>
              <a:t>);		</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2266056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981C-356B-1E44-A2E9-5E5ECA9F071B}"/>
              </a:ext>
            </a:extLst>
          </p:cNvPr>
          <p:cNvSpPr>
            <a:spLocks noGrp="1"/>
          </p:cNvSpPr>
          <p:nvPr>
            <p:ph type="title"/>
          </p:nvPr>
        </p:nvSpPr>
        <p:spPr/>
        <p:txBody>
          <a:bodyPr/>
          <a:lstStyle/>
          <a:p>
            <a:r>
              <a:rPr lang="en-BO" dirty="0"/>
              <a:t>Conversión entre tipos numéricos</a:t>
            </a:r>
          </a:p>
        </p:txBody>
      </p:sp>
      <p:sp>
        <p:nvSpPr>
          <p:cNvPr id="3" name="Content Placeholder 2">
            <a:extLst>
              <a:ext uri="{FF2B5EF4-FFF2-40B4-BE49-F238E27FC236}">
                <a16:creationId xmlns:a16="http://schemas.microsoft.com/office/drawing/2014/main" id="{07C1EFE6-2561-0544-94F7-64C481F1D846}"/>
              </a:ext>
            </a:extLst>
          </p:cNvPr>
          <p:cNvSpPr>
            <a:spLocks noGrp="1"/>
          </p:cNvSpPr>
          <p:nvPr>
            <p:ph idx="1"/>
          </p:nvPr>
        </p:nvSpPr>
        <p:spPr>
          <a:xfrm>
            <a:off x="838200" y="1825626"/>
            <a:ext cx="10515600" cy="1056912"/>
          </a:xfrm>
        </p:spPr>
        <p:txBody>
          <a:bodyPr>
            <a:normAutofit fontScale="55000" lnSpcReduction="20000"/>
          </a:bodyPr>
          <a:lstStyle/>
          <a:p>
            <a:pPr marL="0" indent="0">
              <a:buNone/>
            </a:pPr>
            <a:r>
              <a:rPr lang="en-US" dirty="0"/>
              <a:t>Una </a:t>
            </a:r>
            <a:r>
              <a:rPr lang="en-US" dirty="0" err="1"/>
              <a:t>conversión</a:t>
            </a:r>
            <a:r>
              <a:rPr lang="en-US" dirty="0"/>
              <a:t> </a:t>
            </a:r>
            <a:r>
              <a:rPr lang="en-US" dirty="0" err="1"/>
              <a:t>explícita</a:t>
            </a:r>
            <a:r>
              <a:rPr lang="en-US" dirty="0"/>
              <a:t> entre </a:t>
            </a:r>
            <a:r>
              <a:rPr lang="en-US" dirty="0" err="1"/>
              <a:t>tipos</a:t>
            </a:r>
            <a:r>
              <a:rPr lang="en-US" dirty="0"/>
              <a:t> </a:t>
            </a:r>
            <a:r>
              <a:rPr lang="en-US" dirty="0" err="1"/>
              <a:t>numéricos</a:t>
            </a:r>
            <a:r>
              <a:rPr lang="en-US" dirty="0"/>
              <a:t> se </a:t>
            </a:r>
            <a:r>
              <a:rPr lang="en-US" dirty="0" err="1"/>
              <a:t>realiza</a:t>
            </a:r>
            <a:r>
              <a:rPr lang="en-US" dirty="0"/>
              <a:t> </a:t>
            </a:r>
            <a:r>
              <a:rPr lang="en-US" dirty="0" err="1"/>
              <a:t>colocando</a:t>
            </a:r>
            <a:r>
              <a:rPr lang="en-US" dirty="0"/>
              <a:t> el </a:t>
            </a:r>
            <a:r>
              <a:rPr lang="en-US" dirty="0" err="1"/>
              <a:t>tipo</a:t>
            </a:r>
            <a:r>
              <a:rPr lang="en-US" dirty="0"/>
              <a:t> de </a:t>
            </a:r>
            <a:r>
              <a:rPr lang="en-US" dirty="0" err="1"/>
              <a:t>destino</a:t>
            </a:r>
            <a:r>
              <a:rPr lang="en-US" dirty="0"/>
              <a:t> entre </a:t>
            </a:r>
            <a:r>
              <a:rPr lang="en-US" dirty="0" err="1"/>
              <a:t>paréntesis</a:t>
            </a:r>
            <a:r>
              <a:rPr lang="en-US" dirty="0"/>
              <a:t> antes de la variable o </a:t>
            </a:r>
            <a:r>
              <a:rPr lang="en-US" dirty="0" err="1"/>
              <a:t>constante</a:t>
            </a:r>
            <a:r>
              <a:rPr lang="en-US" dirty="0"/>
              <a:t> que se </a:t>
            </a:r>
            <a:r>
              <a:rPr lang="en-US" dirty="0" err="1"/>
              <a:t>desea</a:t>
            </a:r>
            <a:r>
              <a:rPr lang="en-US" dirty="0"/>
              <a:t> </a:t>
            </a:r>
            <a:r>
              <a:rPr lang="en-US" dirty="0" err="1"/>
              <a:t>convertir</a:t>
            </a:r>
            <a:r>
              <a:rPr lang="en-US" dirty="0"/>
              <a:t>. A </a:t>
            </a:r>
            <a:r>
              <a:rPr lang="en-US" dirty="0" err="1"/>
              <a:t>esto</a:t>
            </a:r>
            <a:r>
              <a:rPr lang="en-US" dirty="0"/>
              <a:t> se le llama </a:t>
            </a:r>
            <a:r>
              <a:rPr lang="en-US" dirty="0" err="1"/>
              <a:t>hacer</a:t>
            </a:r>
            <a:r>
              <a:rPr lang="en-US" dirty="0"/>
              <a:t> “cast”.</a:t>
            </a:r>
          </a:p>
          <a:p>
            <a:pPr marL="0" indent="0">
              <a:buNone/>
            </a:pPr>
            <a:r>
              <a:rPr lang="en-US" dirty="0"/>
              <a:t>Una conversion </a:t>
            </a:r>
            <a:r>
              <a:rPr lang="en-US" dirty="0" err="1"/>
              <a:t>implícita</a:t>
            </a:r>
            <a:r>
              <a:rPr lang="en-US" dirty="0"/>
              <a:t> entre </a:t>
            </a:r>
            <a:r>
              <a:rPr lang="en-US" dirty="0" err="1"/>
              <a:t>tipos</a:t>
            </a:r>
            <a:r>
              <a:rPr lang="en-US" dirty="0"/>
              <a:t> </a:t>
            </a:r>
            <a:r>
              <a:rPr lang="en-US" dirty="0" err="1"/>
              <a:t>numéricos</a:t>
            </a:r>
            <a:r>
              <a:rPr lang="en-US" dirty="0"/>
              <a:t>, por </a:t>
            </a:r>
            <a:r>
              <a:rPr lang="en-US" dirty="0" err="1"/>
              <a:t>asignacióndirecta</a:t>
            </a:r>
            <a:r>
              <a:rPr lang="en-US" dirty="0"/>
              <a:t>, es </a:t>
            </a:r>
            <a:r>
              <a:rPr lang="en-US" dirty="0" err="1"/>
              <a:t>posible</a:t>
            </a:r>
            <a:r>
              <a:rPr lang="en-US" dirty="0"/>
              <a:t> </a:t>
            </a:r>
            <a:r>
              <a:rPr lang="en-US" dirty="0" err="1"/>
              <a:t>cuando</a:t>
            </a:r>
            <a:r>
              <a:rPr lang="en-US" dirty="0"/>
              <a:t> no hay </a:t>
            </a:r>
            <a:r>
              <a:rPr lang="en-US" dirty="0" err="1"/>
              <a:t>posibilidad</a:t>
            </a:r>
            <a:r>
              <a:rPr lang="en-US" dirty="0"/>
              <a:t> de </a:t>
            </a:r>
            <a:r>
              <a:rPr lang="en-US" dirty="0" err="1"/>
              <a:t>perder</a:t>
            </a:r>
            <a:r>
              <a:rPr lang="en-US" dirty="0"/>
              <a:t> </a:t>
            </a:r>
            <a:r>
              <a:rPr lang="en-US" dirty="0" err="1"/>
              <a:t>información</a:t>
            </a:r>
            <a:r>
              <a:rPr lang="en-US" dirty="0"/>
              <a:t>. </a:t>
            </a:r>
          </a:p>
          <a:p>
            <a:pPr marL="0" indent="0">
              <a:buNone/>
            </a:pPr>
            <a:r>
              <a:rPr lang="en-US" dirty="0" err="1"/>
              <a:t>Esto</a:t>
            </a:r>
            <a:r>
              <a:rPr lang="en-US" dirty="0"/>
              <a:t> </a:t>
            </a:r>
            <a:r>
              <a:rPr lang="en-US" dirty="0" err="1"/>
              <a:t>convertirá</a:t>
            </a:r>
            <a:r>
              <a:rPr lang="en-US" dirty="0"/>
              <a:t> el valor al </a:t>
            </a:r>
            <a:r>
              <a:rPr lang="en-US" dirty="0" err="1"/>
              <a:t>tipo</a:t>
            </a:r>
            <a:r>
              <a:rPr lang="en-US" dirty="0"/>
              <a:t> </a:t>
            </a:r>
            <a:r>
              <a:rPr lang="en-US" dirty="0" err="1"/>
              <a:t>especificado</a:t>
            </a:r>
            <a:r>
              <a:rPr lang="en-US" dirty="0"/>
              <a:t>, antes de que se </a:t>
            </a:r>
            <a:r>
              <a:rPr lang="en-US" dirty="0" err="1"/>
              <a:t>realice</a:t>
            </a:r>
            <a:r>
              <a:rPr lang="en-US" dirty="0"/>
              <a:t> la </a:t>
            </a:r>
            <a:r>
              <a:rPr lang="en-US" dirty="0" err="1"/>
              <a:t>asignación</a:t>
            </a:r>
            <a:r>
              <a:rPr lang="en-US" dirty="0"/>
              <a:t>.</a:t>
            </a:r>
            <a:endParaRPr lang="en-BO" dirty="0"/>
          </a:p>
        </p:txBody>
      </p:sp>
      <p:sp>
        <p:nvSpPr>
          <p:cNvPr id="4" name="TextBox 3">
            <a:extLst>
              <a:ext uri="{FF2B5EF4-FFF2-40B4-BE49-F238E27FC236}">
                <a16:creationId xmlns:a16="http://schemas.microsoft.com/office/drawing/2014/main" id="{E0FCC677-B99B-CA4B-9BC8-5AAEC5DD9DD6}"/>
              </a:ext>
            </a:extLst>
          </p:cNvPr>
          <p:cNvSpPr txBox="1"/>
          <p:nvPr/>
        </p:nvSpPr>
        <p:spPr>
          <a:xfrm>
            <a:off x="2701290" y="3017476"/>
            <a:ext cx="6789420"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28595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432A-F213-ED48-BD35-7008EACD775D}"/>
              </a:ext>
            </a:extLst>
          </p:cNvPr>
          <p:cNvSpPr>
            <a:spLocks noGrp="1"/>
          </p:cNvSpPr>
          <p:nvPr>
            <p:ph type="title"/>
          </p:nvPr>
        </p:nvSpPr>
        <p:spPr/>
        <p:txBody>
          <a:bodyPr/>
          <a:lstStyle/>
          <a:p>
            <a:r>
              <a:rPr lang="en-US" dirty="0"/>
              <a:t>c</a:t>
            </a:r>
            <a:r>
              <a:rPr lang="en-BO" dirty="0"/>
              <a:t>har (caracter o letra) </a:t>
            </a:r>
          </a:p>
        </p:txBody>
      </p:sp>
      <p:sp>
        <p:nvSpPr>
          <p:cNvPr id="3" name="Content Placeholder 2">
            <a:extLst>
              <a:ext uri="{FF2B5EF4-FFF2-40B4-BE49-F238E27FC236}">
                <a16:creationId xmlns:a16="http://schemas.microsoft.com/office/drawing/2014/main" id="{313E8388-8C62-6540-904E-A0238B15FB2F}"/>
              </a:ext>
            </a:extLst>
          </p:cNvPr>
          <p:cNvSpPr>
            <a:spLocks noGrp="1"/>
          </p:cNvSpPr>
          <p:nvPr>
            <p:ph idx="1"/>
          </p:nvPr>
        </p:nvSpPr>
        <p:spPr>
          <a:xfrm>
            <a:off x="838200" y="1825625"/>
            <a:ext cx="10515600" cy="1727472"/>
          </a:xfrm>
        </p:spPr>
        <p:txBody>
          <a:bodyPr>
            <a:normAutofit fontScale="85000" lnSpcReduction="10000"/>
          </a:bodyPr>
          <a:lstStyle/>
          <a:p>
            <a:pPr marL="0" indent="0">
              <a:buNone/>
            </a:pPr>
            <a:r>
              <a:rPr lang="en-US" dirty="0"/>
              <a:t>El </a:t>
            </a:r>
            <a:r>
              <a:rPr lang="en-US" dirty="0" err="1"/>
              <a:t>tipo</a:t>
            </a:r>
            <a:r>
              <a:rPr lang="en-US" dirty="0"/>
              <a:t> char </a:t>
            </a:r>
            <a:r>
              <a:rPr lang="en-US" dirty="0" err="1"/>
              <a:t>puede</a:t>
            </a:r>
            <a:r>
              <a:rPr lang="en-US" dirty="0"/>
              <a:t> </a:t>
            </a:r>
            <a:r>
              <a:rPr lang="en-US" dirty="0" err="1"/>
              <a:t>contener</a:t>
            </a:r>
            <a:r>
              <a:rPr lang="en-US" dirty="0"/>
              <a:t> un </a:t>
            </a:r>
            <a:r>
              <a:rPr lang="en-US" dirty="0" err="1"/>
              <a:t>único</a:t>
            </a:r>
            <a:r>
              <a:rPr lang="en-US" dirty="0"/>
              <a:t> </a:t>
            </a:r>
            <a:r>
              <a:rPr lang="en-US" dirty="0" err="1"/>
              <a:t>carácter</a:t>
            </a:r>
            <a:r>
              <a:rPr lang="en-US" dirty="0"/>
              <a:t> Unicode, </a:t>
            </a:r>
            <a:r>
              <a:rPr lang="en-US" dirty="0" err="1"/>
              <a:t>delimitado</a:t>
            </a:r>
            <a:r>
              <a:rPr lang="en-US" dirty="0"/>
              <a:t> por </a:t>
            </a:r>
            <a:r>
              <a:rPr lang="en-US" dirty="0" err="1"/>
              <a:t>comillas</a:t>
            </a:r>
            <a:r>
              <a:rPr lang="en-US" dirty="0"/>
              <a:t> simples. Es similar al </a:t>
            </a:r>
            <a:r>
              <a:rPr lang="en-US" dirty="0" err="1"/>
              <a:t>tipo</a:t>
            </a:r>
            <a:r>
              <a:rPr lang="en-US" dirty="0"/>
              <a:t> “unsigned short”, </a:t>
            </a:r>
            <a:r>
              <a:rPr lang="en-US" dirty="0" err="1"/>
              <a:t>pero</a:t>
            </a:r>
            <a:r>
              <a:rPr lang="en-US" dirty="0"/>
              <a:t> el </a:t>
            </a:r>
            <a:r>
              <a:rPr lang="en-US" dirty="0" err="1"/>
              <a:t>número</a:t>
            </a:r>
            <a:r>
              <a:rPr lang="en-US" dirty="0"/>
              <a:t> </a:t>
            </a:r>
            <a:r>
              <a:rPr lang="en-US" dirty="0" err="1"/>
              <a:t>almacenado</a:t>
            </a:r>
            <a:r>
              <a:rPr lang="en-US" dirty="0"/>
              <a:t> se </a:t>
            </a:r>
            <a:r>
              <a:rPr lang="en-US" dirty="0" err="1"/>
              <a:t>asigna</a:t>
            </a:r>
            <a:r>
              <a:rPr lang="en-US" dirty="0"/>
              <a:t> </a:t>
            </a:r>
            <a:r>
              <a:rPr lang="en-US" dirty="0" err="1"/>
              <a:t>automáticamente</a:t>
            </a:r>
            <a:r>
              <a:rPr lang="en-US" dirty="0"/>
              <a:t> de </a:t>
            </a:r>
            <a:r>
              <a:rPr lang="en-US" dirty="0" err="1"/>
              <a:t>acuerdo</a:t>
            </a:r>
            <a:r>
              <a:rPr lang="en-US" dirty="0"/>
              <a:t> al Código del </a:t>
            </a:r>
            <a:r>
              <a:rPr lang="en-US" dirty="0" err="1"/>
              <a:t>carácter</a:t>
            </a:r>
            <a:r>
              <a:rPr lang="en-US" dirty="0"/>
              <a:t> </a:t>
            </a:r>
            <a:r>
              <a:rPr lang="en-US" dirty="0" err="1"/>
              <a:t>alfabético</a:t>
            </a:r>
            <a:r>
              <a:rPr lang="en-US" dirty="0"/>
              <a:t> </a:t>
            </a:r>
            <a:r>
              <a:rPr lang="en-US" dirty="0" err="1"/>
              <a:t>correspondiente</a:t>
            </a:r>
            <a:r>
              <a:rPr lang="en-US" dirty="0"/>
              <a:t>.</a:t>
            </a:r>
          </a:p>
          <a:p>
            <a:pPr marL="0" indent="0">
              <a:buNone/>
            </a:pPr>
            <a:r>
              <a:rPr lang="en-US" dirty="0"/>
              <a:t>Este </a:t>
            </a:r>
            <a:r>
              <a:rPr lang="en-US" dirty="0" err="1"/>
              <a:t>tipo</a:t>
            </a:r>
            <a:r>
              <a:rPr lang="en-US" dirty="0"/>
              <a:t> se </a:t>
            </a:r>
            <a:r>
              <a:rPr lang="en-US" dirty="0" err="1"/>
              <a:t>puede</a:t>
            </a:r>
            <a:r>
              <a:rPr lang="en-US" dirty="0"/>
              <a:t> </a:t>
            </a:r>
            <a:r>
              <a:rPr lang="en-US" dirty="0" err="1"/>
              <a:t>asignar</a:t>
            </a:r>
            <a:r>
              <a:rPr lang="en-US" dirty="0"/>
              <a:t> </a:t>
            </a:r>
            <a:r>
              <a:rPr lang="en-US" dirty="0" err="1"/>
              <a:t>como</a:t>
            </a:r>
            <a:r>
              <a:rPr lang="en-US" dirty="0"/>
              <a:t> un valor </a:t>
            </a:r>
            <a:r>
              <a:rPr lang="en-US" dirty="0" err="1"/>
              <a:t>numérico</a:t>
            </a:r>
            <a:r>
              <a:rPr lang="en-US" dirty="0"/>
              <a:t> </a:t>
            </a:r>
            <a:r>
              <a:rPr lang="en-US" dirty="0" err="1"/>
              <a:t>en</a:t>
            </a:r>
            <a:r>
              <a:rPr lang="en-US" dirty="0"/>
              <a:t> el </a:t>
            </a:r>
            <a:r>
              <a:rPr lang="en-US" dirty="0" err="1"/>
              <a:t>contexto</a:t>
            </a:r>
            <a:r>
              <a:rPr lang="en-US" dirty="0"/>
              <a:t> de las conversions de </a:t>
            </a:r>
            <a:r>
              <a:rPr lang="en-US" dirty="0" err="1"/>
              <a:t>tipos</a:t>
            </a:r>
            <a:r>
              <a:rPr lang="en-US" dirty="0"/>
              <a:t>.</a:t>
            </a:r>
            <a:endParaRPr lang="en-BO" dirty="0"/>
          </a:p>
        </p:txBody>
      </p:sp>
      <p:sp>
        <p:nvSpPr>
          <p:cNvPr id="4" name="TextBox 3">
            <a:extLst>
              <a:ext uri="{FF2B5EF4-FFF2-40B4-BE49-F238E27FC236}">
                <a16:creationId xmlns:a16="http://schemas.microsoft.com/office/drawing/2014/main" id="{EABB90B0-EF56-D74E-BA27-82CAC1C9532E}"/>
              </a:ext>
            </a:extLst>
          </p:cNvPr>
          <p:cNvSpPr txBox="1"/>
          <p:nvPr/>
        </p:nvSpPr>
        <p:spPr>
          <a:xfrm>
            <a:off x="2701290" y="3688034"/>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a:p>
            <a:br>
              <a:rPr lang="en-US" b="1" dirty="0"/>
            </a:br>
            <a:r>
              <a:rPr lang="en-US" b="1" dirty="0"/>
              <a:t>WriteLine(c);    		// 3</a:t>
            </a:r>
          </a:p>
          <a:p>
            <a:r>
              <a:rPr lang="en-US" b="1" dirty="0"/>
              <a:t>WriteLine(s);    		// 51</a:t>
            </a:r>
          </a:p>
          <a:p>
            <a:r>
              <a:rPr lang="en-US" b="1" dirty="0"/>
              <a:t>WriteLine(t);     		// A</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89223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71BA-2C73-D844-AB30-1BCA5133D9E4}"/>
              </a:ext>
            </a:extLst>
          </p:cNvPr>
          <p:cNvSpPr>
            <a:spLocks noGrp="1"/>
          </p:cNvSpPr>
          <p:nvPr>
            <p:ph type="title"/>
          </p:nvPr>
        </p:nvSpPr>
        <p:spPr/>
        <p:txBody>
          <a:bodyPr/>
          <a:lstStyle/>
          <a:p>
            <a:r>
              <a:rPr lang="en-US" dirty="0"/>
              <a:t>b</a:t>
            </a:r>
            <a:r>
              <a:rPr lang="en-BO" dirty="0"/>
              <a:t>ool type</a:t>
            </a:r>
          </a:p>
        </p:txBody>
      </p:sp>
      <p:sp>
        <p:nvSpPr>
          <p:cNvPr id="3" name="Content Placeholder 2">
            <a:extLst>
              <a:ext uri="{FF2B5EF4-FFF2-40B4-BE49-F238E27FC236}">
                <a16:creationId xmlns:a16="http://schemas.microsoft.com/office/drawing/2014/main" id="{61C56139-FB76-2443-AAB4-864D053DA3C3}"/>
              </a:ext>
            </a:extLst>
          </p:cNvPr>
          <p:cNvSpPr>
            <a:spLocks noGrp="1"/>
          </p:cNvSpPr>
          <p:nvPr>
            <p:ph idx="1"/>
          </p:nvPr>
        </p:nvSpPr>
        <p:spPr>
          <a:xfrm>
            <a:off x="838200" y="1825625"/>
            <a:ext cx="10515600" cy="1603375"/>
          </a:xfrm>
        </p:spPr>
        <p:txBody>
          <a:bodyPr/>
          <a:lstStyle/>
          <a:p>
            <a:r>
              <a:rPr lang="en-US" dirty="0"/>
              <a:t>El </a:t>
            </a:r>
            <a:r>
              <a:rPr lang="en-US" dirty="0" err="1"/>
              <a:t>tipo</a:t>
            </a:r>
            <a:r>
              <a:rPr lang="en-US" dirty="0"/>
              <a:t> bool </a:t>
            </a:r>
            <a:r>
              <a:rPr lang="en-US" dirty="0" err="1"/>
              <a:t>puede</a:t>
            </a:r>
            <a:r>
              <a:rPr lang="en-US" dirty="0"/>
              <a:t> </a:t>
            </a:r>
            <a:r>
              <a:rPr lang="en-US" dirty="0" err="1"/>
              <a:t>almacenar</a:t>
            </a:r>
            <a:r>
              <a:rPr lang="en-US" dirty="0"/>
              <a:t> un valor </a:t>
            </a:r>
            <a:r>
              <a:rPr lang="en-US" dirty="0" err="1"/>
              <a:t>booleano</a:t>
            </a:r>
            <a:r>
              <a:rPr lang="en-US" dirty="0"/>
              <a:t>, que es un valor </a:t>
            </a:r>
            <a:r>
              <a:rPr lang="en-US" dirty="0" err="1"/>
              <a:t>lógico</a:t>
            </a:r>
            <a:r>
              <a:rPr lang="en-US" dirty="0"/>
              <a:t> que </a:t>
            </a:r>
            <a:r>
              <a:rPr lang="en-US" dirty="0" err="1"/>
              <a:t>puede</a:t>
            </a:r>
            <a:r>
              <a:rPr lang="en-US" dirty="0"/>
              <a:t> </a:t>
            </a:r>
            <a:r>
              <a:rPr lang="en-US" dirty="0" err="1"/>
              <a:t>únicamente</a:t>
            </a:r>
            <a:r>
              <a:rPr lang="en-US" dirty="0"/>
              <a:t> </a:t>
            </a:r>
            <a:r>
              <a:rPr lang="en-US" dirty="0" err="1"/>
              <a:t>tener</a:t>
            </a:r>
            <a:r>
              <a:rPr lang="en-US" dirty="0"/>
              <a:t> dos </a:t>
            </a:r>
            <a:r>
              <a:rPr lang="en-US" dirty="0" err="1"/>
              <a:t>valores</a:t>
            </a:r>
            <a:r>
              <a:rPr lang="en-US" dirty="0"/>
              <a:t>: true y false (</a:t>
            </a:r>
            <a:r>
              <a:rPr lang="en-US" dirty="0" err="1"/>
              <a:t>verdadero</a:t>
            </a:r>
            <a:r>
              <a:rPr lang="en-US" dirty="0"/>
              <a:t> o </a:t>
            </a:r>
            <a:r>
              <a:rPr lang="en-US" dirty="0" err="1"/>
              <a:t>falso</a:t>
            </a:r>
            <a:r>
              <a:rPr lang="en-US" dirty="0"/>
              <a:t>). </a:t>
            </a:r>
            <a:endParaRPr lang="en-BO" dirty="0"/>
          </a:p>
        </p:txBody>
      </p:sp>
      <p:sp>
        <p:nvSpPr>
          <p:cNvPr id="6" name="TextBox 5">
            <a:extLst>
              <a:ext uri="{FF2B5EF4-FFF2-40B4-BE49-F238E27FC236}">
                <a16:creationId xmlns:a16="http://schemas.microsoft.com/office/drawing/2014/main" id="{02E4EA9A-B8FB-504C-AE38-1EF1001C3007}"/>
              </a:ext>
            </a:extLst>
          </p:cNvPr>
          <p:cNvSpPr txBox="1"/>
          <p:nvPr/>
        </p:nvSpPr>
        <p:spPr>
          <a:xfrm>
            <a:off x="2603319" y="3429000"/>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false;</a:t>
            </a:r>
          </a:p>
          <a:p>
            <a:r>
              <a:rPr lang="en-US" b="1" dirty="0"/>
              <a:t>var v = true;</a:t>
            </a:r>
          </a:p>
          <a:p>
            <a:r>
              <a:rPr lang="en-US" b="1" dirty="0"/>
              <a:t>var n = 5;</a:t>
            </a:r>
          </a:p>
          <a:p>
            <a:r>
              <a:rPr lang="en-US" b="1" dirty="0"/>
              <a:t>b = (n == 10);		// false </a:t>
            </a:r>
          </a:p>
          <a:p>
            <a:br>
              <a:rPr lang="en-US" b="1" dirty="0"/>
            </a:br>
            <a:r>
              <a:rPr lang="en-US" b="1" dirty="0"/>
              <a:t>WriteLine(v);    		// true</a:t>
            </a:r>
          </a:p>
          <a:p>
            <a:r>
              <a:rPr lang="en-US" b="1" dirty="0"/>
              <a:t>WriteLine(b);    		// false</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83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D9A1-11FB-0D4C-BF35-2DB0124D3596}"/>
              </a:ext>
            </a:extLst>
          </p:cNvPr>
          <p:cNvSpPr>
            <a:spLocks noGrp="1"/>
          </p:cNvSpPr>
          <p:nvPr>
            <p:ph type="title"/>
          </p:nvPr>
        </p:nvSpPr>
        <p:spPr/>
        <p:txBody>
          <a:bodyPr/>
          <a:lstStyle/>
          <a:p>
            <a:r>
              <a:rPr lang="en-BO" dirty="0"/>
              <a:t>Alcance de una variable</a:t>
            </a:r>
          </a:p>
        </p:txBody>
      </p:sp>
      <p:sp>
        <p:nvSpPr>
          <p:cNvPr id="3" name="Content Placeholder 2">
            <a:extLst>
              <a:ext uri="{FF2B5EF4-FFF2-40B4-BE49-F238E27FC236}">
                <a16:creationId xmlns:a16="http://schemas.microsoft.com/office/drawing/2014/main" id="{BD0285A6-D48C-C54E-8DC2-DE7008BC8004}"/>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El </a:t>
            </a:r>
            <a:r>
              <a:rPr lang="en-US" dirty="0" err="1"/>
              <a:t>alcance</a:t>
            </a:r>
            <a:r>
              <a:rPr lang="en-US" dirty="0"/>
              <a:t> (scope) de una variable se </a:t>
            </a:r>
            <a:r>
              <a:rPr lang="en-US" dirty="0" err="1"/>
              <a:t>refiere</a:t>
            </a:r>
            <a:r>
              <a:rPr lang="en-US" dirty="0"/>
              <a:t> al </a:t>
            </a:r>
            <a:r>
              <a:rPr lang="en-US" dirty="0" err="1"/>
              <a:t>bloque</a:t>
            </a:r>
            <a:r>
              <a:rPr lang="en-US" dirty="0"/>
              <a:t> de </a:t>
            </a:r>
            <a:r>
              <a:rPr lang="en-US" dirty="0" err="1"/>
              <a:t>código</a:t>
            </a:r>
            <a:r>
              <a:rPr lang="en-US" dirty="0"/>
              <a:t> dentro del </a:t>
            </a:r>
            <a:r>
              <a:rPr lang="en-US" dirty="0" err="1"/>
              <a:t>cual</a:t>
            </a:r>
            <a:r>
              <a:rPr lang="en-US" dirty="0"/>
              <a:t> es </a:t>
            </a:r>
            <a:r>
              <a:rPr lang="en-US" dirty="0" err="1"/>
              <a:t>posible</a:t>
            </a:r>
            <a:r>
              <a:rPr lang="en-US" dirty="0"/>
              <a:t> </a:t>
            </a:r>
            <a:r>
              <a:rPr lang="en-US" dirty="0" err="1"/>
              <a:t>usar</a:t>
            </a:r>
            <a:r>
              <a:rPr lang="en-US" dirty="0"/>
              <a:t> </a:t>
            </a:r>
            <a:r>
              <a:rPr lang="en-US" dirty="0" err="1"/>
              <a:t>dicha</a:t>
            </a:r>
            <a:r>
              <a:rPr lang="en-US" dirty="0"/>
              <a:t> variable. Por </a:t>
            </a:r>
            <a:r>
              <a:rPr lang="en-US" dirty="0" err="1"/>
              <a:t>ejemplo</a:t>
            </a:r>
            <a:r>
              <a:rPr lang="en-US" dirty="0"/>
              <a:t>, una variable local se </a:t>
            </a:r>
            <a:r>
              <a:rPr lang="en-US" dirty="0" err="1"/>
              <a:t>declara</a:t>
            </a:r>
            <a:r>
              <a:rPr lang="en-US" dirty="0"/>
              <a:t> dentro de un </a:t>
            </a:r>
            <a:r>
              <a:rPr lang="en-US" dirty="0" err="1"/>
              <a:t>método</a:t>
            </a:r>
            <a:r>
              <a:rPr lang="en-US" dirty="0"/>
              <a:t> y solo </a:t>
            </a:r>
            <a:r>
              <a:rPr lang="en-US" dirty="0" err="1"/>
              <a:t>estará</a:t>
            </a:r>
            <a:r>
              <a:rPr lang="en-US" dirty="0"/>
              <a:t> disponible dentro del </a:t>
            </a:r>
            <a:r>
              <a:rPr lang="en-US" dirty="0" err="1"/>
              <a:t>bloque</a:t>
            </a:r>
            <a:r>
              <a:rPr lang="en-US" dirty="0"/>
              <a:t> de </a:t>
            </a:r>
            <a:r>
              <a:rPr lang="en-US" dirty="0" err="1"/>
              <a:t>código</a:t>
            </a:r>
            <a:r>
              <a:rPr lang="en-US" dirty="0"/>
              <a:t> </a:t>
            </a:r>
            <a:r>
              <a:rPr lang="en-US" dirty="0" err="1"/>
              <a:t>donde</a:t>
            </a:r>
            <a:r>
              <a:rPr lang="en-US" dirty="0"/>
              <a:t> </a:t>
            </a:r>
            <a:r>
              <a:rPr lang="en-US" dirty="0" err="1"/>
              <a:t>fue</a:t>
            </a:r>
            <a:r>
              <a:rPr lang="en-US" dirty="0"/>
              <a:t> </a:t>
            </a:r>
            <a:r>
              <a:rPr lang="en-US" dirty="0" err="1"/>
              <a:t>declarada</a:t>
            </a:r>
            <a:r>
              <a:rPr lang="en-US" dirty="0"/>
              <a:t>. Una </a:t>
            </a:r>
            <a:r>
              <a:rPr lang="en-US" dirty="0" err="1"/>
              <a:t>vez</a:t>
            </a:r>
            <a:r>
              <a:rPr lang="en-US" dirty="0"/>
              <a:t> que una variable sale de </a:t>
            </a:r>
            <a:r>
              <a:rPr lang="en-US" dirty="0" err="1"/>
              <a:t>escope</a:t>
            </a:r>
            <a:r>
              <a:rPr lang="en-US" dirty="0"/>
              <a:t> </a:t>
            </a:r>
            <a:r>
              <a:rPr lang="en-US" dirty="0" err="1"/>
              <a:t>su</a:t>
            </a:r>
            <a:r>
              <a:rPr lang="en-US" dirty="0"/>
              <a:t> </a:t>
            </a:r>
            <a:r>
              <a:rPr lang="en-US" dirty="0" err="1"/>
              <a:t>espacio</a:t>
            </a:r>
            <a:r>
              <a:rPr lang="en-US" dirty="0"/>
              <a:t> de </a:t>
            </a:r>
            <a:r>
              <a:rPr lang="en-US" dirty="0" err="1"/>
              <a:t>almacenamiento</a:t>
            </a:r>
            <a:r>
              <a:rPr lang="en-US" dirty="0"/>
              <a:t> </a:t>
            </a:r>
            <a:r>
              <a:rPr lang="en-US" dirty="0" err="1"/>
              <a:t>será</a:t>
            </a:r>
            <a:r>
              <a:rPr lang="en-US" dirty="0"/>
              <a:t> </a:t>
            </a:r>
            <a:r>
              <a:rPr lang="en-US" dirty="0" err="1"/>
              <a:t>automáticamente</a:t>
            </a:r>
            <a:r>
              <a:rPr lang="en-US" dirty="0"/>
              <a:t> </a:t>
            </a:r>
            <a:r>
              <a:rPr lang="en-US" dirty="0" err="1"/>
              <a:t>reutilizado</a:t>
            </a:r>
            <a:r>
              <a:rPr lang="en-US" dirty="0"/>
              <a:t> y la variable no es </a:t>
            </a:r>
            <a:r>
              <a:rPr lang="en-US" dirty="0" err="1"/>
              <a:t>más</a:t>
            </a:r>
            <a:r>
              <a:rPr lang="en-US" dirty="0"/>
              <a:t> </a:t>
            </a:r>
            <a:r>
              <a:rPr lang="en-US" dirty="0" err="1"/>
              <a:t>válida</a:t>
            </a:r>
            <a:r>
              <a:rPr lang="en-US" dirty="0"/>
              <a:t>. C# no </a:t>
            </a:r>
            <a:r>
              <a:rPr lang="en-US" dirty="0" err="1"/>
              <a:t>tiene</a:t>
            </a:r>
            <a:r>
              <a:rPr lang="en-US" dirty="0"/>
              <a:t> variables </a:t>
            </a:r>
            <a:r>
              <a:rPr lang="en-US" dirty="0" err="1"/>
              <a:t>globales</a:t>
            </a:r>
            <a:r>
              <a:rPr lang="en-US" dirty="0"/>
              <a:t>.</a:t>
            </a:r>
            <a:endParaRPr lang="en-BO" dirty="0"/>
          </a:p>
        </p:txBody>
      </p:sp>
      <p:sp>
        <p:nvSpPr>
          <p:cNvPr id="4" name="TextBox 3">
            <a:extLst>
              <a:ext uri="{FF2B5EF4-FFF2-40B4-BE49-F238E27FC236}">
                <a16:creationId xmlns:a16="http://schemas.microsoft.com/office/drawing/2014/main" id="{D401E9C4-CE3A-1F44-AF4B-1426BF68FFE5}"/>
              </a:ext>
            </a:extLst>
          </p:cNvPr>
          <p:cNvSpPr txBox="1"/>
          <p:nvPr/>
        </p:nvSpPr>
        <p:spPr>
          <a:xfrm>
            <a:off x="3676619" y="3151190"/>
            <a:ext cx="4838762"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double </a:t>
            </a:r>
            <a:r>
              <a:rPr lang="en-US" b="1" dirty="0" err="1"/>
              <a:t>monto</a:t>
            </a:r>
            <a:r>
              <a:rPr lang="en-US" b="1" dirty="0"/>
              <a:t> = 14_735.90;</a:t>
            </a:r>
          </a:p>
          <a:p>
            <a:r>
              <a:rPr lang="en-US" b="1" dirty="0"/>
              <a:t>{</a:t>
            </a:r>
          </a:p>
          <a:p>
            <a:r>
              <a:rPr lang="en-US" b="1" dirty="0"/>
              <a:t>      int </a:t>
            </a:r>
            <a:r>
              <a:rPr lang="en-US" b="1" dirty="0" err="1"/>
              <a:t>numero</a:t>
            </a:r>
            <a:r>
              <a:rPr lang="en-US" b="1" dirty="0"/>
              <a:t> = 305;</a:t>
            </a:r>
          </a:p>
          <a:p>
            <a:r>
              <a:rPr lang="en-US" b="1" dirty="0"/>
              <a:t>      WriteLine(</a:t>
            </a:r>
            <a:r>
              <a:rPr lang="en-US" b="1" dirty="0" err="1"/>
              <a:t>numero</a:t>
            </a:r>
            <a:r>
              <a:rPr lang="en-US" b="1" dirty="0"/>
              <a:t>);  	// 305</a:t>
            </a:r>
          </a:p>
          <a:p>
            <a:r>
              <a:rPr lang="en-US" b="1" dirty="0"/>
              <a:t>      WriteLine(</a:t>
            </a:r>
            <a:r>
              <a:rPr lang="en-US" b="1" dirty="0" err="1"/>
              <a:t>monto</a:t>
            </a:r>
            <a:r>
              <a:rPr lang="en-US" b="1" dirty="0"/>
              <a:t>);  	// 14735.9</a:t>
            </a:r>
          </a:p>
          <a:p>
            <a:r>
              <a:rPr lang="en-US" b="1" dirty="0"/>
              <a:t>}</a:t>
            </a:r>
          </a:p>
          <a:p>
            <a:br>
              <a:rPr lang="en-US" b="1" dirty="0"/>
            </a:br>
            <a:r>
              <a:rPr lang="en-US" b="1" dirty="0"/>
              <a:t>WriteLine(</a:t>
            </a:r>
            <a:r>
              <a:rPr lang="en-US" b="1" dirty="0" err="1"/>
              <a:t>numero</a:t>
            </a:r>
            <a:r>
              <a:rPr lang="en-US" b="1" dirty="0"/>
              <a:t>);	// run time error  </a:t>
            </a:r>
          </a:p>
          <a:p>
            <a:r>
              <a:rPr lang="en-US" b="1" dirty="0"/>
              <a:t>WriteLine(</a:t>
            </a:r>
            <a:r>
              <a:rPr lang="en-US" b="1" dirty="0" err="1"/>
              <a:t>monto</a:t>
            </a:r>
            <a:r>
              <a:rPr lang="en-US" b="1" dirty="0"/>
              <a:t>); 		// 14735.9</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389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89D6-FDCE-764B-8E06-FEB0ED63A1B1}"/>
              </a:ext>
            </a:extLst>
          </p:cNvPr>
          <p:cNvSpPr>
            <a:spLocks noGrp="1"/>
          </p:cNvSpPr>
          <p:nvPr>
            <p:ph type="title"/>
          </p:nvPr>
        </p:nvSpPr>
        <p:spPr/>
        <p:txBody>
          <a:bodyPr/>
          <a:lstStyle/>
          <a:p>
            <a:r>
              <a:rPr lang="en-BO" dirty="0"/>
              <a:t>Operadores</a:t>
            </a:r>
          </a:p>
        </p:txBody>
      </p:sp>
      <p:sp>
        <p:nvSpPr>
          <p:cNvPr id="3" name="Content Placeholder 2">
            <a:extLst>
              <a:ext uri="{FF2B5EF4-FFF2-40B4-BE49-F238E27FC236}">
                <a16:creationId xmlns:a16="http://schemas.microsoft.com/office/drawing/2014/main" id="{0E532A92-47A5-8346-AF8E-1BCBB882D442}"/>
              </a:ext>
            </a:extLst>
          </p:cNvPr>
          <p:cNvSpPr>
            <a:spLocks noGrp="1"/>
          </p:cNvSpPr>
          <p:nvPr>
            <p:ph idx="1"/>
          </p:nvPr>
        </p:nvSpPr>
        <p:spPr>
          <a:xfrm>
            <a:off x="838200" y="1765665"/>
            <a:ext cx="10515600" cy="3855646"/>
          </a:xfrm>
        </p:spPr>
        <p:txBody>
          <a:bodyPr>
            <a:normAutofit fontScale="92500" lnSpcReduction="10000"/>
          </a:bodyPr>
          <a:lstStyle/>
          <a:p>
            <a:pPr marL="0" indent="0">
              <a:buNone/>
            </a:pPr>
            <a:r>
              <a:rPr lang="en-US" dirty="0"/>
              <a:t>Los </a:t>
            </a:r>
            <a:r>
              <a:rPr lang="en-US" dirty="0" err="1"/>
              <a:t>operadores</a:t>
            </a:r>
            <a:r>
              <a:rPr lang="en-US" dirty="0"/>
              <a:t> son </a:t>
            </a:r>
            <a:r>
              <a:rPr lang="en-US" dirty="0" err="1"/>
              <a:t>símbolos</a:t>
            </a:r>
            <a:r>
              <a:rPr lang="en-US" dirty="0"/>
              <a:t> </a:t>
            </a:r>
            <a:r>
              <a:rPr lang="en-US" dirty="0" err="1"/>
              <a:t>especiales</a:t>
            </a:r>
            <a:r>
              <a:rPr lang="en-US" dirty="0"/>
              <a:t> que se </a:t>
            </a:r>
            <a:r>
              <a:rPr lang="en-US" dirty="0" err="1"/>
              <a:t>utilizan</a:t>
            </a:r>
            <a:r>
              <a:rPr lang="en-US" dirty="0"/>
              <a:t> para </a:t>
            </a:r>
            <a:r>
              <a:rPr lang="en-US" dirty="0" err="1"/>
              <a:t>realizar</a:t>
            </a:r>
            <a:r>
              <a:rPr lang="en-US" dirty="0"/>
              <a:t> </a:t>
            </a:r>
            <a:r>
              <a:rPr lang="en-US" dirty="0" err="1"/>
              <a:t>ciertas</a:t>
            </a:r>
            <a:r>
              <a:rPr lang="en-US" dirty="0"/>
              <a:t> </a:t>
            </a:r>
            <a:r>
              <a:rPr lang="en-US" dirty="0" err="1"/>
              <a:t>operaciones</a:t>
            </a:r>
            <a:r>
              <a:rPr lang="en-US" dirty="0"/>
              <a:t>  con los </a:t>
            </a:r>
            <a:r>
              <a:rPr lang="en-US" dirty="0" err="1"/>
              <a:t>valores</a:t>
            </a:r>
            <a:r>
              <a:rPr lang="en-US" dirty="0"/>
              <a:t> de las variables. </a:t>
            </a:r>
            <a:r>
              <a:rPr lang="en-US" dirty="0" err="1"/>
              <a:t>Estos</a:t>
            </a:r>
            <a:r>
              <a:rPr lang="en-US" dirty="0"/>
              <a:t> </a:t>
            </a:r>
            <a:r>
              <a:rPr lang="en-US" dirty="0" err="1"/>
              <a:t>pueden</a:t>
            </a:r>
            <a:r>
              <a:rPr lang="en-US" dirty="0"/>
              <a:t> ser </a:t>
            </a:r>
            <a:r>
              <a:rPr lang="en-US" dirty="0" err="1"/>
              <a:t>agrupados</a:t>
            </a:r>
            <a:r>
              <a:rPr lang="en-US" dirty="0"/>
              <a:t> </a:t>
            </a:r>
            <a:r>
              <a:rPr lang="en-US" dirty="0" err="1"/>
              <a:t>en</a:t>
            </a:r>
            <a:r>
              <a:rPr lang="en-US" dirty="0"/>
              <a:t> </a:t>
            </a:r>
            <a:r>
              <a:rPr lang="en-US" dirty="0" err="1"/>
              <a:t>cinco</a:t>
            </a:r>
            <a:r>
              <a:rPr lang="en-US" dirty="0"/>
              <a:t> </a:t>
            </a:r>
            <a:r>
              <a:rPr lang="en-US" dirty="0" err="1"/>
              <a:t>tipos</a:t>
            </a:r>
            <a:r>
              <a:rPr lang="en-US" dirty="0"/>
              <a:t>: </a:t>
            </a:r>
          </a:p>
          <a:p>
            <a:pPr marL="0" indent="0">
              <a:buNone/>
            </a:pPr>
            <a:endParaRPr lang="en-US" dirty="0"/>
          </a:p>
          <a:p>
            <a:r>
              <a:rPr lang="en-US" dirty="0" err="1"/>
              <a:t>aritméticos</a:t>
            </a:r>
            <a:r>
              <a:rPr lang="en-US" dirty="0"/>
              <a:t>,</a:t>
            </a:r>
          </a:p>
          <a:p>
            <a:r>
              <a:rPr lang="en-US" dirty="0"/>
              <a:t>de </a:t>
            </a:r>
            <a:r>
              <a:rPr lang="en-US" dirty="0" err="1"/>
              <a:t>asignación</a:t>
            </a:r>
            <a:r>
              <a:rPr lang="en-US" dirty="0"/>
              <a:t> </a:t>
            </a:r>
          </a:p>
          <a:p>
            <a:r>
              <a:rPr lang="en-US" dirty="0"/>
              <a:t>de </a:t>
            </a:r>
            <a:r>
              <a:rPr lang="en-US" dirty="0" err="1"/>
              <a:t>Comparación</a:t>
            </a:r>
            <a:endParaRPr lang="en-US" dirty="0"/>
          </a:p>
          <a:p>
            <a:r>
              <a:rPr lang="en-US" dirty="0" err="1"/>
              <a:t>lógicos</a:t>
            </a:r>
            <a:endParaRPr lang="en-US" dirty="0"/>
          </a:p>
          <a:p>
            <a:r>
              <a:rPr lang="en-US" dirty="0" err="1"/>
              <a:t>manipuladores</a:t>
            </a:r>
            <a:r>
              <a:rPr lang="en-US" dirty="0"/>
              <a:t> de bits</a:t>
            </a:r>
            <a:endParaRPr lang="en-BO" dirty="0"/>
          </a:p>
        </p:txBody>
      </p:sp>
    </p:spTree>
    <p:extLst>
      <p:ext uri="{BB962C8B-B14F-4D97-AF65-F5344CB8AC3E}">
        <p14:creationId xmlns:p14="http://schemas.microsoft.com/office/powerpoint/2010/main" val="251032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err="1"/>
              <a:t>Eligiendo</a:t>
            </a:r>
            <a:r>
              <a:rPr lang="en-US" dirty="0"/>
              <a:t> un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s-ES" dirty="0"/>
              <a:t>Para comenzar a codificar en C #, necesita un entorno de desarrollo integrado (IDE) que admite Microsoft .NET Framework. El más popular la opción es Visual Studio de Microsoft.1 Este IDE está disponible de forma gratuita como versión ligera llamada Visual Studio </a:t>
            </a:r>
            <a:r>
              <a:rPr lang="es-ES" dirty="0" err="1"/>
              <a:t>Community</a:t>
            </a:r>
            <a:r>
              <a:rPr lang="es-ES" dirty="0"/>
              <a:t>, que se puede descargar del sitio web de Visual Studio.</a:t>
            </a:r>
            <a:br>
              <a:rPr lang="es-ES" dirty="0"/>
            </a:br>
            <a:r>
              <a:rPr lang="es-ES" dirty="0"/>
              <a:t>El lenguaje C # ha sufrido una serie de actualizaciones desde el inicio</a:t>
            </a:r>
            <a:br>
              <a:rPr lang="es-ES" dirty="0"/>
            </a:br>
            <a:r>
              <a:rPr lang="es-ES" dirty="0"/>
              <a:t>lanzamiento de C # 1.0 en 2002. Al momento de escribir, C # 8 es la versión actual y fue lanzado en 2019. Cada versión del idioma corresponde a un versión de Visual Studio, por lo que para utilizar las funciones de C # 9 necesita Visual Studio 2019.</a:t>
            </a:r>
          </a:p>
          <a:p>
            <a:pPr marL="0" indent="0">
              <a:buNone/>
            </a:pPr>
            <a:endParaRPr lang="es-ES" dirty="0"/>
          </a:p>
          <a:p>
            <a:pPr marL="0" indent="0">
              <a:buNone/>
            </a:pPr>
            <a:r>
              <a:rPr lang="es-ES" dirty="0"/>
              <a:t>Es posible trabajar también directamente con el sitio </a:t>
            </a:r>
            <a:r>
              <a:rPr lang="es-ES" dirty="0" err="1"/>
              <a:t>Try.dot.net</a:t>
            </a:r>
            <a:r>
              <a:rPr lang="es-ES" dirty="0"/>
              <a:t>, que permite probar nuestro código en línea sin necesidad de instalar ningún IDE en nuestro desktop.</a:t>
            </a:r>
          </a:p>
          <a:p>
            <a:endParaRPr lang="en-BO" dirty="0"/>
          </a:p>
        </p:txBody>
      </p:sp>
    </p:spTree>
    <p:extLst>
      <p:ext uri="{BB962C8B-B14F-4D97-AF65-F5344CB8AC3E}">
        <p14:creationId xmlns:p14="http://schemas.microsoft.com/office/powerpoint/2010/main" val="388600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CDFA-A51E-5E44-8945-8EF99689A834}"/>
              </a:ext>
            </a:extLst>
          </p:cNvPr>
          <p:cNvSpPr>
            <a:spLocks noGrp="1"/>
          </p:cNvSpPr>
          <p:nvPr>
            <p:ph type="title"/>
          </p:nvPr>
        </p:nvSpPr>
        <p:spPr/>
        <p:txBody>
          <a:bodyPr/>
          <a:lstStyle/>
          <a:p>
            <a:r>
              <a:rPr lang="en-BO" dirty="0"/>
              <a:t>Operadores aritméticos</a:t>
            </a:r>
          </a:p>
        </p:txBody>
      </p:sp>
      <p:sp>
        <p:nvSpPr>
          <p:cNvPr id="3" name="Content Placeholder 2">
            <a:extLst>
              <a:ext uri="{FF2B5EF4-FFF2-40B4-BE49-F238E27FC236}">
                <a16:creationId xmlns:a16="http://schemas.microsoft.com/office/drawing/2014/main" id="{EF9BF5AE-47E6-7948-B79C-868C323F65BD}"/>
              </a:ext>
            </a:extLst>
          </p:cNvPr>
          <p:cNvSpPr>
            <a:spLocks noGrp="1"/>
          </p:cNvSpPr>
          <p:nvPr>
            <p:ph idx="1"/>
          </p:nvPr>
        </p:nvSpPr>
        <p:spPr>
          <a:xfrm>
            <a:off x="838200" y="1520826"/>
            <a:ext cx="10515600" cy="874032"/>
          </a:xfrm>
        </p:spPr>
        <p:txBody>
          <a:bodyPr>
            <a:normAutofit fontScale="77500" lnSpcReduction="20000"/>
          </a:bodyPr>
          <a:lstStyle/>
          <a:p>
            <a:r>
              <a:rPr lang="en-US" dirty="0"/>
              <a:t>Los </a:t>
            </a:r>
            <a:r>
              <a:rPr lang="en-US" dirty="0" err="1"/>
              <a:t>operadores</a:t>
            </a:r>
            <a:r>
              <a:rPr lang="en-US" dirty="0"/>
              <a:t> </a:t>
            </a:r>
            <a:r>
              <a:rPr lang="en-US" dirty="0" err="1"/>
              <a:t>aritméticos</a:t>
            </a:r>
            <a:r>
              <a:rPr lang="en-US" dirty="0"/>
              <a:t> </a:t>
            </a:r>
            <a:r>
              <a:rPr lang="en-US" dirty="0" err="1"/>
              <a:t>incluyen</a:t>
            </a:r>
            <a:r>
              <a:rPr lang="en-US" dirty="0"/>
              <a:t> las </a:t>
            </a:r>
            <a:r>
              <a:rPr lang="en-US" dirty="0" err="1"/>
              <a:t>cuatro</a:t>
            </a:r>
            <a:r>
              <a:rPr lang="en-US" dirty="0"/>
              <a:t> </a:t>
            </a:r>
            <a:r>
              <a:rPr lang="en-US" dirty="0" err="1"/>
              <a:t>operaciones</a:t>
            </a:r>
            <a:r>
              <a:rPr lang="en-US" dirty="0"/>
              <a:t> </a:t>
            </a:r>
            <a:r>
              <a:rPr lang="en-US" dirty="0" err="1"/>
              <a:t>aritméticas</a:t>
            </a:r>
            <a:r>
              <a:rPr lang="en-US" dirty="0"/>
              <a:t> </a:t>
            </a:r>
            <a:r>
              <a:rPr lang="en-US" dirty="0" err="1"/>
              <a:t>básicas</a:t>
            </a:r>
            <a:r>
              <a:rPr lang="en-US" dirty="0"/>
              <a:t>, </a:t>
            </a:r>
            <a:r>
              <a:rPr lang="en-US" dirty="0" err="1"/>
              <a:t>así</a:t>
            </a:r>
            <a:r>
              <a:rPr lang="en-US" dirty="0"/>
              <a:t> </a:t>
            </a:r>
            <a:r>
              <a:rPr lang="en-US" dirty="0" err="1"/>
              <a:t>como</a:t>
            </a:r>
            <a:r>
              <a:rPr lang="en-US" dirty="0"/>
              <a:t> el </a:t>
            </a:r>
            <a:r>
              <a:rPr lang="en-US" dirty="0" err="1"/>
              <a:t>operador</a:t>
            </a:r>
            <a:r>
              <a:rPr lang="en-US" dirty="0"/>
              <a:t> de </a:t>
            </a:r>
            <a:r>
              <a:rPr lang="en-US" dirty="0" err="1"/>
              <a:t>módulo</a:t>
            </a:r>
            <a:r>
              <a:rPr lang="en-US" dirty="0"/>
              <a:t> (%) que se </a:t>
            </a:r>
            <a:r>
              <a:rPr lang="en-US" dirty="0" err="1"/>
              <a:t>utiliza</a:t>
            </a:r>
            <a:r>
              <a:rPr lang="en-US" dirty="0"/>
              <a:t> para </a:t>
            </a:r>
            <a:r>
              <a:rPr lang="en-US" dirty="0" err="1"/>
              <a:t>obtener</a:t>
            </a:r>
            <a:r>
              <a:rPr lang="en-US" dirty="0"/>
              <a:t> el resto de la </a:t>
            </a:r>
            <a:r>
              <a:rPr lang="en-US" dirty="0" err="1"/>
              <a:t>división</a:t>
            </a:r>
            <a:r>
              <a:rPr lang="en-US" dirty="0"/>
              <a:t>.</a:t>
            </a:r>
            <a:endParaRPr lang="en-BO" dirty="0"/>
          </a:p>
        </p:txBody>
      </p:sp>
      <p:sp>
        <p:nvSpPr>
          <p:cNvPr id="4" name="TextBox 3">
            <a:extLst>
              <a:ext uri="{FF2B5EF4-FFF2-40B4-BE49-F238E27FC236}">
                <a16:creationId xmlns:a16="http://schemas.microsoft.com/office/drawing/2014/main" id="{5B86EF91-E26A-4F42-B0C5-EE3C65BBBA5E}"/>
              </a:ext>
            </a:extLst>
          </p:cNvPr>
          <p:cNvSpPr txBox="1"/>
          <p:nvPr/>
        </p:nvSpPr>
        <p:spPr>
          <a:xfrm>
            <a:off x="3397160" y="2170207"/>
            <a:ext cx="539768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3 + 2; 	// addition</a:t>
            </a:r>
          </a:p>
          <a:p>
            <a:r>
              <a:rPr lang="en-US" b="1" dirty="0"/>
              <a:t>int y = 3 - 2;  	// subtraction</a:t>
            </a:r>
          </a:p>
          <a:p>
            <a:r>
              <a:rPr lang="en-US" b="1" dirty="0"/>
              <a:t>int t  = 3 * 2;  	// multiplication</a:t>
            </a:r>
          </a:p>
          <a:p>
            <a:r>
              <a:rPr lang="en-US" b="1" dirty="0"/>
              <a:t>int z = 3 / 2; 	// division </a:t>
            </a:r>
            <a:r>
              <a:rPr lang="en-US" b="1" dirty="0" err="1"/>
              <a:t>entera</a:t>
            </a:r>
            <a:endParaRPr lang="en-US" b="1" dirty="0"/>
          </a:p>
          <a:p>
            <a:r>
              <a:rPr lang="en-US" b="1" dirty="0"/>
              <a:t>double u = 3.0 / 2;	// division </a:t>
            </a:r>
            <a:r>
              <a:rPr lang="en-US" b="1" dirty="0" err="1"/>
              <a:t>flotante</a:t>
            </a:r>
            <a:endParaRPr lang="en-US" b="1" dirty="0"/>
          </a:p>
          <a:p>
            <a:r>
              <a:rPr lang="en-US" b="1" dirty="0"/>
              <a:t>int w = 3 % 2; 	// modulus (division remainder)</a:t>
            </a:r>
          </a:p>
          <a:p>
            <a:br>
              <a:rPr lang="en-US" b="1" dirty="0"/>
            </a:br>
            <a:r>
              <a:rPr lang="en-US" b="1" dirty="0"/>
              <a:t>WriteLine(x);    	// 5</a:t>
            </a:r>
          </a:p>
          <a:p>
            <a:r>
              <a:rPr lang="en-US" b="1" dirty="0"/>
              <a:t>WriteLine(y);    	// 1</a:t>
            </a:r>
          </a:p>
          <a:p>
            <a:r>
              <a:rPr lang="en-US" b="1" dirty="0"/>
              <a:t>WriteLine(t);    	// 6</a:t>
            </a:r>
          </a:p>
          <a:p>
            <a:r>
              <a:rPr lang="en-US" b="1" dirty="0"/>
              <a:t>WriteLine(z);    	// 1</a:t>
            </a:r>
          </a:p>
          <a:p>
            <a:r>
              <a:rPr lang="en-US" b="1" dirty="0"/>
              <a:t>WriteLine(u);    	// 1.5</a:t>
            </a:r>
          </a:p>
          <a:p>
            <a:r>
              <a:rPr lang="en-US" b="1" dirty="0"/>
              <a:t>WriteLine(w);    	// 1</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8517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E228-8146-2240-9720-AC8308A2CD7F}"/>
              </a:ext>
            </a:extLst>
          </p:cNvPr>
          <p:cNvSpPr>
            <a:spLocks noGrp="1"/>
          </p:cNvSpPr>
          <p:nvPr>
            <p:ph type="title"/>
          </p:nvPr>
        </p:nvSpPr>
        <p:spPr/>
        <p:txBody>
          <a:bodyPr/>
          <a:lstStyle/>
          <a:p>
            <a:r>
              <a:rPr lang="en-BO" dirty="0"/>
              <a:t>Division con fracciones</a:t>
            </a:r>
          </a:p>
        </p:txBody>
      </p:sp>
      <p:sp>
        <p:nvSpPr>
          <p:cNvPr id="3" name="Content Placeholder 2">
            <a:extLst>
              <a:ext uri="{FF2B5EF4-FFF2-40B4-BE49-F238E27FC236}">
                <a16:creationId xmlns:a16="http://schemas.microsoft.com/office/drawing/2014/main" id="{70C281B6-E82C-9A45-B88B-E9A59A8E3FC2}"/>
              </a:ext>
            </a:extLst>
          </p:cNvPr>
          <p:cNvSpPr>
            <a:spLocks noGrp="1"/>
          </p:cNvSpPr>
          <p:nvPr>
            <p:ph idx="1"/>
          </p:nvPr>
        </p:nvSpPr>
        <p:spPr>
          <a:xfrm>
            <a:off x="838200" y="1542595"/>
            <a:ext cx="10515600" cy="1200605"/>
          </a:xfrm>
        </p:spPr>
        <p:txBody>
          <a:bodyPr>
            <a:normAutofit fontScale="85000" lnSpcReduction="20000"/>
          </a:bodyPr>
          <a:lstStyle/>
          <a:p>
            <a:r>
              <a:rPr lang="en-US" dirty="0"/>
              <a:t>Observe que el </a:t>
            </a:r>
            <a:r>
              <a:rPr lang="en-US" dirty="0" err="1"/>
              <a:t>signo</a:t>
            </a:r>
            <a:r>
              <a:rPr lang="en-US" dirty="0"/>
              <a:t> de </a:t>
            </a:r>
            <a:r>
              <a:rPr lang="en-US" dirty="0" err="1"/>
              <a:t>división</a:t>
            </a:r>
            <a:r>
              <a:rPr lang="en-US" dirty="0"/>
              <a:t> con </a:t>
            </a:r>
            <a:r>
              <a:rPr lang="en-US" dirty="0" err="1"/>
              <a:t>valores</a:t>
            </a:r>
            <a:r>
              <a:rPr lang="en-US" dirty="0"/>
              <a:t> </a:t>
            </a:r>
            <a:r>
              <a:rPr lang="en-US" dirty="0" err="1"/>
              <a:t>enteros</a:t>
            </a:r>
            <a:r>
              <a:rPr lang="en-US" dirty="0"/>
              <a:t> da un </a:t>
            </a:r>
            <a:r>
              <a:rPr lang="en-US" dirty="0" err="1"/>
              <a:t>resultado</a:t>
            </a:r>
            <a:r>
              <a:rPr lang="en-US" dirty="0"/>
              <a:t> </a:t>
            </a:r>
            <a:r>
              <a:rPr lang="en-US" dirty="0" err="1"/>
              <a:t>entero</a:t>
            </a:r>
            <a:r>
              <a:rPr lang="en-US" dirty="0"/>
              <a:t>. </a:t>
            </a:r>
            <a:r>
              <a:rPr lang="en-US" dirty="0" err="1"/>
              <a:t>Esto</a:t>
            </a:r>
            <a:r>
              <a:rPr lang="en-US" dirty="0"/>
              <a:t> es </a:t>
            </a:r>
            <a:r>
              <a:rPr lang="en-US" dirty="0" err="1"/>
              <a:t>porque</a:t>
            </a:r>
            <a:r>
              <a:rPr lang="en-US" dirty="0"/>
              <a:t> opera </a:t>
            </a:r>
            <a:r>
              <a:rPr lang="en-US" dirty="0" err="1"/>
              <a:t>en</a:t>
            </a:r>
            <a:r>
              <a:rPr lang="en-US" dirty="0"/>
              <a:t> dos </a:t>
            </a:r>
            <a:r>
              <a:rPr lang="en-US" dirty="0" err="1"/>
              <a:t>valores</a:t>
            </a:r>
            <a:r>
              <a:rPr lang="en-US" dirty="0"/>
              <a:t> </a:t>
            </a:r>
            <a:r>
              <a:rPr lang="en-US" dirty="0" err="1"/>
              <a:t>enteros</a:t>
            </a:r>
            <a:r>
              <a:rPr lang="en-US" dirty="0"/>
              <a:t> y, por lo tanto, </a:t>
            </a:r>
            <a:r>
              <a:rPr lang="en-US" dirty="0" err="1"/>
              <a:t>redondeará</a:t>
            </a:r>
            <a:r>
              <a:rPr lang="en-US" dirty="0"/>
              <a:t> el </a:t>
            </a:r>
            <a:r>
              <a:rPr lang="en-US" dirty="0" err="1"/>
              <a:t>resultado</a:t>
            </a:r>
            <a:r>
              <a:rPr lang="en-US" dirty="0"/>
              <a:t> y </a:t>
            </a:r>
            <a:r>
              <a:rPr lang="en-US" dirty="0" err="1"/>
              <a:t>devolverá</a:t>
            </a:r>
            <a:r>
              <a:rPr lang="en-US" dirty="0"/>
              <a:t> un </a:t>
            </a:r>
            <a:r>
              <a:rPr lang="en-US" dirty="0" err="1"/>
              <a:t>entero</a:t>
            </a:r>
            <a:r>
              <a:rPr lang="en-US" dirty="0"/>
              <a:t>. Para </a:t>
            </a:r>
            <a:r>
              <a:rPr lang="en-US" dirty="0" err="1"/>
              <a:t>obtener</a:t>
            </a:r>
            <a:r>
              <a:rPr lang="en-US" dirty="0"/>
              <a:t> el valor </a:t>
            </a:r>
            <a:r>
              <a:rPr lang="en-US" dirty="0" err="1"/>
              <a:t>correcto</a:t>
            </a:r>
            <a:r>
              <a:rPr lang="en-US" dirty="0"/>
              <a:t>, </a:t>
            </a:r>
            <a:r>
              <a:rPr lang="en-US" dirty="0" err="1"/>
              <a:t>uno</a:t>
            </a:r>
            <a:r>
              <a:rPr lang="en-US" dirty="0"/>
              <a:t> de los </a:t>
            </a:r>
            <a:r>
              <a:rPr lang="en-US" dirty="0" err="1"/>
              <a:t>números</a:t>
            </a:r>
            <a:r>
              <a:rPr lang="en-US" dirty="0"/>
              <a:t> debe ser o </a:t>
            </a:r>
            <a:r>
              <a:rPr lang="en-US" dirty="0" err="1"/>
              <a:t>convertirse</a:t>
            </a:r>
            <a:r>
              <a:rPr lang="en-US" dirty="0"/>
              <a:t> </a:t>
            </a:r>
            <a:r>
              <a:rPr lang="en-US" dirty="0" err="1"/>
              <a:t>en</a:t>
            </a:r>
            <a:r>
              <a:rPr lang="en-US" dirty="0"/>
              <a:t> un </a:t>
            </a:r>
            <a:r>
              <a:rPr lang="en-US" dirty="0" err="1"/>
              <a:t>número</a:t>
            </a:r>
            <a:r>
              <a:rPr lang="en-US" dirty="0"/>
              <a:t> de coma </a:t>
            </a:r>
            <a:r>
              <a:rPr lang="en-US" dirty="0" err="1"/>
              <a:t>flotante</a:t>
            </a:r>
            <a:r>
              <a:rPr lang="en-US" dirty="0"/>
              <a:t>.</a:t>
            </a:r>
            <a:endParaRPr lang="en-BO" dirty="0"/>
          </a:p>
        </p:txBody>
      </p:sp>
      <p:sp>
        <p:nvSpPr>
          <p:cNvPr id="4" name="TextBox 3">
            <a:extLst>
              <a:ext uri="{FF2B5EF4-FFF2-40B4-BE49-F238E27FC236}">
                <a16:creationId xmlns:a16="http://schemas.microsoft.com/office/drawing/2014/main" id="{920A0C30-1B85-124F-88DB-C9A58A5886D1}"/>
              </a:ext>
            </a:extLst>
          </p:cNvPr>
          <p:cNvSpPr txBox="1"/>
          <p:nvPr/>
        </p:nvSpPr>
        <p:spPr>
          <a:xfrm>
            <a:off x="3531038" y="2982686"/>
            <a:ext cx="5129924" cy="3754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cantidad</a:t>
            </a:r>
            <a:r>
              <a:rPr lang="en-US" b="1" dirty="0"/>
              <a:t> = 248;</a:t>
            </a:r>
          </a:p>
          <a:p>
            <a:r>
              <a:rPr lang="en-US" b="1" dirty="0"/>
              <a:t>int total = 14_735; </a:t>
            </a:r>
          </a:p>
          <a:p>
            <a:r>
              <a:rPr lang="en-US" b="1" dirty="0"/>
              <a:t>double </a:t>
            </a:r>
            <a:r>
              <a:rPr lang="en-US" b="1" dirty="0" err="1"/>
              <a:t>suma</a:t>
            </a:r>
            <a:r>
              <a:rPr lang="en-US" b="1" dirty="0"/>
              <a:t> = 14_735;</a:t>
            </a:r>
          </a:p>
          <a:p>
            <a:r>
              <a:rPr lang="en-US" b="1" dirty="0"/>
              <a:t>double </a:t>
            </a:r>
            <a:r>
              <a:rPr lang="en-US" b="1" dirty="0" err="1"/>
              <a:t>promedio</a:t>
            </a:r>
            <a:r>
              <a:rPr lang="en-US" b="1" dirty="0"/>
              <a:t> = total / </a:t>
            </a:r>
            <a:r>
              <a:rPr lang="en-US" b="1" dirty="0" err="1"/>
              <a:t>cantidad</a:t>
            </a:r>
            <a:r>
              <a:rPr lang="en-US" b="1" dirty="0"/>
              <a:t>; </a:t>
            </a:r>
          </a:p>
          <a:p>
            <a:r>
              <a:rPr lang="en-US" b="1" dirty="0"/>
              <a:t>double media = (double) total / </a:t>
            </a:r>
            <a:r>
              <a:rPr lang="en-US" b="1" dirty="0" err="1"/>
              <a:t>cantidad</a:t>
            </a:r>
            <a:r>
              <a:rPr lang="en-US" b="1" dirty="0"/>
              <a:t>;</a:t>
            </a:r>
          </a:p>
          <a:p>
            <a:r>
              <a:rPr lang="en-US" b="1" dirty="0"/>
              <a:t>double  prom = </a:t>
            </a:r>
            <a:r>
              <a:rPr lang="en-US" b="1" dirty="0" err="1"/>
              <a:t>suma</a:t>
            </a:r>
            <a:r>
              <a:rPr lang="en-US" b="1" dirty="0"/>
              <a:t> / </a:t>
            </a:r>
            <a:r>
              <a:rPr lang="en-US" b="1" dirty="0" err="1"/>
              <a:t>cantidad</a:t>
            </a:r>
            <a:r>
              <a:rPr lang="en-US" b="1" dirty="0"/>
              <a:t>;</a:t>
            </a:r>
          </a:p>
          <a:p>
            <a:br>
              <a:rPr lang="en-US" b="1" dirty="0"/>
            </a:br>
            <a:r>
              <a:rPr lang="en-US" b="1" dirty="0"/>
              <a:t>WriteLine(</a:t>
            </a:r>
            <a:r>
              <a:rPr lang="en-US" b="1" dirty="0" err="1"/>
              <a:t>promedio</a:t>
            </a:r>
            <a:r>
              <a:rPr lang="en-US" b="1" dirty="0"/>
              <a:t>);	// 59  </a:t>
            </a:r>
          </a:p>
          <a:p>
            <a:r>
              <a:rPr lang="en-US" b="1" dirty="0"/>
              <a:t>WriteLine(media);		// </a:t>
            </a:r>
            <a:r>
              <a:rPr lang="en-BO" dirty="0"/>
              <a:t>59.4153225806452</a:t>
            </a:r>
          </a:p>
          <a:p>
            <a:r>
              <a:rPr lang="en-US" b="1" dirty="0"/>
              <a:t>WriteLine(prom); 		// </a:t>
            </a:r>
            <a:r>
              <a:rPr lang="en-BO" dirty="0"/>
              <a:t>59.4153225806452</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74022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D24F-E99D-EB4B-AC6C-0BAD74B5F5B1}"/>
              </a:ext>
            </a:extLst>
          </p:cNvPr>
          <p:cNvSpPr>
            <a:spLocks noGrp="1"/>
          </p:cNvSpPr>
          <p:nvPr>
            <p:ph type="title"/>
          </p:nvPr>
        </p:nvSpPr>
        <p:spPr/>
        <p:txBody>
          <a:bodyPr/>
          <a:lstStyle/>
          <a:p>
            <a:r>
              <a:rPr lang="en-BO" dirty="0"/>
              <a:t>Operadores de asignación</a:t>
            </a:r>
          </a:p>
        </p:txBody>
      </p:sp>
      <p:sp>
        <p:nvSpPr>
          <p:cNvPr id="3" name="Content Placeholder 2">
            <a:extLst>
              <a:ext uri="{FF2B5EF4-FFF2-40B4-BE49-F238E27FC236}">
                <a16:creationId xmlns:a16="http://schemas.microsoft.com/office/drawing/2014/main" id="{CA0C7C5A-49EB-E446-B21C-1C1A4CAEB108}"/>
              </a:ext>
            </a:extLst>
          </p:cNvPr>
          <p:cNvSpPr>
            <a:spLocks noGrp="1"/>
          </p:cNvSpPr>
          <p:nvPr>
            <p:ph idx="1"/>
          </p:nvPr>
        </p:nvSpPr>
        <p:spPr>
          <a:xfrm>
            <a:off x="5823858" y="2294203"/>
            <a:ext cx="5627914" cy="2745884"/>
          </a:xfr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a:t>
            </a:r>
            <a:r>
              <a:rPr lang="en-US" dirty="0" err="1"/>
              <a:t>siguiente</a:t>
            </a:r>
            <a:r>
              <a:rPr lang="en-US" dirty="0"/>
              <a:t> </a:t>
            </a:r>
            <a:r>
              <a:rPr lang="en-US" dirty="0" err="1"/>
              <a:t>grupo</a:t>
            </a:r>
            <a:r>
              <a:rPr lang="en-US" dirty="0"/>
              <a:t> son los </a:t>
            </a:r>
            <a:r>
              <a:rPr lang="en-US" dirty="0" err="1"/>
              <a:t>operadores</a:t>
            </a:r>
            <a:r>
              <a:rPr lang="en-US" dirty="0"/>
              <a:t> de </a:t>
            </a:r>
            <a:r>
              <a:rPr lang="en-US" dirty="0" err="1"/>
              <a:t>asignación</a:t>
            </a:r>
            <a:r>
              <a:rPr lang="en-US" dirty="0"/>
              <a:t>, el </a:t>
            </a:r>
            <a:r>
              <a:rPr lang="en-US" dirty="0" err="1"/>
              <a:t>más</a:t>
            </a:r>
            <a:r>
              <a:rPr lang="en-US" dirty="0"/>
              <a:t> </a:t>
            </a:r>
            <a:r>
              <a:rPr lang="en-US" dirty="0" err="1"/>
              <a:t>usado</a:t>
            </a:r>
            <a:r>
              <a:rPr lang="en-US" dirty="0"/>
              <a:t> (e </a:t>
            </a:r>
            <a:r>
              <a:rPr lang="en-US" dirty="0" err="1"/>
              <a:t>imprescindible</a:t>
            </a:r>
            <a:r>
              <a:rPr lang="en-US" dirty="0"/>
              <a:t>) es el </a:t>
            </a:r>
            <a:r>
              <a:rPr lang="en-US" dirty="0" err="1"/>
              <a:t>operador</a:t>
            </a:r>
            <a:r>
              <a:rPr lang="en-US" dirty="0"/>
              <a:t> de </a:t>
            </a:r>
            <a:r>
              <a:rPr lang="en-US" dirty="0" err="1"/>
              <a:t>asignación</a:t>
            </a:r>
            <a:r>
              <a:rPr lang="en-US" dirty="0"/>
              <a:t> (=) </a:t>
            </a:r>
            <a:r>
              <a:rPr lang="en-US" dirty="0" err="1"/>
              <a:t>en</a:t>
            </a:r>
            <a:r>
              <a:rPr lang="en-US" dirty="0"/>
              <a:t> </a:t>
            </a:r>
            <a:r>
              <a:rPr lang="en-US" dirty="0" err="1"/>
              <a:t>sí</a:t>
            </a:r>
            <a:r>
              <a:rPr lang="en-US" dirty="0"/>
              <a:t> </a:t>
            </a:r>
            <a:r>
              <a:rPr lang="en-US" dirty="0" err="1"/>
              <a:t>mismo</a:t>
            </a:r>
            <a:r>
              <a:rPr lang="en-US" dirty="0"/>
              <a:t>, que </a:t>
            </a:r>
            <a:r>
              <a:rPr lang="en-US" dirty="0" err="1"/>
              <a:t>asigna</a:t>
            </a:r>
            <a:r>
              <a:rPr lang="en-US" dirty="0"/>
              <a:t> un valor literal a una variable, o el valor de una variable a </a:t>
            </a:r>
            <a:r>
              <a:rPr lang="en-US" dirty="0" err="1"/>
              <a:t>otra</a:t>
            </a:r>
            <a:r>
              <a:rPr lang="en-US" dirty="0"/>
              <a:t>.</a:t>
            </a:r>
            <a:endParaRPr lang="en-BO" dirty="0"/>
          </a:p>
        </p:txBody>
      </p:sp>
      <p:sp>
        <p:nvSpPr>
          <p:cNvPr id="4" name="TextBox 3">
            <a:extLst>
              <a:ext uri="{FF2B5EF4-FFF2-40B4-BE49-F238E27FC236}">
                <a16:creationId xmlns:a16="http://schemas.microsoft.com/office/drawing/2014/main" id="{FF016ED6-DF88-004F-A8FC-76DE1CF657BE}"/>
              </a:ext>
            </a:extLst>
          </p:cNvPr>
          <p:cNvSpPr txBox="1"/>
          <p:nvPr/>
        </p:nvSpPr>
        <p:spPr>
          <a:xfrm>
            <a:off x="838200" y="1825625"/>
            <a:ext cx="4441371"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numero</a:t>
            </a:r>
            <a:r>
              <a:rPr lang="en-US" b="1" dirty="0"/>
              <a:t> = 10;</a:t>
            </a:r>
          </a:p>
          <a:p>
            <a:r>
              <a:rPr lang="en-US" b="1" dirty="0"/>
              <a:t>var </a:t>
            </a:r>
            <a:r>
              <a:rPr lang="en-US" b="1" dirty="0" err="1"/>
              <a:t>cantidad</a:t>
            </a:r>
            <a:r>
              <a:rPr lang="en-US" b="1" dirty="0"/>
              <a:t> = 0;</a:t>
            </a:r>
          </a:p>
          <a:p>
            <a:r>
              <a:rPr lang="en-US" b="1" dirty="0" err="1"/>
              <a:t>cantidad</a:t>
            </a:r>
            <a:r>
              <a:rPr lang="en-US" b="1" dirty="0"/>
              <a:t> = </a:t>
            </a:r>
            <a:r>
              <a:rPr lang="en-US" b="1" dirty="0" err="1"/>
              <a:t>numero</a:t>
            </a:r>
            <a:r>
              <a:rPr lang="en-US" b="1" dirty="0"/>
              <a:t> + 20;  </a:t>
            </a:r>
          </a:p>
          <a:p>
            <a:r>
              <a:rPr lang="en-US" b="1" dirty="0"/>
              <a:t>var ok = false;</a:t>
            </a:r>
          </a:p>
          <a:p>
            <a:r>
              <a:rPr lang="en-US" b="1" dirty="0"/>
              <a:t>double </a:t>
            </a:r>
            <a:r>
              <a:rPr lang="en-US" b="1" dirty="0" err="1"/>
              <a:t>monto</a:t>
            </a:r>
            <a:r>
              <a:rPr lang="en-US" b="1" dirty="0"/>
              <a:t> = (double) </a:t>
            </a:r>
            <a:r>
              <a:rPr lang="en-US" b="1" dirty="0" err="1"/>
              <a:t>cantidad</a:t>
            </a:r>
            <a:r>
              <a:rPr lang="en-US" b="1" dirty="0"/>
              <a:t> * 7; </a:t>
            </a:r>
          </a:p>
          <a:p>
            <a:r>
              <a:rPr lang="en-US" b="1" dirty="0"/>
              <a:t>ok = (</a:t>
            </a:r>
            <a:r>
              <a:rPr lang="en-US" b="1" dirty="0" err="1"/>
              <a:t>monto</a:t>
            </a:r>
            <a:r>
              <a:rPr lang="en-US" b="1" dirty="0"/>
              <a:t> == 210);</a:t>
            </a:r>
          </a:p>
          <a:p>
            <a:br>
              <a:rPr lang="en-US" b="1" dirty="0"/>
            </a:br>
            <a:r>
              <a:rPr lang="en-US" b="1" dirty="0"/>
              <a:t>WriteLine(</a:t>
            </a:r>
            <a:r>
              <a:rPr lang="en-US" b="1" dirty="0" err="1"/>
              <a:t>numero</a:t>
            </a:r>
            <a:r>
              <a:rPr lang="en-US" b="1" dirty="0"/>
              <a:t>);	// 10  </a:t>
            </a:r>
          </a:p>
          <a:p>
            <a:r>
              <a:rPr lang="en-US" b="1" dirty="0"/>
              <a:t>WriteLine(</a:t>
            </a:r>
            <a:r>
              <a:rPr lang="en-US" b="1" dirty="0" err="1"/>
              <a:t>cantidad</a:t>
            </a:r>
            <a:r>
              <a:rPr lang="en-US" b="1" dirty="0"/>
              <a:t>);	// </a:t>
            </a:r>
            <a:r>
              <a:rPr lang="en-BO" dirty="0"/>
              <a:t>30</a:t>
            </a:r>
          </a:p>
          <a:p>
            <a:r>
              <a:rPr lang="en-US" b="1" dirty="0"/>
              <a:t>WriteLine(</a:t>
            </a:r>
            <a:r>
              <a:rPr lang="en-US" b="1" dirty="0" err="1"/>
              <a:t>monto</a:t>
            </a:r>
            <a:r>
              <a:rPr lang="en-US" b="1" dirty="0"/>
              <a:t>); 		// 210</a:t>
            </a:r>
            <a:endParaRPr lang="en-BO" b="1" dirty="0"/>
          </a:p>
          <a:p>
            <a:r>
              <a:rPr lang="en-BO" b="1" dirty="0"/>
              <a:t>WriteLine(ok);		// true</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18216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C901-698B-C349-AABB-95F0CBB5B819}"/>
              </a:ext>
            </a:extLst>
          </p:cNvPr>
          <p:cNvSpPr>
            <a:spLocks noGrp="1"/>
          </p:cNvSpPr>
          <p:nvPr>
            <p:ph type="title"/>
          </p:nvPr>
        </p:nvSpPr>
        <p:spPr/>
        <p:txBody>
          <a:bodyPr/>
          <a:lstStyle/>
          <a:p>
            <a:r>
              <a:rPr lang="en-BO" dirty="0"/>
              <a:t>Operadores de asignación abreviados</a:t>
            </a:r>
          </a:p>
        </p:txBody>
      </p:sp>
      <p:sp>
        <p:nvSpPr>
          <p:cNvPr id="3" name="Content Placeholder 2">
            <a:extLst>
              <a:ext uri="{FF2B5EF4-FFF2-40B4-BE49-F238E27FC236}">
                <a16:creationId xmlns:a16="http://schemas.microsoft.com/office/drawing/2014/main" id="{D9113DE8-521D-9549-BCEA-AC7AD50C48A7}"/>
              </a:ext>
            </a:extLst>
          </p:cNvPr>
          <p:cNvSpPr>
            <a:spLocks noGrp="1"/>
          </p:cNvSpPr>
          <p:nvPr>
            <p:ph idx="1"/>
          </p:nvPr>
        </p:nvSpPr>
        <p:spPr>
          <a:xfrm>
            <a:off x="947058" y="1825625"/>
            <a:ext cx="10297885" cy="1461861"/>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 </a:t>
            </a:r>
            <a:r>
              <a:rPr lang="en-US" dirty="0" err="1"/>
              <a:t>uso</a:t>
            </a:r>
            <a:r>
              <a:rPr lang="en-US" dirty="0"/>
              <a:t> </a:t>
            </a:r>
            <a:r>
              <a:rPr lang="en-US" dirty="0" err="1"/>
              <a:t>común</a:t>
            </a:r>
            <a:r>
              <a:rPr lang="en-US" dirty="0"/>
              <a:t> de los </a:t>
            </a:r>
            <a:r>
              <a:rPr lang="en-US" dirty="0" err="1"/>
              <a:t>operadores</a:t>
            </a:r>
            <a:r>
              <a:rPr lang="en-US" dirty="0"/>
              <a:t> </a:t>
            </a:r>
            <a:r>
              <a:rPr lang="en-US" dirty="0" err="1"/>
              <a:t>aritméticos</a:t>
            </a:r>
            <a:r>
              <a:rPr lang="en-US" dirty="0"/>
              <a:t> y de </a:t>
            </a:r>
            <a:r>
              <a:rPr lang="en-US" dirty="0" err="1"/>
              <a:t>asignación</a:t>
            </a:r>
            <a:r>
              <a:rPr lang="en-US" dirty="0"/>
              <a:t> es </a:t>
            </a:r>
            <a:r>
              <a:rPr lang="en-US" dirty="0" err="1"/>
              <a:t>operar</a:t>
            </a:r>
            <a:r>
              <a:rPr lang="en-US" dirty="0"/>
              <a:t> </a:t>
            </a:r>
            <a:r>
              <a:rPr lang="en-US" dirty="0" err="1"/>
              <a:t>sobre</a:t>
            </a:r>
            <a:r>
              <a:rPr lang="en-US" dirty="0"/>
              <a:t> una variable y </a:t>
            </a:r>
            <a:r>
              <a:rPr lang="en-US" dirty="0" err="1"/>
              <a:t>luego</a:t>
            </a:r>
            <a:r>
              <a:rPr lang="en-US" dirty="0"/>
              <a:t> </a:t>
            </a:r>
            <a:r>
              <a:rPr lang="en-US" dirty="0" err="1"/>
              <a:t>guardar</a:t>
            </a:r>
            <a:r>
              <a:rPr lang="en-US" dirty="0"/>
              <a:t> el </a:t>
            </a:r>
            <a:r>
              <a:rPr lang="en-US" dirty="0" err="1"/>
              <a:t>resultado</a:t>
            </a:r>
            <a:r>
              <a:rPr lang="en-US" dirty="0"/>
              <a:t> </a:t>
            </a:r>
            <a:r>
              <a:rPr lang="en-US" dirty="0" err="1"/>
              <a:t>nuevamente</a:t>
            </a:r>
            <a:r>
              <a:rPr lang="en-US" dirty="0"/>
              <a:t> </a:t>
            </a:r>
            <a:r>
              <a:rPr lang="en-US" dirty="0" err="1"/>
              <a:t>en</a:t>
            </a:r>
            <a:r>
              <a:rPr lang="en-US" dirty="0"/>
              <a:t> </a:t>
            </a:r>
            <a:r>
              <a:rPr lang="en-US" dirty="0" err="1"/>
              <a:t>esa</a:t>
            </a:r>
            <a:r>
              <a:rPr lang="en-US" dirty="0"/>
              <a:t> </a:t>
            </a:r>
            <a:r>
              <a:rPr lang="en-US" dirty="0" err="1"/>
              <a:t>misma</a:t>
            </a:r>
            <a:r>
              <a:rPr lang="en-US" dirty="0"/>
              <a:t> variable. </a:t>
            </a:r>
            <a:r>
              <a:rPr lang="en-US" dirty="0" err="1"/>
              <a:t>Estas</a:t>
            </a:r>
            <a:r>
              <a:rPr lang="en-US" dirty="0"/>
              <a:t> </a:t>
            </a:r>
            <a:r>
              <a:rPr lang="en-US" dirty="0" err="1"/>
              <a:t>operaciones</a:t>
            </a:r>
            <a:r>
              <a:rPr lang="en-US" dirty="0"/>
              <a:t> se </a:t>
            </a:r>
            <a:r>
              <a:rPr lang="en-US" dirty="0" err="1"/>
              <a:t>pueden</a:t>
            </a:r>
            <a:r>
              <a:rPr lang="en-US" dirty="0"/>
              <a:t> </a:t>
            </a:r>
            <a:r>
              <a:rPr lang="en-US" dirty="0" err="1"/>
              <a:t>acortar</a:t>
            </a:r>
            <a:r>
              <a:rPr lang="en-US" dirty="0"/>
              <a:t> con los </a:t>
            </a:r>
            <a:r>
              <a:rPr lang="en-US" dirty="0" err="1"/>
              <a:t>operadores</a:t>
            </a:r>
            <a:r>
              <a:rPr lang="en-US" dirty="0"/>
              <a:t> de </a:t>
            </a:r>
            <a:r>
              <a:rPr lang="en-US" dirty="0" err="1"/>
              <a:t>asignación</a:t>
            </a:r>
            <a:r>
              <a:rPr lang="en-US" dirty="0"/>
              <a:t> </a:t>
            </a:r>
            <a:r>
              <a:rPr lang="en-US" dirty="0" err="1"/>
              <a:t>combinados</a:t>
            </a:r>
            <a:r>
              <a:rPr lang="en-US" dirty="0"/>
              <a:t>.</a:t>
            </a:r>
            <a:endParaRPr lang="en-BO" dirty="0"/>
          </a:p>
        </p:txBody>
      </p:sp>
      <p:sp>
        <p:nvSpPr>
          <p:cNvPr id="4" name="TextBox 3">
            <a:extLst>
              <a:ext uri="{FF2B5EF4-FFF2-40B4-BE49-F238E27FC236}">
                <a16:creationId xmlns:a16="http://schemas.microsoft.com/office/drawing/2014/main" id="{87C9A4BE-6CD0-1240-8881-B43C652FC0DA}"/>
              </a:ext>
            </a:extLst>
          </p:cNvPr>
          <p:cNvSpPr txBox="1"/>
          <p:nvPr/>
        </p:nvSpPr>
        <p:spPr>
          <a:xfrm>
            <a:off x="3875315" y="3665022"/>
            <a:ext cx="4637314"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0; 	WriteLine(x);	// (0)</a:t>
            </a:r>
          </a:p>
          <a:p>
            <a:r>
              <a:rPr lang="en-US" b="1" dirty="0"/>
              <a:t>x += 50; 	WriteLine(x); 	// x = x +50 (50)</a:t>
            </a:r>
          </a:p>
          <a:p>
            <a:r>
              <a:rPr lang="en-US" b="1" dirty="0"/>
              <a:t>x -= 5; 	WriteLine(x);	// x = x – 5 (45) </a:t>
            </a:r>
          </a:p>
          <a:p>
            <a:r>
              <a:rPr lang="en-US" b="1" dirty="0"/>
              <a:t>x *= 5; 	WriteLine(x); 	// x = x * 5 (225)</a:t>
            </a:r>
          </a:p>
          <a:p>
            <a:r>
              <a:rPr lang="en-US" b="1" dirty="0"/>
              <a:t>x /= 3; 	WriteLine(x); 	// x = x / 3 (75)</a:t>
            </a:r>
          </a:p>
          <a:p>
            <a:r>
              <a:rPr lang="en-US" b="1" dirty="0"/>
              <a:t>x %= 4; 	WriteLine(x); 	// x = x % 4 (3)</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720193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9C81-B873-4B4D-88D0-10DF0BF2D346}"/>
              </a:ext>
            </a:extLst>
          </p:cNvPr>
          <p:cNvSpPr>
            <a:spLocks noGrp="1"/>
          </p:cNvSpPr>
          <p:nvPr>
            <p:ph type="title"/>
          </p:nvPr>
        </p:nvSpPr>
        <p:spPr/>
        <p:txBody>
          <a:bodyPr/>
          <a:lstStyle/>
          <a:p>
            <a:r>
              <a:rPr lang="en-BO" dirty="0"/>
              <a:t>Operadores de incremento y desarrollo</a:t>
            </a:r>
          </a:p>
        </p:txBody>
      </p:sp>
      <p:sp>
        <p:nvSpPr>
          <p:cNvPr id="3" name="Content Placeholder 2">
            <a:extLst>
              <a:ext uri="{FF2B5EF4-FFF2-40B4-BE49-F238E27FC236}">
                <a16:creationId xmlns:a16="http://schemas.microsoft.com/office/drawing/2014/main" id="{1FB58249-57DC-3F45-9055-C1AEC0A19F62}"/>
              </a:ext>
            </a:extLst>
          </p:cNvPr>
          <p:cNvSpPr>
            <a:spLocks noGrp="1"/>
          </p:cNvSpPr>
          <p:nvPr>
            <p:ph idx="1"/>
          </p:nvPr>
        </p:nvSpPr>
        <p:spPr>
          <a:xfrm>
            <a:off x="838201" y="1825625"/>
            <a:ext cx="10515599" cy="1233261"/>
          </a:xfrm>
        </p:spPr>
        <p:txBody>
          <a:bodyPr>
            <a:normAutofit fontScale="62500" lnSpcReduction="20000"/>
          </a:bodyPr>
          <a:lstStyle/>
          <a:p>
            <a:pPr marL="0" indent="0">
              <a:buNone/>
            </a:pPr>
            <a:r>
              <a:rPr lang="en-US" dirty="0" err="1"/>
              <a:t>Otra</a:t>
            </a:r>
            <a:r>
              <a:rPr lang="en-US" dirty="0"/>
              <a:t> </a:t>
            </a:r>
            <a:r>
              <a:rPr lang="en-US" dirty="0" err="1"/>
              <a:t>operación</a:t>
            </a:r>
            <a:r>
              <a:rPr lang="en-US" dirty="0"/>
              <a:t> </a:t>
            </a:r>
            <a:r>
              <a:rPr lang="en-US" dirty="0" err="1"/>
              <a:t>común</a:t>
            </a:r>
            <a:r>
              <a:rPr lang="en-US" dirty="0"/>
              <a:t> es </a:t>
            </a:r>
            <a:r>
              <a:rPr lang="en-US" dirty="0" err="1"/>
              <a:t>aumentar</a:t>
            </a:r>
            <a:r>
              <a:rPr lang="en-US" dirty="0"/>
              <a:t> o </a:t>
            </a:r>
            <a:r>
              <a:rPr lang="en-US" dirty="0" err="1"/>
              <a:t>disminuir</a:t>
            </a:r>
            <a:r>
              <a:rPr lang="en-US" dirty="0"/>
              <a:t> una variable </a:t>
            </a:r>
            <a:r>
              <a:rPr lang="en-US" dirty="0" err="1"/>
              <a:t>en</a:t>
            </a:r>
            <a:r>
              <a:rPr lang="en-US" dirty="0"/>
              <a:t> una </a:t>
            </a:r>
            <a:r>
              <a:rPr lang="en-US" dirty="0" err="1"/>
              <a:t>unidad</a:t>
            </a:r>
            <a:r>
              <a:rPr lang="en-US" dirty="0"/>
              <a:t>. </a:t>
            </a:r>
            <a:r>
              <a:rPr lang="en-US" dirty="0" err="1"/>
              <a:t>Esto</a:t>
            </a:r>
            <a:r>
              <a:rPr lang="en-US" dirty="0"/>
              <a:t> se </a:t>
            </a:r>
            <a:r>
              <a:rPr lang="en-US" dirty="0" err="1"/>
              <a:t>puede</a:t>
            </a:r>
            <a:r>
              <a:rPr lang="en-US" dirty="0"/>
              <a:t> </a:t>
            </a:r>
            <a:r>
              <a:rPr lang="en-US" dirty="0" err="1"/>
              <a:t>simplificar</a:t>
            </a:r>
            <a:r>
              <a:rPr lang="en-US" dirty="0"/>
              <a:t> con el </a:t>
            </a:r>
            <a:r>
              <a:rPr lang="en-US" dirty="0" err="1"/>
              <a:t>operador</a:t>
            </a:r>
            <a:r>
              <a:rPr lang="en-US" dirty="0"/>
              <a:t> de </a:t>
            </a:r>
            <a:r>
              <a:rPr lang="en-US" dirty="0" err="1"/>
              <a:t>incremento</a:t>
            </a:r>
            <a:r>
              <a:rPr lang="en-US" dirty="0"/>
              <a:t> (++) y el </a:t>
            </a:r>
            <a:r>
              <a:rPr lang="en-US" dirty="0" err="1"/>
              <a:t>operador</a:t>
            </a:r>
            <a:r>
              <a:rPr lang="en-US" dirty="0"/>
              <a:t> de </a:t>
            </a:r>
            <a:r>
              <a:rPr lang="en-US" dirty="0" err="1"/>
              <a:t>decremento</a:t>
            </a:r>
            <a:r>
              <a:rPr lang="en-US" dirty="0"/>
              <a:t> (--).</a:t>
            </a:r>
          </a:p>
          <a:p>
            <a:pPr marL="0" indent="0">
              <a:buNone/>
            </a:pPr>
            <a:r>
              <a:rPr lang="en-US" dirty="0"/>
              <a:t>Ambos </a:t>
            </a:r>
            <a:r>
              <a:rPr lang="en-US" dirty="0" err="1"/>
              <a:t>operadores</a:t>
            </a:r>
            <a:r>
              <a:rPr lang="en-US" dirty="0"/>
              <a:t> se </a:t>
            </a:r>
            <a:r>
              <a:rPr lang="en-US" dirty="0" err="1"/>
              <a:t>pueden</a:t>
            </a:r>
            <a:r>
              <a:rPr lang="en-US" dirty="0"/>
              <a:t> </a:t>
            </a:r>
            <a:r>
              <a:rPr lang="en-US" dirty="0" err="1"/>
              <a:t>usar</a:t>
            </a:r>
            <a:r>
              <a:rPr lang="en-US" dirty="0"/>
              <a:t> antes o </a:t>
            </a:r>
            <a:r>
              <a:rPr lang="en-US" dirty="0" err="1"/>
              <a:t>después</a:t>
            </a:r>
            <a:r>
              <a:rPr lang="en-US" dirty="0"/>
              <a:t> de la variable. La </a:t>
            </a:r>
            <a:r>
              <a:rPr lang="en-US" dirty="0" err="1"/>
              <a:t>diferencia</a:t>
            </a:r>
            <a:r>
              <a:rPr lang="en-US" dirty="0"/>
              <a:t> es que el post-</a:t>
            </a:r>
            <a:r>
              <a:rPr lang="en-US" dirty="0" err="1"/>
              <a:t>incremento</a:t>
            </a:r>
            <a:r>
              <a:rPr lang="en-US" dirty="0"/>
              <a:t> primero </a:t>
            </a:r>
            <a:r>
              <a:rPr lang="en-US" dirty="0" err="1"/>
              <a:t>aumenta</a:t>
            </a:r>
            <a:r>
              <a:rPr lang="en-US" dirty="0"/>
              <a:t> </a:t>
            </a:r>
            <a:r>
              <a:rPr lang="en-US" dirty="0" err="1"/>
              <a:t>en</a:t>
            </a:r>
            <a:r>
              <a:rPr lang="en-US" dirty="0"/>
              <a:t> </a:t>
            </a:r>
            <a:r>
              <a:rPr lang="en-US" dirty="0" err="1"/>
              <a:t>uno</a:t>
            </a:r>
            <a:r>
              <a:rPr lang="en-US" dirty="0"/>
              <a:t> la variable y </a:t>
            </a:r>
            <a:r>
              <a:rPr lang="en-US" dirty="0" err="1"/>
              <a:t>luego</a:t>
            </a:r>
            <a:r>
              <a:rPr lang="en-US" dirty="0"/>
              <a:t> </a:t>
            </a:r>
            <a:r>
              <a:rPr lang="en-US" dirty="0" err="1"/>
              <a:t>evalua</a:t>
            </a:r>
            <a:r>
              <a:rPr lang="en-US" dirty="0"/>
              <a:t> la expression, </a:t>
            </a:r>
            <a:r>
              <a:rPr lang="en-US" dirty="0" err="1"/>
              <a:t>mientrás</a:t>
            </a:r>
            <a:r>
              <a:rPr lang="en-US" dirty="0"/>
              <a:t> que el pre-</a:t>
            </a:r>
            <a:r>
              <a:rPr lang="en-US" dirty="0" err="1"/>
              <a:t>incremento</a:t>
            </a:r>
            <a:r>
              <a:rPr lang="en-US" dirty="0"/>
              <a:t> primero </a:t>
            </a:r>
            <a:r>
              <a:rPr lang="en-US" dirty="0" err="1"/>
              <a:t>evalua</a:t>
            </a:r>
            <a:r>
              <a:rPr lang="en-US" dirty="0"/>
              <a:t> la </a:t>
            </a:r>
            <a:r>
              <a:rPr lang="en-US" dirty="0" err="1"/>
              <a:t>expresión</a:t>
            </a:r>
            <a:r>
              <a:rPr lang="en-US" dirty="0"/>
              <a:t> y </a:t>
            </a:r>
            <a:r>
              <a:rPr lang="en-US" dirty="0" err="1"/>
              <a:t>luego</a:t>
            </a:r>
            <a:r>
              <a:rPr lang="en-US" dirty="0"/>
              <a:t> </a:t>
            </a:r>
            <a:r>
              <a:rPr lang="en-US" dirty="0" err="1"/>
              <a:t>incrementa</a:t>
            </a:r>
            <a:r>
              <a:rPr lang="en-US" dirty="0"/>
              <a:t> la variable.</a:t>
            </a:r>
            <a:endParaRPr lang="en-BO" dirty="0"/>
          </a:p>
        </p:txBody>
      </p:sp>
      <p:sp>
        <p:nvSpPr>
          <p:cNvPr id="4" name="TextBox 3">
            <a:extLst>
              <a:ext uri="{FF2B5EF4-FFF2-40B4-BE49-F238E27FC236}">
                <a16:creationId xmlns:a16="http://schemas.microsoft.com/office/drawing/2014/main" id="{118F04B1-8AA3-C04D-9CE0-F3EE930FCB03}"/>
              </a:ext>
            </a:extLst>
          </p:cNvPr>
          <p:cNvSpPr txBox="1"/>
          <p:nvPr/>
        </p:nvSpPr>
        <p:spPr>
          <a:xfrm>
            <a:off x="2588078" y="3193823"/>
            <a:ext cx="7015844" cy="3323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3; 		WriteLine(x);	// (3)</a:t>
            </a:r>
          </a:p>
          <a:p>
            <a:r>
              <a:rPr lang="en-US" b="1" dirty="0"/>
              <a:t>x ++; 		WriteLine(x); 	// x = x + 1 (4)</a:t>
            </a:r>
          </a:p>
          <a:p>
            <a:r>
              <a:rPr lang="en-US" b="1" dirty="0"/>
              <a:t>x --; 		WriteLine(x);	// x = x – 1 (3) </a:t>
            </a:r>
          </a:p>
          <a:p>
            <a:r>
              <a:rPr lang="en-US" b="1" dirty="0"/>
              <a:t>++x; 		WriteLine(x); 	// x = x + 1 (4)</a:t>
            </a:r>
          </a:p>
          <a:p>
            <a:r>
              <a:rPr lang="en-US" b="1" dirty="0"/>
              <a:t>--x; 		WriteLine(x); 	// x = x - 1 (3)</a:t>
            </a:r>
          </a:p>
          <a:p>
            <a:r>
              <a:rPr lang="en-US" b="1" dirty="0"/>
              <a:t>var y = x++ + 20; 	WriteLine(y); 	// y = x + 20; x = x + 1 (23) </a:t>
            </a:r>
          </a:p>
          <a:p>
            <a:r>
              <a:rPr lang="en-US" b="1" dirty="0"/>
              <a:t>y = 15 + 2 * --x; 	WriteLine(y); 	// x = x - 1 ; y = 15 + 2 * x; (21)</a:t>
            </a:r>
            <a:endParaRPr lang="en-US" dirty="0"/>
          </a:p>
          <a:p>
            <a:r>
              <a:rPr lang="en-US" b="1" dirty="0"/>
              <a:t>y = 15 + 2 * x++; 	WriteLine(y); 	// y = x = x + 1; y = 15 + 2 * x (21)</a:t>
            </a:r>
            <a:endParaRPr lang="en-US" dirty="0"/>
          </a:p>
          <a:p>
            <a:r>
              <a:rPr lang="en-US" sz="1000" dirty="0">
                <a:solidFill>
                  <a:schemeClr val="bg1">
                    <a:lumMod val="85000"/>
                  </a:schemeClr>
                </a:solidFill>
              </a:rPr>
              <a:t>		</a:t>
            </a:r>
            <a:r>
              <a:rPr lang="en-US" b="1" dirty="0">
                <a:solidFill>
                  <a:schemeClr val="bg1"/>
                </a:solidFill>
              </a:rPr>
              <a:t>WriteLine(x);	// 4</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02447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E3F6-1D9F-5545-BEE6-175A84B4AD2A}"/>
              </a:ext>
            </a:extLst>
          </p:cNvPr>
          <p:cNvSpPr>
            <a:spLocks noGrp="1"/>
          </p:cNvSpPr>
          <p:nvPr>
            <p:ph type="title"/>
          </p:nvPr>
        </p:nvSpPr>
        <p:spPr/>
        <p:txBody>
          <a:bodyPr/>
          <a:lstStyle/>
          <a:p>
            <a:r>
              <a:rPr lang="en-BO" dirty="0"/>
              <a:t>Operadores de comparación</a:t>
            </a:r>
          </a:p>
        </p:txBody>
      </p:sp>
      <p:sp>
        <p:nvSpPr>
          <p:cNvPr id="3" name="Content Placeholder 2">
            <a:extLst>
              <a:ext uri="{FF2B5EF4-FFF2-40B4-BE49-F238E27FC236}">
                <a16:creationId xmlns:a16="http://schemas.microsoft.com/office/drawing/2014/main" id="{122ECCDB-44BD-8343-BBF5-D582392EB2C8}"/>
              </a:ext>
            </a:extLst>
          </p:cNvPr>
          <p:cNvSpPr>
            <a:spLocks noGrp="1"/>
          </p:cNvSpPr>
          <p:nvPr>
            <p:ph idx="1"/>
          </p:nvPr>
        </p:nvSpPr>
        <p:spPr>
          <a:xfrm>
            <a:off x="838200" y="1825625"/>
            <a:ext cx="10515600" cy="1810204"/>
          </a:xfrm>
        </p:spPr>
        <p:txBody>
          <a:bodyPr/>
          <a:lstStyle/>
          <a:p>
            <a:pPr marL="0" indent="0">
              <a:buNone/>
            </a:pPr>
            <a:r>
              <a:rPr lang="en-US" dirty="0"/>
              <a:t>Los </a:t>
            </a:r>
            <a:r>
              <a:rPr lang="en-US" dirty="0" err="1"/>
              <a:t>operadores</a:t>
            </a:r>
            <a:r>
              <a:rPr lang="en-US" dirty="0"/>
              <a:t> de </a:t>
            </a:r>
            <a:r>
              <a:rPr lang="en-US" dirty="0" err="1"/>
              <a:t>comparación</a:t>
            </a:r>
            <a:r>
              <a:rPr lang="en-US" dirty="0"/>
              <a:t> </a:t>
            </a:r>
            <a:r>
              <a:rPr lang="en-US" dirty="0" err="1"/>
              <a:t>comparan</a:t>
            </a:r>
            <a:r>
              <a:rPr lang="en-US" dirty="0"/>
              <a:t> dos </a:t>
            </a:r>
            <a:r>
              <a:rPr lang="en-US" dirty="0" err="1"/>
              <a:t>valores</a:t>
            </a:r>
            <a:r>
              <a:rPr lang="en-US" dirty="0"/>
              <a:t> y </a:t>
            </a:r>
            <a:r>
              <a:rPr lang="en-US" dirty="0" err="1"/>
              <a:t>devuelven</a:t>
            </a:r>
            <a:r>
              <a:rPr lang="en-US" dirty="0"/>
              <a:t> </a:t>
            </a:r>
            <a:r>
              <a:rPr lang="en-US" dirty="0" err="1"/>
              <a:t>verdadero</a:t>
            </a:r>
            <a:r>
              <a:rPr lang="en-US" dirty="0"/>
              <a:t> o </a:t>
            </a:r>
            <a:r>
              <a:rPr lang="en-US" dirty="0" err="1"/>
              <a:t>falso</a:t>
            </a:r>
            <a:r>
              <a:rPr lang="en-US" dirty="0"/>
              <a:t>, de </a:t>
            </a:r>
            <a:r>
              <a:rPr lang="en-US" dirty="0" err="1"/>
              <a:t>acuerdo</a:t>
            </a:r>
            <a:r>
              <a:rPr lang="en-US" dirty="0"/>
              <a:t> a la </a:t>
            </a:r>
            <a:r>
              <a:rPr lang="en-US" dirty="0" err="1"/>
              <a:t>expresión</a:t>
            </a:r>
            <a:r>
              <a:rPr lang="en-US" dirty="0"/>
              <a:t>.</a:t>
            </a:r>
          </a:p>
          <a:p>
            <a:pPr marL="0" indent="0">
              <a:buNone/>
            </a:pPr>
            <a:r>
              <a:rPr lang="en-US" dirty="0"/>
              <a:t>Se </a:t>
            </a:r>
            <a:r>
              <a:rPr lang="en-US" dirty="0" err="1"/>
              <a:t>utilizan</a:t>
            </a:r>
            <a:r>
              <a:rPr lang="en-US" dirty="0"/>
              <a:t> </a:t>
            </a:r>
            <a:r>
              <a:rPr lang="en-US" dirty="0" err="1"/>
              <a:t>principalmente</a:t>
            </a:r>
            <a:r>
              <a:rPr lang="en-US" dirty="0"/>
              <a:t> para </a:t>
            </a:r>
            <a:r>
              <a:rPr lang="en-US" dirty="0" err="1"/>
              <a:t>especificar</a:t>
            </a:r>
            <a:r>
              <a:rPr lang="en-US" dirty="0"/>
              <a:t> </a:t>
            </a:r>
            <a:r>
              <a:rPr lang="en-US" dirty="0" err="1"/>
              <a:t>condiciones</a:t>
            </a:r>
            <a:r>
              <a:rPr lang="en-US" dirty="0"/>
              <a:t> (</a:t>
            </a:r>
            <a:r>
              <a:rPr lang="en-US" dirty="0" err="1"/>
              <a:t>expresiones</a:t>
            </a:r>
            <a:r>
              <a:rPr lang="en-US" dirty="0"/>
              <a:t> que se </a:t>
            </a:r>
            <a:r>
              <a:rPr lang="en-US" dirty="0" err="1"/>
              <a:t>evalúan</a:t>
            </a:r>
            <a:r>
              <a:rPr lang="en-US" dirty="0"/>
              <a:t> </a:t>
            </a:r>
            <a:r>
              <a:rPr lang="en-US" dirty="0" err="1"/>
              <a:t>como</a:t>
            </a:r>
            <a:r>
              <a:rPr lang="en-US" dirty="0"/>
              <a:t> </a:t>
            </a:r>
            <a:r>
              <a:rPr lang="en-US" dirty="0" err="1"/>
              <a:t>falso</a:t>
            </a:r>
            <a:r>
              <a:rPr lang="en-US" dirty="0"/>
              <a:t> o </a:t>
            </a:r>
            <a:r>
              <a:rPr lang="en-US" dirty="0" err="1"/>
              <a:t>verdadero</a:t>
            </a:r>
            <a:r>
              <a:rPr lang="en-US" dirty="0"/>
              <a:t>).</a:t>
            </a:r>
            <a:endParaRPr lang="en-BO" dirty="0"/>
          </a:p>
        </p:txBody>
      </p:sp>
      <p:sp>
        <p:nvSpPr>
          <p:cNvPr id="4" name="TextBox 3">
            <a:extLst>
              <a:ext uri="{FF2B5EF4-FFF2-40B4-BE49-F238E27FC236}">
                <a16:creationId xmlns:a16="http://schemas.microsoft.com/office/drawing/2014/main" id="{57D4E6A6-88DA-8D49-98F8-190900931329}"/>
              </a:ext>
            </a:extLst>
          </p:cNvPr>
          <p:cNvSpPr txBox="1"/>
          <p:nvPr/>
        </p:nvSpPr>
        <p:spPr>
          <a:xfrm>
            <a:off x="2785382" y="3901394"/>
            <a:ext cx="6621236"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(2 == 3); 	WriteLine(b);	// 2 </a:t>
            </a:r>
            <a:r>
              <a:rPr lang="en-US" b="1" dirty="0" err="1"/>
              <a:t>igual</a:t>
            </a:r>
            <a:r>
              <a:rPr lang="en-US" b="1" dirty="0"/>
              <a:t> a 3(false)</a:t>
            </a:r>
          </a:p>
          <a:p>
            <a:r>
              <a:rPr lang="en-US" b="1" dirty="0"/>
              <a:t>b = (2 != 3); 	WriteLine(b); 	// 2 no </a:t>
            </a:r>
            <a:r>
              <a:rPr lang="en-US" b="1" dirty="0" err="1"/>
              <a:t>igual</a:t>
            </a:r>
            <a:r>
              <a:rPr lang="en-US" b="1" dirty="0"/>
              <a:t> a 3 (true)</a:t>
            </a:r>
          </a:p>
          <a:p>
            <a:r>
              <a:rPr lang="en-US" b="1" dirty="0"/>
              <a:t>b = (2 &gt; 3); 	WriteLine(b);	// 2 mayor a 3 (false) </a:t>
            </a:r>
          </a:p>
          <a:p>
            <a:r>
              <a:rPr lang="en-US" b="1" dirty="0"/>
              <a:t>b = (2 &lt; 3); 	WriteLine(b); 	// 2 </a:t>
            </a:r>
            <a:r>
              <a:rPr lang="en-US" b="1" dirty="0" err="1"/>
              <a:t>menor</a:t>
            </a:r>
            <a:r>
              <a:rPr lang="en-US" b="1" dirty="0"/>
              <a:t> a 3 (true)</a:t>
            </a:r>
          </a:p>
          <a:p>
            <a:r>
              <a:rPr lang="en-US" b="1" dirty="0"/>
              <a:t>b = (2 &gt;= 3); 	WriteLine(b); 	// 2 mayor o </a:t>
            </a:r>
            <a:r>
              <a:rPr lang="en-US" b="1" dirty="0" err="1"/>
              <a:t>igual</a:t>
            </a:r>
            <a:r>
              <a:rPr lang="en-US" b="1" dirty="0"/>
              <a:t> a 3 (false)</a:t>
            </a:r>
          </a:p>
          <a:p>
            <a:r>
              <a:rPr lang="en-US" b="1" dirty="0"/>
              <a:t>b = (2 &lt;= 3);  	WriteLine(b); 	// 2 </a:t>
            </a:r>
            <a:r>
              <a:rPr lang="en-US" b="1" dirty="0" err="1"/>
              <a:t>menor</a:t>
            </a:r>
            <a:r>
              <a:rPr lang="en-US" b="1" dirty="0"/>
              <a:t> o </a:t>
            </a:r>
            <a:r>
              <a:rPr lang="en-US" b="1" dirty="0" err="1"/>
              <a:t>igual</a:t>
            </a:r>
            <a:r>
              <a:rPr lang="en-US" b="1" dirty="0"/>
              <a:t> a 3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82301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23E3-AA0B-DB4B-BA5D-AEBB14223184}"/>
              </a:ext>
            </a:extLst>
          </p:cNvPr>
          <p:cNvSpPr>
            <a:spLocks noGrp="1"/>
          </p:cNvSpPr>
          <p:nvPr>
            <p:ph type="title"/>
          </p:nvPr>
        </p:nvSpPr>
        <p:spPr/>
        <p:txBody>
          <a:bodyPr/>
          <a:lstStyle/>
          <a:p>
            <a:r>
              <a:rPr lang="en-BO" dirty="0"/>
              <a:t>Operadores lógicos</a:t>
            </a:r>
          </a:p>
        </p:txBody>
      </p:sp>
      <p:sp>
        <p:nvSpPr>
          <p:cNvPr id="3" name="Content Placeholder 2">
            <a:extLst>
              <a:ext uri="{FF2B5EF4-FFF2-40B4-BE49-F238E27FC236}">
                <a16:creationId xmlns:a16="http://schemas.microsoft.com/office/drawing/2014/main" id="{C19524EE-B353-3947-A2EA-B9D5C270F364}"/>
              </a:ext>
            </a:extLst>
          </p:cNvPr>
          <p:cNvSpPr>
            <a:spLocks noGrp="1"/>
          </p:cNvSpPr>
          <p:nvPr>
            <p:ph idx="1"/>
          </p:nvPr>
        </p:nvSpPr>
        <p:spPr>
          <a:xfrm>
            <a:off x="7350034" y="2235317"/>
            <a:ext cx="4328160" cy="4085950"/>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400" dirty="0"/>
              <a:t>Los </a:t>
            </a:r>
            <a:r>
              <a:rPr lang="en-US" sz="1400" dirty="0" err="1"/>
              <a:t>operadores</a:t>
            </a:r>
            <a:r>
              <a:rPr lang="en-US" sz="1400" dirty="0"/>
              <a:t> </a:t>
            </a:r>
            <a:r>
              <a:rPr lang="en-US" sz="1400" dirty="0" err="1"/>
              <a:t>lógicos</a:t>
            </a:r>
            <a:r>
              <a:rPr lang="en-US" sz="1400" dirty="0"/>
              <a:t> </a:t>
            </a:r>
            <a:r>
              <a:rPr lang="en-US" sz="1400" dirty="0" err="1"/>
              <a:t>generalmente</a:t>
            </a:r>
            <a:r>
              <a:rPr lang="en-US" sz="1400" dirty="0"/>
              <a:t> se </a:t>
            </a:r>
            <a:r>
              <a:rPr lang="en-US" sz="1400" dirty="0" err="1"/>
              <a:t>usan</a:t>
            </a:r>
            <a:r>
              <a:rPr lang="en-US" sz="1400" dirty="0"/>
              <a:t> junto con los de </a:t>
            </a:r>
            <a:r>
              <a:rPr lang="en-US" sz="1400" dirty="0" err="1"/>
              <a:t>comparación</a:t>
            </a:r>
            <a:r>
              <a:rPr lang="en-US" sz="1400" dirty="0"/>
              <a:t>. Los </a:t>
            </a:r>
            <a:r>
              <a:rPr lang="en-US" sz="1400" dirty="0" err="1"/>
              <a:t>operadores</a:t>
            </a:r>
            <a:r>
              <a:rPr lang="en-US" sz="1400" dirty="0"/>
              <a:t> </a:t>
            </a:r>
            <a:r>
              <a:rPr lang="en-US" sz="1400" dirty="0" err="1"/>
              <a:t>lógicos</a:t>
            </a:r>
            <a:r>
              <a:rPr lang="en-US" sz="1400" dirty="0"/>
              <a:t> </a:t>
            </a:r>
            <a:r>
              <a:rPr lang="en-US" sz="1400" dirty="0" err="1"/>
              <a:t>más</a:t>
            </a:r>
            <a:r>
              <a:rPr lang="en-US" sz="1400" dirty="0"/>
              <a:t> </a:t>
            </a:r>
            <a:r>
              <a:rPr lang="en-US" sz="1400" dirty="0" err="1"/>
              <a:t>usados</a:t>
            </a:r>
            <a:r>
              <a:rPr lang="en-US" sz="1400" dirty="0"/>
              <a:t> son “y”, “o” y “no”. </a:t>
            </a:r>
            <a:r>
              <a:rPr lang="en-US" sz="1400" dirty="0" err="1"/>
              <a:t>Otro</a:t>
            </a:r>
            <a:r>
              <a:rPr lang="en-US" sz="1400" dirty="0"/>
              <a:t> de </a:t>
            </a:r>
            <a:r>
              <a:rPr lang="en-US" sz="1400" dirty="0" err="1"/>
              <a:t>poco</a:t>
            </a:r>
            <a:r>
              <a:rPr lang="en-US" sz="1400" dirty="0"/>
              <a:t> </a:t>
            </a:r>
            <a:r>
              <a:rPr lang="en-US" sz="1400" dirty="0" err="1"/>
              <a:t>uso</a:t>
            </a:r>
            <a:r>
              <a:rPr lang="en-US" sz="1400" dirty="0"/>
              <a:t> es el “o </a:t>
            </a:r>
            <a:r>
              <a:rPr lang="en-US" sz="1400" dirty="0" err="1"/>
              <a:t>exclusivo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“y”, </a:t>
            </a:r>
            <a:r>
              <a:rPr lang="en-US" sz="1400" dirty="0" err="1"/>
              <a:t>en</a:t>
            </a:r>
            <a:r>
              <a:rPr lang="en-US" sz="1400" dirty="0"/>
              <a:t> </a:t>
            </a:r>
            <a:r>
              <a:rPr lang="en-US" sz="1400" dirty="0" err="1"/>
              <a:t>inglés</a:t>
            </a:r>
            <a:r>
              <a:rPr lang="en-US" sz="1400" dirty="0"/>
              <a:t> “AND”, (</a:t>
            </a:r>
            <a:r>
              <a:rPr lang="en-US" sz="1400" dirty="0" err="1"/>
              <a:t>en</a:t>
            </a:r>
            <a:r>
              <a:rPr lang="en-US" sz="1400" dirty="0"/>
              <a:t> C# &amp;&amp;)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tanto el valor </a:t>
            </a:r>
            <a:r>
              <a:rPr lang="en-US" sz="1400" dirty="0" err="1"/>
              <a:t>izquierdo</a:t>
            </a:r>
            <a:r>
              <a:rPr lang="en-US" sz="1400" dirty="0"/>
              <a:t> </a:t>
            </a:r>
            <a:r>
              <a:rPr lang="en-US" sz="1400" dirty="0" err="1"/>
              <a:t>como</a:t>
            </a:r>
            <a:r>
              <a:rPr lang="en-US" sz="1400" dirty="0"/>
              <a:t> la derecho son </a:t>
            </a:r>
            <a:r>
              <a:rPr lang="en-US" sz="1400" dirty="0" err="1"/>
              <a:t>verdaderos</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“o”, </a:t>
            </a:r>
            <a:r>
              <a:rPr lang="en-US" sz="1400" dirty="0" err="1"/>
              <a:t>en</a:t>
            </a:r>
            <a:r>
              <a:rPr lang="en-US" sz="1400" dirty="0"/>
              <a:t> </a:t>
            </a:r>
            <a:r>
              <a:rPr lang="en-US" sz="1400" dirty="0" err="1"/>
              <a:t>inglés</a:t>
            </a:r>
            <a:r>
              <a:rPr lang="en-US" sz="1400" dirty="0"/>
              <a:t> “OR”, (</a:t>
            </a:r>
            <a:r>
              <a:rPr lang="en-US" sz="1400" dirty="0" err="1"/>
              <a:t>en</a:t>
            </a:r>
            <a:r>
              <a:rPr lang="en-US" sz="1400" dirty="0"/>
              <a:t> C# ||)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el valor </a:t>
            </a:r>
            <a:r>
              <a:rPr lang="en-US" sz="1400" dirty="0" err="1"/>
              <a:t>izquierdo</a:t>
            </a:r>
            <a:r>
              <a:rPr lang="en-US" sz="1400" dirty="0"/>
              <a:t> o el derecho es </a:t>
            </a:r>
            <a:r>
              <a:rPr lang="en-US" sz="1400" dirty="0" err="1"/>
              <a:t>verdadero</a:t>
            </a:r>
            <a:r>
              <a:rPr lang="en-US" sz="1400" dirty="0"/>
              <a:t>. El </a:t>
            </a:r>
            <a:r>
              <a:rPr lang="en-US" sz="1400" dirty="0" err="1"/>
              <a:t>operador</a:t>
            </a:r>
            <a:r>
              <a:rPr lang="en-US" sz="1400" dirty="0"/>
              <a:t> “o exclusive”, </a:t>
            </a:r>
            <a:r>
              <a:rPr lang="en-US" sz="1400" dirty="0" err="1"/>
              <a:t>en</a:t>
            </a:r>
            <a:r>
              <a:rPr lang="en-US" sz="1400" dirty="0"/>
              <a:t> </a:t>
            </a:r>
            <a:r>
              <a:rPr lang="en-US" sz="1400" dirty="0" err="1"/>
              <a:t>inglés</a:t>
            </a:r>
            <a:r>
              <a:rPr lang="en-US" sz="1400" dirty="0"/>
              <a:t> “XOR”, (</a:t>
            </a:r>
            <a:r>
              <a:rPr lang="en-US" sz="1400" dirty="0" err="1"/>
              <a:t>en</a:t>
            </a:r>
            <a:r>
              <a:rPr lang="en-US" sz="1400" dirty="0"/>
              <a:t> C# ^) se </a:t>
            </a:r>
            <a:r>
              <a:rPr lang="en-US" sz="1400" dirty="0" err="1"/>
              <a:t>evalua</a:t>
            </a:r>
            <a:r>
              <a:rPr lang="en-US" sz="1400" dirty="0"/>
              <a:t> </a:t>
            </a:r>
            <a:r>
              <a:rPr lang="en-US" sz="1400" dirty="0" err="1"/>
              <a:t>como</a:t>
            </a:r>
            <a:r>
              <a:rPr lang="en-US" sz="1400" dirty="0"/>
              <a:t> </a:t>
            </a:r>
            <a:r>
              <a:rPr lang="en-US" sz="1400" dirty="0" err="1"/>
              <a:t>verdadero</a:t>
            </a:r>
            <a:r>
              <a:rPr lang="en-US" sz="1400" dirty="0"/>
              <a:t> solo </a:t>
            </a:r>
            <a:r>
              <a:rPr lang="en-US" sz="1400" dirty="0" err="1"/>
              <a:t>si</a:t>
            </a:r>
            <a:r>
              <a:rPr lang="en-US" sz="1400" dirty="0"/>
              <a:t> </a:t>
            </a:r>
            <a:r>
              <a:rPr lang="en-US" sz="1400" dirty="0" err="1"/>
              <a:t>únicamente</a:t>
            </a:r>
            <a:r>
              <a:rPr lang="en-US" sz="1400" dirty="0"/>
              <a:t> </a:t>
            </a:r>
            <a:r>
              <a:rPr lang="en-US" sz="1400" dirty="0" err="1"/>
              <a:t>uno</a:t>
            </a:r>
            <a:r>
              <a:rPr lang="en-US" sz="1400" dirty="0"/>
              <a:t> de los dos </a:t>
            </a:r>
            <a:r>
              <a:rPr lang="en-US" sz="1400" dirty="0" err="1"/>
              <a:t>valores</a:t>
            </a:r>
            <a:r>
              <a:rPr lang="en-US" sz="1400" dirty="0"/>
              <a:t> es </a:t>
            </a:r>
            <a:r>
              <a:rPr lang="en-US" sz="1400" dirty="0" err="1"/>
              <a:t>verdadero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de </a:t>
            </a:r>
            <a:r>
              <a:rPr lang="en-US" sz="1400" dirty="0" err="1"/>
              <a:t>negación</a:t>
            </a:r>
            <a:r>
              <a:rPr lang="en-US" sz="1400" dirty="0"/>
              <a:t> “no”, </a:t>
            </a:r>
            <a:r>
              <a:rPr lang="en-US" sz="1400" dirty="0" err="1"/>
              <a:t>en</a:t>
            </a:r>
            <a:r>
              <a:rPr lang="en-US" sz="1400" dirty="0"/>
              <a:t> </a:t>
            </a:r>
            <a:r>
              <a:rPr lang="en-US" sz="1400" dirty="0" err="1"/>
              <a:t>inglés</a:t>
            </a:r>
            <a:r>
              <a:rPr lang="en-US" sz="1400" dirty="0"/>
              <a:t> “not”,  (</a:t>
            </a:r>
            <a:r>
              <a:rPr lang="en-US" sz="1400" dirty="0" err="1"/>
              <a:t>en</a:t>
            </a:r>
            <a:r>
              <a:rPr lang="en-US" sz="1400" dirty="0"/>
              <a:t> C# !), se </a:t>
            </a:r>
            <a:r>
              <a:rPr lang="en-US" sz="1400" dirty="0" err="1"/>
              <a:t>utiliza</a:t>
            </a:r>
            <a:r>
              <a:rPr lang="en-US" sz="1400" dirty="0"/>
              <a:t> para </a:t>
            </a:r>
            <a:r>
              <a:rPr lang="en-US" sz="1400" dirty="0" err="1"/>
              <a:t>invertir</a:t>
            </a:r>
            <a:r>
              <a:rPr lang="en-US" sz="1400" dirty="0"/>
              <a:t> el </a:t>
            </a:r>
            <a:r>
              <a:rPr lang="en-US" sz="1400" dirty="0" err="1"/>
              <a:t>resultado</a:t>
            </a:r>
            <a:r>
              <a:rPr lang="en-US" sz="1400" dirty="0"/>
              <a:t> de una expression o valor </a:t>
            </a:r>
            <a:r>
              <a:rPr lang="en-US" sz="1400" dirty="0" err="1"/>
              <a:t>booleano</a:t>
            </a:r>
            <a:r>
              <a:rPr lang="en-US" sz="1400" dirty="0"/>
              <a:t>. </a:t>
            </a:r>
          </a:p>
          <a:p>
            <a:pPr marL="0" indent="0">
              <a:buNone/>
            </a:pPr>
            <a:r>
              <a:rPr lang="en-US" sz="1400" dirty="0" err="1"/>
              <a:t>Tenga</a:t>
            </a:r>
            <a:r>
              <a:rPr lang="en-US" sz="1400" dirty="0"/>
              <a:t> </a:t>
            </a:r>
            <a:r>
              <a:rPr lang="en-US" sz="1400" dirty="0" err="1"/>
              <a:t>en</a:t>
            </a:r>
            <a:r>
              <a:rPr lang="en-US" sz="1400" dirty="0"/>
              <a:t> </a:t>
            </a:r>
            <a:r>
              <a:rPr lang="en-US" sz="1400" dirty="0" err="1"/>
              <a:t>cuenta</a:t>
            </a:r>
            <a:r>
              <a:rPr lang="en-US" sz="1400" dirty="0"/>
              <a:t> que tanto para &amp;&amp;,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falso</a:t>
            </a:r>
            <a:r>
              <a:rPr lang="en-US" sz="1400" dirty="0"/>
              <a:t> y lo </a:t>
            </a:r>
            <a:r>
              <a:rPr lang="en-US" sz="1400" dirty="0" err="1"/>
              <a:t>mismo</a:t>
            </a:r>
            <a:r>
              <a:rPr lang="en-US" sz="1400" dirty="0"/>
              <a:t> para ||,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verdadero</a:t>
            </a:r>
            <a:r>
              <a:rPr lang="en-US" sz="1400" dirty="0"/>
              <a:t>.</a:t>
            </a:r>
            <a:endParaRPr lang="en-BO" sz="1400" dirty="0"/>
          </a:p>
        </p:txBody>
      </p:sp>
      <p:sp>
        <p:nvSpPr>
          <p:cNvPr id="5" name="TextBox 4">
            <a:extLst>
              <a:ext uri="{FF2B5EF4-FFF2-40B4-BE49-F238E27FC236}">
                <a16:creationId xmlns:a16="http://schemas.microsoft.com/office/drawing/2014/main" id="{72C6605A-ABD9-C543-9BC3-B0A48BAC538A}"/>
              </a:ext>
            </a:extLst>
          </p:cNvPr>
          <p:cNvSpPr txBox="1"/>
          <p:nvPr/>
        </p:nvSpPr>
        <p:spPr>
          <a:xfrm>
            <a:off x="513806" y="2062300"/>
            <a:ext cx="6558916" cy="4431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verdad</a:t>
            </a:r>
            <a:r>
              <a:rPr lang="en-US" b="1" dirty="0"/>
              <a:t> = true; var </a:t>
            </a:r>
            <a:r>
              <a:rPr lang="en-US" b="1" dirty="0" err="1"/>
              <a:t>falso</a:t>
            </a:r>
            <a:r>
              <a:rPr lang="en-US" b="1" dirty="0"/>
              <a:t> = false;</a:t>
            </a:r>
          </a:p>
          <a:p>
            <a:r>
              <a:rPr lang="en-US" b="1" dirty="0"/>
              <a:t>var v = false; var f = true; </a:t>
            </a:r>
          </a:p>
          <a:p>
            <a:endParaRPr lang="en-US" b="1" dirty="0"/>
          </a:p>
          <a:p>
            <a:r>
              <a:rPr lang="en-US" b="1" dirty="0"/>
              <a:t>bool </a:t>
            </a:r>
            <a:r>
              <a:rPr lang="en-US" b="1" dirty="0" err="1"/>
              <a:t>bAnd</a:t>
            </a:r>
            <a:r>
              <a:rPr lang="en-US" b="1" dirty="0"/>
              <a:t> = (</a:t>
            </a:r>
            <a:r>
              <a:rPr lang="en-US" b="1" dirty="0" err="1"/>
              <a:t>verdad</a:t>
            </a:r>
            <a:r>
              <a:rPr lang="en-US" b="1" dirty="0"/>
              <a:t> &amp;&amp; </a:t>
            </a:r>
            <a:r>
              <a:rPr lang="en-US" b="1" dirty="0" err="1"/>
              <a:t>verdad</a:t>
            </a:r>
            <a:r>
              <a:rPr lang="en-US" b="1" dirty="0"/>
              <a:t>); 	WriteLine(</a:t>
            </a:r>
            <a:r>
              <a:rPr lang="en-US" b="1" dirty="0" err="1"/>
              <a:t>bAnd</a:t>
            </a:r>
            <a:r>
              <a:rPr lang="en-US" b="1" dirty="0"/>
              <a:t>);	// True</a:t>
            </a:r>
          </a:p>
          <a:p>
            <a:r>
              <a:rPr lang="en-US" b="1" dirty="0" err="1"/>
              <a:t>bAnd</a:t>
            </a:r>
            <a:r>
              <a:rPr lang="en-US" b="1" dirty="0"/>
              <a:t> = (</a:t>
            </a:r>
            <a:r>
              <a:rPr lang="en-US" b="1" dirty="0" err="1"/>
              <a:t>verdad</a:t>
            </a:r>
            <a:r>
              <a:rPr lang="en-US" b="1" dirty="0"/>
              <a:t> &amp;&amp; </a:t>
            </a:r>
            <a:r>
              <a:rPr lang="en-US" b="1" dirty="0" err="1"/>
              <a:t>falso</a:t>
            </a:r>
            <a:r>
              <a:rPr lang="en-US" b="1" dirty="0"/>
              <a:t>); 		WriteLine(</a:t>
            </a:r>
            <a:r>
              <a:rPr lang="en-US" b="1" dirty="0" err="1"/>
              <a:t>bAnd</a:t>
            </a:r>
            <a:r>
              <a:rPr lang="en-US" b="1" dirty="0"/>
              <a:t>);	// False</a:t>
            </a:r>
          </a:p>
          <a:p>
            <a:r>
              <a:rPr lang="en-US" b="1" dirty="0"/>
              <a:t>bool </a:t>
            </a:r>
            <a:r>
              <a:rPr lang="en-US" b="1" dirty="0" err="1"/>
              <a:t>bOr</a:t>
            </a:r>
            <a:r>
              <a:rPr lang="en-US" b="1" dirty="0"/>
              <a:t> = (</a:t>
            </a:r>
            <a:r>
              <a:rPr lang="en-US" b="1" dirty="0" err="1"/>
              <a:t>verdad</a:t>
            </a:r>
            <a:r>
              <a:rPr lang="en-US" b="1" dirty="0"/>
              <a:t> || </a:t>
            </a:r>
            <a:r>
              <a:rPr lang="en-US" b="1" dirty="0" err="1"/>
              <a:t>falso</a:t>
            </a:r>
            <a:r>
              <a:rPr lang="en-US" b="1" dirty="0"/>
              <a:t>); 		WriteLine(</a:t>
            </a:r>
            <a:r>
              <a:rPr lang="en-US" b="1" dirty="0" err="1"/>
              <a:t>bOr</a:t>
            </a:r>
            <a:r>
              <a:rPr lang="en-US" b="1" dirty="0"/>
              <a:t>);	// True</a:t>
            </a:r>
          </a:p>
          <a:p>
            <a:r>
              <a:rPr lang="en-US" b="1" dirty="0" err="1"/>
              <a:t>bOr</a:t>
            </a:r>
            <a:r>
              <a:rPr lang="en-US" b="1" dirty="0"/>
              <a:t> = (</a:t>
            </a:r>
            <a:r>
              <a:rPr lang="en-US" b="1" dirty="0" err="1"/>
              <a:t>falso</a:t>
            </a:r>
            <a:r>
              <a:rPr lang="en-US" b="1" dirty="0"/>
              <a:t> || </a:t>
            </a:r>
            <a:r>
              <a:rPr lang="en-US" b="1" dirty="0" err="1"/>
              <a:t>falso</a:t>
            </a:r>
            <a:r>
              <a:rPr lang="en-US" b="1" dirty="0"/>
              <a:t>); 		WriteLine(</a:t>
            </a:r>
            <a:r>
              <a:rPr lang="en-US" b="1" dirty="0" err="1"/>
              <a:t>bOr</a:t>
            </a:r>
            <a:r>
              <a:rPr lang="en-US" b="1" dirty="0"/>
              <a:t>);	// False</a:t>
            </a:r>
          </a:p>
          <a:p>
            <a:r>
              <a:rPr lang="en-US" b="1" dirty="0"/>
              <a:t>bool </a:t>
            </a:r>
            <a:r>
              <a:rPr lang="en-US" b="1" dirty="0" err="1"/>
              <a:t>exAnd</a:t>
            </a:r>
            <a:r>
              <a:rPr lang="en-US" b="1" dirty="0"/>
              <a:t> = (f = 2 &gt; 3) &amp;&amp; (v = 3 &gt; 2); WriteLine(</a:t>
            </a:r>
            <a:r>
              <a:rPr lang="en-US" b="1" dirty="0" err="1"/>
              <a:t>exAnd</a:t>
            </a:r>
            <a:r>
              <a:rPr lang="en-US" b="1" dirty="0"/>
              <a:t>);	// False</a:t>
            </a:r>
          </a:p>
          <a:p>
            <a:r>
              <a:rPr lang="en-US" b="1" dirty="0"/>
              <a:t>				WriteLine(v);	// False </a:t>
            </a:r>
          </a:p>
          <a:p>
            <a:r>
              <a:rPr lang="en-US" b="1" dirty="0"/>
              <a:t>bool </a:t>
            </a:r>
            <a:r>
              <a:rPr lang="en-US" b="1" dirty="0" err="1"/>
              <a:t>exOr</a:t>
            </a:r>
            <a:r>
              <a:rPr lang="en-US" b="1" dirty="0"/>
              <a:t> = (v = 3 &gt; 2) || (f = 3 &gt; 2); 	WriteLine(</a:t>
            </a:r>
            <a:r>
              <a:rPr lang="en-US" b="1" dirty="0" err="1"/>
              <a:t>exOr</a:t>
            </a:r>
            <a:r>
              <a:rPr lang="en-US" b="1" dirty="0"/>
              <a:t>);	// True</a:t>
            </a:r>
          </a:p>
          <a:p>
            <a:r>
              <a:rPr lang="en-US" b="1" dirty="0"/>
              <a:t>				WriteLine(f);	// False</a:t>
            </a:r>
          </a:p>
          <a:p>
            <a:r>
              <a:rPr lang="en-US" b="1" dirty="0"/>
              <a:t>bool </a:t>
            </a:r>
            <a:r>
              <a:rPr lang="en-US" b="1" dirty="0" err="1"/>
              <a:t>bXor</a:t>
            </a:r>
            <a:r>
              <a:rPr lang="en-US" b="1" dirty="0"/>
              <a:t> = (</a:t>
            </a:r>
            <a:r>
              <a:rPr lang="en-US" b="1" dirty="0" err="1"/>
              <a:t>verdad</a:t>
            </a:r>
            <a:r>
              <a:rPr lang="en-US" b="1" dirty="0"/>
              <a:t> ^ </a:t>
            </a:r>
            <a:r>
              <a:rPr lang="en-US" b="1" dirty="0" err="1"/>
              <a:t>verdad</a:t>
            </a:r>
            <a:r>
              <a:rPr lang="en-US" b="1" dirty="0"/>
              <a:t>);   	WriteLine(</a:t>
            </a:r>
            <a:r>
              <a:rPr lang="en-US" b="1" dirty="0" err="1"/>
              <a:t>bXor</a:t>
            </a:r>
            <a:r>
              <a:rPr lang="en-US" b="1" dirty="0"/>
              <a:t>);	// False</a:t>
            </a:r>
          </a:p>
          <a:p>
            <a:r>
              <a:rPr lang="en-US" b="1" dirty="0" err="1"/>
              <a:t>bXor</a:t>
            </a:r>
            <a:r>
              <a:rPr lang="en-US" b="1" dirty="0"/>
              <a:t> = (</a:t>
            </a:r>
            <a:r>
              <a:rPr lang="en-US" b="1" dirty="0" err="1"/>
              <a:t>verdad</a:t>
            </a:r>
            <a:r>
              <a:rPr lang="en-US" b="1" dirty="0"/>
              <a:t> ^ </a:t>
            </a:r>
            <a:r>
              <a:rPr lang="en-US" b="1" dirty="0" err="1"/>
              <a:t>falso</a:t>
            </a:r>
            <a:r>
              <a:rPr lang="en-US" b="1" dirty="0"/>
              <a:t>);		WriteLine(</a:t>
            </a:r>
            <a:r>
              <a:rPr lang="en-US" b="1" dirty="0" err="1"/>
              <a:t>bXor</a:t>
            </a:r>
            <a:r>
              <a:rPr lang="en-US" b="1" dirty="0"/>
              <a:t>);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4491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lstStyle/>
          <a:p>
            <a:r>
              <a:rPr lang="en-BO" dirty="0"/>
              <a:t>Operadores de manipulación de bits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pueden</a:t>
            </a:r>
            <a:r>
              <a:rPr lang="en-US" dirty="0"/>
              <a:t> “</a:t>
            </a:r>
            <a:r>
              <a:rPr lang="en-US" dirty="0" err="1"/>
              <a:t>setear</a:t>
            </a:r>
            <a:r>
              <a:rPr lang="en-US" dirty="0"/>
              <a:t>” los bits </a:t>
            </a:r>
            <a:r>
              <a:rPr lang="en-US" dirty="0" err="1"/>
              <a:t>individuales</a:t>
            </a:r>
            <a:r>
              <a:rPr lang="en-US" dirty="0"/>
              <a:t> dentro de un </a:t>
            </a:r>
            <a:r>
              <a:rPr lang="en-US" dirty="0" err="1"/>
              <a:t>número</a:t>
            </a:r>
            <a:r>
              <a:rPr lang="en-US" dirty="0"/>
              <a:t> </a:t>
            </a:r>
            <a:r>
              <a:rPr lang="en-US" dirty="0" err="1"/>
              <a:t>entero</a:t>
            </a:r>
            <a:r>
              <a:rPr lang="en-US" dirty="0"/>
              <a:t>.</a:t>
            </a:r>
          </a:p>
          <a:p>
            <a:pPr marL="0" indent="0">
              <a:buNone/>
            </a:pPr>
            <a:r>
              <a:rPr lang="en-US" dirty="0"/>
              <a:t>Por </a:t>
            </a:r>
            <a:r>
              <a:rPr lang="en-US" dirty="0" err="1"/>
              <a:t>ejemplo</a:t>
            </a:r>
            <a:r>
              <a:rPr lang="en-US" dirty="0"/>
              <a:t>, el </a:t>
            </a:r>
            <a:r>
              <a:rPr lang="en-US" dirty="0" err="1"/>
              <a:t>operador</a:t>
            </a:r>
            <a:r>
              <a:rPr lang="en-US" dirty="0"/>
              <a:t> “&amp;” </a:t>
            </a:r>
            <a:r>
              <a:rPr lang="en-US" dirty="0" err="1"/>
              <a:t>setea</a:t>
            </a:r>
            <a:r>
              <a:rPr lang="en-US" dirty="0"/>
              <a:t> el bit </a:t>
            </a:r>
            <a:r>
              <a:rPr lang="en-US" dirty="0" err="1"/>
              <a:t>resultante</a:t>
            </a:r>
            <a:r>
              <a:rPr lang="en-US" dirty="0"/>
              <a:t> a 1, </a:t>
            </a:r>
            <a:r>
              <a:rPr lang="en-US" dirty="0" err="1"/>
              <a:t>en</a:t>
            </a:r>
            <a:r>
              <a:rPr lang="en-US" dirty="0"/>
              <a:t> una </a:t>
            </a:r>
            <a:r>
              <a:rPr lang="en-US" dirty="0" err="1"/>
              <a:t>determinada</a:t>
            </a:r>
            <a:r>
              <a:rPr lang="en-US" dirty="0"/>
              <a:t> </a:t>
            </a:r>
            <a:r>
              <a:rPr lang="en-US" dirty="0" err="1"/>
              <a:t>posición</a:t>
            </a:r>
            <a:r>
              <a:rPr lang="en-US" dirty="0"/>
              <a:t>, </a:t>
            </a:r>
            <a:r>
              <a:rPr lang="en-US" dirty="0" err="1"/>
              <a:t>si</a:t>
            </a:r>
            <a:r>
              <a:rPr lang="en-US" dirty="0"/>
              <a:t> </a:t>
            </a:r>
            <a:r>
              <a:rPr lang="en-US" dirty="0" err="1"/>
              <a:t>en</a:t>
            </a:r>
            <a:r>
              <a:rPr lang="en-US" dirty="0"/>
              <a:t> ambos </a:t>
            </a:r>
            <a:r>
              <a:rPr lang="en-US" dirty="0" err="1"/>
              <a:t>enteros</a:t>
            </a:r>
            <a:r>
              <a:rPr lang="en-US" dirty="0"/>
              <a:t> que </a:t>
            </a:r>
            <a:r>
              <a:rPr lang="en-US" dirty="0" err="1"/>
              <a:t>intervienen</a:t>
            </a:r>
            <a:r>
              <a:rPr lang="en-US" dirty="0"/>
              <a:t> </a:t>
            </a:r>
            <a:r>
              <a:rPr lang="en-US" dirty="0" err="1"/>
              <a:t>en</a:t>
            </a:r>
            <a:r>
              <a:rPr lang="en-US" dirty="0"/>
              <a:t> la </a:t>
            </a:r>
            <a:r>
              <a:rPr lang="en-US" dirty="0" err="1"/>
              <a:t>operación</a:t>
            </a:r>
            <a:r>
              <a:rPr lang="en-US" dirty="0"/>
              <a:t> </a:t>
            </a:r>
            <a:r>
              <a:rPr lang="en-US" dirty="0" err="1"/>
              <a:t>tienen</a:t>
            </a:r>
            <a:r>
              <a:rPr lang="en-US" dirty="0"/>
              <a:t> 1 </a:t>
            </a:r>
            <a:r>
              <a:rPr lang="en-US" dirty="0" err="1"/>
              <a:t>en</a:t>
            </a:r>
            <a:r>
              <a:rPr lang="en-US" dirty="0"/>
              <a:t> </a:t>
            </a:r>
            <a:r>
              <a:rPr lang="en-US" dirty="0" err="1"/>
              <a:t>dicha</a:t>
            </a:r>
            <a:r>
              <a:rPr lang="en-US" dirty="0"/>
              <a:t> </a:t>
            </a:r>
            <a:r>
              <a:rPr lang="en-US" dirty="0" err="1"/>
              <a:t>posición</a:t>
            </a:r>
            <a:r>
              <a:rPr lang="en-US" dirty="0"/>
              <a:t>.</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068286" y="3716383"/>
            <a:ext cx="8055428"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&amp; 4; 	WriteLine(x); 	// and (0b101 &amp; 0b100 = 0b100 = 4)</a:t>
            </a:r>
          </a:p>
          <a:p>
            <a:r>
              <a:rPr lang="en-US" b="1" dirty="0"/>
              <a:t>x = 5 | 4; 		WriteLine(x);	// or (0b101 | 0b100 = 0b101 = 5)</a:t>
            </a:r>
          </a:p>
          <a:p>
            <a:r>
              <a:rPr lang="en-US" b="1" dirty="0"/>
              <a:t>x = 5 ^ 4; 		WriteLine(x); 	// </a:t>
            </a:r>
            <a:r>
              <a:rPr lang="en-US" b="1" dirty="0" err="1"/>
              <a:t>xor</a:t>
            </a:r>
            <a:r>
              <a:rPr lang="en-US" b="1" dirty="0"/>
              <a:t> (0b101 ^ 0b100 = 0b001 = 1)</a:t>
            </a:r>
          </a:p>
          <a:p>
            <a:r>
              <a:rPr lang="en-US" b="1" dirty="0"/>
              <a:t>x = 4 &lt;&lt; 1; 	WriteLine(x); 	// left shift (0b100 &lt;&lt; 1 = 0b1000 = 8)</a:t>
            </a:r>
          </a:p>
          <a:p>
            <a:r>
              <a:rPr lang="en-US" b="1" dirty="0"/>
              <a:t>x = 4 &gt;&gt; 1; 	WriteLine(x); 	// right shift (0b100 &gt;&gt; 1 = 0b10 = 2)</a:t>
            </a:r>
          </a:p>
          <a:p>
            <a:r>
              <a:rPr lang="en-US" b="1" dirty="0"/>
              <a:t>x = ~4; 		WriteLine(x); 	// invert (~0b00000100 = 0b11111011 = -5)</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04510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normAutofit/>
          </a:bodyPr>
          <a:lstStyle/>
          <a:p>
            <a:r>
              <a:rPr lang="en-BO" sz="4000" dirty="0"/>
              <a:t>Operadores de manipulación de bits abreviados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tienen</a:t>
            </a:r>
            <a:r>
              <a:rPr lang="en-US" dirty="0"/>
              <a:t>, </a:t>
            </a:r>
            <a:r>
              <a:rPr lang="en-US" dirty="0" err="1"/>
              <a:t>como</a:t>
            </a:r>
            <a:r>
              <a:rPr lang="en-US" dirty="0"/>
              <a:t> los </a:t>
            </a:r>
            <a:r>
              <a:rPr lang="en-US" dirty="0" err="1"/>
              <a:t>arítméticos</a:t>
            </a:r>
            <a:r>
              <a:rPr lang="en-US" dirty="0"/>
              <a:t>, una version </a:t>
            </a:r>
            <a:r>
              <a:rPr lang="en-US" dirty="0" err="1"/>
              <a:t>abreviada</a:t>
            </a:r>
            <a:r>
              <a:rPr lang="en-US" dirty="0"/>
              <a:t>, </a:t>
            </a:r>
            <a:r>
              <a:rPr lang="en-US" dirty="0" err="1"/>
              <a:t>cuando</a:t>
            </a:r>
            <a:r>
              <a:rPr lang="en-US" dirty="0"/>
              <a:t> el </a:t>
            </a:r>
            <a:r>
              <a:rPr lang="en-US" dirty="0" err="1"/>
              <a:t>resultado</a:t>
            </a:r>
            <a:r>
              <a:rPr lang="en-US" dirty="0"/>
              <a:t> se </a:t>
            </a:r>
            <a:r>
              <a:rPr lang="en-US" dirty="0" err="1"/>
              <a:t>almacena</a:t>
            </a:r>
            <a:r>
              <a:rPr lang="en-US" dirty="0"/>
              <a:t> </a:t>
            </a:r>
            <a:r>
              <a:rPr lang="en-US" dirty="0" err="1"/>
              <a:t>en</a:t>
            </a:r>
            <a:r>
              <a:rPr lang="en-US" dirty="0"/>
              <a:t> la </a:t>
            </a:r>
            <a:r>
              <a:rPr lang="en-US" dirty="0" err="1"/>
              <a:t>misma</a:t>
            </a:r>
            <a:r>
              <a:rPr lang="en-US" dirty="0"/>
              <a:t> variable. </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353492" y="3513910"/>
            <a:ext cx="7485017"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x &amp;= 4; 	WriteLine(x); 	// and (0b101 &amp; 0b100 = 0b100 = 4)</a:t>
            </a:r>
          </a:p>
          <a:p>
            <a:r>
              <a:rPr lang="en-US" b="1" dirty="0"/>
              <a:t>x = 5; x |= 4; 	WriteLine(x);	// or (0b101 | 0b100 = 0b101 = 5)</a:t>
            </a:r>
          </a:p>
          <a:p>
            <a:r>
              <a:rPr lang="en-US" b="1" dirty="0"/>
              <a:t>x = 5; x ^= 4; 	WriteLine(x); 	// </a:t>
            </a:r>
            <a:r>
              <a:rPr lang="en-US" b="1" dirty="0" err="1"/>
              <a:t>xor</a:t>
            </a:r>
            <a:r>
              <a:rPr lang="en-US" b="1" dirty="0"/>
              <a:t> (0b101 ^ 0b100 = 0b001 = 1)</a:t>
            </a:r>
          </a:p>
          <a:p>
            <a:r>
              <a:rPr lang="en-US" b="1" dirty="0"/>
              <a:t>x = 4; x &lt;&lt;= 1; 	WriteLine(x); 	// left shift (0b100 &lt;&lt; 1 = 0b1000 = 8)</a:t>
            </a:r>
          </a:p>
          <a:p>
            <a:r>
              <a:rPr lang="en-US" b="1" dirty="0"/>
              <a:t>x = 4; x &gt;&gt;= 1; 	WriteLine(x); 	// right shift (0b100 &gt;&gt; 1 = 0b10 = 2)</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6922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2C51-83F6-F845-B4D0-332BD314FD7D}"/>
              </a:ext>
            </a:extLst>
          </p:cNvPr>
          <p:cNvSpPr>
            <a:spLocks noGrp="1"/>
          </p:cNvSpPr>
          <p:nvPr>
            <p:ph type="title"/>
          </p:nvPr>
        </p:nvSpPr>
        <p:spPr/>
        <p:txBody>
          <a:bodyPr/>
          <a:lstStyle/>
          <a:p>
            <a:r>
              <a:rPr lang="en-BO" dirty="0"/>
              <a:t>Orden de precedencia de operadores</a:t>
            </a:r>
          </a:p>
        </p:txBody>
      </p:sp>
      <p:sp>
        <p:nvSpPr>
          <p:cNvPr id="3" name="Content Placeholder 2">
            <a:extLst>
              <a:ext uri="{FF2B5EF4-FFF2-40B4-BE49-F238E27FC236}">
                <a16:creationId xmlns:a16="http://schemas.microsoft.com/office/drawing/2014/main" id="{F1A6414C-E00D-814E-811E-E352CBD7E09A}"/>
              </a:ext>
            </a:extLst>
          </p:cNvPr>
          <p:cNvSpPr>
            <a:spLocks noGrp="1"/>
          </p:cNvSpPr>
          <p:nvPr>
            <p:ph idx="1"/>
          </p:nvPr>
        </p:nvSpPr>
        <p:spPr>
          <a:xfrm>
            <a:off x="7686938" y="1781722"/>
            <a:ext cx="3768634" cy="414845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US" dirty="0" err="1"/>
              <a:t>En</a:t>
            </a:r>
            <a:r>
              <a:rPr lang="en-US" dirty="0"/>
              <a:t> C #, las </a:t>
            </a:r>
            <a:r>
              <a:rPr lang="en-US" dirty="0" err="1"/>
              <a:t>expresiones</a:t>
            </a:r>
            <a:r>
              <a:rPr lang="en-US" dirty="0"/>
              <a:t> </a:t>
            </a:r>
            <a:r>
              <a:rPr lang="en-US" dirty="0" err="1"/>
              <a:t>normalmente</a:t>
            </a:r>
            <a:r>
              <a:rPr lang="en-US" dirty="0"/>
              <a:t> se </a:t>
            </a:r>
            <a:r>
              <a:rPr lang="en-US" dirty="0" err="1"/>
              <a:t>evalúan</a:t>
            </a:r>
            <a:r>
              <a:rPr lang="en-US" dirty="0"/>
              <a:t> de </a:t>
            </a:r>
            <a:r>
              <a:rPr lang="en-US" dirty="0" err="1"/>
              <a:t>izquierda</a:t>
            </a:r>
            <a:r>
              <a:rPr lang="en-US" dirty="0"/>
              <a:t> a </a:t>
            </a:r>
            <a:r>
              <a:rPr lang="en-US" dirty="0" err="1"/>
              <a:t>derecha</a:t>
            </a:r>
            <a:r>
              <a:rPr lang="en-US" dirty="0"/>
              <a:t>. </a:t>
            </a:r>
          </a:p>
          <a:p>
            <a:pPr marL="0" indent="0">
              <a:buNone/>
            </a:pPr>
            <a:endParaRPr lang="en-US" dirty="0"/>
          </a:p>
          <a:p>
            <a:pPr marL="0" indent="0">
              <a:buNone/>
            </a:pPr>
            <a:r>
              <a:rPr lang="en-US" dirty="0"/>
              <a:t>Sin embargo, </a:t>
            </a:r>
            <a:r>
              <a:rPr lang="en-US" dirty="0" err="1"/>
              <a:t>cuando</a:t>
            </a:r>
            <a:r>
              <a:rPr lang="en-US" dirty="0"/>
              <a:t> una </a:t>
            </a:r>
            <a:r>
              <a:rPr lang="en-US" dirty="0" err="1"/>
              <a:t>expresión</a:t>
            </a:r>
            <a:r>
              <a:rPr lang="en-US" dirty="0"/>
              <a:t> </a:t>
            </a:r>
            <a:r>
              <a:rPr lang="en-US" dirty="0" err="1"/>
              <a:t>contiene</a:t>
            </a:r>
            <a:r>
              <a:rPr lang="en-US" dirty="0"/>
              <a:t> </a:t>
            </a:r>
            <a:r>
              <a:rPr lang="en-US" dirty="0" err="1"/>
              <a:t>múltiples</a:t>
            </a:r>
            <a:r>
              <a:rPr lang="en-US" dirty="0"/>
              <a:t> </a:t>
            </a:r>
            <a:r>
              <a:rPr lang="en-US" dirty="0" err="1"/>
              <a:t>operadores</a:t>
            </a:r>
            <a:r>
              <a:rPr lang="en-US" dirty="0"/>
              <a:t>, la </a:t>
            </a:r>
            <a:r>
              <a:rPr lang="en-US" dirty="0" err="1"/>
              <a:t>precedencia</a:t>
            </a:r>
            <a:r>
              <a:rPr lang="en-US" dirty="0"/>
              <a:t> de </a:t>
            </a:r>
            <a:r>
              <a:rPr lang="en-US" dirty="0" err="1"/>
              <a:t>esos</a:t>
            </a:r>
            <a:r>
              <a:rPr lang="en-US" dirty="0"/>
              <a:t> </a:t>
            </a:r>
            <a:r>
              <a:rPr lang="en-US" dirty="0" err="1"/>
              <a:t>operadores</a:t>
            </a:r>
            <a:r>
              <a:rPr lang="en-US" dirty="0"/>
              <a:t> decide el </a:t>
            </a:r>
            <a:r>
              <a:rPr lang="en-US" dirty="0" err="1"/>
              <a:t>orden</a:t>
            </a:r>
            <a:r>
              <a:rPr lang="en-US" dirty="0"/>
              <a:t> </a:t>
            </a:r>
            <a:r>
              <a:rPr lang="en-US" dirty="0" err="1"/>
              <a:t>en</a:t>
            </a:r>
            <a:r>
              <a:rPr lang="en-US" dirty="0"/>
              <a:t> que se </a:t>
            </a:r>
            <a:r>
              <a:rPr lang="en-US" dirty="0" err="1"/>
              <a:t>evalúan</a:t>
            </a:r>
            <a:r>
              <a:rPr lang="en-US" dirty="0"/>
              <a:t>. El </a:t>
            </a:r>
            <a:r>
              <a:rPr lang="en-US" dirty="0" err="1"/>
              <a:t>orden</a:t>
            </a:r>
            <a:r>
              <a:rPr lang="en-US" dirty="0"/>
              <a:t> de </a:t>
            </a:r>
            <a:r>
              <a:rPr lang="en-US" dirty="0" err="1"/>
              <a:t>precedencia</a:t>
            </a:r>
            <a:r>
              <a:rPr lang="en-US" dirty="0"/>
              <a:t> se </a:t>
            </a:r>
            <a:r>
              <a:rPr lang="en-US" dirty="0" err="1"/>
              <a:t>puede</a:t>
            </a:r>
            <a:r>
              <a:rPr lang="en-US" dirty="0"/>
              <a:t> </a:t>
            </a:r>
            <a:r>
              <a:rPr lang="en-US" dirty="0" err="1"/>
              <a:t>ver</a:t>
            </a:r>
            <a:r>
              <a:rPr lang="en-US" dirty="0"/>
              <a:t> </a:t>
            </a:r>
            <a:r>
              <a:rPr lang="en-US" dirty="0" err="1"/>
              <a:t>en</a:t>
            </a:r>
            <a:r>
              <a:rPr lang="en-US" dirty="0"/>
              <a:t> la table. </a:t>
            </a:r>
            <a:r>
              <a:rPr lang="en-US" dirty="0" err="1"/>
              <a:t>En</a:t>
            </a:r>
            <a:r>
              <a:rPr lang="en-US" dirty="0"/>
              <a:t> una expression se </a:t>
            </a:r>
            <a:r>
              <a:rPr lang="en-US" dirty="0" err="1"/>
              <a:t>evalúa</a:t>
            </a:r>
            <a:r>
              <a:rPr lang="en-US" dirty="0"/>
              <a:t> primero el </a:t>
            </a:r>
            <a:r>
              <a:rPr lang="en-US" dirty="0" err="1"/>
              <a:t>operador</a:t>
            </a:r>
            <a:r>
              <a:rPr lang="en-US" dirty="0"/>
              <a:t> con mayor </a:t>
            </a:r>
            <a:r>
              <a:rPr lang="en-US" dirty="0" err="1"/>
              <a:t>precedencia</a:t>
            </a:r>
            <a:r>
              <a:rPr lang="en-US" dirty="0"/>
              <a:t> (</a:t>
            </a:r>
            <a:r>
              <a:rPr lang="en-US" dirty="0" err="1"/>
              <a:t>más</a:t>
            </a:r>
            <a:r>
              <a:rPr lang="en-US" dirty="0"/>
              <a:t> </a:t>
            </a:r>
            <a:r>
              <a:rPr lang="en-US" dirty="0" err="1"/>
              <a:t>arriba</a:t>
            </a:r>
            <a:r>
              <a:rPr lang="en-US" dirty="0"/>
              <a:t> </a:t>
            </a:r>
            <a:r>
              <a:rPr lang="en-US" dirty="0" err="1"/>
              <a:t>en</a:t>
            </a:r>
            <a:r>
              <a:rPr lang="en-US" dirty="0"/>
              <a:t> la </a:t>
            </a:r>
            <a:r>
              <a:rPr lang="en-US" dirty="0" err="1"/>
              <a:t>tabla</a:t>
            </a:r>
            <a:r>
              <a:rPr lang="en-US" dirty="0"/>
              <a:t>).</a:t>
            </a:r>
            <a:endParaRPr lang="en-BO" dirty="0"/>
          </a:p>
        </p:txBody>
      </p:sp>
      <p:pic>
        <p:nvPicPr>
          <p:cNvPr id="4" name="Picture 3" descr="A screenshot of a cell phone&#10;&#10;Description automatically generated">
            <a:extLst>
              <a:ext uri="{FF2B5EF4-FFF2-40B4-BE49-F238E27FC236}">
                <a16:creationId xmlns:a16="http://schemas.microsoft.com/office/drawing/2014/main" id="{EF009F07-ECFD-E841-A679-5AE4961FBED0}"/>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252105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26AD-4592-9648-9D74-779A55B1D008}"/>
              </a:ext>
            </a:extLst>
          </p:cNvPr>
          <p:cNvSpPr>
            <a:spLocks noGrp="1"/>
          </p:cNvSpPr>
          <p:nvPr>
            <p:ph type="title"/>
          </p:nvPr>
        </p:nvSpPr>
        <p:spPr/>
        <p:txBody>
          <a:bodyPr/>
          <a:lstStyle/>
          <a:p>
            <a:r>
              <a:rPr lang="en-BO" dirty="0"/>
              <a:t>Creando un proyecto</a:t>
            </a:r>
          </a:p>
        </p:txBody>
      </p:sp>
      <p:sp>
        <p:nvSpPr>
          <p:cNvPr id="3" name="Content Placeholder 2">
            <a:extLst>
              <a:ext uri="{FF2B5EF4-FFF2-40B4-BE49-F238E27FC236}">
                <a16:creationId xmlns:a16="http://schemas.microsoft.com/office/drawing/2014/main" id="{61729D93-8753-6140-94D7-1D8FDFCD8433}"/>
              </a:ext>
            </a:extLst>
          </p:cNvPr>
          <p:cNvSpPr>
            <a:spLocks noGrp="1"/>
          </p:cNvSpPr>
          <p:nvPr>
            <p:ph idx="1"/>
          </p:nvPr>
        </p:nvSpPr>
        <p:spPr/>
        <p:txBody>
          <a:bodyPr>
            <a:normAutofit fontScale="92500" lnSpcReduction="10000"/>
          </a:bodyPr>
          <a:lstStyle/>
          <a:p>
            <a:pPr marL="0" indent="0">
              <a:buNone/>
            </a:pPr>
            <a:r>
              <a:rPr lang="es-ES" dirty="0"/>
              <a:t>Después de instalar el IDE, adelante y ejecútelo. Entonces necesitas crear un nuevo proyecto, que administrará los archivos fuente de C # y otros recursos. Para mostrar la ventana Nuevo proyecto, vaya a </a:t>
            </a:r>
          </a:p>
          <a:p>
            <a:pPr marL="0" indent="0">
              <a:buNone/>
            </a:pPr>
            <a:endParaRPr lang="es-ES" dirty="0"/>
          </a:p>
          <a:p>
            <a:pPr marL="0" indent="0">
              <a:buNone/>
            </a:pPr>
            <a:r>
              <a:rPr lang="es-ES" dirty="0"/>
              <a:t>Archivo ➤ Nuevo ➤ Proyecto en Visual Studio. </a:t>
            </a:r>
          </a:p>
          <a:p>
            <a:pPr marL="0" indent="0">
              <a:buNone/>
            </a:pPr>
            <a:endParaRPr lang="es-ES" dirty="0"/>
          </a:p>
          <a:p>
            <a:pPr marL="0" indent="0">
              <a:buNone/>
            </a:pPr>
            <a:r>
              <a:rPr lang="es-ES" dirty="0"/>
              <a:t>Desde allí, seleccione el tipo de plantilla Visual C # en el marco izquierdo. Luego seleccione la plantilla de la aplicación Consola en el marco derecho. En el fondo de la ventana puede configurar el nombre y la ubicación del proyecto si querer. Cuando haya terminado, haga clic en Aceptar y el asistente de proyecto creará su proyecto.</a:t>
            </a:r>
            <a:endParaRPr lang="en-BO" dirty="0"/>
          </a:p>
        </p:txBody>
      </p:sp>
    </p:spTree>
    <p:extLst>
      <p:ext uri="{BB962C8B-B14F-4D97-AF65-F5344CB8AC3E}">
        <p14:creationId xmlns:p14="http://schemas.microsoft.com/office/powerpoint/2010/main" val="3726115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DCA6-9165-BA45-980D-92CCCE687E23}"/>
              </a:ext>
            </a:extLst>
          </p:cNvPr>
          <p:cNvSpPr>
            <a:spLocks noGrp="1"/>
          </p:cNvSpPr>
          <p:nvPr>
            <p:ph type="title"/>
          </p:nvPr>
        </p:nvSpPr>
        <p:spPr/>
        <p:txBody>
          <a:bodyPr/>
          <a:lstStyle/>
          <a:p>
            <a:r>
              <a:rPr lang="en-BO" dirty="0"/>
              <a:t>Usando paréntesis</a:t>
            </a:r>
          </a:p>
        </p:txBody>
      </p:sp>
      <p:sp>
        <p:nvSpPr>
          <p:cNvPr id="3" name="Content Placeholder 2">
            <a:extLst>
              <a:ext uri="{FF2B5EF4-FFF2-40B4-BE49-F238E27FC236}">
                <a16:creationId xmlns:a16="http://schemas.microsoft.com/office/drawing/2014/main" id="{D386D95D-214E-9B4E-B678-4388C1CC0EEE}"/>
              </a:ext>
            </a:extLst>
          </p:cNvPr>
          <p:cNvSpPr>
            <a:spLocks noGrp="1"/>
          </p:cNvSpPr>
          <p:nvPr>
            <p:ph idx="1"/>
          </p:nvPr>
        </p:nvSpPr>
        <p:spPr>
          <a:xfrm>
            <a:off x="838200" y="1825625"/>
            <a:ext cx="10515600" cy="1797141"/>
          </a:xfrm>
        </p:spPr>
        <p:txBody>
          <a:bodyPr/>
          <a:lstStyle/>
          <a:p>
            <a:pPr marL="0" indent="0">
              <a:buNone/>
            </a:pPr>
            <a:r>
              <a:rPr lang="en-BO" dirty="0"/>
              <a:t>Los paréntesis se usan para romper el orden de precedencia de los operadores y se considera una buena práctica usarlos en expresiones complicadas para no depender de nuestra interpretación de las reglas de precedencia.</a:t>
            </a:r>
          </a:p>
        </p:txBody>
      </p:sp>
      <p:sp>
        <p:nvSpPr>
          <p:cNvPr id="4" name="TextBox 3">
            <a:extLst>
              <a:ext uri="{FF2B5EF4-FFF2-40B4-BE49-F238E27FC236}">
                <a16:creationId xmlns:a16="http://schemas.microsoft.com/office/drawing/2014/main" id="{2DB7E38A-B176-5B47-A935-3255B5998D5B}"/>
              </a:ext>
            </a:extLst>
          </p:cNvPr>
          <p:cNvSpPr txBox="1"/>
          <p:nvPr/>
        </p:nvSpPr>
        <p:spPr>
          <a:xfrm>
            <a:off x="3818028" y="3979817"/>
            <a:ext cx="4555944"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x = 2+3 &gt; 1*4 &amp;&amp; 5/5 == 1;</a:t>
            </a:r>
          </a:p>
          <a:p>
            <a:r>
              <a:rPr lang="en-US" b="1" dirty="0"/>
              <a:t>var y = ((2+3) &gt; (1*4)) &amp;&amp; ((5/5) == 1);</a:t>
            </a:r>
          </a:p>
          <a:p>
            <a:endParaRPr lang="en-US" b="1" dirty="0"/>
          </a:p>
          <a:p>
            <a:r>
              <a:rPr lang="en-US" b="1" dirty="0"/>
              <a:t>WriteLine(x);	// True</a:t>
            </a:r>
          </a:p>
          <a:p>
            <a:r>
              <a:rPr lang="en-US" b="1" dirty="0"/>
              <a:t>WriteLine(y);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7386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3DFD-6407-C14E-BE15-2661E60F6319}"/>
              </a:ext>
            </a:extLst>
          </p:cNvPr>
          <p:cNvSpPr>
            <a:spLocks noGrp="1"/>
          </p:cNvSpPr>
          <p:nvPr>
            <p:ph type="title"/>
          </p:nvPr>
        </p:nvSpPr>
        <p:spPr/>
        <p:txBody>
          <a:bodyPr/>
          <a:lstStyle/>
          <a:p>
            <a:r>
              <a:rPr lang="en-BO" dirty="0"/>
              <a:t>Capítulo 3</a:t>
            </a:r>
          </a:p>
        </p:txBody>
      </p:sp>
      <p:sp>
        <p:nvSpPr>
          <p:cNvPr id="3" name="Content Placeholder 2">
            <a:extLst>
              <a:ext uri="{FF2B5EF4-FFF2-40B4-BE49-F238E27FC236}">
                <a16:creationId xmlns:a16="http://schemas.microsoft.com/office/drawing/2014/main" id="{2698D120-95DF-8E48-A542-CF4BF18AB025}"/>
              </a:ext>
            </a:extLst>
          </p:cNvPr>
          <p:cNvSpPr>
            <a:spLocks noGrp="1"/>
          </p:cNvSpPr>
          <p:nvPr>
            <p:ph idx="1"/>
          </p:nvPr>
        </p:nvSpPr>
        <p:spPr/>
        <p:txBody>
          <a:bodyPr>
            <a:normAutofit/>
          </a:bodyPr>
          <a:lstStyle/>
          <a:p>
            <a:pPr marL="0" indent="0">
              <a:buNone/>
            </a:pPr>
            <a:r>
              <a:rPr lang="en-BO" sz="4000" b="1" dirty="0"/>
              <a:t>Strings</a:t>
            </a:r>
          </a:p>
        </p:txBody>
      </p:sp>
    </p:spTree>
    <p:extLst>
      <p:ext uri="{BB962C8B-B14F-4D97-AF65-F5344CB8AC3E}">
        <p14:creationId xmlns:p14="http://schemas.microsoft.com/office/powerpoint/2010/main" val="1042911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E70F-6438-B040-A1D0-46B5E7500B4C}"/>
              </a:ext>
            </a:extLst>
          </p:cNvPr>
          <p:cNvSpPr>
            <a:spLocks noGrp="1"/>
          </p:cNvSpPr>
          <p:nvPr>
            <p:ph type="title"/>
          </p:nvPr>
        </p:nvSpPr>
        <p:spPr/>
        <p:txBody>
          <a:bodyPr/>
          <a:lstStyle/>
          <a:p>
            <a:r>
              <a:rPr lang="en-BO" dirty="0"/>
              <a:t>Variables y literales strings</a:t>
            </a:r>
          </a:p>
        </p:txBody>
      </p:sp>
      <p:sp>
        <p:nvSpPr>
          <p:cNvPr id="3" name="Content Placeholder 2">
            <a:extLst>
              <a:ext uri="{FF2B5EF4-FFF2-40B4-BE49-F238E27FC236}">
                <a16:creationId xmlns:a16="http://schemas.microsoft.com/office/drawing/2014/main" id="{5FAFA02C-BB29-4846-B4C2-1C595D3AD3FE}"/>
              </a:ext>
            </a:extLst>
          </p:cNvPr>
          <p:cNvSpPr>
            <a:spLocks noGrp="1"/>
          </p:cNvSpPr>
          <p:nvPr>
            <p:ph idx="1"/>
          </p:nvPr>
        </p:nvSpPr>
        <p:spPr>
          <a:xfrm>
            <a:off x="838200" y="1825625"/>
            <a:ext cx="10515600" cy="1135289"/>
          </a:xfrm>
        </p:spPr>
        <p:txBody>
          <a:bodyPr/>
          <a:lstStyle/>
          <a:p>
            <a:pPr marL="0" indent="0">
              <a:buNone/>
            </a:pPr>
            <a:r>
              <a:rPr lang="en-US" dirty="0"/>
              <a:t>El </a:t>
            </a:r>
            <a:r>
              <a:rPr lang="en-US" dirty="0" err="1"/>
              <a:t>tipo</a:t>
            </a:r>
            <a:r>
              <a:rPr lang="en-US" dirty="0"/>
              <a:t> de </a:t>
            </a:r>
            <a:r>
              <a:rPr lang="en-US" dirty="0" err="1"/>
              <a:t>datos</a:t>
            </a:r>
            <a:r>
              <a:rPr lang="en-US" dirty="0"/>
              <a:t> string se </a:t>
            </a:r>
            <a:r>
              <a:rPr lang="en-US" dirty="0" err="1"/>
              <a:t>utiliza</a:t>
            </a:r>
            <a:r>
              <a:rPr lang="en-US" dirty="0"/>
              <a:t> para </a:t>
            </a:r>
            <a:r>
              <a:rPr lang="en-US" dirty="0" err="1"/>
              <a:t>almacenar</a:t>
            </a:r>
            <a:r>
              <a:rPr lang="en-US" dirty="0"/>
              <a:t> </a:t>
            </a:r>
            <a:r>
              <a:rPr lang="en-US" dirty="0" err="1"/>
              <a:t>textos</a:t>
            </a:r>
            <a:r>
              <a:rPr lang="en-US" dirty="0"/>
              <a:t>. Los </a:t>
            </a:r>
            <a:r>
              <a:rPr lang="en-US" dirty="0" err="1"/>
              <a:t>literales</a:t>
            </a:r>
            <a:r>
              <a:rPr lang="en-US" dirty="0"/>
              <a:t> string se </a:t>
            </a:r>
            <a:r>
              <a:rPr lang="en-US" dirty="0" err="1"/>
              <a:t>codifican</a:t>
            </a:r>
            <a:r>
              <a:rPr lang="en-US" dirty="0"/>
              <a:t> </a:t>
            </a:r>
            <a:r>
              <a:rPr lang="en-US" dirty="0" err="1"/>
              <a:t>colocando</a:t>
            </a:r>
            <a:r>
              <a:rPr lang="en-US" dirty="0"/>
              <a:t> el </a:t>
            </a:r>
            <a:r>
              <a:rPr lang="en-US" dirty="0" err="1"/>
              <a:t>texto</a:t>
            </a:r>
            <a:r>
              <a:rPr lang="en-US" dirty="0"/>
              <a:t> (</a:t>
            </a:r>
            <a:r>
              <a:rPr lang="en-US" dirty="0" err="1"/>
              <a:t>cadena</a:t>
            </a:r>
            <a:r>
              <a:rPr lang="en-US" dirty="0"/>
              <a:t>) entre </a:t>
            </a:r>
            <a:r>
              <a:rPr lang="en-US" dirty="0" err="1"/>
              <a:t>comillas</a:t>
            </a:r>
            <a:r>
              <a:rPr lang="en-US" dirty="0"/>
              <a:t> </a:t>
            </a:r>
            <a:r>
              <a:rPr lang="en-US" dirty="0" err="1"/>
              <a:t>dobles</a:t>
            </a:r>
            <a:r>
              <a:rPr lang="en-US" dirty="0"/>
              <a:t>.</a:t>
            </a:r>
            <a:endParaRPr lang="en-BO" dirty="0"/>
          </a:p>
        </p:txBody>
      </p:sp>
      <p:sp>
        <p:nvSpPr>
          <p:cNvPr id="4" name="TextBox 3">
            <a:extLst>
              <a:ext uri="{FF2B5EF4-FFF2-40B4-BE49-F238E27FC236}">
                <a16:creationId xmlns:a16="http://schemas.microsoft.com/office/drawing/2014/main" id="{9E7F488C-57E2-C24B-A5CB-D93C3A48A4AC}"/>
              </a:ext>
            </a:extLst>
          </p:cNvPr>
          <p:cNvSpPr txBox="1"/>
          <p:nvPr/>
        </p:nvSpPr>
        <p:spPr>
          <a:xfrm>
            <a:off x="3891099" y="3557455"/>
            <a:ext cx="440980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s = "Hello";</a:t>
            </a:r>
          </a:p>
          <a:p>
            <a:r>
              <a:rPr lang="en-US" b="1" dirty="0"/>
              <a:t>var w = "*** "; 		</a:t>
            </a:r>
          </a:p>
          <a:p>
            <a:r>
              <a:rPr lang="en-US" b="1" dirty="0"/>
              <a:t>WriteLine(s);		// Hello</a:t>
            </a:r>
          </a:p>
          <a:p>
            <a:r>
              <a:rPr lang="en-US" b="1" dirty="0"/>
              <a:t>WriteLine("World");	// World</a:t>
            </a:r>
          </a:p>
          <a:p>
            <a:r>
              <a:rPr lang="en-US" b="1" dirty="0"/>
              <a:t>WriteLine(w);		// ***</a:t>
            </a:r>
          </a:p>
          <a:p>
            <a:r>
              <a:rPr lang="en-US" b="1" dirty="0">
                <a:solidFill>
                  <a:schemeClr val="bg1"/>
                </a:solidFill>
              </a:rPr>
              <a:t>WriteLine("Hola Mundo</a:t>
            </a:r>
            <a:r>
              <a:rPr lang="en-US" b="1" dirty="0"/>
              <a:t> "</a:t>
            </a:r>
            <a:r>
              <a:rPr lang="en-US" b="1" dirty="0">
                <a:solidFill>
                  <a:schemeClr val="bg1"/>
                </a:solidFill>
              </a:rPr>
              <a:t>);	// Hola Mundo</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5902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031E-FE55-AE4C-B720-28C220357C64}"/>
              </a:ext>
            </a:extLst>
          </p:cNvPr>
          <p:cNvSpPr>
            <a:spLocks noGrp="1"/>
          </p:cNvSpPr>
          <p:nvPr>
            <p:ph type="title"/>
          </p:nvPr>
        </p:nvSpPr>
        <p:spPr/>
        <p:txBody>
          <a:bodyPr/>
          <a:lstStyle/>
          <a:p>
            <a:r>
              <a:rPr lang="en-BO" dirty="0"/>
              <a:t>Concatenación de strings</a:t>
            </a:r>
          </a:p>
        </p:txBody>
      </p:sp>
      <p:sp>
        <p:nvSpPr>
          <p:cNvPr id="3" name="Content Placeholder 2">
            <a:extLst>
              <a:ext uri="{FF2B5EF4-FFF2-40B4-BE49-F238E27FC236}">
                <a16:creationId xmlns:a16="http://schemas.microsoft.com/office/drawing/2014/main" id="{4FFD7203-038E-5C42-9647-826C9BA8170A}"/>
              </a:ext>
            </a:extLst>
          </p:cNvPr>
          <p:cNvSpPr>
            <a:spLocks noGrp="1"/>
          </p:cNvSpPr>
          <p:nvPr>
            <p:ph idx="1"/>
          </p:nvPr>
        </p:nvSpPr>
        <p:spPr>
          <a:xfrm>
            <a:off x="838200" y="1825625"/>
            <a:ext cx="10515600" cy="1431381"/>
          </a:xfrm>
        </p:spPr>
        <p:txBody>
          <a:bodyPr/>
          <a:lstStyle/>
          <a:p>
            <a:pPr marL="0" indent="0">
              <a:buNone/>
            </a:pPr>
            <a:r>
              <a:rPr lang="en-US" dirty="0"/>
              <a:t>El </a:t>
            </a:r>
            <a:r>
              <a:rPr lang="en-US" dirty="0" err="1"/>
              <a:t>operador</a:t>
            </a:r>
            <a:r>
              <a:rPr lang="en-US" dirty="0"/>
              <a:t> de </a:t>
            </a:r>
            <a:r>
              <a:rPr lang="en-US" dirty="0" err="1"/>
              <a:t>concatenación</a:t>
            </a:r>
            <a:r>
              <a:rPr lang="en-US" dirty="0"/>
              <a:t> (+) </a:t>
            </a:r>
            <a:r>
              <a:rPr lang="en-US" dirty="0" err="1"/>
              <a:t>puede</a:t>
            </a:r>
            <a:r>
              <a:rPr lang="en-US" dirty="0"/>
              <a:t> </a:t>
            </a:r>
            <a:r>
              <a:rPr lang="en-US" dirty="0" err="1"/>
              <a:t>unir</a:t>
            </a:r>
            <a:r>
              <a:rPr lang="en-US" dirty="0"/>
              <a:t> strings. </a:t>
            </a:r>
            <a:r>
              <a:rPr lang="en-US" dirty="0" err="1"/>
              <a:t>También</a:t>
            </a:r>
            <a:r>
              <a:rPr lang="en-US" dirty="0"/>
              <a:t> es possible </a:t>
            </a:r>
            <a:r>
              <a:rPr lang="en-US" dirty="0" err="1"/>
              <a:t>usar</a:t>
            </a:r>
            <a:r>
              <a:rPr lang="en-US" dirty="0"/>
              <a:t> (+ =) el </a:t>
            </a:r>
            <a:r>
              <a:rPr lang="en-US" dirty="0" err="1"/>
              <a:t>operador</a:t>
            </a:r>
            <a:r>
              <a:rPr lang="en-US" dirty="0"/>
              <a:t> </a:t>
            </a:r>
            <a:r>
              <a:rPr lang="en-US" dirty="0" err="1"/>
              <a:t>abreviado</a:t>
            </a:r>
            <a:r>
              <a:rPr lang="en-US" dirty="0"/>
              <a:t>, para </a:t>
            </a:r>
            <a:r>
              <a:rPr lang="en-US" dirty="0" err="1"/>
              <a:t>hacer</a:t>
            </a:r>
            <a:r>
              <a:rPr lang="en-US" dirty="0"/>
              <a:t> la union y </a:t>
            </a:r>
            <a:r>
              <a:rPr lang="en-US" dirty="0" err="1"/>
              <a:t>almacenamiento</a:t>
            </a:r>
            <a:r>
              <a:rPr lang="en-US" dirty="0"/>
              <a:t> </a:t>
            </a:r>
            <a:r>
              <a:rPr lang="en-US" dirty="0" err="1"/>
              <a:t>en</a:t>
            </a:r>
            <a:r>
              <a:rPr lang="en-US" dirty="0"/>
              <a:t> la </a:t>
            </a:r>
            <a:r>
              <a:rPr lang="en-US" dirty="0" err="1"/>
              <a:t>misma</a:t>
            </a:r>
            <a:r>
              <a:rPr lang="en-US" dirty="0"/>
              <a:t> variable.</a:t>
            </a:r>
            <a:endParaRPr lang="en-BO" dirty="0"/>
          </a:p>
        </p:txBody>
      </p:sp>
      <p:sp>
        <p:nvSpPr>
          <p:cNvPr id="4" name="TextBox 3">
            <a:extLst>
              <a:ext uri="{FF2B5EF4-FFF2-40B4-BE49-F238E27FC236}">
                <a16:creationId xmlns:a16="http://schemas.microsoft.com/office/drawing/2014/main" id="{2E1AF3EA-71FA-4441-BB62-FFC5ACC12B42}"/>
              </a:ext>
            </a:extLst>
          </p:cNvPr>
          <p:cNvSpPr txBox="1"/>
          <p:nvPr/>
        </p:nvSpPr>
        <p:spPr>
          <a:xfrm>
            <a:off x="1487396" y="3278731"/>
            <a:ext cx="5371556"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 </a:t>
            </a:r>
          </a:p>
          <a:p>
            <a:r>
              <a:rPr lang="en-US" b="1" dirty="0"/>
              <a:t>var h = "Hello";</a:t>
            </a:r>
          </a:p>
          <a:p>
            <a:r>
              <a:rPr lang="en-US" b="1" dirty="0"/>
              <a:t>string w = " " + "World";</a:t>
            </a:r>
          </a:p>
          <a:p>
            <a:r>
              <a:rPr lang="en-US" b="1" dirty="0"/>
              <a:t>WriteLine(h + w); 			// Hello World</a:t>
            </a:r>
          </a:p>
          <a:p>
            <a:r>
              <a:rPr lang="en-US" b="1" dirty="0"/>
              <a:t>WriteLine("Hola" + " World!");	// Hello World!</a:t>
            </a:r>
          </a:p>
          <a:p>
            <a:r>
              <a:rPr lang="en-US" b="1" dirty="0"/>
              <a:t>h += " World"; WriteLine(h);		// Hello World</a:t>
            </a:r>
          </a:p>
          <a:p>
            <a:r>
              <a:rPr lang="en-US" b="1" dirty="0">
                <a:solidFill>
                  <a:schemeClr val="bg1"/>
                </a:solidFill>
              </a:rPr>
              <a:t>WriteLine(h + c);			// Hello World!</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 + " </a:t>
            </a:r>
            <a:r>
              <a:rPr lang="en-US" b="1" dirty="0" err="1"/>
              <a:t>unidades</a:t>
            </a:r>
            <a:r>
              <a:rPr lang="en-US" b="1" dirty="0"/>
              <a:t>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947039A0-F2CA-804A-9474-48CA745FB0CF}"/>
              </a:ext>
            </a:extLst>
          </p:cNvPr>
          <p:cNvSpPr txBox="1"/>
          <p:nvPr/>
        </p:nvSpPr>
        <p:spPr>
          <a:xfrm>
            <a:off x="7935278" y="3762103"/>
            <a:ext cx="276932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err="1"/>
              <a:t>Cuando</a:t>
            </a:r>
            <a:r>
              <a:rPr lang="en-US" dirty="0"/>
              <a:t> </a:t>
            </a:r>
            <a:r>
              <a:rPr lang="en-US" dirty="0" err="1"/>
              <a:t>uno</a:t>
            </a:r>
            <a:r>
              <a:rPr lang="en-US" dirty="0"/>
              <a:t> de los </a:t>
            </a:r>
            <a:r>
              <a:rPr lang="en-US" dirty="0" err="1"/>
              <a:t>operandos</a:t>
            </a:r>
            <a:r>
              <a:rPr lang="en-US" dirty="0"/>
              <a:t> no es de </a:t>
            </a:r>
            <a:r>
              <a:rPr lang="en-US" dirty="0" err="1"/>
              <a:t>tipo</a:t>
            </a:r>
            <a:r>
              <a:rPr lang="en-US" dirty="0"/>
              <a:t> string, el </a:t>
            </a:r>
            <a:r>
              <a:rPr lang="en-US" dirty="0" err="1"/>
              <a:t>operador</a:t>
            </a:r>
            <a:r>
              <a:rPr lang="en-US" dirty="0"/>
              <a:t> de </a:t>
            </a:r>
            <a:r>
              <a:rPr lang="en-US" dirty="0" err="1"/>
              <a:t>concatenación</a:t>
            </a:r>
            <a:r>
              <a:rPr lang="en-US" dirty="0"/>
              <a:t> </a:t>
            </a:r>
            <a:r>
              <a:rPr lang="en-US" dirty="0" err="1"/>
              <a:t>convertirá</a:t>
            </a:r>
            <a:r>
              <a:rPr lang="en-US" dirty="0"/>
              <a:t> </a:t>
            </a:r>
            <a:r>
              <a:rPr lang="en-US" dirty="0" err="1"/>
              <a:t>implícitamente</a:t>
            </a:r>
            <a:r>
              <a:rPr lang="en-US" dirty="0"/>
              <a:t> el </a:t>
            </a:r>
            <a:r>
              <a:rPr lang="en-US" dirty="0" err="1"/>
              <a:t>tipo</a:t>
            </a:r>
            <a:r>
              <a:rPr lang="en-US" dirty="0"/>
              <a:t> que no es string </a:t>
            </a:r>
            <a:r>
              <a:rPr lang="en-US" dirty="0" err="1"/>
              <a:t>en</a:t>
            </a:r>
            <a:r>
              <a:rPr lang="en-US" dirty="0"/>
              <a:t> una string</a:t>
            </a:r>
            <a:endParaRPr lang="en-BO" dirty="0"/>
          </a:p>
        </p:txBody>
      </p:sp>
    </p:spTree>
    <p:extLst>
      <p:ext uri="{BB962C8B-B14F-4D97-AF65-F5344CB8AC3E}">
        <p14:creationId xmlns:p14="http://schemas.microsoft.com/office/powerpoint/2010/main" val="1187670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1FFE-16BC-DC4E-A3B5-1E97F2DAC0D3}"/>
              </a:ext>
            </a:extLst>
          </p:cNvPr>
          <p:cNvSpPr>
            <a:spLocks noGrp="1"/>
          </p:cNvSpPr>
          <p:nvPr>
            <p:ph type="title"/>
          </p:nvPr>
        </p:nvSpPr>
        <p:spPr/>
        <p:txBody>
          <a:bodyPr>
            <a:normAutofit/>
          </a:bodyPr>
          <a:lstStyle/>
          <a:p>
            <a:r>
              <a:rPr lang="en-BO" sz="4000" dirty="0"/>
              <a:t>Concatenación explicita de con tipos no strings</a:t>
            </a:r>
          </a:p>
        </p:txBody>
      </p:sp>
      <p:sp>
        <p:nvSpPr>
          <p:cNvPr id="3" name="Content Placeholder 2">
            <a:extLst>
              <a:ext uri="{FF2B5EF4-FFF2-40B4-BE49-F238E27FC236}">
                <a16:creationId xmlns:a16="http://schemas.microsoft.com/office/drawing/2014/main" id="{147A4513-B570-D245-9BD5-DA7F820AA12A}"/>
              </a:ext>
            </a:extLst>
          </p:cNvPr>
          <p:cNvSpPr>
            <a:spLocks noGrp="1"/>
          </p:cNvSpPr>
          <p:nvPr>
            <p:ph idx="1"/>
          </p:nvPr>
        </p:nvSpPr>
        <p:spPr>
          <a:xfrm>
            <a:off x="838200" y="1825625"/>
            <a:ext cx="10515600" cy="1396546"/>
          </a:xfrm>
        </p:spPr>
        <p:txBody>
          <a:bodyPr>
            <a:normAutofit fontScale="92500" lnSpcReduction="20000"/>
          </a:bodyPr>
          <a:lstStyle/>
          <a:p>
            <a:pPr marL="0" indent="0">
              <a:buNone/>
            </a:pPr>
            <a:r>
              <a:rPr lang="en-US" dirty="0"/>
              <a:t>La </a:t>
            </a:r>
            <a:r>
              <a:rPr lang="en-US" dirty="0" err="1"/>
              <a:t>conversión</a:t>
            </a:r>
            <a:r>
              <a:rPr lang="en-US" dirty="0"/>
              <a:t> </a:t>
            </a:r>
            <a:r>
              <a:rPr lang="en-US" dirty="0" err="1"/>
              <a:t>numérica</a:t>
            </a:r>
            <a:r>
              <a:rPr lang="en-US" dirty="0"/>
              <a:t> a strings se </a:t>
            </a:r>
            <a:r>
              <a:rPr lang="en-US" dirty="0" err="1"/>
              <a:t>realiza</a:t>
            </a:r>
            <a:r>
              <a:rPr lang="en-US" dirty="0"/>
              <a:t> </a:t>
            </a:r>
            <a:r>
              <a:rPr lang="en-US" dirty="0" err="1"/>
              <a:t>explícitamente</a:t>
            </a:r>
            <a:r>
              <a:rPr lang="en-US" dirty="0"/>
              <a:t> </a:t>
            </a:r>
            <a:r>
              <a:rPr lang="en-US" dirty="0" err="1"/>
              <a:t>utilizando</a:t>
            </a:r>
            <a:r>
              <a:rPr lang="en-US" dirty="0"/>
              <a:t> el </a:t>
            </a:r>
            <a:r>
              <a:rPr lang="en-US" dirty="0" err="1"/>
              <a:t>método</a:t>
            </a:r>
            <a:r>
              <a:rPr lang="en-US" dirty="0"/>
              <a:t> </a:t>
            </a:r>
            <a:r>
              <a:rPr lang="en-US" dirty="0" err="1"/>
              <a:t>ToString</a:t>
            </a:r>
            <a:r>
              <a:rPr lang="en-US" dirty="0"/>
              <a:t>(). </a:t>
            </a:r>
            <a:r>
              <a:rPr lang="en-US" dirty="0" err="1"/>
              <a:t>Todos</a:t>
            </a:r>
            <a:r>
              <a:rPr lang="en-US" dirty="0"/>
              <a:t> los </a:t>
            </a:r>
            <a:r>
              <a:rPr lang="en-US" dirty="0" err="1"/>
              <a:t>tipos</a:t>
            </a:r>
            <a:r>
              <a:rPr lang="en-US" dirty="0"/>
              <a:t> </a:t>
            </a:r>
            <a:r>
              <a:rPr lang="en-US" dirty="0" err="1"/>
              <a:t>en</a:t>
            </a:r>
            <a:r>
              <a:rPr lang="en-US" dirty="0"/>
              <a:t> C # </a:t>
            </a:r>
            <a:r>
              <a:rPr lang="en-US" dirty="0" err="1"/>
              <a:t>tienen</a:t>
            </a:r>
            <a:r>
              <a:rPr lang="en-US" dirty="0"/>
              <a:t> </a:t>
            </a:r>
            <a:r>
              <a:rPr lang="en-US" dirty="0" err="1"/>
              <a:t>este</a:t>
            </a:r>
            <a:r>
              <a:rPr lang="en-US" dirty="0"/>
              <a:t> </a:t>
            </a:r>
            <a:r>
              <a:rPr lang="en-US" dirty="0" err="1"/>
              <a:t>método</a:t>
            </a:r>
            <a:r>
              <a:rPr lang="en-US" dirty="0"/>
              <a:t>. </a:t>
            </a:r>
          </a:p>
          <a:p>
            <a:pPr marL="0" indent="0">
              <a:buNone/>
            </a:pPr>
            <a:r>
              <a:rPr lang="en-US" dirty="0" err="1"/>
              <a:t>En</a:t>
            </a:r>
            <a:r>
              <a:rPr lang="en-US" dirty="0"/>
              <a:t> el </a:t>
            </a:r>
            <a:r>
              <a:rPr lang="en-US" dirty="0" err="1"/>
              <a:t>caso</a:t>
            </a:r>
            <a:r>
              <a:rPr lang="en-US" dirty="0"/>
              <a:t> de los </a:t>
            </a:r>
            <a:r>
              <a:rPr lang="en-US" dirty="0" err="1"/>
              <a:t>tipos</a:t>
            </a:r>
            <a:r>
              <a:rPr lang="en-US" dirty="0"/>
              <a:t> </a:t>
            </a:r>
            <a:r>
              <a:rPr lang="en-US" dirty="0" err="1"/>
              <a:t>numéricos</a:t>
            </a:r>
            <a:r>
              <a:rPr lang="en-US" dirty="0"/>
              <a:t> y el </a:t>
            </a:r>
            <a:r>
              <a:rPr lang="en-US" dirty="0" err="1"/>
              <a:t>tipo</a:t>
            </a:r>
            <a:r>
              <a:rPr lang="en-US" dirty="0"/>
              <a:t> char </a:t>
            </a:r>
            <a:r>
              <a:rPr lang="en-US" dirty="0" err="1"/>
              <a:t>este</a:t>
            </a:r>
            <a:r>
              <a:rPr lang="en-US" dirty="0"/>
              <a:t> </a:t>
            </a:r>
            <a:r>
              <a:rPr lang="en-US" dirty="0" err="1"/>
              <a:t>método</a:t>
            </a:r>
            <a:r>
              <a:rPr lang="en-US" dirty="0"/>
              <a:t> </a:t>
            </a:r>
            <a:r>
              <a:rPr lang="en-US" dirty="0" err="1"/>
              <a:t>regresa</a:t>
            </a:r>
            <a:r>
              <a:rPr lang="en-US" dirty="0"/>
              <a:t> la version string </a:t>
            </a:r>
            <a:r>
              <a:rPr lang="en-US" dirty="0" err="1"/>
              <a:t>correspondiente</a:t>
            </a:r>
            <a:r>
              <a:rPr lang="en-US" dirty="0"/>
              <a:t>.</a:t>
            </a:r>
            <a:endParaRPr lang="en-BO" dirty="0"/>
          </a:p>
        </p:txBody>
      </p:sp>
      <p:sp>
        <p:nvSpPr>
          <p:cNvPr id="4" name="TextBox 3">
            <a:extLst>
              <a:ext uri="{FF2B5EF4-FFF2-40B4-BE49-F238E27FC236}">
                <a16:creationId xmlns:a16="http://schemas.microsoft.com/office/drawing/2014/main" id="{1CCA2F97-A3ED-4B4D-9527-3D9C4106800B}"/>
              </a:ext>
            </a:extLst>
          </p:cNvPr>
          <p:cNvSpPr txBox="1"/>
          <p:nvPr/>
        </p:nvSpPr>
        <p:spPr>
          <a:xfrm>
            <a:off x="3160326" y="3609704"/>
            <a:ext cx="587134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c = '!'; </a:t>
            </a:r>
          </a:p>
          <a:p>
            <a:r>
              <a:rPr lang="en-US" b="1" dirty="0"/>
              <a:t>var h = "Hello";</a:t>
            </a:r>
          </a:p>
          <a:p>
            <a:r>
              <a:rPr lang="en-US" b="1" dirty="0"/>
              <a:t>var mil = 1_000;</a:t>
            </a:r>
          </a:p>
          <a:p>
            <a:r>
              <a:rPr lang="en-US" b="1" dirty="0">
                <a:solidFill>
                  <a:schemeClr val="bg1"/>
                </a:solidFill>
              </a:rPr>
              <a:t>WriteLine(h + </a:t>
            </a:r>
            <a:r>
              <a:rPr lang="en-US" b="1" dirty="0" err="1">
                <a:solidFill>
                  <a:schemeClr val="bg1"/>
                </a:solidFill>
              </a:rPr>
              <a:t>c.ToString</a:t>
            </a:r>
            <a:r>
              <a:rPr lang="en-US" b="1" dirty="0">
                <a:solidFill>
                  <a:schemeClr val="bg1"/>
                </a:solidFill>
              </a:rPr>
              <a:t>());		// Hello!</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+ 12.ToString() + " </a:t>
            </a:r>
            <a:r>
              <a:rPr lang="en-US" b="1" dirty="0" err="1"/>
              <a:t>unidades</a:t>
            </a:r>
            <a:r>
              <a:rPr lang="en-US" b="1" dirty="0"/>
              <a:t> ");</a:t>
            </a:r>
          </a:p>
          <a:p>
            <a:r>
              <a:rPr lang="en-US" b="1" dirty="0"/>
              <a:t>WriteLine</a:t>
            </a:r>
            <a:r>
              <a:rPr lang="en-US" b="1" dirty="0">
                <a:solidFill>
                  <a:schemeClr val="bg1"/>
                </a:solidFill>
              </a:rPr>
              <a:t> (</a:t>
            </a:r>
            <a:r>
              <a:rPr lang="en-US" b="1" dirty="0"/>
              <a:t>"Un Km es </a:t>
            </a:r>
            <a:r>
              <a:rPr lang="en-US" b="1" dirty="0" err="1"/>
              <a:t>igual</a:t>
            </a:r>
            <a:r>
              <a:rPr lang="en-US" b="1" dirty="0"/>
              <a:t> a " + </a:t>
            </a:r>
            <a:r>
              <a:rPr lang="en-US" b="1" dirty="0" err="1"/>
              <a:t>mil.ToString</a:t>
            </a:r>
            <a:r>
              <a:rPr lang="en-US" b="1" dirty="0"/>
              <a:t>() + "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86254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5C87-EE48-7142-B105-019CD950009C}"/>
              </a:ext>
            </a:extLst>
          </p:cNvPr>
          <p:cNvSpPr>
            <a:spLocks noGrp="1"/>
          </p:cNvSpPr>
          <p:nvPr>
            <p:ph type="title"/>
          </p:nvPr>
        </p:nvSpPr>
        <p:spPr/>
        <p:txBody>
          <a:bodyPr/>
          <a:lstStyle/>
          <a:p>
            <a:r>
              <a:rPr lang="en-BO" dirty="0"/>
              <a:t>Formateando strings</a:t>
            </a:r>
          </a:p>
        </p:txBody>
      </p:sp>
      <p:sp>
        <p:nvSpPr>
          <p:cNvPr id="3" name="Content Placeholder 2">
            <a:extLst>
              <a:ext uri="{FF2B5EF4-FFF2-40B4-BE49-F238E27FC236}">
                <a16:creationId xmlns:a16="http://schemas.microsoft.com/office/drawing/2014/main" id="{9BCC4140-29AC-074D-AC3F-09FDFD0E5C24}"/>
              </a:ext>
            </a:extLst>
          </p:cNvPr>
          <p:cNvSpPr>
            <a:spLocks noGrp="1"/>
          </p:cNvSpPr>
          <p:nvPr>
            <p:ph idx="1"/>
          </p:nvPr>
        </p:nvSpPr>
        <p:spPr>
          <a:xfrm>
            <a:off x="838200" y="1825625"/>
            <a:ext cx="10515600" cy="1074329"/>
          </a:xfrm>
        </p:spPr>
        <p:txBody>
          <a:bodyPr/>
          <a:lstStyle/>
          <a:p>
            <a:pPr marL="0" indent="0">
              <a:buNone/>
            </a:pPr>
            <a:r>
              <a:rPr lang="en-BO" dirty="0"/>
              <a:t>Otra forma de introducir otros tipos en un string, es usando el formateo de strings.</a:t>
            </a:r>
          </a:p>
        </p:txBody>
      </p:sp>
      <p:sp>
        <p:nvSpPr>
          <p:cNvPr id="4" name="TextBox 3">
            <a:extLst>
              <a:ext uri="{FF2B5EF4-FFF2-40B4-BE49-F238E27FC236}">
                <a16:creationId xmlns:a16="http://schemas.microsoft.com/office/drawing/2014/main" id="{8195395F-77D2-C647-9D3C-F946A64B2C7F}"/>
              </a:ext>
            </a:extLst>
          </p:cNvPr>
          <p:cNvSpPr txBox="1"/>
          <p:nvPr/>
        </p:nvSpPr>
        <p:spPr>
          <a:xfrm>
            <a:off x="3456860" y="3124200"/>
            <a:ext cx="5278280"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 + </a:t>
            </a:r>
            <a:r>
              <a:rPr lang="en-US" b="1" dirty="0" err="1"/>
              <a:t>alumno</a:t>
            </a:r>
            <a:r>
              <a:rPr lang="en-US" b="1" dirty="0"/>
              <a:t>);</a:t>
            </a:r>
          </a:p>
          <a:p>
            <a:r>
              <a:rPr lang="en-US" b="1" dirty="0"/>
              <a:t>WriteLine("Hola {0}!, </a:t>
            </a:r>
            <a:r>
              <a:rPr lang="en-US" b="1" dirty="0" err="1"/>
              <a:t>bienvenido</a:t>
            </a:r>
            <a:r>
              <a:rPr lang="en-US" b="1" dirty="0"/>
              <a:t> a C#", </a:t>
            </a:r>
            <a:r>
              <a:rPr lang="en-US" b="1" dirty="0" err="1"/>
              <a:t>alumno</a:t>
            </a:r>
            <a:r>
              <a:rPr lang="en-US" b="1" dirty="0"/>
              <a:t>);</a:t>
            </a:r>
          </a:p>
          <a:p>
            <a:r>
              <a:rPr lang="en-US" b="1" dirty="0"/>
              <a:t>WriteLine</a:t>
            </a:r>
            <a:r>
              <a:rPr lang="en-US" b="1" dirty="0">
                <a:solidFill>
                  <a:schemeClr val="bg1"/>
                </a:solidFill>
              </a:rPr>
              <a:t> (</a:t>
            </a:r>
            <a:r>
              <a:rPr lang="en-US" b="1" dirty="0"/>
              <a:t>"Un Km es </a:t>
            </a:r>
            <a:r>
              <a:rPr lang="en-US" b="1" dirty="0" err="1"/>
              <a:t>igual</a:t>
            </a:r>
            <a:r>
              <a:rPr lang="en-US" b="1" dirty="0"/>
              <a:t> a {0} metros{1} ", mil,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1046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51A0-8FDC-B942-9637-C655F5867947}"/>
              </a:ext>
            </a:extLst>
          </p:cNvPr>
          <p:cNvSpPr>
            <a:spLocks noGrp="1"/>
          </p:cNvSpPr>
          <p:nvPr>
            <p:ph type="title"/>
          </p:nvPr>
        </p:nvSpPr>
        <p:spPr/>
        <p:txBody>
          <a:bodyPr/>
          <a:lstStyle/>
          <a:p>
            <a:r>
              <a:rPr lang="en-BO" dirty="0"/>
              <a:t>Interpolación de strings</a:t>
            </a:r>
          </a:p>
        </p:txBody>
      </p:sp>
      <p:sp>
        <p:nvSpPr>
          <p:cNvPr id="3" name="Content Placeholder 2">
            <a:extLst>
              <a:ext uri="{FF2B5EF4-FFF2-40B4-BE49-F238E27FC236}">
                <a16:creationId xmlns:a16="http://schemas.microsoft.com/office/drawing/2014/main" id="{BA0B8868-F1DA-0741-B5DC-EFD36218CF76}"/>
              </a:ext>
            </a:extLst>
          </p:cNvPr>
          <p:cNvSpPr>
            <a:spLocks noGrp="1"/>
          </p:cNvSpPr>
          <p:nvPr>
            <p:ph idx="1"/>
          </p:nvPr>
        </p:nvSpPr>
        <p:spPr>
          <a:xfrm>
            <a:off x="838200" y="1825625"/>
            <a:ext cx="10515600" cy="1466215"/>
          </a:xfrm>
        </p:spPr>
        <p:txBody>
          <a:bodyPr>
            <a:normAutofit fontScale="92500" lnSpcReduction="10000"/>
          </a:bodyPr>
          <a:lstStyle/>
          <a:p>
            <a:pPr marL="0" indent="0">
              <a:buNone/>
            </a:pPr>
            <a:r>
              <a:rPr lang="en-US" dirty="0" err="1"/>
              <a:t>Otra</a:t>
            </a:r>
            <a:r>
              <a:rPr lang="en-US" dirty="0"/>
              <a:t> forma de introducer </a:t>
            </a:r>
            <a:r>
              <a:rPr lang="en-US" dirty="0" err="1"/>
              <a:t>otros</a:t>
            </a:r>
            <a:r>
              <a:rPr lang="en-US" dirty="0"/>
              <a:t> </a:t>
            </a:r>
            <a:r>
              <a:rPr lang="en-US" dirty="0" err="1"/>
              <a:t>tipos</a:t>
            </a:r>
            <a:r>
              <a:rPr lang="en-US" dirty="0"/>
              <a:t> </a:t>
            </a:r>
            <a:r>
              <a:rPr lang="en-US" dirty="0" err="1"/>
              <a:t>en</a:t>
            </a:r>
            <a:r>
              <a:rPr lang="en-US" dirty="0"/>
              <a:t> los strings es </a:t>
            </a:r>
            <a:r>
              <a:rPr lang="en-US" dirty="0" err="1"/>
              <a:t>usar</a:t>
            </a:r>
            <a:r>
              <a:rPr lang="en-US" dirty="0"/>
              <a:t> la “</a:t>
            </a:r>
            <a:r>
              <a:rPr lang="en-US" dirty="0" err="1"/>
              <a:t>interpolación</a:t>
            </a:r>
            <a:r>
              <a:rPr lang="en-US" dirty="0"/>
              <a:t>”. </a:t>
            </a:r>
            <a:r>
              <a:rPr lang="en-US" dirty="0" err="1"/>
              <a:t>Esta</a:t>
            </a:r>
            <a:r>
              <a:rPr lang="en-US" dirty="0"/>
              <a:t> </a:t>
            </a:r>
            <a:r>
              <a:rPr lang="en-US" dirty="0" err="1"/>
              <a:t>característica</a:t>
            </a:r>
            <a:r>
              <a:rPr lang="en-US" dirty="0"/>
              <a:t> </a:t>
            </a:r>
            <a:r>
              <a:rPr lang="en-US" dirty="0" err="1"/>
              <a:t>permite</a:t>
            </a:r>
            <a:r>
              <a:rPr lang="en-US" dirty="0"/>
              <a:t> </a:t>
            </a:r>
            <a:r>
              <a:rPr lang="en-US" dirty="0" err="1"/>
              <a:t>introducir</a:t>
            </a:r>
            <a:r>
              <a:rPr lang="en-US" dirty="0"/>
              <a:t> </a:t>
            </a:r>
            <a:r>
              <a:rPr lang="en-US" dirty="0" err="1"/>
              <a:t>expresiones</a:t>
            </a:r>
            <a:r>
              <a:rPr lang="en-US" dirty="0"/>
              <a:t> </a:t>
            </a:r>
            <a:r>
              <a:rPr lang="en-US" dirty="0" err="1"/>
              <a:t>encerradas</a:t>
            </a:r>
            <a:r>
              <a:rPr lang="en-US" dirty="0"/>
              <a:t> entre </a:t>
            </a:r>
            <a:r>
              <a:rPr lang="en-US" dirty="0" err="1"/>
              <a:t>llaves</a:t>
            </a:r>
            <a:r>
              <a:rPr lang="en-US" dirty="0"/>
              <a:t> para ser </a:t>
            </a:r>
            <a:r>
              <a:rPr lang="en-US" dirty="0" err="1"/>
              <a:t>evaluadas</a:t>
            </a:r>
            <a:r>
              <a:rPr lang="en-US" dirty="0"/>
              <a:t> </a:t>
            </a:r>
            <a:r>
              <a:rPr lang="en-US" dirty="0" err="1"/>
              <a:t>como</a:t>
            </a:r>
            <a:r>
              <a:rPr lang="en-US" dirty="0"/>
              <a:t> </a:t>
            </a:r>
            <a:r>
              <a:rPr lang="en-US" dirty="0" err="1"/>
              <a:t>parte</a:t>
            </a:r>
            <a:r>
              <a:rPr lang="en-US" dirty="0"/>
              <a:t> de la </a:t>
            </a:r>
            <a:r>
              <a:rPr lang="en-US" dirty="0" err="1"/>
              <a:t>interpretación</a:t>
            </a:r>
            <a:r>
              <a:rPr lang="en-US" dirty="0"/>
              <a:t> de un string. Para </a:t>
            </a:r>
            <a:r>
              <a:rPr lang="en-US" dirty="0" err="1"/>
              <a:t>indicar</a:t>
            </a:r>
            <a:r>
              <a:rPr lang="en-US" dirty="0"/>
              <a:t> la </a:t>
            </a:r>
            <a:r>
              <a:rPr lang="en-US" dirty="0" err="1"/>
              <a:t>interpolación</a:t>
            </a:r>
            <a:r>
              <a:rPr lang="en-US" dirty="0"/>
              <a:t> de strings, se </a:t>
            </a:r>
            <a:r>
              <a:rPr lang="en-US" dirty="0" err="1"/>
              <a:t>coloca</a:t>
            </a:r>
            <a:r>
              <a:rPr lang="en-US" dirty="0"/>
              <a:t> un </a:t>
            </a:r>
            <a:r>
              <a:rPr lang="en-US" dirty="0" err="1"/>
              <a:t>signo</a:t>
            </a:r>
            <a:r>
              <a:rPr lang="en-US" dirty="0"/>
              <a:t> de </a:t>
            </a:r>
            <a:r>
              <a:rPr lang="en-US" dirty="0" err="1"/>
              <a:t>dólar</a:t>
            </a:r>
            <a:r>
              <a:rPr lang="en-US" dirty="0"/>
              <a:t> ($) antes del string.</a:t>
            </a:r>
            <a:endParaRPr lang="en-BO" dirty="0"/>
          </a:p>
        </p:txBody>
      </p:sp>
      <p:sp>
        <p:nvSpPr>
          <p:cNvPr id="4" name="TextBox 3">
            <a:extLst>
              <a:ext uri="{FF2B5EF4-FFF2-40B4-BE49-F238E27FC236}">
                <a16:creationId xmlns:a16="http://schemas.microsoft.com/office/drawing/2014/main" id="{4E9F050D-DF16-6742-A5AE-2B690A9B60D2}"/>
              </a:ext>
            </a:extLst>
          </p:cNvPr>
          <p:cNvSpPr txBox="1"/>
          <p:nvPr/>
        </p:nvSpPr>
        <p:spPr>
          <a:xfrm>
            <a:off x="3639962" y="3629297"/>
            <a:ext cx="491207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a:t>
            </a:r>
            <a:r>
              <a:rPr lang="en-US" b="1" dirty="0" err="1"/>
              <a:t>alumno</a:t>
            </a:r>
            <a:r>
              <a:rPr lang="en-US" b="1" dirty="0"/>
              <a:t>}");</a:t>
            </a:r>
          </a:p>
          <a:p>
            <a:r>
              <a:rPr lang="en-US" b="1" dirty="0"/>
              <a:t>WriteLine($"Hola {</a:t>
            </a:r>
            <a:r>
              <a:rPr lang="en-US" b="1" dirty="0" err="1"/>
              <a:t>alumno</a:t>
            </a:r>
            <a:r>
              <a:rPr lang="en-US" b="1" dirty="0"/>
              <a:t>}!, </a:t>
            </a:r>
            <a:r>
              <a:rPr lang="en-US" b="1" dirty="0" err="1"/>
              <a:t>bienvenid</a:t>
            </a:r>
            <a:r>
              <a:rPr lang="en-US" b="1" dirty="0"/>
              <a:t>@ a C#");</a:t>
            </a:r>
          </a:p>
          <a:p>
            <a:r>
              <a:rPr lang="en-US" b="1" dirty="0"/>
              <a:t>WriteLine</a:t>
            </a:r>
            <a:r>
              <a:rPr lang="en-US" b="1" dirty="0">
                <a:solidFill>
                  <a:schemeClr val="bg1"/>
                </a:solidFill>
              </a:rPr>
              <a:t> ($</a:t>
            </a:r>
            <a:r>
              <a:rPr lang="en-US" b="1" dirty="0"/>
              <a:t>"Un Km es </a:t>
            </a:r>
            <a:r>
              <a:rPr lang="en-US" b="1" dirty="0" err="1"/>
              <a:t>igual</a:t>
            </a:r>
            <a:r>
              <a:rPr lang="en-US" b="1" dirty="0"/>
              <a:t> a {mil}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48485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1D30-7C31-7340-9065-35A7D7CB021D}"/>
              </a:ext>
            </a:extLst>
          </p:cNvPr>
          <p:cNvSpPr>
            <a:spLocks noGrp="1"/>
          </p:cNvSpPr>
          <p:nvPr>
            <p:ph type="title"/>
          </p:nvPr>
        </p:nvSpPr>
        <p:spPr>
          <a:xfrm>
            <a:off x="838200" y="382543"/>
            <a:ext cx="10515600" cy="1325563"/>
          </a:xfrm>
        </p:spPr>
        <p:txBody>
          <a:bodyPr/>
          <a:lstStyle/>
          <a:p>
            <a:r>
              <a:rPr lang="en-US" dirty="0"/>
              <a:t>s</a:t>
            </a:r>
            <a:r>
              <a:rPr lang="en-BO" dirty="0"/>
              <a:t>trings que ocupan más de una línea</a:t>
            </a:r>
          </a:p>
        </p:txBody>
      </p:sp>
      <p:sp>
        <p:nvSpPr>
          <p:cNvPr id="3" name="Content Placeholder 2">
            <a:extLst>
              <a:ext uri="{FF2B5EF4-FFF2-40B4-BE49-F238E27FC236}">
                <a16:creationId xmlns:a16="http://schemas.microsoft.com/office/drawing/2014/main" id="{A637AC7E-7088-F94E-A1A1-A5D181B38B6E}"/>
              </a:ext>
            </a:extLst>
          </p:cNvPr>
          <p:cNvSpPr>
            <a:spLocks noGrp="1"/>
          </p:cNvSpPr>
          <p:nvPr>
            <p:ph idx="1"/>
          </p:nvPr>
        </p:nvSpPr>
        <p:spPr>
          <a:xfrm>
            <a:off x="838200" y="1825625"/>
            <a:ext cx="10515600" cy="1405255"/>
          </a:xfrm>
        </p:spPr>
        <p:txBody>
          <a:bodyPr/>
          <a:lstStyle/>
          <a:p>
            <a:pPr marL="0" indent="0">
              <a:buNone/>
            </a:pPr>
            <a:r>
              <a:rPr lang="en-US" dirty="0"/>
              <a:t>Una </a:t>
            </a:r>
            <a:r>
              <a:rPr lang="en-US" dirty="0" err="1"/>
              <a:t>declaración</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varias</a:t>
            </a:r>
            <a:r>
              <a:rPr lang="en-US" dirty="0"/>
              <a:t> </a:t>
            </a:r>
            <a:r>
              <a:rPr lang="en-US" dirty="0" err="1"/>
              <a:t>líneas</a:t>
            </a:r>
            <a:r>
              <a:rPr lang="en-US" dirty="0"/>
              <a:t>, </a:t>
            </a:r>
            <a:r>
              <a:rPr lang="en-US" dirty="0" err="1"/>
              <a:t>pero</a:t>
            </a:r>
            <a:r>
              <a:rPr lang="en-US" dirty="0"/>
              <a:t> un literal string  </a:t>
            </a:r>
          </a:p>
          <a:p>
            <a:pPr marL="0" indent="0">
              <a:buNone/>
            </a:pPr>
            <a:r>
              <a:rPr lang="en-US" dirty="0"/>
              <a:t>debe </a:t>
            </a:r>
            <a:r>
              <a:rPr lang="en-US" dirty="0" err="1"/>
              <a:t>estar</a:t>
            </a:r>
            <a:r>
              <a:rPr lang="en-US" dirty="0"/>
              <a:t> </a:t>
            </a:r>
            <a:r>
              <a:rPr lang="en-US" dirty="0" err="1"/>
              <a:t>en</a:t>
            </a:r>
            <a:r>
              <a:rPr lang="en-US" dirty="0"/>
              <a:t> una sola </a:t>
            </a:r>
            <a:r>
              <a:rPr lang="en-US" dirty="0" err="1"/>
              <a:t>línea</a:t>
            </a:r>
            <a:r>
              <a:rPr lang="en-US" dirty="0"/>
              <a:t>. Para </a:t>
            </a:r>
            <a:r>
              <a:rPr lang="en-US" dirty="0" err="1"/>
              <a:t>dividir</a:t>
            </a:r>
            <a:r>
              <a:rPr lang="en-US" dirty="0"/>
              <a:t> un string </a:t>
            </a:r>
            <a:r>
              <a:rPr lang="en-US" dirty="0" err="1"/>
              <a:t>en</a:t>
            </a:r>
            <a:r>
              <a:rPr lang="en-US" dirty="0"/>
              <a:t> </a:t>
            </a:r>
            <a:r>
              <a:rPr lang="en-US" dirty="0" err="1"/>
              <a:t>varias</a:t>
            </a:r>
            <a:r>
              <a:rPr lang="en-US" dirty="0"/>
              <a:t> </a:t>
            </a:r>
            <a:r>
              <a:rPr lang="en-US" dirty="0" err="1"/>
              <a:t>líneas</a:t>
            </a:r>
            <a:r>
              <a:rPr lang="en-US" dirty="0"/>
              <a:t> </a:t>
            </a:r>
            <a:r>
              <a:rPr lang="en-US" dirty="0" err="1"/>
              <a:t>en</a:t>
            </a:r>
            <a:r>
              <a:rPr lang="en-US" dirty="0"/>
              <a:t> el </a:t>
            </a:r>
            <a:r>
              <a:rPr lang="en-US" dirty="0" err="1"/>
              <a:t>código</a:t>
            </a:r>
            <a:r>
              <a:rPr lang="en-US" dirty="0"/>
              <a:t>  debe </a:t>
            </a:r>
            <a:r>
              <a:rPr lang="en-US" dirty="0" err="1"/>
              <a:t>separarse</a:t>
            </a:r>
            <a:r>
              <a:rPr lang="en-US" dirty="0"/>
              <a:t> las </a:t>
            </a:r>
            <a:r>
              <a:rPr lang="en-US" dirty="0" err="1"/>
              <a:t>partes</a:t>
            </a:r>
            <a:r>
              <a:rPr lang="en-US" dirty="0"/>
              <a:t> con el </a:t>
            </a:r>
            <a:r>
              <a:rPr lang="en-US" dirty="0" err="1"/>
              <a:t>operador</a:t>
            </a:r>
            <a:r>
              <a:rPr lang="en-US" dirty="0"/>
              <a:t> de </a:t>
            </a:r>
            <a:r>
              <a:rPr lang="en-US" dirty="0" err="1"/>
              <a:t>concatenación</a:t>
            </a:r>
            <a:r>
              <a:rPr lang="en-US" dirty="0"/>
              <a:t>.</a:t>
            </a:r>
          </a:p>
        </p:txBody>
      </p:sp>
      <p:sp>
        <p:nvSpPr>
          <p:cNvPr id="4" name="TextBox 3">
            <a:extLst>
              <a:ext uri="{FF2B5EF4-FFF2-40B4-BE49-F238E27FC236}">
                <a16:creationId xmlns:a16="http://schemas.microsoft.com/office/drawing/2014/main" id="{A45333B7-9A68-D941-B51F-AF9ECDE73B20}"/>
              </a:ext>
            </a:extLst>
          </p:cNvPr>
          <p:cNvSpPr txBox="1"/>
          <p:nvPr/>
        </p:nvSpPr>
        <p:spPr>
          <a:xfrm>
            <a:off x="2142309" y="3629297"/>
            <a:ext cx="790738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Error de </a:t>
            </a:r>
            <a:r>
              <a:rPr lang="en-US" b="1" dirty="0" err="1">
                <a:solidFill>
                  <a:schemeClr val="bg1"/>
                </a:solidFill>
              </a:rPr>
              <a:t>compilación</a:t>
            </a:r>
            <a:endParaRPr lang="en-US" b="1" dirty="0">
              <a:solidFill>
                <a:schemeClr val="bg1"/>
              </a:solidFill>
            </a:endParaRPr>
          </a:p>
          <a:p>
            <a:endParaRPr lang="en-US" b="1" dirty="0">
              <a:solidFill>
                <a:schemeClr val="bg1"/>
              </a:solidFill>
            </a:endParaRPr>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 +</a:t>
            </a:r>
          </a:p>
          <a:p>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 +</a:t>
            </a:r>
          </a:p>
          <a:p>
            <a:r>
              <a:rPr lang="en-US" b="1" dirty="0">
                <a:solidFill>
                  <a:schemeClr val="bg1"/>
                </a:solidFill>
              </a:rPr>
              <a: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una sola </a:t>
            </a:r>
            <a:r>
              <a:rPr lang="en-US" b="1" dirty="0" err="1">
                <a:solidFill>
                  <a:schemeClr val="bg1"/>
                </a:solidFill>
              </a:rPr>
              <a:t>línea</a:t>
            </a:r>
            <a:endParaRPr lang="en-US"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5497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FD21-E47C-9D4E-A0C7-642AC8BA3456}"/>
              </a:ext>
            </a:extLst>
          </p:cNvPr>
          <p:cNvSpPr>
            <a:spLocks noGrp="1"/>
          </p:cNvSpPr>
          <p:nvPr>
            <p:ph type="title"/>
          </p:nvPr>
        </p:nvSpPr>
        <p:spPr/>
        <p:txBody>
          <a:bodyPr/>
          <a:lstStyle/>
          <a:p>
            <a:r>
              <a:rPr lang="en-BO" dirty="0"/>
              <a:t>Caracteres de escape</a:t>
            </a:r>
          </a:p>
        </p:txBody>
      </p:sp>
      <p:sp>
        <p:nvSpPr>
          <p:cNvPr id="3" name="Content Placeholder 2">
            <a:extLst>
              <a:ext uri="{FF2B5EF4-FFF2-40B4-BE49-F238E27FC236}">
                <a16:creationId xmlns:a16="http://schemas.microsoft.com/office/drawing/2014/main" id="{C8959DC0-72C3-FA4C-9B8E-E0862567F280}"/>
              </a:ext>
            </a:extLst>
          </p:cNvPr>
          <p:cNvSpPr>
            <a:spLocks noGrp="1"/>
          </p:cNvSpPr>
          <p:nvPr>
            <p:ph idx="1"/>
          </p:nvPr>
        </p:nvSpPr>
        <p:spPr>
          <a:xfrm>
            <a:off x="7724503" y="2271560"/>
            <a:ext cx="3629297" cy="299021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2000" dirty="0" err="1"/>
              <a:t>Esta</a:t>
            </a:r>
            <a:r>
              <a:rPr lang="en-US" sz="2000" dirty="0"/>
              <a:t> </a:t>
            </a:r>
            <a:r>
              <a:rPr lang="en-US" sz="2000" dirty="0" err="1"/>
              <a:t>notación</a:t>
            </a:r>
            <a:r>
              <a:rPr lang="en-US" sz="2000" dirty="0"/>
              <a:t> de </a:t>
            </a:r>
            <a:r>
              <a:rPr lang="en-US" sz="2000" dirty="0" err="1"/>
              <a:t>barra</a:t>
            </a:r>
            <a:r>
              <a:rPr lang="en-US" sz="2000" dirty="0"/>
              <a:t> </a:t>
            </a:r>
            <a:r>
              <a:rPr lang="en-US" sz="2000" dirty="0" err="1"/>
              <a:t>invertida</a:t>
            </a:r>
            <a:r>
              <a:rPr lang="en-US" sz="2000" dirty="0"/>
              <a:t>, </a:t>
            </a:r>
            <a:r>
              <a:rPr lang="en-US" sz="2000" dirty="0" err="1"/>
              <a:t>en</a:t>
            </a:r>
            <a:r>
              <a:rPr lang="en-US" sz="2000" dirty="0"/>
              <a:t> </a:t>
            </a:r>
            <a:r>
              <a:rPr lang="en-US" sz="2000" dirty="0" err="1"/>
              <a:t>inglés</a:t>
            </a:r>
            <a:r>
              <a:rPr lang="en-US" sz="2000" dirty="0"/>
              <a:t> backslash, se </a:t>
            </a:r>
            <a:r>
              <a:rPr lang="en-US" sz="2000" dirty="0" err="1"/>
              <a:t>utiliza</a:t>
            </a:r>
            <a:r>
              <a:rPr lang="en-US" sz="2000" dirty="0"/>
              <a:t> para </a:t>
            </a:r>
            <a:r>
              <a:rPr lang="en-US" sz="2000" dirty="0" err="1"/>
              <a:t>incluir</a:t>
            </a:r>
            <a:r>
              <a:rPr lang="en-US" sz="2000" dirty="0"/>
              <a:t> </a:t>
            </a:r>
            <a:r>
              <a:rPr lang="en-US" sz="2000" dirty="0" err="1"/>
              <a:t>caracteres</a:t>
            </a:r>
            <a:r>
              <a:rPr lang="en-US" sz="2000" dirty="0"/>
              <a:t> </a:t>
            </a:r>
            <a:r>
              <a:rPr lang="en-US" sz="2000" dirty="0" err="1"/>
              <a:t>especiales</a:t>
            </a:r>
            <a:r>
              <a:rPr lang="en-US" sz="2000" dirty="0"/>
              <a:t>. </a:t>
            </a:r>
            <a:r>
              <a:rPr lang="en-US" sz="2000" dirty="0" err="1"/>
              <a:t>También</a:t>
            </a:r>
            <a:r>
              <a:rPr lang="en-US" sz="2000" dirty="0"/>
              <a:t> </a:t>
            </a:r>
            <a:r>
              <a:rPr lang="en-US" sz="2000" dirty="0" err="1"/>
              <a:t>caracteres</a:t>
            </a:r>
            <a:r>
              <a:rPr lang="en-US" sz="2000" dirty="0"/>
              <a:t> que no se </a:t>
            </a:r>
            <a:r>
              <a:rPr lang="en-US" sz="2000" dirty="0" err="1"/>
              <a:t>pueden</a:t>
            </a:r>
            <a:r>
              <a:rPr lang="en-US" sz="2000" dirty="0"/>
              <a:t> </a:t>
            </a:r>
            <a:r>
              <a:rPr lang="en-US" sz="2000" dirty="0" err="1"/>
              <a:t>incluir</a:t>
            </a:r>
            <a:r>
              <a:rPr lang="en-US" sz="2000" dirty="0"/>
              <a:t> </a:t>
            </a:r>
            <a:r>
              <a:rPr lang="en-US" sz="2000" dirty="0" err="1"/>
              <a:t>normalmente</a:t>
            </a:r>
            <a:r>
              <a:rPr lang="en-US" sz="2000" dirty="0"/>
              <a:t> </a:t>
            </a:r>
            <a:r>
              <a:rPr lang="en-US" sz="2000" dirty="0" err="1"/>
              <a:t>en</a:t>
            </a:r>
            <a:r>
              <a:rPr lang="en-US" sz="2000" dirty="0"/>
              <a:t> un literal string (el </a:t>
            </a:r>
            <a:r>
              <a:rPr lang="en-US" sz="2000" dirty="0" err="1"/>
              <a:t>mismo</a:t>
            </a:r>
            <a:r>
              <a:rPr lang="en-US" sz="2000" dirty="0"/>
              <a:t> backslash o una </a:t>
            </a:r>
            <a:r>
              <a:rPr lang="en-US" sz="2000" dirty="0" err="1"/>
              <a:t>comilla</a:t>
            </a:r>
            <a:r>
              <a:rPr lang="en-US" sz="2000" dirty="0"/>
              <a:t> </a:t>
            </a:r>
            <a:r>
              <a:rPr lang="en-US" sz="2000" dirty="0" err="1"/>
              <a:t>doble</a:t>
            </a:r>
            <a:r>
              <a:rPr lang="en-US" sz="2000" dirty="0"/>
              <a:t>). </a:t>
            </a:r>
            <a:r>
              <a:rPr lang="en-US" sz="2000" dirty="0" err="1"/>
              <a:t>También</a:t>
            </a:r>
            <a:r>
              <a:rPr lang="en-US" sz="2000" dirty="0"/>
              <a:t> </a:t>
            </a:r>
            <a:r>
              <a:rPr lang="en-US" sz="2000" dirty="0" err="1"/>
              <a:t>permite</a:t>
            </a:r>
            <a:r>
              <a:rPr lang="en-US" sz="2000" dirty="0"/>
              <a:t> </a:t>
            </a:r>
            <a:r>
              <a:rPr lang="en-US" sz="2000" dirty="0" err="1"/>
              <a:t>incorporar</a:t>
            </a:r>
            <a:r>
              <a:rPr lang="en-US" sz="2000" dirty="0"/>
              <a:t> </a:t>
            </a:r>
            <a:r>
              <a:rPr lang="en-US" sz="2000" dirty="0" err="1"/>
              <a:t>caracteres</a:t>
            </a:r>
            <a:r>
              <a:rPr lang="en-US" sz="2000" dirty="0"/>
              <a:t> Unicode que no </a:t>
            </a:r>
            <a:r>
              <a:rPr lang="en-US" sz="2000" dirty="0" err="1"/>
              <a:t>aparecen</a:t>
            </a:r>
            <a:r>
              <a:rPr lang="en-US" sz="2000" dirty="0"/>
              <a:t> </a:t>
            </a:r>
            <a:r>
              <a:rPr lang="en-US" sz="2000" dirty="0" err="1"/>
              <a:t>en</a:t>
            </a:r>
            <a:r>
              <a:rPr lang="en-US" sz="2000" dirty="0"/>
              <a:t> un </a:t>
            </a:r>
            <a:r>
              <a:rPr lang="en-US" sz="2000" dirty="0" err="1"/>
              <a:t>teclado</a:t>
            </a:r>
            <a:r>
              <a:rPr lang="en-US" sz="2000" dirty="0"/>
              <a:t>.</a:t>
            </a:r>
            <a:endParaRPr lang="en-BO" sz="2000" dirty="0"/>
          </a:p>
        </p:txBody>
      </p:sp>
      <p:pic>
        <p:nvPicPr>
          <p:cNvPr id="5" name="Picture 4" descr="A screenshot of a cell phone&#10;&#10;Description automatically generated">
            <a:extLst>
              <a:ext uri="{FF2B5EF4-FFF2-40B4-BE49-F238E27FC236}">
                <a16:creationId xmlns:a16="http://schemas.microsoft.com/office/drawing/2014/main" id="{2029C299-0632-2C4F-80D2-3C90905F11B8}"/>
              </a:ext>
            </a:extLst>
          </p:cNvPr>
          <p:cNvPicPr>
            <a:picLocks noChangeAspect="1"/>
          </p:cNvPicPr>
          <p:nvPr/>
        </p:nvPicPr>
        <p:blipFill>
          <a:blip r:embed="rId2"/>
          <a:stretch>
            <a:fillRect/>
          </a:stretch>
        </p:blipFill>
        <p:spPr>
          <a:xfrm>
            <a:off x="838200" y="2038229"/>
            <a:ext cx="6000087" cy="3456879"/>
          </a:xfrm>
          <a:prstGeom prst="rect">
            <a:avLst/>
          </a:prstGeom>
        </p:spPr>
      </p:pic>
    </p:spTree>
    <p:extLst>
      <p:ext uri="{BB962C8B-B14F-4D97-AF65-F5344CB8AC3E}">
        <p14:creationId xmlns:p14="http://schemas.microsoft.com/office/powerpoint/2010/main" val="4157810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0CDA-FB7D-A446-B35C-B0DC518E45FF}"/>
              </a:ext>
            </a:extLst>
          </p:cNvPr>
          <p:cNvSpPr>
            <a:spLocks noGrp="1"/>
          </p:cNvSpPr>
          <p:nvPr>
            <p:ph type="title"/>
          </p:nvPr>
        </p:nvSpPr>
        <p:spPr/>
        <p:txBody>
          <a:bodyPr/>
          <a:lstStyle/>
          <a:p>
            <a:r>
              <a:rPr lang="en-BO" dirty="0"/>
              <a:t>Caracteres de escape (ejemplos)</a:t>
            </a:r>
          </a:p>
        </p:txBody>
      </p:sp>
      <p:sp>
        <p:nvSpPr>
          <p:cNvPr id="4" name="TextBox 3">
            <a:extLst>
              <a:ext uri="{FF2B5EF4-FFF2-40B4-BE49-F238E27FC236}">
                <a16:creationId xmlns:a16="http://schemas.microsoft.com/office/drawing/2014/main" id="{C3C3B7DA-E156-9344-9561-FCF098C06A6F}"/>
              </a:ext>
            </a:extLst>
          </p:cNvPr>
          <p:cNvSpPr txBox="1"/>
          <p:nvPr/>
        </p:nvSpPr>
        <p:spPr>
          <a:xfrm>
            <a:off x="1506362" y="2166257"/>
            <a:ext cx="9179277"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WriteLine("</a:t>
            </a:r>
            <a:r>
              <a:rPr lang="en-US" b="1" dirty="0" err="1"/>
              <a:t>Varias</a:t>
            </a:r>
            <a:r>
              <a:rPr lang="en-US" b="1" dirty="0"/>
              <a:t> </a:t>
            </a:r>
            <a:r>
              <a:rPr lang="en-US" b="1" dirty="0" err="1"/>
              <a:t>líneas</a:t>
            </a:r>
            <a:r>
              <a:rPr lang="en-US" b="1" dirty="0"/>
              <a:t>: \</a:t>
            </a:r>
            <a:r>
              <a:rPr lang="en-US" b="1" dirty="0" err="1"/>
              <a:t>nPrimera</a:t>
            </a:r>
            <a:r>
              <a:rPr lang="en-US" b="1" dirty="0"/>
              <a:t> </a:t>
            </a:r>
            <a:r>
              <a:rPr lang="en-US" b="1" dirty="0" err="1"/>
              <a:t>línea</a:t>
            </a:r>
            <a:r>
              <a:rPr lang="en-US" b="1" dirty="0"/>
              <a:t>\</a:t>
            </a:r>
            <a:r>
              <a:rPr lang="en-US" b="1" dirty="0" err="1"/>
              <a:t>nSegunda</a:t>
            </a:r>
            <a:r>
              <a:rPr lang="en-US" b="1" dirty="0"/>
              <a:t> </a:t>
            </a:r>
            <a:r>
              <a:rPr lang="en-US" b="1" dirty="0" err="1"/>
              <a:t>línea</a:t>
            </a:r>
            <a:r>
              <a:rPr lang="en-US" b="1" dirty="0"/>
              <a:t>\</a:t>
            </a:r>
            <a:r>
              <a:rPr lang="en-US" b="1" dirty="0" err="1"/>
              <a:t>nTercera</a:t>
            </a:r>
            <a:r>
              <a:rPr lang="en-US" b="1" dirty="0"/>
              <a:t> </a:t>
            </a:r>
            <a:r>
              <a:rPr lang="en-US" b="1" dirty="0" err="1"/>
              <a:t>línea</a:t>
            </a:r>
            <a:r>
              <a:rPr lang="en-US" b="1" dirty="0"/>
              <a:t>");</a:t>
            </a:r>
          </a:p>
          <a:p>
            <a:r>
              <a:rPr lang="en-US" b="1" dirty="0"/>
              <a:t>WriteLine("</a:t>
            </a:r>
            <a:r>
              <a:rPr lang="en-US" b="1" dirty="0" err="1"/>
              <a:t>Varias</a:t>
            </a:r>
            <a:r>
              <a:rPr lang="en-US" b="1" dirty="0"/>
              <a:t> </a:t>
            </a:r>
            <a:r>
              <a:rPr lang="en-US" b="1" dirty="0" err="1"/>
              <a:t>columnas</a:t>
            </a:r>
            <a:r>
              <a:rPr lang="en-US" b="1" dirty="0"/>
              <a:t>: \</a:t>
            </a:r>
            <a:r>
              <a:rPr lang="en-US" b="1" dirty="0" err="1"/>
              <a:t>nPrimera</a:t>
            </a:r>
            <a:r>
              <a:rPr lang="en-US" b="1" dirty="0"/>
              <a:t> </a:t>
            </a:r>
            <a:r>
              <a:rPr lang="en-US" b="1" dirty="0" err="1"/>
              <a:t>columna</a:t>
            </a:r>
            <a:r>
              <a:rPr lang="en-US" b="1" dirty="0"/>
              <a:t>\t\</a:t>
            </a:r>
            <a:r>
              <a:rPr lang="en-US" b="1" dirty="0" err="1"/>
              <a:t>tSegunda</a:t>
            </a:r>
            <a:r>
              <a:rPr lang="en-US" b="1" dirty="0"/>
              <a:t> </a:t>
            </a:r>
            <a:r>
              <a:rPr lang="en-US" b="1" dirty="0" err="1"/>
              <a:t>columna</a:t>
            </a:r>
            <a:r>
              <a:rPr lang="en-US" b="1" dirty="0"/>
              <a:t>\t\</a:t>
            </a:r>
            <a:r>
              <a:rPr lang="en-US" b="1" dirty="0" err="1"/>
              <a:t>tTercera</a:t>
            </a:r>
            <a:r>
              <a:rPr lang="en-US" b="1" dirty="0"/>
              <a:t> </a:t>
            </a:r>
            <a:r>
              <a:rPr lang="en-US" b="1" dirty="0" err="1"/>
              <a:t>columna</a:t>
            </a:r>
            <a:r>
              <a:rPr lang="en-US" b="1" dirty="0"/>
              <a:t>");</a:t>
            </a:r>
          </a:p>
          <a:p>
            <a:r>
              <a:rPr lang="en-US" b="1" dirty="0"/>
              <a:t>WriteLine("Hola Mundo\a\a\a");</a:t>
            </a:r>
          </a:p>
          <a:p>
            <a:r>
              <a:rPr lang="en-US" b="1" dirty="0"/>
              <a:t>WriteLine("\uAD00");</a:t>
            </a:r>
          </a:p>
          <a:p>
            <a:endParaRPr lang="en-US" sz="1000" dirty="0">
              <a:solidFill>
                <a:schemeClr val="bg1">
                  <a:lumMod val="85000"/>
                </a:schemeClr>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a:t>
            </a:r>
          </a:p>
          <a:p>
            <a:r>
              <a:rPr lang="en-US" b="1" dirty="0">
                <a:solidFill>
                  <a:schemeClr val="bg1"/>
                </a:solidFill>
              </a:rPr>
              <a:t>WriteLine(</a:t>
            </a:r>
            <a:r>
              <a:rPr lang="en-US" b="1" dirty="0"/>
              <a:t>"</a:t>
            </a:r>
            <a:r>
              <a:rPr lang="en-US" b="1" dirty="0" err="1">
                <a:solidFill>
                  <a:schemeClr val="bg1"/>
                </a:solidFill>
              </a:rPr>
              <a:t>Esto</a:t>
            </a:r>
            <a:r>
              <a:rPr lang="en-US" b="1" dirty="0">
                <a:solidFill>
                  <a:schemeClr val="bg1"/>
                </a:solidFill>
              </a:rPr>
              <a:t> es \</a:t>
            </a:r>
            <a:r>
              <a:rPr lang="en-US" b="1" dirty="0"/>
              <a:t>"</a:t>
            </a:r>
            <a:r>
              <a:rPr lang="en-US" b="1" dirty="0">
                <a:solidFill>
                  <a:schemeClr val="bg1"/>
                </a:solidFill>
              </a:rPr>
              <a:t>IMPORTANTE\</a:t>
            </a:r>
            <a:r>
              <a:rPr lang="en-US" b="1" dirty="0"/>
              <a:t>"</a:t>
            </a:r>
            <a:r>
              <a:rPr lang="en-US" b="1" dirty="0">
                <a:solidFill>
                  <a:schemeClr val="bg1"/>
                </a:solidFill>
              </a:rPr>
              <a:t>");</a:t>
            </a:r>
          </a:p>
          <a:p>
            <a:r>
              <a:rPr lang="en-US" b="1" dirty="0">
                <a:solidFill>
                  <a:schemeClr val="bg1"/>
                </a:solidFill>
              </a:rPr>
              <a:t>WriteLine(); WriteLine(</a:t>
            </a:r>
            <a:r>
              <a:rPr lang="en-US" b="1" dirty="0"/>
              <a:t>""</a:t>
            </a:r>
            <a:r>
              <a:rPr lang="en-US" b="1" dirty="0">
                <a:solidFill>
                  <a:schemeClr val="bg1"/>
                </a:solidFill>
              </a:rPr>
              <a:t>);				// 2 </a:t>
            </a:r>
            <a:r>
              <a:rPr lang="en-US" b="1" dirty="0" err="1">
                <a:solidFill>
                  <a:schemeClr val="bg1"/>
                </a:solidFill>
              </a:rPr>
              <a:t>líneas</a:t>
            </a:r>
            <a:r>
              <a:rPr lang="en-US" b="1" dirty="0">
                <a:solidFill>
                  <a:schemeClr val="bg1"/>
                </a:solidFill>
              </a:rPr>
              <a:t> </a:t>
            </a:r>
            <a:r>
              <a:rPr lang="en-US" b="1" dirty="0" err="1">
                <a:solidFill>
                  <a:schemeClr val="bg1"/>
                </a:solidFill>
              </a:rPr>
              <a:t>en</a:t>
            </a:r>
            <a:r>
              <a:rPr lang="en-US" b="1" dirty="0">
                <a:solidFill>
                  <a:schemeClr val="bg1"/>
                </a:solidFill>
              </a:rPr>
              <a:t> </a:t>
            </a:r>
            <a:r>
              <a:rPr lang="en-US" b="1" dirty="0" err="1">
                <a:solidFill>
                  <a:schemeClr val="bg1"/>
                </a:solidFill>
              </a:rPr>
              <a:t>blanco</a:t>
            </a:r>
            <a:endParaRPr lang="en-US" b="1" dirty="0">
              <a:solidFill>
                <a:schemeClr val="bg1"/>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	// </a:t>
            </a:r>
            <a:r>
              <a:rPr lang="en-US" b="1" dirty="0" err="1">
                <a:solidFill>
                  <a:schemeClr val="bg1"/>
                </a:solidFill>
              </a:rPr>
              <a:t>Ignorando</a:t>
            </a:r>
            <a:r>
              <a:rPr lang="en-US" b="1" dirty="0">
                <a:solidFill>
                  <a:schemeClr val="bg1"/>
                </a:solidFill>
              </a:rPr>
              <a:t> </a:t>
            </a:r>
            <a:r>
              <a:rPr lang="en-US" b="1" dirty="0" err="1">
                <a:solidFill>
                  <a:schemeClr val="bg1"/>
                </a:solidFill>
              </a:rPr>
              <a:t>secuencias</a:t>
            </a:r>
            <a:r>
              <a:rPr lang="en-US" b="1" dirty="0">
                <a:solidFill>
                  <a:schemeClr val="bg1"/>
                </a:solidFill>
              </a:rPr>
              <a:t> de escape</a:t>
            </a:r>
          </a:p>
          <a:p>
            <a:r>
              <a:rPr lang="en-US" sz="1000" dirty="0">
                <a:solidFill>
                  <a:schemeClr val="bg1">
                    <a:lumMod val="85000"/>
                  </a:schemeClr>
                </a:solidFill>
              </a:rPr>
              <a:t>						</a:t>
            </a:r>
            <a:r>
              <a:rPr lang="en-US" b="1" dirty="0">
                <a:solidFill>
                  <a:schemeClr val="bg1"/>
                </a:solidFill>
              </a:rPr>
              <a:t>// Con verbatim strings</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0812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5841-132C-B042-92BD-45793899F5BE}"/>
              </a:ext>
            </a:extLst>
          </p:cNvPr>
          <p:cNvSpPr>
            <a:spLocks noGrp="1"/>
          </p:cNvSpPr>
          <p:nvPr>
            <p:ph type="title"/>
          </p:nvPr>
        </p:nvSpPr>
        <p:spPr/>
        <p:txBody>
          <a:bodyPr/>
          <a:lstStyle/>
          <a:p>
            <a:r>
              <a:rPr lang="en-BO" dirty="0"/>
              <a:t>Programa inicial</a:t>
            </a:r>
          </a:p>
        </p:txBody>
      </p:sp>
      <p:sp>
        <p:nvSpPr>
          <p:cNvPr id="3" name="Content Placeholder 2">
            <a:extLst>
              <a:ext uri="{FF2B5EF4-FFF2-40B4-BE49-F238E27FC236}">
                <a16:creationId xmlns:a16="http://schemas.microsoft.com/office/drawing/2014/main" id="{24832D25-8689-FE41-B548-1D7C7780477E}"/>
              </a:ext>
            </a:extLst>
          </p:cNvPr>
          <p:cNvSpPr>
            <a:spLocks noGrp="1"/>
          </p:cNvSpPr>
          <p:nvPr>
            <p:ph idx="1"/>
          </p:nvPr>
        </p:nvSpPr>
        <p:spPr/>
        <p:txBody>
          <a:bodyPr/>
          <a:lstStyle/>
          <a:p>
            <a:pPr marL="0" indent="0">
              <a:buNone/>
            </a:pPr>
            <a:r>
              <a:rPr lang="es-ES" dirty="0"/>
              <a:t>Ahora ha creado un proyecto de C #. En el panel del Explorador de soluciones (Ver ➤ </a:t>
            </a:r>
            <a:r>
              <a:rPr lang="es-ES" dirty="0" err="1"/>
              <a:t>Solution</a:t>
            </a:r>
            <a:r>
              <a:rPr lang="es-ES" dirty="0"/>
              <a:t> Explorer), puede ver que el proyecto consta de un único archivo fuente C # (.</a:t>
            </a:r>
            <a:r>
              <a:rPr lang="es-ES" dirty="0" err="1"/>
              <a:t>cs</a:t>
            </a:r>
            <a:r>
              <a:rPr lang="es-ES" dirty="0"/>
              <a:t>) que ya debería estar abierto. De lo contrario, puede hacer doble clic en el archivo en el Explorador de soluciones para abrirlo. En el archivo fuente hay un código básico para ayudarlo a comenzar. Sin embargo, para simplificar las cosas en esta etapa, siga adelante y simplifique el código en esto.</a:t>
            </a:r>
            <a:endParaRPr lang="en-BO" dirty="0"/>
          </a:p>
        </p:txBody>
      </p:sp>
    </p:spTree>
    <p:extLst>
      <p:ext uri="{BB962C8B-B14F-4D97-AF65-F5344CB8AC3E}">
        <p14:creationId xmlns:p14="http://schemas.microsoft.com/office/powerpoint/2010/main" val="1876126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25E9-7AF6-7049-968E-DFADD73C47E7}"/>
              </a:ext>
            </a:extLst>
          </p:cNvPr>
          <p:cNvSpPr>
            <a:spLocks noGrp="1"/>
          </p:cNvSpPr>
          <p:nvPr>
            <p:ph type="title"/>
          </p:nvPr>
        </p:nvSpPr>
        <p:spPr/>
        <p:txBody>
          <a:bodyPr/>
          <a:lstStyle/>
          <a:p>
            <a:r>
              <a:rPr lang="en-BO" dirty="0"/>
              <a:t>Operadores para strings</a:t>
            </a:r>
          </a:p>
        </p:txBody>
      </p:sp>
      <p:sp>
        <p:nvSpPr>
          <p:cNvPr id="3" name="Content Placeholder 2">
            <a:extLst>
              <a:ext uri="{FF2B5EF4-FFF2-40B4-BE49-F238E27FC236}">
                <a16:creationId xmlns:a16="http://schemas.microsoft.com/office/drawing/2014/main" id="{5F147E88-3C7D-5445-BABD-3F85269473C6}"/>
              </a:ext>
            </a:extLst>
          </p:cNvPr>
          <p:cNvSpPr>
            <a:spLocks noGrp="1"/>
          </p:cNvSpPr>
          <p:nvPr>
            <p:ph idx="1"/>
          </p:nvPr>
        </p:nvSpPr>
        <p:spPr>
          <a:xfrm>
            <a:off x="838200" y="1825625"/>
            <a:ext cx="10515600" cy="1509758"/>
          </a:xfrm>
        </p:spPr>
        <p:txBody>
          <a:bodyPr>
            <a:normAutofit fontScale="85000" lnSpcReduction="10000"/>
          </a:bodyPr>
          <a:lstStyle/>
          <a:p>
            <a:pPr marL="0" indent="0">
              <a:buNone/>
            </a:pPr>
            <a:r>
              <a:rPr lang="en-BO" dirty="0"/>
              <a:t>En C# hay un concepto que se llama sobrecarga, en inglés </a:t>
            </a:r>
            <a:r>
              <a:rPr lang="en-BO" b="1" dirty="0"/>
              <a:t>overloading</a:t>
            </a:r>
            <a:r>
              <a:rPr lang="en-BO" dirty="0"/>
              <a:t>, de operadores, que se puede aplicar a varios tipos (clases).</a:t>
            </a:r>
          </a:p>
          <a:p>
            <a:pPr marL="0" indent="0">
              <a:buNone/>
            </a:pPr>
            <a:r>
              <a:rPr lang="en-BO" dirty="0"/>
              <a:t>Los strings se benefician de esta característica con algunos operadores de mucha utilidad, como ser lógicos y aritméticos (usados para concatenación) (==, !=, +, +=).</a:t>
            </a:r>
          </a:p>
          <a:p>
            <a:pPr marL="0" indent="0">
              <a:buNone/>
            </a:pPr>
            <a:endParaRPr lang="en-BO" dirty="0"/>
          </a:p>
          <a:p>
            <a:endParaRPr lang="en-BO" dirty="0"/>
          </a:p>
          <a:p>
            <a:endParaRPr lang="en-BO" dirty="0"/>
          </a:p>
          <a:p>
            <a:endParaRPr lang="en-BO" dirty="0"/>
          </a:p>
          <a:p>
            <a:endParaRPr lang="en-BO" dirty="0"/>
          </a:p>
          <a:p>
            <a:endParaRPr lang="en-BO" dirty="0"/>
          </a:p>
          <a:p>
            <a:endParaRPr lang="en-BO" dirty="0"/>
          </a:p>
          <a:p>
            <a:endParaRPr lang="en-BO" dirty="0"/>
          </a:p>
          <a:p>
            <a:endParaRPr lang="en-BO" dirty="0"/>
          </a:p>
        </p:txBody>
      </p:sp>
      <p:sp>
        <p:nvSpPr>
          <p:cNvPr id="4" name="TextBox 3">
            <a:extLst>
              <a:ext uri="{FF2B5EF4-FFF2-40B4-BE49-F238E27FC236}">
                <a16:creationId xmlns:a16="http://schemas.microsoft.com/office/drawing/2014/main" id="{0C3E9CB8-68B3-6A4A-B819-B64BD78841B9}"/>
              </a:ext>
            </a:extLst>
          </p:cNvPr>
          <p:cNvSpPr txBox="1"/>
          <p:nvPr/>
        </p:nvSpPr>
        <p:spPr>
          <a:xfrm>
            <a:off x="3047945" y="3470320"/>
            <a:ext cx="6096110"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a:t>
            </a:r>
            <a:r>
              <a:rPr lang="en-US" b="1" dirty="0" err="1"/>
              <a:t>saludo</a:t>
            </a:r>
            <a:r>
              <a:rPr lang="en-US" b="1" dirty="0"/>
              <a:t> = "Hola";	</a:t>
            </a:r>
          </a:p>
          <a:p>
            <a:r>
              <a:rPr lang="en-US" b="1" dirty="0"/>
              <a:t>bool b = (</a:t>
            </a:r>
            <a:r>
              <a:rPr lang="en-US" b="1" dirty="0" err="1"/>
              <a:t>saludo</a:t>
            </a:r>
            <a:r>
              <a:rPr lang="en-US" b="1" dirty="0"/>
              <a:t> == "Hola");	WriteLine($"bool b = {b} ");</a:t>
            </a:r>
          </a:p>
          <a:p>
            <a:r>
              <a:rPr lang="en-US" b="1" dirty="0"/>
              <a:t>bool a =  (</a:t>
            </a:r>
            <a:r>
              <a:rPr lang="en-US" b="1" dirty="0" err="1"/>
              <a:t>saludo</a:t>
            </a:r>
            <a:r>
              <a:rPr lang="en-US" b="1" dirty="0"/>
              <a:t> != "</a:t>
            </a:r>
            <a:r>
              <a:rPr lang="en-US" b="1" dirty="0" err="1"/>
              <a:t>hola</a:t>
            </a:r>
            <a:r>
              <a:rPr lang="en-US" b="1" dirty="0"/>
              <a:t>"); 	WriteLine($"bool a = {a} ");</a:t>
            </a:r>
          </a:p>
          <a:p>
            <a:endParaRPr lang="en-US" b="1" dirty="0"/>
          </a:p>
          <a:p>
            <a:r>
              <a:rPr lang="en-US" b="1" dirty="0" err="1"/>
              <a:t>saludo</a:t>
            </a:r>
            <a:r>
              <a:rPr lang="en-US" b="1" dirty="0"/>
              <a:t> += " Mundo"; 	WriteLine($"</a:t>
            </a:r>
            <a:r>
              <a:rPr lang="en-US" b="1" dirty="0" err="1"/>
              <a:t>saludo</a:t>
            </a:r>
            <a:r>
              <a:rPr lang="en-US" b="1" dirty="0"/>
              <a:t> = {</a:t>
            </a:r>
            <a:r>
              <a:rPr lang="en-US" b="1" dirty="0" err="1"/>
              <a:t>saludo</a:t>
            </a:r>
            <a:r>
              <a:rPr lang="en-US" b="1" dirty="0"/>
              <a:t>} ");</a:t>
            </a:r>
          </a:p>
          <a:p>
            <a:r>
              <a:rPr lang="en-US" b="1" dirty="0"/>
              <a:t>string </a:t>
            </a:r>
            <a:r>
              <a:rPr lang="en-US" b="1" dirty="0" err="1"/>
              <a:t>bv</a:t>
            </a:r>
            <a:r>
              <a:rPr lang="en-US" b="1" dirty="0"/>
              <a:t> = </a:t>
            </a:r>
            <a:r>
              <a:rPr lang="en-US" b="1" dirty="0" err="1"/>
              <a:t>saludo</a:t>
            </a:r>
            <a:r>
              <a:rPr lang="en-US" b="1" dirty="0"/>
              <a:t> + </a:t>
            </a:r>
          </a:p>
          <a:p>
            <a:r>
              <a:rPr lang="en-US" b="1" dirty="0"/>
              <a:t>          ", </a:t>
            </a:r>
            <a:r>
              <a:rPr lang="en-US" b="1" dirty="0" err="1"/>
              <a:t>Bienvenido</a:t>
            </a:r>
            <a:r>
              <a:rPr lang="en-US" b="1" dirty="0"/>
              <a:t> a C#! "; 	WriteLine($"</a:t>
            </a:r>
            <a:r>
              <a:rPr lang="en-US" b="1" dirty="0" err="1"/>
              <a:t>bv</a:t>
            </a:r>
            <a:r>
              <a:rPr lang="en-US" b="1" dirty="0"/>
              <a:t> = {</a:t>
            </a:r>
            <a:r>
              <a:rPr lang="en-US" b="1" dirty="0" err="1"/>
              <a:t>bv</a:t>
            </a:r>
            <a:r>
              <a:rPr lang="en-US" b="1" dirty="0"/>
              <a:t>} ");</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74460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27C5-8168-ED40-BAAE-C595C4DBF41C}"/>
              </a:ext>
            </a:extLst>
          </p:cNvPr>
          <p:cNvSpPr>
            <a:spLocks noGrp="1"/>
          </p:cNvSpPr>
          <p:nvPr>
            <p:ph type="title"/>
          </p:nvPr>
        </p:nvSpPr>
        <p:spPr/>
        <p:txBody>
          <a:bodyPr/>
          <a:lstStyle/>
          <a:p>
            <a:r>
              <a:rPr lang="en-BO" dirty="0"/>
              <a:t>La clase System.String</a:t>
            </a:r>
          </a:p>
        </p:txBody>
      </p:sp>
      <p:sp>
        <p:nvSpPr>
          <p:cNvPr id="3" name="Content Placeholder 2">
            <a:extLst>
              <a:ext uri="{FF2B5EF4-FFF2-40B4-BE49-F238E27FC236}">
                <a16:creationId xmlns:a16="http://schemas.microsoft.com/office/drawing/2014/main" id="{15A3B5D8-AAD1-8A4A-809C-EF1F72095EA3}"/>
              </a:ext>
            </a:extLst>
          </p:cNvPr>
          <p:cNvSpPr>
            <a:spLocks noGrp="1"/>
          </p:cNvSpPr>
          <p:nvPr>
            <p:ph idx="1"/>
          </p:nvPr>
        </p:nvSpPr>
        <p:spPr/>
        <p:txBody>
          <a:bodyPr>
            <a:normAutofit/>
          </a:bodyPr>
          <a:lstStyle/>
          <a:p>
            <a:pPr marL="0" indent="0">
              <a:buNone/>
            </a:pPr>
            <a:r>
              <a:rPr lang="en-US" dirty="0"/>
              <a:t>El keyword string es </a:t>
            </a:r>
            <a:r>
              <a:rPr lang="en-US" dirty="0" err="1"/>
              <a:t>en</a:t>
            </a:r>
            <a:r>
              <a:rPr lang="en-US" dirty="0"/>
              <a:t> </a:t>
            </a:r>
            <a:r>
              <a:rPr lang="en-US" dirty="0" err="1"/>
              <a:t>realidad</a:t>
            </a:r>
            <a:r>
              <a:rPr lang="en-US" dirty="0"/>
              <a:t> un alias para la </a:t>
            </a:r>
            <a:r>
              <a:rPr lang="en-US" dirty="0" err="1"/>
              <a:t>clase</a:t>
            </a:r>
            <a:r>
              <a:rPr lang="en-US" dirty="0"/>
              <a:t> String de la </a:t>
            </a:r>
            <a:r>
              <a:rPr lang="en-US" dirty="0" err="1"/>
              <a:t>librería</a:t>
            </a:r>
            <a:r>
              <a:rPr lang="en-US" dirty="0"/>
              <a:t> </a:t>
            </a:r>
            <a:r>
              <a:rPr lang="en-US" dirty="0" err="1"/>
              <a:t>nativa</a:t>
            </a:r>
            <a:r>
              <a:rPr lang="en-US" dirty="0"/>
              <a:t> de </a:t>
            </a:r>
            <a:r>
              <a:rPr lang="en-US" dirty="0" err="1"/>
              <a:t>.Net</a:t>
            </a:r>
            <a:r>
              <a:rPr lang="en-US" dirty="0"/>
              <a:t> Core. Como </a:t>
            </a:r>
            <a:r>
              <a:rPr lang="en-US" dirty="0" err="1"/>
              <a:t>tal</a:t>
            </a:r>
            <a:r>
              <a:rPr lang="en-US" dirty="0"/>
              <a:t>, </a:t>
            </a:r>
            <a:r>
              <a:rPr lang="en-US" dirty="0" err="1"/>
              <a:t>proporciona</a:t>
            </a:r>
            <a:r>
              <a:rPr lang="en-US" dirty="0"/>
              <a:t> una </a:t>
            </a:r>
            <a:r>
              <a:rPr lang="en-US" dirty="0" err="1"/>
              <a:t>multitud</a:t>
            </a:r>
            <a:r>
              <a:rPr lang="en-US" dirty="0"/>
              <a:t> de </a:t>
            </a:r>
            <a:r>
              <a:rPr lang="en-US" dirty="0" err="1"/>
              <a:t>métodos</a:t>
            </a:r>
            <a:r>
              <a:rPr lang="en-US" dirty="0"/>
              <a:t> </a:t>
            </a:r>
            <a:r>
              <a:rPr lang="en-US" dirty="0" err="1"/>
              <a:t>relacionados</a:t>
            </a:r>
            <a:r>
              <a:rPr lang="en-US" dirty="0"/>
              <a:t> con el </a:t>
            </a:r>
            <a:r>
              <a:rPr lang="en-US" dirty="0" err="1"/>
              <a:t>manejo</a:t>
            </a:r>
            <a:r>
              <a:rPr lang="en-US" dirty="0"/>
              <a:t> de los strings. Por </a:t>
            </a:r>
            <a:r>
              <a:rPr lang="en-US" dirty="0" err="1"/>
              <a:t>ejemplo</a:t>
            </a:r>
            <a:r>
              <a:rPr lang="en-US" dirty="0"/>
              <a:t>, </a:t>
            </a:r>
            <a:r>
              <a:rPr lang="en-US" b="1" dirty="0"/>
              <a:t>hay </a:t>
            </a:r>
            <a:r>
              <a:rPr lang="en-US" b="1" dirty="0" err="1"/>
              <a:t>métodos</a:t>
            </a:r>
            <a:r>
              <a:rPr lang="en-US" b="1" dirty="0"/>
              <a:t> para </a:t>
            </a:r>
            <a:r>
              <a:rPr lang="en-US" b="1" dirty="0" err="1"/>
              <a:t>reemplazar</a:t>
            </a:r>
            <a:r>
              <a:rPr lang="en-US" b="1" dirty="0"/>
              <a:t>, </a:t>
            </a:r>
            <a:r>
              <a:rPr lang="en-US" b="1" dirty="0" err="1"/>
              <a:t>insertar</a:t>
            </a:r>
            <a:r>
              <a:rPr lang="en-US" b="1" dirty="0"/>
              <a:t> y </a:t>
            </a:r>
            <a:r>
              <a:rPr lang="en-US" b="1" dirty="0" err="1"/>
              <a:t>quitar</a:t>
            </a:r>
            <a:r>
              <a:rPr lang="en-US" b="1" dirty="0"/>
              <a:t> series de </a:t>
            </a:r>
            <a:r>
              <a:rPr lang="en-US" b="1" dirty="0" err="1"/>
              <a:t>caracteres</a:t>
            </a:r>
            <a:r>
              <a:rPr lang="en-US" b="1" dirty="0"/>
              <a:t> a </a:t>
            </a:r>
            <a:r>
              <a:rPr lang="en-US" b="1" dirty="0" err="1"/>
              <a:t>cualquier</a:t>
            </a:r>
            <a:r>
              <a:rPr lang="en-US" b="1" dirty="0"/>
              <a:t> string</a:t>
            </a:r>
            <a:r>
              <a:rPr lang="en-US" dirty="0"/>
              <a:t>.</a:t>
            </a:r>
          </a:p>
          <a:p>
            <a:pPr marL="0" indent="0">
              <a:buNone/>
            </a:pPr>
            <a:endParaRPr lang="en-US" dirty="0"/>
          </a:p>
          <a:p>
            <a:pPr marL="0" indent="0">
              <a:buNone/>
            </a:pPr>
            <a:r>
              <a:rPr lang="en-US" dirty="0"/>
              <a:t>Una </a:t>
            </a:r>
            <a:r>
              <a:rPr lang="en-US" dirty="0" err="1"/>
              <a:t>cosa</a:t>
            </a:r>
            <a:r>
              <a:rPr lang="en-US" dirty="0"/>
              <a:t> </a:t>
            </a:r>
            <a:r>
              <a:rPr lang="en-US" dirty="0" err="1"/>
              <a:t>importante</a:t>
            </a:r>
            <a:r>
              <a:rPr lang="en-US" dirty="0"/>
              <a:t> a </a:t>
            </a:r>
            <a:r>
              <a:rPr lang="en-US" dirty="0" err="1"/>
              <a:t>tener</a:t>
            </a:r>
            <a:r>
              <a:rPr lang="en-US" dirty="0"/>
              <a:t> </a:t>
            </a:r>
            <a:r>
              <a:rPr lang="en-US" dirty="0" err="1"/>
              <a:t>en</a:t>
            </a:r>
            <a:r>
              <a:rPr lang="en-US" dirty="0"/>
              <a:t> </a:t>
            </a:r>
            <a:r>
              <a:rPr lang="en-US" dirty="0" err="1"/>
              <a:t>cuenta</a:t>
            </a:r>
            <a:r>
              <a:rPr lang="en-US" dirty="0"/>
              <a:t> es que no hay </a:t>
            </a:r>
            <a:r>
              <a:rPr lang="en-US" dirty="0" err="1"/>
              <a:t>métodos</a:t>
            </a:r>
            <a:r>
              <a:rPr lang="en-US" dirty="0"/>
              <a:t> para </a:t>
            </a:r>
            <a:r>
              <a:rPr lang="en-US" dirty="0" err="1"/>
              <a:t>cambiar</a:t>
            </a:r>
            <a:r>
              <a:rPr lang="en-US" dirty="0"/>
              <a:t> un string. Los </a:t>
            </a:r>
            <a:r>
              <a:rPr lang="en-US" dirty="0" err="1"/>
              <a:t>métodos</a:t>
            </a:r>
            <a:r>
              <a:rPr lang="en-US" dirty="0"/>
              <a:t> que </a:t>
            </a:r>
            <a:r>
              <a:rPr lang="en-US" dirty="0" err="1"/>
              <a:t>parecen</a:t>
            </a:r>
            <a:r>
              <a:rPr lang="en-US" dirty="0"/>
              <a:t> </a:t>
            </a:r>
            <a:r>
              <a:rPr lang="en-US" dirty="0" err="1"/>
              <a:t>modificar</a:t>
            </a:r>
            <a:r>
              <a:rPr lang="en-US" dirty="0"/>
              <a:t> un string, </a:t>
            </a:r>
            <a:r>
              <a:rPr lang="en-US" dirty="0" err="1"/>
              <a:t>en</a:t>
            </a:r>
            <a:r>
              <a:rPr lang="en-US" dirty="0"/>
              <a:t> </a:t>
            </a:r>
            <a:r>
              <a:rPr lang="en-US" dirty="0" err="1"/>
              <a:t>realidad</a:t>
            </a:r>
            <a:r>
              <a:rPr lang="en-US" dirty="0"/>
              <a:t> </a:t>
            </a:r>
            <a:r>
              <a:rPr lang="en-US" dirty="0" err="1"/>
              <a:t>siempre</a:t>
            </a:r>
            <a:r>
              <a:rPr lang="en-US" dirty="0"/>
              <a:t> </a:t>
            </a:r>
            <a:r>
              <a:rPr lang="en-US" dirty="0" err="1"/>
              <a:t>devuelven</a:t>
            </a:r>
            <a:r>
              <a:rPr lang="en-US" dirty="0"/>
              <a:t> un string </a:t>
            </a:r>
            <a:r>
              <a:rPr lang="en-US" dirty="0" err="1"/>
              <a:t>completamente</a:t>
            </a:r>
            <a:r>
              <a:rPr lang="en-US" dirty="0"/>
              <a:t> nuevo. Es por </a:t>
            </a:r>
            <a:r>
              <a:rPr lang="en-US" dirty="0" err="1"/>
              <a:t>eso</a:t>
            </a:r>
            <a:r>
              <a:rPr lang="en-US" dirty="0"/>
              <a:t> que se dice que </a:t>
            </a:r>
            <a:r>
              <a:rPr lang="en-US" b="1" dirty="0"/>
              <a:t>los strings son </a:t>
            </a:r>
            <a:r>
              <a:rPr lang="en-US" b="1" dirty="0" err="1"/>
              <a:t>inmutables</a:t>
            </a:r>
            <a:r>
              <a:rPr lang="en-US" dirty="0"/>
              <a:t>.</a:t>
            </a:r>
          </a:p>
          <a:p>
            <a:pPr marL="0" indent="0">
              <a:buNone/>
            </a:pPr>
            <a:endParaRPr lang="en-BO" dirty="0"/>
          </a:p>
        </p:txBody>
      </p:sp>
    </p:spTree>
    <p:extLst>
      <p:ext uri="{BB962C8B-B14F-4D97-AF65-F5344CB8AC3E}">
        <p14:creationId xmlns:p14="http://schemas.microsoft.com/office/powerpoint/2010/main" val="2893976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6690-08FC-F14D-BA89-ECA97E6792EE}"/>
              </a:ext>
            </a:extLst>
          </p:cNvPr>
          <p:cNvSpPr>
            <a:spLocks noGrp="1"/>
          </p:cNvSpPr>
          <p:nvPr>
            <p:ph type="title"/>
          </p:nvPr>
        </p:nvSpPr>
        <p:spPr/>
        <p:txBody>
          <a:bodyPr/>
          <a:lstStyle/>
          <a:p>
            <a:r>
              <a:rPr lang="en-BO" dirty="0"/>
              <a:t>Métodos de strings</a:t>
            </a:r>
          </a:p>
        </p:txBody>
      </p:sp>
      <p:sp>
        <p:nvSpPr>
          <p:cNvPr id="4" name="TextBox 3">
            <a:extLst>
              <a:ext uri="{FF2B5EF4-FFF2-40B4-BE49-F238E27FC236}">
                <a16:creationId xmlns:a16="http://schemas.microsoft.com/office/drawing/2014/main" id="{6A44682E-F433-B644-8BB5-110E09F60E10}"/>
              </a:ext>
            </a:extLst>
          </p:cNvPr>
          <p:cNvSpPr txBox="1"/>
          <p:nvPr/>
        </p:nvSpPr>
        <p:spPr>
          <a:xfrm>
            <a:off x="1515070" y="1791789"/>
            <a:ext cx="9179277"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s = "</a:t>
            </a:r>
            <a:r>
              <a:rPr lang="en-US" b="1" dirty="0" err="1"/>
              <a:t>inmutables</a:t>
            </a:r>
            <a:r>
              <a:rPr lang="en-US" b="1" dirty="0"/>
              <a:t>";   WriteLine(s);			// </a:t>
            </a:r>
            <a:r>
              <a:rPr lang="en-US" b="1" dirty="0" err="1"/>
              <a:t>inmutables</a:t>
            </a:r>
            <a:endParaRPr lang="en-US" b="1" dirty="0"/>
          </a:p>
          <a:p>
            <a:r>
              <a:rPr lang="en-US" b="1" dirty="0" err="1"/>
              <a:t>s.Replace</a:t>
            </a:r>
            <a:r>
              <a:rPr lang="en-US" b="1" dirty="0"/>
              <a:t>("m", </a:t>
            </a:r>
            <a:r>
              <a:rPr lang="en-US" b="1" dirty="0">
                <a:solidFill>
                  <a:prstClr val="white"/>
                </a:solidFill>
              </a:rPr>
              <a:t>"</a:t>
            </a:r>
            <a:r>
              <a:rPr lang="en-US" b="1" dirty="0"/>
              <a:t>r");    WriteLine(s); 			// </a:t>
            </a:r>
            <a:r>
              <a:rPr lang="en-US" b="1" dirty="0" err="1"/>
              <a:t>inmutables</a:t>
            </a:r>
            <a:endParaRPr lang="en-US" b="1" dirty="0"/>
          </a:p>
          <a:p>
            <a:r>
              <a:rPr lang="en-US" b="1" dirty="0"/>
              <a:t>var r =  </a:t>
            </a:r>
            <a:r>
              <a:rPr lang="en-US" b="1" dirty="0" err="1"/>
              <a:t>s.Replace</a:t>
            </a:r>
            <a:r>
              <a:rPr lang="en-US" b="1" dirty="0"/>
              <a:t>("m", "r"); WriteLine(r);		// </a:t>
            </a:r>
            <a:r>
              <a:rPr lang="en-US" b="1" dirty="0" err="1"/>
              <a:t>inrutables</a:t>
            </a:r>
            <a:endParaRPr lang="en-US" b="1" dirty="0"/>
          </a:p>
          <a:p>
            <a:r>
              <a:rPr lang="en-US" b="1" dirty="0"/>
              <a:t>var </a:t>
            </a:r>
            <a:r>
              <a:rPr lang="en-US" b="1" dirty="0" err="1"/>
              <a:t>ora</a:t>
            </a:r>
            <a:r>
              <a:rPr lang="en-US" b="1" dirty="0"/>
              <a:t> = </a:t>
            </a:r>
            <a:r>
              <a:rPr lang="en-US" b="1" dirty="0" err="1"/>
              <a:t>s.Insert</a:t>
            </a:r>
            <a:r>
              <a:rPr lang="en-US" b="1" dirty="0"/>
              <a:t>(0, "Los strings son ");	   WriteLine(</a:t>
            </a:r>
            <a:r>
              <a:rPr lang="en-US" b="1" dirty="0" err="1"/>
              <a:t>ora</a:t>
            </a:r>
            <a:r>
              <a:rPr lang="en-US" b="1" dirty="0"/>
              <a:t>); 	// Los strings son </a:t>
            </a:r>
            <a:r>
              <a:rPr lang="en-US" b="1" dirty="0" err="1"/>
              <a:t>inmutables</a:t>
            </a:r>
            <a:endParaRPr lang="en-US" b="1" dirty="0"/>
          </a:p>
          <a:p>
            <a:r>
              <a:rPr lang="en-US" b="1" dirty="0" err="1"/>
              <a:t>ora</a:t>
            </a:r>
            <a:r>
              <a:rPr lang="en-US" b="1" dirty="0"/>
              <a:t> = </a:t>
            </a:r>
            <a:r>
              <a:rPr lang="en-US" b="1" dirty="0" err="1"/>
              <a:t>ora.Remove</a:t>
            </a:r>
            <a:r>
              <a:rPr lang="en-US" b="1" dirty="0"/>
              <a:t>(4, 12);   WriteLine(</a:t>
            </a:r>
            <a:r>
              <a:rPr lang="en-US" b="1" dirty="0" err="1"/>
              <a:t>ora</a:t>
            </a:r>
            <a:r>
              <a:rPr lang="en-US" b="1" dirty="0"/>
              <a:t>);		// Los </a:t>
            </a:r>
            <a:r>
              <a:rPr lang="en-US" b="1" dirty="0" err="1"/>
              <a:t>inmutables</a:t>
            </a:r>
            <a:endParaRPr lang="en-US" b="1" dirty="0"/>
          </a:p>
          <a:p>
            <a:r>
              <a:rPr lang="en-US" b="1" dirty="0"/>
              <a:t>var t = </a:t>
            </a:r>
            <a:r>
              <a:rPr lang="en-US" b="1" dirty="0" err="1"/>
              <a:t>ora.Substring</a:t>
            </a:r>
            <a:r>
              <a:rPr lang="en-US" b="1" dirty="0"/>
              <a:t>(4, </a:t>
            </a:r>
            <a:r>
              <a:rPr lang="en-US" b="1" dirty="0" err="1"/>
              <a:t>ora.Length</a:t>
            </a:r>
            <a:r>
              <a:rPr lang="en-US" b="1" dirty="0"/>
              <a:t> - 4);   WriteLine(t); 	// </a:t>
            </a:r>
            <a:r>
              <a:rPr lang="en-US" b="1" dirty="0" err="1"/>
              <a:t>inmutables</a:t>
            </a:r>
            <a:endParaRPr lang="en-US" b="1" dirty="0"/>
          </a:p>
          <a:p>
            <a:r>
              <a:rPr lang="en-US" b="1" dirty="0"/>
              <a:t>bool b = (s == t);   WriteLine($"s == t : {b} ");		// s == t : true</a:t>
            </a:r>
          </a:p>
          <a:p>
            <a:r>
              <a:rPr lang="en-US" b="1" dirty="0"/>
              <a:t>var u = </a:t>
            </a:r>
            <a:r>
              <a:rPr lang="en-US" b="1" dirty="0" err="1"/>
              <a:t>t.ToUpper</a:t>
            </a:r>
            <a:r>
              <a:rPr lang="en-US" b="1" dirty="0"/>
              <a:t>();   WriteLine(u);  			// INMUTABLES</a:t>
            </a:r>
          </a:p>
          <a:p>
            <a:r>
              <a:rPr lang="en-US" b="1" dirty="0"/>
              <a:t>b = (s == u);   WriteLine($"s == u : {b} ");		// s == u : false</a:t>
            </a:r>
          </a:p>
          <a:p>
            <a:r>
              <a:rPr lang="en-US" b="1" dirty="0" err="1"/>
              <a:t>ora</a:t>
            </a:r>
            <a:r>
              <a:rPr lang="en-US" b="1" dirty="0"/>
              <a:t> += " strings!";   WriteLine(</a:t>
            </a:r>
            <a:r>
              <a:rPr lang="en-US" b="1" dirty="0" err="1"/>
              <a:t>ora</a:t>
            </a:r>
            <a:r>
              <a:rPr lang="en-US" b="1" dirty="0"/>
              <a:t>);			// Los </a:t>
            </a:r>
            <a:r>
              <a:rPr lang="en-US" b="1" dirty="0" err="1"/>
              <a:t>inmutables</a:t>
            </a:r>
            <a:r>
              <a:rPr lang="en-US" b="1" dirty="0"/>
              <a:t> strings!  </a:t>
            </a:r>
          </a:p>
          <a:p>
            <a:r>
              <a:rPr lang="en-US" b="1" dirty="0"/>
              <a:t>WriteLine($"La </a:t>
            </a:r>
            <a:r>
              <a:rPr lang="en-US" b="1" dirty="0" err="1"/>
              <a:t>longitud</a:t>
            </a:r>
            <a:r>
              <a:rPr lang="en-US" b="1" dirty="0"/>
              <a:t> de \"{</a:t>
            </a:r>
            <a:r>
              <a:rPr lang="en-US" b="1" dirty="0" err="1"/>
              <a:t>ora</a:t>
            </a:r>
            <a:r>
              <a:rPr lang="en-US" b="1" dirty="0"/>
              <a:t>}\" es {</a:t>
            </a:r>
            <a:r>
              <a:rPr lang="en-US" b="1" dirty="0" err="1"/>
              <a:t>ora.Length</a:t>
            </a:r>
            <a:r>
              <a:rPr lang="en-US" b="1" dirty="0"/>
              <a:t>} "); 	// 23</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14920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6F61-E309-DC49-BCA9-CA0D5CF2B558}"/>
              </a:ext>
            </a:extLst>
          </p:cNvPr>
          <p:cNvSpPr>
            <a:spLocks noGrp="1"/>
          </p:cNvSpPr>
          <p:nvPr>
            <p:ph type="title"/>
          </p:nvPr>
        </p:nvSpPr>
        <p:spPr/>
        <p:txBody>
          <a:bodyPr/>
          <a:lstStyle/>
          <a:p>
            <a:r>
              <a:rPr lang="en-BO" dirty="0"/>
              <a:t>Conversión entre números y strings</a:t>
            </a:r>
          </a:p>
        </p:txBody>
      </p:sp>
      <p:sp>
        <p:nvSpPr>
          <p:cNvPr id="3" name="Content Placeholder 2">
            <a:extLst>
              <a:ext uri="{FF2B5EF4-FFF2-40B4-BE49-F238E27FC236}">
                <a16:creationId xmlns:a16="http://schemas.microsoft.com/office/drawing/2014/main" id="{606D0A9F-44B3-DF46-85F5-488270E59559}"/>
              </a:ext>
            </a:extLst>
          </p:cNvPr>
          <p:cNvSpPr>
            <a:spLocks noGrp="1"/>
          </p:cNvSpPr>
          <p:nvPr>
            <p:ph idx="1"/>
          </p:nvPr>
        </p:nvSpPr>
        <p:spPr>
          <a:xfrm>
            <a:off x="6096000" y="1825625"/>
            <a:ext cx="5257800" cy="4351338"/>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BO" dirty="0"/>
              <a:t>Para convertir un valor de tipo numérico a string, simplemente se usa el método ToString(), disponible para cualquier tipo del lenguaje en C#.</a:t>
            </a:r>
          </a:p>
          <a:p>
            <a:pPr marL="0" indent="0">
              <a:buNone/>
            </a:pPr>
            <a:r>
              <a:rPr lang="en-BO" dirty="0"/>
              <a:t>Para convertir un valor de alguno de los tipos numéricos se usa el nombre del tipo (que es un alias par la clase que contiene todo sus miembros), para invocar al método Parse(arg) correspondiente. Donde arg es el valor (literal o variable) que se desea convertir a string.</a:t>
            </a:r>
          </a:p>
        </p:txBody>
      </p:sp>
      <p:sp>
        <p:nvSpPr>
          <p:cNvPr id="4" name="TextBox 3">
            <a:extLst>
              <a:ext uri="{FF2B5EF4-FFF2-40B4-BE49-F238E27FC236}">
                <a16:creationId xmlns:a16="http://schemas.microsoft.com/office/drawing/2014/main" id="{F16D9316-21A6-2344-868E-D08F56BFBCD6}"/>
              </a:ext>
            </a:extLst>
          </p:cNvPr>
          <p:cNvSpPr txBox="1"/>
          <p:nvPr/>
        </p:nvSpPr>
        <p:spPr>
          <a:xfrm>
            <a:off x="1166727" y="1504406"/>
            <a:ext cx="4467719" cy="4832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n = 16;</a:t>
            </a:r>
          </a:p>
          <a:p>
            <a:r>
              <a:rPr lang="en-US" b="1" dirty="0"/>
              <a:t>string </a:t>
            </a:r>
            <a:r>
              <a:rPr lang="en-US" b="1" dirty="0" err="1"/>
              <a:t>s_entero</a:t>
            </a:r>
            <a:r>
              <a:rPr lang="en-US" b="1" dirty="0"/>
              <a:t> = </a:t>
            </a:r>
            <a:r>
              <a:rPr lang="en-US" b="1" dirty="0" err="1"/>
              <a:t>n.ToString</a:t>
            </a:r>
            <a:r>
              <a:rPr lang="en-US" b="1" dirty="0"/>
              <a:t>();</a:t>
            </a:r>
          </a:p>
          <a:p>
            <a:r>
              <a:rPr lang="en-US" b="1" dirty="0"/>
              <a:t>decimal  </a:t>
            </a:r>
            <a:r>
              <a:rPr lang="en-US" b="1" dirty="0" err="1"/>
              <a:t>monto</a:t>
            </a:r>
            <a:r>
              <a:rPr lang="en-US" b="1" dirty="0"/>
              <a:t> = </a:t>
            </a:r>
            <a:r>
              <a:rPr lang="en-US" b="1" dirty="0" err="1"/>
              <a:t>int.Parse</a:t>
            </a:r>
            <a:r>
              <a:rPr lang="en-US" b="1" dirty="0"/>
              <a:t>(</a:t>
            </a:r>
            <a:r>
              <a:rPr lang="en-US" b="1" dirty="0" err="1"/>
              <a:t>s_entero</a:t>
            </a:r>
            <a:r>
              <a:rPr lang="en-US" b="1" dirty="0"/>
              <a:t>);</a:t>
            </a:r>
          </a:p>
          <a:p>
            <a:r>
              <a:rPr lang="en-US" b="1" dirty="0"/>
              <a:t>double real = </a:t>
            </a:r>
            <a:r>
              <a:rPr lang="en-US" b="1" dirty="0" err="1"/>
              <a:t>double.Parse</a:t>
            </a:r>
            <a:r>
              <a:rPr lang="en-US" b="1" dirty="0"/>
              <a:t>(</a:t>
            </a:r>
            <a:r>
              <a:rPr lang="en-US" b="1" dirty="0" err="1"/>
              <a:t>s_entero</a:t>
            </a:r>
            <a:r>
              <a:rPr lang="en-US" b="1" dirty="0"/>
              <a:t>); </a:t>
            </a:r>
          </a:p>
          <a:p>
            <a:r>
              <a:rPr lang="en-US" b="1" dirty="0"/>
              <a:t>byte by = </a:t>
            </a:r>
            <a:r>
              <a:rPr lang="en-US" b="1" dirty="0" err="1"/>
              <a:t>byte.Parse</a:t>
            </a:r>
            <a:r>
              <a:rPr lang="en-US" b="1" dirty="0"/>
              <a:t>("17");</a:t>
            </a:r>
          </a:p>
          <a:p>
            <a:r>
              <a:rPr lang="en-US" b="1" dirty="0"/>
              <a:t>string </a:t>
            </a:r>
            <a:r>
              <a:rPr lang="en-US" b="1" dirty="0" err="1"/>
              <a:t>s_decimal</a:t>
            </a:r>
            <a:r>
              <a:rPr lang="en-US" b="1" dirty="0"/>
              <a:t> = 245.49M.ToString();</a:t>
            </a:r>
          </a:p>
          <a:p>
            <a:r>
              <a:rPr lang="en-US" b="1" dirty="0"/>
              <a:t>byte bite =  (byte) </a:t>
            </a:r>
            <a:r>
              <a:rPr lang="en-US" b="1" dirty="0" err="1"/>
              <a:t>decimal.Parse</a:t>
            </a:r>
            <a:r>
              <a:rPr lang="en-US" b="1" dirty="0"/>
              <a:t>(</a:t>
            </a:r>
            <a:r>
              <a:rPr lang="en-US" b="1" dirty="0" err="1"/>
              <a:t>s_decimal</a:t>
            </a:r>
            <a:r>
              <a:rPr lang="en-US" b="1" dirty="0"/>
              <a:t>);</a:t>
            </a:r>
          </a:p>
          <a:p>
            <a:endParaRPr lang="en-US" b="1" dirty="0"/>
          </a:p>
          <a:p>
            <a:r>
              <a:rPr lang="en-US" b="1" dirty="0"/>
              <a:t>WriteLine($"</a:t>
            </a:r>
            <a:r>
              <a:rPr lang="en-US" b="1" dirty="0" err="1"/>
              <a:t>s_entero</a:t>
            </a:r>
            <a:r>
              <a:rPr lang="en-US" b="1" dirty="0"/>
              <a:t> = {</a:t>
            </a:r>
            <a:r>
              <a:rPr lang="en-US" b="1" dirty="0" err="1"/>
              <a:t>s_entero</a:t>
            </a:r>
            <a:r>
              <a:rPr lang="en-US" b="1" dirty="0"/>
              <a:t>} ");</a:t>
            </a:r>
          </a:p>
          <a:p>
            <a:r>
              <a:rPr lang="en-US" b="1" dirty="0"/>
              <a:t>WriteLine($"</a:t>
            </a:r>
            <a:r>
              <a:rPr lang="en-US" b="1" dirty="0" err="1"/>
              <a:t>monto</a:t>
            </a:r>
            <a:r>
              <a:rPr lang="en-US" b="1" dirty="0"/>
              <a:t> = {</a:t>
            </a:r>
            <a:r>
              <a:rPr lang="en-US" b="1" dirty="0" err="1"/>
              <a:t>monto</a:t>
            </a:r>
            <a:r>
              <a:rPr lang="en-US" b="1" dirty="0"/>
              <a:t>} ");</a:t>
            </a:r>
          </a:p>
          <a:p>
            <a:r>
              <a:rPr lang="en-US" b="1" dirty="0"/>
              <a:t>WriteLine($"real = {real} ");</a:t>
            </a:r>
          </a:p>
          <a:p>
            <a:r>
              <a:rPr lang="en-US" b="1" dirty="0"/>
              <a:t>WriteLine($"by = {by} ");</a:t>
            </a:r>
          </a:p>
          <a:p>
            <a:r>
              <a:rPr lang="en-US" b="1" dirty="0"/>
              <a:t>WriteLine($"</a:t>
            </a:r>
            <a:r>
              <a:rPr lang="en-US" b="1" dirty="0" err="1"/>
              <a:t>s_decimal</a:t>
            </a:r>
            <a:r>
              <a:rPr lang="en-US" b="1" dirty="0"/>
              <a:t> = {</a:t>
            </a:r>
            <a:r>
              <a:rPr lang="en-US" b="1" dirty="0" err="1"/>
              <a:t>s_decimal</a:t>
            </a:r>
            <a:r>
              <a:rPr lang="en-US" b="1" dirty="0"/>
              <a:t>} ");</a:t>
            </a:r>
          </a:p>
          <a:p>
            <a:r>
              <a:rPr lang="en-US" b="1" dirty="0"/>
              <a:t>WriteLine($"bite = {bite} ");</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68098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95A5-1056-C048-869D-D0F7EF7319D7}"/>
              </a:ext>
            </a:extLst>
          </p:cNvPr>
          <p:cNvSpPr>
            <a:spLocks noGrp="1"/>
          </p:cNvSpPr>
          <p:nvPr>
            <p:ph type="title"/>
          </p:nvPr>
        </p:nvSpPr>
        <p:spPr/>
        <p:txBody>
          <a:bodyPr/>
          <a:lstStyle/>
          <a:p>
            <a:r>
              <a:rPr lang="en-BO" dirty="0"/>
              <a:t>Capítulo 4</a:t>
            </a:r>
          </a:p>
        </p:txBody>
      </p:sp>
      <p:sp>
        <p:nvSpPr>
          <p:cNvPr id="3" name="Content Placeholder 2">
            <a:extLst>
              <a:ext uri="{FF2B5EF4-FFF2-40B4-BE49-F238E27FC236}">
                <a16:creationId xmlns:a16="http://schemas.microsoft.com/office/drawing/2014/main" id="{277B562F-749B-C544-B75D-C1AFFDFB115A}"/>
              </a:ext>
            </a:extLst>
          </p:cNvPr>
          <p:cNvSpPr>
            <a:spLocks noGrp="1"/>
          </p:cNvSpPr>
          <p:nvPr>
            <p:ph idx="1"/>
          </p:nvPr>
        </p:nvSpPr>
        <p:spPr/>
        <p:txBody>
          <a:bodyPr>
            <a:normAutofit/>
          </a:bodyPr>
          <a:lstStyle/>
          <a:p>
            <a:pPr marL="0" indent="0">
              <a:buNone/>
            </a:pPr>
            <a:r>
              <a:rPr lang="en-BO" sz="4000" b="1" dirty="0"/>
              <a:t>Arrays</a:t>
            </a:r>
          </a:p>
        </p:txBody>
      </p:sp>
    </p:spTree>
    <p:extLst>
      <p:ext uri="{BB962C8B-B14F-4D97-AF65-F5344CB8AC3E}">
        <p14:creationId xmlns:p14="http://schemas.microsoft.com/office/powerpoint/2010/main" val="1942877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A4BC-6B74-9247-854B-606A2727EEDA}"/>
              </a:ext>
            </a:extLst>
          </p:cNvPr>
          <p:cNvSpPr>
            <a:spLocks noGrp="1"/>
          </p:cNvSpPr>
          <p:nvPr>
            <p:ph type="title"/>
          </p:nvPr>
        </p:nvSpPr>
        <p:spPr/>
        <p:txBody>
          <a:bodyPr/>
          <a:lstStyle/>
          <a:p>
            <a:r>
              <a:rPr lang="en-BO" dirty="0"/>
              <a:t>Arrays</a:t>
            </a:r>
          </a:p>
        </p:txBody>
      </p:sp>
      <p:sp>
        <p:nvSpPr>
          <p:cNvPr id="3" name="Content Placeholder 2">
            <a:extLst>
              <a:ext uri="{FF2B5EF4-FFF2-40B4-BE49-F238E27FC236}">
                <a16:creationId xmlns:a16="http://schemas.microsoft.com/office/drawing/2014/main" id="{20851882-F32B-3C47-9945-04AD3D3339A3}"/>
              </a:ext>
            </a:extLst>
          </p:cNvPr>
          <p:cNvSpPr>
            <a:spLocks noGrp="1"/>
          </p:cNvSpPr>
          <p:nvPr>
            <p:ph idx="1"/>
          </p:nvPr>
        </p:nvSpPr>
        <p:spPr>
          <a:xfrm>
            <a:off x="838200" y="1825625"/>
            <a:ext cx="10515600" cy="1196249"/>
          </a:xfrm>
        </p:spPr>
        <p:txBody>
          <a:bodyPr>
            <a:normAutofit fontScale="70000" lnSpcReduction="20000"/>
          </a:bodyPr>
          <a:lstStyle/>
          <a:p>
            <a:pPr marL="0" indent="0">
              <a:buNone/>
            </a:pPr>
            <a:r>
              <a:rPr lang="en-US" dirty="0"/>
              <a:t>Una </a:t>
            </a:r>
            <a:r>
              <a:rPr lang="en-US" dirty="0" err="1"/>
              <a:t>matriz</a:t>
            </a:r>
            <a:r>
              <a:rPr lang="en-US" dirty="0"/>
              <a:t> es una </a:t>
            </a:r>
            <a:r>
              <a:rPr lang="en-US" dirty="0" err="1"/>
              <a:t>estructura</a:t>
            </a:r>
            <a:r>
              <a:rPr lang="en-US" dirty="0"/>
              <a:t> de </a:t>
            </a:r>
            <a:r>
              <a:rPr lang="en-US" dirty="0" err="1"/>
              <a:t>datos</a:t>
            </a:r>
            <a:r>
              <a:rPr lang="en-US" dirty="0"/>
              <a:t> </a:t>
            </a:r>
            <a:r>
              <a:rPr lang="en-US" dirty="0" err="1"/>
              <a:t>utilizada</a:t>
            </a:r>
            <a:r>
              <a:rPr lang="en-US" dirty="0"/>
              <a:t> para </a:t>
            </a:r>
            <a:r>
              <a:rPr lang="en-US" dirty="0" err="1"/>
              <a:t>almacenar</a:t>
            </a:r>
            <a:r>
              <a:rPr lang="en-US" dirty="0"/>
              <a:t> una </a:t>
            </a:r>
            <a:r>
              <a:rPr lang="en-US" dirty="0" err="1"/>
              <a:t>colección</a:t>
            </a:r>
            <a:r>
              <a:rPr lang="en-US" dirty="0"/>
              <a:t> de </a:t>
            </a:r>
            <a:r>
              <a:rPr lang="en-US" dirty="0" err="1"/>
              <a:t>valores</a:t>
            </a:r>
            <a:r>
              <a:rPr lang="en-US" dirty="0"/>
              <a:t> del </a:t>
            </a:r>
            <a:r>
              <a:rPr lang="en-US" dirty="0" err="1"/>
              <a:t>mismo</a:t>
            </a:r>
            <a:r>
              <a:rPr lang="en-US" dirty="0"/>
              <a:t> </a:t>
            </a:r>
            <a:r>
              <a:rPr lang="en-US" dirty="0" err="1"/>
              <a:t>tipo</a:t>
            </a:r>
            <a:r>
              <a:rPr lang="en-US" dirty="0"/>
              <a:t>.</a:t>
            </a:r>
          </a:p>
          <a:p>
            <a:pPr marL="0" indent="0">
              <a:buNone/>
            </a:pPr>
            <a:r>
              <a:rPr lang="en-US" dirty="0"/>
              <a:t>Para </a:t>
            </a:r>
            <a:r>
              <a:rPr lang="en-US" dirty="0" err="1"/>
              <a:t>declarar</a:t>
            </a:r>
            <a:r>
              <a:rPr lang="en-US" dirty="0"/>
              <a:t> un array, se </a:t>
            </a:r>
            <a:r>
              <a:rPr lang="en-US" dirty="0" err="1"/>
              <a:t>agrega</a:t>
            </a:r>
            <a:r>
              <a:rPr lang="en-US" dirty="0"/>
              <a:t> un par de </a:t>
            </a:r>
            <a:r>
              <a:rPr lang="en-US" dirty="0" err="1"/>
              <a:t>corchetes</a:t>
            </a:r>
            <a:r>
              <a:rPr lang="en-US" dirty="0"/>
              <a:t> al </a:t>
            </a:r>
            <a:r>
              <a:rPr lang="en-US" dirty="0" err="1"/>
              <a:t>tipo</a:t>
            </a:r>
            <a:r>
              <a:rPr lang="en-US" dirty="0"/>
              <a:t> de </a:t>
            </a:r>
            <a:r>
              <a:rPr lang="en-US" dirty="0" err="1"/>
              <a:t>datos</a:t>
            </a:r>
            <a:r>
              <a:rPr lang="en-US" dirty="0"/>
              <a:t> que </a:t>
            </a:r>
            <a:r>
              <a:rPr lang="en-US" dirty="0" err="1"/>
              <a:t>contendrá</a:t>
            </a:r>
            <a:r>
              <a:rPr lang="en-US" dirty="0"/>
              <a:t> el array, </a:t>
            </a:r>
            <a:r>
              <a:rPr lang="en-US" dirty="0" err="1"/>
              <a:t>seguido</a:t>
            </a:r>
            <a:r>
              <a:rPr lang="en-US" dirty="0"/>
              <a:t> del </a:t>
            </a:r>
            <a:r>
              <a:rPr lang="en-US" dirty="0" err="1"/>
              <a:t>nombre</a:t>
            </a:r>
            <a:r>
              <a:rPr lang="en-US" dirty="0"/>
              <a:t> del array. Se </a:t>
            </a:r>
            <a:r>
              <a:rPr lang="en-US" dirty="0" err="1"/>
              <a:t>puede</a:t>
            </a:r>
            <a:r>
              <a:rPr lang="en-US" dirty="0"/>
              <a:t> </a:t>
            </a:r>
            <a:r>
              <a:rPr lang="en-US" dirty="0" err="1"/>
              <a:t>declarar</a:t>
            </a:r>
            <a:r>
              <a:rPr lang="en-US" dirty="0"/>
              <a:t> un array de </a:t>
            </a:r>
            <a:r>
              <a:rPr lang="en-US" dirty="0" err="1"/>
              <a:t>cualquier</a:t>
            </a:r>
            <a:r>
              <a:rPr lang="en-US" dirty="0"/>
              <a:t> </a:t>
            </a:r>
            <a:r>
              <a:rPr lang="en-US" dirty="0" err="1"/>
              <a:t>otro</a:t>
            </a:r>
            <a:r>
              <a:rPr lang="en-US" dirty="0"/>
              <a:t> </a:t>
            </a:r>
            <a:r>
              <a:rPr lang="en-US" dirty="0" err="1"/>
              <a:t>tipo</a:t>
            </a:r>
            <a:r>
              <a:rPr lang="en-US" dirty="0"/>
              <a:t> de </a:t>
            </a:r>
            <a:r>
              <a:rPr lang="en-US" dirty="0" err="1"/>
              <a:t>datos</a:t>
            </a:r>
            <a:r>
              <a:rPr lang="en-US" dirty="0"/>
              <a:t>.</a:t>
            </a:r>
          </a:p>
          <a:p>
            <a:pPr marL="0" indent="0">
              <a:buNone/>
            </a:pPr>
            <a:endParaRPr lang="en-BO" dirty="0"/>
          </a:p>
        </p:txBody>
      </p:sp>
      <p:sp>
        <p:nvSpPr>
          <p:cNvPr id="4" name="TextBox 3">
            <a:extLst>
              <a:ext uri="{FF2B5EF4-FFF2-40B4-BE49-F238E27FC236}">
                <a16:creationId xmlns:a16="http://schemas.microsoft.com/office/drawing/2014/main" id="{A0E894B7-48E9-F24E-BB6D-CA8D4DBADDF8}"/>
              </a:ext>
            </a:extLst>
          </p:cNvPr>
          <p:cNvSpPr txBox="1"/>
          <p:nvPr/>
        </p:nvSpPr>
        <p:spPr>
          <a:xfrm>
            <a:off x="611776" y="3283483"/>
            <a:ext cx="8384177"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a:t>
            </a:r>
            <a:r>
              <a:rPr lang="en-US" b="1" dirty="0" err="1"/>
              <a:t>declaración</a:t>
            </a:r>
            <a:r>
              <a:rPr lang="en-US" b="1" dirty="0"/>
              <a:t> array de </a:t>
            </a:r>
            <a:r>
              <a:rPr lang="en-US" b="1" dirty="0" err="1"/>
              <a:t>enteros</a:t>
            </a:r>
            <a:endParaRPr lang="en-US" b="1" dirty="0"/>
          </a:p>
          <a:p>
            <a:r>
              <a:rPr lang="en-US" b="1" dirty="0"/>
              <a:t>x = new int[10];		// </a:t>
            </a:r>
            <a:r>
              <a:rPr lang="en-US" b="1" dirty="0" err="1"/>
              <a:t>inicialización</a:t>
            </a:r>
            <a:r>
              <a:rPr lang="en-US" b="1" dirty="0"/>
              <a:t> para 10 </a:t>
            </a:r>
            <a:r>
              <a:rPr lang="en-US" b="1" dirty="0" err="1"/>
              <a:t>enteros</a:t>
            </a:r>
            <a:endParaRPr lang="en-US" b="1" dirty="0"/>
          </a:p>
          <a:p>
            <a:r>
              <a:rPr lang="en-US" b="1" dirty="0"/>
              <a:t>s</a:t>
            </a:r>
            <a:r>
              <a:rPr lang="en-BO" b="1" dirty="0"/>
              <a:t>tring[] s;			// </a:t>
            </a:r>
            <a:r>
              <a:rPr lang="en-US" b="1" dirty="0" err="1"/>
              <a:t>declaración</a:t>
            </a:r>
            <a:r>
              <a:rPr lang="en-US" b="1" dirty="0"/>
              <a:t> array de strings</a:t>
            </a:r>
          </a:p>
          <a:p>
            <a:r>
              <a:rPr lang="en-US" b="1" dirty="0"/>
              <a:t>s</a:t>
            </a:r>
            <a:r>
              <a:rPr lang="en-BO" b="1" dirty="0"/>
              <a:t> = new string[20];		// </a:t>
            </a:r>
            <a:r>
              <a:rPr lang="en-US" b="1" dirty="0" err="1"/>
              <a:t>inicialización</a:t>
            </a:r>
            <a:r>
              <a:rPr lang="en-US" b="1" dirty="0"/>
              <a:t> para 20 strings</a:t>
            </a:r>
            <a:endParaRPr lang="en-BO" b="1" dirty="0"/>
          </a:p>
          <a:p>
            <a:r>
              <a:rPr lang="en-US" b="1" dirty="0"/>
              <a:t>var c = new char[15];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var m = new decimal[] {12.8M, 45.9M, 34M};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				          // </a:t>
            </a:r>
            <a:r>
              <a:rPr lang="en-US" b="1" dirty="0" err="1"/>
              <a:t>asignación</a:t>
            </a:r>
            <a:r>
              <a:rPr lang="en-US" b="1" dirty="0"/>
              <a:t> de los </a:t>
            </a:r>
            <a:r>
              <a:rPr lang="en-US" b="1" dirty="0" err="1"/>
              <a:t>elementos</a:t>
            </a:r>
            <a:endParaRPr lang="en-US" b="1" dirty="0"/>
          </a:p>
          <a:p>
            <a:r>
              <a:rPr lang="en-US" b="1" dirty="0"/>
              <a:t>var</a:t>
            </a:r>
            <a:r>
              <a:rPr lang="en-BO" b="1" dirty="0"/>
              <a:t> estaciones = new[] {"Invierno", "Primavera", "Verano", "Otoño"}; 	// idem</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765288-C903-DD47-80B6-E2245D4FB9A7}"/>
              </a:ext>
            </a:extLst>
          </p:cNvPr>
          <p:cNvSpPr txBox="1"/>
          <p:nvPr/>
        </p:nvSpPr>
        <p:spPr>
          <a:xfrm>
            <a:off x="9342121" y="3021874"/>
            <a:ext cx="2238103"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El </a:t>
            </a:r>
            <a:r>
              <a:rPr lang="en-US" dirty="0" err="1"/>
              <a:t>objeto</a:t>
            </a:r>
            <a:r>
              <a:rPr lang="en-US" dirty="0"/>
              <a:t> array se </a:t>
            </a:r>
            <a:r>
              <a:rPr lang="en-US" dirty="0" err="1"/>
              <a:t>asigna</a:t>
            </a:r>
            <a:r>
              <a:rPr lang="en-US" dirty="0"/>
              <a:t> con el keyword “new”, </a:t>
            </a:r>
            <a:r>
              <a:rPr lang="en-US" dirty="0" err="1"/>
              <a:t>seguida</a:t>
            </a:r>
            <a:r>
              <a:rPr lang="en-US" dirty="0"/>
              <a:t> </a:t>
            </a:r>
            <a:r>
              <a:rPr lang="en-US" dirty="0" err="1"/>
              <a:t>nuevamente</a:t>
            </a:r>
            <a:r>
              <a:rPr lang="en-US" dirty="0"/>
              <a:t> por el </a:t>
            </a:r>
            <a:r>
              <a:rPr lang="en-US" dirty="0" err="1"/>
              <a:t>nombre</a:t>
            </a:r>
            <a:r>
              <a:rPr lang="en-US" dirty="0"/>
              <a:t> del </a:t>
            </a:r>
            <a:r>
              <a:rPr lang="en-US" dirty="0" err="1"/>
              <a:t>tipo</a:t>
            </a:r>
            <a:r>
              <a:rPr lang="en-US" dirty="0"/>
              <a:t> y la </a:t>
            </a:r>
            <a:r>
              <a:rPr lang="en-US" dirty="0" err="1"/>
              <a:t>longitud</a:t>
            </a:r>
            <a:r>
              <a:rPr lang="en-US" dirty="0"/>
              <a:t> del array entre </a:t>
            </a:r>
            <a:r>
              <a:rPr lang="en-US" dirty="0" err="1"/>
              <a:t>corchetes</a:t>
            </a:r>
            <a:r>
              <a:rPr lang="en-US" dirty="0"/>
              <a:t>. Este es el </a:t>
            </a:r>
            <a:r>
              <a:rPr lang="en-US" dirty="0" err="1"/>
              <a:t>número</a:t>
            </a:r>
            <a:r>
              <a:rPr lang="en-US" dirty="0"/>
              <a:t> </a:t>
            </a:r>
            <a:r>
              <a:rPr lang="en-US" dirty="0" err="1"/>
              <a:t>fijo</a:t>
            </a:r>
            <a:r>
              <a:rPr lang="en-US" dirty="0"/>
              <a:t> de </a:t>
            </a:r>
            <a:r>
              <a:rPr lang="en-US" dirty="0" err="1"/>
              <a:t>elementos</a:t>
            </a:r>
            <a:r>
              <a:rPr lang="en-US" dirty="0"/>
              <a:t> que </a:t>
            </a:r>
            <a:r>
              <a:rPr lang="en-US" dirty="0" err="1"/>
              <a:t>puede</a:t>
            </a:r>
            <a:r>
              <a:rPr lang="en-US" dirty="0"/>
              <a:t> </a:t>
            </a:r>
            <a:r>
              <a:rPr lang="en-US" dirty="0" err="1"/>
              <a:t>contener</a:t>
            </a:r>
            <a:r>
              <a:rPr lang="en-US" dirty="0"/>
              <a:t> el array.</a:t>
            </a:r>
          </a:p>
          <a:p>
            <a:r>
              <a:rPr lang="en-US" dirty="0"/>
              <a:t>Hay </a:t>
            </a:r>
            <a:r>
              <a:rPr lang="en-US" dirty="0" err="1"/>
              <a:t>tambié</a:t>
            </a:r>
            <a:r>
              <a:rPr lang="en-US" dirty="0"/>
              <a:t> </a:t>
            </a:r>
            <a:r>
              <a:rPr lang="en-US" dirty="0" err="1"/>
              <a:t>formas</a:t>
            </a:r>
            <a:r>
              <a:rPr lang="en-US" dirty="0"/>
              <a:t> de </a:t>
            </a:r>
            <a:r>
              <a:rPr lang="en-US" dirty="0" err="1"/>
              <a:t>declaración</a:t>
            </a:r>
            <a:r>
              <a:rPr lang="en-US" dirty="0"/>
              <a:t> </a:t>
            </a:r>
            <a:r>
              <a:rPr lang="en-US" dirty="0" err="1"/>
              <a:t>implícita</a:t>
            </a:r>
            <a:r>
              <a:rPr lang="en-US" dirty="0"/>
              <a:t> con keyword “var”. </a:t>
            </a:r>
            <a:endParaRPr lang="en-BO" dirty="0"/>
          </a:p>
        </p:txBody>
      </p:sp>
    </p:spTree>
    <p:extLst>
      <p:ext uri="{BB962C8B-B14F-4D97-AF65-F5344CB8AC3E}">
        <p14:creationId xmlns:p14="http://schemas.microsoft.com/office/powerpoint/2010/main" val="3974713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9A9E-0217-BC4E-8D70-1CD5B085711C}"/>
              </a:ext>
            </a:extLst>
          </p:cNvPr>
          <p:cNvSpPr>
            <a:spLocks noGrp="1"/>
          </p:cNvSpPr>
          <p:nvPr>
            <p:ph type="title"/>
          </p:nvPr>
        </p:nvSpPr>
        <p:spPr/>
        <p:txBody>
          <a:bodyPr>
            <a:normAutofit/>
          </a:bodyPr>
          <a:lstStyle/>
          <a:p>
            <a:r>
              <a:rPr lang="en-BO" sz="4000" dirty="0"/>
              <a:t>Asignación y acceso a los elementos de un array</a:t>
            </a:r>
          </a:p>
        </p:txBody>
      </p:sp>
      <p:sp>
        <p:nvSpPr>
          <p:cNvPr id="3" name="Content Placeholder 2">
            <a:extLst>
              <a:ext uri="{FF2B5EF4-FFF2-40B4-BE49-F238E27FC236}">
                <a16:creationId xmlns:a16="http://schemas.microsoft.com/office/drawing/2014/main" id="{73AE698A-B3CB-4E4A-80DC-A2342052AB5B}"/>
              </a:ext>
            </a:extLst>
          </p:cNvPr>
          <p:cNvSpPr>
            <a:spLocks noGrp="1"/>
          </p:cNvSpPr>
          <p:nvPr>
            <p:ph idx="1"/>
          </p:nvPr>
        </p:nvSpPr>
        <p:spPr>
          <a:xfrm>
            <a:off x="838200" y="1825626"/>
            <a:ext cx="10515600" cy="1415638"/>
          </a:xfrm>
        </p:spPr>
        <p:txBody>
          <a:bodyPr>
            <a:normAutofit fontScale="62500" lnSpcReduction="20000"/>
          </a:bodyPr>
          <a:lstStyle/>
          <a:p>
            <a:pPr marL="0" indent="0">
              <a:buNone/>
            </a:pPr>
            <a:r>
              <a:rPr lang="en-US" dirty="0"/>
              <a:t>Para </a:t>
            </a:r>
            <a:r>
              <a:rPr lang="en-US" dirty="0" err="1"/>
              <a:t>llenar</a:t>
            </a:r>
            <a:r>
              <a:rPr lang="en-US" dirty="0"/>
              <a:t> los </a:t>
            </a:r>
            <a:r>
              <a:rPr lang="en-US" dirty="0" err="1"/>
              <a:t>elementos</a:t>
            </a:r>
            <a:r>
              <a:rPr lang="en-US" dirty="0"/>
              <a:t> del array, se </a:t>
            </a:r>
            <a:r>
              <a:rPr lang="en-US" dirty="0" err="1"/>
              <a:t>puede</a:t>
            </a:r>
            <a:r>
              <a:rPr lang="en-US" dirty="0"/>
              <a:t> </a:t>
            </a:r>
            <a:r>
              <a:rPr lang="en-US" dirty="0" err="1"/>
              <a:t>hacer</a:t>
            </a:r>
            <a:r>
              <a:rPr lang="en-US" dirty="0"/>
              <a:t> </a:t>
            </a:r>
            <a:r>
              <a:rPr lang="en-US" dirty="0" err="1"/>
              <a:t>referencia</a:t>
            </a:r>
            <a:r>
              <a:rPr lang="en-US" dirty="0"/>
              <a:t> a </a:t>
            </a:r>
            <a:r>
              <a:rPr lang="en-US" dirty="0" err="1"/>
              <a:t>ellos</a:t>
            </a:r>
            <a:r>
              <a:rPr lang="en-US" dirty="0"/>
              <a:t> </a:t>
            </a:r>
            <a:r>
              <a:rPr lang="en-US" dirty="0" err="1"/>
              <a:t>uno</a:t>
            </a:r>
            <a:r>
              <a:rPr lang="en-US" dirty="0"/>
              <a:t> a la </a:t>
            </a:r>
            <a:r>
              <a:rPr lang="en-US" dirty="0" err="1"/>
              <a:t>vez</a:t>
            </a:r>
            <a:r>
              <a:rPr lang="en-US" dirty="0"/>
              <a:t> para </a:t>
            </a:r>
            <a:r>
              <a:rPr lang="en-US" dirty="0" err="1"/>
              <a:t>asignarles</a:t>
            </a:r>
            <a:r>
              <a:rPr lang="en-US" dirty="0"/>
              <a:t> </a:t>
            </a:r>
            <a:r>
              <a:rPr lang="en-US" dirty="0" err="1"/>
              <a:t>valores</a:t>
            </a:r>
            <a:r>
              <a:rPr lang="en-US" dirty="0"/>
              <a:t> del </a:t>
            </a:r>
            <a:r>
              <a:rPr lang="en-US" dirty="0" err="1"/>
              <a:t>tipo</a:t>
            </a:r>
            <a:r>
              <a:rPr lang="en-US" dirty="0"/>
              <a:t> del array. Se </a:t>
            </a:r>
            <a:r>
              <a:rPr lang="en-US" dirty="0" err="1"/>
              <a:t>hace</a:t>
            </a:r>
            <a:r>
              <a:rPr lang="en-US" dirty="0"/>
              <a:t> </a:t>
            </a:r>
            <a:r>
              <a:rPr lang="en-US" dirty="0" err="1"/>
              <a:t>referencia</a:t>
            </a:r>
            <a:r>
              <a:rPr lang="en-US" dirty="0"/>
              <a:t> a un </a:t>
            </a:r>
            <a:r>
              <a:rPr lang="en-US" dirty="0" err="1"/>
              <a:t>elemento</a:t>
            </a:r>
            <a:r>
              <a:rPr lang="en-US" dirty="0"/>
              <a:t> del array </a:t>
            </a:r>
            <a:r>
              <a:rPr lang="en-US" dirty="0" err="1"/>
              <a:t>colocando</a:t>
            </a:r>
            <a:r>
              <a:rPr lang="en-US" dirty="0"/>
              <a:t> un </a:t>
            </a:r>
            <a:r>
              <a:rPr lang="en-US" dirty="0" err="1"/>
              <a:t>índice</a:t>
            </a:r>
            <a:r>
              <a:rPr lang="en-US" dirty="0"/>
              <a:t> que </a:t>
            </a:r>
            <a:r>
              <a:rPr lang="en-US" dirty="0" err="1"/>
              <a:t>indica</a:t>
            </a:r>
            <a:r>
              <a:rPr lang="en-US" dirty="0"/>
              <a:t> el </a:t>
            </a:r>
            <a:r>
              <a:rPr lang="en-US" dirty="0" err="1"/>
              <a:t>orden</a:t>
            </a:r>
            <a:r>
              <a:rPr lang="en-US" dirty="0"/>
              <a:t> del </a:t>
            </a:r>
            <a:r>
              <a:rPr lang="en-US" dirty="0" err="1"/>
              <a:t>elemento</a:t>
            </a:r>
            <a:r>
              <a:rPr lang="en-US" dirty="0"/>
              <a:t> </a:t>
            </a:r>
            <a:r>
              <a:rPr lang="en-US" dirty="0" err="1"/>
              <a:t>en</a:t>
            </a:r>
            <a:r>
              <a:rPr lang="en-US" dirty="0"/>
              <a:t> el array entre </a:t>
            </a:r>
            <a:r>
              <a:rPr lang="en-US" dirty="0" err="1"/>
              <a:t>corchetes</a:t>
            </a:r>
            <a:r>
              <a:rPr lang="en-US" dirty="0"/>
              <a:t>. Observe que el </a:t>
            </a:r>
            <a:r>
              <a:rPr lang="en-US" dirty="0" err="1"/>
              <a:t>índice</a:t>
            </a:r>
            <a:r>
              <a:rPr lang="en-US" dirty="0"/>
              <a:t> para el primer </a:t>
            </a:r>
            <a:r>
              <a:rPr lang="en-US" dirty="0" err="1"/>
              <a:t>elemento</a:t>
            </a:r>
            <a:r>
              <a:rPr lang="en-US" dirty="0"/>
              <a:t> </a:t>
            </a:r>
            <a:r>
              <a:rPr lang="en-US" dirty="0" err="1"/>
              <a:t>comienza</a:t>
            </a:r>
            <a:r>
              <a:rPr lang="en-US" dirty="0"/>
              <a:t> con cero.</a:t>
            </a:r>
          </a:p>
          <a:p>
            <a:pPr marL="0" indent="0">
              <a:buNone/>
            </a:pPr>
            <a:r>
              <a:rPr lang="en-US" dirty="0" err="1"/>
              <a:t>Alternativamente</a:t>
            </a:r>
            <a:r>
              <a:rPr lang="en-US" dirty="0"/>
              <a:t>, los </a:t>
            </a:r>
            <a:r>
              <a:rPr lang="en-US" dirty="0" err="1"/>
              <a:t>valores</a:t>
            </a:r>
            <a:r>
              <a:rPr lang="en-US" dirty="0"/>
              <a:t> se </a:t>
            </a:r>
            <a:r>
              <a:rPr lang="en-US" dirty="0" err="1"/>
              <a:t>pueden</a:t>
            </a:r>
            <a:r>
              <a:rPr lang="en-US" dirty="0"/>
              <a:t> </a:t>
            </a:r>
            <a:r>
              <a:rPr lang="en-US" dirty="0" err="1"/>
              <a:t>asignar</a:t>
            </a:r>
            <a:r>
              <a:rPr lang="en-US" dirty="0"/>
              <a:t> </a:t>
            </a:r>
            <a:r>
              <a:rPr lang="en-US" dirty="0" err="1"/>
              <a:t>en</a:t>
            </a:r>
            <a:r>
              <a:rPr lang="en-US" dirty="0"/>
              <a:t> la </a:t>
            </a:r>
            <a:r>
              <a:rPr lang="en-US" dirty="0" err="1"/>
              <a:t>misma</a:t>
            </a:r>
            <a:r>
              <a:rPr lang="en-US" dirty="0"/>
              <a:t> </a:t>
            </a:r>
            <a:r>
              <a:rPr lang="en-US" dirty="0" err="1"/>
              <a:t>linea</a:t>
            </a:r>
            <a:r>
              <a:rPr lang="en-US" dirty="0"/>
              <a:t> de </a:t>
            </a:r>
            <a:r>
              <a:rPr lang="en-US" dirty="0" err="1"/>
              <a:t>declaración</a:t>
            </a:r>
            <a:r>
              <a:rPr lang="en-US" dirty="0"/>
              <a:t>, </a:t>
            </a:r>
            <a:r>
              <a:rPr lang="en-US" dirty="0" err="1"/>
              <a:t>colocando</a:t>
            </a:r>
            <a:r>
              <a:rPr lang="en-US" dirty="0"/>
              <a:t> los </a:t>
            </a:r>
            <a:r>
              <a:rPr lang="en-US" dirty="0" err="1"/>
              <a:t>elementos</a:t>
            </a:r>
            <a:r>
              <a:rPr lang="en-US" dirty="0"/>
              <a:t> entre </a:t>
            </a:r>
            <a:r>
              <a:rPr lang="en-US" dirty="0" err="1"/>
              <a:t>llaves</a:t>
            </a:r>
            <a:r>
              <a:rPr lang="en-US" dirty="0"/>
              <a:t> y </a:t>
            </a:r>
            <a:r>
              <a:rPr lang="en-US" dirty="0" err="1"/>
              <a:t>separados</a:t>
            </a:r>
            <a:r>
              <a:rPr lang="en-US" dirty="0"/>
              <a:t> por una coma.</a:t>
            </a:r>
            <a:endParaRPr lang="en-BO" dirty="0"/>
          </a:p>
        </p:txBody>
      </p:sp>
      <p:sp>
        <p:nvSpPr>
          <p:cNvPr id="4" name="TextBox 3">
            <a:extLst>
              <a:ext uri="{FF2B5EF4-FFF2-40B4-BE49-F238E27FC236}">
                <a16:creationId xmlns:a16="http://schemas.microsoft.com/office/drawing/2014/main" id="{4BF468F2-50CF-6D4F-AFD3-54170A567E32}"/>
              </a:ext>
            </a:extLst>
          </p:cNvPr>
          <p:cNvSpPr txBox="1"/>
          <p:nvPr/>
        </p:nvSpPr>
        <p:spPr>
          <a:xfrm>
            <a:off x="2021476" y="3243944"/>
            <a:ext cx="8149047"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new int[10]; x[0] = 112; x[1] = 25; x[9] = 234;</a:t>
            </a:r>
          </a:p>
          <a:p>
            <a:r>
              <a:rPr lang="en-US" b="1" dirty="0"/>
              <a:t>WriteLine( $</a:t>
            </a:r>
            <a:r>
              <a:rPr lang="en-BO" b="1" dirty="0"/>
              <a:t>"</a:t>
            </a:r>
            <a:r>
              <a:rPr lang="en-US" b="1" dirty="0"/>
              <a:t>x[9] = { x[9] }</a:t>
            </a:r>
            <a:r>
              <a:rPr lang="en-BO" b="1" dirty="0"/>
              <a:t> " )</a:t>
            </a:r>
            <a:r>
              <a:rPr lang="en-US" b="1" dirty="0"/>
              <a:t>;			// x[9] = 234 </a:t>
            </a:r>
          </a:p>
          <a:p>
            <a:r>
              <a:rPr lang="en-US" b="1" dirty="0"/>
              <a:t>WriteLine( $</a:t>
            </a:r>
            <a:r>
              <a:rPr lang="en-BO" b="1" dirty="0"/>
              <a:t>"x</a:t>
            </a:r>
            <a:r>
              <a:rPr lang="en-US" b="1" dirty="0"/>
              <a:t>[2] = { x[2] }</a:t>
            </a:r>
            <a:r>
              <a:rPr lang="en-BO" b="1" dirty="0"/>
              <a:t>" )</a:t>
            </a:r>
            <a:r>
              <a:rPr lang="en-US" b="1" dirty="0"/>
              <a:t>;			// x[2] = 0 (default)</a:t>
            </a:r>
          </a:p>
          <a:p>
            <a:r>
              <a:rPr lang="en-US" b="1" dirty="0"/>
              <a:t>var </a:t>
            </a:r>
            <a:r>
              <a:rPr lang="en-US" b="1" dirty="0" err="1"/>
              <a:t>suma</a:t>
            </a:r>
            <a:r>
              <a:rPr lang="en-US" b="1" dirty="0"/>
              <a:t> = x[0] + x[1]; </a:t>
            </a:r>
          </a:p>
          <a:p>
            <a:r>
              <a:rPr lang="en-US" b="1" dirty="0"/>
              <a:t>WriteLine( $</a:t>
            </a:r>
            <a:r>
              <a:rPr lang="en-BO" b="1" dirty="0"/>
              <a:t>"</a:t>
            </a:r>
            <a:r>
              <a:rPr lang="en-US" b="1" dirty="0" err="1"/>
              <a:t>suma</a:t>
            </a:r>
            <a:r>
              <a:rPr lang="en-US" b="1" dirty="0"/>
              <a:t> = { </a:t>
            </a:r>
            <a:r>
              <a:rPr lang="en-US" b="1" dirty="0" err="1"/>
              <a:t>suma</a:t>
            </a:r>
            <a:r>
              <a:rPr lang="en-US" b="1" dirty="0"/>
              <a:t> }</a:t>
            </a:r>
            <a:r>
              <a:rPr lang="en-BO" b="1" dirty="0"/>
              <a:t>" )</a:t>
            </a:r>
            <a:r>
              <a:rPr lang="en-US" b="1" dirty="0"/>
              <a:t>;			// </a:t>
            </a:r>
            <a:r>
              <a:rPr lang="en-US" b="1" dirty="0" err="1"/>
              <a:t>suma</a:t>
            </a:r>
            <a:r>
              <a:rPr lang="en-US" b="1" dirty="0"/>
              <a:t> = 137 </a:t>
            </a:r>
          </a:p>
          <a:p>
            <a:r>
              <a:rPr lang="en-US" b="1" dirty="0"/>
              <a:t>var</a:t>
            </a:r>
            <a:r>
              <a:rPr lang="en-BO" b="1" dirty="0"/>
              <a:t> estaciones = new[] {"Invierno", "Primavera", </a:t>
            </a:r>
          </a:p>
          <a:p>
            <a:r>
              <a:rPr lang="en-BO" b="1" dirty="0"/>
              <a:t>			"Verano", "Otoño"}; </a:t>
            </a:r>
          </a:p>
          <a:p>
            <a:r>
              <a:rPr lang="en-US" b="1" dirty="0"/>
              <a:t> WriteLine( $</a:t>
            </a:r>
            <a:r>
              <a:rPr lang="en-BO" b="1" dirty="0"/>
              <a:t>"</a:t>
            </a:r>
            <a:r>
              <a:rPr lang="en-US" b="1" dirty="0" err="1"/>
              <a:t>estaciones</a:t>
            </a:r>
            <a:r>
              <a:rPr lang="en-US" b="1" dirty="0"/>
              <a:t>[2] = { </a:t>
            </a:r>
            <a:r>
              <a:rPr lang="en-US" b="1" dirty="0" err="1"/>
              <a:t>estaciones</a:t>
            </a:r>
            <a:r>
              <a:rPr lang="en-US" b="1" dirty="0"/>
              <a:t>[2] } </a:t>
            </a:r>
            <a:r>
              <a:rPr lang="en-BO" b="1" dirty="0"/>
              <a:t>" )</a:t>
            </a:r>
            <a:r>
              <a:rPr lang="en-US" b="1" dirty="0"/>
              <a:t>;	// </a:t>
            </a:r>
            <a:r>
              <a:rPr lang="en-US" b="1" dirty="0" err="1"/>
              <a:t>estaciones</a:t>
            </a:r>
            <a:r>
              <a:rPr lang="en-US" b="1" dirty="0"/>
              <a:t>[2] = Verano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26013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D740-152E-4E42-9EEE-F972744983CE}"/>
              </a:ext>
            </a:extLst>
          </p:cNvPr>
          <p:cNvSpPr>
            <a:spLocks noGrp="1"/>
          </p:cNvSpPr>
          <p:nvPr>
            <p:ph type="title"/>
          </p:nvPr>
        </p:nvSpPr>
        <p:spPr/>
        <p:txBody>
          <a:bodyPr/>
          <a:lstStyle/>
          <a:p>
            <a:r>
              <a:rPr lang="en-BO" dirty="0"/>
              <a:t>Arrays rectangulares</a:t>
            </a:r>
          </a:p>
        </p:txBody>
      </p:sp>
      <p:sp>
        <p:nvSpPr>
          <p:cNvPr id="3" name="Content Placeholder 2">
            <a:extLst>
              <a:ext uri="{FF2B5EF4-FFF2-40B4-BE49-F238E27FC236}">
                <a16:creationId xmlns:a16="http://schemas.microsoft.com/office/drawing/2014/main" id="{88E8F03F-7E53-8941-80BE-728ADB5CA687}"/>
              </a:ext>
            </a:extLst>
          </p:cNvPr>
          <p:cNvSpPr>
            <a:spLocks noGrp="1"/>
          </p:cNvSpPr>
          <p:nvPr>
            <p:ph idx="1"/>
          </p:nvPr>
        </p:nvSpPr>
        <p:spPr>
          <a:xfrm>
            <a:off x="838200" y="1825625"/>
            <a:ext cx="10515600" cy="1065621"/>
          </a:xfrm>
        </p:spPr>
        <p:txBody>
          <a:bodyPr>
            <a:normAutofit fontScale="85000" lnSpcReduction="20000"/>
          </a:bodyPr>
          <a:lstStyle/>
          <a:p>
            <a:pPr marL="0" indent="0">
              <a:buNone/>
            </a:pPr>
            <a:r>
              <a:rPr lang="en-US" dirty="0"/>
              <a:t>Hay dos </a:t>
            </a:r>
            <a:r>
              <a:rPr lang="en-US" dirty="0" err="1"/>
              <a:t>tipos</a:t>
            </a:r>
            <a:r>
              <a:rPr lang="en-US" dirty="0"/>
              <a:t> de arrays </a:t>
            </a:r>
            <a:r>
              <a:rPr lang="en-US" dirty="0" err="1"/>
              <a:t>multidimensionales</a:t>
            </a:r>
            <a:r>
              <a:rPr lang="en-US" dirty="0"/>
              <a:t> </a:t>
            </a:r>
            <a:r>
              <a:rPr lang="en-US" dirty="0" err="1"/>
              <a:t>en</a:t>
            </a:r>
            <a:r>
              <a:rPr lang="en-US" dirty="0"/>
              <a:t> C #: rectangular y Jagged. </a:t>
            </a:r>
          </a:p>
          <a:p>
            <a:pPr marL="0" indent="0">
              <a:buNone/>
            </a:pPr>
            <a:r>
              <a:rPr lang="en-US" dirty="0"/>
              <a:t>Un array </a:t>
            </a:r>
            <a:r>
              <a:rPr lang="en-US" b="1" dirty="0"/>
              <a:t>rectangular</a:t>
            </a:r>
            <a:r>
              <a:rPr lang="en-US" dirty="0"/>
              <a:t> </a:t>
            </a:r>
            <a:r>
              <a:rPr lang="en-US" dirty="0" err="1"/>
              <a:t>tiene</a:t>
            </a:r>
            <a:r>
              <a:rPr lang="en-US" dirty="0"/>
              <a:t> una </a:t>
            </a:r>
            <a:r>
              <a:rPr lang="en-US" dirty="0" err="1"/>
              <a:t>longitud</a:t>
            </a:r>
            <a:r>
              <a:rPr lang="en-US" dirty="0"/>
              <a:t> </a:t>
            </a:r>
            <a:r>
              <a:rPr lang="en-US" dirty="0" err="1"/>
              <a:t>fija</a:t>
            </a:r>
            <a:r>
              <a:rPr lang="en-US" dirty="0"/>
              <a:t> </a:t>
            </a:r>
            <a:r>
              <a:rPr lang="en-US" dirty="0" err="1"/>
              <a:t>en</a:t>
            </a:r>
            <a:r>
              <a:rPr lang="en-US" dirty="0"/>
              <a:t> </a:t>
            </a:r>
            <a:r>
              <a:rPr lang="en-US" dirty="0" err="1"/>
              <a:t>todas</a:t>
            </a:r>
            <a:r>
              <a:rPr lang="en-US" dirty="0"/>
              <a:t> sus </a:t>
            </a:r>
            <a:r>
              <a:rPr lang="en-US" dirty="0" err="1"/>
              <a:t>dimensiones</a:t>
            </a:r>
            <a:r>
              <a:rPr lang="en-US" dirty="0"/>
              <a:t> y </a:t>
            </a:r>
            <a:r>
              <a:rPr lang="en-US" dirty="0" err="1"/>
              <a:t>estas</a:t>
            </a:r>
            <a:r>
              <a:rPr lang="en-US" dirty="0"/>
              <a:t> se </a:t>
            </a:r>
            <a:r>
              <a:rPr lang="en-US" dirty="0" err="1"/>
              <a:t>separan</a:t>
            </a:r>
            <a:r>
              <a:rPr lang="en-US" dirty="0"/>
              <a:t> </a:t>
            </a:r>
            <a:r>
              <a:rPr lang="en-US" dirty="0" err="1"/>
              <a:t>usando</a:t>
            </a:r>
            <a:r>
              <a:rPr lang="en-US" dirty="0"/>
              <a:t> una coma.</a:t>
            </a:r>
            <a:endParaRPr lang="en-BO" dirty="0"/>
          </a:p>
        </p:txBody>
      </p:sp>
      <p:sp>
        <p:nvSpPr>
          <p:cNvPr id="4" name="TextBox 3">
            <a:extLst>
              <a:ext uri="{FF2B5EF4-FFF2-40B4-BE49-F238E27FC236}">
                <a16:creationId xmlns:a16="http://schemas.microsoft.com/office/drawing/2014/main" id="{716DEB40-B901-7E4F-8D70-A73EACD4A70F}"/>
              </a:ext>
            </a:extLst>
          </p:cNvPr>
          <p:cNvSpPr txBox="1"/>
          <p:nvPr/>
        </p:nvSpPr>
        <p:spPr>
          <a:xfrm>
            <a:off x="3459752" y="3006292"/>
            <a:ext cx="5272496"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 3];</a:t>
            </a:r>
          </a:p>
          <a:p>
            <a:r>
              <a:rPr lang="en-US" b="1" dirty="0"/>
              <a:t>x[0,0] = </a:t>
            </a:r>
            <a:r>
              <a:rPr lang="en-BO" b="1" dirty="0"/>
              <a:t>"</a:t>
            </a:r>
            <a:r>
              <a:rPr lang="en-US" b="1" dirty="0"/>
              <a:t>Fila 1, Col 1</a:t>
            </a:r>
            <a:r>
              <a:rPr lang="en-BO" b="1" dirty="0"/>
              <a:t>"</a:t>
            </a:r>
            <a:r>
              <a:rPr lang="en-US" b="1" dirty="0"/>
              <a:t>; 	WriteLine(x[0,0]);</a:t>
            </a:r>
          </a:p>
          <a:p>
            <a:r>
              <a:rPr lang="en-US" b="1" dirty="0"/>
              <a:t>x[0,1] = </a:t>
            </a:r>
            <a:r>
              <a:rPr lang="en-BO" b="1" dirty="0"/>
              <a:t>"</a:t>
            </a:r>
            <a:r>
              <a:rPr lang="en-US" b="1" dirty="0"/>
              <a:t>Fila 1, Col 2</a:t>
            </a:r>
            <a:r>
              <a:rPr lang="en-BO" b="1" dirty="0"/>
              <a:t>"</a:t>
            </a:r>
            <a:r>
              <a:rPr lang="en-US" b="1" dirty="0"/>
              <a:t>; 	WriteLine(x[0,1]);</a:t>
            </a:r>
          </a:p>
          <a:p>
            <a:r>
              <a:rPr lang="en-US" b="1" dirty="0"/>
              <a:t>x[0,2] = </a:t>
            </a:r>
            <a:r>
              <a:rPr lang="en-BO" b="1" dirty="0"/>
              <a:t>"</a:t>
            </a:r>
            <a:r>
              <a:rPr lang="en-US" b="1" dirty="0"/>
              <a:t>Fila 1, Col 3</a:t>
            </a:r>
            <a:r>
              <a:rPr lang="en-BO" b="1" dirty="0"/>
              <a:t>"</a:t>
            </a:r>
            <a:r>
              <a:rPr lang="en-US" b="1" dirty="0"/>
              <a:t>; 	WriteLine(x[0,2]);</a:t>
            </a:r>
          </a:p>
          <a:p>
            <a:r>
              <a:rPr lang="en-US" b="1" dirty="0"/>
              <a:t>x[1,0] = </a:t>
            </a:r>
            <a:r>
              <a:rPr lang="en-BO" b="1" dirty="0"/>
              <a:t>"</a:t>
            </a:r>
            <a:r>
              <a:rPr lang="en-US" b="1" dirty="0"/>
              <a:t>Fila 2, Col 1</a:t>
            </a:r>
            <a:r>
              <a:rPr lang="en-BO" b="1" dirty="0"/>
              <a:t>"</a:t>
            </a:r>
            <a:r>
              <a:rPr lang="en-US" b="1" dirty="0"/>
              <a:t>; 	WriteLine(x[1,0]);</a:t>
            </a:r>
          </a:p>
          <a:p>
            <a:r>
              <a:rPr lang="en-US" b="1" dirty="0"/>
              <a:t>x[1,1] = </a:t>
            </a:r>
            <a:r>
              <a:rPr lang="en-BO" b="1" dirty="0"/>
              <a:t>"</a:t>
            </a:r>
            <a:r>
              <a:rPr lang="en-US" b="1" dirty="0"/>
              <a:t>Fila 2, Col 2</a:t>
            </a:r>
            <a:r>
              <a:rPr lang="en-BO" b="1" dirty="0"/>
              <a:t>"</a:t>
            </a:r>
            <a:r>
              <a:rPr lang="en-US" b="1" dirty="0"/>
              <a:t>; 	WriteLine(x[1,1]);</a:t>
            </a:r>
          </a:p>
          <a:p>
            <a:r>
              <a:rPr lang="en-US" b="1" dirty="0"/>
              <a:t>x[1,2] = </a:t>
            </a:r>
            <a:r>
              <a:rPr lang="en-BO" b="1" dirty="0"/>
              <a:t>"</a:t>
            </a:r>
            <a:r>
              <a:rPr lang="en-US" b="1" dirty="0"/>
              <a:t>Fila 2, Col 3</a:t>
            </a:r>
            <a:r>
              <a:rPr lang="en-BO" b="1" dirty="0"/>
              <a:t>"</a:t>
            </a:r>
            <a:r>
              <a:rPr lang="en-US" b="1" dirty="0"/>
              <a:t>; 	WriteLine(x[1,2]);</a:t>
            </a:r>
          </a:p>
          <a:p>
            <a:r>
              <a:rPr lang="en-US" b="1" dirty="0">
                <a:solidFill>
                  <a:schemeClr val="bg1"/>
                </a:solidFill>
              </a:rPr>
              <a:t>var y = new[,] {{11, 12, 13}, {21, 22, 23}};</a:t>
            </a:r>
          </a:p>
          <a:p>
            <a:r>
              <a:rPr lang="en-US" b="1" dirty="0">
                <a:solidFill>
                  <a:schemeClr val="bg1"/>
                </a:solidFill>
              </a:rPr>
              <a:t>WriteLine(y[0,1]);		// 12</a:t>
            </a:r>
          </a:p>
          <a:p>
            <a:r>
              <a:rPr lang="en-US" b="1" dirty="0">
                <a:solidFill>
                  <a:schemeClr val="bg1"/>
                </a:solidFill>
              </a:rPr>
              <a:t>WriteLine(y[1,2]);		// 23</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90002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5D25-31A7-714D-BF4C-DD8949338072}"/>
              </a:ext>
            </a:extLst>
          </p:cNvPr>
          <p:cNvSpPr>
            <a:spLocks noGrp="1"/>
          </p:cNvSpPr>
          <p:nvPr>
            <p:ph type="title"/>
          </p:nvPr>
        </p:nvSpPr>
        <p:spPr/>
        <p:txBody>
          <a:bodyPr/>
          <a:lstStyle/>
          <a:p>
            <a:r>
              <a:rPr lang="en-BO" dirty="0"/>
              <a:t>Jagged arrays</a:t>
            </a:r>
          </a:p>
        </p:txBody>
      </p:sp>
      <p:sp>
        <p:nvSpPr>
          <p:cNvPr id="4" name="TextBox 3">
            <a:extLst>
              <a:ext uri="{FF2B5EF4-FFF2-40B4-BE49-F238E27FC236}">
                <a16:creationId xmlns:a16="http://schemas.microsoft.com/office/drawing/2014/main" id="{8D1E25B4-8A85-9B4C-B877-1A1F72634C34}"/>
              </a:ext>
            </a:extLst>
          </p:cNvPr>
          <p:cNvSpPr txBox="1"/>
          <p:nvPr/>
        </p:nvSpPr>
        <p:spPr>
          <a:xfrm>
            <a:off x="3188562" y="2487067"/>
            <a:ext cx="5814877"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a:t>
            </a:r>
          </a:p>
          <a:p>
            <a:r>
              <a:rPr lang="en-US" b="1" dirty="0"/>
              <a:t>x[0] = new string[1]; x[0][0] = "00";</a:t>
            </a:r>
          </a:p>
          <a:p>
            <a:r>
              <a:rPr lang="en-US" b="1" dirty="0"/>
              <a:t>x[1] = new string[2]; x[1][0] = "10"; x[1][1] = "11";</a:t>
            </a:r>
          </a:p>
          <a:p>
            <a:r>
              <a:rPr lang="en-US" b="1" dirty="0"/>
              <a:t>WriteLine( $"x[0][0] = { x[0][0] } " );		// “00”</a:t>
            </a:r>
          </a:p>
          <a:p>
            <a:r>
              <a:rPr lang="en-US" b="1" dirty="0"/>
              <a:t>WriteLine( $"x[1][0] = { x[1][0] } " );		// “10”</a:t>
            </a:r>
          </a:p>
          <a:p>
            <a:r>
              <a:rPr lang="en-US" b="1" dirty="0"/>
              <a:t>WriteLine( $"x[1][1] = { x[1][1] } " );		// “11”</a:t>
            </a:r>
          </a:p>
          <a:p>
            <a:endParaRPr lang="en-US" b="1" dirty="0"/>
          </a:p>
          <a:p>
            <a:r>
              <a:rPr lang="en-US" b="1" dirty="0"/>
              <a:t>var y = new[] { new string[] { "00" } , </a:t>
            </a:r>
          </a:p>
          <a:p>
            <a:r>
              <a:rPr lang="en-US" b="1" dirty="0"/>
              <a:t>		new string[] { "10", "11" } };</a:t>
            </a:r>
          </a:p>
          <a:p>
            <a:r>
              <a:rPr lang="en-US" b="1" dirty="0"/>
              <a:t>WriteLine( $"y[0][0] = { y[0][0] } " );		// “00”</a:t>
            </a:r>
          </a:p>
          <a:p>
            <a:r>
              <a:rPr lang="en-US" b="1" dirty="0"/>
              <a:t>WriteLine( $"y[1][0] = { y[1][0] } " );		// “10”</a:t>
            </a:r>
          </a:p>
          <a:p>
            <a:r>
              <a:rPr lang="en-US" b="1" dirty="0"/>
              <a:t>WriteLine( $"y[1][1] = { y[1][1] } " );		// “11”</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7E8F328D-D019-0B44-84BF-C2DCF7F1035C}"/>
              </a:ext>
            </a:extLst>
          </p:cNvPr>
          <p:cNvSpPr txBox="1"/>
          <p:nvPr/>
        </p:nvSpPr>
        <p:spPr>
          <a:xfrm>
            <a:off x="1719943" y="1524000"/>
            <a:ext cx="8752114" cy="830997"/>
          </a:xfrm>
          <a:prstGeom prst="rect">
            <a:avLst/>
          </a:prstGeom>
          <a:noFill/>
        </p:spPr>
        <p:txBody>
          <a:bodyPr wrap="square" rtlCol="0">
            <a:spAutoFit/>
          </a:bodyPr>
          <a:lstStyle/>
          <a:p>
            <a:r>
              <a:rPr lang="en-BO" sz="2400" dirty="0"/>
              <a:t>Los jagged arrays (dentados o irregulares) pueden pensarse como un array de arrays</a:t>
            </a:r>
          </a:p>
        </p:txBody>
      </p:sp>
    </p:spTree>
    <p:extLst>
      <p:ext uri="{BB962C8B-B14F-4D97-AF65-F5344CB8AC3E}">
        <p14:creationId xmlns:p14="http://schemas.microsoft.com/office/powerpoint/2010/main" val="3521536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77FA-12B8-4641-BC2F-6371AD831ECE}"/>
              </a:ext>
            </a:extLst>
          </p:cNvPr>
          <p:cNvSpPr>
            <a:spLocks noGrp="1"/>
          </p:cNvSpPr>
          <p:nvPr>
            <p:ph type="title"/>
          </p:nvPr>
        </p:nvSpPr>
        <p:spPr/>
        <p:txBody>
          <a:bodyPr/>
          <a:lstStyle/>
          <a:p>
            <a:r>
              <a:rPr lang="en-BO" dirty="0"/>
              <a:t>Capítulo 5</a:t>
            </a:r>
          </a:p>
        </p:txBody>
      </p:sp>
      <p:sp>
        <p:nvSpPr>
          <p:cNvPr id="3" name="Content Placeholder 2">
            <a:extLst>
              <a:ext uri="{FF2B5EF4-FFF2-40B4-BE49-F238E27FC236}">
                <a16:creationId xmlns:a16="http://schemas.microsoft.com/office/drawing/2014/main" id="{9F08D570-234E-C94B-9EBB-1397151D8CA8}"/>
              </a:ext>
            </a:extLst>
          </p:cNvPr>
          <p:cNvSpPr>
            <a:spLocks noGrp="1"/>
          </p:cNvSpPr>
          <p:nvPr>
            <p:ph idx="1"/>
          </p:nvPr>
        </p:nvSpPr>
        <p:spPr/>
        <p:txBody>
          <a:bodyPr>
            <a:normAutofit/>
          </a:bodyPr>
          <a:lstStyle/>
          <a:p>
            <a:pPr marL="0" indent="0">
              <a:buNone/>
            </a:pPr>
            <a:r>
              <a:rPr lang="en-BO" sz="4000" b="1" dirty="0"/>
              <a:t>Sentencias de control</a:t>
            </a:r>
          </a:p>
        </p:txBody>
      </p:sp>
    </p:spTree>
    <p:extLst>
      <p:ext uri="{BB962C8B-B14F-4D97-AF65-F5344CB8AC3E}">
        <p14:creationId xmlns:p14="http://schemas.microsoft.com/office/powerpoint/2010/main" val="203777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Mi primera clase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2763792"/>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a:t>class </a:t>
            </a:r>
            <a:r>
              <a:rPr lang="en-US" dirty="0" err="1"/>
              <a:t>MiPrograma</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489364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2400" dirty="0"/>
              <a:t>La aplicación ahora consiste en una clase llamada </a:t>
            </a:r>
            <a:r>
              <a:rPr lang="es-ES" sz="2400" dirty="0" err="1"/>
              <a:t>MiPrograma</a:t>
            </a:r>
            <a:r>
              <a:rPr lang="es-ES" sz="2400" dirty="0"/>
              <a:t> que contiene una función </a:t>
            </a:r>
            <a:r>
              <a:rPr lang="es-ES" sz="2400" dirty="0" err="1"/>
              <a:t>Main</a:t>
            </a:r>
            <a:r>
              <a:rPr lang="es-ES" sz="2400" dirty="0"/>
              <a:t> vacía, ambos delimitados por llaves. La función llamada “</a:t>
            </a:r>
            <a:r>
              <a:rPr lang="es-ES" sz="2400" b="1" dirty="0" err="1"/>
              <a:t>Main</a:t>
            </a:r>
            <a:r>
              <a:rPr lang="es-ES" sz="2400" dirty="0"/>
              <a:t>” es el punto de entrada del programa y debe tener este formato. </a:t>
            </a:r>
          </a:p>
          <a:p>
            <a:r>
              <a:rPr lang="es-ES" sz="2400" dirty="0"/>
              <a:t>El uso de mayúsculas o minúsculas también es importante ya que C # distingue entre ambos tipos de letras. </a:t>
            </a:r>
          </a:p>
          <a:p>
            <a:r>
              <a:rPr lang="es-ES" sz="2400" dirty="0"/>
              <a:t>Las llaves delimitan lo que pertenece a una entidad de datos y/o </a:t>
            </a:r>
            <a:r>
              <a:rPr lang="es-ES" sz="2400" b="1" dirty="0"/>
              <a:t>código</a:t>
            </a:r>
            <a:r>
              <a:rPr lang="es-ES" sz="2400" dirty="0"/>
              <a:t>, como en una clase o </a:t>
            </a:r>
            <a:r>
              <a:rPr lang="es-ES" sz="2400" b="1" dirty="0"/>
              <a:t>función</a:t>
            </a:r>
            <a:r>
              <a:rPr lang="es-ES" sz="2400" dirty="0"/>
              <a:t>, y deben incluirse obligadamente. Las llaves dentro de una </a:t>
            </a:r>
            <a:r>
              <a:rPr lang="es-ES" sz="2400" b="1" dirty="0"/>
              <a:t>función</a:t>
            </a:r>
            <a:r>
              <a:rPr lang="es-ES" sz="2400" dirty="0"/>
              <a:t>, junto con su contenido, se denominan bloques de código o simplemente bloques.</a:t>
            </a:r>
            <a:endParaRPr lang="en-US" sz="2400" dirty="0"/>
          </a:p>
        </p:txBody>
      </p:sp>
    </p:spTree>
    <p:extLst>
      <p:ext uri="{BB962C8B-B14F-4D97-AF65-F5344CB8AC3E}">
        <p14:creationId xmlns:p14="http://schemas.microsoft.com/office/powerpoint/2010/main" val="3445969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8B44-CA62-F248-8D7B-10295FB0D7B2}"/>
              </a:ext>
            </a:extLst>
          </p:cNvPr>
          <p:cNvSpPr>
            <a:spLocks noGrp="1"/>
          </p:cNvSpPr>
          <p:nvPr>
            <p:ph type="title"/>
          </p:nvPr>
        </p:nvSpPr>
        <p:spPr/>
        <p:txBody>
          <a:bodyPr/>
          <a:lstStyle/>
          <a:p>
            <a:r>
              <a:rPr lang="en-BO" dirty="0"/>
              <a:t>La sentencia condicional if</a:t>
            </a:r>
          </a:p>
        </p:txBody>
      </p:sp>
      <p:sp>
        <p:nvSpPr>
          <p:cNvPr id="3" name="Content Placeholder 2">
            <a:extLst>
              <a:ext uri="{FF2B5EF4-FFF2-40B4-BE49-F238E27FC236}">
                <a16:creationId xmlns:a16="http://schemas.microsoft.com/office/drawing/2014/main" id="{928590CE-8CF4-9D4B-94C6-B5DA82591EB1}"/>
              </a:ext>
            </a:extLst>
          </p:cNvPr>
          <p:cNvSpPr>
            <a:spLocks noGrp="1"/>
          </p:cNvSpPr>
          <p:nvPr>
            <p:ph idx="1"/>
          </p:nvPr>
        </p:nvSpPr>
        <p:spPr>
          <a:xfrm>
            <a:off x="838200" y="1825625"/>
            <a:ext cx="10515600" cy="1056912"/>
          </a:xfrm>
        </p:spPr>
        <p:txBody>
          <a:bodyPr>
            <a:normAutofit fontScale="77500" lnSpcReduction="20000"/>
          </a:bodyPr>
          <a:lstStyle/>
          <a:p>
            <a:r>
              <a:rPr lang="en-US" dirty="0"/>
              <a:t>La </a:t>
            </a:r>
            <a:r>
              <a:rPr lang="en-US" dirty="0" err="1"/>
              <a:t>instrucción</a:t>
            </a:r>
            <a:r>
              <a:rPr lang="en-US" dirty="0"/>
              <a:t> o </a:t>
            </a:r>
            <a:r>
              <a:rPr lang="en-US" dirty="0" err="1"/>
              <a:t>sentencia</a:t>
            </a:r>
            <a:r>
              <a:rPr lang="en-US" dirty="0"/>
              <a:t> </a:t>
            </a:r>
            <a:r>
              <a:rPr lang="en-US" dirty="0" err="1"/>
              <a:t>condicional</a:t>
            </a:r>
            <a:r>
              <a:rPr lang="en-US" dirty="0"/>
              <a:t> “if”, del </a:t>
            </a:r>
            <a:r>
              <a:rPr lang="en-US" dirty="0" err="1"/>
              <a:t>inglés</a:t>
            </a:r>
            <a:r>
              <a:rPr lang="en-US" dirty="0"/>
              <a:t> “</a:t>
            </a:r>
            <a:r>
              <a:rPr lang="en-US" dirty="0" err="1"/>
              <a:t>si</a:t>
            </a:r>
            <a:r>
              <a:rPr lang="en-US" dirty="0"/>
              <a:t>”, </a:t>
            </a:r>
            <a:r>
              <a:rPr lang="en-US" dirty="0" err="1"/>
              <a:t>permite</a:t>
            </a:r>
            <a:r>
              <a:rPr lang="en-US" dirty="0"/>
              <a:t> </a:t>
            </a:r>
            <a:r>
              <a:rPr lang="en-US" dirty="0" err="1"/>
              <a:t>ejecutar</a:t>
            </a:r>
            <a:r>
              <a:rPr lang="en-US" dirty="0"/>
              <a:t> un </a:t>
            </a:r>
            <a:r>
              <a:rPr lang="en-US" dirty="0" err="1"/>
              <a:t>bloque</a:t>
            </a:r>
            <a:r>
              <a:rPr lang="en-US" dirty="0"/>
              <a:t> de </a:t>
            </a:r>
            <a:r>
              <a:rPr lang="en-US" dirty="0" err="1"/>
              <a:t>código</a:t>
            </a:r>
            <a:r>
              <a:rPr lang="en-US" dirty="0"/>
              <a:t> solo </a:t>
            </a:r>
            <a:r>
              <a:rPr lang="en-US" dirty="0" err="1"/>
              <a:t>si</a:t>
            </a:r>
            <a:r>
              <a:rPr lang="en-US" dirty="0"/>
              <a:t> la expression </a:t>
            </a:r>
            <a:r>
              <a:rPr lang="en-US" dirty="0" err="1"/>
              <a:t>booleana</a:t>
            </a:r>
            <a:r>
              <a:rPr lang="en-US" dirty="0"/>
              <a:t> dentro de los </a:t>
            </a:r>
            <a:r>
              <a:rPr lang="en-US" dirty="0" err="1"/>
              <a:t>paréntesis</a:t>
            </a:r>
            <a:r>
              <a:rPr lang="en-US" dirty="0"/>
              <a:t> que la </a:t>
            </a:r>
            <a:r>
              <a:rPr lang="en-US" dirty="0" err="1"/>
              <a:t>acompaña</a:t>
            </a:r>
            <a:r>
              <a:rPr lang="en-US" dirty="0"/>
              <a:t> se </a:t>
            </a:r>
            <a:r>
              <a:rPr lang="en-US" dirty="0" err="1"/>
              <a:t>evalúa</a:t>
            </a:r>
            <a:r>
              <a:rPr lang="en-US" dirty="0"/>
              <a:t> </a:t>
            </a:r>
            <a:r>
              <a:rPr lang="en-US" dirty="0" err="1"/>
              <a:t>como</a:t>
            </a:r>
            <a:r>
              <a:rPr lang="en-US" dirty="0"/>
              <a:t> </a:t>
            </a:r>
            <a:r>
              <a:rPr lang="en-US" dirty="0" err="1"/>
              <a:t>verdadera</a:t>
            </a:r>
            <a:r>
              <a:rPr lang="en-US" dirty="0"/>
              <a:t>. La </a:t>
            </a:r>
            <a:r>
              <a:rPr lang="en-US" dirty="0" err="1"/>
              <a:t>condición</a:t>
            </a:r>
            <a:r>
              <a:rPr lang="en-US" dirty="0"/>
              <a:t> </a:t>
            </a:r>
            <a:r>
              <a:rPr lang="en-US" dirty="0" err="1"/>
              <a:t>puede</a:t>
            </a:r>
            <a:r>
              <a:rPr lang="en-US" dirty="0"/>
              <a:t> </a:t>
            </a:r>
            <a:r>
              <a:rPr lang="en-US" dirty="0" err="1"/>
              <a:t>incluir</a:t>
            </a:r>
            <a:r>
              <a:rPr lang="en-US" dirty="0"/>
              <a:t> </a:t>
            </a:r>
            <a:r>
              <a:rPr lang="en-US" dirty="0" err="1"/>
              <a:t>cualquiera</a:t>
            </a:r>
            <a:r>
              <a:rPr lang="en-US" dirty="0"/>
              <a:t> de los </a:t>
            </a:r>
            <a:r>
              <a:rPr lang="en-US" dirty="0" err="1"/>
              <a:t>operadores</a:t>
            </a:r>
            <a:r>
              <a:rPr lang="en-US" dirty="0"/>
              <a:t> </a:t>
            </a:r>
            <a:r>
              <a:rPr lang="en-US" dirty="0" err="1"/>
              <a:t>lógicos</a:t>
            </a:r>
            <a:r>
              <a:rPr lang="en-US" dirty="0"/>
              <a:t> y de </a:t>
            </a:r>
            <a:r>
              <a:rPr lang="en-US" dirty="0" err="1"/>
              <a:t>comparación</a:t>
            </a:r>
            <a:r>
              <a:rPr lang="en-US" dirty="0"/>
              <a:t> </a:t>
            </a:r>
            <a:r>
              <a:rPr lang="en-US" dirty="0" err="1"/>
              <a:t>soportados</a:t>
            </a:r>
            <a:r>
              <a:rPr lang="en-US" dirty="0"/>
              <a:t> por el </a:t>
            </a:r>
            <a:r>
              <a:rPr lang="en-US" dirty="0" err="1"/>
              <a:t>lenguaje</a:t>
            </a:r>
            <a:r>
              <a:rPr lang="en-US" dirty="0"/>
              <a:t>.</a:t>
            </a:r>
            <a:endParaRPr lang="en-BO" dirty="0"/>
          </a:p>
        </p:txBody>
      </p:sp>
      <p:sp>
        <p:nvSpPr>
          <p:cNvPr id="4" name="TextBox 3">
            <a:extLst>
              <a:ext uri="{FF2B5EF4-FFF2-40B4-BE49-F238E27FC236}">
                <a16:creationId xmlns:a16="http://schemas.microsoft.com/office/drawing/2014/main" id="{1718F5BD-D3E2-CB45-891C-34864CA3FEEB}"/>
              </a:ext>
            </a:extLst>
          </p:cNvPr>
          <p:cNvSpPr txBox="1"/>
          <p:nvPr/>
        </p:nvSpPr>
        <p:spPr>
          <a:xfrm>
            <a:off x="2734798" y="2986697"/>
            <a:ext cx="6722405"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a:t>
            </a:r>
            <a:r>
              <a:rPr lang="en-US" b="1" dirty="0" err="1"/>
              <a:t>System.Console.WriteLine</a:t>
            </a:r>
            <a:r>
              <a:rPr lang="en-US" b="1" dirty="0"/>
              <a:t>("x es </a:t>
            </a:r>
            <a:r>
              <a:rPr lang="en-US" b="1" dirty="0" err="1"/>
              <a:t>menor</a:t>
            </a:r>
            <a:r>
              <a:rPr lang="en-US" b="1" dirty="0"/>
              <a:t> que 5");</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68427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0AEA-D111-3544-A4E8-076BAB05ADB2}"/>
              </a:ext>
            </a:extLst>
          </p:cNvPr>
          <p:cNvSpPr>
            <a:spLocks noGrp="1"/>
          </p:cNvSpPr>
          <p:nvPr>
            <p:ph type="title"/>
          </p:nvPr>
        </p:nvSpPr>
        <p:spPr/>
        <p:txBody>
          <a:bodyPr/>
          <a:lstStyle/>
          <a:p>
            <a:r>
              <a:rPr lang="en-US" dirty="0"/>
              <a:t>If / e</a:t>
            </a:r>
            <a:r>
              <a:rPr lang="en-BO" dirty="0"/>
              <a:t>lse if</a:t>
            </a:r>
          </a:p>
        </p:txBody>
      </p:sp>
      <p:sp>
        <p:nvSpPr>
          <p:cNvPr id="3" name="Content Placeholder 2">
            <a:extLst>
              <a:ext uri="{FF2B5EF4-FFF2-40B4-BE49-F238E27FC236}">
                <a16:creationId xmlns:a16="http://schemas.microsoft.com/office/drawing/2014/main" id="{09E4DF0E-164D-FF44-997A-D5A96C422642}"/>
              </a:ext>
            </a:extLst>
          </p:cNvPr>
          <p:cNvSpPr>
            <a:spLocks noGrp="1"/>
          </p:cNvSpPr>
          <p:nvPr>
            <p:ph idx="1"/>
          </p:nvPr>
        </p:nvSpPr>
        <p:spPr>
          <a:xfrm>
            <a:off x="7550332" y="2127110"/>
            <a:ext cx="3376748" cy="3573689"/>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Para </a:t>
            </a:r>
            <a:r>
              <a:rPr lang="en-US" dirty="0" err="1"/>
              <a:t>probar</a:t>
            </a:r>
            <a:r>
              <a:rPr lang="en-US" dirty="0"/>
              <a:t> </a:t>
            </a:r>
            <a:r>
              <a:rPr lang="en-US" dirty="0" err="1"/>
              <a:t>otras</a:t>
            </a:r>
            <a:r>
              <a:rPr lang="en-US" dirty="0"/>
              <a:t> </a:t>
            </a:r>
            <a:r>
              <a:rPr lang="en-US" dirty="0" err="1"/>
              <a:t>condiciones</a:t>
            </a:r>
            <a:r>
              <a:rPr lang="en-US" dirty="0"/>
              <a:t>, la </a:t>
            </a:r>
            <a:r>
              <a:rPr lang="en-US" dirty="0" err="1"/>
              <a:t>declaración</a:t>
            </a:r>
            <a:r>
              <a:rPr lang="en-US" dirty="0"/>
              <a:t> if </a:t>
            </a:r>
            <a:r>
              <a:rPr lang="en-US" dirty="0" err="1"/>
              <a:t>puede</a:t>
            </a:r>
            <a:r>
              <a:rPr lang="en-US" dirty="0"/>
              <a:t> ser </a:t>
            </a:r>
            <a:r>
              <a:rPr lang="en-US" dirty="0" err="1"/>
              <a:t>extendida</a:t>
            </a:r>
            <a:r>
              <a:rPr lang="en-US" dirty="0"/>
              <a:t> por </a:t>
            </a:r>
            <a:r>
              <a:rPr lang="en-US" dirty="0" err="1"/>
              <a:t>cualquier</a:t>
            </a:r>
            <a:r>
              <a:rPr lang="en-US" dirty="0"/>
              <a:t> </a:t>
            </a:r>
            <a:r>
              <a:rPr lang="en-US" dirty="0" err="1"/>
              <a:t>número</a:t>
            </a:r>
            <a:r>
              <a:rPr lang="en-US" dirty="0"/>
              <a:t> de </a:t>
            </a:r>
            <a:r>
              <a:rPr lang="en-US" dirty="0" err="1"/>
              <a:t>cláusulas</a:t>
            </a:r>
            <a:r>
              <a:rPr lang="en-US" dirty="0"/>
              <a:t> “</a:t>
            </a:r>
            <a:r>
              <a:rPr lang="en-US" b="1" dirty="0"/>
              <a:t>else if</a:t>
            </a:r>
            <a:r>
              <a:rPr lang="en-US" dirty="0"/>
              <a:t>”. </a:t>
            </a:r>
            <a:r>
              <a:rPr lang="en-US" dirty="0" err="1"/>
              <a:t>Cada</a:t>
            </a:r>
            <a:r>
              <a:rPr lang="en-US" dirty="0"/>
              <a:t> </a:t>
            </a:r>
            <a:r>
              <a:rPr lang="en-US" dirty="0" err="1"/>
              <a:t>condición</a:t>
            </a:r>
            <a:r>
              <a:rPr lang="en-US" dirty="0"/>
              <a:t> </a:t>
            </a:r>
            <a:r>
              <a:rPr lang="en-US" dirty="0" err="1"/>
              <a:t>adicional</a:t>
            </a:r>
            <a:r>
              <a:rPr lang="en-US" dirty="0"/>
              <a:t> se </a:t>
            </a:r>
            <a:r>
              <a:rPr lang="en-US" dirty="0" err="1"/>
              <a:t>ejecuta</a:t>
            </a:r>
            <a:r>
              <a:rPr lang="en-US" dirty="0"/>
              <a:t> solo </a:t>
            </a:r>
            <a:r>
              <a:rPr lang="en-US" dirty="0" err="1"/>
              <a:t>si</a:t>
            </a:r>
            <a:r>
              <a:rPr lang="en-US" dirty="0"/>
              <a:t> </a:t>
            </a:r>
            <a:r>
              <a:rPr lang="en-US" dirty="0" err="1"/>
              <a:t>todas</a:t>
            </a:r>
            <a:r>
              <a:rPr lang="en-US" dirty="0"/>
              <a:t> las </a:t>
            </a:r>
            <a:r>
              <a:rPr lang="en-US" dirty="0" err="1"/>
              <a:t>anteriores</a:t>
            </a:r>
            <a:r>
              <a:rPr lang="en-US" dirty="0"/>
              <a:t> </a:t>
            </a:r>
            <a:r>
              <a:rPr lang="en-US" dirty="0" err="1"/>
              <a:t>condiciones</a:t>
            </a:r>
            <a:r>
              <a:rPr lang="en-US" dirty="0"/>
              <a:t> son falsas.</a:t>
            </a:r>
            <a:endParaRPr lang="en-BO" dirty="0"/>
          </a:p>
        </p:txBody>
      </p:sp>
      <p:sp>
        <p:nvSpPr>
          <p:cNvPr id="4" name="TextBox 3">
            <a:extLst>
              <a:ext uri="{FF2B5EF4-FFF2-40B4-BE49-F238E27FC236}">
                <a16:creationId xmlns:a16="http://schemas.microsoft.com/office/drawing/2014/main" id="{88AF08FC-1135-144B-9110-0C63A43BD731}"/>
              </a:ext>
            </a:extLst>
          </p:cNvPr>
          <p:cNvSpPr txBox="1"/>
          <p:nvPr/>
        </p:nvSpPr>
        <p:spPr>
          <a:xfrm>
            <a:off x="993083" y="1690688"/>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WriteLine("x es </a:t>
            </a:r>
            <a:r>
              <a:rPr lang="en-US" b="1" dirty="0" err="1"/>
              <a:t>menor</a:t>
            </a:r>
            <a:r>
              <a:rPr lang="en-US" b="1" dirty="0"/>
              <a:t> que 5");</a:t>
            </a:r>
          </a:p>
          <a:p>
            <a:pPr lvl="1"/>
            <a:r>
              <a:rPr lang="en-US" b="1" dirty="0"/>
              <a:t>}</a:t>
            </a:r>
          </a:p>
          <a:p>
            <a:pPr lvl="1"/>
            <a:r>
              <a:rPr lang="en-US" b="1" dirty="0"/>
              <a:t>else if(x &lt; 7)</a:t>
            </a:r>
          </a:p>
          <a:p>
            <a:pPr lvl="1"/>
            <a:r>
              <a:rPr lang="en-US" b="1" dirty="0"/>
              <a:t>{</a:t>
            </a:r>
          </a:p>
          <a:p>
            <a:pPr lvl="1"/>
            <a:r>
              <a:rPr lang="en-US" b="1" dirty="0"/>
              <a:t>	WriteLine("x es </a:t>
            </a:r>
            <a:r>
              <a:rPr lang="en-US" b="1" dirty="0" err="1"/>
              <a:t>menor</a:t>
            </a:r>
            <a:r>
              <a:rPr lang="en-US" b="1" dirty="0"/>
              <a:t>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94342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33DB-9D15-9943-A62E-0AA8D4651A44}"/>
              </a:ext>
            </a:extLst>
          </p:cNvPr>
          <p:cNvSpPr>
            <a:spLocks noGrp="1"/>
          </p:cNvSpPr>
          <p:nvPr>
            <p:ph type="title"/>
          </p:nvPr>
        </p:nvSpPr>
        <p:spPr/>
        <p:txBody>
          <a:bodyPr/>
          <a:lstStyle/>
          <a:p>
            <a:r>
              <a:rPr lang="en-US" dirty="0"/>
              <a:t>I</a:t>
            </a:r>
            <a:r>
              <a:rPr lang="en-BO" dirty="0"/>
              <a:t>f / else if / else</a:t>
            </a:r>
          </a:p>
        </p:txBody>
      </p:sp>
      <p:sp>
        <p:nvSpPr>
          <p:cNvPr id="4" name="Content Placeholder 2">
            <a:extLst>
              <a:ext uri="{FF2B5EF4-FFF2-40B4-BE49-F238E27FC236}">
                <a16:creationId xmlns:a16="http://schemas.microsoft.com/office/drawing/2014/main" id="{0B98285A-64BB-2944-8FD3-F017BAEFB170}"/>
              </a:ext>
            </a:extLst>
          </p:cNvPr>
          <p:cNvSpPr txBox="1">
            <a:spLocks/>
          </p:cNvSpPr>
          <p:nvPr/>
        </p:nvSpPr>
        <p:spPr>
          <a:xfrm>
            <a:off x="7506789" y="1961647"/>
            <a:ext cx="3376748" cy="357368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dirty="0"/>
              <a:t>La </a:t>
            </a:r>
            <a:r>
              <a:rPr lang="en-US" dirty="0" err="1"/>
              <a:t>sentencia</a:t>
            </a:r>
            <a:r>
              <a:rPr lang="en-US" dirty="0"/>
              <a:t> “if” </a:t>
            </a:r>
            <a:r>
              <a:rPr lang="en-US" dirty="0" err="1"/>
              <a:t>puede</a:t>
            </a:r>
            <a:r>
              <a:rPr lang="en-US" dirty="0"/>
              <a:t> </a:t>
            </a:r>
            <a:r>
              <a:rPr lang="en-US" dirty="0" err="1"/>
              <a:t>tener</a:t>
            </a:r>
            <a:r>
              <a:rPr lang="en-US" dirty="0"/>
              <a:t> una </a:t>
            </a:r>
            <a:r>
              <a:rPr lang="en-US" dirty="0" err="1"/>
              <a:t>cláusula</a:t>
            </a:r>
            <a:r>
              <a:rPr lang="en-US" dirty="0"/>
              <a:t> “</a:t>
            </a:r>
            <a:r>
              <a:rPr lang="en-US" b="1" dirty="0"/>
              <a:t>else</a:t>
            </a:r>
            <a:r>
              <a:rPr lang="en-US" dirty="0"/>
              <a:t>” al final, que se </a:t>
            </a:r>
            <a:r>
              <a:rPr lang="en-US" dirty="0" err="1"/>
              <a:t>ejecuta</a:t>
            </a:r>
            <a:r>
              <a:rPr lang="en-US" dirty="0"/>
              <a:t> </a:t>
            </a:r>
            <a:r>
              <a:rPr lang="en-US" b="1" dirty="0" err="1"/>
              <a:t>en</a:t>
            </a:r>
            <a:r>
              <a:rPr lang="en-US" b="1" dirty="0"/>
              <a:t> </a:t>
            </a:r>
            <a:r>
              <a:rPr lang="en-US" b="1" dirty="0" err="1"/>
              <a:t>cualquier</a:t>
            </a:r>
            <a:r>
              <a:rPr lang="en-US" b="1" dirty="0"/>
              <a:t> </a:t>
            </a:r>
            <a:r>
              <a:rPr lang="en-US" b="1" dirty="0" err="1"/>
              <a:t>otro</a:t>
            </a:r>
            <a:r>
              <a:rPr lang="en-US" b="1" dirty="0"/>
              <a:t> </a:t>
            </a:r>
            <a:r>
              <a:rPr lang="en-US" b="1" dirty="0" err="1"/>
              <a:t>caso</a:t>
            </a:r>
            <a:r>
              <a:rPr lang="en-US" dirty="0"/>
              <a:t> (</a:t>
            </a:r>
            <a:r>
              <a:rPr lang="en-US" dirty="0" err="1"/>
              <a:t>si</a:t>
            </a:r>
            <a:r>
              <a:rPr lang="en-US" dirty="0"/>
              <a:t> </a:t>
            </a:r>
            <a:r>
              <a:rPr lang="en-US" dirty="0" err="1"/>
              <a:t>todas</a:t>
            </a:r>
            <a:r>
              <a:rPr lang="en-US" dirty="0"/>
              <a:t> las </a:t>
            </a:r>
            <a:r>
              <a:rPr lang="en-US" dirty="0" err="1"/>
              <a:t>condiciones</a:t>
            </a:r>
            <a:r>
              <a:rPr lang="en-US" dirty="0"/>
              <a:t> </a:t>
            </a:r>
            <a:r>
              <a:rPr lang="en-US" dirty="0" err="1"/>
              <a:t>anteriores</a:t>
            </a:r>
            <a:r>
              <a:rPr lang="en-US" dirty="0"/>
              <a:t> son falsas). Por lo que </a:t>
            </a:r>
            <a:r>
              <a:rPr lang="en-US" dirty="0" err="1"/>
              <a:t>en</a:t>
            </a:r>
            <a:r>
              <a:rPr lang="en-US" dirty="0"/>
              <a:t> </a:t>
            </a:r>
            <a:r>
              <a:rPr lang="en-US" dirty="0" err="1"/>
              <a:t>este</a:t>
            </a:r>
            <a:r>
              <a:rPr lang="en-US" dirty="0"/>
              <a:t> </a:t>
            </a:r>
            <a:r>
              <a:rPr lang="en-US" dirty="0" err="1"/>
              <a:t>caso</a:t>
            </a:r>
            <a:r>
              <a:rPr lang="en-US" dirty="0"/>
              <a:t> no </a:t>
            </a:r>
            <a:r>
              <a:rPr lang="en-US" dirty="0" err="1"/>
              <a:t>va</a:t>
            </a:r>
            <a:r>
              <a:rPr lang="en-US" dirty="0"/>
              <a:t> </a:t>
            </a:r>
            <a:r>
              <a:rPr lang="en-US" dirty="0" err="1"/>
              <a:t>acompañada</a:t>
            </a:r>
            <a:r>
              <a:rPr lang="en-US" dirty="0"/>
              <a:t> de </a:t>
            </a:r>
            <a:r>
              <a:rPr lang="en-US" dirty="0" err="1"/>
              <a:t>ninguna</a:t>
            </a:r>
            <a:r>
              <a:rPr lang="en-US" dirty="0"/>
              <a:t> </a:t>
            </a:r>
            <a:r>
              <a:rPr lang="en-US" dirty="0" err="1"/>
              <a:t>expresión</a:t>
            </a:r>
            <a:r>
              <a:rPr lang="en-US" dirty="0"/>
              <a:t>.</a:t>
            </a:r>
          </a:p>
        </p:txBody>
      </p:sp>
      <p:sp>
        <p:nvSpPr>
          <p:cNvPr id="5" name="TextBox 4">
            <a:extLst>
              <a:ext uri="{FF2B5EF4-FFF2-40B4-BE49-F238E27FC236}">
                <a16:creationId xmlns:a16="http://schemas.microsoft.com/office/drawing/2014/main" id="{1AE92FD2-F7E7-9F48-85D0-B81B561D207E}"/>
              </a:ext>
            </a:extLst>
          </p:cNvPr>
          <p:cNvSpPr txBox="1"/>
          <p:nvPr/>
        </p:nvSpPr>
        <p:spPr>
          <a:xfrm>
            <a:off x="975666" y="1560060"/>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4) {</a:t>
            </a:r>
          </a:p>
          <a:p>
            <a:pPr lvl="1"/>
            <a:r>
              <a:rPr lang="en-US" b="1" dirty="0"/>
              <a:t>	WriteLine("x es </a:t>
            </a:r>
            <a:r>
              <a:rPr lang="en-US" b="1" dirty="0" err="1"/>
              <a:t>menor</a:t>
            </a:r>
            <a:r>
              <a:rPr lang="en-US" b="1" dirty="0"/>
              <a:t> que 4");</a:t>
            </a:r>
          </a:p>
          <a:p>
            <a:pPr lvl="1"/>
            <a:r>
              <a:rPr lang="en-US" b="1" dirty="0"/>
              <a:t>}</a:t>
            </a:r>
          </a:p>
          <a:p>
            <a:pPr lvl="1"/>
            <a:r>
              <a:rPr lang="en-US" b="1" dirty="0"/>
              <a:t>else if (x &lt; 7) {</a:t>
            </a:r>
          </a:p>
          <a:p>
            <a:pPr lvl="1"/>
            <a:r>
              <a:rPr lang="en-US" b="1" dirty="0"/>
              <a:t>	WriteLine("x es </a:t>
            </a:r>
            <a:r>
              <a:rPr lang="en-US" b="1" dirty="0" err="1"/>
              <a:t>menor</a:t>
            </a:r>
            <a:r>
              <a:rPr lang="en-US" b="1" dirty="0"/>
              <a:t> que 7");</a:t>
            </a:r>
          </a:p>
          <a:p>
            <a:pPr lvl="1"/>
            <a:r>
              <a:rPr lang="en-US" b="1" dirty="0"/>
              <a:t>}</a:t>
            </a:r>
          </a:p>
          <a:p>
            <a:pPr lvl="1"/>
            <a:r>
              <a:rPr lang="en-US" b="1" dirty="0"/>
              <a:t>else {</a:t>
            </a:r>
          </a:p>
          <a:p>
            <a:pPr lvl="1"/>
            <a:r>
              <a:rPr lang="en-US" b="1" dirty="0"/>
              <a:t>	WriteLine("x es mayor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057114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a:t>
            </a:r>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a:t>La </a:t>
            </a:r>
            <a:r>
              <a:rPr lang="en-US" sz="1600" dirty="0" err="1"/>
              <a:t>instrucción</a:t>
            </a:r>
            <a:r>
              <a:rPr lang="en-US" sz="1600" dirty="0"/>
              <a:t> “</a:t>
            </a:r>
            <a:r>
              <a:rPr lang="en-US" sz="1600" b="1" dirty="0"/>
              <a:t>switch</a:t>
            </a:r>
            <a:r>
              <a:rPr lang="en-US" sz="1600" dirty="0"/>
              <a:t>” </a:t>
            </a:r>
            <a:r>
              <a:rPr lang="en-US" sz="1600" dirty="0" err="1"/>
              <a:t>verifica</a:t>
            </a:r>
            <a:r>
              <a:rPr lang="en-US" sz="1600" dirty="0"/>
              <a:t> la </a:t>
            </a:r>
            <a:r>
              <a:rPr lang="en-US" sz="1600" dirty="0" err="1"/>
              <a:t>igualdad</a:t>
            </a:r>
            <a:r>
              <a:rPr lang="en-US" sz="1600" dirty="0"/>
              <a:t> entre una variable y una </a:t>
            </a:r>
            <a:r>
              <a:rPr lang="en-US" sz="1600" dirty="0" err="1"/>
              <a:t>serie</a:t>
            </a:r>
            <a:r>
              <a:rPr lang="en-US" sz="1600" dirty="0"/>
              <a:t> de </a:t>
            </a:r>
            <a:r>
              <a:rPr lang="en-US" sz="1600" dirty="0" err="1"/>
              <a:t>valores</a:t>
            </a:r>
            <a:r>
              <a:rPr lang="en-US" sz="1600" dirty="0"/>
              <a:t>, </a:t>
            </a:r>
            <a:r>
              <a:rPr lang="en-US" sz="1600" dirty="0" err="1"/>
              <a:t>etiquetadas</a:t>
            </a:r>
            <a:r>
              <a:rPr lang="en-US" sz="1600" dirty="0"/>
              <a:t> por la clausula “</a:t>
            </a:r>
            <a:r>
              <a:rPr lang="en-US" sz="1600" b="1" dirty="0"/>
              <a:t>case</a:t>
            </a:r>
            <a:r>
              <a:rPr lang="en-US" sz="1600" dirty="0"/>
              <a:t>”. La </a:t>
            </a:r>
            <a:r>
              <a:rPr lang="en-US" sz="1600" dirty="0" err="1"/>
              <a:t>evaluación</a:t>
            </a:r>
            <a:r>
              <a:rPr lang="en-US" sz="1600" dirty="0"/>
              <a:t> se </a:t>
            </a:r>
            <a:r>
              <a:rPr lang="en-US" sz="1600" dirty="0" err="1"/>
              <a:t>hace</a:t>
            </a:r>
            <a:r>
              <a:rPr lang="en-US" sz="1600" dirty="0"/>
              <a:t> </a:t>
            </a:r>
            <a:r>
              <a:rPr lang="en-US" sz="1600" dirty="0" err="1"/>
              <a:t>en</a:t>
            </a:r>
            <a:r>
              <a:rPr lang="en-US" sz="1600" dirty="0"/>
              <a:t> el </a:t>
            </a:r>
            <a:r>
              <a:rPr lang="en-US" sz="1600" dirty="0" err="1"/>
              <a:t>orden</a:t>
            </a:r>
            <a:r>
              <a:rPr lang="en-US" sz="1600" dirty="0"/>
              <a:t> </a:t>
            </a:r>
            <a:r>
              <a:rPr lang="en-US" sz="1600" dirty="0" err="1"/>
              <a:t>en</a:t>
            </a:r>
            <a:r>
              <a:rPr lang="en-US" sz="1600" dirty="0"/>
              <a:t> el que los “cases” </a:t>
            </a:r>
            <a:r>
              <a:rPr lang="en-US" sz="1600" dirty="0" err="1"/>
              <a:t>aparecen</a:t>
            </a:r>
            <a:r>
              <a:rPr lang="en-US" sz="1600" dirty="0"/>
              <a:t> </a:t>
            </a:r>
            <a:r>
              <a:rPr lang="en-US" sz="1600" dirty="0" err="1"/>
              <a:t>en</a:t>
            </a:r>
            <a:r>
              <a:rPr lang="en-US" sz="1600" dirty="0"/>
              <a:t> el </a:t>
            </a:r>
            <a:r>
              <a:rPr lang="en-US" sz="1600" dirty="0" err="1"/>
              <a:t>código</a:t>
            </a:r>
            <a:r>
              <a:rPr lang="en-US" sz="1600" dirty="0"/>
              <a:t>, se </a:t>
            </a:r>
            <a:r>
              <a:rPr lang="en-US" sz="1600" dirty="0" err="1"/>
              <a:t>ejecutan</a:t>
            </a:r>
            <a:r>
              <a:rPr lang="en-US" sz="1600" dirty="0"/>
              <a:t> las </a:t>
            </a:r>
            <a:r>
              <a:rPr lang="en-US" sz="1600" dirty="0" err="1"/>
              <a:t>sentencias</a:t>
            </a:r>
            <a:r>
              <a:rPr lang="en-US" sz="1600" dirty="0"/>
              <a:t> del primer </a:t>
            </a:r>
            <a:r>
              <a:rPr lang="en-US" sz="1600" dirty="0" err="1"/>
              <a:t>caso</a:t>
            </a:r>
            <a:r>
              <a:rPr lang="en-US" sz="1600" dirty="0"/>
              <a:t> </a:t>
            </a:r>
            <a:r>
              <a:rPr lang="en-US" sz="1600" dirty="0" err="1"/>
              <a:t>verdadero</a:t>
            </a:r>
            <a:r>
              <a:rPr lang="en-US" sz="1600" dirty="0"/>
              <a:t> que se </a:t>
            </a:r>
            <a:r>
              <a:rPr lang="en-US" sz="1600" dirty="0" err="1"/>
              <a:t>encuentra</a:t>
            </a:r>
            <a:r>
              <a:rPr lang="en-US" sz="1600" dirty="0"/>
              <a:t>, hasta </a:t>
            </a:r>
            <a:r>
              <a:rPr lang="en-US" sz="1600" dirty="0" err="1"/>
              <a:t>encontrar</a:t>
            </a:r>
            <a:r>
              <a:rPr lang="en-US" sz="1600" dirty="0"/>
              <a:t> un “</a:t>
            </a:r>
            <a:r>
              <a:rPr lang="en-US" sz="1600" b="1" dirty="0"/>
              <a:t>break</a:t>
            </a:r>
            <a:r>
              <a:rPr lang="en-US" sz="1600" dirty="0"/>
              <a:t>” y </a:t>
            </a:r>
            <a:r>
              <a:rPr lang="en-US" sz="1600" dirty="0" err="1"/>
              <a:t>luego</a:t>
            </a:r>
            <a:r>
              <a:rPr lang="en-US" sz="1600" dirty="0"/>
              <a:t> </a:t>
            </a:r>
            <a:r>
              <a:rPr lang="en-US" sz="1600" dirty="0" err="1"/>
              <a:t>pasa</a:t>
            </a:r>
            <a:r>
              <a:rPr lang="en-US" sz="1600" dirty="0"/>
              <a:t> a la </a:t>
            </a:r>
            <a:r>
              <a:rPr lang="en-US" sz="1600" dirty="0" err="1"/>
              <a:t>ejecución</a:t>
            </a:r>
            <a:r>
              <a:rPr lang="en-US" sz="1600" dirty="0"/>
              <a:t> de la </a:t>
            </a:r>
            <a:r>
              <a:rPr lang="en-US" sz="1600" dirty="0" err="1"/>
              <a:t>siguiente</a:t>
            </a:r>
            <a:r>
              <a:rPr lang="en-US" sz="1600" dirty="0"/>
              <a:t> </a:t>
            </a:r>
            <a:r>
              <a:rPr lang="en-US" sz="1600" dirty="0" err="1"/>
              <a:t>línea</a:t>
            </a:r>
            <a:r>
              <a:rPr lang="en-US" sz="1600" dirty="0"/>
              <a:t> </a:t>
            </a:r>
            <a:r>
              <a:rPr lang="en-US" sz="1600" dirty="0" err="1"/>
              <a:t>después</a:t>
            </a:r>
            <a:r>
              <a:rPr lang="en-US" sz="1600" dirty="0"/>
              <a:t> del switch. La </a:t>
            </a:r>
            <a:r>
              <a:rPr lang="en-US" sz="1600" dirty="0" err="1"/>
              <a:t>última</a:t>
            </a:r>
            <a:r>
              <a:rPr lang="en-US" sz="1600" dirty="0"/>
              <a:t> </a:t>
            </a:r>
            <a:r>
              <a:rPr lang="en-US" sz="1600" dirty="0" err="1"/>
              <a:t>claúsula</a:t>
            </a:r>
            <a:r>
              <a:rPr lang="en-US" sz="1600" dirty="0"/>
              <a:t> debe ser la </a:t>
            </a:r>
            <a:r>
              <a:rPr lang="en-US" sz="1600" dirty="0" err="1"/>
              <a:t>etiqueta</a:t>
            </a:r>
            <a:r>
              <a:rPr lang="en-US" sz="1600" dirty="0"/>
              <a:t> “</a:t>
            </a:r>
            <a:r>
              <a:rPr lang="en-US" sz="1600" b="1" dirty="0"/>
              <a:t>default</a:t>
            </a:r>
            <a:r>
              <a:rPr lang="en-US" sz="1600" dirty="0"/>
              <a:t>” sin valor </a:t>
            </a:r>
            <a:r>
              <a:rPr lang="en-US" sz="1600" dirty="0" err="1"/>
              <a:t>asociado</a:t>
            </a:r>
            <a:r>
              <a:rPr lang="en-US" sz="1600" dirty="0"/>
              <a:t>, </a:t>
            </a:r>
            <a:r>
              <a:rPr lang="en-US" sz="1600" dirty="0" err="1"/>
              <a:t>cuyas</a:t>
            </a:r>
            <a:r>
              <a:rPr lang="en-US" sz="1600" dirty="0"/>
              <a:t> </a:t>
            </a:r>
            <a:r>
              <a:rPr lang="en-US" sz="1600" dirty="0" err="1"/>
              <a:t>sentencias</a:t>
            </a:r>
            <a:r>
              <a:rPr lang="en-US" sz="1600" dirty="0"/>
              <a:t> se </a:t>
            </a:r>
            <a:r>
              <a:rPr lang="en-US" sz="1600" dirty="0" err="1"/>
              <a:t>ejecuta</a:t>
            </a:r>
            <a:r>
              <a:rPr lang="en-US" sz="1600" dirty="0"/>
              <a:t> </a:t>
            </a:r>
            <a:r>
              <a:rPr lang="en-US" sz="1600" dirty="0" err="1"/>
              <a:t>en</a:t>
            </a:r>
            <a:r>
              <a:rPr lang="en-US" sz="1600" dirty="0"/>
              <a:t> </a:t>
            </a:r>
            <a:r>
              <a:rPr lang="en-US" sz="1600" dirty="0" err="1"/>
              <a:t>caso</a:t>
            </a:r>
            <a:r>
              <a:rPr lang="en-US" sz="1600" dirty="0"/>
              <a:t> de no </a:t>
            </a:r>
            <a:r>
              <a:rPr lang="en-US" sz="1600" dirty="0" err="1"/>
              <a:t>haberse</a:t>
            </a:r>
            <a:r>
              <a:rPr lang="en-US" sz="1600" dirty="0"/>
              <a:t> </a:t>
            </a:r>
            <a:r>
              <a:rPr lang="en-US" sz="1600" dirty="0" err="1"/>
              <a:t>encontrado</a:t>
            </a:r>
            <a:r>
              <a:rPr lang="en-US" sz="1600" dirty="0"/>
              <a:t> </a:t>
            </a:r>
            <a:r>
              <a:rPr lang="en-US" sz="1600" dirty="0" err="1"/>
              <a:t>ninguna</a:t>
            </a:r>
            <a:r>
              <a:rPr lang="en-US" sz="1600" dirty="0"/>
              <a:t> </a:t>
            </a:r>
            <a:r>
              <a:rPr lang="en-US" sz="1600" dirty="0" err="1"/>
              <a:t>coincidencia</a:t>
            </a:r>
            <a:r>
              <a:rPr lang="en-US" sz="1600" dirty="0"/>
              <a:t> </a:t>
            </a:r>
            <a:r>
              <a:rPr lang="en-US" sz="1600" dirty="0" err="1"/>
              <a:t>en</a:t>
            </a:r>
            <a:r>
              <a:rPr lang="en-US" sz="1600" dirty="0"/>
              <a:t> los “cases” </a:t>
            </a:r>
            <a:r>
              <a:rPr lang="en-US" sz="1600" dirty="0" err="1"/>
              <a:t>anteriores</a:t>
            </a:r>
            <a:r>
              <a:rPr lang="en-US" sz="1600" dirty="0"/>
              <a:t>.</a:t>
            </a:r>
          </a:p>
          <a:p>
            <a:pPr marL="0" indent="0">
              <a:buNone/>
            </a:pPr>
            <a:r>
              <a:rPr lang="en-US" sz="1600" dirty="0" err="1"/>
              <a:t>Cada</a:t>
            </a:r>
            <a:r>
              <a:rPr lang="en-US" sz="1600" dirty="0"/>
              <a:t> </a:t>
            </a:r>
            <a:r>
              <a:rPr lang="en-US" sz="1600" dirty="0" err="1"/>
              <a:t>etiqueta</a:t>
            </a:r>
            <a:r>
              <a:rPr lang="en-US" sz="1600" dirty="0"/>
              <a:t> “case” debe </a:t>
            </a:r>
            <a:r>
              <a:rPr lang="en-US" sz="1600" dirty="0" err="1"/>
              <a:t>obligatoriamente</a:t>
            </a:r>
            <a:r>
              <a:rPr lang="en-US" sz="1600" dirty="0"/>
              <a:t> </a:t>
            </a:r>
            <a:r>
              <a:rPr lang="en-US" sz="1600" dirty="0" err="1"/>
              <a:t>terminar</a:t>
            </a:r>
            <a:r>
              <a:rPr lang="en-US" sz="1600" dirty="0"/>
              <a:t> </a:t>
            </a:r>
            <a:r>
              <a:rPr lang="en-US" sz="1600" dirty="0" err="1"/>
              <a:t>en</a:t>
            </a:r>
            <a:r>
              <a:rPr lang="en-US" sz="1600" dirty="0"/>
              <a:t> una </a:t>
            </a:r>
            <a:r>
              <a:rPr lang="en-US" sz="1600" dirty="0" err="1"/>
              <a:t>sentencia</a:t>
            </a:r>
            <a:r>
              <a:rPr lang="en-US" sz="1600" dirty="0"/>
              <a:t> “break”;</a:t>
            </a:r>
            <a:endParaRPr lang="en-BO" sz="16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4:</a:t>
            </a:r>
          </a:p>
          <a:p>
            <a:pPr lvl="1"/>
            <a:r>
              <a:rPr lang="en-US" b="1" dirty="0"/>
              <a:t>	     WriteLine("x es 4"); </a:t>
            </a:r>
          </a:p>
          <a:p>
            <a:pPr lvl="1"/>
            <a:r>
              <a:rPr lang="en-US" b="1" dirty="0"/>
              <a:t>	     break;</a:t>
            </a:r>
          </a:p>
          <a:p>
            <a:pPr lvl="1"/>
            <a:r>
              <a:rPr lang="en-US" b="1" dirty="0"/>
              <a:t>	case 7:</a:t>
            </a:r>
          </a:p>
          <a:p>
            <a:pPr lvl="1"/>
            <a:r>
              <a:rPr lang="en-US" b="1" dirty="0"/>
              <a:t>	     WriteLine("x es 7");</a:t>
            </a:r>
          </a:p>
          <a:p>
            <a:pPr lvl="1"/>
            <a:r>
              <a:rPr lang="en-US" b="1" dirty="0"/>
              <a:t>	     break;</a:t>
            </a:r>
          </a:p>
          <a:p>
            <a:pPr lvl="1"/>
            <a:r>
              <a:rPr lang="en-US" b="1" dirty="0"/>
              <a:t>	default:</a:t>
            </a:r>
          </a:p>
          <a:p>
            <a:pPr lvl="1"/>
            <a:r>
              <a:rPr lang="en-US" b="1" dirty="0"/>
              <a:t>	     WriteLine("x no es </a:t>
            </a:r>
            <a:r>
              <a:rPr lang="en-US" b="1" dirty="0" err="1"/>
              <a:t>ni</a:t>
            </a:r>
            <a:r>
              <a:rPr lang="en-US" b="1" dirty="0"/>
              <a:t> 4, </a:t>
            </a:r>
            <a:r>
              <a:rPr lang="en-US" b="1" dirty="0" err="1"/>
              <a:t>ni</a:t>
            </a:r>
            <a:r>
              <a:rPr lang="en-US" b="1" dirty="0"/>
              <a:t>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609893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 con “</a:t>
            </a:r>
            <a:r>
              <a:rPr lang="en-US" dirty="0"/>
              <a:t>Pattern Matching”</a:t>
            </a:r>
            <a:br>
              <a:rPr lang="en-US" b="1" dirty="0"/>
            </a:b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La </a:t>
            </a:r>
            <a:r>
              <a:rPr lang="en-US" sz="1800" dirty="0" err="1"/>
              <a:t>instrucción</a:t>
            </a:r>
            <a:r>
              <a:rPr lang="en-US" sz="1800" dirty="0"/>
              <a:t> “</a:t>
            </a:r>
            <a:r>
              <a:rPr lang="en-US" sz="1800" b="1" dirty="0"/>
              <a:t>switch</a:t>
            </a:r>
            <a:r>
              <a:rPr lang="en-US" sz="1800" dirty="0"/>
              <a:t>” </a:t>
            </a:r>
            <a:r>
              <a:rPr lang="en-US" sz="1800" dirty="0" err="1"/>
              <a:t>puede</a:t>
            </a:r>
            <a:r>
              <a:rPr lang="en-US" sz="1800" dirty="0"/>
              <a:t> </a:t>
            </a:r>
            <a:r>
              <a:rPr lang="en-US" sz="1800" dirty="0" err="1"/>
              <a:t>utilizarse</a:t>
            </a:r>
            <a:r>
              <a:rPr lang="en-US" sz="1800" dirty="0"/>
              <a:t> </a:t>
            </a:r>
            <a:r>
              <a:rPr lang="en-US" sz="1800" dirty="0" err="1"/>
              <a:t>también</a:t>
            </a:r>
            <a:r>
              <a:rPr lang="en-US" sz="1800" dirty="0"/>
              <a:t> con el </a:t>
            </a:r>
            <a:r>
              <a:rPr lang="en-US" sz="1800" dirty="0" err="1"/>
              <a:t>concepto</a:t>
            </a:r>
            <a:r>
              <a:rPr lang="en-US" sz="1800" dirty="0"/>
              <a:t> de ”</a:t>
            </a:r>
            <a:r>
              <a:rPr lang="en-US" sz="1800" dirty="0" err="1"/>
              <a:t>Apareamiento</a:t>
            </a:r>
            <a:r>
              <a:rPr lang="en-US" sz="1800" dirty="0"/>
              <a:t> de </a:t>
            </a:r>
            <a:r>
              <a:rPr lang="en-US" sz="1800" dirty="0" err="1"/>
              <a:t>Patrones</a:t>
            </a:r>
            <a:r>
              <a:rPr lang="en-US" sz="1800" dirty="0"/>
              <a:t>”, </a:t>
            </a:r>
            <a:r>
              <a:rPr lang="en-US" sz="1800" dirty="0" err="1"/>
              <a:t>en</a:t>
            </a:r>
            <a:r>
              <a:rPr lang="en-US" sz="1800" dirty="0"/>
              <a:t> </a:t>
            </a:r>
            <a:r>
              <a:rPr lang="en-US" sz="1800" dirty="0" err="1"/>
              <a:t>inglés</a:t>
            </a:r>
            <a:r>
              <a:rPr lang="en-US" sz="1800" dirty="0"/>
              <a:t> “</a:t>
            </a:r>
            <a:r>
              <a:rPr lang="en-US" sz="1800" b="1" dirty="0"/>
              <a:t>Pattern Matching</a:t>
            </a:r>
            <a:r>
              <a:rPr lang="en-US" sz="1800" dirty="0"/>
              <a:t>”.</a:t>
            </a:r>
          </a:p>
          <a:p>
            <a:pPr marL="0" indent="0">
              <a:buNone/>
            </a:pPr>
            <a:r>
              <a:rPr lang="en-US" sz="1800" dirty="0" err="1"/>
              <a:t>En</a:t>
            </a:r>
            <a:r>
              <a:rPr lang="en-US" sz="1800" dirty="0"/>
              <a:t> </a:t>
            </a:r>
            <a:r>
              <a:rPr lang="en-US" sz="1800" dirty="0" err="1"/>
              <a:t>este</a:t>
            </a:r>
            <a:r>
              <a:rPr lang="en-US" sz="1800" dirty="0"/>
              <a:t> </a:t>
            </a:r>
            <a:r>
              <a:rPr lang="en-US" sz="1800" dirty="0" err="1"/>
              <a:t>caso</a:t>
            </a:r>
            <a:r>
              <a:rPr lang="en-US" sz="1800" dirty="0"/>
              <a:t> la variable del switch se </a:t>
            </a:r>
            <a:r>
              <a:rPr lang="en-US" sz="1800" dirty="0" err="1"/>
              <a:t>evalúa</a:t>
            </a:r>
            <a:r>
              <a:rPr lang="en-US" sz="1800" dirty="0"/>
              <a:t> </a:t>
            </a:r>
            <a:r>
              <a:rPr lang="en-US" sz="1800" dirty="0" err="1"/>
              <a:t>en</a:t>
            </a:r>
            <a:r>
              <a:rPr lang="en-US" sz="1800" dirty="0"/>
              <a:t> </a:t>
            </a:r>
            <a:r>
              <a:rPr lang="en-US" sz="1800" dirty="0" err="1"/>
              <a:t>cada</a:t>
            </a:r>
            <a:r>
              <a:rPr lang="en-US" sz="1800" dirty="0"/>
              <a:t> “case” con un </a:t>
            </a:r>
            <a:r>
              <a:rPr lang="en-US" sz="1800" dirty="0" err="1"/>
              <a:t>apareamiento</a:t>
            </a:r>
            <a:r>
              <a:rPr lang="en-US" sz="1800" dirty="0"/>
              <a:t> de los </a:t>
            </a:r>
            <a:r>
              <a:rPr lang="en-US" sz="1800" dirty="0" err="1"/>
              <a:t>tipos</a:t>
            </a:r>
            <a:r>
              <a:rPr lang="en-US" sz="1800" dirty="0"/>
              <a:t> de la variable con la del switch y una expression </a:t>
            </a:r>
            <a:r>
              <a:rPr lang="en-US" sz="1800" dirty="0" err="1"/>
              <a:t>lógica</a:t>
            </a:r>
            <a:r>
              <a:rPr lang="en-US" sz="1800" dirty="0"/>
              <a:t> </a:t>
            </a:r>
            <a:r>
              <a:rPr lang="en-US" sz="1800" dirty="0" err="1"/>
              <a:t>sobre</a:t>
            </a:r>
            <a:r>
              <a:rPr lang="en-US" sz="1800" dirty="0"/>
              <a:t> la variable </a:t>
            </a:r>
            <a:r>
              <a:rPr lang="en-US" sz="1800" dirty="0" err="1"/>
              <a:t>definida</a:t>
            </a:r>
            <a:r>
              <a:rPr lang="en-US" sz="1800" dirty="0"/>
              <a:t> </a:t>
            </a:r>
            <a:r>
              <a:rPr lang="en-US" sz="1800" dirty="0" err="1"/>
              <a:t>en</a:t>
            </a:r>
            <a:r>
              <a:rPr lang="en-US" sz="1800" dirty="0"/>
              <a:t> el case o el switch. El Código que se </a:t>
            </a:r>
            <a:r>
              <a:rPr lang="en-US" sz="1800" dirty="0" err="1"/>
              <a:t>ejecuta</a:t>
            </a:r>
            <a:r>
              <a:rPr lang="en-US" sz="1800" dirty="0"/>
              <a:t> es la del primer </a:t>
            </a:r>
            <a:r>
              <a:rPr lang="en-US" sz="1800" dirty="0" err="1"/>
              <a:t>apareamiento</a:t>
            </a:r>
            <a:r>
              <a:rPr lang="en-US" sz="1800" dirty="0"/>
              <a:t>, o la de la </a:t>
            </a:r>
            <a:r>
              <a:rPr lang="en-US" sz="1800" dirty="0" err="1"/>
              <a:t>etiqueta</a:t>
            </a:r>
            <a:r>
              <a:rPr lang="en-US" sz="1800" dirty="0"/>
              <a:t> “default” </a:t>
            </a:r>
            <a:r>
              <a:rPr lang="en-US" sz="1800" dirty="0" err="1"/>
              <a:t>como</a:t>
            </a:r>
            <a:r>
              <a:rPr lang="en-US" sz="1800" dirty="0"/>
              <a:t> ultimo </a:t>
            </a:r>
            <a:r>
              <a:rPr lang="en-US" sz="1800" dirty="0" err="1"/>
              <a:t>caso</a:t>
            </a:r>
            <a:r>
              <a:rPr lang="en-US" sz="1800" dirty="0"/>
              <a:t>.</a:t>
            </a:r>
          </a:p>
          <a:p>
            <a:pPr marL="0" indent="0">
              <a:buNone/>
            </a:pP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n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n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3037049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US" dirty="0" err="1"/>
              <a:t>Parámetro</a:t>
            </a:r>
            <a:r>
              <a:rPr lang="en-US" dirty="0"/>
              <a:t> de </a:t>
            </a:r>
            <a:r>
              <a:rPr lang="en-US" dirty="0" err="1"/>
              <a:t>descarte</a:t>
            </a: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042465"/>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sz="2200" dirty="0" err="1"/>
              <a:t>En</a:t>
            </a:r>
            <a:r>
              <a:rPr lang="en-US" sz="2200" dirty="0"/>
              <a:t> el anterior </a:t>
            </a:r>
            <a:r>
              <a:rPr lang="en-US" sz="2200" dirty="0" err="1"/>
              <a:t>caso</a:t>
            </a:r>
            <a:r>
              <a:rPr lang="en-US" sz="2200" dirty="0"/>
              <a:t>, </a:t>
            </a:r>
            <a:r>
              <a:rPr lang="en-US" sz="2200" dirty="0" err="1"/>
              <a:t>en</a:t>
            </a:r>
            <a:r>
              <a:rPr lang="en-US" sz="2200" dirty="0"/>
              <a:t> </a:t>
            </a:r>
            <a:r>
              <a:rPr lang="en-US" sz="2200" dirty="0" err="1"/>
              <a:t>cada</a:t>
            </a:r>
            <a:r>
              <a:rPr lang="en-US" sz="2200" dirty="0"/>
              <a:t> ”case”, para </a:t>
            </a:r>
            <a:r>
              <a:rPr lang="en-US" sz="2200" dirty="0" err="1"/>
              <a:t>usar</a:t>
            </a:r>
            <a:r>
              <a:rPr lang="en-US" sz="2200" dirty="0"/>
              <a:t> el “Pattern Matching”, se </a:t>
            </a:r>
            <a:r>
              <a:rPr lang="en-US" sz="2200" dirty="0" err="1"/>
              <a:t>tuvo</a:t>
            </a:r>
            <a:r>
              <a:rPr lang="en-US" sz="2200" dirty="0"/>
              <a:t> que </a:t>
            </a:r>
            <a:r>
              <a:rPr lang="en-US" sz="2200" dirty="0" err="1"/>
              <a:t>definir</a:t>
            </a:r>
            <a:r>
              <a:rPr lang="en-US" sz="2200" dirty="0"/>
              <a:t> un </a:t>
            </a:r>
            <a:r>
              <a:rPr lang="en-US" sz="2200" dirty="0" err="1"/>
              <a:t>parámetro</a:t>
            </a:r>
            <a:r>
              <a:rPr lang="en-US" sz="2200" dirty="0"/>
              <a:t> </a:t>
            </a:r>
            <a:r>
              <a:rPr lang="en-US" sz="2200" dirty="0" err="1"/>
              <a:t>entero</a:t>
            </a:r>
            <a:r>
              <a:rPr lang="en-US" sz="2200" dirty="0"/>
              <a:t> “n” que no se </a:t>
            </a:r>
            <a:r>
              <a:rPr lang="en-US" sz="2200" dirty="0" err="1"/>
              <a:t>usa</a:t>
            </a:r>
            <a:r>
              <a:rPr lang="en-US" sz="2200" dirty="0"/>
              <a:t>, para </a:t>
            </a:r>
            <a:r>
              <a:rPr lang="en-US" sz="2200" dirty="0" err="1"/>
              <a:t>estos</a:t>
            </a:r>
            <a:r>
              <a:rPr lang="en-US" sz="2200" dirty="0"/>
              <a:t> </a:t>
            </a:r>
            <a:r>
              <a:rPr lang="en-US" sz="2200" dirty="0" err="1"/>
              <a:t>casos</a:t>
            </a:r>
            <a:r>
              <a:rPr lang="en-US" sz="2200" dirty="0"/>
              <a:t> se </a:t>
            </a:r>
            <a:r>
              <a:rPr lang="en-US" sz="2200" dirty="0" err="1"/>
              <a:t>puede</a:t>
            </a:r>
            <a:r>
              <a:rPr lang="en-US" sz="2200" dirty="0"/>
              <a:t> </a:t>
            </a:r>
            <a:r>
              <a:rPr lang="en-US" sz="2200" dirty="0" err="1"/>
              <a:t>usar</a:t>
            </a:r>
            <a:r>
              <a:rPr lang="en-US" sz="2200" dirty="0"/>
              <a:t> un </a:t>
            </a:r>
            <a:r>
              <a:rPr lang="en-US" sz="2200" dirty="0" err="1"/>
              <a:t>parámetro</a:t>
            </a:r>
            <a:r>
              <a:rPr lang="en-US" sz="2200" dirty="0"/>
              <a:t> de </a:t>
            </a:r>
            <a:r>
              <a:rPr lang="en-US" sz="2200" dirty="0" err="1"/>
              <a:t>descarte</a:t>
            </a:r>
            <a:r>
              <a:rPr lang="en-US" sz="2200" dirty="0"/>
              <a:t>, “</a:t>
            </a:r>
            <a:r>
              <a:rPr lang="en-US" sz="2200" b="1" dirty="0"/>
              <a:t>Discard parameter</a:t>
            </a:r>
            <a:r>
              <a:rPr lang="en-US" sz="2200" dirty="0"/>
              <a:t>”, para que el </a:t>
            </a:r>
            <a:r>
              <a:rPr lang="en-US" sz="2200" dirty="0" err="1"/>
              <a:t>compilador</a:t>
            </a:r>
            <a:r>
              <a:rPr lang="en-US" sz="2200" dirty="0"/>
              <a:t> </a:t>
            </a:r>
            <a:r>
              <a:rPr lang="en-US" sz="2200" dirty="0" err="1"/>
              <a:t>entienda</a:t>
            </a:r>
            <a:r>
              <a:rPr lang="en-US" sz="2200" dirty="0"/>
              <a:t> que la </a:t>
            </a:r>
            <a:r>
              <a:rPr lang="en-US" sz="2200" dirty="0" err="1"/>
              <a:t>declaración</a:t>
            </a:r>
            <a:r>
              <a:rPr lang="en-US" sz="2200" dirty="0"/>
              <a:t> se </a:t>
            </a:r>
            <a:r>
              <a:rPr lang="en-US" sz="2200" dirty="0" err="1"/>
              <a:t>hizo</a:t>
            </a:r>
            <a:r>
              <a:rPr lang="en-US" sz="2200" dirty="0"/>
              <a:t> por la </a:t>
            </a:r>
            <a:r>
              <a:rPr lang="en-US" sz="2200" dirty="0" err="1"/>
              <a:t>obligatoriedad</a:t>
            </a:r>
            <a:r>
              <a:rPr lang="en-US" sz="2200" dirty="0"/>
              <a:t> de la </a:t>
            </a:r>
            <a:r>
              <a:rPr lang="en-US" sz="2200" dirty="0" err="1"/>
              <a:t>estructura</a:t>
            </a:r>
            <a:r>
              <a:rPr lang="en-US" sz="2200" dirty="0"/>
              <a:t> de la </a:t>
            </a:r>
            <a:r>
              <a:rPr lang="en-US" sz="2200" dirty="0" err="1"/>
              <a:t>sentencia</a:t>
            </a:r>
            <a:r>
              <a:rPr lang="en-US" sz="2200" dirty="0"/>
              <a:t> switch, </a:t>
            </a:r>
            <a:r>
              <a:rPr lang="en-US" sz="2200" dirty="0" err="1"/>
              <a:t>en</a:t>
            </a:r>
            <a:r>
              <a:rPr lang="en-US" sz="2200" dirty="0"/>
              <a:t> </a:t>
            </a:r>
            <a:r>
              <a:rPr lang="en-US" sz="2200" dirty="0" err="1"/>
              <a:t>este</a:t>
            </a:r>
            <a:r>
              <a:rPr lang="en-US" sz="2200" dirty="0"/>
              <a:t> </a:t>
            </a:r>
            <a:r>
              <a:rPr lang="en-US" sz="2200" dirty="0" err="1"/>
              <a:t>caso</a:t>
            </a:r>
            <a:r>
              <a:rPr lang="en-US" sz="2200" dirty="0"/>
              <a:t>.  </a:t>
            </a: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_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_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08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ADA6-2DC7-4E44-88CA-4FB670ADFB9D}"/>
              </a:ext>
            </a:extLst>
          </p:cNvPr>
          <p:cNvSpPr>
            <a:spLocks noGrp="1"/>
          </p:cNvSpPr>
          <p:nvPr>
            <p:ph type="title"/>
          </p:nvPr>
        </p:nvSpPr>
        <p:spPr/>
        <p:txBody>
          <a:bodyPr/>
          <a:lstStyle/>
          <a:p>
            <a:r>
              <a:rPr lang="en-BO" dirty="0"/>
              <a:t>La sentencia goto</a:t>
            </a:r>
          </a:p>
        </p:txBody>
      </p:sp>
      <p:sp>
        <p:nvSpPr>
          <p:cNvPr id="3" name="Content Placeholder 2">
            <a:extLst>
              <a:ext uri="{FF2B5EF4-FFF2-40B4-BE49-F238E27FC236}">
                <a16:creationId xmlns:a16="http://schemas.microsoft.com/office/drawing/2014/main" id="{1AF08DA4-85F8-2B46-BD22-9E4FA308EC75}"/>
              </a:ext>
            </a:extLst>
          </p:cNvPr>
          <p:cNvSpPr>
            <a:spLocks noGrp="1"/>
          </p:cNvSpPr>
          <p:nvPr>
            <p:ph idx="1"/>
          </p:nvPr>
        </p:nvSpPr>
        <p:spPr>
          <a:xfrm>
            <a:off x="7576456" y="1825625"/>
            <a:ext cx="3777343" cy="430887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US" dirty="0"/>
              <a:t>La </a:t>
            </a:r>
            <a:r>
              <a:rPr lang="en-US" dirty="0" err="1"/>
              <a:t>sentencia</a:t>
            </a:r>
            <a:r>
              <a:rPr lang="en-US" dirty="0"/>
              <a:t> </a:t>
            </a:r>
            <a:r>
              <a:rPr lang="en-US" b="1" dirty="0" err="1"/>
              <a:t>goto</a:t>
            </a:r>
            <a:r>
              <a:rPr lang="en-US" dirty="0"/>
              <a:t> se </a:t>
            </a:r>
            <a:r>
              <a:rPr lang="en-US" dirty="0" err="1"/>
              <a:t>puede</a:t>
            </a:r>
            <a:r>
              <a:rPr lang="en-US" dirty="0"/>
              <a:t> </a:t>
            </a:r>
            <a:r>
              <a:rPr lang="en-US" dirty="0" err="1"/>
              <a:t>usar</a:t>
            </a:r>
            <a:r>
              <a:rPr lang="en-US" dirty="0"/>
              <a:t> para </a:t>
            </a:r>
            <a:r>
              <a:rPr lang="en-US" dirty="0" err="1"/>
              <a:t>saltar</a:t>
            </a:r>
            <a:r>
              <a:rPr lang="en-US" dirty="0"/>
              <a:t> a una dada </a:t>
            </a:r>
            <a:r>
              <a:rPr lang="en-US" dirty="0" err="1"/>
              <a:t>etiqueta</a:t>
            </a:r>
            <a:r>
              <a:rPr lang="en-US" dirty="0"/>
              <a:t> </a:t>
            </a:r>
            <a:r>
              <a:rPr lang="en-US" dirty="0" err="1"/>
              <a:t>en</a:t>
            </a:r>
            <a:r>
              <a:rPr lang="en-US" dirty="0"/>
              <a:t> el </a:t>
            </a:r>
            <a:r>
              <a:rPr lang="en-US" dirty="0" err="1"/>
              <a:t>mismo</a:t>
            </a:r>
            <a:r>
              <a:rPr lang="en-US" dirty="0"/>
              <a:t> scope del </a:t>
            </a:r>
            <a:r>
              <a:rPr lang="en-US" dirty="0" err="1"/>
              <a:t>método</a:t>
            </a:r>
            <a:r>
              <a:rPr lang="en-US" dirty="0"/>
              <a:t>. La </a:t>
            </a:r>
            <a:r>
              <a:rPr lang="en-US" dirty="0" err="1"/>
              <a:t>línea</a:t>
            </a:r>
            <a:r>
              <a:rPr lang="en-US" dirty="0"/>
              <a:t> que se </a:t>
            </a:r>
            <a:r>
              <a:rPr lang="en-US" dirty="0" err="1"/>
              <a:t>ejecuta</a:t>
            </a:r>
            <a:r>
              <a:rPr lang="en-US" dirty="0"/>
              <a:t> </a:t>
            </a:r>
            <a:r>
              <a:rPr lang="en-US" dirty="0" err="1"/>
              <a:t>entonces</a:t>
            </a:r>
            <a:r>
              <a:rPr lang="en-US" dirty="0"/>
              <a:t> es la que </a:t>
            </a:r>
            <a:r>
              <a:rPr lang="en-US" dirty="0" err="1"/>
              <a:t>sigue</a:t>
            </a:r>
            <a:r>
              <a:rPr lang="en-US" dirty="0"/>
              <a:t> a la </a:t>
            </a:r>
            <a:r>
              <a:rPr lang="en-US" dirty="0" err="1"/>
              <a:t>etiqueta</a:t>
            </a:r>
            <a:r>
              <a:rPr lang="en-US" dirty="0"/>
              <a:t>. Sin embargo </a:t>
            </a:r>
            <a:r>
              <a:rPr lang="en-US" dirty="0" err="1"/>
              <a:t>este</a:t>
            </a:r>
            <a:r>
              <a:rPr lang="en-US" dirty="0"/>
              <a:t> </a:t>
            </a:r>
            <a:r>
              <a:rPr lang="en-US" dirty="0" err="1"/>
              <a:t>flujo</a:t>
            </a:r>
            <a:r>
              <a:rPr lang="en-US" dirty="0"/>
              <a:t> de </a:t>
            </a:r>
            <a:r>
              <a:rPr lang="en-US" dirty="0" err="1"/>
              <a:t>ejecución</a:t>
            </a:r>
            <a:r>
              <a:rPr lang="en-US" dirty="0"/>
              <a:t> </a:t>
            </a:r>
            <a:r>
              <a:rPr lang="en-US" dirty="0" err="1"/>
              <a:t>está</a:t>
            </a:r>
            <a:r>
              <a:rPr lang="en-US" dirty="0"/>
              <a:t> </a:t>
            </a:r>
            <a:r>
              <a:rPr lang="en-US" dirty="0" err="1"/>
              <a:t>muy</a:t>
            </a:r>
            <a:r>
              <a:rPr lang="en-US" dirty="0"/>
              <a:t> </a:t>
            </a:r>
            <a:r>
              <a:rPr lang="en-US" dirty="0" err="1"/>
              <a:t>desaconsejado</a:t>
            </a:r>
            <a:r>
              <a:rPr lang="en-US" dirty="0"/>
              <a:t> por la </a:t>
            </a:r>
            <a:r>
              <a:rPr lang="en-US" dirty="0" err="1"/>
              <a:t>dificultad</a:t>
            </a:r>
            <a:r>
              <a:rPr lang="en-US" dirty="0"/>
              <a:t> de </a:t>
            </a:r>
            <a:r>
              <a:rPr lang="en-US" dirty="0" err="1"/>
              <a:t>seguir</a:t>
            </a:r>
            <a:r>
              <a:rPr lang="en-US" dirty="0"/>
              <a:t> por </a:t>
            </a:r>
            <a:r>
              <a:rPr lang="en-US" dirty="0" err="1"/>
              <a:t>parte</a:t>
            </a:r>
            <a:r>
              <a:rPr lang="en-US" dirty="0"/>
              <a:t> de un </a:t>
            </a:r>
            <a:r>
              <a:rPr lang="en-US" dirty="0" err="1"/>
              <a:t>programador</a:t>
            </a:r>
            <a:r>
              <a:rPr lang="en-US" dirty="0"/>
              <a:t> el </a:t>
            </a:r>
            <a:r>
              <a:rPr lang="en-US" dirty="0" err="1"/>
              <a:t>orden</a:t>
            </a:r>
            <a:r>
              <a:rPr lang="en-US" dirty="0"/>
              <a:t> de la </a:t>
            </a:r>
            <a:r>
              <a:rPr lang="en-US" dirty="0" err="1"/>
              <a:t>ejecución</a:t>
            </a:r>
            <a:r>
              <a:rPr lang="en-US" dirty="0"/>
              <a:t> de las </a:t>
            </a:r>
            <a:r>
              <a:rPr lang="en-US" dirty="0" err="1"/>
              <a:t>sentencias</a:t>
            </a:r>
            <a:r>
              <a:rPr lang="en-US" dirty="0"/>
              <a:t> de un </a:t>
            </a:r>
            <a:r>
              <a:rPr lang="en-US" dirty="0" err="1"/>
              <a:t>programa</a:t>
            </a:r>
            <a:r>
              <a:rPr lang="en-US" dirty="0"/>
              <a:t>.</a:t>
            </a:r>
            <a:endParaRPr lang="en-BO" dirty="0"/>
          </a:p>
        </p:txBody>
      </p:sp>
      <p:sp>
        <p:nvSpPr>
          <p:cNvPr id="4" name="TextBox 3">
            <a:extLst>
              <a:ext uri="{FF2B5EF4-FFF2-40B4-BE49-F238E27FC236}">
                <a16:creationId xmlns:a16="http://schemas.microsoft.com/office/drawing/2014/main" id="{3FD7DE8F-6F36-2C4E-AE34-E245F1DEAA81}"/>
              </a:ext>
            </a:extLst>
          </p:cNvPr>
          <p:cNvSpPr txBox="1"/>
          <p:nvPr/>
        </p:nvSpPr>
        <p:spPr>
          <a:xfrm>
            <a:off x="1001793" y="1825625"/>
            <a:ext cx="624374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pPr indent="447675"/>
            <a:r>
              <a:rPr lang="en-US" b="1" dirty="0">
                <a:solidFill>
                  <a:schemeClr val="bg1"/>
                </a:solidFill>
              </a:rPr>
              <a:t>var r = </a:t>
            </a:r>
            <a:r>
              <a:rPr lang="en-US" b="1" dirty="0"/>
              <a:t>new Random();		</a:t>
            </a:r>
            <a:endParaRPr lang="en-US" b="1" dirty="0">
              <a:solidFill>
                <a:schemeClr val="bg1"/>
              </a:solidFill>
            </a:endParaRPr>
          </a:p>
          <a:p>
            <a:pPr lvl="1"/>
            <a:r>
              <a:rPr lang="en-US" b="1" dirty="0"/>
              <a:t>int x = </a:t>
            </a:r>
            <a:r>
              <a:rPr lang="en-US" b="1" dirty="0" err="1"/>
              <a:t>r.Next</a:t>
            </a:r>
            <a:r>
              <a:rPr lang="en-US" b="1" dirty="0"/>
              <a:t>(10);</a:t>
            </a:r>
          </a:p>
          <a:p>
            <a:pPr lvl="1"/>
            <a:endParaRPr lang="en-US" b="1" dirty="0"/>
          </a:p>
          <a:p>
            <a:pPr lvl="1"/>
            <a:r>
              <a:rPr lang="en-US" b="1" dirty="0"/>
              <a:t>if (x == 5)</a:t>
            </a:r>
          </a:p>
          <a:p>
            <a:pPr lvl="1"/>
            <a:r>
              <a:rPr lang="en-US" b="1" dirty="0"/>
              <a:t>{</a:t>
            </a:r>
          </a:p>
          <a:p>
            <a:pPr lvl="1"/>
            <a:r>
              <a:rPr lang="en-US" b="1" dirty="0"/>
              <a:t>	WriteLine("x = 5. El </a:t>
            </a:r>
            <a:r>
              <a:rPr lang="en-US" b="1" dirty="0" err="1"/>
              <a:t>número</a:t>
            </a:r>
            <a:r>
              <a:rPr lang="en-US" b="1" dirty="0"/>
              <a:t> </a:t>
            </a:r>
            <a:r>
              <a:rPr lang="en-US" b="1" dirty="0" err="1"/>
              <a:t>esperado</a:t>
            </a:r>
            <a:r>
              <a:rPr lang="en-US" b="1" dirty="0"/>
              <a:t>!");</a:t>
            </a:r>
          </a:p>
          <a:p>
            <a:pPr lvl="1"/>
            <a:r>
              <a:rPr lang="en-US" b="1" dirty="0"/>
              <a:t>	</a:t>
            </a:r>
            <a:r>
              <a:rPr lang="en-US" b="1" dirty="0" err="1"/>
              <a:t>goto</a:t>
            </a:r>
            <a:r>
              <a:rPr lang="en-US" b="1" dirty="0"/>
              <a:t> Fin;</a:t>
            </a:r>
          </a:p>
          <a:p>
            <a:pPr lvl="1"/>
            <a:r>
              <a:rPr lang="en-US" b="1" dirty="0"/>
              <a:t>}</a:t>
            </a:r>
          </a:p>
          <a:p>
            <a:pPr lvl="1"/>
            <a:r>
              <a:rPr lang="en-US" b="1" dirty="0"/>
              <a:t>WriteLine($"x = {x}");</a:t>
            </a:r>
          </a:p>
          <a:p>
            <a:pPr lvl="1"/>
            <a:r>
              <a:rPr lang="en-US" b="1" dirty="0"/>
              <a:t>Fin:</a:t>
            </a:r>
          </a:p>
          <a:p>
            <a:pPr lvl="1"/>
            <a:r>
              <a:rPr lang="en-US" b="1" dirty="0"/>
              <a:t>WriteLine("Fin del </a:t>
            </a:r>
            <a:r>
              <a:rPr lang="en-US" b="1" dirty="0" err="1"/>
              <a:t>programa</a:t>
            </a:r>
            <a:r>
              <a:rPr lang="en-US" b="1" dirty="0"/>
              <a:t>!");		</a:t>
            </a:r>
          </a:p>
          <a:p>
            <a:pPr lvl="1" indent="-449263"/>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9508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6370-8929-6540-A6C8-26DFA9853842}"/>
              </a:ext>
            </a:extLst>
          </p:cNvPr>
          <p:cNvSpPr>
            <a:spLocks noGrp="1"/>
          </p:cNvSpPr>
          <p:nvPr>
            <p:ph type="title"/>
          </p:nvPr>
        </p:nvSpPr>
        <p:spPr/>
        <p:txBody>
          <a:bodyPr/>
          <a:lstStyle/>
          <a:p>
            <a:r>
              <a:rPr lang="en-BO" dirty="0"/>
              <a:t>El operador condicional ternario</a:t>
            </a:r>
          </a:p>
        </p:txBody>
      </p:sp>
      <p:sp>
        <p:nvSpPr>
          <p:cNvPr id="3" name="Content Placeholder 2">
            <a:extLst>
              <a:ext uri="{FF2B5EF4-FFF2-40B4-BE49-F238E27FC236}">
                <a16:creationId xmlns:a16="http://schemas.microsoft.com/office/drawing/2014/main" id="{111E821A-B620-3D4F-85C1-239787530CBC}"/>
              </a:ext>
            </a:extLst>
          </p:cNvPr>
          <p:cNvSpPr>
            <a:spLocks noGrp="1"/>
          </p:cNvSpPr>
          <p:nvPr>
            <p:ph idx="1"/>
          </p:nvPr>
        </p:nvSpPr>
        <p:spPr>
          <a:xfrm>
            <a:off x="7356870" y="1924594"/>
            <a:ext cx="3816227" cy="4322061"/>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err="1"/>
              <a:t>Además</a:t>
            </a:r>
            <a:r>
              <a:rPr lang="en-US" dirty="0"/>
              <a:t> de las </a:t>
            </a:r>
            <a:r>
              <a:rPr lang="en-US" dirty="0" err="1"/>
              <a:t>sentencias</a:t>
            </a:r>
            <a:r>
              <a:rPr lang="en-US" dirty="0"/>
              <a:t> if y switch, </a:t>
            </a:r>
            <a:r>
              <a:rPr lang="en-US" dirty="0" err="1"/>
              <a:t>existe</a:t>
            </a:r>
            <a:r>
              <a:rPr lang="en-US" dirty="0"/>
              <a:t> el </a:t>
            </a:r>
            <a:r>
              <a:rPr lang="en-US" dirty="0" err="1"/>
              <a:t>operador</a:t>
            </a:r>
            <a:r>
              <a:rPr lang="en-US" dirty="0"/>
              <a:t> </a:t>
            </a:r>
            <a:r>
              <a:rPr lang="en-US" dirty="0" err="1"/>
              <a:t>condicional</a:t>
            </a:r>
            <a:r>
              <a:rPr lang="en-US" dirty="0"/>
              <a:t> </a:t>
            </a:r>
            <a:r>
              <a:rPr lang="en-US" dirty="0" err="1"/>
              <a:t>ternario</a:t>
            </a:r>
            <a:r>
              <a:rPr lang="en-US" dirty="0"/>
              <a:t> (? :). Este </a:t>
            </a:r>
            <a:r>
              <a:rPr lang="en-US" dirty="0" err="1"/>
              <a:t>operador</a:t>
            </a:r>
            <a:r>
              <a:rPr lang="en-US" dirty="0"/>
              <a:t> </a:t>
            </a:r>
            <a:r>
              <a:rPr lang="en-US" dirty="0" err="1"/>
              <a:t>puede</a:t>
            </a:r>
            <a:r>
              <a:rPr lang="en-US" dirty="0"/>
              <a:t> </a:t>
            </a:r>
            <a:r>
              <a:rPr lang="en-US" dirty="0" err="1"/>
              <a:t>reemplazar</a:t>
            </a:r>
            <a:r>
              <a:rPr lang="en-US" dirty="0"/>
              <a:t> a una sola </a:t>
            </a:r>
            <a:r>
              <a:rPr lang="en-US" dirty="0" err="1"/>
              <a:t>cláusula</a:t>
            </a:r>
            <a:r>
              <a:rPr lang="en-US" dirty="0"/>
              <a:t> if-else que </a:t>
            </a:r>
            <a:r>
              <a:rPr lang="en-US" dirty="0" err="1"/>
              <a:t>asigna</a:t>
            </a:r>
            <a:r>
              <a:rPr lang="en-US" dirty="0"/>
              <a:t> un valor a una variable </a:t>
            </a:r>
            <a:r>
              <a:rPr lang="en-US" dirty="0" err="1"/>
              <a:t>específica</a:t>
            </a:r>
            <a:r>
              <a:rPr lang="en-US" dirty="0"/>
              <a:t>. El </a:t>
            </a:r>
            <a:r>
              <a:rPr lang="en-US" dirty="0" err="1"/>
              <a:t>operador</a:t>
            </a:r>
            <a:r>
              <a:rPr lang="en-US" dirty="0"/>
              <a:t> </a:t>
            </a:r>
            <a:r>
              <a:rPr lang="en-US" dirty="0" err="1"/>
              <a:t>toma</a:t>
            </a:r>
            <a:r>
              <a:rPr lang="en-US" dirty="0"/>
              <a:t> una expression </a:t>
            </a:r>
            <a:r>
              <a:rPr lang="en-US" dirty="0" err="1"/>
              <a:t>booleana</a:t>
            </a:r>
            <a:r>
              <a:rPr lang="en-US" dirty="0"/>
              <a:t> </a:t>
            </a:r>
            <a:r>
              <a:rPr lang="en-US" dirty="0" err="1"/>
              <a:t>como</a:t>
            </a:r>
            <a:r>
              <a:rPr lang="en-US" dirty="0"/>
              <a:t> primer </a:t>
            </a:r>
            <a:r>
              <a:rPr lang="en-US" dirty="0" err="1"/>
              <a:t>parámetro</a:t>
            </a:r>
            <a:r>
              <a:rPr lang="en-US" dirty="0"/>
              <a:t>. Si la </a:t>
            </a:r>
            <a:r>
              <a:rPr lang="en-US" dirty="0" err="1"/>
              <a:t>expresión</a:t>
            </a:r>
            <a:r>
              <a:rPr lang="en-US" dirty="0"/>
              <a:t> </a:t>
            </a:r>
            <a:r>
              <a:rPr lang="en-US" dirty="0" err="1"/>
              <a:t>resulta</a:t>
            </a:r>
            <a:r>
              <a:rPr lang="en-US" dirty="0"/>
              <a:t> </a:t>
            </a:r>
            <a:r>
              <a:rPr lang="en-US" dirty="0" err="1"/>
              <a:t>verdadera</a:t>
            </a:r>
            <a:r>
              <a:rPr lang="en-US" dirty="0"/>
              <a:t>, se </a:t>
            </a:r>
            <a:r>
              <a:rPr lang="en-US" dirty="0" err="1"/>
              <a:t>devuelve</a:t>
            </a:r>
            <a:r>
              <a:rPr lang="en-US" dirty="0"/>
              <a:t> el valor que </a:t>
            </a:r>
            <a:r>
              <a:rPr lang="en-US" dirty="0" err="1"/>
              <a:t>sigue</a:t>
            </a:r>
            <a:r>
              <a:rPr lang="en-US" dirty="0"/>
              <a:t> al </a:t>
            </a:r>
            <a:r>
              <a:rPr lang="en-US" dirty="0" err="1"/>
              <a:t>símbolo</a:t>
            </a:r>
            <a:r>
              <a:rPr lang="en-US" dirty="0"/>
              <a:t> de </a:t>
            </a:r>
            <a:r>
              <a:rPr lang="en-US" dirty="0" err="1"/>
              <a:t>interrogación</a:t>
            </a:r>
            <a:r>
              <a:rPr lang="en-US" dirty="0"/>
              <a:t> (?), y </a:t>
            </a:r>
            <a:r>
              <a:rPr lang="en-US" dirty="0" err="1"/>
              <a:t>si</a:t>
            </a:r>
            <a:r>
              <a:rPr lang="en-US" dirty="0"/>
              <a:t> es </a:t>
            </a:r>
            <a:r>
              <a:rPr lang="en-US" dirty="0" err="1"/>
              <a:t>falso</a:t>
            </a:r>
            <a:r>
              <a:rPr lang="en-US" dirty="0"/>
              <a:t> se </a:t>
            </a:r>
            <a:r>
              <a:rPr lang="en-US" dirty="0" err="1"/>
              <a:t>devuelve</a:t>
            </a:r>
            <a:r>
              <a:rPr lang="en-US" dirty="0"/>
              <a:t> el valor que </a:t>
            </a:r>
            <a:r>
              <a:rPr lang="en-US" dirty="0" err="1"/>
              <a:t>sigue</a:t>
            </a:r>
            <a:r>
              <a:rPr lang="en-US" dirty="0"/>
              <a:t> a los dos puntos (</a:t>
            </a:r>
            <a:r>
              <a:rPr lang="en-US" dirty="0">
                <a:sym typeface="Wingdings" pitchFamily="2" charset="2"/>
              </a:rPr>
              <a:t>:)</a:t>
            </a:r>
            <a:r>
              <a:rPr lang="en-US" dirty="0"/>
              <a:t>.</a:t>
            </a:r>
            <a:endParaRPr lang="en-BO" dirty="0"/>
          </a:p>
        </p:txBody>
      </p:sp>
      <p:sp>
        <p:nvSpPr>
          <p:cNvPr id="4" name="TextBox 3">
            <a:extLst>
              <a:ext uri="{FF2B5EF4-FFF2-40B4-BE49-F238E27FC236}">
                <a16:creationId xmlns:a16="http://schemas.microsoft.com/office/drawing/2014/main" id="{FB4925D9-20B6-544A-9E6A-8863031477B4}"/>
              </a:ext>
            </a:extLst>
          </p:cNvPr>
          <p:cNvSpPr txBox="1"/>
          <p:nvPr/>
        </p:nvSpPr>
        <p:spPr>
          <a:xfrm>
            <a:off x="1018903" y="1722338"/>
            <a:ext cx="6035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var r = </a:t>
            </a:r>
            <a:r>
              <a:rPr lang="en-US" sz="1600" b="1" dirty="0"/>
              <a:t>new Random();		</a:t>
            </a:r>
            <a:endParaRPr lang="en-US" sz="1600" b="1" dirty="0">
              <a:solidFill>
                <a:schemeClr val="bg1"/>
              </a:solidFill>
            </a:endParaRPr>
          </a:p>
          <a:p>
            <a:pPr lvl="1"/>
            <a:r>
              <a:rPr lang="en-US" sz="1600" b="1" dirty="0"/>
              <a:t>double d = </a:t>
            </a:r>
            <a:r>
              <a:rPr lang="en-US" sz="1600" b="1" dirty="0" err="1"/>
              <a:t>r.NextDouble</a:t>
            </a:r>
            <a:r>
              <a:rPr lang="en-US" sz="1600" b="1" dirty="0"/>
              <a:t>();	// entre 0.0 y 1.0 	</a:t>
            </a:r>
          </a:p>
          <a:p>
            <a:pPr lvl="1"/>
            <a:r>
              <a:rPr lang="en-US" sz="1600" b="1" dirty="0"/>
              <a:t>WriteLine($"d = {d:N2}");</a:t>
            </a:r>
          </a:p>
          <a:p>
            <a:pPr lvl="1"/>
            <a:endParaRPr lang="en-US" sz="1600" b="1" dirty="0"/>
          </a:p>
          <a:p>
            <a:pPr lvl="1"/>
            <a:r>
              <a:rPr lang="en-US" sz="1600" b="1" dirty="0"/>
              <a:t>String s = null; </a:t>
            </a:r>
          </a:p>
          <a:p>
            <a:pPr lvl="1"/>
            <a:r>
              <a:rPr lang="en-US" sz="1600" b="1" dirty="0"/>
              <a:t>if (d &lt; 0.5) {</a:t>
            </a:r>
          </a:p>
          <a:p>
            <a:pPr lvl="1"/>
            <a:r>
              <a:rPr lang="en-US" sz="1600" b="1" dirty="0"/>
              <a:t>	WriteLine("x es </a:t>
            </a:r>
            <a:r>
              <a:rPr lang="en-US" sz="1600" b="1" dirty="0" err="1"/>
              <a:t>menor</a:t>
            </a:r>
            <a:r>
              <a:rPr lang="en-US" sz="1600" b="1" dirty="0"/>
              <a:t> que 0.5");</a:t>
            </a:r>
          </a:p>
          <a:p>
            <a:pPr lvl="1"/>
            <a:r>
              <a:rPr lang="en-US" sz="1600" b="1" dirty="0"/>
              <a:t>}</a:t>
            </a:r>
          </a:p>
          <a:p>
            <a:pPr lvl="1"/>
            <a:r>
              <a:rPr lang="en-US" sz="1600" b="1" dirty="0"/>
              <a:t>else {</a:t>
            </a:r>
          </a:p>
          <a:p>
            <a:pPr lvl="1"/>
            <a:r>
              <a:rPr lang="en-US" sz="1600" b="1" dirty="0"/>
              <a:t>	WriteLine("x es mayor que 0.5");</a:t>
            </a:r>
          </a:p>
          <a:p>
            <a:pPr lvl="1"/>
            <a:r>
              <a:rPr lang="en-US" sz="1600" b="1" dirty="0"/>
              <a:t>}</a:t>
            </a:r>
          </a:p>
          <a:p>
            <a:pPr lvl="1"/>
            <a:endParaRPr lang="en-US" sz="1600" b="1" dirty="0"/>
          </a:p>
          <a:p>
            <a:pPr lvl="1"/>
            <a:r>
              <a:rPr lang="en-US" b="1" dirty="0">
                <a:solidFill>
                  <a:schemeClr val="accent2">
                    <a:lumMod val="20000"/>
                    <a:lumOff val="80000"/>
                  </a:schemeClr>
                </a:solidFill>
              </a:rPr>
              <a:t>s = d &lt; 0.5 ? "x es </a:t>
            </a:r>
            <a:r>
              <a:rPr lang="en-US" b="1" dirty="0" err="1">
                <a:solidFill>
                  <a:schemeClr val="accent2">
                    <a:lumMod val="20000"/>
                    <a:lumOff val="80000"/>
                  </a:schemeClr>
                </a:solidFill>
              </a:rPr>
              <a:t>menor</a:t>
            </a:r>
            <a:r>
              <a:rPr lang="en-US" b="1" dirty="0">
                <a:solidFill>
                  <a:schemeClr val="accent2">
                    <a:lumMod val="20000"/>
                    <a:lumOff val="80000"/>
                  </a:schemeClr>
                </a:solidFill>
              </a:rPr>
              <a:t> que 0.5" : "x es mayor que 0.5";</a:t>
            </a:r>
          </a:p>
          <a:p>
            <a:pPr lvl="1"/>
            <a:r>
              <a:rPr lang="en-US" sz="1600" b="1" dirty="0"/>
              <a:t>WriteLine(s);</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651042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07B5-EB86-324C-9A3F-ABE0C2F484E1}"/>
              </a:ext>
            </a:extLst>
          </p:cNvPr>
          <p:cNvSpPr>
            <a:spLocks noGrp="1"/>
          </p:cNvSpPr>
          <p:nvPr>
            <p:ph type="title"/>
          </p:nvPr>
        </p:nvSpPr>
        <p:spPr/>
        <p:txBody>
          <a:bodyPr/>
          <a:lstStyle/>
          <a:p>
            <a:r>
              <a:rPr lang="en-BO" dirty="0"/>
              <a:t>Sentencias de control de loops</a:t>
            </a:r>
          </a:p>
        </p:txBody>
      </p:sp>
      <p:sp>
        <p:nvSpPr>
          <p:cNvPr id="3" name="Content Placeholder 2">
            <a:extLst>
              <a:ext uri="{FF2B5EF4-FFF2-40B4-BE49-F238E27FC236}">
                <a16:creationId xmlns:a16="http://schemas.microsoft.com/office/drawing/2014/main" id="{E5D89CF7-B5F7-CE45-8E26-23C9EDBA1659}"/>
              </a:ext>
            </a:extLst>
          </p:cNvPr>
          <p:cNvSpPr>
            <a:spLocks noGrp="1"/>
          </p:cNvSpPr>
          <p:nvPr>
            <p:ph idx="1"/>
          </p:nvPr>
        </p:nvSpPr>
        <p:spPr>
          <a:xfrm>
            <a:off x="838200" y="1825625"/>
            <a:ext cx="10515600" cy="3643358"/>
          </a:xfrm>
        </p:spPr>
        <p:txBody>
          <a:bodyPr>
            <a:normAutofit fontScale="85000" lnSpcReduction="20000"/>
          </a:bodyPr>
          <a:lstStyle/>
          <a:p>
            <a:pPr marL="0" indent="0">
              <a:buNone/>
            </a:pPr>
            <a:r>
              <a:rPr lang="en-US" dirty="0"/>
              <a:t>Hay </a:t>
            </a:r>
            <a:r>
              <a:rPr lang="en-US" dirty="0" err="1"/>
              <a:t>cuatro</a:t>
            </a:r>
            <a:r>
              <a:rPr lang="en-US" dirty="0"/>
              <a:t> </a:t>
            </a:r>
            <a:r>
              <a:rPr lang="en-US" dirty="0" err="1"/>
              <a:t>estructuras</a:t>
            </a:r>
            <a:r>
              <a:rPr lang="en-US" dirty="0"/>
              <a:t> de </a:t>
            </a:r>
            <a:r>
              <a:rPr lang="en-US" dirty="0" err="1"/>
              <a:t>bucles</a:t>
            </a:r>
            <a:r>
              <a:rPr lang="en-US" dirty="0"/>
              <a:t>, o </a:t>
            </a:r>
            <a:r>
              <a:rPr lang="en-US" dirty="0" err="1"/>
              <a:t>en</a:t>
            </a:r>
            <a:r>
              <a:rPr lang="en-US" dirty="0"/>
              <a:t> </a:t>
            </a:r>
            <a:r>
              <a:rPr lang="en-US" dirty="0" err="1"/>
              <a:t>inglés</a:t>
            </a:r>
            <a:r>
              <a:rPr lang="en-US" dirty="0"/>
              <a:t> loops, </a:t>
            </a:r>
            <a:r>
              <a:rPr lang="en-US" dirty="0" err="1"/>
              <a:t>en</a:t>
            </a:r>
            <a:r>
              <a:rPr lang="en-US" dirty="0"/>
              <a:t> C #. </a:t>
            </a:r>
            <a:r>
              <a:rPr lang="en-US" dirty="0" err="1"/>
              <a:t>Estos</a:t>
            </a:r>
            <a:r>
              <a:rPr lang="en-US" dirty="0"/>
              <a:t> se </a:t>
            </a:r>
            <a:r>
              <a:rPr lang="en-US" dirty="0" err="1"/>
              <a:t>utilizan</a:t>
            </a:r>
            <a:r>
              <a:rPr lang="en-US" dirty="0"/>
              <a:t> para </a:t>
            </a:r>
            <a:r>
              <a:rPr lang="en-US" dirty="0" err="1"/>
              <a:t>ejecutar</a:t>
            </a:r>
            <a:r>
              <a:rPr lang="en-US" dirty="0"/>
              <a:t> un </a:t>
            </a:r>
            <a:r>
              <a:rPr lang="en-US" dirty="0" err="1"/>
              <a:t>bloque</a:t>
            </a:r>
            <a:r>
              <a:rPr lang="en-US" dirty="0"/>
              <a:t> de </a:t>
            </a:r>
            <a:r>
              <a:rPr lang="en-US" dirty="0" err="1"/>
              <a:t>código</a:t>
            </a:r>
            <a:r>
              <a:rPr lang="en-US" dirty="0"/>
              <a:t> </a:t>
            </a:r>
            <a:r>
              <a:rPr lang="en-US" dirty="0" err="1"/>
              <a:t>varias</a:t>
            </a:r>
            <a:r>
              <a:rPr lang="en-US" dirty="0"/>
              <a:t> </a:t>
            </a:r>
            <a:r>
              <a:rPr lang="en-US" dirty="0" err="1"/>
              <a:t>veces</a:t>
            </a:r>
            <a:r>
              <a:rPr lang="en-US" dirty="0"/>
              <a:t>. Al </a:t>
            </a:r>
            <a:r>
              <a:rPr lang="en-US" dirty="0" err="1"/>
              <a:t>igual</a:t>
            </a:r>
            <a:r>
              <a:rPr lang="en-US" dirty="0"/>
              <a:t> que con la </a:t>
            </a:r>
            <a:r>
              <a:rPr lang="en-US" dirty="0" err="1"/>
              <a:t>instrucción</a:t>
            </a:r>
            <a:r>
              <a:rPr lang="en-US" dirty="0"/>
              <a:t> if </a:t>
            </a:r>
            <a:r>
              <a:rPr lang="en-US" dirty="0" err="1"/>
              <a:t>condicional</a:t>
            </a:r>
            <a:r>
              <a:rPr lang="en-US" dirty="0"/>
              <a:t>, las </a:t>
            </a:r>
            <a:r>
              <a:rPr lang="en-US" dirty="0" err="1"/>
              <a:t>llaves</a:t>
            </a:r>
            <a:r>
              <a:rPr lang="en-US" dirty="0"/>
              <a:t> para los loops se </a:t>
            </a:r>
            <a:r>
              <a:rPr lang="en-US" dirty="0" err="1"/>
              <a:t>pueden</a:t>
            </a:r>
            <a:r>
              <a:rPr lang="en-US" dirty="0"/>
              <a:t> </a:t>
            </a:r>
            <a:r>
              <a:rPr lang="en-US" dirty="0" err="1"/>
              <a:t>omitir</a:t>
            </a:r>
            <a:r>
              <a:rPr lang="en-US" dirty="0"/>
              <a:t> </a:t>
            </a:r>
            <a:r>
              <a:rPr lang="en-US" dirty="0" err="1"/>
              <a:t>si</a:t>
            </a:r>
            <a:r>
              <a:rPr lang="en-US" dirty="0"/>
              <a:t> solo hay una </a:t>
            </a:r>
            <a:r>
              <a:rPr lang="en-US" dirty="0" err="1"/>
              <a:t>instrucción</a:t>
            </a:r>
            <a:r>
              <a:rPr lang="en-US" dirty="0"/>
              <a:t> </a:t>
            </a:r>
            <a:r>
              <a:rPr lang="en-US" dirty="0" err="1"/>
              <a:t>en</a:t>
            </a:r>
            <a:r>
              <a:rPr lang="en-US" dirty="0"/>
              <a:t> el </a:t>
            </a:r>
            <a:r>
              <a:rPr lang="en-US" dirty="0" err="1"/>
              <a:t>bloque</a:t>
            </a:r>
            <a:r>
              <a:rPr lang="en-US" dirty="0"/>
              <a:t> de </a:t>
            </a:r>
            <a:r>
              <a:rPr lang="en-US" dirty="0" err="1"/>
              <a:t>código</a:t>
            </a:r>
            <a:r>
              <a:rPr lang="en-US" dirty="0"/>
              <a:t>.</a:t>
            </a:r>
          </a:p>
          <a:p>
            <a:pPr marL="0" indent="0">
              <a:buNone/>
            </a:pPr>
            <a:r>
              <a:rPr lang="en-US" dirty="0" err="1"/>
              <a:t>Estas</a:t>
            </a:r>
            <a:r>
              <a:rPr lang="en-US" dirty="0"/>
              <a:t> </a:t>
            </a:r>
            <a:r>
              <a:rPr lang="en-US" dirty="0" err="1"/>
              <a:t>sentencias</a:t>
            </a:r>
            <a:r>
              <a:rPr lang="en-US" dirty="0"/>
              <a:t> son:</a:t>
            </a:r>
          </a:p>
          <a:p>
            <a:pPr marL="0" indent="0">
              <a:buNone/>
            </a:pPr>
            <a:endParaRPr lang="en-US" dirty="0"/>
          </a:p>
          <a:p>
            <a:r>
              <a:rPr lang="en-BO" dirty="0"/>
              <a:t>foreach</a:t>
            </a:r>
          </a:p>
          <a:p>
            <a:r>
              <a:rPr lang="en-BO" dirty="0"/>
              <a:t>for</a:t>
            </a:r>
          </a:p>
          <a:p>
            <a:r>
              <a:rPr lang="en-BO" dirty="0"/>
              <a:t>while</a:t>
            </a:r>
          </a:p>
          <a:p>
            <a:r>
              <a:rPr lang="en-BO" dirty="0"/>
              <a:t>do while</a:t>
            </a:r>
          </a:p>
        </p:txBody>
      </p:sp>
    </p:spTree>
    <p:extLst>
      <p:ext uri="{BB962C8B-B14F-4D97-AF65-F5344CB8AC3E}">
        <p14:creationId xmlns:p14="http://schemas.microsoft.com/office/powerpoint/2010/main" val="28725094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4A0A-C8A6-4346-A3B7-D254FE59AA0C}"/>
              </a:ext>
            </a:extLst>
          </p:cNvPr>
          <p:cNvSpPr>
            <a:spLocks noGrp="1"/>
          </p:cNvSpPr>
          <p:nvPr>
            <p:ph type="title"/>
          </p:nvPr>
        </p:nvSpPr>
        <p:spPr/>
        <p:txBody>
          <a:bodyPr/>
          <a:lstStyle/>
          <a:p>
            <a:r>
              <a:rPr lang="en-US" dirty="0"/>
              <a:t>foreach loop</a:t>
            </a:r>
            <a:endParaRPr lang="en-BO" dirty="0"/>
          </a:p>
        </p:txBody>
      </p:sp>
      <p:sp>
        <p:nvSpPr>
          <p:cNvPr id="3" name="Content Placeholder 2">
            <a:extLst>
              <a:ext uri="{FF2B5EF4-FFF2-40B4-BE49-F238E27FC236}">
                <a16:creationId xmlns:a16="http://schemas.microsoft.com/office/drawing/2014/main" id="{A967CB2F-E112-8247-8A1A-51AAD20BF6E5}"/>
              </a:ext>
            </a:extLst>
          </p:cNvPr>
          <p:cNvSpPr>
            <a:spLocks noGrp="1"/>
          </p:cNvSpPr>
          <p:nvPr>
            <p:ph idx="1"/>
          </p:nvPr>
        </p:nvSpPr>
        <p:spPr>
          <a:xfrm>
            <a:off x="838200" y="1825625"/>
            <a:ext cx="10515600" cy="1831975"/>
          </a:xfrm>
        </p:spPr>
        <p:txBody>
          <a:bodyPr>
            <a:normAutofit fontScale="70000" lnSpcReduction="20000"/>
          </a:bodyPr>
          <a:lstStyle/>
          <a:p>
            <a:pPr marL="0" indent="0">
              <a:buNone/>
            </a:pPr>
            <a:r>
              <a:rPr lang="en-US" dirty="0"/>
              <a:t>El loop foreach </a:t>
            </a:r>
            <a:r>
              <a:rPr lang="en-US" dirty="0" err="1"/>
              <a:t>proporciona</a:t>
            </a:r>
            <a:r>
              <a:rPr lang="en-US" dirty="0"/>
              <a:t> una </a:t>
            </a:r>
            <a:r>
              <a:rPr lang="en-US" dirty="0" err="1"/>
              <a:t>manera</a:t>
            </a:r>
            <a:r>
              <a:rPr lang="en-US" dirty="0"/>
              <a:t> </a:t>
            </a:r>
            <a:r>
              <a:rPr lang="en-US" dirty="0" err="1"/>
              <a:t>fácil</a:t>
            </a:r>
            <a:r>
              <a:rPr lang="en-US" dirty="0"/>
              <a:t> de </a:t>
            </a:r>
            <a:r>
              <a:rPr lang="en-US" dirty="0" err="1"/>
              <a:t>iterar</a:t>
            </a:r>
            <a:r>
              <a:rPr lang="en-US" dirty="0"/>
              <a:t> a </a:t>
            </a:r>
            <a:r>
              <a:rPr lang="en-US" dirty="0" err="1"/>
              <a:t>través</a:t>
            </a:r>
            <a:r>
              <a:rPr lang="en-US" dirty="0"/>
              <a:t> de arrays y </a:t>
            </a:r>
            <a:r>
              <a:rPr lang="en-US" dirty="0" err="1"/>
              <a:t>colecciones</a:t>
            </a:r>
            <a:r>
              <a:rPr lang="en-US" dirty="0"/>
              <a:t>. A </a:t>
            </a:r>
            <a:r>
              <a:rPr lang="en-US" dirty="0" err="1"/>
              <a:t>cada</a:t>
            </a:r>
            <a:r>
              <a:rPr lang="en-US" dirty="0"/>
              <a:t> </a:t>
            </a:r>
            <a:r>
              <a:rPr lang="en-US" dirty="0" err="1"/>
              <a:t>ejecución</a:t>
            </a:r>
            <a:r>
              <a:rPr lang="en-US" dirty="0"/>
              <a:t> de un </a:t>
            </a:r>
            <a:r>
              <a:rPr lang="en-US" dirty="0" err="1"/>
              <a:t>bloque</a:t>
            </a:r>
            <a:r>
              <a:rPr lang="en-US" dirty="0"/>
              <a:t> de </a:t>
            </a:r>
            <a:r>
              <a:rPr lang="en-US" dirty="0" err="1"/>
              <a:t>código</a:t>
            </a:r>
            <a:r>
              <a:rPr lang="en-US" dirty="0"/>
              <a:t> se la </a:t>
            </a:r>
            <a:r>
              <a:rPr lang="en-US" dirty="0" err="1"/>
              <a:t>conoce</a:t>
            </a:r>
            <a:r>
              <a:rPr lang="en-US" dirty="0"/>
              <a:t> </a:t>
            </a:r>
            <a:r>
              <a:rPr lang="en-US" dirty="0" err="1"/>
              <a:t>como</a:t>
            </a:r>
            <a:r>
              <a:rPr lang="en-US" dirty="0"/>
              <a:t> ”</a:t>
            </a:r>
            <a:r>
              <a:rPr lang="en-US" dirty="0" err="1"/>
              <a:t>iteración</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siguiente</a:t>
            </a:r>
            <a:r>
              <a:rPr lang="en-US" dirty="0"/>
              <a:t> </a:t>
            </a:r>
            <a:r>
              <a:rPr lang="en-US" dirty="0" err="1"/>
              <a:t>elemento</a:t>
            </a:r>
            <a:r>
              <a:rPr lang="en-US" dirty="0"/>
              <a:t> de la </a:t>
            </a:r>
            <a:r>
              <a:rPr lang="en-US" dirty="0" err="1"/>
              <a:t>colección</a:t>
            </a:r>
            <a:r>
              <a:rPr lang="en-US" dirty="0"/>
              <a:t> se </a:t>
            </a:r>
            <a:r>
              <a:rPr lang="en-US" dirty="0" err="1"/>
              <a:t>asigna</a:t>
            </a:r>
            <a:r>
              <a:rPr lang="en-US" dirty="0"/>
              <a:t> a la variable </a:t>
            </a:r>
            <a:r>
              <a:rPr lang="en-US" dirty="0" err="1"/>
              <a:t>especificada</a:t>
            </a:r>
            <a:r>
              <a:rPr lang="en-US" dirty="0"/>
              <a:t> (el </a:t>
            </a:r>
            <a:r>
              <a:rPr lang="en-US" dirty="0" err="1"/>
              <a:t>elemento</a:t>
            </a:r>
            <a:r>
              <a:rPr lang="en-US" dirty="0"/>
              <a:t> </a:t>
            </a:r>
            <a:r>
              <a:rPr lang="en-US" dirty="0" err="1"/>
              <a:t>iterador</a:t>
            </a:r>
            <a:r>
              <a:rPr lang="en-US" dirty="0"/>
              <a:t>) y el loop </a:t>
            </a:r>
            <a:r>
              <a:rPr lang="en-US" dirty="0" err="1"/>
              <a:t>continúa</a:t>
            </a:r>
            <a:r>
              <a:rPr lang="en-US" dirty="0"/>
              <a:t> </a:t>
            </a:r>
            <a:r>
              <a:rPr lang="en-US" dirty="0" err="1"/>
              <a:t>ejecutándose</a:t>
            </a:r>
            <a:r>
              <a:rPr lang="en-US" dirty="0"/>
              <a:t> hasta que se </a:t>
            </a:r>
            <a:r>
              <a:rPr lang="en-US" dirty="0" err="1"/>
              <a:t>hayan</a:t>
            </a:r>
            <a:r>
              <a:rPr lang="en-US" dirty="0"/>
              <a:t> </a:t>
            </a:r>
            <a:r>
              <a:rPr lang="en-US" dirty="0" err="1"/>
              <a:t>barrido</a:t>
            </a:r>
            <a:r>
              <a:rPr lang="en-US" dirty="0"/>
              <a:t> </a:t>
            </a:r>
            <a:r>
              <a:rPr lang="en-US" dirty="0" err="1"/>
              <a:t>uno</a:t>
            </a:r>
            <a:r>
              <a:rPr lang="en-US" dirty="0"/>
              <a:t> a </a:t>
            </a:r>
            <a:r>
              <a:rPr lang="en-US" dirty="0" err="1"/>
              <a:t>uno</a:t>
            </a:r>
            <a:r>
              <a:rPr lang="en-US" dirty="0"/>
              <a:t> </a:t>
            </a:r>
            <a:r>
              <a:rPr lang="en-US" dirty="0" err="1"/>
              <a:t>todos</a:t>
            </a:r>
            <a:r>
              <a:rPr lang="en-US" dirty="0"/>
              <a:t> los </a:t>
            </a:r>
            <a:r>
              <a:rPr lang="en-US" dirty="0" err="1"/>
              <a:t>elementos</a:t>
            </a:r>
            <a:r>
              <a:rPr lang="en-US" dirty="0"/>
              <a:t> de la </a:t>
            </a:r>
            <a:r>
              <a:rPr lang="en-US" dirty="0" err="1"/>
              <a:t>colección</a:t>
            </a:r>
            <a:r>
              <a:rPr lang="en-US" dirty="0"/>
              <a:t>.</a:t>
            </a:r>
          </a:p>
          <a:p>
            <a:pPr marL="0" indent="0">
              <a:buNone/>
            </a:pPr>
            <a:r>
              <a:rPr lang="en-US" dirty="0"/>
              <a:t>Se debe </a:t>
            </a:r>
            <a:r>
              <a:rPr lang="en-US" dirty="0" err="1"/>
              <a:t>tener</a:t>
            </a:r>
            <a:r>
              <a:rPr lang="en-US" dirty="0"/>
              <a:t> </a:t>
            </a:r>
            <a:r>
              <a:rPr lang="en-US" dirty="0" err="1"/>
              <a:t>en</a:t>
            </a:r>
            <a:r>
              <a:rPr lang="en-US" dirty="0"/>
              <a:t> </a:t>
            </a:r>
            <a:r>
              <a:rPr lang="en-US" dirty="0" err="1"/>
              <a:t>cuenta</a:t>
            </a:r>
            <a:r>
              <a:rPr lang="en-US" dirty="0"/>
              <a:t> que la variable </a:t>
            </a:r>
            <a:r>
              <a:rPr lang="en-US" dirty="0" err="1"/>
              <a:t>iteradora</a:t>
            </a:r>
            <a:r>
              <a:rPr lang="en-US" dirty="0"/>
              <a:t> es solo de </a:t>
            </a:r>
            <a:r>
              <a:rPr lang="en-US" dirty="0" err="1"/>
              <a:t>lectura</a:t>
            </a:r>
            <a:r>
              <a:rPr lang="en-US" dirty="0"/>
              <a:t> y, por lo tanto, no se </a:t>
            </a:r>
            <a:r>
              <a:rPr lang="en-US" dirty="0" err="1"/>
              <a:t>puede</a:t>
            </a:r>
            <a:r>
              <a:rPr lang="en-US" dirty="0"/>
              <a:t> </a:t>
            </a:r>
            <a:r>
              <a:rPr lang="en-US" dirty="0" err="1"/>
              <a:t>usar</a:t>
            </a:r>
            <a:r>
              <a:rPr lang="en-US" dirty="0"/>
              <a:t> </a:t>
            </a:r>
            <a:r>
              <a:rPr lang="en-US" dirty="0" err="1"/>
              <a:t>este</a:t>
            </a:r>
            <a:r>
              <a:rPr lang="en-US" dirty="0"/>
              <a:t> </a:t>
            </a:r>
            <a:r>
              <a:rPr lang="en-US" dirty="0" err="1"/>
              <a:t>tipo</a:t>
            </a:r>
            <a:r>
              <a:rPr lang="en-US" dirty="0"/>
              <a:t> de loop para </a:t>
            </a:r>
            <a:r>
              <a:rPr lang="en-US" dirty="0" err="1"/>
              <a:t>cambiar</a:t>
            </a:r>
            <a:r>
              <a:rPr lang="en-US" dirty="0"/>
              <a:t> </a:t>
            </a:r>
            <a:r>
              <a:rPr lang="en-US" dirty="0" err="1"/>
              <a:t>elementos</a:t>
            </a:r>
            <a:r>
              <a:rPr lang="en-US" dirty="0"/>
              <a:t> de la </a:t>
            </a:r>
            <a:r>
              <a:rPr lang="en-US" dirty="0" err="1"/>
              <a:t>colección</a:t>
            </a:r>
            <a:r>
              <a:rPr lang="en-US" dirty="0"/>
              <a:t>.</a:t>
            </a:r>
            <a:endParaRPr lang="en-BO" dirty="0"/>
          </a:p>
        </p:txBody>
      </p:sp>
      <p:sp>
        <p:nvSpPr>
          <p:cNvPr id="4" name="TextBox 3">
            <a:extLst>
              <a:ext uri="{FF2B5EF4-FFF2-40B4-BE49-F238E27FC236}">
                <a16:creationId xmlns:a16="http://schemas.microsoft.com/office/drawing/2014/main" id="{25A579D7-86BD-A54D-9329-D33B72C5FBA0}"/>
              </a:ext>
            </a:extLst>
          </p:cNvPr>
          <p:cNvSpPr txBox="1"/>
          <p:nvPr/>
        </p:nvSpPr>
        <p:spPr>
          <a:xfrm>
            <a:off x="2625635" y="3657600"/>
            <a:ext cx="6940731"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foreach (int n in multiplosDe3) </a:t>
            </a:r>
          </a:p>
          <a:p>
            <a:r>
              <a:rPr lang="en-US" sz="1600" b="1" dirty="0"/>
              <a:t>	      Write($"{n}, "); 	// { 3, 6, 9, 12, 15, 18, 21, 24, 27, 30, }</a:t>
            </a:r>
          </a:p>
          <a:p>
            <a:r>
              <a:rPr lang="en-US" sz="1600" b="1" dirty="0"/>
              <a:t>	Write("}");</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72288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D3FC-98D5-F946-8744-97B3B1A76C36}"/>
              </a:ext>
            </a:extLst>
          </p:cNvPr>
          <p:cNvSpPr>
            <a:spLocks noGrp="1"/>
          </p:cNvSpPr>
          <p:nvPr>
            <p:ph type="title"/>
          </p:nvPr>
        </p:nvSpPr>
        <p:spPr/>
        <p:txBody>
          <a:bodyPr/>
          <a:lstStyle/>
          <a:p>
            <a:r>
              <a:rPr lang="es-ES" dirty="0"/>
              <a:t>El clásico programa “</a:t>
            </a:r>
            <a:r>
              <a:rPr lang="es-ES" dirty="0" err="1"/>
              <a:t>Hello</a:t>
            </a:r>
            <a:r>
              <a:rPr lang="es-ES" dirty="0"/>
              <a:t> </a:t>
            </a:r>
            <a:r>
              <a:rPr lang="es-ES" dirty="0" err="1"/>
              <a:t>World</a:t>
            </a:r>
            <a:r>
              <a:rPr lang="es-ES" dirty="0"/>
              <a:t>”</a:t>
            </a:r>
            <a:endParaRPr lang="en-BO" dirty="0"/>
          </a:p>
        </p:txBody>
      </p:sp>
      <p:sp>
        <p:nvSpPr>
          <p:cNvPr id="4" name="Content Placeholder 2">
            <a:extLst>
              <a:ext uri="{FF2B5EF4-FFF2-40B4-BE49-F238E27FC236}">
                <a16:creationId xmlns:a16="http://schemas.microsoft.com/office/drawing/2014/main" id="{6B83C24D-26CD-434D-BDFC-4C087E3252B7}"/>
              </a:ext>
            </a:extLst>
          </p:cNvPr>
          <p:cNvSpPr>
            <a:spLocks noGrp="1"/>
          </p:cNvSpPr>
          <p:nvPr>
            <p:ph idx="1"/>
          </p:nvPr>
        </p:nvSpPr>
        <p:spPr>
          <a:xfrm>
            <a:off x="1198519" y="2852561"/>
            <a:ext cx="6085111" cy="3233818"/>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buNone/>
            </a:pPr>
            <a:r>
              <a:rPr lang="en-US" sz="1600" dirty="0">
                <a:solidFill>
                  <a:schemeClr val="bg1">
                    <a:lumMod val="85000"/>
                  </a:schemeClr>
                </a:solidFill>
              </a:rPr>
              <a:t>using System;</a:t>
            </a:r>
          </a:p>
          <a:p>
            <a:pPr marL="0" indent="0">
              <a:buNone/>
            </a:pPr>
            <a:r>
              <a:rPr lang="en-US" sz="1600" dirty="0">
                <a:solidFill>
                  <a:schemeClr val="bg1">
                    <a:lumMod val="85000"/>
                  </a:schemeClr>
                </a:solidFill>
              </a:rPr>
              <a:t>using static </a:t>
            </a:r>
            <a:r>
              <a:rPr lang="en-US" sz="1600" dirty="0" err="1">
                <a:solidFill>
                  <a:schemeClr val="bg1">
                    <a:lumMod val="85000"/>
                  </a:schemeClr>
                </a:solidFill>
              </a:rPr>
              <a:t>System.Console</a:t>
            </a:r>
            <a:r>
              <a:rPr lang="en-US" sz="1600" dirty="0">
                <a:solidFill>
                  <a:schemeClr val="bg1">
                    <a:lumMod val="85000"/>
                  </a:schemeClr>
                </a:solidFill>
              </a:rPr>
              <a:t>;</a:t>
            </a:r>
          </a:p>
          <a:p>
            <a:pPr marL="0" indent="0">
              <a:buNone/>
            </a:pPr>
            <a:r>
              <a:rPr lang="en-US" sz="1600" dirty="0">
                <a:solidFill>
                  <a:schemeClr val="bg1">
                    <a:lumMod val="85000"/>
                  </a:schemeClr>
                </a:solidFill>
              </a:rPr>
              <a:t>class Prog</a:t>
            </a:r>
          </a:p>
          <a:p>
            <a:pPr marL="0" indent="0">
              <a:buNone/>
            </a:pPr>
            <a:r>
              <a:rPr lang="en-US" sz="1600" dirty="0">
                <a:solidFill>
                  <a:schemeClr val="bg1">
                    <a:lumMod val="85000"/>
                  </a:schemeClr>
                </a:solidFill>
              </a:rPr>
              <a:t>{</a:t>
            </a:r>
          </a:p>
          <a:p>
            <a:pPr marL="457200" lvl="1" indent="0">
              <a:buNone/>
            </a:pPr>
            <a:r>
              <a:rPr lang="en-US" sz="1600" dirty="0">
                <a:solidFill>
                  <a:schemeClr val="bg1">
                    <a:lumMod val="85000"/>
                  </a:schemeClr>
                </a:solidFill>
              </a:rPr>
              <a:t>static void Main() </a:t>
            </a:r>
          </a:p>
          <a:p>
            <a:pPr marL="457200" lvl="1" indent="0">
              <a:buNone/>
            </a:pPr>
            <a:r>
              <a:rPr lang="en-US" sz="1600" dirty="0">
                <a:solidFill>
                  <a:schemeClr val="bg1">
                    <a:lumMod val="85000"/>
                  </a:schemeClr>
                </a:solidFill>
              </a:rPr>
              <a:t>{</a:t>
            </a:r>
          </a:p>
          <a:p>
            <a:pPr marL="914400" lvl="2" indent="0">
              <a:buNone/>
            </a:pPr>
            <a:r>
              <a:rPr lang="en-US" sz="1600" dirty="0">
                <a:solidFill>
                  <a:schemeClr val="bg1">
                    <a:lumMod val="85000"/>
                  </a:schemeClr>
                </a:solidFill>
              </a:rPr>
              <a:t>	</a:t>
            </a:r>
          </a:p>
          <a:p>
            <a:pPr marL="914400" lvl="2" indent="0">
              <a:buNone/>
            </a:pPr>
            <a:r>
              <a:rPr lang="en-US" sz="1800" b="1" dirty="0">
                <a:solidFill>
                  <a:schemeClr val="bg1"/>
                </a:solidFill>
              </a:rPr>
              <a:t>WriteLine("Hello World");</a:t>
            </a:r>
            <a:r>
              <a:rPr lang="en-US" sz="1600" b="1" dirty="0">
                <a:solidFill>
                  <a:schemeClr val="bg1"/>
                </a:solidFill>
              </a:rPr>
              <a:t> </a:t>
            </a:r>
          </a:p>
          <a:p>
            <a:pPr marL="914400" lvl="2" indent="-449263">
              <a:buNone/>
            </a:pPr>
            <a:endParaRPr lang="en-US" sz="1600" dirty="0">
              <a:solidFill>
                <a:schemeClr val="bg1">
                  <a:lumMod val="85000"/>
                </a:schemeClr>
              </a:solidFill>
            </a:endParaRPr>
          </a:p>
          <a:p>
            <a:pPr marL="914400" lvl="2" indent="-449263">
              <a:buNone/>
            </a:pPr>
            <a:r>
              <a:rPr lang="en-US" sz="1600" dirty="0">
                <a:solidFill>
                  <a:schemeClr val="bg1">
                    <a:lumMod val="85000"/>
                  </a:schemeClr>
                </a:solidFill>
              </a:rPr>
              <a:t>}</a:t>
            </a:r>
          </a:p>
          <a:p>
            <a:pPr marL="457200" lvl="1" indent="-449263">
              <a:buNone/>
            </a:pPr>
            <a:r>
              <a:rPr lang="en-US" sz="1600" dirty="0">
                <a:solidFill>
                  <a:schemeClr val="bg1">
                    <a:lumMod val="85000"/>
                  </a:schemeClr>
                </a:solidFill>
              </a:rPr>
              <a:t>}</a:t>
            </a:r>
            <a:endParaRPr lang="en-BO" sz="1600" dirty="0"/>
          </a:p>
        </p:txBody>
      </p:sp>
      <p:sp>
        <p:nvSpPr>
          <p:cNvPr id="5" name="TextBox 4">
            <a:extLst>
              <a:ext uri="{FF2B5EF4-FFF2-40B4-BE49-F238E27FC236}">
                <a16:creationId xmlns:a16="http://schemas.microsoft.com/office/drawing/2014/main" id="{30F326C6-FE0D-1C40-8999-F14066F47768}"/>
              </a:ext>
            </a:extLst>
          </p:cNvPr>
          <p:cNvSpPr txBox="1"/>
          <p:nvPr/>
        </p:nvSpPr>
        <p:spPr>
          <a:xfrm>
            <a:off x="916579" y="1748404"/>
            <a:ext cx="10358842" cy="1046440"/>
          </a:xfrm>
          <a:prstGeom prst="rect">
            <a:avLst/>
          </a:prstGeom>
          <a:noFill/>
        </p:spPr>
        <p:txBody>
          <a:bodyPr wrap="square" rtlCol="0">
            <a:spAutoFit/>
          </a:bodyPr>
          <a:lstStyle/>
          <a:p>
            <a:r>
              <a:rPr lang="es-ES" sz="1600" dirty="0"/>
              <a:t>Como es común cuando se aprende un nuevo lenguaje de programación, el primer programa que suele escribirse es uno que muestra el texto "</a:t>
            </a:r>
            <a:r>
              <a:rPr lang="es-ES" sz="1600" b="1" dirty="0" err="1"/>
              <a:t>Hello</a:t>
            </a:r>
            <a:r>
              <a:rPr lang="es-ES" sz="1600" b="1" dirty="0"/>
              <a:t> </a:t>
            </a:r>
            <a:r>
              <a:rPr lang="es-ES" sz="1600" b="1" dirty="0" err="1"/>
              <a:t>World</a:t>
            </a:r>
            <a:r>
              <a:rPr lang="es-ES" sz="1600" dirty="0"/>
              <a:t>” (Hola Mundo) en la pantalla. </a:t>
            </a:r>
          </a:p>
          <a:p>
            <a:r>
              <a:rPr lang="es-ES" sz="1600" dirty="0"/>
              <a:t>Esto en C# es logrado mediante la adición de la siguiente línea de código dentro del método (función) </a:t>
            </a:r>
            <a:r>
              <a:rPr lang="es-ES" sz="1600" b="1" dirty="0" err="1"/>
              <a:t>Main</a:t>
            </a:r>
            <a:r>
              <a:rPr lang="es-ES" sz="1600" b="1" dirty="0"/>
              <a:t>().</a:t>
            </a:r>
            <a:endParaRPr lang="es-ES" sz="1600" dirty="0"/>
          </a:p>
          <a:p>
            <a:endParaRPr lang="es-ES" sz="1400" dirty="0"/>
          </a:p>
        </p:txBody>
      </p:sp>
      <p:sp>
        <p:nvSpPr>
          <p:cNvPr id="6" name="TextBox 5">
            <a:extLst>
              <a:ext uri="{FF2B5EF4-FFF2-40B4-BE49-F238E27FC236}">
                <a16:creationId xmlns:a16="http://schemas.microsoft.com/office/drawing/2014/main" id="{74622710-B51F-134D-A5E8-53D50CA89D48}"/>
              </a:ext>
            </a:extLst>
          </p:cNvPr>
          <p:cNvSpPr txBox="1"/>
          <p:nvPr/>
        </p:nvSpPr>
        <p:spPr>
          <a:xfrm>
            <a:off x="7907384" y="2911993"/>
            <a:ext cx="3577046" cy="280076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1600" dirty="0"/>
              <a:t>En C# a las </a:t>
            </a:r>
            <a:r>
              <a:rPr lang="es-ES" sz="1600" b="1" dirty="0"/>
              <a:t>funciones se las llama métodos</a:t>
            </a:r>
            <a:r>
              <a:rPr lang="es-ES" sz="1600" dirty="0"/>
              <a:t>, porque siempre son parte de una estructura que las contiene, como las clases (</a:t>
            </a:r>
            <a:r>
              <a:rPr lang="es-ES" sz="1600" dirty="0" err="1"/>
              <a:t>class</a:t>
            </a:r>
            <a:r>
              <a:rPr lang="es-ES" sz="1600" dirty="0"/>
              <a:t>) o la estructuras (</a:t>
            </a:r>
            <a:r>
              <a:rPr lang="es-ES" sz="1600" dirty="0" err="1"/>
              <a:t>struct</a:t>
            </a:r>
            <a:r>
              <a:rPr lang="es-ES" sz="1600" dirty="0"/>
              <a:t>).</a:t>
            </a:r>
          </a:p>
          <a:p>
            <a:endParaRPr lang="es-ES" sz="1600" dirty="0"/>
          </a:p>
          <a:p>
            <a:r>
              <a:rPr lang="es-ES" sz="1600" dirty="0"/>
              <a:t>Las palabras reservadas (</a:t>
            </a:r>
            <a:r>
              <a:rPr lang="es-ES" sz="1600" b="1" dirty="0" err="1"/>
              <a:t>keywords</a:t>
            </a:r>
            <a:r>
              <a:rPr lang="es-ES" sz="1600" dirty="0"/>
              <a:t>) se escriben en minúsculas y los nombres de entidades y métodos, por convención, se escriben en notación Pascal (Iniciando cada palabra en mayúscula), como </a:t>
            </a:r>
            <a:r>
              <a:rPr lang="es-ES" sz="1600" dirty="0" err="1"/>
              <a:t>WriteLine</a:t>
            </a:r>
            <a:r>
              <a:rPr lang="es-ES" sz="1600" dirty="0"/>
              <a:t> (</a:t>
            </a:r>
            <a:r>
              <a:rPr lang="es-ES" sz="1600" dirty="0" err="1"/>
              <a:t>EscribeLinea</a:t>
            </a:r>
            <a:r>
              <a:rPr lang="es-ES" sz="1600" dirty="0"/>
              <a:t>)</a:t>
            </a:r>
            <a:endParaRPr lang="en-BO" sz="1600" dirty="0"/>
          </a:p>
        </p:txBody>
      </p:sp>
    </p:spTree>
    <p:extLst>
      <p:ext uri="{BB962C8B-B14F-4D97-AF65-F5344CB8AC3E}">
        <p14:creationId xmlns:p14="http://schemas.microsoft.com/office/powerpoint/2010/main" val="2565918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19C4-7752-3E43-BDF4-274C45B2940B}"/>
              </a:ext>
            </a:extLst>
          </p:cNvPr>
          <p:cNvSpPr>
            <a:spLocks noGrp="1"/>
          </p:cNvSpPr>
          <p:nvPr>
            <p:ph type="title"/>
          </p:nvPr>
        </p:nvSpPr>
        <p:spPr/>
        <p:txBody>
          <a:bodyPr/>
          <a:lstStyle/>
          <a:p>
            <a:r>
              <a:rPr lang="en-US" dirty="0"/>
              <a:t>for loop</a:t>
            </a:r>
            <a:endParaRPr lang="en-BO" dirty="0"/>
          </a:p>
        </p:txBody>
      </p:sp>
      <p:sp>
        <p:nvSpPr>
          <p:cNvPr id="3" name="Content Placeholder 2">
            <a:extLst>
              <a:ext uri="{FF2B5EF4-FFF2-40B4-BE49-F238E27FC236}">
                <a16:creationId xmlns:a16="http://schemas.microsoft.com/office/drawing/2014/main" id="{E2B88291-74C4-C345-813A-B6FC798814D3}"/>
              </a:ext>
            </a:extLst>
          </p:cNvPr>
          <p:cNvSpPr>
            <a:spLocks noGrp="1"/>
          </p:cNvSpPr>
          <p:nvPr>
            <p:ph idx="1"/>
          </p:nvPr>
        </p:nvSpPr>
        <p:spPr>
          <a:xfrm>
            <a:off x="838200" y="1825626"/>
            <a:ext cx="10515600" cy="1535884"/>
          </a:xfrm>
        </p:spPr>
        <p:txBody>
          <a:bodyPr>
            <a:normAutofit fontScale="62500" lnSpcReduction="20000"/>
          </a:bodyPr>
          <a:lstStyle/>
          <a:p>
            <a:pPr marL="0" indent="0">
              <a:buNone/>
            </a:pPr>
            <a:r>
              <a:rPr lang="en-US" dirty="0"/>
              <a:t>El loop for se </a:t>
            </a:r>
            <a:r>
              <a:rPr lang="en-US" dirty="0" err="1"/>
              <a:t>usa</a:t>
            </a:r>
            <a:r>
              <a:rPr lang="en-US" dirty="0"/>
              <a:t> para </a:t>
            </a:r>
            <a:r>
              <a:rPr lang="en-US" dirty="0" err="1"/>
              <a:t>repetir</a:t>
            </a:r>
            <a:r>
              <a:rPr lang="en-US" dirty="0"/>
              <a:t> un </a:t>
            </a:r>
            <a:r>
              <a:rPr lang="en-US" dirty="0" err="1"/>
              <a:t>bloque</a:t>
            </a:r>
            <a:r>
              <a:rPr lang="en-US" dirty="0"/>
              <a:t> de </a:t>
            </a:r>
            <a:r>
              <a:rPr lang="en-US" dirty="0" err="1"/>
              <a:t>código</a:t>
            </a:r>
            <a:r>
              <a:rPr lang="en-US" dirty="0"/>
              <a:t> un </a:t>
            </a:r>
            <a:r>
              <a:rPr lang="en-US" dirty="0" err="1"/>
              <a:t>número</a:t>
            </a:r>
            <a:r>
              <a:rPr lang="en-US" dirty="0"/>
              <a:t> </a:t>
            </a:r>
            <a:r>
              <a:rPr lang="en-US" dirty="0" err="1"/>
              <a:t>específico</a:t>
            </a:r>
            <a:r>
              <a:rPr lang="en-US" dirty="0"/>
              <a:t> de </a:t>
            </a:r>
            <a:r>
              <a:rPr lang="en-US" dirty="0" err="1"/>
              <a:t>veces</a:t>
            </a:r>
            <a:r>
              <a:rPr lang="en-US" dirty="0"/>
              <a:t>. </a:t>
            </a:r>
            <a:r>
              <a:rPr lang="en-US" dirty="0" err="1"/>
              <a:t>Utiliza</a:t>
            </a:r>
            <a:r>
              <a:rPr lang="en-US" dirty="0"/>
              <a:t> </a:t>
            </a:r>
            <a:r>
              <a:rPr lang="en-US" dirty="0" err="1"/>
              <a:t>tres</a:t>
            </a:r>
            <a:r>
              <a:rPr lang="en-US" dirty="0"/>
              <a:t> </a:t>
            </a:r>
            <a:r>
              <a:rPr lang="en-US" dirty="0" err="1"/>
              <a:t>parámetros</a:t>
            </a:r>
            <a:r>
              <a:rPr lang="en-US" dirty="0"/>
              <a:t>. El primer </a:t>
            </a:r>
            <a:r>
              <a:rPr lang="en-US" dirty="0" err="1"/>
              <a:t>parámetro</a:t>
            </a:r>
            <a:r>
              <a:rPr lang="en-US" dirty="0"/>
              <a:t> </a:t>
            </a:r>
            <a:r>
              <a:rPr lang="en-US" dirty="0" err="1"/>
              <a:t>inicializa</a:t>
            </a:r>
            <a:r>
              <a:rPr lang="en-US" dirty="0"/>
              <a:t> una variable </a:t>
            </a:r>
            <a:r>
              <a:rPr lang="en-US" dirty="0" err="1"/>
              <a:t>contadora</a:t>
            </a:r>
            <a:r>
              <a:rPr lang="en-US" dirty="0"/>
              <a:t> que </a:t>
            </a:r>
            <a:r>
              <a:rPr lang="en-US" dirty="0" err="1"/>
              <a:t>tiene</a:t>
            </a:r>
            <a:r>
              <a:rPr lang="en-US" dirty="0"/>
              <a:t> la </a:t>
            </a:r>
            <a:r>
              <a:rPr lang="en-US" dirty="0" err="1"/>
              <a:t>función</a:t>
            </a:r>
            <a:r>
              <a:rPr lang="en-US" dirty="0"/>
              <a:t> de </a:t>
            </a:r>
            <a:r>
              <a:rPr lang="en-US" dirty="0" err="1"/>
              <a:t>contar</a:t>
            </a:r>
            <a:r>
              <a:rPr lang="en-US" dirty="0"/>
              <a:t> y </a:t>
            </a:r>
            <a:r>
              <a:rPr lang="en-US" dirty="0" err="1"/>
              <a:t>servir</a:t>
            </a:r>
            <a:r>
              <a:rPr lang="en-US" dirty="0"/>
              <a:t> de </a:t>
            </a:r>
            <a:r>
              <a:rPr lang="en-US" dirty="0" err="1"/>
              <a:t>índice</a:t>
            </a:r>
            <a:r>
              <a:rPr lang="en-US" dirty="0"/>
              <a:t> para </a:t>
            </a:r>
            <a:r>
              <a:rPr lang="en-US" dirty="0" err="1"/>
              <a:t>elegir</a:t>
            </a:r>
            <a:r>
              <a:rPr lang="en-US" dirty="0"/>
              <a:t> el </a:t>
            </a:r>
            <a:r>
              <a:rPr lang="en-US" dirty="0" err="1"/>
              <a:t>elemento</a:t>
            </a:r>
            <a:r>
              <a:rPr lang="en-US" dirty="0"/>
              <a:t> de la </a:t>
            </a:r>
            <a:r>
              <a:rPr lang="en-US" dirty="0" err="1"/>
              <a:t>colección</a:t>
            </a:r>
            <a:r>
              <a:rPr lang="en-US" dirty="0"/>
              <a:t> a </a:t>
            </a:r>
            <a:r>
              <a:rPr lang="en-US" dirty="0" err="1"/>
              <a:t>procesar</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segundo</a:t>
            </a:r>
            <a:r>
              <a:rPr lang="en-US" dirty="0"/>
              <a:t> </a:t>
            </a:r>
            <a:r>
              <a:rPr lang="en-US" dirty="0" err="1"/>
              <a:t>parámetro</a:t>
            </a:r>
            <a:r>
              <a:rPr lang="en-US" dirty="0"/>
              <a:t> define una </a:t>
            </a:r>
            <a:r>
              <a:rPr lang="en-US" dirty="0" err="1"/>
              <a:t>expresión</a:t>
            </a:r>
            <a:r>
              <a:rPr lang="en-US" dirty="0"/>
              <a:t> de control que se debe </a:t>
            </a:r>
            <a:r>
              <a:rPr lang="en-US" dirty="0" err="1"/>
              <a:t>cumplir</a:t>
            </a:r>
            <a:r>
              <a:rPr lang="en-US" dirty="0"/>
              <a:t> para </a:t>
            </a:r>
            <a:r>
              <a:rPr lang="en-US" dirty="0" err="1"/>
              <a:t>continuar</a:t>
            </a:r>
            <a:r>
              <a:rPr lang="en-US" dirty="0"/>
              <a:t> </a:t>
            </a:r>
            <a:r>
              <a:rPr lang="en-US" dirty="0" err="1"/>
              <a:t>en</a:t>
            </a:r>
            <a:r>
              <a:rPr lang="en-US" dirty="0"/>
              <a:t> el loop. El </a:t>
            </a:r>
            <a:r>
              <a:rPr lang="en-US" dirty="0" err="1"/>
              <a:t>tercero</a:t>
            </a:r>
            <a:r>
              <a:rPr lang="en-US" dirty="0"/>
              <a:t> se </a:t>
            </a:r>
            <a:r>
              <a:rPr lang="en-US" dirty="0" err="1"/>
              <a:t>ejecuta</a:t>
            </a:r>
            <a:r>
              <a:rPr lang="en-US" dirty="0"/>
              <a:t> al final de </a:t>
            </a:r>
            <a:r>
              <a:rPr lang="en-US" dirty="0" err="1"/>
              <a:t>cada</a:t>
            </a:r>
            <a:r>
              <a:rPr lang="en-US" dirty="0"/>
              <a:t> </a:t>
            </a:r>
            <a:r>
              <a:rPr lang="en-US" dirty="0" err="1"/>
              <a:t>iteración</a:t>
            </a:r>
            <a:r>
              <a:rPr lang="en-US" dirty="0"/>
              <a:t> y </a:t>
            </a:r>
            <a:r>
              <a:rPr lang="en-US" dirty="0" err="1"/>
              <a:t>está</a:t>
            </a:r>
            <a:r>
              <a:rPr lang="en-US" dirty="0"/>
              <a:t> </a:t>
            </a:r>
            <a:r>
              <a:rPr lang="en-US" dirty="0" err="1"/>
              <a:t>reservada</a:t>
            </a:r>
            <a:r>
              <a:rPr lang="en-US" dirty="0"/>
              <a:t> para </a:t>
            </a:r>
            <a:r>
              <a:rPr lang="en-US" dirty="0" err="1"/>
              <a:t>incrementar</a:t>
            </a:r>
            <a:r>
              <a:rPr lang="en-US" dirty="0"/>
              <a:t> o </a:t>
            </a:r>
            <a:r>
              <a:rPr lang="en-US" dirty="0" err="1"/>
              <a:t>darle</a:t>
            </a:r>
            <a:r>
              <a:rPr lang="en-US" dirty="0"/>
              <a:t> un nuevo valor al </a:t>
            </a:r>
            <a:r>
              <a:rPr lang="en-US" dirty="0" err="1"/>
              <a:t>contador</a:t>
            </a:r>
            <a:r>
              <a:rPr lang="en-US" dirty="0"/>
              <a:t> antes de </a:t>
            </a:r>
            <a:r>
              <a:rPr lang="en-US" dirty="0" err="1"/>
              <a:t>evaluar</a:t>
            </a:r>
            <a:r>
              <a:rPr lang="en-US" dirty="0"/>
              <a:t> la expression de control.</a:t>
            </a:r>
          </a:p>
          <a:p>
            <a:pPr marL="0" indent="0">
              <a:buNone/>
            </a:pPr>
            <a:r>
              <a:rPr lang="en-BO" dirty="0"/>
              <a:t>A diferencia del loop foreach, el loop for si permite modificar los elementos de la colección.</a:t>
            </a:r>
          </a:p>
        </p:txBody>
      </p:sp>
      <p:sp>
        <p:nvSpPr>
          <p:cNvPr id="4" name="TextBox 3">
            <a:extLst>
              <a:ext uri="{FF2B5EF4-FFF2-40B4-BE49-F238E27FC236}">
                <a16:creationId xmlns:a16="http://schemas.microsoft.com/office/drawing/2014/main" id="{733C3F39-20AE-FB4C-AA36-9BF4E403A5AB}"/>
              </a:ext>
            </a:extLst>
          </p:cNvPr>
          <p:cNvSpPr txBox="1"/>
          <p:nvPr/>
        </p:nvSpPr>
        <p:spPr>
          <a:xfrm>
            <a:off x="2562497" y="3322776"/>
            <a:ext cx="7067005"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 (int n = 0; n &lt; multiplosDe3.Length; n++)</a:t>
            </a:r>
          </a:p>
          <a:p>
            <a:r>
              <a:rPr lang="en-US" sz="1600" b="1" dirty="0"/>
              <a:t>	{ </a:t>
            </a:r>
          </a:p>
          <a:p>
            <a:r>
              <a:rPr lang="en-US" sz="1600" b="1" dirty="0"/>
              <a:t>	      multiplosDe3[n] += 3;</a:t>
            </a:r>
          </a:p>
          <a:p>
            <a:r>
              <a:rPr lang="en-US" sz="1600" b="1" dirty="0"/>
              <a:t>	      Write($"{multiplosDe3[n]}, ");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331933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EB56-17BF-4249-A5C7-4940E24BC39C}"/>
              </a:ext>
            </a:extLst>
          </p:cNvPr>
          <p:cNvSpPr>
            <a:spLocks noGrp="1"/>
          </p:cNvSpPr>
          <p:nvPr>
            <p:ph type="title"/>
          </p:nvPr>
        </p:nvSpPr>
        <p:spPr/>
        <p:txBody>
          <a:bodyPr/>
          <a:lstStyle/>
          <a:p>
            <a:r>
              <a:rPr lang="en-BO" dirty="0"/>
              <a:t>Variaciones del loop for</a:t>
            </a:r>
          </a:p>
        </p:txBody>
      </p:sp>
      <p:sp>
        <p:nvSpPr>
          <p:cNvPr id="3" name="Content Placeholder 2">
            <a:extLst>
              <a:ext uri="{FF2B5EF4-FFF2-40B4-BE49-F238E27FC236}">
                <a16:creationId xmlns:a16="http://schemas.microsoft.com/office/drawing/2014/main" id="{B9A98C55-3F18-3F4F-84FC-6AC395D6426C}"/>
              </a:ext>
            </a:extLst>
          </p:cNvPr>
          <p:cNvSpPr>
            <a:spLocks noGrp="1"/>
          </p:cNvSpPr>
          <p:nvPr>
            <p:ph idx="1"/>
          </p:nvPr>
        </p:nvSpPr>
        <p:spPr>
          <a:xfrm>
            <a:off x="838200" y="1825625"/>
            <a:ext cx="10515600" cy="1387838"/>
          </a:xfrm>
        </p:spPr>
        <p:txBody>
          <a:bodyPr/>
          <a:lstStyle/>
          <a:p>
            <a:pPr marL="0" indent="0">
              <a:buNone/>
            </a:pPr>
            <a:r>
              <a:rPr lang="en-US" dirty="0"/>
              <a:t>El loop for </a:t>
            </a:r>
            <a:r>
              <a:rPr lang="en-US" dirty="0" err="1"/>
              <a:t>tiene</a:t>
            </a:r>
            <a:r>
              <a:rPr lang="en-US" dirty="0"/>
              <a:t> </a:t>
            </a:r>
            <a:r>
              <a:rPr lang="en-US" dirty="0" err="1"/>
              <a:t>algunas</a:t>
            </a:r>
            <a:r>
              <a:rPr lang="en-US" dirty="0"/>
              <a:t> variants </a:t>
            </a:r>
            <a:r>
              <a:rPr lang="en-US" dirty="0" err="1"/>
              <a:t>permitidas</a:t>
            </a:r>
            <a:r>
              <a:rPr lang="en-US" dirty="0"/>
              <a:t> por la </a:t>
            </a:r>
            <a:r>
              <a:rPr lang="en-US" dirty="0" err="1"/>
              <a:t>sintaxis</a:t>
            </a:r>
            <a:r>
              <a:rPr lang="en-US" dirty="0"/>
              <a:t> de C#. Por </a:t>
            </a:r>
            <a:r>
              <a:rPr lang="en-US" dirty="0" err="1"/>
              <a:t>ejemplo</a:t>
            </a:r>
            <a:r>
              <a:rPr lang="en-US" dirty="0"/>
              <a:t>, los </a:t>
            </a:r>
            <a:r>
              <a:rPr lang="en-US" dirty="0" err="1"/>
              <a:t>parámetros</a:t>
            </a:r>
            <a:r>
              <a:rPr lang="en-US" dirty="0"/>
              <a:t> primero y </a:t>
            </a:r>
            <a:r>
              <a:rPr lang="en-US" dirty="0" err="1"/>
              <a:t>tercero</a:t>
            </a:r>
            <a:r>
              <a:rPr lang="en-US" dirty="0"/>
              <a:t> </a:t>
            </a:r>
            <a:r>
              <a:rPr lang="en-US" dirty="0" err="1"/>
              <a:t>pueden</a:t>
            </a:r>
            <a:r>
              <a:rPr lang="en-US" dirty="0"/>
              <a:t> </a:t>
            </a:r>
            <a:r>
              <a:rPr lang="en-US" dirty="0" err="1"/>
              <a:t>tener</a:t>
            </a:r>
            <a:r>
              <a:rPr lang="en-US" dirty="0"/>
              <a:t> </a:t>
            </a:r>
            <a:r>
              <a:rPr lang="en-US" dirty="0" err="1"/>
              <a:t>varias</a:t>
            </a:r>
            <a:r>
              <a:rPr lang="en-US" dirty="0"/>
              <a:t> </a:t>
            </a:r>
            <a:r>
              <a:rPr lang="en-US" dirty="0" err="1"/>
              <a:t>sentencias</a:t>
            </a:r>
            <a:r>
              <a:rPr lang="en-US" dirty="0"/>
              <a:t> </a:t>
            </a:r>
            <a:r>
              <a:rPr lang="en-US" dirty="0" err="1"/>
              <a:t>separadas</a:t>
            </a:r>
            <a:r>
              <a:rPr lang="en-US" dirty="0"/>
              <a:t> por una coma, o </a:t>
            </a:r>
            <a:r>
              <a:rPr lang="en-US" dirty="0" err="1"/>
              <a:t>ninguna</a:t>
            </a:r>
            <a:r>
              <a:rPr lang="en-US" dirty="0"/>
              <a:t>.</a:t>
            </a:r>
            <a:endParaRPr lang="en-BO" dirty="0"/>
          </a:p>
        </p:txBody>
      </p:sp>
      <p:sp>
        <p:nvSpPr>
          <p:cNvPr id="4" name="TextBox 3">
            <a:extLst>
              <a:ext uri="{FF2B5EF4-FFF2-40B4-BE49-F238E27FC236}">
                <a16:creationId xmlns:a16="http://schemas.microsoft.com/office/drawing/2014/main" id="{795CC11C-20D9-7B45-AD42-852D6726F506}"/>
              </a:ext>
            </a:extLst>
          </p:cNvPr>
          <p:cNvSpPr txBox="1"/>
          <p:nvPr/>
        </p:nvSpPr>
        <p:spPr>
          <a:xfrm>
            <a:off x="838200" y="3644538"/>
            <a:ext cx="6468292" cy="2462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k = 0, m = 3; k &lt; 10; k++, m++) </a:t>
            </a:r>
          </a:p>
          <a:p>
            <a:r>
              <a:rPr lang="en-US" sz="1600" b="1" dirty="0"/>
              <a:t>     {</a:t>
            </a:r>
          </a:p>
          <a:p>
            <a:r>
              <a:rPr lang="en-US" sz="1600" b="1" dirty="0"/>
              <a:t>	Write($"{k * m }; "); 	// </a:t>
            </a:r>
            <a:r>
              <a:rPr lang="en-BO" dirty="0"/>
              <a:t>0; 4; 10; 18; 28; 40; 54; 70; 88; 108;</a:t>
            </a:r>
            <a:endParaRPr lang="en-US" sz="1600" b="1" dirty="0"/>
          </a:p>
          <a:p>
            <a:r>
              <a:rPr lang="en-US" sz="1600" b="1" dirty="0"/>
              <a:t>     }</a:t>
            </a:r>
          </a:p>
          <a:p>
            <a:r>
              <a:rPr lang="en-US" sz="1600" b="1" dirty="0">
                <a:solidFill>
                  <a:schemeClr val="bg1"/>
                </a:solidFill>
              </a:rPr>
              <a:t>}</a:t>
            </a:r>
          </a:p>
          <a:p>
            <a:endParaRPr lang="en-US" sz="1600"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92F6EE-CB40-2949-BC66-97D434AA206A}"/>
              </a:ext>
            </a:extLst>
          </p:cNvPr>
          <p:cNvSpPr txBox="1"/>
          <p:nvPr/>
        </p:nvSpPr>
        <p:spPr>
          <a:xfrm>
            <a:off x="7643948" y="3644537"/>
            <a:ext cx="3709852" cy="2369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n = 0; n &lt; 10;) {</a:t>
            </a:r>
          </a:p>
          <a:p>
            <a:r>
              <a:rPr lang="en-US" sz="1600" b="1" dirty="0"/>
              <a:t>	Write($"{ n++ }; "); 	</a:t>
            </a:r>
          </a:p>
          <a:p>
            <a:r>
              <a:rPr lang="en-US" sz="1600" b="1" dirty="0"/>
              <a:t>	// </a:t>
            </a:r>
            <a:r>
              <a:rPr lang="en-BO" dirty="0"/>
              <a:t>0; 1; 2; 3; 4; 5; 6; 7; 8; 9;</a:t>
            </a:r>
            <a:endParaRPr lang="en-US" sz="1600" b="1" dirty="0"/>
          </a:p>
          <a:p>
            <a:r>
              <a:rPr lang="en-US" sz="1600" b="1" dirty="0"/>
              <a:t>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023299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E3F0-B89F-A645-97CF-9931EF7E256C}"/>
              </a:ext>
            </a:extLst>
          </p:cNvPr>
          <p:cNvSpPr>
            <a:spLocks noGrp="1"/>
          </p:cNvSpPr>
          <p:nvPr>
            <p:ph type="title"/>
          </p:nvPr>
        </p:nvSpPr>
        <p:spPr/>
        <p:txBody>
          <a:bodyPr/>
          <a:lstStyle/>
          <a:p>
            <a:r>
              <a:rPr lang="en-US" dirty="0"/>
              <a:t>l</a:t>
            </a:r>
            <a:r>
              <a:rPr lang="en-BO" dirty="0"/>
              <a:t>oop while</a:t>
            </a:r>
          </a:p>
        </p:txBody>
      </p:sp>
      <p:sp>
        <p:nvSpPr>
          <p:cNvPr id="3" name="Content Placeholder 2">
            <a:extLst>
              <a:ext uri="{FF2B5EF4-FFF2-40B4-BE49-F238E27FC236}">
                <a16:creationId xmlns:a16="http://schemas.microsoft.com/office/drawing/2014/main" id="{86CB197E-2411-0F46-99BE-A808B57BDCC4}"/>
              </a:ext>
            </a:extLst>
          </p:cNvPr>
          <p:cNvSpPr>
            <a:spLocks noGrp="1"/>
          </p:cNvSpPr>
          <p:nvPr>
            <p:ph idx="1"/>
          </p:nvPr>
        </p:nvSpPr>
        <p:spPr>
          <a:xfrm>
            <a:off x="838200" y="1825625"/>
            <a:ext cx="10515600" cy="952409"/>
          </a:xfrm>
        </p:spPr>
        <p:txBody>
          <a:bodyPr>
            <a:normAutofit fontScale="77500" lnSpcReduction="20000"/>
          </a:bodyPr>
          <a:lstStyle/>
          <a:p>
            <a:r>
              <a:rPr lang="en-US" dirty="0"/>
              <a:t>El loop while se </a:t>
            </a:r>
            <a:r>
              <a:rPr lang="en-US" dirty="0" err="1"/>
              <a:t>itera</a:t>
            </a:r>
            <a:r>
              <a:rPr lang="en-US" dirty="0"/>
              <a:t> a </a:t>
            </a:r>
            <a:r>
              <a:rPr lang="en-US" dirty="0" err="1"/>
              <a:t>través</a:t>
            </a:r>
            <a:r>
              <a:rPr lang="en-US" dirty="0"/>
              <a:t> del </a:t>
            </a:r>
            <a:r>
              <a:rPr lang="en-US" dirty="0" err="1"/>
              <a:t>bloque</a:t>
            </a:r>
            <a:r>
              <a:rPr lang="en-US" dirty="0"/>
              <a:t> de </a:t>
            </a:r>
            <a:r>
              <a:rPr lang="en-US" dirty="0" err="1"/>
              <a:t>código</a:t>
            </a:r>
            <a:r>
              <a:rPr lang="en-US" dirty="0"/>
              <a:t> solo </a:t>
            </a:r>
            <a:r>
              <a:rPr lang="en-US" dirty="0" err="1"/>
              <a:t>si</a:t>
            </a:r>
            <a:r>
              <a:rPr lang="en-US" dirty="0"/>
              <a:t> </a:t>
            </a:r>
            <a:r>
              <a:rPr lang="en-US" dirty="0" err="1"/>
              <a:t>su</a:t>
            </a:r>
            <a:r>
              <a:rPr lang="en-US" dirty="0"/>
              <a:t> </a:t>
            </a:r>
            <a:r>
              <a:rPr lang="en-US" dirty="0" err="1"/>
              <a:t>condición</a:t>
            </a:r>
            <a:r>
              <a:rPr lang="en-US" dirty="0"/>
              <a:t> es </a:t>
            </a:r>
            <a:r>
              <a:rPr lang="en-US" dirty="0" err="1"/>
              <a:t>verdadera</a:t>
            </a:r>
            <a:r>
              <a:rPr lang="en-US" dirty="0"/>
              <a:t> y </a:t>
            </a:r>
            <a:r>
              <a:rPr lang="en-US" dirty="0" err="1"/>
              <a:t>continuará</a:t>
            </a:r>
            <a:r>
              <a:rPr lang="en-US" dirty="0"/>
              <a:t> </a:t>
            </a:r>
            <a:r>
              <a:rPr lang="en-US" dirty="0" err="1"/>
              <a:t>en</a:t>
            </a:r>
            <a:r>
              <a:rPr lang="en-US" dirty="0"/>
              <a:t> </a:t>
            </a:r>
            <a:r>
              <a:rPr lang="en-US" dirty="0" err="1"/>
              <a:t>ciclo</a:t>
            </a:r>
            <a:r>
              <a:rPr lang="en-US" dirty="0"/>
              <a:t> </a:t>
            </a:r>
            <a:r>
              <a:rPr lang="en-US" dirty="0" err="1"/>
              <a:t>mientras</a:t>
            </a:r>
            <a:r>
              <a:rPr lang="en-US" dirty="0"/>
              <a:t> la </a:t>
            </a:r>
            <a:r>
              <a:rPr lang="en-US" dirty="0" err="1"/>
              <a:t>expresión</a:t>
            </a:r>
            <a:r>
              <a:rPr lang="en-US" dirty="0"/>
              <a:t> </a:t>
            </a:r>
            <a:r>
              <a:rPr lang="en-US" dirty="0" err="1"/>
              <a:t>booleana</a:t>
            </a:r>
            <a:r>
              <a:rPr lang="en-US" dirty="0"/>
              <a:t> entre </a:t>
            </a:r>
            <a:r>
              <a:rPr lang="en-US" dirty="0" err="1"/>
              <a:t>paréntesis</a:t>
            </a:r>
            <a:r>
              <a:rPr lang="en-US" dirty="0"/>
              <a:t> sea </a:t>
            </a:r>
            <a:r>
              <a:rPr lang="en-US" dirty="0" err="1"/>
              <a:t>verdadera</a:t>
            </a:r>
            <a:r>
              <a:rPr lang="en-US" dirty="0"/>
              <a:t>. </a:t>
            </a:r>
            <a:r>
              <a:rPr lang="en-US" dirty="0" err="1"/>
              <a:t>Tenga</a:t>
            </a:r>
            <a:r>
              <a:rPr lang="en-US" dirty="0"/>
              <a:t> </a:t>
            </a:r>
            <a:r>
              <a:rPr lang="en-US" dirty="0" err="1"/>
              <a:t>en</a:t>
            </a:r>
            <a:r>
              <a:rPr lang="en-US" dirty="0"/>
              <a:t> </a:t>
            </a:r>
            <a:r>
              <a:rPr lang="en-US" dirty="0" err="1"/>
              <a:t>cuenta</a:t>
            </a:r>
            <a:r>
              <a:rPr lang="en-US" dirty="0"/>
              <a:t> que la expresión0 solo se </a:t>
            </a:r>
            <a:r>
              <a:rPr lang="en-US" dirty="0" err="1"/>
              <a:t>verifica</a:t>
            </a:r>
            <a:r>
              <a:rPr lang="en-US" dirty="0"/>
              <a:t> al </a:t>
            </a:r>
            <a:r>
              <a:rPr lang="en-US" dirty="0" err="1"/>
              <a:t>comienzo</a:t>
            </a:r>
            <a:r>
              <a:rPr lang="en-US" dirty="0"/>
              <a:t> de </a:t>
            </a:r>
            <a:r>
              <a:rPr lang="en-US" dirty="0" err="1"/>
              <a:t>cada</a:t>
            </a:r>
            <a:r>
              <a:rPr lang="en-US" dirty="0"/>
              <a:t> </a:t>
            </a:r>
            <a:r>
              <a:rPr lang="en-US" dirty="0" err="1"/>
              <a:t>iteración</a:t>
            </a:r>
            <a:r>
              <a:rPr lang="en-US" dirty="0"/>
              <a:t>.</a:t>
            </a:r>
            <a:endParaRPr lang="en-BO" dirty="0"/>
          </a:p>
        </p:txBody>
      </p:sp>
      <p:sp>
        <p:nvSpPr>
          <p:cNvPr id="4" name="TextBox 3">
            <a:extLst>
              <a:ext uri="{FF2B5EF4-FFF2-40B4-BE49-F238E27FC236}">
                <a16:creationId xmlns:a16="http://schemas.microsoft.com/office/drawing/2014/main" id="{A06A625E-8F4E-9E4E-BE1A-605BD397B295}"/>
              </a:ext>
            </a:extLst>
          </p:cNvPr>
          <p:cNvSpPr txBox="1"/>
          <p:nvPr/>
        </p:nvSpPr>
        <p:spPr>
          <a:xfrm>
            <a:off x="2562497" y="2830334"/>
            <a:ext cx="7067005" cy="3662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while (n &lt; multiplosDe3.Length)</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130449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D808-B778-1549-BE00-5F2D0195F7DA}"/>
              </a:ext>
            </a:extLst>
          </p:cNvPr>
          <p:cNvSpPr>
            <a:spLocks noGrp="1"/>
          </p:cNvSpPr>
          <p:nvPr>
            <p:ph type="title"/>
          </p:nvPr>
        </p:nvSpPr>
        <p:spPr/>
        <p:txBody>
          <a:bodyPr/>
          <a:lstStyle/>
          <a:p>
            <a:r>
              <a:rPr lang="en-US" dirty="0"/>
              <a:t>l</a:t>
            </a:r>
            <a:r>
              <a:rPr lang="en-BO" dirty="0"/>
              <a:t>oop do-while</a:t>
            </a:r>
          </a:p>
        </p:txBody>
      </p:sp>
      <p:sp>
        <p:nvSpPr>
          <p:cNvPr id="3" name="Content Placeholder 2">
            <a:extLst>
              <a:ext uri="{FF2B5EF4-FFF2-40B4-BE49-F238E27FC236}">
                <a16:creationId xmlns:a16="http://schemas.microsoft.com/office/drawing/2014/main" id="{32B6D50D-0D9D-284C-987D-762EB99133DD}"/>
              </a:ext>
            </a:extLst>
          </p:cNvPr>
          <p:cNvSpPr>
            <a:spLocks noGrp="1"/>
          </p:cNvSpPr>
          <p:nvPr>
            <p:ph idx="1"/>
          </p:nvPr>
        </p:nvSpPr>
        <p:spPr>
          <a:xfrm>
            <a:off x="838200" y="1825625"/>
            <a:ext cx="10515600" cy="752112"/>
          </a:xfrm>
        </p:spPr>
        <p:txBody>
          <a:bodyPr>
            <a:normAutofit fontScale="70000" lnSpcReduction="20000"/>
          </a:bodyPr>
          <a:lstStyle/>
          <a:p>
            <a:pPr marL="0" indent="0">
              <a:buNone/>
            </a:pPr>
            <a:r>
              <a:rPr lang="en-US" dirty="0"/>
              <a:t>El loop do-while </a:t>
            </a:r>
            <a:r>
              <a:rPr lang="en-US" dirty="0" err="1"/>
              <a:t>funciona</a:t>
            </a:r>
            <a:r>
              <a:rPr lang="en-US" dirty="0"/>
              <a:t> de la </a:t>
            </a:r>
            <a:r>
              <a:rPr lang="en-US" dirty="0" err="1"/>
              <a:t>misma</a:t>
            </a:r>
            <a:r>
              <a:rPr lang="en-US" dirty="0"/>
              <a:t> </a:t>
            </a:r>
            <a:r>
              <a:rPr lang="en-US" dirty="0" err="1"/>
              <a:t>manera</a:t>
            </a:r>
            <a:r>
              <a:rPr lang="en-US" dirty="0"/>
              <a:t> que el loop while, </a:t>
            </a:r>
            <a:r>
              <a:rPr lang="en-US" dirty="0" err="1"/>
              <a:t>excepto</a:t>
            </a:r>
            <a:r>
              <a:rPr lang="en-US" dirty="0"/>
              <a:t> que la </a:t>
            </a:r>
            <a:r>
              <a:rPr lang="en-US" dirty="0" err="1"/>
              <a:t>comprobación</a:t>
            </a:r>
            <a:r>
              <a:rPr lang="en-US" dirty="0"/>
              <a:t> de la </a:t>
            </a:r>
            <a:r>
              <a:rPr lang="en-US" dirty="0" err="1"/>
              <a:t>expresión</a:t>
            </a:r>
            <a:r>
              <a:rPr lang="en-US" dirty="0"/>
              <a:t> de control se </a:t>
            </a:r>
            <a:r>
              <a:rPr lang="en-US" dirty="0" err="1"/>
              <a:t>efectúa</a:t>
            </a:r>
            <a:r>
              <a:rPr lang="en-US" dirty="0"/>
              <a:t> al final. Este loop </a:t>
            </a:r>
            <a:r>
              <a:rPr lang="en-US" dirty="0" err="1"/>
              <a:t>ejecuta</a:t>
            </a:r>
            <a:r>
              <a:rPr lang="en-US" dirty="0"/>
              <a:t> una </a:t>
            </a:r>
            <a:r>
              <a:rPr lang="en-US" dirty="0" err="1"/>
              <a:t>iteración</a:t>
            </a:r>
            <a:r>
              <a:rPr lang="en-US" dirty="0"/>
              <a:t> al </a:t>
            </a:r>
            <a:r>
              <a:rPr lang="en-US" dirty="0" err="1"/>
              <a:t>menos</a:t>
            </a:r>
            <a:r>
              <a:rPr lang="en-US" dirty="0"/>
              <a:t> una </a:t>
            </a:r>
            <a:r>
              <a:rPr lang="en-US" dirty="0" err="1"/>
              <a:t>vez</a:t>
            </a:r>
            <a:r>
              <a:rPr lang="en-US" dirty="0"/>
              <a:t>.</a:t>
            </a:r>
            <a:endParaRPr lang="en-BO" dirty="0"/>
          </a:p>
        </p:txBody>
      </p:sp>
      <p:sp>
        <p:nvSpPr>
          <p:cNvPr id="4" name="TextBox 3">
            <a:extLst>
              <a:ext uri="{FF2B5EF4-FFF2-40B4-BE49-F238E27FC236}">
                <a16:creationId xmlns:a16="http://schemas.microsoft.com/office/drawing/2014/main" id="{9491E396-3A1D-6646-8C20-A0F9A998F272}"/>
              </a:ext>
            </a:extLst>
          </p:cNvPr>
          <p:cNvSpPr txBox="1"/>
          <p:nvPr/>
        </p:nvSpPr>
        <p:spPr>
          <a:xfrm>
            <a:off x="2562497" y="2584113"/>
            <a:ext cx="7067005" cy="390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do</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 while (n &lt; multiplosDe3.Length);</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025133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C018-F838-034F-B503-6EAE4E875CC3}"/>
              </a:ext>
            </a:extLst>
          </p:cNvPr>
          <p:cNvSpPr>
            <a:spLocks noGrp="1"/>
          </p:cNvSpPr>
          <p:nvPr>
            <p:ph type="title"/>
          </p:nvPr>
        </p:nvSpPr>
        <p:spPr/>
        <p:txBody>
          <a:bodyPr/>
          <a:lstStyle/>
          <a:p>
            <a:r>
              <a:rPr lang="en-US" dirty="0"/>
              <a:t>break y continue</a:t>
            </a:r>
            <a:endParaRPr lang="en-BO" dirty="0"/>
          </a:p>
        </p:txBody>
      </p:sp>
      <p:sp>
        <p:nvSpPr>
          <p:cNvPr id="3" name="Content Placeholder 2">
            <a:extLst>
              <a:ext uri="{FF2B5EF4-FFF2-40B4-BE49-F238E27FC236}">
                <a16:creationId xmlns:a16="http://schemas.microsoft.com/office/drawing/2014/main" id="{60E62EA7-B20E-084E-A960-A32DD1E98EEB}"/>
              </a:ext>
            </a:extLst>
          </p:cNvPr>
          <p:cNvSpPr>
            <a:spLocks noGrp="1"/>
          </p:cNvSpPr>
          <p:nvPr>
            <p:ph idx="1"/>
          </p:nvPr>
        </p:nvSpPr>
        <p:spPr>
          <a:xfrm>
            <a:off x="7245532" y="1963872"/>
            <a:ext cx="4108268" cy="387848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Hay 2 keywords </a:t>
            </a:r>
            <a:r>
              <a:rPr lang="en-US" dirty="0" err="1"/>
              <a:t>especiales</a:t>
            </a:r>
            <a:r>
              <a:rPr lang="en-US" dirty="0"/>
              <a:t> que se </a:t>
            </a:r>
            <a:r>
              <a:rPr lang="en-US" dirty="0" err="1"/>
              <a:t>pueden</a:t>
            </a:r>
            <a:r>
              <a:rPr lang="en-US" dirty="0"/>
              <a:t> </a:t>
            </a:r>
            <a:r>
              <a:rPr lang="en-US" dirty="0" err="1"/>
              <a:t>usar</a:t>
            </a:r>
            <a:r>
              <a:rPr lang="en-US" dirty="0"/>
              <a:t> dentro de los loops para romper con la </a:t>
            </a:r>
            <a:r>
              <a:rPr lang="en-US" dirty="0" err="1"/>
              <a:t>secuencia</a:t>
            </a:r>
            <a:r>
              <a:rPr lang="en-US" dirty="0"/>
              <a:t> normal de las </a:t>
            </a:r>
            <a:r>
              <a:rPr lang="en-US" dirty="0" err="1"/>
              <a:t>sentencias</a:t>
            </a:r>
            <a:r>
              <a:rPr lang="en-US" dirty="0"/>
              <a:t>: break y continue.</a:t>
            </a:r>
          </a:p>
          <a:p>
            <a:pPr marL="0" indent="0">
              <a:buNone/>
            </a:pPr>
            <a:r>
              <a:rPr lang="en-US" dirty="0"/>
              <a:t> </a:t>
            </a:r>
          </a:p>
          <a:p>
            <a:r>
              <a:rPr lang="en-US" dirty="0"/>
              <a:t>break </a:t>
            </a:r>
            <a:r>
              <a:rPr lang="en-US" dirty="0" err="1"/>
              <a:t>finaliza</a:t>
            </a:r>
            <a:r>
              <a:rPr lang="en-US" dirty="0"/>
              <a:t> la </a:t>
            </a:r>
            <a:r>
              <a:rPr lang="en-US" dirty="0" err="1"/>
              <a:t>ejecución</a:t>
            </a:r>
            <a:r>
              <a:rPr lang="en-US" dirty="0"/>
              <a:t> del loop y continua con la </a:t>
            </a:r>
            <a:r>
              <a:rPr lang="en-US" dirty="0" err="1"/>
              <a:t>siguiente</a:t>
            </a:r>
            <a:r>
              <a:rPr lang="en-US" dirty="0"/>
              <a:t> </a:t>
            </a:r>
            <a:r>
              <a:rPr lang="en-US" dirty="0" err="1"/>
              <a:t>línea</a:t>
            </a:r>
            <a:r>
              <a:rPr lang="en-US" dirty="0"/>
              <a:t> </a:t>
            </a:r>
            <a:r>
              <a:rPr lang="en-US" dirty="0" err="1"/>
              <a:t>después</a:t>
            </a:r>
            <a:r>
              <a:rPr lang="en-US" dirty="0"/>
              <a:t> del </a:t>
            </a:r>
            <a:r>
              <a:rPr lang="en-US" dirty="0" err="1"/>
              <a:t>bloque</a:t>
            </a:r>
            <a:r>
              <a:rPr lang="en-US" dirty="0"/>
              <a:t> de </a:t>
            </a:r>
            <a:r>
              <a:rPr lang="en-US" dirty="0" err="1"/>
              <a:t>código</a:t>
            </a:r>
            <a:r>
              <a:rPr lang="en-US" dirty="0"/>
              <a:t>.</a:t>
            </a:r>
          </a:p>
          <a:p>
            <a:r>
              <a:rPr lang="en-US" dirty="0"/>
              <a:t>continue </a:t>
            </a:r>
            <a:r>
              <a:rPr lang="en-US" dirty="0" err="1"/>
              <a:t>suspende</a:t>
            </a:r>
            <a:r>
              <a:rPr lang="en-US" dirty="0"/>
              <a:t> la </a:t>
            </a:r>
            <a:r>
              <a:rPr lang="en-US" dirty="0" err="1"/>
              <a:t>presente</a:t>
            </a:r>
            <a:r>
              <a:rPr lang="en-US" dirty="0"/>
              <a:t> </a:t>
            </a:r>
            <a:r>
              <a:rPr lang="en-US" dirty="0" err="1"/>
              <a:t>iteración</a:t>
            </a:r>
            <a:r>
              <a:rPr lang="en-US" dirty="0"/>
              <a:t> para </a:t>
            </a:r>
            <a:r>
              <a:rPr lang="en-US" dirty="0" err="1"/>
              <a:t>continuar</a:t>
            </a:r>
            <a:r>
              <a:rPr lang="en-US" dirty="0"/>
              <a:t> con la </a:t>
            </a:r>
            <a:r>
              <a:rPr lang="en-US" dirty="0" err="1"/>
              <a:t>siguiente</a:t>
            </a:r>
            <a:r>
              <a:rPr lang="en-US" dirty="0"/>
              <a:t>.</a:t>
            </a:r>
            <a:endParaRPr lang="en-BO" dirty="0"/>
          </a:p>
        </p:txBody>
      </p:sp>
      <p:sp>
        <p:nvSpPr>
          <p:cNvPr id="5" name="TextBox 4">
            <a:extLst>
              <a:ext uri="{FF2B5EF4-FFF2-40B4-BE49-F238E27FC236}">
                <a16:creationId xmlns:a16="http://schemas.microsoft.com/office/drawing/2014/main" id="{54561F1C-6DB1-1843-B83C-A9B802490542}"/>
              </a:ext>
            </a:extLst>
          </p:cNvPr>
          <p:cNvSpPr txBox="1"/>
          <p:nvPr/>
        </p:nvSpPr>
        <p:spPr>
          <a:xfrm>
            <a:off x="838200" y="1825625"/>
            <a:ext cx="6241869"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-1;</a:t>
            </a:r>
          </a:p>
          <a:p>
            <a:r>
              <a:rPr lang="en-US" sz="1600" b="1" dirty="0"/>
              <a:t>	while (n &lt; multiplosDe3.Length)</a:t>
            </a:r>
          </a:p>
          <a:p>
            <a:r>
              <a:rPr lang="en-US" sz="1600" b="1" dirty="0"/>
              <a:t>	{ </a:t>
            </a:r>
          </a:p>
          <a:p>
            <a:r>
              <a:rPr lang="en-US" sz="1600" b="1" dirty="0"/>
              <a:t>	      n++; </a:t>
            </a:r>
          </a:p>
          <a:p>
            <a:r>
              <a:rPr lang="en-US" sz="1600" b="1" dirty="0"/>
              <a:t>	      if(n == 5) break;		// fin del loop</a:t>
            </a:r>
          </a:p>
          <a:p>
            <a:r>
              <a:rPr lang="en-US" sz="1600" b="1" dirty="0"/>
              <a:t>	      if(n == 3) continue;	// al principio del loop</a:t>
            </a:r>
          </a:p>
          <a:p>
            <a:r>
              <a:rPr lang="en-US" sz="1600" b="1" dirty="0"/>
              <a:t>	      multiplosDe3[n] += 3;</a:t>
            </a:r>
          </a:p>
          <a:p>
            <a:r>
              <a:rPr lang="en-US" sz="1600" b="1" dirty="0"/>
              <a:t>	      Write($"{multiplosDe3[n]}, ");</a:t>
            </a:r>
          </a:p>
          <a:p>
            <a:r>
              <a:rPr lang="en-US" sz="1600" b="1" dirty="0"/>
              <a:t>	} 	</a:t>
            </a:r>
          </a:p>
          <a:p>
            <a:r>
              <a:rPr lang="en-US" sz="1600" b="1" dirty="0"/>
              <a:t>	Write("}"); 		// { 6, 9, 12, 18,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633957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0946-78BE-D448-8137-99E37CC0074F}"/>
              </a:ext>
            </a:extLst>
          </p:cNvPr>
          <p:cNvSpPr>
            <a:spLocks noGrp="1"/>
          </p:cNvSpPr>
          <p:nvPr>
            <p:ph type="title"/>
          </p:nvPr>
        </p:nvSpPr>
        <p:spPr/>
        <p:txBody>
          <a:bodyPr/>
          <a:lstStyle/>
          <a:p>
            <a:r>
              <a:rPr lang="en-BO" dirty="0"/>
              <a:t>Capítulo 6</a:t>
            </a:r>
          </a:p>
        </p:txBody>
      </p:sp>
      <p:sp>
        <p:nvSpPr>
          <p:cNvPr id="3" name="Content Placeholder 2">
            <a:extLst>
              <a:ext uri="{FF2B5EF4-FFF2-40B4-BE49-F238E27FC236}">
                <a16:creationId xmlns:a16="http://schemas.microsoft.com/office/drawing/2014/main" id="{919B5184-F5C3-DB4D-B4F1-1605FB34CE38}"/>
              </a:ext>
            </a:extLst>
          </p:cNvPr>
          <p:cNvSpPr>
            <a:spLocks noGrp="1"/>
          </p:cNvSpPr>
          <p:nvPr>
            <p:ph idx="1"/>
          </p:nvPr>
        </p:nvSpPr>
        <p:spPr/>
        <p:txBody>
          <a:bodyPr>
            <a:normAutofit/>
          </a:bodyPr>
          <a:lstStyle/>
          <a:p>
            <a:pPr marL="0" indent="0">
              <a:buNone/>
            </a:pPr>
            <a:r>
              <a:rPr lang="en-BO" sz="4000" b="1" dirty="0"/>
              <a:t>Métodos</a:t>
            </a:r>
          </a:p>
          <a:p>
            <a:pPr marL="0" indent="0">
              <a:buNone/>
            </a:pPr>
            <a:endParaRPr lang="en-BO" sz="4000" b="1" dirty="0"/>
          </a:p>
          <a:p>
            <a:pPr marL="0" indent="0">
              <a:buNone/>
            </a:pPr>
            <a:r>
              <a:rPr lang="en-US" dirty="0"/>
              <a:t>L</a:t>
            </a:r>
            <a:r>
              <a:rPr lang="en-BO" dirty="0"/>
              <a:t>as funciones en C# se definen dentro de clase y se llaman Métodos</a:t>
            </a:r>
          </a:p>
        </p:txBody>
      </p:sp>
    </p:spTree>
    <p:extLst>
      <p:ext uri="{BB962C8B-B14F-4D97-AF65-F5344CB8AC3E}">
        <p14:creationId xmlns:p14="http://schemas.microsoft.com/office/powerpoint/2010/main" val="3308402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4E4-93EE-E845-9799-DF3D692DBB29}"/>
              </a:ext>
            </a:extLst>
          </p:cNvPr>
          <p:cNvSpPr>
            <a:spLocks noGrp="1"/>
          </p:cNvSpPr>
          <p:nvPr>
            <p:ph type="title"/>
          </p:nvPr>
        </p:nvSpPr>
        <p:spPr/>
        <p:txBody>
          <a:bodyPr/>
          <a:lstStyle/>
          <a:p>
            <a:r>
              <a:rPr lang="en-BO" dirty="0"/>
              <a:t>Definición de métodos</a:t>
            </a:r>
          </a:p>
        </p:txBody>
      </p:sp>
      <p:sp>
        <p:nvSpPr>
          <p:cNvPr id="3" name="Content Placeholder 2">
            <a:extLst>
              <a:ext uri="{FF2B5EF4-FFF2-40B4-BE49-F238E27FC236}">
                <a16:creationId xmlns:a16="http://schemas.microsoft.com/office/drawing/2014/main" id="{70A65DA1-8797-8C42-9B92-4620D16BD15C}"/>
              </a:ext>
            </a:extLst>
          </p:cNvPr>
          <p:cNvSpPr>
            <a:spLocks noGrp="1"/>
          </p:cNvSpPr>
          <p:nvPr>
            <p:ph idx="1"/>
          </p:nvPr>
        </p:nvSpPr>
        <p:spPr>
          <a:xfrm>
            <a:off x="4171406" y="1825625"/>
            <a:ext cx="7182393" cy="4496798"/>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Los </a:t>
            </a:r>
            <a:r>
              <a:rPr lang="en-US" dirty="0" err="1"/>
              <a:t>métodos</a:t>
            </a:r>
            <a:r>
              <a:rPr lang="en-US" dirty="0"/>
              <a:t> </a:t>
            </a:r>
            <a:r>
              <a:rPr lang="en-US" dirty="0" err="1"/>
              <a:t>en</a:t>
            </a:r>
            <a:r>
              <a:rPr lang="en-US" dirty="0"/>
              <a:t> C# se </a:t>
            </a:r>
            <a:r>
              <a:rPr lang="en-US" dirty="0" err="1"/>
              <a:t>definen</a:t>
            </a:r>
            <a:r>
              <a:rPr lang="en-US" dirty="0"/>
              <a:t> </a:t>
            </a:r>
            <a:r>
              <a:rPr lang="en-US" dirty="0" err="1"/>
              <a:t>siempre</a:t>
            </a:r>
            <a:r>
              <a:rPr lang="en-US" dirty="0"/>
              <a:t> dentro de una </a:t>
            </a:r>
            <a:r>
              <a:rPr lang="en-US" dirty="0" err="1"/>
              <a:t>clase</a:t>
            </a:r>
            <a:r>
              <a:rPr lang="en-US" dirty="0"/>
              <a:t> (class) o </a:t>
            </a:r>
            <a:r>
              <a:rPr lang="en-US" dirty="0" err="1"/>
              <a:t>estructura</a:t>
            </a:r>
            <a:r>
              <a:rPr lang="en-US" dirty="0"/>
              <a:t> (struct), por lo que </a:t>
            </a:r>
            <a:r>
              <a:rPr lang="en-US" dirty="0" err="1"/>
              <a:t>siempre</a:t>
            </a:r>
            <a:r>
              <a:rPr lang="en-US" dirty="0"/>
              <a:t> </a:t>
            </a:r>
            <a:r>
              <a:rPr lang="en-US" dirty="0" err="1"/>
              <a:t>cada</a:t>
            </a:r>
            <a:r>
              <a:rPr lang="en-US" dirty="0"/>
              <a:t> </a:t>
            </a:r>
            <a:r>
              <a:rPr lang="en-US" dirty="0" err="1"/>
              <a:t>método</a:t>
            </a:r>
            <a:r>
              <a:rPr lang="en-US" dirty="0"/>
              <a:t> se </a:t>
            </a:r>
            <a:r>
              <a:rPr lang="en-US" dirty="0" err="1"/>
              <a:t>asocia</a:t>
            </a:r>
            <a:r>
              <a:rPr lang="en-US" dirty="0"/>
              <a:t> a la </a:t>
            </a:r>
            <a:r>
              <a:rPr lang="en-US" dirty="0" err="1"/>
              <a:t>clase</a:t>
            </a:r>
            <a:r>
              <a:rPr lang="en-US" dirty="0"/>
              <a:t> o </a:t>
            </a:r>
            <a:r>
              <a:rPr lang="en-US" dirty="0" err="1"/>
              <a:t>estructura</a:t>
            </a:r>
            <a:r>
              <a:rPr lang="en-US" dirty="0"/>
              <a:t> </a:t>
            </a:r>
            <a:r>
              <a:rPr lang="en-US" dirty="0" err="1"/>
              <a:t>en</a:t>
            </a:r>
            <a:r>
              <a:rPr lang="en-US" dirty="0"/>
              <a:t> la que se define. </a:t>
            </a:r>
          </a:p>
          <a:p>
            <a:pPr marL="0" indent="0">
              <a:buNone/>
            </a:pPr>
            <a:endParaRPr lang="en-US" sz="1400" dirty="0"/>
          </a:p>
          <a:p>
            <a:pPr marL="0" indent="0">
              <a:buNone/>
            </a:pPr>
            <a:r>
              <a:rPr lang="en-US" dirty="0"/>
              <a:t>Es </a:t>
            </a:r>
            <a:r>
              <a:rPr lang="en-US" dirty="0" err="1"/>
              <a:t>típico</a:t>
            </a:r>
            <a:r>
              <a:rPr lang="en-US" dirty="0"/>
              <a:t> de los </a:t>
            </a:r>
            <a:r>
              <a:rPr lang="en-US" dirty="0" err="1"/>
              <a:t>lenguajes</a:t>
            </a:r>
            <a:r>
              <a:rPr lang="en-US" dirty="0"/>
              <a:t> OOP </a:t>
            </a:r>
            <a:r>
              <a:rPr lang="en-US" dirty="0" err="1"/>
              <a:t>llamar</a:t>
            </a:r>
            <a:r>
              <a:rPr lang="en-US" dirty="0"/>
              <a:t> </a:t>
            </a:r>
            <a:r>
              <a:rPr lang="en-US" dirty="0" err="1"/>
              <a:t>métodos</a:t>
            </a:r>
            <a:r>
              <a:rPr lang="en-US" dirty="0"/>
              <a:t> a las </a:t>
            </a:r>
            <a:r>
              <a:rPr lang="en-US" dirty="0" err="1"/>
              <a:t>funciones</a:t>
            </a:r>
            <a:r>
              <a:rPr lang="en-US" dirty="0"/>
              <a:t> (</a:t>
            </a:r>
            <a:r>
              <a:rPr lang="en-US" dirty="0" err="1"/>
              <a:t>más</a:t>
            </a:r>
            <a:r>
              <a:rPr lang="en-US" dirty="0"/>
              <a:t> </a:t>
            </a:r>
            <a:r>
              <a:rPr lang="en-US" dirty="0" err="1"/>
              <a:t>usado</a:t>
            </a:r>
            <a:r>
              <a:rPr lang="en-US" dirty="0"/>
              <a:t> </a:t>
            </a:r>
            <a:r>
              <a:rPr lang="en-US" dirty="0" err="1"/>
              <a:t>en</a:t>
            </a:r>
            <a:r>
              <a:rPr lang="en-US" dirty="0"/>
              <a:t> </a:t>
            </a:r>
            <a:r>
              <a:rPr lang="en-US" dirty="0" err="1"/>
              <a:t>otros</a:t>
            </a:r>
            <a:r>
              <a:rPr lang="en-US" dirty="0"/>
              <a:t> </a:t>
            </a:r>
            <a:r>
              <a:rPr lang="en-US" dirty="0" err="1"/>
              <a:t>lenguajes</a:t>
            </a:r>
            <a:r>
              <a:rPr lang="en-US" dirty="0"/>
              <a:t>). Y se </a:t>
            </a:r>
            <a:r>
              <a:rPr lang="en-US" dirty="0" err="1"/>
              <a:t>trata</a:t>
            </a:r>
            <a:r>
              <a:rPr lang="en-US" dirty="0"/>
              <a:t> </a:t>
            </a:r>
            <a:r>
              <a:rPr lang="en-US" dirty="0" err="1"/>
              <a:t>simplemente</a:t>
            </a:r>
            <a:r>
              <a:rPr lang="en-US" dirty="0"/>
              <a:t> de una forma de </a:t>
            </a:r>
            <a:r>
              <a:rPr lang="en-US" dirty="0" err="1"/>
              <a:t>agrupación</a:t>
            </a:r>
            <a:r>
              <a:rPr lang="en-US" dirty="0"/>
              <a:t> de </a:t>
            </a:r>
            <a:r>
              <a:rPr lang="en-US" dirty="0" err="1"/>
              <a:t>sentencias</a:t>
            </a:r>
            <a:r>
              <a:rPr lang="en-US" dirty="0"/>
              <a:t> bajo un </a:t>
            </a:r>
            <a:r>
              <a:rPr lang="en-US" dirty="0" err="1"/>
              <a:t>bloque</a:t>
            </a:r>
            <a:r>
              <a:rPr lang="en-US" dirty="0"/>
              <a:t> con un </a:t>
            </a:r>
            <a:r>
              <a:rPr lang="en-US" dirty="0" err="1"/>
              <a:t>nombre</a:t>
            </a:r>
            <a:r>
              <a:rPr lang="en-US" dirty="0"/>
              <a:t>, para </a:t>
            </a:r>
            <a:r>
              <a:rPr lang="en-US" dirty="0" err="1"/>
              <a:t>poder</a:t>
            </a:r>
            <a:r>
              <a:rPr lang="en-US" dirty="0"/>
              <a:t> </a:t>
            </a:r>
            <a:r>
              <a:rPr lang="en-US" dirty="0" err="1"/>
              <a:t>invocarlo</a:t>
            </a:r>
            <a:r>
              <a:rPr lang="en-US" dirty="0"/>
              <a:t> </a:t>
            </a:r>
            <a:r>
              <a:rPr lang="en-US" dirty="0" err="1"/>
              <a:t>luego</a:t>
            </a:r>
            <a:r>
              <a:rPr lang="en-US" dirty="0"/>
              <a:t> </a:t>
            </a:r>
            <a:r>
              <a:rPr lang="en-US" dirty="0" err="1"/>
              <a:t>como</a:t>
            </a:r>
            <a:r>
              <a:rPr lang="en-US" dirty="0"/>
              <a:t> una </a:t>
            </a:r>
            <a:r>
              <a:rPr lang="en-US" dirty="0" err="1"/>
              <a:t>unidad</a:t>
            </a:r>
            <a:r>
              <a:rPr lang="en-US" dirty="0"/>
              <a:t>. Al ser </a:t>
            </a:r>
            <a:r>
              <a:rPr lang="en-US" dirty="0" err="1"/>
              <a:t>invocado</a:t>
            </a:r>
            <a:r>
              <a:rPr lang="en-US" dirty="0"/>
              <a:t> un </a:t>
            </a:r>
            <a:r>
              <a:rPr lang="en-US" dirty="0" err="1"/>
              <a:t>método</a:t>
            </a:r>
            <a:r>
              <a:rPr lang="en-US" dirty="0"/>
              <a:t> (por </a:t>
            </a:r>
            <a:r>
              <a:rPr lang="en-US" dirty="0" err="1"/>
              <a:t>su</a:t>
            </a:r>
            <a:r>
              <a:rPr lang="en-US" dirty="0"/>
              <a:t> </a:t>
            </a:r>
            <a:r>
              <a:rPr lang="en-US" dirty="0" err="1"/>
              <a:t>nombre</a:t>
            </a:r>
            <a:r>
              <a:rPr lang="en-US" dirty="0"/>
              <a:t>), </a:t>
            </a:r>
            <a:r>
              <a:rPr lang="en-US" dirty="0" err="1"/>
              <a:t>en</a:t>
            </a:r>
            <a:r>
              <a:rPr lang="en-US" dirty="0"/>
              <a:t> </a:t>
            </a:r>
            <a:r>
              <a:rPr lang="en-US" dirty="0" err="1"/>
              <a:t>alguna</a:t>
            </a:r>
            <a:r>
              <a:rPr lang="en-US" dirty="0"/>
              <a:t> </a:t>
            </a:r>
            <a:r>
              <a:rPr lang="en-US" dirty="0" err="1"/>
              <a:t>otra</a:t>
            </a:r>
            <a:r>
              <a:rPr lang="en-US" dirty="0"/>
              <a:t> </a:t>
            </a:r>
            <a:r>
              <a:rPr lang="en-US" dirty="0" err="1"/>
              <a:t>parte</a:t>
            </a:r>
            <a:r>
              <a:rPr lang="en-US" dirty="0"/>
              <a:t> de un </a:t>
            </a:r>
            <a:r>
              <a:rPr lang="en-US" dirty="0" err="1"/>
              <a:t>programa</a:t>
            </a:r>
            <a:r>
              <a:rPr lang="en-US" dirty="0"/>
              <a:t>, </a:t>
            </a:r>
            <a:r>
              <a:rPr lang="en-US" dirty="0" err="1"/>
              <a:t>hace</a:t>
            </a:r>
            <a:r>
              <a:rPr lang="en-US" dirty="0"/>
              <a:t> que las </a:t>
            </a:r>
            <a:r>
              <a:rPr lang="en-US" dirty="0" err="1"/>
              <a:t>sentencias</a:t>
            </a:r>
            <a:r>
              <a:rPr lang="en-US" dirty="0"/>
              <a:t> que </a:t>
            </a:r>
            <a:r>
              <a:rPr lang="en-US" dirty="0" err="1"/>
              <a:t>encierra</a:t>
            </a:r>
            <a:r>
              <a:rPr lang="en-US" dirty="0"/>
              <a:t> se </a:t>
            </a:r>
            <a:r>
              <a:rPr lang="en-US" dirty="0" err="1"/>
              <a:t>ejecuten</a:t>
            </a:r>
            <a:r>
              <a:rPr lang="en-US" dirty="0"/>
              <a:t> </a:t>
            </a:r>
            <a:r>
              <a:rPr lang="en-US" dirty="0" err="1"/>
              <a:t>en</a:t>
            </a:r>
            <a:r>
              <a:rPr lang="en-US" dirty="0"/>
              <a:t> ese </a:t>
            </a:r>
            <a:r>
              <a:rPr lang="en-US" dirty="0" err="1"/>
              <a:t>instánte</a:t>
            </a:r>
            <a:r>
              <a:rPr lang="en-US" dirty="0"/>
              <a:t>. </a:t>
            </a:r>
          </a:p>
          <a:p>
            <a:pPr marL="0" indent="0">
              <a:buNone/>
            </a:pPr>
            <a:endParaRPr lang="en-US" sz="1400" dirty="0"/>
          </a:p>
          <a:p>
            <a:pPr marL="0" indent="0">
              <a:buNone/>
            </a:pPr>
            <a:r>
              <a:rPr lang="en-US" dirty="0"/>
              <a:t>Los </a:t>
            </a:r>
            <a:r>
              <a:rPr lang="en-US" dirty="0" err="1"/>
              <a:t>métodos</a:t>
            </a:r>
            <a:r>
              <a:rPr lang="en-US" dirty="0"/>
              <a:t> </a:t>
            </a:r>
            <a:r>
              <a:rPr lang="en-US" dirty="0" err="1"/>
              <a:t>devuelven</a:t>
            </a:r>
            <a:r>
              <a:rPr lang="en-US" dirty="0"/>
              <a:t> un valor al final de </a:t>
            </a:r>
            <a:r>
              <a:rPr lang="en-US" dirty="0" err="1"/>
              <a:t>su</a:t>
            </a:r>
            <a:r>
              <a:rPr lang="en-US" dirty="0"/>
              <a:t> </a:t>
            </a:r>
            <a:r>
              <a:rPr lang="en-US" dirty="0" err="1"/>
              <a:t>ejecución</a:t>
            </a:r>
            <a:r>
              <a:rPr lang="en-US" dirty="0"/>
              <a:t> para que el </a:t>
            </a:r>
            <a:r>
              <a:rPr lang="en-US" dirty="0" err="1"/>
              <a:t>código</a:t>
            </a:r>
            <a:r>
              <a:rPr lang="en-US" dirty="0"/>
              <a:t> que los </a:t>
            </a:r>
            <a:r>
              <a:rPr lang="en-US" dirty="0" err="1"/>
              <a:t>invoca</a:t>
            </a:r>
            <a:r>
              <a:rPr lang="en-US" dirty="0"/>
              <a:t> </a:t>
            </a:r>
            <a:r>
              <a:rPr lang="en-US" dirty="0" err="1"/>
              <a:t>pueda</a:t>
            </a:r>
            <a:r>
              <a:rPr lang="en-US" dirty="0"/>
              <a:t> </a:t>
            </a:r>
            <a:r>
              <a:rPr lang="en-US" dirty="0" err="1"/>
              <a:t>hacer</a:t>
            </a:r>
            <a:r>
              <a:rPr lang="en-US" dirty="0"/>
              <a:t> </a:t>
            </a:r>
            <a:r>
              <a:rPr lang="en-US" dirty="0" err="1"/>
              <a:t>algo</a:t>
            </a:r>
            <a:r>
              <a:rPr lang="en-US" dirty="0"/>
              <a:t> con el valor </a:t>
            </a:r>
            <a:r>
              <a:rPr lang="en-US" dirty="0" err="1"/>
              <a:t>retornado</a:t>
            </a:r>
            <a:r>
              <a:rPr lang="en-US" dirty="0"/>
              <a:t> (por </a:t>
            </a:r>
            <a:r>
              <a:rPr lang="en-US" dirty="0" err="1"/>
              <a:t>ejemplo</a:t>
            </a:r>
            <a:r>
              <a:rPr lang="en-US" dirty="0"/>
              <a:t> un </a:t>
            </a:r>
            <a:r>
              <a:rPr lang="en-US" dirty="0" err="1"/>
              <a:t>cálculo</a:t>
            </a:r>
            <a:r>
              <a:rPr lang="en-US" dirty="0"/>
              <a:t>, de </a:t>
            </a:r>
            <a:r>
              <a:rPr lang="en-US" dirty="0" err="1"/>
              <a:t>ahí</a:t>
            </a:r>
            <a:r>
              <a:rPr lang="en-US" dirty="0"/>
              <a:t> el </a:t>
            </a:r>
            <a:r>
              <a:rPr lang="en-US" dirty="0" err="1"/>
              <a:t>concepto</a:t>
            </a:r>
            <a:r>
              <a:rPr lang="en-US" dirty="0"/>
              <a:t> de </a:t>
            </a:r>
            <a:r>
              <a:rPr lang="en-US" dirty="0" err="1"/>
              <a:t>función</a:t>
            </a:r>
            <a:r>
              <a:rPr lang="en-US" dirty="0"/>
              <a:t>). </a:t>
            </a:r>
            <a:r>
              <a:rPr lang="en-US" dirty="0" err="1"/>
              <a:t>En</a:t>
            </a:r>
            <a:r>
              <a:rPr lang="en-US" dirty="0"/>
              <a:t> la </a:t>
            </a:r>
            <a:r>
              <a:rPr lang="en-US" dirty="0" err="1"/>
              <a:t>definición</a:t>
            </a:r>
            <a:r>
              <a:rPr lang="en-US" dirty="0"/>
              <a:t> del </a:t>
            </a:r>
            <a:r>
              <a:rPr lang="en-US" dirty="0" err="1"/>
              <a:t>método</a:t>
            </a:r>
            <a:r>
              <a:rPr lang="en-US" dirty="0"/>
              <a:t> se </a:t>
            </a:r>
            <a:r>
              <a:rPr lang="en-US" dirty="0" err="1"/>
              <a:t>coloca</a:t>
            </a:r>
            <a:r>
              <a:rPr lang="en-US" dirty="0"/>
              <a:t> </a:t>
            </a:r>
            <a:r>
              <a:rPr lang="en-US" dirty="0" err="1"/>
              <a:t>delante</a:t>
            </a:r>
            <a:r>
              <a:rPr lang="en-US" dirty="0"/>
              <a:t> del </a:t>
            </a:r>
            <a:r>
              <a:rPr lang="en-US" dirty="0" err="1"/>
              <a:t>nombre</a:t>
            </a:r>
            <a:r>
              <a:rPr lang="en-US" dirty="0"/>
              <a:t> el “</a:t>
            </a:r>
            <a:r>
              <a:rPr lang="en-US" dirty="0" err="1"/>
              <a:t>tipo</a:t>
            </a:r>
            <a:r>
              <a:rPr lang="en-US" dirty="0"/>
              <a:t>” del valor que </a:t>
            </a:r>
            <a:r>
              <a:rPr lang="en-US" dirty="0" err="1"/>
              <a:t>devolverá</a:t>
            </a:r>
            <a:r>
              <a:rPr lang="en-US" dirty="0"/>
              <a:t> </a:t>
            </a:r>
            <a:r>
              <a:rPr lang="en-US" dirty="0" err="1"/>
              <a:t>luego</a:t>
            </a:r>
            <a:r>
              <a:rPr lang="en-US" dirty="0"/>
              <a:t> de </a:t>
            </a:r>
            <a:r>
              <a:rPr lang="en-US" dirty="0" err="1"/>
              <a:t>su</a:t>
            </a:r>
            <a:r>
              <a:rPr lang="en-US" dirty="0"/>
              <a:t> </a:t>
            </a:r>
            <a:r>
              <a:rPr lang="en-US" dirty="0" err="1"/>
              <a:t>ejecución</a:t>
            </a:r>
            <a:r>
              <a:rPr lang="en-US" dirty="0"/>
              <a:t>. </a:t>
            </a:r>
          </a:p>
          <a:p>
            <a:pPr marL="0" indent="0">
              <a:buNone/>
            </a:pPr>
            <a:endParaRPr lang="en-US" sz="1400" dirty="0"/>
          </a:p>
          <a:p>
            <a:pPr marL="0" indent="0">
              <a:buNone/>
            </a:pPr>
            <a:r>
              <a:rPr lang="en-US" dirty="0" err="1"/>
              <a:t>Cuando</a:t>
            </a:r>
            <a:r>
              <a:rPr lang="en-US" dirty="0"/>
              <a:t> un </a:t>
            </a:r>
            <a:r>
              <a:rPr lang="en-US" dirty="0" err="1"/>
              <a:t>método</a:t>
            </a:r>
            <a:r>
              <a:rPr lang="en-US" dirty="0"/>
              <a:t> no </a:t>
            </a:r>
            <a:r>
              <a:rPr lang="en-US" dirty="0" err="1"/>
              <a:t>devuelve</a:t>
            </a:r>
            <a:r>
              <a:rPr lang="en-US" dirty="0"/>
              <a:t> un valor, se </a:t>
            </a:r>
            <a:r>
              <a:rPr lang="en-US" dirty="0" err="1"/>
              <a:t>coloca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tipo</a:t>
            </a:r>
            <a:r>
              <a:rPr lang="en-US" dirty="0"/>
              <a:t>, el keyword (palabra </a:t>
            </a:r>
            <a:r>
              <a:rPr lang="en-US" dirty="0" err="1"/>
              <a:t>reservada</a:t>
            </a:r>
            <a:r>
              <a:rPr lang="en-US" dirty="0"/>
              <a:t>) “void” (</a:t>
            </a:r>
            <a:r>
              <a:rPr lang="en-US" dirty="0" err="1"/>
              <a:t>vacío</a:t>
            </a:r>
            <a:r>
              <a:rPr lang="en-US" dirty="0"/>
              <a:t>).</a:t>
            </a:r>
          </a:p>
          <a:p>
            <a:pPr marL="0" indent="0">
              <a:buNone/>
            </a:pPr>
            <a:endParaRPr lang="en-US" dirty="0"/>
          </a:p>
        </p:txBody>
      </p:sp>
      <p:sp>
        <p:nvSpPr>
          <p:cNvPr id="4" name="TextBox 3">
            <a:extLst>
              <a:ext uri="{FF2B5EF4-FFF2-40B4-BE49-F238E27FC236}">
                <a16:creationId xmlns:a16="http://schemas.microsoft.com/office/drawing/2014/main" id="{964A60ED-58A5-D84C-9AC7-8554B0FA51EF}"/>
              </a:ext>
            </a:extLst>
          </p:cNvPr>
          <p:cNvSpPr txBox="1"/>
          <p:nvPr/>
        </p:nvSpPr>
        <p:spPr>
          <a:xfrm>
            <a:off x="933994" y="2399212"/>
            <a:ext cx="2566851" cy="276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void Main()  </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endParaRPr lang="en-US" sz="1400" b="1" dirty="0">
              <a:solidFill>
                <a:schemeClr val="bg1"/>
              </a:solidFill>
            </a:endParaRPr>
          </a:p>
          <a:p>
            <a:r>
              <a:rPr lang="en-US" sz="1400" b="1" dirty="0">
                <a:solidFill>
                  <a:schemeClr val="bg1"/>
                </a:solidFill>
              </a:rPr>
              <a:t>      }</a:t>
            </a:r>
          </a:p>
          <a:p>
            <a:r>
              <a:rPr lang="en-US" sz="1400" b="1" dirty="0">
                <a:solidFill>
                  <a:schemeClr val="bg1"/>
                </a:solidFill>
              </a:rPr>
              <a:t>      int Suma()</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40630736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US" dirty="0"/>
              <a:t>s</a:t>
            </a:r>
            <a:r>
              <a:rPr lang="en-BO" dirty="0"/>
              <a:t>tatic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La palabra “static” tiene varios usos en el lenguaje, y viene del concepto del lenguaje C de hacer una variable durable durante toda la vida del programa. En C#, aplicada a un miembro de una clase, en este caso a un método, significa en parte que el método estará disponible de principio a fin, pero también que ese método está en el scope de la clase y que por lo tanto no necesita crearse objetos para invocar al método.</a:t>
            </a:r>
          </a:p>
          <a:p>
            <a:pPr marL="0" indent="0">
              <a:buNone/>
            </a:pPr>
            <a:r>
              <a:rPr lang="en-BO" dirty="0"/>
              <a:t>Un método static se invoca con el nombre de la clase, en la que se define, delante del nombre del método, separado por un punto, para indicar la pertenencia a dicha clase.</a:t>
            </a:r>
          </a:p>
          <a:p>
            <a:pPr marL="0" indent="0">
              <a:buNone/>
            </a:pPr>
            <a:r>
              <a:rPr lang="en-BO" dirty="0"/>
              <a:t>El método devuelve el resultado con el keyword return. La palabra “return” debe continuarse con una expresión que dé como resultado un valor del tipo del método. Cuando el método es de tipo void, se usa solo la palabra return sin nada más. El keyword return es como break en los loops, se usa para romper la secuencia y devolver el control a la función invocadora.   </a:t>
            </a:r>
          </a:p>
          <a:p>
            <a:pPr marL="0" indent="0">
              <a:buNone/>
            </a:pPr>
            <a:endParaRPr lang="en-BO" dirty="0"/>
          </a:p>
          <a:p>
            <a:pPr marL="0" indent="0">
              <a:buNone/>
            </a:pPr>
            <a:r>
              <a:rPr lang="en-BO" dirty="0"/>
              <a:t>	</a:t>
            </a:r>
            <a:r>
              <a:rPr lang="en-BO" b="1" dirty="0"/>
              <a:t>Programa.Main(); 	Programa.Suma();</a:t>
            </a:r>
          </a:p>
        </p:txBody>
      </p:sp>
      <p:sp>
        <p:nvSpPr>
          <p:cNvPr id="5" name="TextBox 4">
            <a:extLst>
              <a:ext uri="{FF2B5EF4-FFF2-40B4-BE49-F238E27FC236}">
                <a16:creationId xmlns:a16="http://schemas.microsoft.com/office/drawing/2014/main" id="{C5E10AB6-A474-0B43-B281-259672F6D99E}"/>
              </a:ext>
            </a:extLst>
          </p:cNvPr>
          <p:cNvSpPr txBox="1"/>
          <p:nvPr/>
        </p:nvSpPr>
        <p:spPr>
          <a:xfrm>
            <a:off x="1090747" y="2229407"/>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19503391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BO" dirty="0"/>
              <a:t>static class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BO" b="1" dirty="0"/>
              <a:t>El uso de static para calificar una clase, asegura que esa clase solo contendrá miembros static.</a:t>
            </a:r>
          </a:p>
          <a:p>
            <a:pPr marL="0" indent="0">
              <a:buNone/>
            </a:pPr>
            <a:r>
              <a:rPr lang="en-BO" b="1" dirty="0"/>
              <a:t>De este modo la clase solo permite métodos con el modificador static antes del tipo y evitará codificar miembros de instancia en clases que sean solo de funciones utilitarias y que no necesiten la creación de objetos.</a:t>
            </a:r>
          </a:p>
          <a:p>
            <a:pPr marL="0" indent="0">
              <a:buNone/>
            </a:pPr>
            <a:r>
              <a:rPr lang="en-BO" b="1" dirty="0"/>
              <a:t>Es posible crear solo un programa con clases estáticas cuando no se quiera usar OOP, aunque hacer uso de clases de la mayoría de las librerias de terceros requerirá que tengamos algo de conocimientos de objetos.</a:t>
            </a:r>
          </a:p>
        </p:txBody>
      </p:sp>
      <p:sp>
        <p:nvSpPr>
          <p:cNvPr id="5" name="TextBox 4">
            <a:extLst>
              <a:ext uri="{FF2B5EF4-FFF2-40B4-BE49-F238E27FC236}">
                <a16:creationId xmlns:a16="http://schemas.microsoft.com/office/drawing/2014/main" id="{C5E10AB6-A474-0B43-B281-259672F6D99E}"/>
              </a:ext>
            </a:extLst>
          </p:cNvPr>
          <p:cNvSpPr txBox="1"/>
          <p:nvPr/>
        </p:nvSpPr>
        <p:spPr>
          <a:xfrm>
            <a:off x="1082038" y="2133613"/>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3247685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BO" dirty="0"/>
              <a:t>namespaces</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2168789"/>
            <a:ext cx="4926874" cy="3930741"/>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Los namespaces permiten crear espacios de nombres virtuales para la creación de clases, de manera de permitir trabajar con nombres sencillos en nuestro código y a la vez evitar que las clases sean únicas en un programa largo o aplicación.</a:t>
            </a:r>
          </a:p>
          <a:p>
            <a:pPr marL="0" indent="0">
              <a:buNone/>
            </a:pPr>
            <a:r>
              <a:rPr lang="en-BO" dirty="0"/>
              <a:t>Otra forma de verlo es pensar que los namespaces son como el apellido de una clase, esto evitará colisiones entre nombres de clases de distintos programadores en un proyecto grande y también colisiones de nombres de tipos con las librerias de terceros.</a:t>
            </a:r>
          </a:p>
          <a:p>
            <a:pPr marL="0" indent="0">
              <a:buNone/>
            </a:pPr>
            <a:r>
              <a:rPr lang="en-BO" dirty="0"/>
              <a:t>Cuando no definimos un namespace para nuestras clases se colocan en un namespace “Global” y si bien está permitido se considera una mala práctica para una aplicación que puede interactuar con otras librerias.</a:t>
            </a:r>
          </a:p>
          <a:p>
            <a:pPr marL="0" indent="0">
              <a:buNone/>
            </a:pPr>
            <a:r>
              <a:rPr lang="en-BO" dirty="0"/>
              <a:t>C#, y cualquier lenguaje de .Net, incorpora automáticamente muchas clases dentro de namespaces que comienzan con “System” y “Microsoft”.</a:t>
            </a:r>
          </a:p>
          <a:p>
            <a:pPr marL="0" indent="0">
              <a:buNone/>
            </a:pPr>
            <a:r>
              <a:rPr lang="en-BO" dirty="0"/>
              <a:t>Los namespaces son virtuales en el sentido de que no están obligadamente asociados a un archivo físico, como los “packages” de otros lenguajes. </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12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namespace </a:t>
            </a:r>
            <a:r>
              <a:rPr lang="en-US" b="1" dirty="0" err="1">
                <a:solidFill>
                  <a:schemeClr val="accent2">
                    <a:lumMod val="40000"/>
                    <a:lumOff val="60000"/>
                  </a:schemeClr>
                </a:solidFill>
              </a:rPr>
              <a:t>Lansoft.CursoCSharp</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84347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BCC5-4064-A443-BC19-AF0B3E898A9B}"/>
              </a:ext>
            </a:extLst>
          </p:cNvPr>
          <p:cNvSpPr>
            <a:spLocks noGrp="1"/>
          </p:cNvSpPr>
          <p:nvPr>
            <p:ph type="title"/>
          </p:nvPr>
        </p:nvSpPr>
        <p:spPr/>
        <p:txBody>
          <a:bodyPr/>
          <a:lstStyle/>
          <a:p>
            <a:r>
              <a:rPr lang="en-BO" dirty="0"/>
              <a:t>Usando solo funciones</a:t>
            </a:r>
          </a:p>
        </p:txBody>
      </p:sp>
      <p:sp>
        <p:nvSpPr>
          <p:cNvPr id="4" name="Content Placeholder 2">
            <a:extLst>
              <a:ext uri="{FF2B5EF4-FFF2-40B4-BE49-F238E27FC236}">
                <a16:creationId xmlns:a16="http://schemas.microsoft.com/office/drawing/2014/main" id="{C7D307F6-B3D1-CA4C-B66D-A2202F9A00BE}"/>
              </a:ext>
            </a:extLst>
          </p:cNvPr>
          <p:cNvSpPr>
            <a:spLocks noGrp="1"/>
          </p:cNvSpPr>
          <p:nvPr>
            <p:ph idx="1"/>
          </p:nvPr>
        </p:nvSpPr>
        <p:spPr>
          <a:xfrm>
            <a:off x="986247" y="2451139"/>
            <a:ext cx="6982097" cy="202506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None/>
            </a:pPr>
            <a:r>
              <a:rPr lang="en-US" sz="1800" dirty="0">
                <a:solidFill>
                  <a:schemeClr val="bg1">
                    <a:lumMod val="85000"/>
                  </a:schemeClr>
                </a:solidFill>
              </a:rPr>
              <a:t>	</a:t>
            </a:r>
          </a:p>
          <a:p>
            <a:pPr marL="457200" lvl="1" indent="0">
              <a:buNone/>
            </a:pPr>
            <a:r>
              <a:rPr lang="en-US" sz="3200" b="1" dirty="0">
                <a:solidFill>
                  <a:schemeClr val="bg1"/>
                </a:solidFill>
              </a:rPr>
              <a:t>WriteLine("Hola Mundo"); </a:t>
            </a:r>
          </a:p>
          <a:p>
            <a:pPr marL="7938" lvl="1" indent="0">
              <a:buNone/>
            </a:pPr>
            <a:r>
              <a:rPr lang="en-US" sz="1800" dirty="0">
                <a:solidFill>
                  <a:schemeClr val="bg1">
                    <a:lumMod val="85000"/>
                  </a:schemeClr>
                </a:solidFill>
              </a:rPr>
              <a:t>      </a:t>
            </a:r>
          </a:p>
          <a:p>
            <a:pPr marL="7938" lvl="1" indent="0">
              <a:buNone/>
            </a:pPr>
            <a:r>
              <a:rPr lang="en-US" dirty="0">
                <a:solidFill>
                  <a:schemeClr val="bg1">
                    <a:lumMod val="85000"/>
                  </a:schemeClr>
                </a:solidFill>
              </a:rPr>
              <a:t>} }</a:t>
            </a:r>
            <a:endParaRPr lang="en-BO" sz="1800" dirty="0"/>
          </a:p>
        </p:txBody>
      </p:sp>
      <p:sp>
        <p:nvSpPr>
          <p:cNvPr id="5" name="TextBox 4">
            <a:extLst>
              <a:ext uri="{FF2B5EF4-FFF2-40B4-BE49-F238E27FC236}">
                <a16:creationId xmlns:a16="http://schemas.microsoft.com/office/drawing/2014/main" id="{81AB4C7F-EFB6-214E-B4DD-CD6EB75AD95F}"/>
              </a:ext>
            </a:extLst>
          </p:cNvPr>
          <p:cNvSpPr txBox="1"/>
          <p:nvPr/>
        </p:nvSpPr>
        <p:spPr>
          <a:xfrm>
            <a:off x="8508274" y="1690688"/>
            <a:ext cx="3091543"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BO" dirty="0"/>
              <a:t>C# es un lenguaje de formato libre, que significa que los espacios y finales de línea no son determinantes en la codificación de un programa.</a:t>
            </a:r>
          </a:p>
          <a:p>
            <a:r>
              <a:rPr lang="en-BO" dirty="0"/>
              <a:t>En un comienzo, podemos usar esta estructura fija, sin entender su significado y concentrarnos en las líneas de instrucciones o comandos (órdenes, declaraciones y expresiones).</a:t>
            </a:r>
          </a:p>
          <a:p>
            <a:endParaRPr lang="en-BO" dirty="0"/>
          </a:p>
          <a:p>
            <a:r>
              <a:rPr lang="en-BO" dirty="0"/>
              <a:t>En el programa ejemplo hay una sola órden del programa:</a:t>
            </a:r>
          </a:p>
          <a:p>
            <a:r>
              <a:rPr lang="en-BO" dirty="0"/>
              <a:t>“Escriba una línea con la oración ‘Hola Mundo!’ ”</a:t>
            </a:r>
          </a:p>
        </p:txBody>
      </p:sp>
    </p:spTree>
    <p:extLst>
      <p:ext uri="{BB962C8B-B14F-4D97-AF65-F5344CB8AC3E}">
        <p14:creationId xmlns:p14="http://schemas.microsoft.com/office/powerpoint/2010/main" val="19688446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n</a:t>
            </a:r>
            <a:r>
              <a:rPr lang="en-BO" dirty="0"/>
              <a:t>amespaces y nombres de clases </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1950050"/>
            <a:ext cx="4926874" cy="4560242"/>
          </a:xfrm>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pPr marL="0" indent="0">
              <a:buNone/>
            </a:pPr>
            <a:r>
              <a:rPr lang="en-BO" sz="3300" dirty="0"/>
              <a:t>Una vez que una clase, o cualquier tipo, se define dentro de una clase, es como si fuera parte de una familia y su nombre en el archivo físico ejecutable (assembly en .Net) es completado agregando su “apellido” por delante.</a:t>
            </a:r>
          </a:p>
          <a:p>
            <a:pPr marL="0" indent="0">
              <a:buNone/>
            </a:pPr>
            <a:r>
              <a:rPr lang="en-BO" sz="3300" dirty="0"/>
              <a:t>Por ejemplo el nombre formal de la clase del ejemplo sería:</a:t>
            </a:r>
          </a:p>
          <a:p>
            <a:pPr marL="0" indent="0">
              <a:buNone/>
            </a:pPr>
            <a:r>
              <a:rPr lang="en-BO" sz="3800" b="1" dirty="0"/>
              <a:t>Lansoft.CursoCsharp8.Programa</a:t>
            </a:r>
          </a:p>
          <a:p>
            <a:pPr marL="0" indent="0">
              <a:buNone/>
            </a:pPr>
            <a:r>
              <a:rPr lang="en-BO" sz="3300" dirty="0"/>
              <a:t>Del mismo modo cuando se usa nombres de clases en assemblies (packages en otras plataformas) de librerías de terceros, como las del mismo .Net (BCL o FCL) debería usarse el nombre completo.</a:t>
            </a:r>
          </a:p>
          <a:p>
            <a:pPr marL="0" indent="0">
              <a:buNone/>
            </a:pPr>
            <a:r>
              <a:rPr lang="en-BO" sz="3300" dirty="0"/>
              <a:t>Pero en un ambiente informal se hace referencia a la clase simplemente con su nombre. En este ejemplo basta con referirse a la clase con </a:t>
            </a:r>
            <a:r>
              <a:rPr lang="en-BO" sz="3300" b="1" dirty="0"/>
              <a:t>Programa</a:t>
            </a:r>
            <a:r>
              <a:rPr lang="en-BO" sz="3300" dirty="0"/>
              <a:t>, puesto que dificilmente haya confusión con alguna otra clase.</a:t>
            </a:r>
          </a:p>
          <a:p>
            <a:pPr marL="0" indent="0">
              <a:buNone/>
            </a:pPr>
            <a:r>
              <a:rPr lang="en-BO" sz="3300" dirty="0"/>
              <a:t>Sin embargo el método “WriteLine” pertenece a la clase “System.Console” y ese es el modo en que debiera referirme de manera formal para que el compilador la encuentre dentro de los assemblies que son incluidos en el proyecto.</a:t>
            </a:r>
          </a:p>
          <a:p>
            <a:pPr marL="0" indent="0">
              <a:buNone/>
            </a:pPr>
            <a:r>
              <a:rPr lang="en-BO" sz="3800" b="1" dirty="0"/>
              <a:t>System.Console.WriteLine();</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24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namespace </a:t>
            </a:r>
            <a:r>
              <a:rPr lang="en-US" b="1" dirty="0">
                <a:solidFill>
                  <a:schemeClr val="accent2">
                    <a:lumMod val="40000"/>
                    <a:lumOff val="60000"/>
                  </a:schemeClr>
                </a:solidFill>
              </a:rPr>
              <a:t>Lansoft.CursoCSharp8</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13892069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namespaces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BO" sz="1800" dirty="0"/>
              <a:t>Un truco que los compiladores de C# usan para evitar tener que teclear los nombres completos de las clases, es permitor el keyword </a:t>
            </a:r>
            <a:r>
              <a:rPr lang="en-BO" sz="2000" b="1" dirty="0"/>
              <a:t>using</a:t>
            </a:r>
            <a:r>
              <a:rPr lang="en-BO" sz="1800" dirty="0"/>
              <a:t> con el nombre de algún namespace a usarse en un dado programa. Las claúsulas “using” deben ser las primeras al comienzo del archivo. El compliador hace la magia de combinar System con Console, para formar System.Console y buscar en alguno de los assemblies incluidos en el proyecto.</a:t>
            </a:r>
          </a:p>
          <a:p>
            <a:pPr marL="0" indent="0">
              <a:buNone/>
            </a:pPr>
            <a:r>
              <a:rPr lang="en-BO" sz="1800" dirty="0"/>
              <a:t>Es importante entender que “using” no importa o incluye ningún package, módulo o assembly. Solamente instruye a combinar el namespace del using con los nombres de clases que aparecen en el código para ubicarlo en alguno de los assemblies del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190284"/>
            <a:ext cx="6041572" cy="3447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400" b="1" dirty="0">
                <a:solidFill>
                  <a:schemeClr val="bg1"/>
                </a:solidFill>
              </a:rPr>
              <a:t>using </a:t>
            </a:r>
            <a:r>
              <a:rPr lang="en-US" sz="1400" b="1" dirty="0" err="1">
                <a:solidFill>
                  <a:schemeClr val="bg1"/>
                </a:solidFill>
              </a:rPr>
              <a:t>System.IO</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Math</a:t>
            </a:r>
            <a:r>
              <a:rPr lang="en-US" sz="1400" b="1" dirty="0" err="1">
                <a:solidFill>
                  <a:schemeClr val="bg1"/>
                </a:solidFill>
              </a:rPr>
              <a:t>.Max</a:t>
            </a:r>
            <a:r>
              <a:rPr lang="en-US" sz="1400" b="1" dirty="0">
                <a:solidFill>
                  <a:schemeClr val="bg1"/>
                </a:solidFill>
              </a:rPr>
              <a:t>(x,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File</a:t>
            </a:r>
            <a:r>
              <a:rPr lang="en-US" sz="1400" b="1" dirty="0" err="1">
                <a:solidFill>
                  <a:schemeClr val="bg1"/>
                </a:solidFill>
              </a:rPr>
              <a:t>.Exists</a:t>
            </a:r>
            <a:r>
              <a:rPr lang="en-US" sz="1400" b="1" dirty="0">
                <a:solidFill>
                  <a:schemeClr val="bg1"/>
                </a:solidFill>
              </a:rPr>
              <a:t>(</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9448803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static</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sz="2000" dirty="0"/>
              <a:t>Si en un programa se quiere solo trabajar con los nombre de los métodos static directamente, sin teclear el nombre de la clase a la que pertence, se puede usar “using static” y el nombre de la clase.</a:t>
            </a:r>
          </a:p>
          <a:p>
            <a:pPr marL="0" indent="0">
              <a:buNone/>
            </a:pPr>
            <a:r>
              <a:rPr lang="en-BO" sz="2000" dirty="0"/>
              <a:t>Nuevamente es un truco del compilador de C# que hará las deducciones correspondientes para poner el nombre de namespace y clase correspondiente a los métodos que encuentren un solo “matching” en 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018094"/>
            <a:ext cx="6041572" cy="3847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System.Math</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System.IO.File</a:t>
            </a:r>
            <a:r>
              <a:rPr lang="en-US" sz="1600" b="1" dirty="0">
                <a:solidFill>
                  <a:schemeClr val="accent2">
                    <a:lumMod val="40000"/>
                    <a:lumOff val="60000"/>
                  </a:schemeClr>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WriteLine(Max(x, y));   		// 200</a:t>
            </a:r>
          </a:p>
          <a:p>
            <a:pPr lvl="1"/>
            <a:r>
              <a:rPr lang="en-US" sz="1400" b="1" dirty="0">
                <a:solidFill>
                  <a:schemeClr val="bg1"/>
                </a:solidFill>
              </a:rPr>
              <a:t>	WriteLine(Exists(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1521944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con alias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2000" dirty="0"/>
              <a:t>Poco usado, por la funcionalidad que dan los IDE modernos, pero es también posible asignarles alias (sobrenombres) a las clases, usando la siguiente notación:</a:t>
            </a:r>
          </a:p>
          <a:p>
            <a:pPr marL="0" indent="0">
              <a:buNone/>
            </a:pPr>
            <a:r>
              <a:rPr lang="en-US" sz="2000" b="1" dirty="0"/>
              <a:t>u</a:t>
            </a:r>
            <a:r>
              <a:rPr lang="en-BO" sz="2000" b="1" dirty="0"/>
              <a:t>sing out = System.Console;</a:t>
            </a:r>
          </a:p>
          <a:p>
            <a:pPr marL="0" indent="0">
              <a:buNone/>
            </a:pPr>
            <a:r>
              <a:rPr lang="en-BO" sz="2000" dirty="0"/>
              <a:t>Esto permitiría usar “Out” (o cualquier alias que elijamos) para referirnos a System.Console.</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1947454"/>
            <a:ext cx="6041572"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Out =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400" b="1" dirty="0">
                <a:solidFill>
                  <a:schemeClr val="bg1"/>
                </a:solidFill>
              </a:rPr>
              <a:t>using static </a:t>
            </a:r>
            <a:r>
              <a:rPr lang="en-US" sz="1400" b="1" dirty="0" err="1">
                <a:solidFill>
                  <a:schemeClr val="bg1"/>
                </a:solidFill>
              </a:rPr>
              <a:t>System.Math</a:t>
            </a:r>
            <a:r>
              <a:rPr lang="en-US" sz="1400" b="1" dirty="0">
                <a:solidFill>
                  <a:schemeClr val="bg1"/>
                </a:solidFill>
              </a:rPr>
              <a:t>;</a:t>
            </a:r>
            <a:endParaRPr lang="en-US" sz="1200" b="1" dirty="0">
              <a:solidFill>
                <a:schemeClr val="bg1"/>
              </a:solidFill>
            </a:endParaRPr>
          </a:p>
          <a:p>
            <a:r>
              <a:rPr lang="en-US" sz="1400" b="1" dirty="0">
                <a:solidFill>
                  <a:schemeClr val="bg1"/>
                </a:solidFill>
              </a:rPr>
              <a:t>using static </a:t>
            </a:r>
            <a:r>
              <a:rPr lang="en-US" sz="1400" b="1" dirty="0" err="1">
                <a:solidFill>
                  <a:schemeClr val="bg1"/>
                </a:solidFill>
              </a:rPr>
              <a:t>System.IO.File</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(Min(x, y));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1257906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B4D1-F81B-1B44-8092-910824115B2B}"/>
              </a:ext>
            </a:extLst>
          </p:cNvPr>
          <p:cNvSpPr>
            <a:spLocks noGrp="1"/>
          </p:cNvSpPr>
          <p:nvPr>
            <p:ph type="title"/>
          </p:nvPr>
        </p:nvSpPr>
        <p:spPr/>
        <p:txBody>
          <a:bodyPr/>
          <a:lstStyle/>
          <a:p>
            <a:r>
              <a:rPr lang="en-BO" dirty="0"/>
              <a:t>Usando el formato libre de C#</a:t>
            </a:r>
          </a:p>
        </p:txBody>
      </p:sp>
      <p:sp>
        <p:nvSpPr>
          <p:cNvPr id="4" name="TextBox 3">
            <a:extLst>
              <a:ext uri="{FF2B5EF4-FFF2-40B4-BE49-F238E27FC236}">
                <a16:creationId xmlns:a16="http://schemas.microsoft.com/office/drawing/2014/main" id="{47BFA78C-5A99-E84C-9AB1-35CFE51F0560}"/>
              </a:ext>
            </a:extLst>
          </p:cNvPr>
          <p:cNvSpPr txBox="1"/>
          <p:nvPr/>
        </p:nvSpPr>
        <p:spPr>
          <a:xfrm>
            <a:off x="3153591" y="2810081"/>
            <a:ext cx="5884818"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a:solidFill>
                  <a:schemeClr val="bg1">
                    <a:lumMod val="85000"/>
                  </a:schemeClr>
                </a:solidFill>
              </a:rPr>
              <a:t>using System; using static </a:t>
            </a:r>
            <a:r>
              <a:rPr lang="en-US" sz="1200" b="1" dirty="0" err="1">
                <a:solidFill>
                  <a:schemeClr val="bg1">
                    <a:lumMod val="85000"/>
                  </a:schemeClr>
                </a:solidFill>
              </a:rPr>
              <a:t>System.Console</a:t>
            </a:r>
            <a:r>
              <a:rPr lang="en-US" sz="1200" b="1" dirty="0">
                <a:solidFill>
                  <a:schemeClr val="bg1">
                    <a:lumMod val="85000"/>
                  </a:schemeClr>
                </a:solidFill>
              </a:rPr>
              <a:t>; using static </a:t>
            </a:r>
            <a:r>
              <a:rPr lang="en-US" sz="1200" b="1" dirty="0" err="1">
                <a:solidFill>
                  <a:schemeClr val="bg1">
                    <a:lumMod val="85000"/>
                  </a:schemeClr>
                </a:solidFill>
              </a:rPr>
              <a:t>System.IO.File</a:t>
            </a:r>
            <a:r>
              <a:rPr lang="en-US" sz="1200" b="1" dirty="0">
                <a:solidFill>
                  <a:schemeClr val="bg1">
                    <a:lumMod val="85000"/>
                  </a:schemeClr>
                </a:solidFill>
              </a:rPr>
              <a:t>; using static </a:t>
            </a:r>
            <a:r>
              <a:rPr lang="en-US" sz="1200" b="1" dirty="0" err="1">
                <a:solidFill>
                  <a:schemeClr val="bg1">
                    <a:lumMod val="85000"/>
                  </a:schemeClr>
                </a:solidFill>
              </a:rPr>
              <a:t>System.Math</a:t>
            </a:r>
            <a:r>
              <a:rPr lang="en-US" sz="1200" b="1" dirty="0">
                <a:solidFill>
                  <a:schemeClr val="bg1">
                    <a:lumMod val="85000"/>
                  </a:schemeClr>
                </a:solidFill>
              </a:rPr>
              <a:t>; namespace </a:t>
            </a:r>
            <a:r>
              <a:rPr lang="en-US" sz="1200" dirty="0">
                <a:solidFill>
                  <a:schemeClr val="bg1">
                    <a:lumMod val="85000"/>
                  </a:schemeClr>
                </a:solidFill>
              </a:rPr>
              <a:t>Lansoft.CursoCSharp8 </a:t>
            </a:r>
            <a:r>
              <a:rPr lang="en-US" sz="1200" b="1" dirty="0">
                <a:solidFill>
                  <a:schemeClr val="bg1">
                    <a:lumMod val="85000"/>
                  </a:schemeClr>
                </a:solidFill>
              </a:rPr>
              <a:t>{ static class </a:t>
            </a:r>
            <a:r>
              <a:rPr lang="en-US" sz="1200" b="1" dirty="0" err="1">
                <a:solidFill>
                  <a:schemeClr val="bg1">
                    <a:lumMod val="85000"/>
                  </a:schemeClr>
                </a:solidFill>
              </a:rPr>
              <a:t>Programa</a:t>
            </a:r>
            <a:r>
              <a:rPr lang="en-US" sz="1200" b="1" dirty="0">
                <a:solidFill>
                  <a:schemeClr val="bg1">
                    <a:lumMod val="85000"/>
                  </a:schemeClr>
                </a:solidFill>
              </a:rPr>
              <a:t>  {</a:t>
            </a:r>
            <a:r>
              <a:rPr lang="en-US" sz="1600" b="1" dirty="0">
                <a:solidFill>
                  <a:schemeClr val="bg1"/>
                </a:solidFill>
              </a:rPr>
              <a:t> </a:t>
            </a:r>
          </a:p>
          <a:p>
            <a:pPr lvl="1"/>
            <a:r>
              <a:rPr lang="en-US" sz="1600" b="1" dirty="0">
                <a:solidFill>
                  <a:schemeClr val="bg1"/>
                </a:solidFill>
              </a:rPr>
              <a:t>        </a:t>
            </a:r>
          </a:p>
          <a:p>
            <a:pPr lvl="1" indent="-449263"/>
            <a:r>
              <a:rPr lang="en-US" b="1" dirty="0">
                <a:solidFill>
                  <a:schemeClr val="bg1"/>
                </a:solidFill>
              </a:rPr>
              <a:t>static void Main() </a:t>
            </a:r>
          </a:p>
          <a:p>
            <a:pPr lvl="1" indent="-449263"/>
            <a:r>
              <a:rPr lang="en-US" b="1" dirty="0">
                <a:solidFill>
                  <a:schemeClr val="bg1"/>
                </a:solidFill>
              </a:rPr>
              <a:t>{</a:t>
            </a:r>
          </a:p>
          <a:p>
            <a:pPr lvl="1" indent="-449263"/>
            <a:r>
              <a:rPr lang="en-US" b="1" dirty="0">
                <a:solidFill>
                  <a:schemeClr val="bg1"/>
                </a:solidFill>
              </a:rPr>
              <a:t>         int x = 100;  var y = 200;</a:t>
            </a:r>
          </a:p>
          <a:p>
            <a:pPr lvl="1" indent="-449263"/>
            <a:r>
              <a:rPr lang="en-US" b="1" dirty="0">
                <a:solidFill>
                  <a:schemeClr val="bg1"/>
                </a:solidFill>
              </a:rPr>
              <a:t>         WriteLine($</a:t>
            </a:r>
            <a:r>
              <a:rPr lang="en-US" b="1" dirty="0"/>
              <a:t>"</a:t>
            </a:r>
            <a:r>
              <a:rPr lang="en-US" b="1" dirty="0">
                <a:solidFill>
                  <a:schemeClr val="bg1"/>
                </a:solidFill>
              </a:rPr>
              <a:t>x = {x}</a:t>
            </a:r>
            <a:r>
              <a:rPr lang="en-US" b="1" dirty="0"/>
              <a:t> "</a:t>
            </a:r>
            <a:r>
              <a:rPr lang="en-US" b="1" dirty="0">
                <a:solidFill>
                  <a:schemeClr val="bg1"/>
                </a:solidFill>
              </a:rPr>
              <a:t>);			// x = 100</a:t>
            </a:r>
          </a:p>
          <a:p>
            <a:pPr lvl="1" indent="-449263"/>
            <a:r>
              <a:rPr lang="en-US" b="1" dirty="0">
                <a:solidFill>
                  <a:schemeClr val="bg1"/>
                </a:solidFill>
              </a:rPr>
              <a:t>         WriteLine($</a:t>
            </a:r>
            <a:r>
              <a:rPr lang="en-US" b="1" dirty="0"/>
              <a:t>"</a:t>
            </a:r>
            <a:r>
              <a:rPr lang="en-US" b="1" dirty="0">
                <a:solidFill>
                  <a:schemeClr val="bg1"/>
                </a:solidFill>
              </a:rPr>
              <a:t>y = {y}</a:t>
            </a:r>
            <a:r>
              <a:rPr lang="en-US" b="1" dirty="0"/>
              <a:t> "</a:t>
            </a:r>
            <a:r>
              <a:rPr lang="en-US" b="1" dirty="0">
                <a:solidFill>
                  <a:schemeClr val="bg1"/>
                </a:solidFill>
              </a:rPr>
              <a:t>);			// y = 200</a:t>
            </a:r>
          </a:p>
          <a:p>
            <a:pPr lvl="1" indent="-449263"/>
            <a:r>
              <a:rPr lang="en-US" b="1" dirty="0">
                <a:solidFill>
                  <a:schemeClr val="bg1"/>
                </a:solidFill>
              </a:rPr>
              <a:t>	WriteLine(Min(x, y));   			// 100</a:t>
            </a:r>
          </a:p>
          <a:p>
            <a:pPr lvl="1" indent="-449263"/>
            <a:r>
              <a:rPr lang="en-US" b="1" dirty="0">
                <a:solidFill>
                  <a:schemeClr val="bg1"/>
                </a:solidFill>
              </a:rPr>
              <a:t>	WriteLine(Exists(</a:t>
            </a:r>
            <a:r>
              <a:rPr lang="en-US" b="1" dirty="0"/>
              <a:t>"</a:t>
            </a:r>
            <a:r>
              <a:rPr lang="en-US" b="1" dirty="0" err="1">
                <a:solidFill>
                  <a:schemeClr val="bg1"/>
                </a:solidFill>
              </a:rPr>
              <a:t>Programa.cs</a:t>
            </a:r>
            <a:r>
              <a:rPr lang="en-US" b="1" dirty="0"/>
              <a:t>"</a:t>
            </a:r>
            <a:r>
              <a:rPr lang="en-US" b="1" dirty="0">
                <a:solidFill>
                  <a:schemeClr val="bg1"/>
                </a:solidFill>
              </a:rPr>
              <a:t>)); 	// false</a:t>
            </a:r>
          </a:p>
          <a:p>
            <a:pPr lvl="1" indent="-449263"/>
            <a:r>
              <a:rPr lang="en-US" b="1" dirty="0">
                <a:solidFill>
                  <a:schemeClr val="bg1"/>
                </a:solidFill>
              </a:rPr>
              <a:t> }</a:t>
            </a:r>
          </a:p>
          <a:p>
            <a:pPr lvl="1" indent="-449263"/>
            <a:endParaRPr lang="en-US" sz="1600" b="1" dirty="0">
              <a:solidFill>
                <a:schemeClr val="bg1"/>
              </a:solidFill>
            </a:endParaRPr>
          </a:p>
          <a:p>
            <a:pPr lvl="1" indent="-449263"/>
            <a:r>
              <a:rPr lang="en-US" sz="1200" b="1" dirty="0">
                <a:solidFill>
                  <a:schemeClr val="bg1">
                    <a:lumMod val="85000"/>
                  </a:schemeClr>
                </a:solidFill>
              </a:rPr>
              <a:t>}}</a:t>
            </a:r>
          </a:p>
        </p:txBody>
      </p:sp>
      <p:sp>
        <p:nvSpPr>
          <p:cNvPr id="5" name="TextBox 4">
            <a:extLst>
              <a:ext uri="{FF2B5EF4-FFF2-40B4-BE49-F238E27FC236}">
                <a16:creationId xmlns:a16="http://schemas.microsoft.com/office/drawing/2014/main" id="{39D024C0-D8BD-0A45-91AD-F854D9147816}"/>
              </a:ext>
            </a:extLst>
          </p:cNvPr>
          <p:cNvSpPr txBox="1"/>
          <p:nvPr/>
        </p:nvSpPr>
        <p:spPr>
          <a:xfrm>
            <a:off x="838200" y="1484518"/>
            <a:ext cx="10515600" cy="923330"/>
          </a:xfrm>
          <a:prstGeom prst="rect">
            <a:avLst/>
          </a:prstGeom>
          <a:noFill/>
        </p:spPr>
        <p:txBody>
          <a:bodyPr wrap="square" rtlCol="0">
            <a:spAutoFit/>
          </a:bodyPr>
          <a:lstStyle/>
          <a:p>
            <a:r>
              <a:rPr lang="en-BO" dirty="0"/>
              <a:t>El formato libre (los espacios, tabuladores y cambios de línea no tienen ningún significado en el lenguaje) que posibilita el que las sentencias terminen en “;”, hace que sea posible esconder los detalles de la estructura de un programa que no son relevantes, para codificar solo los métodos de la clase que estamos programando.</a:t>
            </a:r>
          </a:p>
        </p:txBody>
      </p:sp>
    </p:spTree>
    <p:extLst>
      <p:ext uri="{BB962C8B-B14F-4D97-AF65-F5344CB8AC3E}">
        <p14:creationId xmlns:p14="http://schemas.microsoft.com/office/powerpoint/2010/main" val="27874875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0ED7-2204-E443-AF3B-C3586EB8A64D}"/>
              </a:ext>
            </a:extLst>
          </p:cNvPr>
          <p:cNvSpPr>
            <a:spLocks noGrp="1"/>
          </p:cNvSpPr>
          <p:nvPr>
            <p:ph type="title"/>
          </p:nvPr>
        </p:nvSpPr>
        <p:spPr/>
        <p:txBody>
          <a:bodyPr/>
          <a:lstStyle/>
          <a:p>
            <a:r>
              <a:rPr lang="en-BO" dirty="0"/>
              <a:t>Parámetros y argumentos</a:t>
            </a:r>
          </a:p>
        </p:txBody>
      </p:sp>
      <p:sp>
        <p:nvSpPr>
          <p:cNvPr id="3" name="Content Placeholder 2">
            <a:extLst>
              <a:ext uri="{FF2B5EF4-FFF2-40B4-BE49-F238E27FC236}">
                <a16:creationId xmlns:a16="http://schemas.microsoft.com/office/drawing/2014/main" id="{1E6C98EA-0488-164C-BB4F-F6F51078356C}"/>
              </a:ext>
            </a:extLst>
          </p:cNvPr>
          <p:cNvSpPr>
            <a:spLocks noGrp="1"/>
          </p:cNvSpPr>
          <p:nvPr>
            <p:ph idx="1"/>
          </p:nvPr>
        </p:nvSpPr>
        <p:spPr>
          <a:xfrm>
            <a:off x="6932023" y="1832676"/>
            <a:ext cx="4421777" cy="4007149"/>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buNone/>
            </a:pPr>
            <a:r>
              <a:rPr lang="en-US" dirty="0"/>
              <a:t>Los </a:t>
            </a:r>
            <a:r>
              <a:rPr lang="en-US" dirty="0" err="1"/>
              <a:t>paréntesis</a:t>
            </a:r>
            <a:r>
              <a:rPr lang="en-US" dirty="0"/>
              <a:t> que </a:t>
            </a:r>
            <a:r>
              <a:rPr lang="en-US" dirty="0" err="1"/>
              <a:t>siguen</a:t>
            </a:r>
            <a:r>
              <a:rPr lang="en-US" dirty="0"/>
              <a:t> al </a:t>
            </a:r>
            <a:r>
              <a:rPr lang="en-US" dirty="0" err="1"/>
              <a:t>nombre</a:t>
            </a:r>
            <a:r>
              <a:rPr lang="en-US" dirty="0"/>
              <a:t> del </a:t>
            </a:r>
            <a:r>
              <a:rPr lang="en-US" dirty="0" err="1"/>
              <a:t>método</a:t>
            </a:r>
            <a:r>
              <a:rPr lang="en-US" dirty="0"/>
              <a:t> se </a:t>
            </a:r>
            <a:r>
              <a:rPr lang="en-US" dirty="0" err="1"/>
              <a:t>usan</a:t>
            </a:r>
            <a:r>
              <a:rPr lang="en-US" dirty="0"/>
              <a:t> para </a:t>
            </a:r>
            <a:r>
              <a:rPr lang="en-US" dirty="0" err="1"/>
              <a:t>definir</a:t>
            </a:r>
            <a:r>
              <a:rPr lang="en-US" dirty="0"/>
              <a:t> </a:t>
            </a:r>
            <a:r>
              <a:rPr lang="en-US" b="1" dirty="0" err="1"/>
              <a:t>parámetros</a:t>
            </a:r>
            <a:r>
              <a:rPr lang="en-US" dirty="0"/>
              <a:t> para el </a:t>
            </a:r>
            <a:r>
              <a:rPr lang="en-US" dirty="0" err="1"/>
              <a:t>método</a:t>
            </a:r>
            <a:r>
              <a:rPr lang="en-US" dirty="0"/>
              <a:t>. Los </a:t>
            </a:r>
            <a:r>
              <a:rPr lang="en-US" dirty="0" err="1"/>
              <a:t>parámetros</a:t>
            </a:r>
            <a:r>
              <a:rPr lang="en-US" dirty="0"/>
              <a:t> </a:t>
            </a:r>
            <a:r>
              <a:rPr lang="en-US" dirty="0" err="1"/>
              <a:t>deben</a:t>
            </a:r>
            <a:r>
              <a:rPr lang="en-US" dirty="0"/>
              <a:t> </a:t>
            </a:r>
            <a:r>
              <a:rPr lang="en-US" dirty="0" err="1"/>
              <a:t>especificarse</a:t>
            </a:r>
            <a:r>
              <a:rPr lang="en-US" dirty="0"/>
              <a:t> </a:t>
            </a:r>
            <a:r>
              <a:rPr lang="en-US" dirty="0" err="1"/>
              <a:t>en</a:t>
            </a:r>
            <a:r>
              <a:rPr lang="en-US" dirty="0"/>
              <a:t> la </a:t>
            </a:r>
            <a:r>
              <a:rPr lang="en-US" dirty="0" err="1"/>
              <a:t>definición</a:t>
            </a:r>
            <a:r>
              <a:rPr lang="en-US" dirty="0"/>
              <a:t> del </a:t>
            </a:r>
            <a:r>
              <a:rPr lang="en-US" dirty="0" err="1"/>
              <a:t>método</a:t>
            </a:r>
            <a:r>
              <a:rPr lang="en-US" dirty="0"/>
              <a:t>, dentro de los </a:t>
            </a:r>
            <a:r>
              <a:rPr lang="en-US" dirty="0" err="1"/>
              <a:t>paréntesis</a:t>
            </a:r>
            <a:r>
              <a:rPr lang="en-US" dirty="0"/>
              <a:t>, </a:t>
            </a:r>
            <a:r>
              <a:rPr lang="en-US" dirty="0" err="1"/>
              <a:t>en</a:t>
            </a:r>
            <a:r>
              <a:rPr lang="en-US" dirty="0"/>
              <a:t> forma de una </a:t>
            </a:r>
            <a:r>
              <a:rPr lang="en-US" dirty="0" err="1"/>
              <a:t>lista</a:t>
            </a:r>
            <a:r>
              <a:rPr lang="en-US" dirty="0"/>
              <a:t> de </a:t>
            </a:r>
            <a:r>
              <a:rPr lang="en-US" dirty="0" err="1"/>
              <a:t>declaraciones</a:t>
            </a:r>
            <a:r>
              <a:rPr lang="en-US" dirty="0"/>
              <a:t> de variables </a:t>
            </a:r>
            <a:r>
              <a:rPr lang="en-US" dirty="0" err="1"/>
              <a:t>separadas</a:t>
            </a:r>
            <a:r>
              <a:rPr lang="en-US" dirty="0"/>
              <a:t> por comas. </a:t>
            </a:r>
            <a:r>
              <a:rPr lang="en-US" dirty="0" err="1"/>
              <a:t>Estos</a:t>
            </a:r>
            <a:r>
              <a:rPr lang="en-US" dirty="0"/>
              <a:t> </a:t>
            </a:r>
            <a:r>
              <a:rPr lang="en-US" dirty="0" err="1"/>
              <a:t>parámetros</a:t>
            </a:r>
            <a:r>
              <a:rPr lang="en-US" dirty="0"/>
              <a:t> no son </a:t>
            </a:r>
            <a:r>
              <a:rPr lang="en-US" dirty="0" err="1"/>
              <a:t>otra</a:t>
            </a:r>
            <a:r>
              <a:rPr lang="en-US" dirty="0"/>
              <a:t> </a:t>
            </a:r>
            <a:r>
              <a:rPr lang="en-US" dirty="0" err="1"/>
              <a:t>cosa</a:t>
            </a:r>
            <a:r>
              <a:rPr lang="en-US" dirty="0"/>
              <a:t> que una </a:t>
            </a:r>
            <a:r>
              <a:rPr lang="en-US" dirty="0" err="1"/>
              <a:t>declaración</a:t>
            </a:r>
            <a:r>
              <a:rPr lang="en-US" dirty="0"/>
              <a:t> de variables, </a:t>
            </a:r>
            <a:r>
              <a:rPr lang="en-US" dirty="0" err="1"/>
              <a:t>cuyos</a:t>
            </a:r>
            <a:r>
              <a:rPr lang="en-US" dirty="0"/>
              <a:t> </a:t>
            </a:r>
            <a:r>
              <a:rPr lang="en-US" dirty="0" err="1"/>
              <a:t>valores</a:t>
            </a:r>
            <a:r>
              <a:rPr lang="en-US" dirty="0"/>
              <a:t> </a:t>
            </a:r>
            <a:r>
              <a:rPr lang="en-US" dirty="0" err="1"/>
              <a:t>serán</a:t>
            </a:r>
            <a:r>
              <a:rPr lang="en-US" dirty="0"/>
              <a:t> </a:t>
            </a:r>
            <a:r>
              <a:rPr lang="en-US" dirty="0" err="1"/>
              <a:t>inicializados</a:t>
            </a:r>
            <a:r>
              <a:rPr lang="en-US" dirty="0"/>
              <a:t> con los </a:t>
            </a:r>
            <a:r>
              <a:rPr lang="en-US" b="1" dirty="0" err="1"/>
              <a:t>argumentos</a:t>
            </a:r>
            <a:r>
              <a:rPr lang="en-US" dirty="0"/>
              <a:t> </a:t>
            </a:r>
            <a:r>
              <a:rPr lang="en-US" dirty="0" err="1"/>
              <a:t>pasados</a:t>
            </a:r>
            <a:r>
              <a:rPr lang="en-US" dirty="0"/>
              <a:t> por el </a:t>
            </a:r>
            <a:r>
              <a:rPr lang="en-US" dirty="0" err="1"/>
              <a:t>método</a:t>
            </a:r>
            <a:r>
              <a:rPr lang="en-US" dirty="0"/>
              <a:t> </a:t>
            </a:r>
            <a:r>
              <a:rPr lang="en-US" dirty="0" err="1"/>
              <a:t>invocador</a:t>
            </a:r>
            <a:r>
              <a:rPr lang="en-US" dirty="0"/>
              <a:t>.</a:t>
            </a:r>
            <a:endParaRPr lang="en-BO" dirty="0"/>
          </a:p>
        </p:txBody>
      </p:sp>
      <p:sp>
        <p:nvSpPr>
          <p:cNvPr id="4" name="TextBox 3">
            <a:extLst>
              <a:ext uri="{FF2B5EF4-FFF2-40B4-BE49-F238E27FC236}">
                <a16:creationId xmlns:a16="http://schemas.microsoft.com/office/drawing/2014/main" id="{F4EC7DD4-AE92-8742-BACA-3B640ECFE272}"/>
              </a:ext>
            </a:extLst>
          </p:cNvPr>
          <p:cNvSpPr txBox="1"/>
          <p:nvPr/>
        </p:nvSpPr>
        <p:spPr>
          <a:xfrm>
            <a:off x="838200" y="1777174"/>
            <a:ext cx="5101047" cy="4062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Lansoft.CursoCsharp8 { </a:t>
            </a:r>
            <a:r>
              <a:rPr lang="en-US" sz="1000" b="1" dirty="0">
                <a:solidFill>
                  <a:schemeClr val="bg1">
                    <a:lumMod val="85000"/>
                  </a:schemeClr>
                </a:solidFill>
              </a:rPr>
              <a:t>class </a:t>
            </a:r>
            <a:r>
              <a:rPr lang="en-US" sz="1000" b="1" dirty="0" err="1">
                <a:solidFill>
                  <a:schemeClr val="bg1">
                    <a:lumMod val="85000"/>
                  </a:schemeClr>
                </a:solidFill>
              </a:rPr>
              <a:t>Programa</a:t>
            </a:r>
            <a:r>
              <a:rPr lang="en-US" sz="1000" b="1" dirty="0">
                <a:solidFill>
                  <a:schemeClr val="bg1">
                    <a:lumMod val="85000"/>
                  </a:schemeClr>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a:t>
            </a:r>
          </a:p>
          <a:p>
            <a:r>
              <a:rPr lang="en-US" sz="1400" b="1" dirty="0">
                <a:solidFill>
                  <a:schemeClr val="bg1"/>
                </a:solidFill>
              </a:rPr>
              <a:t>           int r = </a:t>
            </a:r>
            <a:r>
              <a:rPr lang="en-US" sz="1400" b="1" dirty="0" err="1">
                <a:solidFill>
                  <a:schemeClr val="bg1"/>
                </a:solidFill>
              </a:rPr>
              <a:t>Programa.Suma</a:t>
            </a:r>
            <a:r>
              <a:rPr lang="en-US" sz="1400" b="1" dirty="0">
                <a:solidFill>
                  <a:schemeClr val="bg1"/>
                </a:solidFill>
              </a:rPr>
              <a:t>(39, 74);</a:t>
            </a:r>
          </a:p>
          <a:p>
            <a:r>
              <a:rPr lang="en-US" sz="1400" b="1" dirty="0">
                <a:solidFill>
                  <a:schemeClr val="bg1"/>
                </a:solidFill>
              </a:rPr>
              <a:t>           var s = Suma(15, 47);</a:t>
            </a:r>
          </a:p>
          <a:p>
            <a:r>
              <a:rPr lang="en-US" sz="1400" b="1" dirty="0">
                <a:solidFill>
                  <a:schemeClr val="bg1"/>
                </a:solidFill>
              </a:rPr>
              <a:t>           int </a:t>
            </a:r>
            <a:r>
              <a:rPr lang="en-US" sz="1400" b="1" dirty="0" err="1">
                <a:solidFill>
                  <a:schemeClr val="bg1"/>
                </a:solidFill>
              </a:rPr>
              <a:t>suma</a:t>
            </a:r>
            <a:r>
              <a:rPr lang="en-US" sz="1400" b="1" dirty="0">
                <a:solidFill>
                  <a:schemeClr val="bg1"/>
                </a:solidFill>
              </a:rPr>
              <a:t> = Suma(r, s);	</a:t>
            </a:r>
          </a:p>
          <a:p>
            <a:r>
              <a:rPr lang="en-US" sz="1400" b="1" dirty="0">
                <a:solidFill>
                  <a:schemeClr val="bg1"/>
                </a:solidFill>
              </a:rPr>
              <a:t>           WriteLine($</a:t>
            </a:r>
            <a:r>
              <a:rPr lang="en-US" sz="1400" b="1" dirty="0"/>
              <a:t>"</a:t>
            </a:r>
            <a:r>
              <a:rPr lang="en-US" sz="1400" b="1" dirty="0">
                <a:solidFill>
                  <a:schemeClr val="bg1"/>
                </a:solidFill>
              </a:rPr>
              <a:t>r = {r}</a:t>
            </a:r>
            <a:r>
              <a:rPr lang="en-US" sz="1400" b="1" dirty="0"/>
              <a:t> "</a:t>
            </a:r>
            <a:r>
              <a:rPr lang="en-US" sz="1400" b="1" dirty="0">
                <a:solidFill>
                  <a:schemeClr val="bg1"/>
                </a:solidFill>
              </a:rPr>
              <a:t>);	   // r = 113</a:t>
            </a:r>
          </a:p>
          <a:p>
            <a:r>
              <a:rPr lang="en-US" sz="1400" b="1" dirty="0">
                <a:solidFill>
                  <a:schemeClr val="bg1"/>
                </a:solidFill>
              </a:rPr>
              <a:t>           WriteLine($</a:t>
            </a:r>
            <a:r>
              <a:rPr lang="en-US" sz="1400" b="1" dirty="0"/>
              <a:t>"</a:t>
            </a:r>
            <a:r>
              <a:rPr lang="en-US" sz="1400" b="1" dirty="0">
                <a:solidFill>
                  <a:schemeClr val="bg1"/>
                </a:solidFill>
              </a:rPr>
              <a:t>s = {s}</a:t>
            </a:r>
            <a:r>
              <a:rPr lang="en-US" sz="1400" b="1" dirty="0"/>
              <a:t> "</a:t>
            </a:r>
            <a:r>
              <a:rPr lang="en-US" sz="1400" b="1" dirty="0">
                <a:solidFill>
                  <a:schemeClr val="bg1"/>
                </a:solidFill>
              </a:rPr>
              <a:t>);       	   // s = 62</a:t>
            </a:r>
          </a:p>
          <a:p>
            <a:r>
              <a:rPr lang="en-US" sz="1400" b="1" dirty="0">
                <a:solidFill>
                  <a:schemeClr val="bg1"/>
                </a:solidFill>
              </a:rPr>
              <a:t>           WriteLine($</a:t>
            </a:r>
            <a:r>
              <a:rPr lang="en-US" sz="1400" b="1" dirty="0"/>
              <a:t>"</a:t>
            </a:r>
            <a:r>
              <a:rPr lang="en-US" sz="1400" b="1" dirty="0" err="1">
                <a:solidFill>
                  <a:schemeClr val="bg1"/>
                </a:solidFill>
              </a:rPr>
              <a:t>suma</a:t>
            </a:r>
            <a:r>
              <a:rPr lang="en-US" sz="1400" b="1" dirty="0">
                <a:solidFill>
                  <a:schemeClr val="bg1"/>
                </a:solidFill>
              </a:rPr>
              <a:t> = {</a:t>
            </a:r>
            <a:r>
              <a:rPr lang="en-US" sz="1400" b="1" dirty="0" err="1">
                <a:solidFill>
                  <a:schemeClr val="bg1"/>
                </a:solidFill>
              </a:rPr>
              <a:t>suma</a:t>
            </a:r>
            <a:r>
              <a:rPr lang="en-US" sz="1400" b="1" dirty="0">
                <a:solidFill>
                  <a:schemeClr val="bg1"/>
                </a:solidFill>
              </a:rPr>
              <a:t>}</a:t>
            </a:r>
            <a:r>
              <a:rPr lang="en-US" sz="1400" b="1" dirty="0"/>
              <a:t> "</a:t>
            </a:r>
            <a:r>
              <a:rPr lang="en-US" sz="1400" b="1" dirty="0">
                <a:solidFill>
                  <a:schemeClr val="bg1"/>
                </a:solidFill>
              </a:rPr>
              <a:t>);    // </a:t>
            </a:r>
            <a:r>
              <a:rPr lang="en-US" sz="1400" b="1" dirty="0" err="1">
                <a:solidFill>
                  <a:schemeClr val="bg1"/>
                </a:solidFill>
              </a:rPr>
              <a:t>suma</a:t>
            </a:r>
            <a:r>
              <a:rPr lang="en-US" sz="1400" b="1" dirty="0">
                <a:solidFill>
                  <a:schemeClr val="bg1"/>
                </a:solidFill>
              </a:rPr>
              <a:t> = 75</a:t>
            </a:r>
          </a:p>
          <a:p>
            <a:r>
              <a:rPr lang="en-US" sz="1400" b="1" dirty="0">
                <a:solidFill>
                  <a:schemeClr val="bg1"/>
                </a:solidFill>
              </a:rPr>
              <a:t>           return;		   // no </a:t>
            </a:r>
            <a:r>
              <a:rPr lang="en-US" sz="1400" b="1" dirty="0" err="1">
                <a:solidFill>
                  <a:schemeClr val="bg1"/>
                </a:solidFill>
              </a:rPr>
              <a:t>necesario</a:t>
            </a:r>
            <a:r>
              <a:rPr lang="en-US" sz="1400" b="1" dirty="0">
                <a:solidFill>
                  <a:schemeClr val="bg1"/>
                </a:solidFill>
              </a:rPr>
              <a:t> (void)</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int Suma(int x, int y)</a:t>
            </a:r>
          </a:p>
          <a:p>
            <a:r>
              <a:rPr lang="en-US" sz="1400" b="1" dirty="0">
                <a:solidFill>
                  <a:schemeClr val="bg1"/>
                </a:solidFill>
              </a:rPr>
              <a:t>{</a:t>
            </a:r>
          </a:p>
          <a:p>
            <a:r>
              <a:rPr lang="en-US" sz="1400" b="1" dirty="0">
                <a:solidFill>
                  <a:schemeClr val="bg1"/>
                </a:solidFill>
              </a:rPr>
              <a:t>           return x + y;      </a:t>
            </a:r>
          </a:p>
          <a:p>
            <a:r>
              <a:rPr lang="en-US" sz="1400" b="1" dirty="0">
                <a:solidFill>
                  <a:schemeClr val="bg1"/>
                </a:solidFill>
              </a:rPr>
              <a:t>}</a:t>
            </a:r>
          </a:p>
          <a:p>
            <a:endParaRPr lang="en-US" sz="1400" b="1" dirty="0">
              <a:solidFill>
                <a:schemeClr val="bg1"/>
              </a:solidFill>
            </a:endParaRPr>
          </a:p>
          <a:p>
            <a:r>
              <a:rPr lang="en-US" sz="1000" b="1" dirty="0">
                <a:solidFill>
                  <a:schemeClr val="bg1">
                    <a:lumMod val="85000"/>
                  </a:schemeClr>
                </a:solidFill>
              </a:rPr>
              <a:t>}}</a:t>
            </a:r>
          </a:p>
        </p:txBody>
      </p:sp>
    </p:spTree>
    <p:extLst>
      <p:ext uri="{BB962C8B-B14F-4D97-AF65-F5344CB8AC3E}">
        <p14:creationId xmlns:p14="http://schemas.microsoft.com/office/powerpoint/2010/main" val="38781812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5B51-D9C7-6D45-BF7E-8431222789E0}"/>
              </a:ext>
            </a:extLst>
          </p:cNvPr>
          <p:cNvSpPr>
            <a:spLocks noGrp="1"/>
          </p:cNvSpPr>
          <p:nvPr>
            <p:ph type="title"/>
          </p:nvPr>
        </p:nvSpPr>
        <p:spPr/>
        <p:txBody>
          <a:bodyPr/>
          <a:lstStyle/>
          <a:p>
            <a:r>
              <a:rPr lang="en-BO" dirty="0"/>
              <a:t>Argumento arrays</a:t>
            </a:r>
          </a:p>
        </p:txBody>
      </p:sp>
      <p:sp>
        <p:nvSpPr>
          <p:cNvPr id="3" name="Content Placeholder 2">
            <a:extLst>
              <a:ext uri="{FF2B5EF4-FFF2-40B4-BE49-F238E27FC236}">
                <a16:creationId xmlns:a16="http://schemas.microsoft.com/office/drawing/2014/main" id="{29B557B6-6648-A14B-9DCA-E408E12B1B67}"/>
              </a:ext>
            </a:extLst>
          </p:cNvPr>
          <p:cNvSpPr>
            <a:spLocks noGrp="1"/>
          </p:cNvSpPr>
          <p:nvPr>
            <p:ph idx="1"/>
          </p:nvPr>
        </p:nvSpPr>
        <p:spPr>
          <a:xfrm>
            <a:off x="838200" y="1760095"/>
            <a:ext cx="10515600" cy="351518"/>
          </a:xfrm>
        </p:spPr>
        <p:txBody>
          <a:bodyPr>
            <a:normAutofit fontScale="62500" lnSpcReduction="20000"/>
          </a:bodyPr>
          <a:lstStyle/>
          <a:p>
            <a:pPr marL="0" indent="0">
              <a:buNone/>
            </a:pPr>
            <a:r>
              <a:rPr lang="en-BO" dirty="0"/>
              <a:t>Una forma eficiente de pasar varios argumentos del mismo tipo a un método es mediante el uso de un array.</a:t>
            </a:r>
          </a:p>
        </p:txBody>
      </p:sp>
      <p:sp>
        <p:nvSpPr>
          <p:cNvPr id="4" name="TextBox 3">
            <a:extLst>
              <a:ext uri="{FF2B5EF4-FFF2-40B4-BE49-F238E27FC236}">
                <a16:creationId xmlns:a16="http://schemas.microsoft.com/office/drawing/2014/main" id="{9A6E30AE-50EC-8749-AA79-5DC82EE2BA4A}"/>
              </a:ext>
            </a:extLst>
          </p:cNvPr>
          <p:cNvSpPr txBox="1"/>
          <p:nvPr/>
        </p:nvSpPr>
        <p:spPr>
          <a:xfrm>
            <a:off x="3063784" y="2181020"/>
            <a:ext cx="6064432" cy="4278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new decimal[10];</a:t>
            </a:r>
          </a:p>
          <a:p>
            <a:r>
              <a:rPr lang="en-US" sz="1400" b="1" dirty="0">
                <a:solidFill>
                  <a:schemeClr val="bg1"/>
                </a:solidFill>
              </a:rPr>
              <a:t>           for(int </a:t>
            </a:r>
            <a:r>
              <a:rPr lang="en-US" sz="1400" b="1" dirty="0" err="1">
                <a:solidFill>
                  <a:schemeClr val="bg1"/>
                </a:solidFill>
              </a:rPr>
              <a:t>i</a:t>
            </a:r>
            <a:r>
              <a:rPr lang="en-US" sz="1400" b="1" dirty="0">
                <a:solidFill>
                  <a:schemeClr val="bg1"/>
                </a:solidFill>
              </a:rPr>
              <a:t> = 0; </a:t>
            </a:r>
            <a:r>
              <a:rPr lang="en-US" sz="1400" b="1" dirty="0" err="1">
                <a:solidFill>
                  <a:schemeClr val="bg1"/>
                </a:solidFill>
              </a:rPr>
              <a:t>i</a:t>
            </a:r>
            <a:r>
              <a:rPr lang="en-US" sz="1400" b="1" dirty="0">
                <a:solidFill>
                  <a:schemeClr val="bg1"/>
                </a:solidFill>
              </a:rPr>
              <a:t> &lt; </a:t>
            </a:r>
            <a:r>
              <a:rPr lang="en-US" sz="1400" b="1" dirty="0" err="1">
                <a:solidFill>
                  <a:schemeClr val="bg1"/>
                </a:solidFill>
              </a:rPr>
              <a:t>str_array.Length</a:t>
            </a:r>
            <a:r>
              <a:rPr lang="en-US" sz="1400" b="1" dirty="0">
                <a:solidFill>
                  <a:schemeClr val="bg1"/>
                </a:solidFill>
              </a:rPr>
              <a:t>; </a:t>
            </a:r>
            <a:r>
              <a:rPr lang="en-US" sz="1400" b="1" dirty="0" err="1">
                <a:solidFill>
                  <a:schemeClr val="bg1"/>
                </a:solidFill>
              </a:rPr>
              <a:t>i</a:t>
            </a:r>
            <a:r>
              <a:rPr lang="en-US" sz="1400" b="1" dirty="0">
                <a:solidFill>
                  <a:schemeClr val="bg1"/>
                </a:solidFill>
              </a:rPr>
              <a:t>++)</a:t>
            </a:r>
          </a:p>
          <a:p>
            <a:r>
              <a:rPr lang="en-US" sz="1400" b="1" dirty="0">
                <a:solidFill>
                  <a:schemeClr val="bg1"/>
                </a:solidFill>
              </a:rPr>
              <a:t>	</a:t>
            </a:r>
            <a:r>
              <a:rPr lang="en-US" sz="1400" b="1" dirty="0" err="1">
                <a:solidFill>
                  <a:schemeClr val="bg1"/>
                </a:solidFill>
              </a:rPr>
              <a:t>numeros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 </a:t>
            </a:r>
            <a:r>
              <a:rPr lang="en-US" sz="1400" b="1" dirty="0" err="1">
                <a:solidFill>
                  <a:schemeClr val="bg1"/>
                </a:solidFill>
              </a:rPr>
              <a:t>str_array</a:t>
            </a:r>
            <a:r>
              <a:rPr lang="en-US" sz="1400" b="1" dirty="0">
                <a:solidFill>
                  <a:schemeClr val="bg1"/>
                </a:solidFill>
              </a:rPr>
              <a:t>[</a:t>
            </a:r>
            <a:r>
              <a:rPr lang="en-US" sz="1400" b="1" dirty="0" err="1">
                <a:solidFill>
                  <a:schemeClr val="bg1"/>
                </a:solidFill>
              </a:rPr>
              <a:t>i</a:t>
            </a:r>
            <a:r>
              <a:rPr lang="en-US" sz="1400" b="1" dirty="0">
                <a:solidFill>
                  <a:schemeClr val="bg1"/>
                </a:solidFill>
              </a:rPr>
              <a:t>] );</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a:t>
            </a:r>
            <a:r>
              <a:rPr lang="en-US" sz="1400" b="1" dirty="0" err="1">
                <a:solidFill>
                  <a:schemeClr val="bg1"/>
                </a:solidFill>
              </a:rPr>
              <a:t>numeros</a:t>
            </a:r>
            <a:r>
              <a:rPr lang="en-US" sz="1400" b="1" dirty="0">
                <a:solidFill>
                  <a:schemeClr val="bg1"/>
                </a:solidFill>
              </a:rPr>
              <a:t>)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72282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4494-A6BC-D94D-880B-267548690A28}"/>
              </a:ext>
            </a:extLst>
          </p:cNvPr>
          <p:cNvSpPr>
            <a:spLocks noGrp="1"/>
          </p:cNvSpPr>
          <p:nvPr>
            <p:ph type="title"/>
          </p:nvPr>
        </p:nvSpPr>
        <p:spPr/>
        <p:txBody>
          <a:bodyPr/>
          <a:lstStyle/>
          <a:p>
            <a:r>
              <a:rPr lang="en-BO" dirty="0"/>
              <a:t>params</a:t>
            </a:r>
          </a:p>
        </p:txBody>
      </p:sp>
      <p:sp>
        <p:nvSpPr>
          <p:cNvPr id="3" name="Content Placeholder 2">
            <a:extLst>
              <a:ext uri="{FF2B5EF4-FFF2-40B4-BE49-F238E27FC236}">
                <a16:creationId xmlns:a16="http://schemas.microsoft.com/office/drawing/2014/main" id="{489D5284-8F75-314A-B482-86954A245D62}"/>
              </a:ext>
            </a:extLst>
          </p:cNvPr>
          <p:cNvSpPr>
            <a:spLocks noGrp="1"/>
          </p:cNvSpPr>
          <p:nvPr>
            <p:ph idx="1"/>
          </p:nvPr>
        </p:nvSpPr>
        <p:spPr>
          <a:xfrm>
            <a:off x="7663543" y="1836602"/>
            <a:ext cx="3690257" cy="363464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Para </a:t>
            </a:r>
            <a:r>
              <a:rPr lang="en-US" dirty="0" err="1"/>
              <a:t>poder</a:t>
            </a:r>
            <a:r>
              <a:rPr lang="en-US" dirty="0"/>
              <a:t> pasar un </a:t>
            </a:r>
            <a:r>
              <a:rPr lang="en-US" dirty="0" err="1"/>
              <a:t>número</a:t>
            </a:r>
            <a:r>
              <a:rPr lang="en-US" dirty="0"/>
              <a:t> variable de </a:t>
            </a:r>
            <a:r>
              <a:rPr lang="en-US" dirty="0" err="1"/>
              <a:t>parámetros</a:t>
            </a:r>
            <a:r>
              <a:rPr lang="en-US" dirty="0"/>
              <a:t> de un </a:t>
            </a:r>
            <a:r>
              <a:rPr lang="en-US" dirty="0" err="1"/>
              <a:t>tipo</a:t>
            </a:r>
            <a:r>
              <a:rPr lang="en-US" dirty="0"/>
              <a:t> </a:t>
            </a:r>
            <a:r>
              <a:rPr lang="en-US" dirty="0" err="1"/>
              <a:t>específico</a:t>
            </a:r>
            <a:r>
              <a:rPr lang="en-US" dirty="0"/>
              <a:t>, se </a:t>
            </a:r>
            <a:r>
              <a:rPr lang="en-US" dirty="0" err="1"/>
              <a:t>puede</a:t>
            </a:r>
            <a:r>
              <a:rPr lang="en-US" dirty="0"/>
              <a:t> </a:t>
            </a:r>
            <a:r>
              <a:rPr lang="en-US" dirty="0" err="1"/>
              <a:t>usar</a:t>
            </a:r>
            <a:r>
              <a:rPr lang="en-US" dirty="0"/>
              <a:t> un array con el </a:t>
            </a:r>
            <a:r>
              <a:rPr lang="en-US" dirty="0" err="1"/>
              <a:t>modificador</a:t>
            </a:r>
            <a:r>
              <a:rPr lang="en-US" dirty="0"/>
              <a:t> “params” </a:t>
            </a:r>
            <a:r>
              <a:rPr lang="en-US" dirty="0" err="1"/>
              <a:t>como</a:t>
            </a:r>
            <a:r>
              <a:rPr lang="en-US" dirty="0"/>
              <a:t> el </a:t>
            </a:r>
            <a:r>
              <a:rPr lang="en-US" dirty="0" err="1"/>
              <a:t>último</a:t>
            </a:r>
            <a:r>
              <a:rPr lang="en-US" dirty="0"/>
              <a:t> </a:t>
            </a:r>
            <a:r>
              <a:rPr lang="en-US" dirty="0" err="1"/>
              <a:t>parámetro</a:t>
            </a:r>
            <a:r>
              <a:rPr lang="en-US" dirty="0"/>
              <a:t> de la </a:t>
            </a:r>
            <a:r>
              <a:rPr lang="en-US" dirty="0" err="1"/>
              <a:t>lista</a:t>
            </a:r>
            <a:r>
              <a:rPr lang="en-US" dirty="0"/>
              <a:t>. </a:t>
            </a:r>
            <a:r>
              <a:rPr lang="en-US" dirty="0" err="1"/>
              <a:t>Cualquier</a:t>
            </a:r>
            <a:r>
              <a:rPr lang="en-US" dirty="0"/>
              <a:t> </a:t>
            </a:r>
            <a:r>
              <a:rPr lang="en-US" dirty="0" err="1"/>
              <a:t>parámetro</a:t>
            </a:r>
            <a:r>
              <a:rPr lang="en-US" dirty="0"/>
              <a:t> </a:t>
            </a:r>
            <a:r>
              <a:rPr lang="en-US" dirty="0" err="1"/>
              <a:t>adicional</a:t>
            </a:r>
            <a:r>
              <a:rPr lang="en-US" dirty="0"/>
              <a:t> del </a:t>
            </a:r>
            <a:r>
              <a:rPr lang="en-US" dirty="0" err="1"/>
              <a:t>tipo</a:t>
            </a:r>
            <a:r>
              <a:rPr lang="en-US" dirty="0"/>
              <a:t> </a:t>
            </a:r>
            <a:r>
              <a:rPr lang="en-US" dirty="0" err="1"/>
              <a:t>especificado</a:t>
            </a:r>
            <a:r>
              <a:rPr lang="en-US" dirty="0"/>
              <a:t> que se </a:t>
            </a:r>
            <a:r>
              <a:rPr lang="en-US" dirty="0" err="1"/>
              <a:t>pasan</a:t>
            </a:r>
            <a:r>
              <a:rPr lang="en-US" dirty="0"/>
              <a:t> al </a:t>
            </a:r>
            <a:r>
              <a:rPr lang="en-US" dirty="0" err="1"/>
              <a:t>método</a:t>
            </a:r>
            <a:r>
              <a:rPr lang="en-US" dirty="0"/>
              <a:t>, se </a:t>
            </a:r>
            <a:r>
              <a:rPr lang="en-US" dirty="0" err="1"/>
              <a:t>agregará</a:t>
            </a:r>
            <a:r>
              <a:rPr lang="en-US" dirty="0"/>
              <a:t> </a:t>
            </a:r>
            <a:r>
              <a:rPr lang="en-US" dirty="0" err="1"/>
              <a:t>automáticamente</a:t>
            </a:r>
            <a:r>
              <a:rPr lang="en-US" dirty="0"/>
              <a:t> a </a:t>
            </a:r>
            <a:r>
              <a:rPr lang="en-US" dirty="0" err="1"/>
              <a:t>este</a:t>
            </a:r>
            <a:r>
              <a:rPr lang="en-US" dirty="0"/>
              <a:t> array.</a:t>
            </a:r>
            <a:endParaRPr lang="en-BO" dirty="0"/>
          </a:p>
        </p:txBody>
      </p:sp>
      <p:sp>
        <p:nvSpPr>
          <p:cNvPr id="4" name="TextBox 3">
            <a:extLst>
              <a:ext uri="{FF2B5EF4-FFF2-40B4-BE49-F238E27FC236}">
                <a16:creationId xmlns:a16="http://schemas.microsoft.com/office/drawing/2014/main" id="{3DC7C76C-6541-9449-9E7C-A013126B81B6}"/>
              </a:ext>
            </a:extLst>
          </p:cNvPr>
          <p:cNvSpPr txBox="1"/>
          <p:nvPr/>
        </p:nvSpPr>
        <p:spPr>
          <a:xfrm>
            <a:off x="838200" y="1499491"/>
            <a:ext cx="5701937"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3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d1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[0]); </a:t>
            </a:r>
          </a:p>
          <a:p>
            <a:r>
              <a:rPr lang="en-US" sz="1400" b="1" dirty="0">
                <a:solidFill>
                  <a:schemeClr val="bg1"/>
                </a:solidFill>
              </a:rPr>
              <a:t>           var d2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[1]); </a:t>
            </a:r>
          </a:p>
          <a:p>
            <a:r>
              <a:rPr lang="en-US" sz="1400" b="1" dirty="0">
                <a:solidFill>
                  <a:schemeClr val="bg1"/>
                </a:solidFill>
              </a:rPr>
              <a:t>           var d3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[2]);</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Suma(d1, d2, d3)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586877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8063-6837-9B40-8651-060DF19A298F}"/>
              </a:ext>
            </a:extLst>
          </p:cNvPr>
          <p:cNvSpPr>
            <a:spLocks noGrp="1"/>
          </p:cNvSpPr>
          <p:nvPr>
            <p:ph type="title"/>
          </p:nvPr>
        </p:nvSpPr>
        <p:spPr/>
        <p:txBody>
          <a:bodyPr/>
          <a:lstStyle/>
          <a:p>
            <a:r>
              <a:rPr lang="en-US" dirty="0"/>
              <a:t>M</a:t>
            </a:r>
            <a:r>
              <a:rPr lang="en-BO" dirty="0"/>
              <a:t>ain()</a:t>
            </a:r>
          </a:p>
        </p:txBody>
      </p:sp>
      <p:sp>
        <p:nvSpPr>
          <p:cNvPr id="3" name="Content Placeholder 2">
            <a:extLst>
              <a:ext uri="{FF2B5EF4-FFF2-40B4-BE49-F238E27FC236}">
                <a16:creationId xmlns:a16="http://schemas.microsoft.com/office/drawing/2014/main" id="{84910822-AC75-5249-97E0-13642D94ADE2}"/>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BO" dirty="0"/>
              <a:t>El método Main(), es el único método especial del lenguaje, ya que es el punto de entrada a cualquier programa C# ejecutable. El runtime, en el momento de ejecutar, buscará dentro de los componentes (assemblies) del proyecto un método con este nombre para iniciar la ejecución del programa desde este método.</a:t>
            </a:r>
          </a:p>
          <a:p>
            <a:pPr marL="0" indent="0">
              <a:buNone/>
            </a:pPr>
            <a:r>
              <a:rPr lang="en-BO" dirty="0"/>
              <a:t>El método Main() debe ser </a:t>
            </a:r>
            <a:r>
              <a:rPr lang="en-BO" b="1" dirty="0"/>
              <a:t>static</a:t>
            </a:r>
            <a:r>
              <a:rPr lang="en-BO" dirty="0"/>
              <a:t> y responder a una de las siguientes definiciones:</a:t>
            </a:r>
          </a:p>
          <a:p>
            <a:pPr marL="0" indent="0">
              <a:buNone/>
            </a:pPr>
            <a:endParaRPr lang="en-BO" dirty="0"/>
          </a:p>
          <a:p>
            <a:r>
              <a:rPr lang="en-US" dirty="0"/>
              <a:t>static v</a:t>
            </a:r>
            <a:r>
              <a:rPr lang="en-BO" dirty="0"/>
              <a:t>oid Main() {}</a:t>
            </a:r>
          </a:p>
          <a:p>
            <a:r>
              <a:rPr lang="en-US" dirty="0"/>
              <a:t>static v</a:t>
            </a:r>
            <a:r>
              <a:rPr lang="en-BO" dirty="0"/>
              <a:t>oid Main(string[] args) {}</a:t>
            </a:r>
          </a:p>
          <a:p>
            <a:r>
              <a:rPr lang="en-US" dirty="0"/>
              <a:t>static </a:t>
            </a:r>
            <a:r>
              <a:rPr lang="en-US" dirty="0" err="1"/>
              <a:t>i</a:t>
            </a:r>
            <a:r>
              <a:rPr lang="en-BO" dirty="0"/>
              <a:t>nt Main() {}</a:t>
            </a:r>
          </a:p>
          <a:p>
            <a:r>
              <a:rPr lang="en-US" dirty="0"/>
              <a:t>static </a:t>
            </a:r>
            <a:r>
              <a:rPr lang="en-US" dirty="0" err="1"/>
              <a:t>i</a:t>
            </a:r>
            <a:r>
              <a:rPr lang="en-BO" dirty="0"/>
              <a:t>nt Main(string[] args) {}</a:t>
            </a:r>
          </a:p>
          <a:p>
            <a:r>
              <a:rPr lang="en-US" dirty="0"/>
              <a:t>static </a:t>
            </a:r>
            <a:r>
              <a:rPr lang="en-BO" dirty="0"/>
              <a:t>Task Main() {}</a:t>
            </a:r>
          </a:p>
          <a:p>
            <a:r>
              <a:rPr lang="en-US" dirty="0"/>
              <a:t>static </a:t>
            </a:r>
            <a:r>
              <a:rPr lang="en-BO" dirty="0"/>
              <a:t>Task Main(string[] args) {} </a:t>
            </a:r>
          </a:p>
          <a:p>
            <a:endParaRPr lang="en-BO" dirty="0"/>
          </a:p>
          <a:p>
            <a:pPr marL="0" indent="0">
              <a:buNone/>
            </a:pPr>
            <a:r>
              <a:rPr lang="en-BO" dirty="0"/>
              <a:t>En un programa debe en lo posible codificarse un solo método con este nombre en todas las clases y namespaces del proyecto. De haber más de un método en el momento de compilar habrá que indicar cual es el método Main de arranque.</a:t>
            </a:r>
          </a:p>
        </p:txBody>
      </p:sp>
    </p:spTree>
    <p:extLst>
      <p:ext uri="{BB962C8B-B14F-4D97-AF65-F5344CB8AC3E}">
        <p14:creationId xmlns:p14="http://schemas.microsoft.com/office/powerpoint/2010/main" val="28269816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AF8C-CC10-BD4A-938D-9BF23EE43A1A}"/>
              </a:ext>
            </a:extLst>
          </p:cNvPr>
          <p:cNvSpPr>
            <a:spLocks noGrp="1"/>
          </p:cNvSpPr>
          <p:nvPr>
            <p:ph type="title"/>
          </p:nvPr>
        </p:nvSpPr>
        <p:spPr/>
        <p:txBody>
          <a:bodyPr/>
          <a:lstStyle/>
          <a:p>
            <a:r>
              <a:rPr lang="en-BO" dirty="0"/>
              <a:t>Argumentos de línea de comando</a:t>
            </a:r>
          </a:p>
        </p:txBody>
      </p:sp>
      <p:sp>
        <p:nvSpPr>
          <p:cNvPr id="3" name="Content Placeholder 2">
            <a:extLst>
              <a:ext uri="{FF2B5EF4-FFF2-40B4-BE49-F238E27FC236}">
                <a16:creationId xmlns:a16="http://schemas.microsoft.com/office/drawing/2014/main" id="{6F6DCBD8-D770-864B-9F7C-CE59B672D1C9}"/>
              </a:ext>
            </a:extLst>
          </p:cNvPr>
          <p:cNvSpPr>
            <a:spLocks noGrp="1"/>
          </p:cNvSpPr>
          <p:nvPr>
            <p:ph idx="1"/>
          </p:nvPr>
        </p:nvSpPr>
        <p:spPr>
          <a:xfrm>
            <a:off x="6287590" y="2034631"/>
            <a:ext cx="5066210" cy="3956867"/>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La version de Main con un array de strings </a:t>
            </a:r>
            <a:r>
              <a:rPr lang="en-US" dirty="0" err="1"/>
              <a:t>posibilita</a:t>
            </a:r>
            <a:r>
              <a:rPr lang="en-US" dirty="0"/>
              <a:t> </a:t>
            </a:r>
            <a:r>
              <a:rPr lang="en-US" dirty="0" err="1"/>
              <a:t>recibir</a:t>
            </a:r>
            <a:r>
              <a:rPr lang="en-US" dirty="0"/>
              <a:t> palabras que </a:t>
            </a:r>
            <a:r>
              <a:rPr lang="en-US" dirty="0" err="1"/>
              <a:t>acompañan</a:t>
            </a:r>
            <a:r>
              <a:rPr lang="en-US" dirty="0"/>
              <a:t> al </a:t>
            </a:r>
            <a:r>
              <a:rPr lang="en-US" dirty="0" err="1"/>
              <a:t>nombre</a:t>
            </a:r>
            <a:r>
              <a:rPr lang="en-US" dirty="0"/>
              <a:t> del </a:t>
            </a:r>
            <a:r>
              <a:rPr lang="en-US" dirty="0" err="1"/>
              <a:t>programa</a:t>
            </a:r>
            <a:r>
              <a:rPr lang="en-US" dirty="0"/>
              <a:t>, </a:t>
            </a:r>
            <a:r>
              <a:rPr lang="en-US" dirty="0" err="1"/>
              <a:t>como</a:t>
            </a:r>
            <a:r>
              <a:rPr lang="en-US" dirty="0"/>
              <a:t> una forma de </a:t>
            </a:r>
            <a:r>
              <a:rPr lang="en-US" dirty="0" err="1"/>
              <a:t>hacer</a:t>
            </a:r>
            <a:r>
              <a:rPr lang="en-US" dirty="0"/>
              <a:t> </a:t>
            </a:r>
            <a:r>
              <a:rPr lang="en-US" dirty="0" err="1"/>
              <a:t>tareas</a:t>
            </a:r>
            <a:r>
              <a:rPr lang="en-US" dirty="0"/>
              <a:t> </a:t>
            </a:r>
            <a:r>
              <a:rPr lang="en-US" dirty="0" err="1"/>
              <a:t>automáticas</a:t>
            </a:r>
            <a:r>
              <a:rPr lang="en-US" dirty="0"/>
              <a:t>, sin la </a:t>
            </a:r>
            <a:r>
              <a:rPr lang="en-US" dirty="0" err="1"/>
              <a:t>intervención</a:t>
            </a:r>
            <a:r>
              <a:rPr lang="en-US" dirty="0"/>
              <a:t> de personas.</a:t>
            </a:r>
          </a:p>
          <a:p>
            <a:pPr marL="0" indent="0">
              <a:buNone/>
            </a:pPr>
            <a:endParaRPr lang="en-US" dirty="0"/>
          </a:p>
          <a:p>
            <a:pPr marL="0" indent="0">
              <a:buNone/>
            </a:pPr>
            <a:r>
              <a:rPr lang="en-US" dirty="0"/>
              <a:t>La forma que </a:t>
            </a:r>
            <a:r>
              <a:rPr lang="en-US" dirty="0" err="1"/>
              <a:t>usamos</a:t>
            </a:r>
            <a:r>
              <a:rPr lang="en-US" dirty="0"/>
              <a:t> es </a:t>
            </a:r>
          </a:p>
          <a:p>
            <a:pPr marL="0" indent="0">
              <a:buNone/>
            </a:pPr>
            <a:r>
              <a:rPr lang="en-US" b="1" dirty="0"/>
              <a:t>void Main(string[] </a:t>
            </a:r>
            <a:r>
              <a:rPr lang="en-US" b="1" dirty="0" err="1"/>
              <a:t>args</a:t>
            </a:r>
            <a:r>
              <a:rPr lang="en-US" b="1" dirty="0"/>
              <a:t>)</a:t>
            </a:r>
          </a:p>
          <a:p>
            <a:pPr marL="0" indent="0">
              <a:buNone/>
            </a:pPr>
            <a:endParaRPr lang="en-BO" dirty="0"/>
          </a:p>
          <a:p>
            <a:pPr marL="0" indent="0">
              <a:buNone/>
            </a:pPr>
            <a:r>
              <a:rPr lang="en-BO" dirty="0"/>
              <a:t>Por ejemplo si se ejecuta el programa desde la terminal con </a:t>
            </a:r>
            <a:r>
              <a:rPr lang="en-US" dirty="0" err="1"/>
              <a:t>esta</a:t>
            </a:r>
            <a:r>
              <a:rPr lang="en-US" dirty="0"/>
              <a:t> </a:t>
            </a:r>
            <a:r>
              <a:rPr lang="en-US" dirty="0" err="1"/>
              <a:t>línea</a:t>
            </a:r>
            <a:r>
              <a:rPr lang="en-US" dirty="0"/>
              <a:t> de </a:t>
            </a:r>
            <a:r>
              <a:rPr lang="en-US" dirty="0" err="1"/>
              <a:t>comando</a:t>
            </a:r>
            <a:r>
              <a:rPr lang="en-US" dirty="0"/>
              <a:t>:</a:t>
            </a:r>
          </a:p>
          <a:p>
            <a:pPr marL="0" indent="0">
              <a:buNone/>
            </a:pPr>
            <a:r>
              <a:rPr lang="en-US" b="1" dirty="0"/>
              <a:t>d</a:t>
            </a:r>
            <a:r>
              <a:rPr lang="en-BO" b="1" dirty="0"/>
              <a:t>otnet run -- 12 13 25 30</a:t>
            </a:r>
          </a:p>
          <a:p>
            <a:pPr marL="0" indent="0">
              <a:buNone/>
            </a:pPr>
            <a:r>
              <a:rPr lang="en-US" dirty="0"/>
              <a:t>t</a:t>
            </a:r>
            <a:r>
              <a:rPr lang="en-BO" dirty="0"/>
              <a:t>endremos  que el método main recibe el siguiente argumento:</a:t>
            </a:r>
          </a:p>
          <a:p>
            <a:pPr marL="0" indent="0">
              <a:buNone/>
            </a:pPr>
            <a:r>
              <a:rPr lang="en-US" b="1" dirty="0"/>
              <a:t>s</a:t>
            </a:r>
            <a:r>
              <a:rPr lang="en-BO" b="1" dirty="0"/>
              <a:t>tring[] args = new string[] {“12”, “13”, “25”, “30” }</a:t>
            </a:r>
            <a:r>
              <a:rPr lang="en-BO" dirty="0"/>
              <a:t> </a:t>
            </a:r>
          </a:p>
        </p:txBody>
      </p:sp>
      <p:sp>
        <p:nvSpPr>
          <p:cNvPr id="4" name="TextBox 3">
            <a:extLst>
              <a:ext uri="{FF2B5EF4-FFF2-40B4-BE49-F238E27FC236}">
                <a16:creationId xmlns:a16="http://schemas.microsoft.com/office/drawing/2014/main" id="{7CE063D9-EAC0-6847-A8DD-408FEC6ACB4C}"/>
              </a:ext>
            </a:extLst>
          </p:cNvPr>
          <p:cNvSpPr txBox="1"/>
          <p:nvPr/>
        </p:nvSpPr>
        <p:spPr>
          <a:xfrm>
            <a:off x="838200" y="1560059"/>
            <a:ext cx="5362303" cy="5170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if(</a:t>
            </a:r>
            <a:r>
              <a:rPr lang="en-US" sz="1400" b="1" dirty="0" err="1">
                <a:solidFill>
                  <a:schemeClr val="bg1"/>
                </a:solidFill>
              </a:rPr>
              <a:t>args.Length</a:t>
            </a:r>
            <a:r>
              <a:rPr lang="en-US" sz="1400" b="1" dirty="0">
                <a:solidFill>
                  <a:schemeClr val="bg1"/>
                </a:solidFill>
              </a:rPr>
              <a:t> == 0) {</a:t>
            </a:r>
          </a:p>
          <a:p>
            <a:r>
              <a:rPr lang="en-US" sz="1400" b="1" dirty="0">
                <a:solidFill>
                  <a:schemeClr val="bg1"/>
                </a:solidFill>
              </a:rPr>
              <a:t>            WriteLine("</a:t>
            </a:r>
            <a:r>
              <a:rPr lang="en-US" sz="1400" b="1" dirty="0" err="1">
                <a:solidFill>
                  <a:schemeClr val="bg1"/>
                </a:solidFill>
              </a:rPr>
              <a:t>Ingrese</a:t>
            </a:r>
            <a:r>
              <a:rPr lang="en-US" sz="1400" b="1" dirty="0">
                <a:solidFill>
                  <a:schemeClr val="bg1"/>
                </a:solidFill>
              </a:rPr>
              <a:t> </a:t>
            </a:r>
            <a:r>
              <a:rPr lang="en-US" sz="1400" b="1" dirty="0" err="1">
                <a:solidFill>
                  <a:schemeClr val="bg1"/>
                </a:solidFill>
              </a:rPr>
              <a:t>en</a:t>
            </a:r>
            <a:r>
              <a:rPr lang="en-US" sz="1400" b="1" dirty="0">
                <a:solidFill>
                  <a:schemeClr val="bg1"/>
                </a:solidFill>
              </a:rPr>
              <a:t> la </a:t>
            </a:r>
            <a:r>
              <a:rPr lang="en-US" sz="1400" b="1" dirty="0" err="1">
                <a:solidFill>
                  <a:schemeClr val="bg1"/>
                </a:solidFill>
              </a:rPr>
              <a:t>línea</a:t>
            </a:r>
            <a:r>
              <a:rPr lang="en-US" sz="1400" b="1" dirty="0">
                <a:solidFill>
                  <a:schemeClr val="bg1"/>
                </a:solidFill>
              </a:rPr>
              <a:t> de </a:t>
            </a:r>
            <a:r>
              <a:rPr lang="en-US" sz="1400" b="1" dirty="0" err="1">
                <a:solidFill>
                  <a:schemeClr val="bg1"/>
                </a:solidFill>
              </a:rPr>
              <a:t>comandos</a:t>
            </a:r>
            <a:r>
              <a:rPr lang="en-US" sz="1400" b="1" dirty="0">
                <a:solidFill>
                  <a:schemeClr val="bg1"/>
                </a:solidFill>
              </a:rPr>
              <a:t> " + </a:t>
            </a:r>
          </a:p>
          <a:p>
            <a:r>
              <a:rPr lang="en-US" sz="1400" b="1" dirty="0">
                <a:solidFill>
                  <a:schemeClr val="bg1"/>
                </a:solidFill>
              </a:rPr>
              <a:t>	"los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un </a:t>
            </a:r>
            <a:r>
              <a:rPr lang="en-US" sz="1400" b="1" dirty="0" err="1">
                <a:solidFill>
                  <a:schemeClr val="bg1"/>
                </a:solidFill>
              </a:rPr>
              <a:t>espacio</a:t>
            </a:r>
            <a:r>
              <a:rPr lang="en-US" sz="1400" b="1" dirty="0">
                <a:solidFill>
                  <a:schemeClr val="bg1"/>
                </a:solidFill>
              </a:rPr>
              <a:t>");</a:t>
            </a:r>
          </a:p>
          <a:p>
            <a:r>
              <a:rPr lang="en-US" sz="1400" b="1" dirty="0">
                <a:solidFill>
                  <a:schemeClr val="bg1"/>
                </a:solidFill>
              </a:rPr>
              <a:t>            return;	</a:t>
            </a:r>
          </a:p>
          <a:p>
            <a:r>
              <a:rPr lang="en-US" sz="1400" b="1" dirty="0">
                <a:solidFill>
                  <a:schemeClr val="bg1"/>
                </a:solidFill>
              </a:rPr>
              <a:t>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a:t>
            </a:r>
            <a:r>
              <a:rPr lang="en-US" sz="1400" b="1" dirty="0" err="1">
                <a:solidFill>
                  <a:schemeClr val="bg1"/>
                </a:solidFill>
              </a:rPr>
              <a:t>ConvierteADecimales</a:t>
            </a:r>
            <a:r>
              <a:rPr lang="en-US" sz="1400" b="1" dirty="0">
                <a:solidFill>
                  <a:schemeClr val="bg1"/>
                </a:solidFill>
              </a:rPr>
              <a:t>(</a:t>
            </a:r>
            <a:r>
              <a:rPr lang="en-US" sz="1400" b="1" dirty="0" err="1">
                <a:solidFill>
                  <a:schemeClr val="bg1"/>
                </a:solidFill>
              </a:rPr>
              <a:t>args</a:t>
            </a:r>
            <a:r>
              <a:rPr lang="en-US" sz="1400" b="1" dirty="0">
                <a:solidFill>
                  <a:schemeClr val="bg1"/>
                </a:solidFill>
              </a:rPr>
              <a:t>);</a:t>
            </a:r>
          </a:p>
          <a:p>
            <a:r>
              <a:rPr lang="en-US" sz="1400" b="1" dirty="0">
                <a:solidFill>
                  <a:schemeClr val="bg1"/>
                </a:solidFill>
              </a:rPr>
              <a:t>      var </a:t>
            </a:r>
            <a:r>
              <a:rPr lang="en-US" sz="1400" b="1" dirty="0" err="1">
                <a:solidFill>
                  <a:schemeClr val="bg1"/>
                </a:solidFill>
              </a:rPr>
              <a:t>suma</a:t>
            </a:r>
            <a:r>
              <a:rPr lang="en-US" sz="1400" b="1" dirty="0">
                <a:solidFill>
                  <a:schemeClr val="bg1"/>
                </a:solidFill>
              </a:rPr>
              <a:t> = Suma(</a:t>
            </a:r>
            <a:r>
              <a:rPr lang="en-US" sz="1400" b="1" dirty="0" err="1">
                <a:solidFill>
                  <a:schemeClr val="bg1"/>
                </a:solidFill>
              </a:rPr>
              <a:t>numeros</a:t>
            </a:r>
            <a:r>
              <a:rPr lang="en-US" sz="1400" b="1" dirty="0">
                <a:solidFill>
                  <a:schemeClr val="bg1"/>
                </a:solidFill>
              </a:rPr>
              <a:t>);</a:t>
            </a:r>
          </a:p>
          <a:p>
            <a:r>
              <a:rPr lang="en-US" sz="1400" b="1" dirty="0">
                <a:solidFill>
                  <a:schemeClr val="bg1"/>
                </a:solidFill>
              </a:rPr>
              <a:t>      WriteLine(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a:t>
            </a:r>
            <a:r>
              <a:rPr lang="en-US" sz="1400" b="1" dirty="0" err="1">
                <a:solidFill>
                  <a:schemeClr val="bg1"/>
                </a:solidFill>
              </a:rPr>
              <a:t>suma</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a:t>
            </a:r>
            <a:r>
              <a:rPr lang="en-US" sz="1400" b="1" dirty="0" err="1">
                <a:solidFill>
                  <a:schemeClr val="bg1"/>
                </a:solidFill>
              </a:rPr>
              <a:t>ConvierteADecimales</a:t>
            </a:r>
            <a:r>
              <a:rPr lang="en-US" sz="1400" b="1" dirty="0">
                <a:solidFill>
                  <a:schemeClr val="bg1"/>
                </a:solidFill>
              </a:rPr>
              <a:t>(string[] </a:t>
            </a:r>
            <a:r>
              <a:rPr lang="en-US" sz="1400" b="1" dirty="0" err="1">
                <a:solidFill>
                  <a:schemeClr val="bg1"/>
                </a:solidFill>
              </a:rPr>
              <a:t>sNumeros</a:t>
            </a:r>
            <a:r>
              <a:rPr lang="en-US" sz="1400" b="1" dirty="0">
                <a:solidFill>
                  <a:schemeClr val="bg1"/>
                </a:solidFill>
              </a:rPr>
              <a:t>)</a:t>
            </a:r>
          </a:p>
          <a:p>
            <a:r>
              <a:rPr lang="en-US" sz="1400" b="1" dirty="0">
                <a:solidFill>
                  <a:schemeClr val="bg1"/>
                </a:solidFill>
              </a:rPr>
              <a:t>{</a:t>
            </a:r>
          </a:p>
          <a:p>
            <a:r>
              <a:rPr lang="en-US" sz="1400" b="1" dirty="0">
                <a:solidFill>
                  <a:schemeClr val="bg1"/>
                </a:solidFill>
              </a:rPr>
              <a:t>      var </a:t>
            </a:r>
            <a:r>
              <a:rPr lang="en-US" sz="1400" b="1" dirty="0" err="1">
                <a:solidFill>
                  <a:schemeClr val="bg1"/>
                </a:solidFill>
              </a:rPr>
              <a:t>nums</a:t>
            </a:r>
            <a:r>
              <a:rPr lang="en-US" sz="1400" b="1" dirty="0">
                <a:solidFill>
                  <a:schemeClr val="bg1"/>
                </a:solidFill>
              </a:rPr>
              <a:t> = new decimal[10];  int </a:t>
            </a:r>
            <a:r>
              <a:rPr lang="en-US" sz="1400" b="1" dirty="0" err="1">
                <a:solidFill>
                  <a:schemeClr val="bg1"/>
                </a:solidFill>
              </a:rPr>
              <a:t>i</a:t>
            </a:r>
            <a:r>
              <a:rPr lang="en-US" sz="1400" b="1" dirty="0">
                <a:solidFill>
                  <a:schemeClr val="bg1"/>
                </a:solidFill>
              </a:rPr>
              <a:t> = 0;</a:t>
            </a:r>
          </a:p>
          <a:p>
            <a:r>
              <a:rPr lang="en-US" sz="1400" b="1" dirty="0">
                <a:solidFill>
                  <a:schemeClr val="bg1"/>
                </a:solidFill>
              </a:rPr>
              <a:t>      foreach(var s in </a:t>
            </a:r>
            <a:r>
              <a:rPr lang="en-US" sz="1400" b="1" dirty="0" err="1">
                <a:solidFill>
                  <a:schemeClr val="bg1"/>
                </a:solidFill>
              </a:rPr>
              <a:t>sNumeros</a:t>
            </a:r>
            <a:r>
              <a:rPr lang="en-US" sz="1400" b="1" dirty="0">
                <a:solidFill>
                  <a:schemeClr val="bg1"/>
                </a:solidFill>
              </a:rPr>
              <a:t>) </a:t>
            </a:r>
          </a:p>
          <a:p>
            <a:r>
              <a:rPr lang="en-US" sz="1400" b="1" dirty="0">
                <a:solidFill>
                  <a:schemeClr val="bg1"/>
                </a:solidFill>
              </a:rPr>
              <a:t>           </a:t>
            </a:r>
            <a:r>
              <a:rPr lang="en-US" sz="1400" b="1" dirty="0" err="1">
                <a:solidFill>
                  <a:schemeClr val="bg1"/>
                </a:solidFill>
              </a:rPr>
              <a:t>nums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(s); </a:t>
            </a:r>
          </a:p>
          <a:p>
            <a:r>
              <a:rPr lang="en-US" sz="1400" b="1" dirty="0">
                <a:solidFill>
                  <a:schemeClr val="bg1"/>
                </a:solidFill>
              </a:rPr>
              <a:t>      return </a:t>
            </a:r>
            <a:r>
              <a:rPr lang="en-US" sz="1400" b="1" dirty="0" err="1">
                <a:solidFill>
                  <a:schemeClr val="bg1"/>
                </a:solidFill>
              </a:rPr>
              <a:t>nums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0;  foreach(var x in d) </a:t>
            </a:r>
            <a:r>
              <a:rPr lang="en-US" sz="1400" b="1" dirty="0" err="1">
                <a:solidFill>
                  <a:schemeClr val="bg1"/>
                </a:solidFill>
              </a:rPr>
              <a:t>suma</a:t>
            </a:r>
            <a:r>
              <a:rPr lang="en-US" sz="1400" b="1" dirty="0">
                <a:solidFill>
                  <a:schemeClr val="bg1"/>
                </a:solidFill>
              </a:rPr>
              <a:t> += x;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04272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a:bodyPr>
          <a:lstStyle/>
          <a:p>
            <a:pPr marL="0" indent="0">
              <a:buNone/>
            </a:pPr>
            <a:r>
              <a:rPr lang="es-ES" dirty="0"/>
              <a:t>Al escribir código en Visual Studio, aparecerá una ventana llamada </a:t>
            </a:r>
            <a:r>
              <a:rPr lang="es-ES" dirty="0" err="1"/>
              <a:t>IntelliSense</a:t>
            </a:r>
            <a:r>
              <a:rPr lang="es-ES" dirty="0"/>
              <a:t> donde quiera que haya múltiples alternativas predeterminadas de las cuales elegir. </a:t>
            </a:r>
          </a:p>
          <a:p>
            <a:pPr marL="0" indent="0">
              <a:buNone/>
            </a:pPr>
            <a:r>
              <a:rPr lang="es-ES" dirty="0"/>
              <a:t>Esta ventana es muy útil y puede abrirse manualmente</a:t>
            </a:r>
            <a:br>
              <a:rPr lang="es-ES" dirty="0"/>
            </a:br>
            <a:r>
              <a:rPr lang="es-ES" dirty="0"/>
              <a:t>presionando </a:t>
            </a:r>
            <a:r>
              <a:rPr lang="es-ES" dirty="0" err="1"/>
              <a:t>Ctrl</a:t>
            </a:r>
            <a:r>
              <a:rPr lang="es-ES" dirty="0"/>
              <a:t> + Espacio. Esto da acceso rápido a cualquier entidad de código que sea capaz de usar dentro de su programa, incluidas las clases y métodos de .NET Framework junto con sus descripciones. Este es una poderosa característica que se puede usar para no memorizar todas las opciones para codificar.</a:t>
            </a:r>
            <a:endParaRPr lang="en-BO" dirty="0"/>
          </a:p>
        </p:txBody>
      </p:sp>
    </p:spTree>
    <p:extLst>
      <p:ext uri="{BB962C8B-B14F-4D97-AF65-F5344CB8AC3E}">
        <p14:creationId xmlns:p14="http://schemas.microsoft.com/office/powerpoint/2010/main" val="3808282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95E-7F2A-5640-856A-2BBC15B20B57}"/>
              </a:ext>
            </a:extLst>
          </p:cNvPr>
          <p:cNvSpPr>
            <a:spLocks noGrp="1"/>
          </p:cNvSpPr>
          <p:nvPr>
            <p:ph type="title"/>
          </p:nvPr>
        </p:nvSpPr>
        <p:spPr/>
        <p:txBody>
          <a:bodyPr/>
          <a:lstStyle/>
          <a:p>
            <a:r>
              <a:rPr lang="en-BO" dirty="0"/>
              <a:t>Overloading de métodos</a:t>
            </a:r>
          </a:p>
        </p:txBody>
      </p:sp>
      <p:sp>
        <p:nvSpPr>
          <p:cNvPr id="3" name="Content Placeholder 2">
            <a:extLst>
              <a:ext uri="{FF2B5EF4-FFF2-40B4-BE49-F238E27FC236}">
                <a16:creationId xmlns:a16="http://schemas.microsoft.com/office/drawing/2014/main" id="{EAFCBD33-5A94-F64D-8A79-ECCFE699904D}"/>
              </a:ext>
            </a:extLst>
          </p:cNvPr>
          <p:cNvSpPr>
            <a:spLocks noGrp="1"/>
          </p:cNvSpPr>
          <p:nvPr>
            <p:ph idx="1"/>
          </p:nvPr>
        </p:nvSpPr>
        <p:spPr>
          <a:xfrm>
            <a:off x="6618514" y="1825624"/>
            <a:ext cx="4735286" cy="452292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err="1"/>
              <a:t>En</a:t>
            </a:r>
            <a:r>
              <a:rPr lang="en-US" sz="1600" dirty="0"/>
              <a:t> C# es </a:t>
            </a:r>
            <a:r>
              <a:rPr lang="en-US" sz="1600" dirty="0" err="1"/>
              <a:t>posible</a:t>
            </a:r>
            <a:r>
              <a:rPr lang="en-US" sz="1600" dirty="0"/>
              <a:t> </a:t>
            </a:r>
            <a:r>
              <a:rPr lang="en-US" sz="1600" dirty="0" err="1"/>
              <a:t>declarar</a:t>
            </a:r>
            <a:r>
              <a:rPr lang="en-US" sz="1600" dirty="0"/>
              <a:t> </a:t>
            </a:r>
            <a:r>
              <a:rPr lang="en-US" sz="1600" dirty="0" err="1"/>
              <a:t>múltiples</a:t>
            </a:r>
            <a:r>
              <a:rPr lang="en-US" sz="1600" dirty="0"/>
              <a:t> </a:t>
            </a:r>
            <a:r>
              <a:rPr lang="en-US" sz="1600" dirty="0" err="1"/>
              <a:t>métodos</a:t>
            </a:r>
            <a:r>
              <a:rPr lang="en-US" sz="1600" dirty="0"/>
              <a:t> con el </a:t>
            </a:r>
            <a:r>
              <a:rPr lang="en-US" sz="1600" dirty="0" err="1"/>
              <a:t>mismo</a:t>
            </a:r>
            <a:r>
              <a:rPr lang="en-US" sz="1600" dirty="0"/>
              <a:t> </a:t>
            </a:r>
            <a:r>
              <a:rPr lang="en-US" sz="1600" dirty="0" err="1"/>
              <a:t>nombre</a:t>
            </a:r>
            <a:r>
              <a:rPr lang="en-US" sz="1600" dirty="0"/>
              <a:t> </a:t>
            </a:r>
            <a:r>
              <a:rPr lang="en-US" sz="1600" dirty="0" err="1"/>
              <a:t>siempre</a:t>
            </a:r>
            <a:r>
              <a:rPr lang="en-US" sz="1600" dirty="0"/>
              <a:t> que los </a:t>
            </a:r>
            <a:r>
              <a:rPr lang="en-US" sz="1600" dirty="0" err="1"/>
              <a:t>parámetros</a:t>
            </a:r>
            <a:r>
              <a:rPr lang="en-US" sz="1600" dirty="0"/>
              <a:t> </a:t>
            </a:r>
            <a:r>
              <a:rPr lang="en-US" sz="1600" dirty="0" err="1"/>
              <a:t>varíen</a:t>
            </a:r>
            <a:r>
              <a:rPr lang="en-US" sz="1600" dirty="0"/>
              <a:t> </a:t>
            </a:r>
            <a:r>
              <a:rPr lang="en-US" sz="1600" dirty="0" err="1"/>
              <a:t>en</a:t>
            </a:r>
            <a:r>
              <a:rPr lang="en-US" sz="1600" dirty="0"/>
              <a:t> </a:t>
            </a:r>
            <a:r>
              <a:rPr lang="en-US" sz="1600" dirty="0" err="1"/>
              <a:t>número</a:t>
            </a:r>
            <a:r>
              <a:rPr lang="en-US" sz="1600" dirty="0"/>
              <a:t> o </a:t>
            </a:r>
            <a:r>
              <a:rPr lang="en-US" sz="1600" dirty="0" err="1"/>
              <a:t>tipos</a:t>
            </a:r>
            <a:r>
              <a:rPr lang="en-US" sz="1600" dirty="0"/>
              <a:t> de </a:t>
            </a:r>
            <a:r>
              <a:rPr lang="en-US" sz="1600" dirty="0" err="1"/>
              <a:t>parámetros</a:t>
            </a:r>
            <a:r>
              <a:rPr lang="en-US" sz="1600" dirty="0"/>
              <a:t>. </a:t>
            </a:r>
            <a:r>
              <a:rPr lang="en-US" sz="1600" dirty="0" err="1"/>
              <a:t>Esto</a:t>
            </a:r>
            <a:r>
              <a:rPr lang="en-US" sz="1600" dirty="0"/>
              <a:t> se llama </a:t>
            </a:r>
            <a:r>
              <a:rPr lang="en-US" sz="1600" dirty="0" err="1"/>
              <a:t>sobrecarga</a:t>
            </a:r>
            <a:r>
              <a:rPr lang="en-US" sz="1600" dirty="0"/>
              <a:t>, </a:t>
            </a:r>
            <a:r>
              <a:rPr lang="en-US" sz="1600" dirty="0" err="1"/>
              <a:t>en</a:t>
            </a:r>
            <a:r>
              <a:rPr lang="en-US" sz="1600" dirty="0"/>
              <a:t> </a:t>
            </a:r>
            <a:r>
              <a:rPr lang="en-US" sz="1600" dirty="0" err="1"/>
              <a:t>inglés</a:t>
            </a:r>
            <a:r>
              <a:rPr lang="en-US" sz="1600" dirty="0"/>
              <a:t> “overloading”, de </a:t>
            </a:r>
            <a:r>
              <a:rPr lang="en-US" sz="1600" dirty="0" err="1"/>
              <a:t>métodos</a:t>
            </a:r>
            <a:r>
              <a:rPr lang="en-US" sz="1600" dirty="0"/>
              <a:t> y se </a:t>
            </a:r>
            <a:r>
              <a:rPr lang="en-US" sz="1600" dirty="0" err="1"/>
              <a:t>puede</a:t>
            </a:r>
            <a:r>
              <a:rPr lang="en-US" sz="1600" dirty="0"/>
              <a:t> </a:t>
            </a:r>
            <a:r>
              <a:rPr lang="en-US" sz="1600" dirty="0" err="1"/>
              <a:t>ver</a:t>
            </a:r>
            <a:r>
              <a:rPr lang="en-US" sz="1600" dirty="0"/>
              <a:t> un </a:t>
            </a:r>
            <a:r>
              <a:rPr lang="en-US" sz="1600" dirty="0" err="1"/>
              <a:t>ejemplo</a:t>
            </a:r>
            <a:r>
              <a:rPr lang="en-US" sz="1600" dirty="0"/>
              <a:t> </a:t>
            </a:r>
            <a:r>
              <a:rPr lang="en-US" sz="1600" dirty="0" err="1"/>
              <a:t>en</a:t>
            </a:r>
            <a:r>
              <a:rPr lang="en-US" sz="1600" dirty="0"/>
              <a:t> la </a:t>
            </a:r>
            <a:r>
              <a:rPr lang="en-US" sz="1600" dirty="0" err="1"/>
              <a:t>implementación</a:t>
            </a:r>
            <a:r>
              <a:rPr lang="en-US" sz="1600" dirty="0"/>
              <a:t> del </a:t>
            </a:r>
            <a:r>
              <a:rPr lang="en-US" sz="1600" dirty="0" err="1"/>
              <a:t>método</a:t>
            </a:r>
            <a:r>
              <a:rPr lang="en-US" sz="1600" dirty="0"/>
              <a:t> </a:t>
            </a:r>
            <a:r>
              <a:rPr lang="en-US" sz="1600" dirty="0" err="1"/>
              <a:t>System.Console.WriteLine</a:t>
            </a:r>
            <a:r>
              <a:rPr lang="en-US" sz="1600" dirty="0"/>
              <a:t>, que </a:t>
            </a:r>
            <a:r>
              <a:rPr lang="en-US" sz="1600" dirty="0" err="1"/>
              <a:t>tiene</a:t>
            </a:r>
            <a:r>
              <a:rPr lang="en-US" sz="1600" dirty="0"/>
              <a:t> 18 </a:t>
            </a:r>
            <a:r>
              <a:rPr lang="en-US" sz="1600" dirty="0" err="1"/>
              <a:t>definiciones</a:t>
            </a:r>
            <a:r>
              <a:rPr lang="en-US" sz="1600" dirty="0"/>
              <a:t> del </a:t>
            </a:r>
            <a:r>
              <a:rPr lang="en-US" sz="1600" dirty="0" err="1"/>
              <a:t>mismo</a:t>
            </a:r>
            <a:r>
              <a:rPr lang="en-US" sz="1600" dirty="0"/>
              <a:t> </a:t>
            </a:r>
            <a:r>
              <a:rPr lang="en-US" sz="1600" dirty="0" err="1"/>
              <a:t>método</a:t>
            </a:r>
            <a:r>
              <a:rPr lang="en-US" sz="1600" dirty="0"/>
              <a:t>. Es una </a:t>
            </a:r>
            <a:r>
              <a:rPr lang="en-US" sz="1600" dirty="0" err="1"/>
              <a:t>característica</a:t>
            </a:r>
            <a:r>
              <a:rPr lang="en-US" sz="1600" dirty="0"/>
              <a:t> </a:t>
            </a:r>
            <a:r>
              <a:rPr lang="en-US" sz="1600" dirty="0" err="1"/>
              <a:t>poderosa</a:t>
            </a:r>
            <a:r>
              <a:rPr lang="en-US" sz="1600" dirty="0"/>
              <a:t> que </a:t>
            </a:r>
            <a:r>
              <a:rPr lang="en-US" sz="1600" dirty="0" err="1"/>
              <a:t>permite</a:t>
            </a:r>
            <a:r>
              <a:rPr lang="en-US" sz="1600" dirty="0"/>
              <a:t> que un </a:t>
            </a:r>
            <a:r>
              <a:rPr lang="en-US" sz="1600" dirty="0" err="1"/>
              <a:t>método</a:t>
            </a:r>
            <a:r>
              <a:rPr lang="en-US" sz="1600" dirty="0"/>
              <a:t> </a:t>
            </a:r>
            <a:r>
              <a:rPr lang="en-US" sz="1600" dirty="0" err="1"/>
              <a:t>maneje</a:t>
            </a:r>
            <a:r>
              <a:rPr lang="en-US" sz="1600" dirty="0"/>
              <a:t> una </a:t>
            </a:r>
            <a:r>
              <a:rPr lang="en-US" sz="1600" dirty="0" err="1"/>
              <a:t>variedad</a:t>
            </a:r>
            <a:r>
              <a:rPr lang="en-US" sz="1600" dirty="0"/>
              <a:t> de </a:t>
            </a:r>
            <a:r>
              <a:rPr lang="en-US" sz="1600" dirty="0" err="1"/>
              <a:t>parámetros</a:t>
            </a:r>
            <a:r>
              <a:rPr lang="en-US" sz="1600" dirty="0"/>
              <a:t> sin </a:t>
            </a:r>
            <a:r>
              <a:rPr lang="en-US" sz="1600" dirty="0" err="1"/>
              <a:t>necesidad</a:t>
            </a:r>
            <a:r>
              <a:rPr lang="en-US" sz="1600" dirty="0"/>
              <a:t> de </a:t>
            </a:r>
            <a:r>
              <a:rPr lang="en-US" sz="1600" dirty="0" err="1"/>
              <a:t>usar</a:t>
            </a:r>
            <a:r>
              <a:rPr lang="en-US" sz="1600" dirty="0"/>
              <a:t> </a:t>
            </a:r>
            <a:r>
              <a:rPr lang="en-US" sz="1600" dirty="0" err="1"/>
              <a:t>diferentes</a:t>
            </a:r>
            <a:r>
              <a:rPr lang="en-US" sz="1600" dirty="0"/>
              <a:t> </a:t>
            </a:r>
            <a:r>
              <a:rPr lang="en-US" sz="1600" dirty="0" err="1"/>
              <a:t>nombres</a:t>
            </a:r>
            <a:r>
              <a:rPr lang="en-US" sz="1600" dirty="0"/>
              <a:t> para la </a:t>
            </a:r>
            <a:r>
              <a:rPr lang="en-US" sz="1600" dirty="0" err="1"/>
              <a:t>misma</a:t>
            </a:r>
            <a:r>
              <a:rPr lang="en-US" sz="1600" dirty="0"/>
              <a:t> </a:t>
            </a:r>
            <a:r>
              <a:rPr lang="en-US" sz="1600" dirty="0" err="1"/>
              <a:t>tarea</a:t>
            </a:r>
            <a:r>
              <a:rPr lang="en-US" sz="1600" dirty="0"/>
              <a:t> (</a:t>
            </a:r>
            <a:r>
              <a:rPr lang="en-US" sz="1600" dirty="0" err="1"/>
              <a:t>uno</a:t>
            </a:r>
            <a:r>
              <a:rPr lang="en-US" sz="1600" dirty="0"/>
              <a:t> para </a:t>
            </a:r>
            <a:r>
              <a:rPr lang="en-US" sz="1600" dirty="0" err="1"/>
              <a:t>cada</a:t>
            </a:r>
            <a:r>
              <a:rPr lang="en-US" sz="1600" dirty="0"/>
              <a:t> </a:t>
            </a:r>
            <a:r>
              <a:rPr lang="en-US" sz="1600" dirty="0" err="1"/>
              <a:t>combinación</a:t>
            </a:r>
            <a:r>
              <a:rPr lang="en-US" sz="1600" dirty="0"/>
              <a:t> </a:t>
            </a:r>
            <a:r>
              <a:rPr lang="en-US" sz="1600" dirty="0" err="1"/>
              <a:t>diferente</a:t>
            </a:r>
            <a:r>
              <a:rPr lang="en-US" sz="1600" dirty="0"/>
              <a:t> de </a:t>
            </a:r>
            <a:r>
              <a:rPr lang="en-US" sz="1600" dirty="0" err="1"/>
              <a:t>parámetros</a:t>
            </a:r>
            <a:r>
              <a:rPr lang="en-US" sz="1600" dirty="0"/>
              <a:t>).</a:t>
            </a:r>
          </a:p>
          <a:p>
            <a:pPr marL="0" indent="0">
              <a:buNone/>
            </a:pPr>
            <a:endParaRPr lang="en-US" sz="1600" dirty="0"/>
          </a:p>
          <a:p>
            <a:pPr marL="0" indent="0">
              <a:buNone/>
            </a:pPr>
            <a:r>
              <a:rPr lang="en-US" sz="1600" dirty="0"/>
              <a:t>Para </a:t>
            </a:r>
            <a:r>
              <a:rPr lang="en-US" sz="1600" dirty="0" err="1"/>
              <a:t>poder</a:t>
            </a:r>
            <a:r>
              <a:rPr lang="en-US" sz="1600" dirty="0"/>
              <a:t> </a:t>
            </a:r>
            <a:r>
              <a:rPr lang="en-US" sz="1600" dirty="0" err="1"/>
              <a:t>hacer</a:t>
            </a:r>
            <a:r>
              <a:rPr lang="en-US" sz="1600" dirty="0"/>
              <a:t> </a:t>
            </a:r>
            <a:r>
              <a:rPr lang="en-US" sz="1600" dirty="0" err="1"/>
              <a:t>esto</a:t>
            </a:r>
            <a:r>
              <a:rPr lang="en-US" sz="1600" dirty="0"/>
              <a:t>, C# </a:t>
            </a:r>
            <a:r>
              <a:rPr lang="en-US" sz="1600" dirty="0" err="1"/>
              <a:t>diferencia</a:t>
            </a:r>
            <a:r>
              <a:rPr lang="en-US" sz="1600" dirty="0"/>
              <a:t> los </a:t>
            </a:r>
            <a:r>
              <a:rPr lang="en-US" sz="1600" dirty="0" err="1"/>
              <a:t>métodos</a:t>
            </a:r>
            <a:r>
              <a:rPr lang="en-US" sz="1600" dirty="0"/>
              <a:t> no por </a:t>
            </a:r>
            <a:r>
              <a:rPr lang="en-US" sz="1600" dirty="0" err="1"/>
              <a:t>su</a:t>
            </a:r>
            <a:r>
              <a:rPr lang="en-US" sz="1600" dirty="0"/>
              <a:t> </a:t>
            </a:r>
            <a:r>
              <a:rPr lang="en-US" sz="1600" dirty="0" err="1"/>
              <a:t>nombre</a:t>
            </a:r>
            <a:r>
              <a:rPr lang="en-US" sz="1600" dirty="0"/>
              <a:t>, </a:t>
            </a:r>
            <a:r>
              <a:rPr lang="en-US" sz="1600" dirty="0" err="1"/>
              <a:t>sino</a:t>
            </a:r>
            <a:r>
              <a:rPr lang="en-US" sz="1600" dirty="0"/>
              <a:t> por </a:t>
            </a:r>
            <a:r>
              <a:rPr lang="en-US" sz="1600" dirty="0" err="1"/>
              <a:t>su</a:t>
            </a:r>
            <a:r>
              <a:rPr lang="en-US" sz="1600" dirty="0"/>
              <a:t> </a:t>
            </a:r>
            <a:r>
              <a:rPr lang="en-US" sz="1600" dirty="0" err="1"/>
              <a:t>firma</a:t>
            </a:r>
            <a:r>
              <a:rPr lang="en-US" sz="1600" dirty="0"/>
              <a:t> (signature), que </a:t>
            </a:r>
            <a:r>
              <a:rPr lang="en-US" sz="1600" dirty="0" err="1"/>
              <a:t>incluye</a:t>
            </a:r>
            <a:r>
              <a:rPr lang="en-US" sz="1600" dirty="0"/>
              <a:t> los </a:t>
            </a:r>
            <a:r>
              <a:rPr lang="en-US" sz="1600" dirty="0" err="1"/>
              <a:t>tipos</a:t>
            </a:r>
            <a:r>
              <a:rPr lang="en-US" sz="1600" dirty="0"/>
              <a:t> de sus </a:t>
            </a:r>
            <a:r>
              <a:rPr lang="en-US" sz="1600" dirty="0" err="1"/>
              <a:t>parámetros</a:t>
            </a:r>
            <a:r>
              <a:rPr lang="en-US" sz="1600" dirty="0"/>
              <a:t>. Por </a:t>
            </a:r>
            <a:r>
              <a:rPr lang="en-US" sz="1600" dirty="0" err="1"/>
              <a:t>ejemplo</a:t>
            </a:r>
            <a:r>
              <a:rPr lang="en-US" sz="1600" dirty="0"/>
              <a:t>: </a:t>
            </a:r>
          </a:p>
          <a:p>
            <a:r>
              <a:rPr lang="en-US" sz="1800" b="1" dirty="0"/>
              <a:t>decimal Suma(int a, int b)</a:t>
            </a:r>
            <a:r>
              <a:rPr lang="en-US" sz="1600" dirty="0"/>
              <a:t> </a:t>
            </a:r>
            <a:r>
              <a:rPr lang="en-US" sz="1600" dirty="0" err="1"/>
              <a:t>tiene</a:t>
            </a:r>
            <a:r>
              <a:rPr lang="en-US" sz="1600" dirty="0"/>
              <a:t> dentro de </a:t>
            </a:r>
            <a:r>
              <a:rPr lang="en-US" sz="1600" dirty="0" err="1"/>
              <a:t>su</a:t>
            </a:r>
            <a:r>
              <a:rPr lang="en-US" sz="1600" dirty="0"/>
              <a:t> signature </a:t>
            </a:r>
            <a:r>
              <a:rPr lang="en-US" sz="1800" b="1" dirty="0" err="1"/>
              <a:t>Suma_int_int</a:t>
            </a:r>
            <a:r>
              <a:rPr lang="en-US" sz="1600" dirty="0"/>
              <a:t>, </a:t>
            </a:r>
            <a:r>
              <a:rPr lang="en-US" sz="1600" dirty="0" err="1"/>
              <a:t>diferente</a:t>
            </a:r>
            <a:r>
              <a:rPr lang="en-US" sz="1600" dirty="0"/>
              <a:t> a </a:t>
            </a:r>
          </a:p>
          <a:p>
            <a:r>
              <a:rPr lang="en-US" sz="1800" b="1" dirty="0"/>
              <a:t>decimal Suma(decimal a, decimal b) </a:t>
            </a:r>
            <a:r>
              <a:rPr lang="en-US" sz="1600" dirty="0" err="1"/>
              <a:t>cuyo</a:t>
            </a:r>
            <a:r>
              <a:rPr lang="en-US" sz="1600" dirty="0"/>
              <a:t> signature es </a:t>
            </a:r>
            <a:r>
              <a:rPr lang="en-US" sz="1800" b="1" dirty="0" err="1"/>
              <a:t>Suma_decimal_decimal</a:t>
            </a:r>
            <a:r>
              <a:rPr lang="en-US" sz="1600" b="1" dirty="0"/>
              <a:t>.</a:t>
            </a:r>
            <a:endParaRPr lang="en-BO" sz="1600" dirty="0"/>
          </a:p>
        </p:txBody>
      </p:sp>
      <p:sp>
        <p:nvSpPr>
          <p:cNvPr id="4" name="TextBox 3">
            <a:extLst>
              <a:ext uri="{FF2B5EF4-FFF2-40B4-BE49-F238E27FC236}">
                <a16:creationId xmlns:a16="http://schemas.microsoft.com/office/drawing/2014/main" id="{3AB6562D-5A12-D543-ACD8-2263F6B60A41}"/>
              </a:ext>
            </a:extLst>
          </p:cNvPr>
          <p:cNvSpPr txBox="1"/>
          <p:nvPr/>
        </p:nvSpPr>
        <p:spPr>
          <a:xfrm>
            <a:off x="838200" y="2178872"/>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53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9932291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6F90-4B6A-2B49-AB79-F8B89401C3C0}"/>
              </a:ext>
            </a:extLst>
          </p:cNvPr>
          <p:cNvSpPr>
            <a:spLocks noGrp="1"/>
          </p:cNvSpPr>
          <p:nvPr>
            <p:ph type="title"/>
          </p:nvPr>
        </p:nvSpPr>
        <p:spPr/>
        <p:txBody>
          <a:bodyPr/>
          <a:lstStyle/>
          <a:p>
            <a:r>
              <a:rPr lang="en-BO" dirty="0"/>
              <a:t>Parámetros opcionales</a:t>
            </a:r>
          </a:p>
        </p:txBody>
      </p:sp>
      <p:sp>
        <p:nvSpPr>
          <p:cNvPr id="3" name="Content Placeholder 2">
            <a:extLst>
              <a:ext uri="{FF2B5EF4-FFF2-40B4-BE49-F238E27FC236}">
                <a16:creationId xmlns:a16="http://schemas.microsoft.com/office/drawing/2014/main" id="{3C57A69D-108D-774B-BF67-CE59C088D37B}"/>
              </a:ext>
            </a:extLst>
          </p:cNvPr>
          <p:cNvSpPr>
            <a:spLocks noGrp="1"/>
          </p:cNvSpPr>
          <p:nvPr>
            <p:ph idx="1"/>
          </p:nvPr>
        </p:nvSpPr>
        <p:spPr>
          <a:xfrm>
            <a:off x="7236823" y="2343732"/>
            <a:ext cx="4029891" cy="3338558"/>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marL="0" indent="0">
              <a:buNone/>
            </a:pPr>
            <a:r>
              <a:rPr lang="en-US" dirty="0"/>
              <a:t>Los </a:t>
            </a:r>
            <a:r>
              <a:rPr lang="en-US" dirty="0" err="1"/>
              <a:t>parámetros</a:t>
            </a:r>
            <a:r>
              <a:rPr lang="en-US" dirty="0"/>
              <a:t> se </a:t>
            </a:r>
            <a:r>
              <a:rPr lang="en-US" dirty="0" err="1"/>
              <a:t>pueden</a:t>
            </a:r>
            <a:r>
              <a:rPr lang="en-US" dirty="0"/>
              <a:t> </a:t>
            </a:r>
            <a:r>
              <a:rPr lang="en-US" dirty="0" err="1"/>
              <a:t>declarar</a:t>
            </a:r>
            <a:r>
              <a:rPr lang="en-US" dirty="0"/>
              <a:t> </a:t>
            </a:r>
            <a:r>
              <a:rPr lang="en-US" dirty="0" err="1"/>
              <a:t>como</a:t>
            </a:r>
            <a:r>
              <a:rPr lang="en-US" dirty="0"/>
              <a:t> </a:t>
            </a:r>
            <a:r>
              <a:rPr lang="en-US" dirty="0" err="1"/>
              <a:t>opcionales</a:t>
            </a:r>
            <a:r>
              <a:rPr lang="en-US" dirty="0"/>
              <a:t> </a:t>
            </a:r>
            <a:r>
              <a:rPr lang="en-US" dirty="0" err="1"/>
              <a:t>proporcionando</a:t>
            </a:r>
            <a:r>
              <a:rPr lang="en-US" dirty="0"/>
              <a:t> un valor </a:t>
            </a:r>
            <a:r>
              <a:rPr lang="en-US" dirty="0" err="1"/>
              <a:t>predeterminado</a:t>
            </a:r>
            <a:r>
              <a:rPr lang="en-US" dirty="0"/>
              <a:t> para </a:t>
            </a:r>
            <a:r>
              <a:rPr lang="en-US" dirty="0" err="1"/>
              <a:t>ellos</a:t>
            </a:r>
            <a:r>
              <a:rPr lang="en-US" dirty="0"/>
              <a:t> </a:t>
            </a:r>
            <a:r>
              <a:rPr lang="en-US" dirty="0" err="1"/>
              <a:t>en</a:t>
            </a:r>
            <a:r>
              <a:rPr lang="en-US" dirty="0"/>
              <a:t> la </a:t>
            </a:r>
            <a:r>
              <a:rPr lang="en-US" dirty="0" err="1"/>
              <a:t>definición</a:t>
            </a:r>
            <a:r>
              <a:rPr lang="en-US" dirty="0"/>
              <a:t> del </a:t>
            </a:r>
            <a:r>
              <a:rPr lang="en-US" dirty="0" err="1"/>
              <a:t>método</a:t>
            </a:r>
            <a:r>
              <a:rPr lang="en-US" dirty="0"/>
              <a:t>. </a:t>
            </a:r>
            <a:r>
              <a:rPr lang="en-US" dirty="0" err="1"/>
              <a:t>Cuando</a:t>
            </a:r>
            <a:r>
              <a:rPr lang="en-US" dirty="0"/>
              <a:t> se </a:t>
            </a:r>
            <a:r>
              <a:rPr lang="en-US" dirty="0" err="1"/>
              <a:t>invoca</a:t>
            </a:r>
            <a:r>
              <a:rPr lang="en-US" dirty="0"/>
              <a:t> el </a:t>
            </a:r>
            <a:r>
              <a:rPr lang="en-US" dirty="0" err="1"/>
              <a:t>método</a:t>
            </a:r>
            <a:r>
              <a:rPr lang="en-US" dirty="0"/>
              <a:t>, los </a:t>
            </a:r>
            <a:r>
              <a:rPr lang="en-US" dirty="0" err="1"/>
              <a:t>argumentos</a:t>
            </a:r>
            <a:r>
              <a:rPr lang="en-US" dirty="0"/>
              <a:t> </a:t>
            </a:r>
            <a:r>
              <a:rPr lang="en-US" dirty="0" err="1"/>
              <a:t>opcionales</a:t>
            </a:r>
            <a:r>
              <a:rPr lang="en-US" dirty="0"/>
              <a:t> </a:t>
            </a:r>
            <a:r>
              <a:rPr lang="en-US" dirty="0" err="1"/>
              <a:t>pueden</a:t>
            </a:r>
            <a:r>
              <a:rPr lang="en-US" dirty="0"/>
              <a:t> </a:t>
            </a:r>
            <a:r>
              <a:rPr lang="en-US" dirty="0" err="1"/>
              <a:t>omitirse</a:t>
            </a:r>
            <a:r>
              <a:rPr lang="en-US" dirty="0"/>
              <a:t>, </a:t>
            </a:r>
            <a:r>
              <a:rPr lang="en-US" dirty="0" err="1"/>
              <a:t>en</a:t>
            </a:r>
            <a:r>
              <a:rPr lang="en-US" dirty="0"/>
              <a:t> </a:t>
            </a:r>
            <a:r>
              <a:rPr lang="en-US" dirty="0" err="1"/>
              <a:t>este</a:t>
            </a:r>
            <a:r>
              <a:rPr lang="en-US" dirty="0"/>
              <a:t> </a:t>
            </a:r>
            <a:r>
              <a:rPr lang="en-US" dirty="0" err="1"/>
              <a:t>caso</a:t>
            </a:r>
            <a:r>
              <a:rPr lang="en-US" dirty="0"/>
              <a:t> los </a:t>
            </a:r>
            <a:r>
              <a:rPr lang="en-US" dirty="0" err="1"/>
              <a:t>parámetros</a:t>
            </a:r>
            <a:r>
              <a:rPr lang="en-US" dirty="0"/>
              <a:t> </a:t>
            </a:r>
            <a:r>
              <a:rPr lang="en-US" dirty="0" err="1"/>
              <a:t>opcionales</a:t>
            </a:r>
            <a:r>
              <a:rPr lang="en-US" dirty="0"/>
              <a:t> </a:t>
            </a:r>
            <a:r>
              <a:rPr lang="en-US" dirty="0" err="1"/>
              <a:t>toman</a:t>
            </a:r>
            <a:r>
              <a:rPr lang="en-US" dirty="0"/>
              <a:t> los </a:t>
            </a:r>
            <a:r>
              <a:rPr lang="en-US" dirty="0" err="1"/>
              <a:t>valores</a:t>
            </a:r>
            <a:r>
              <a:rPr lang="en-US" dirty="0"/>
              <a:t> </a:t>
            </a:r>
            <a:r>
              <a:rPr lang="en-US" dirty="0" err="1"/>
              <a:t>predeterminados</a:t>
            </a:r>
            <a:r>
              <a:rPr lang="en-US" dirty="0"/>
              <a:t> </a:t>
            </a:r>
            <a:r>
              <a:rPr lang="en-US" dirty="0" err="1"/>
              <a:t>definidos</a:t>
            </a:r>
            <a:r>
              <a:rPr lang="en-US" dirty="0"/>
              <a:t> </a:t>
            </a:r>
            <a:r>
              <a:rPr lang="en-US" dirty="0" err="1"/>
              <a:t>en</a:t>
            </a:r>
            <a:r>
              <a:rPr lang="en-US" dirty="0"/>
              <a:t> la </a:t>
            </a:r>
            <a:r>
              <a:rPr lang="en-US" dirty="0" err="1"/>
              <a:t>definición</a:t>
            </a:r>
            <a:r>
              <a:rPr lang="en-US" dirty="0"/>
              <a:t> del </a:t>
            </a:r>
            <a:r>
              <a:rPr lang="en-US" dirty="0" err="1"/>
              <a:t>método</a:t>
            </a:r>
            <a:r>
              <a:rPr lang="en-US" dirty="0"/>
              <a:t>.</a:t>
            </a:r>
          </a:p>
          <a:p>
            <a:pPr marL="0" indent="0">
              <a:buNone/>
            </a:pPr>
            <a:r>
              <a:rPr lang="en-US" dirty="0"/>
              <a:t>Los </a:t>
            </a:r>
            <a:r>
              <a:rPr lang="en-US" dirty="0" err="1"/>
              <a:t>parámetros</a:t>
            </a:r>
            <a:r>
              <a:rPr lang="en-US" dirty="0"/>
              <a:t> </a:t>
            </a:r>
            <a:r>
              <a:rPr lang="en-US" dirty="0" err="1"/>
              <a:t>opcionales</a:t>
            </a:r>
            <a:r>
              <a:rPr lang="en-US" dirty="0"/>
              <a:t> </a:t>
            </a:r>
            <a:r>
              <a:rPr lang="en-US" dirty="0" err="1"/>
              <a:t>deben</a:t>
            </a:r>
            <a:r>
              <a:rPr lang="en-US" dirty="0"/>
              <a:t> </a:t>
            </a:r>
            <a:r>
              <a:rPr lang="en-US" dirty="0" err="1"/>
              <a:t>estar</a:t>
            </a:r>
            <a:r>
              <a:rPr lang="en-US" dirty="0"/>
              <a:t> al final de la </a:t>
            </a:r>
            <a:r>
              <a:rPr lang="en-US" dirty="0" err="1"/>
              <a:t>lista</a:t>
            </a:r>
            <a:r>
              <a:rPr lang="en-US" dirty="0"/>
              <a:t> de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C57EE563-B748-6847-81C7-82F00F599C2A}"/>
              </a:ext>
            </a:extLst>
          </p:cNvPr>
          <p:cNvSpPr txBox="1"/>
          <p:nvPr/>
        </p:nvSpPr>
        <p:spPr>
          <a:xfrm>
            <a:off x="838200" y="2104797"/>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73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int z = 10, int w = 10) {</a:t>
            </a:r>
          </a:p>
          <a:p>
            <a:r>
              <a:rPr lang="en-US" sz="1400" b="1" dirty="0">
                <a:solidFill>
                  <a:schemeClr val="bg1"/>
                </a:solidFill>
              </a:rPr>
              <a:t>           return x + y + z + w;</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754426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6DF4-3EE1-6A44-94CB-B8FF7336AF78}"/>
              </a:ext>
            </a:extLst>
          </p:cNvPr>
          <p:cNvSpPr>
            <a:spLocks noGrp="1"/>
          </p:cNvSpPr>
          <p:nvPr>
            <p:ph type="title"/>
          </p:nvPr>
        </p:nvSpPr>
        <p:spPr/>
        <p:txBody>
          <a:bodyPr/>
          <a:lstStyle/>
          <a:p>
            <a:r>
              <a:rPr lang="en-BO" dirty="0"/>
              <a:t>Argumentos con nombres</a:t>
            </a:r>
          </a:p>
        </p:txBody>
      </p:sp>
      <p:sp>
        <p:nvSpPr>
          <p:cNvPr id="3" name="Content Placeholder 2">
            <a:extLst>
              <a:ext uri="{FF2B5EF4-FFF2-40B4-BE49-F238E27FC236}">
                <a16:creationId xmlns:a16="http://schemas.microsoft.com/office/drawing/2014/main" id="{7C3302A4-F616-624B-9343-54B786739C40}"/>
              </a:ext>
            </a:extLst>
          </p:cNvPr>
          <p:cNvSpPr>
            <a:spLocks noGrp="1"/>
          </p:cNvSpPr>
          <p:nvPr>
            <p:ph idx="1"/>
          </p:nvPr>
        </p:nvSpPr>
        <p:spPr>
          <a:xfrm>
            <a:off x="838200" y="1825626"/>
            <a:ext cx="10515600" cy="1325564"/>
          </a:xfrm>
        </p:spPr>
        <p:txBody>
          <a:bodyPr>
            <a:normAutofit fontScale="62500" lnSpcReduction="20000"/>
          </a:bodyPr>
          <a:lstStyle/>
          <a:p>
            <a:pPr marL="0" indent="0">
              <a:buNone/>
            </a:pPr>
            <a:r>
              <a:rPr lang="en-US" dirty="0" err="1"/>
              <a:t>También</a:t>
            </a:r>
            <a:r>
              <a:rPr lang="en-US" dirty="0"/>
              <a:t> se </a:t>
            </a:r>
            <a:r>
              <a:rPr lang="en-US" dirty="0" err="1"/>
              <a:t>permiten</a:t>
            </a:r>
            <a:r>
              <a:rPr lang="en-US" dirty="0"/>
              <a:t> </a:t>
            </a:r>
            <a:r>
              <a:rPr lang="en-US" dirty="0" err="1"/>
              <a:t>argumentos</a:t>
            </a:r>
            <a:r>
              <a:rPr lang="en-US" dirty="0"/>
              <a:t> con </a:t>
            </a:r>
            <a:r>
              <a:rPr lang="en-US" dirty="0" err="1"/>
              <a:t>nombre</a:t>
            </a:r>
            <a:r>
              <a:rPr lang="en-US" dirty="0"/>
              <a:t>, que </a:t>
            </a:r>
            <a:r>
              <a:rPr lang="en-US" dirty="0" err="1"/>
              <a:t>permiten</a:t>
            </a:r>
            <a:r>
              <a:rPr lang="en-US" dirty="0"/>
              <a:t> pasar un </a:t>
            </a:r>
            <a:r>
              <a:rPr lang="en-US" dirty="0" err="1"/>
              <a:t>argumento</a:t>
            </a:r>
            <a:r>
              <a:rPr lang="en-US" dirty="0"/>
              <a:t> </a:t>
            </a:r>
            <a:r>
              <a:rPr lang="en-US" dirty="0" err="1"/>
              <a:t>utilizando</a:t>
            </a:r>
            <a:r>
              <a:rPr lang="en-US" dirty="0"/>
              <a:t> el </a:t>
            </a:r>
            <a:r>
              <a:rPr lang="en-US" dirty="0" err="1"/>
              <a:t>nombre</a:t>
            </a:r>
            <a:r>
              <a:rPr lang="en-US" dirty="0"/>
              <a:t> de </a:t>
            </a:r>
            <a:r>
              <a:rPr lang="en-US" dirty="0" err="1"/>
              <a:t>su</a:t>
            </a:r>
            <a:r>
              <a:rPr lang="en-US" dirty="0"/>
              <a:t> </a:t>
            </a:r>
            <a:r>
              <a:rPr lang="en-US" dirty="0" err="1"/>
              <a:t>parámetro</a:t>
            </a:r>
            <a:r>
              <a:rPr lang="en-US" dirty="0"/>
              <a:t> </a:t>
            </a:r>
            <a:r>
              <a:rPr lang="en-US" dirty="0" err="1"/>
              <a:t>correspondiente</a:t>
            </a:r>
            <a:r>
              <a:rPr lang="en-US" dirty="0"/>
              <a:t>. </a:t>
            </a:r>
            <a:r>
              <a:rPr lang="en-US" dirty="0" err="1"/>
              <a:t>Esta</a:t>
            </a:r>
            <a:r>
              <a:rPr lang="en-US" dirty="0"/>
              <a:t> </a:t>
            </a:r>
            <a:r>
              <a:rPr lang="en-US" dirty="0" err="1"/>
              <a:t>característica</a:t>
            </a:r>
            <a:r>
              <a:rPr lang="en-US" dirty="0"/>
              <a:t> </a:t>
            </a:r>
            <a:r>
              <a:rPr lang="en-US" dirty="0" err="1"/>
              <a:t>complementa</a:t>
            </a:r>
            <a:r>
              <a:rPr lang="en-US" dirty="0"/>
              <a:t> a los </a:t>
            </a:r>
            <a:r>
              <a:rPr lang="en-US" dirty="0" err="1"/>
              <a:t>parámetros</a:t>
            </a:r>
            <a:r>
              <a:rPr lang="en-US" dirty="0"/>
              <a:t> </a:t>
            </a:r>
            <a:r>
              <a:rPr lang="en-US" dirty="0" err="1"/>
              <a:t>opcionales</a:t>
            </a:r>
            <a:r>
              <a:rPr lang="en-US" dirty="0"/>
              <a:t> al </a:t>
            </a:r>
            <a:r>
              <a:rPr lang="en-US" dirty="0" err="1"/>
              <a:t>permitir</a:t>
            </a:r>
            <a:r>
              <a:rPr lang="en-US" dirty="0"/>
              <a:t> que los </a:t>
            </a:r>
            <a:r>
              <a:rPr lang="en-US" dirty="0" err="1"/>
              <a:t>argumentos</a:t>
            </a:r>
            <a:r>
              <a:rPr lang="en-US" dirty="0"/>
              <a:t> se </a:t>
            </a:r>
            <a:r>
              <a:rPr lang="en-US" dirty="0" err="1"/>
              <a:t>pasen</a:t>
            </a:r>
            <a:r>
              <a:rPr lang="en-US" dirty="0"/>
              <a:t> </a:t>
            </a:r>
            <a:r>
              <a:rPr lang="en-US" dirty="0" err="1"/>
              <a:t>fuera</a:t>
            </a:r>
            <a:r>
              <a:rPr lang="en-US" dirty="0"/>
              <a:t> de </a:t>
            </a:r>
            <a:r>
              <a:rPr lang="en-US" dirty="0" err="1"/>
              <a:t>orden</a:t>
            </a:r>
            <a:r>
              <a:rPr lang="en-US" dirty="0"/>
              <a:t>, </a:t>
            </a:r>
            <a:r>
              <a:rPr lang="en-US" dirty="0" err="1"/>
              <a:t>en</a:t>
            </a:r>
            <a:r>
              <a:rPr lang="en-US" dirty="0"/>
              <a:t> </a:t>
            </a:r>
            <a:r>
              <a:rPr lang="en-US" dirty="0" err="1"/>
              <a:t>lugar</a:t>
            </a:r>
            <a:r>
              <a:rPr lang="en-US" dirty="0"/>
              <a:t> de </a:t>
            </a:r>
            <a:r>
              <a:rPr lang="en-US" dirty="0" err="1"/>
              <a:t>depender</a:t>
            </a:r>
            <a:r>
              <a:rPr lang="en-US" dirty="0"/>
              <a:t> de </a:t>
            </a:r>
            <a:r>
              <a:rPr lang="en-US" dirty="0" err="1"/>
              <a:t>su</a:t>
            </a:r>
            <a:r>
              <a:rPr lang="en-US" dirty="0"/>
              <a:t> </a:t>
            </a:r>
            <a:r>
              <a:rPr lang="en-US" dirty="0" err="1"/>
              <a:t>posición</a:t>
            </a:r>
            <a:r>
              <a:rPr lang="en-US" dirty="0"/>
              <a:t> </a:t>
            </a:r>
            <a:r>
              <a:rPr lang="en-US" dirty="0" err="1"/>
              <a:t>en</a:t>
            </a:r>
            <a:r>
              <a:rPr lang="en-US" dirty="0"/>
              <a:t> la </a:t>
            </a:r>
            <a:r>
              <a:rPr lang="en-US" dirty="0" err="1"/>
              <a:t>lista</a:t>
            </a:r>
            <a:r>
              <a:rPr lang="en-US" dirty="0"/>
              <a:t> de </a:t>
            </a:r>
            <a:r>
              <a:rPr lang="en-US" dirty="0" err="1"/>
              <a:t>parámetros</a:t>
            </a:r>
            <a:r>
              <a:rPr lang="en-US" dirty="0"/>
              <a:t>.</a:t>
            </a:r>
          </a:p>
          <a:p>
            <a:pPr marL="0" indent="0">
              <a:buNone/>
            </a:pPr>
            <a:r>
              <a:rPr lang="en-US" dirty="0"/>
              <a:t>Los </a:t>
            </a:r>
            <a:r>
              <a:rPr lang="en-US" dirty="0" err="1"/>
              <a:t>argumentos</a:t>
            </a:r>
            <a:r>
              <a:rPr lang="en-US" dirty="0"/>
              <a:t> con </a:t>
            </a:r>
            <a:r>
              <a:rPr lang="en-US" dirty="0" err="1"/>
              <a:t>nombre</a:t>
            </a:r>
            <a:r>
              <a:rPr lang="en-US" dirty="0"/>
              <a:t> son </a:t>
            </a:r>
            <a:r>
              <a:rPr lang="en-US" dirty="0" err="1"/>
              <a:t>útiles</a:t>
            </a:r>
            <a:r>
              <a:rPr lang="en-US" dirty="0"/>
              <a:t> para </a:t>
            </a:r>
            <a:r>
              <a:rPr lang="en-US" dirty="0" err="1"/>
              <a:t>mejorar</a:t>
            </a:r>
            <a:r>
              <a:rPr lang="en-US" dirty="0"/>
              <a:t> la </a:t>
            </a:r>
            <a:r>
              <a:rPr lang="en-US" dirty="0" err="1"/>
              <a:t>legibilidad</a:t>
            </a:r>
            <a:r>
              <a:rPr lang="en-US" dirty="0"/>
              <a:t> del </a:t>
            </a:r>
            <a:r>
              <a:rPr lang="en-US" dirty="0" err="1"/>
              <a:t>código</a:t>
            </a:r>
            <a:r>
              <a:rPr lang="en-US" dirty="0"/>
              <a:t>, al </a:t>
            </a:r>
            <a:r>
              <a:rPr lang="en-US" dirty="0" err="1"/>
              <a:t>identificar</a:t>
            </a:r>
            <a:r>
              <a:rPr lang="en-US" dirty="0"/>
              <a:t> lo que </a:t>
            </a:r>
            <a:r>
              <a:rPr lang="en-US" dirty="0" err="1"/>
              <a:t>representa</a:t>
            </a:r>
            <a:r>
              <a:rPr lang="en-US" dirty="0"/>
              <a:t> </a:t>
            </a:r>
            <a:r>
              <a:rPr lang="en-US" dirty="0" err="1"/>
              <a:t>cada</a:t>
            </a:r>
            <a:r>
              <a:rPr lang="en-US" dirty="0"/>
              <a:t> </a:t>
            </a:r>
            <a:r>
              <a:rPr lang="en-US" dirty="0" err="1"/>
              <a:t>argumento</a:t>
            </a:r>
            <a:r>
              <a:rPr lang="en-US" dirty="0"/>
              <a:t>.</a:t>
            </a:r>
            <a:endParaRPr lang="en-BO" dirty="0"/>
          </a:p>
        </p:txBody>
      </p:sp>
      <p:sp>
        <p:nvSpPr>
          <p:cNvPr id="4" name="TextBox 3">
            <a:extLst>
              <a:ext uri="{FF2B5EF4-FFF2-40B4-BE49-F238E27FC236}">
                <a16:creationId xmlns:a16="http://schemas.microsoft.com/office/drawing/2014/main" id="{3F0C83FA-41F6-FA41-853E-1803CF883DD9}"/>
              </a:ext>
            </a:extLst>
          </p:cNvPr>
          <p:cNvSpPr txBox="1"/>
          <p:nvPr/>
        </p:nvSpPr>
        <p:spPr>
          <a:xfrm>
            <a:off x="1909353" y="3353554"/>
            <a:ext cx="7722327"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var </a:t>
            </a:r>
            <a:r>
              <a:rPr lang="en-US" sz="1400" b="1" dirty="0" err="1">
                <a:solidFill>
                  <a:schemeClr val="bg1"/>
                </a:solidFill>
              </a:rPr>
              <a:t>nombre</a:t>
            </a:r>
            <a:r>
              <a:rPr lang="en-US" sz="1400" b="1" dirty="0">
                <a:solidFill>
                  <a:schemeClr val="bg1"/>
                </a:solidFill>
              </a:rPr>
              <a:t> = </a:t>
            </a:r>
            <a:r>
              <a:rPr lang="en-US" sz="1400" b="1" dirty="0" err="1">
                <a:solidFill>
                  <a:schemeClr val="bg1"/>
                </a:solidFill>
              </a:rPr>
              <a:t>args</a:t>
            </a:r>
            <a:r>
              <a:rPr lang="en-US" sz="1400" b="1" dirty="0">
                <a:solidFill>
                  <a:schemeClr val="bg1"/>
                </a:solidFill>
              </a:rPr>
              <a:t> == null || </a:t>
            </a:r>
            <a:r>
              <a:rPr lang="en-US" sz="1400" b="1" dirty="0" err="1">
                <a:solidFill>
                  <a:schemeClr val="bg1"/>
                </a:solidFill>
              </a:rPr>
              <a:t>args.Length</a:t>
            </a:r>
            <a:r>
              <a:rPr lang="en-US" sz="1400" b="1" dirty="0">
                <a:solidFill>
                  <a:schemeClr val="bg1"/>
                </a:solidFill>
              </a:rPr>
              <a:t> == 0 ? </a:t>
            </a:r>
            <a:r>
              <a:rPr lang="en-US" sz="1400" b="1" dirty="0" err="1">
                <a:solidFill>
                  <a:schemeClr val="bg1"/>
                </a:solidFill>
              </a:rPr>
              <a:t>ReadLine</a:t>
            </a:r>
            <a:r>
              <a:rPr lang="en-US" sz="1400" b="1" dirty="0">
                <a:solidFill>
                  <a:schemeClr val="bg1"/>
                </a:solidFill>
              </a:rPr>
              <a:t>() : </a:t>
            </a:r>
            <a:r>
              <a:rPr lang="en-US" sz="1400" b="1" dirty="0" err="1">
                <a:solidFill>
                  <a:schemeClr val="bg1"/>
                </a:solidFill>
              </a:rPr>
              <a:t>args</a:t>
            </a:r>
            <a:r>
              <a:rPr lang="en-US" sz="1400" b="1" dirty="0">
                <a:solidFill>
                  <a:schemeClr val="bg1"/>
                </a:solidFill>
              </a:rPr>
              <a:t>[0];</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 Hola </a:t>
            </a:r>
            <a:r>
              <a:rPr lang="en-US" sz="1400" b="1" dirty="0" err="1">
                <a:solidFill>
                  <a:schemeClr val="bg1"/>
                </a:solidFill>
              </a:rPr>
              <a:t>Perico</a:t>
            </a:r>
            <a:r>
              <a:rPr lang="en-US" sz="1400" b="1" dirty="0">
                <a:solidFill>
                  <a:schemeClr val="bg1"/>
                </a:solidFill>
              </a:rPr>
              <a:t>!</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Bienvenido</a:t>
            </a:r>
            <a:r>
              <a:rPr lang="en-US" sz="1400" b="1" dirty="0">
                <a:solidFill>
                  <a:schemeClr val="bg1"/>
                </a:solidFill>
              </a:rPr>
              <a:t>", "!!!",  true); 			// BIENVENIDO PERICO!!!</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Buen</a:t>
            </a:r>
            <a:r>
              <a:rPr lang="en-US" sz="1400" b="1" dirty="0">
                <a:solidFill>
                  <a:schemeClr val="bg1"/>
                </a:solidFill>
              </a:rPr>
              <a:t> </a:t>
            </a:r>
            <a:r>
              <a:rPr lang="en-US" sz="1400" b="1" dirty="0" err="1">
                <a:solidFill>
                  <a:schemeClr val="bg1"/>
                </a:solidFill>
              </a:rPr>
              <a:t>día</a:t>
            </a:r>
            <a:r>
              <a:rPr lang="en-US" sz="1400" b="1" dirty="0">
                <a:solidFill>
                  <a:schemeClr val="bg1"/>
                </a:solidFill>
              </a:rPr>
              <a:t>", </a:t>
            </a:r>
            <a:r>
              <a:rPr lang="en-US" sz="1400" b="1" dirty="0" err="1">
                <a:solidFill>
                  <a:schemeClr val="bg1"/>
                </a:solidFill>
              </a:rPr>
              <a:t>mayusculas</a:t>
            </a:r>
            <a:r>
              <a:rPr lang="en-US" sz="1400" b="1" dirty="0">
                <a:solidFill>
                  <a:schemeClr val="bg1"/>
                </a:solidFill>
              </a:rPr>
              <a:t>:  true); 		// BUEN DÍA PERICO!</a:t>
            </a:r>
          </a:p>
          <a:p>
            <a:r>
              <a:rPr lang="en-US" sz="1400" b="1" dirty="0">
                <a:solidFill>
                  <a:schemeClr val="bg1"/>
                </a:solidFill>
              </a:rPr>
              <a:t>}</a:t>
            </a:r>
          </a:p>
          <a:p>
            <a:r>
              <a:rPr lang="en-US" sz="1400" b="1" dirty="0">
                <a:solidFill>
                  <a:schemeClr val="bg1"/>
                </a:solidFill>
              </a:rPr>
              <a:t>static void </a:t>
            </a:r>
            <a:r>
              <a:rPr lang="en-US" sz="1400" b="1" dirty="0" err="1">
                <a:solidFill>
                  <a:schemeClr val="bg1"/>
                </a:solidFill>
              </a:rPr>
              <a:t>Saludo</a:t>
            </a:r>
            <a:r>
              <a:rPr lang="en-US" sz="1400" b="1" dirty="0">
                <a:solidFill>
                  <a:schemeClr val="bg1"/>
                </a:solidFill>
              </a:rPr>
              <a:t>(string </a:t>
            </a:r>
            <a:r>
              <a:rPr lang="en-US" sz="1400" b="1" dirty="0" err="1">
                <a:solidFill>
                  <a:schemeClr val="bg1"/>
                </a:solidFill>
              </a:rPr>
              <a:t>nombre</a:t>
            </a:r>
            <a:r>
              <a:rPr lang="en-US" sz="1400" b="1" dirty="0">
                <a:solidFill>
                  <a:schemeClr val="bg1"/>
                </a:solidFill>
              </a:rPr>
              <a:t>, string </a:t>
            </a:r>
            <a:r>
              <a:rPr lang="en-US" sz="1400" b="1" dirty="0" err="1">
                <a:solidFill>
                  <a:schemeClr val="bg1"/>
                </a:solidFill>
              </a:rPr>
              <a:t>hola</a:t>
            </a:r>
            <a:r>
              <a:rPr lang="en-US" sz="1400" b="1" dirty="0">
                <a:solidFill>
                  <a:schemeClr val="bg1"/>
                </a:solidFill>
              </a:rPr>
              <a:t> = "Hola", string final = "! ", bool </a:t>
            </a:r>
            <a:r>
              <a:rPr lang="en-US" sz="1400" b="1" dirty="0" err="1">
                <a:solidFill>
                  <a:schemeClr val="bg1"/>
                </a:solidFill>
              </a:rPr>
              <a:t>mayusculas</a:t>
            </a:r>
            <a:r>
              <a:rPr lang="en-US" sz="1400" b="1" dirty="0">
                <a:solidFill>
                  <a:schemeClr val="bg1"/>
                </a:solidFill>
              </a:rPr>
              <a:t> = false)  {</a:t>
            </a:r>
          </a:p>
          <a:p>
            <a:r>
              <a:rPr lang="en-US" sz="1400" b="1" dirty="0">
                <a:solidFill>
                  <a:schemeClr val="bg1"/>
                </a:solidFill>
              </a:rPr>
              <a:t>           var </a:t>
            </a:r>
            <a:r>
              <a:rPr lang="en-US" sz="1400" b="1" dirty="0" err="1">
                <a:solidFill>
                  <a:schemeClr val="bg1"/>
                </a:solidFill>
              </a:rPr>
              <a:t>v_hola</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hola.ToUpper</a:t>
            </a:r>
            <a:r>
              <a:rPr lang="en-US" sz="1400" b="1" dirty="0">
                <a:solidFill>
                  <a:schemeClr val="bg1"/>
                </a:solidFill>
              </a:rPr>
              <a:t>() : </a:t>
            </a:r>
            <a:r>
              <a:rPr lang="en-US" sz="1400" b="1" dirty="0" err="1">
                <a:solidFill>
                  <a:schemeClr val="bg1"/>
                </a:solidFill>
              </a:rPr>
              <a:t>hola</a:t>
            </a:r>
            <a:r>
              <a:rPr lang="en-US" sz="1400" b="1" dirty="0">
                <a:solidFill>
                  <a:schemeClr val="bg1"/>
                </a:solidFill>
              </a:rPr>
              <a:t>;</a:t>
            </a:r>
          </a:p>
          <a:p>
            <a:r>
              <a:rPr lang="en-US" sz="1400" b="1" dirty="0">
                <a:solidFill>
                  <a:schemeClr val="bg1"/>
                </a:solidFill>
              </a:rPr>
              <a:t>           var </a:t>
            </a:r>
            <a:r>
              <a:rPr lang="en-US" sz="1400" b="1" dirty="0" err="1">
                <a:solidFill>
                  <a:schemeClr val="bg1"/>
                </a:solidFill>
              </a:rPr>
              <a:t>v_nombre</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nombre.ToUpper</a:t>
            </a:r>
            <a:r>
              <a:rPr lang="en-US" sz="1400" b="1" dirty="0">
                <a:solidFill>
                  <a:schemeClr val="bg1"/>
                </a:solidFill>
              </a:rPr>
              <a:t>() : </a:t>
            </a:r>
            <a:r>
              <a:rPr lang="en-US" sz="1400" b="1" dirty="0" err="1">
                <a:solidFill>
                  <a:schemeClr val="bg1"/>
                </a:solidFill>
              </a:rPr>
              <a:t>nombre</a:t>
            </a:r>
            <a:r>
              <a:rPr lang="en-US" sz="1400" b="1" dirty="0">
                <a:solidFill>
                  <a:schemeClr val="bg1"/>
                </a:solidFill>
              </a:rPr>
              <a:t>;</a:t>
            </a:r>
          </a:p>
          <a:p>
            <a:r>
              <a:rPr lang="en-US" sz="1400" b="1" dirty="0">
                <a:solidFill>
                  <a:schemeClr val="bg1"/>
                </a:solidFill>
              </a:rPr>
              <a:t>           WriteLine( $"{</a:t>
            </a:r>
            <a:r>
              <a:rPr lang="en-US" sz="1400" b="1" dirty="0" err="1">
                <a:solidFill>
                  <a:schemeClr val="bg1"/>
                </a:solidFill>
              </a:rPr>
              <a:t>v_hola</a:t>
            </a:r>
            <a:r>
              <a:rPr lang="en-US" sz="1400" b="1" dirty="0">
                <a:solidFill>
                  <a:schemeClr val="bg1"/>
                </a:solidFill>
              </a:rPr>
              <a:t>} {</a:t>
            </a:r>
            <a:r>
              <a:rPr lang="en-US" sz="1400" b="1" dirty="0" err="1">
                <a:solidFill>
                  <a:schemeClr val="bg1"/>
                </a:solidFill>
              </a:rPr>
              <a:t>v_nombre</a:t>
            </a:r>
            <a:r>
              <a:rPr lang="en-US" sz="1400" b="1" dirty="0">
                <a:solidFill>
                  <a:schemeClr val="bg1"/>
                </a:solidFill>
              </a:rPr>
              <a:t>}{final} " );              </a:t>
            </a:r>
          </a:p>
          <a:p>
            <a:r>
              <a:rPr lang="en-US" sz="1400" b="1" dirty="0">
                <a:solidFill>
                  <a:schemeClr val="bg1"/>
                </a:solidFill>
              </a:rPr>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840725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7B25-02D5-9546-8930-32163554172C}"/>
              </a:ext>
            </a:extLst>
          </p:cNvPr>
          <p:cNvSpPr>
            <a:spLocks noGrp="1"/>
          </p:cNvSpPr>
          <p:nvPr>
            <p:ph type="title"/>
          </p:nvPr>
        </p:nvSpPr>
        <p:spPr/>
        <p:txBody>
          <a:bodyPr/>
          <a:lstStyle/>
          <a:p>
            <a:r>
              <a:rPr lang="en-BO" dirty="0"/>
              <a:t>Tipos valor y tipos referencia</a:t>
            </a:r>
          </a:p>
        </p:txBody>
      </p:sp>
      <p:sp>
        <p:nvSpPr>
          <p:cNvPr id="3" name="Content Placeholder 2">
            <a:extLst>
              <a:ext uri="{FF2B5EF4-FFF2-40B4-BE49-F238E27FC236}">
                <a16:creationId xmlns:a16="http://schemas.microsoft.com/office/drawing/2014/main" id="{032E5FAD-9BB6-334E-A87A-05AAAB05ACD6}"/>
              </a:ext>
            </a:extLst>
          </p:cNvPr>
          <p:cNvSpPr>
            <a:spLocks noGrp="1"/>
          </p:cNvSpPr>
          <p:nvPr>
            <p:ph idx="1"/>
          </p:nvPr>
        </p:nvSpPr>
        <p:spPr>
          <a:xfrm>
            <a:off x="838200" y="2173968"/>
            <a:ext cx="10515600" cy="4000409"/>
          </a:xfrm>
        </p:spPr>
        <p:txBody>
          <a:bodyPr>
            <a:noAutofit/>
          </a:bodyPr>
          <a:lstStyle/>
          <a:p>
            <a:pPr marL="0" indent="0">
              <a:buNone/>
            </a:pPr>
            <a:r>
              <a:rPr lang="en-US" sz="2000" dirty="0"/>
              <a:t>Hay dos </a:t>
            </a:r>
            <a:r>
              <a:rPr lang="en-US" sz="2000" dirty="0" err="1"/>
              <a:t>tipos</a:t>
            </a:r>
            <a:r>
              <a:rPr lang="en-US" sz="2000" dirty="0"/>
              <a:t> de </a:t>
            </a:r>
            <a:r>
              <a:rPr lang="en-US" sz="2000" dirty="0" err="1"/>
              <a:t>tipos</a:t>
            </a:r>
            <a:r>
              <a:rPr lang="en-US" sz="2000" dirty="0"/>
              <a:t> de </a:t>
            </a:r>
            <a:r>
              <a:rPr lang="en-US" sz="2000" dirty="0" err="1"/>
              <a:t>datos</a:t>
            </a:r>
            <a:r>
              <a:rPr lang="en-US" sz="2000" dirty="0"/>
              <a:t> </a:t>
            </a:r>
            <a:r>
              <a:rPr lang="en-US" sz="2000" dirty="0" err="1"/>
              <a:t>en</a:t>
            </a:r>
            <a:r>
              <a:rPr lang="en-US" sz="2000" dirty="0"/>
              <a:t> C #: </a:t>
            </a:r>
            <a:r>
              <a:rPr lang="en-US" sz="2000" dirty="0" err="1"/>
              <a:t>tipos</a:t>
            </a:r>
            <a:r>
              <a:rPr lang="en-US" sz="2000" dirty="0"/>
              <a:t> valor y </a:t>
            </a:r>
            <a:r>
              <a:rPr lang="en-US" sz="2000" dirty="0" err="1"/>
              <a:t>tipos</a:t>
            </a:r>
            <a:r>
              <a:rPr lang="en-US" sz="2000" dirty="0"/>
              <a:t> </a:t>
            </a:r>
            <a:r>
              <a:rPr lang="en-US" sz="2000" dirty="0" err="1"/>
              <a:t>referencia</a:t>
            </a:r>
            <a:r>
              <a:rPr lang="en-US" sz="2000" dirty="0"/>
              <a:t>.</a:t>
            </a:r>
          </a:p>
          <a:p>
            <a:pPr marL="0" indent="0">
              <a:buNone/>
            </a:pPr>
            <a:r>
              <a:rPr lang="en-US" sz="2000" dirty="0"/>
              <a:t>Las variables de </a:t>
            </a:r>
            <a:r>
              <a:rPr lang="en-US" sz="2000" b="1" dirty="0" err="1"/>
              <a:t>tipo</a:t>
            </a:r>
            <a:r>
              <a:rPr lang="en-US" sz="2000" b="1" dirty="0"/>
              <a:t> valor</a:t>
            </a:r>
            <a:r>
              <a:rPr lang="en-US" sz="2000" dirty="0"/>
              <a:t> </a:t>
            </a:r>
            <a:r>
              <a:rPr lang="en-US" sz="2000" dirty="0" err="1"/>
              <a:t>contienen</a:t>
            </a:r>
            <a:r>
              <a:rPr lang="en-US" sz="2000" dirty="0"/>
              <a:t> </a:t>
            </a:r>
            <a:r>
              <a:rPr lang="en-US" sz="2000" dirty="0" err="1"/>
              <a:t>directamente</a:t>
            </a:r>
            <a:r>
              <a:rPr lang="en-US" sz="2000" dirty="0"/>
              <a:t> sus </a:t>
            </a:r>
            <a:r>
              <a:rPr lang="en-US" sz="2000" dirty="0" err="1"/>
              <a:t>datos</a:t>
            </a:r>
            <a:r>
              <a:rPr lang="en-US" sz="2000" dirty="0"/>
              <a:t>, </a:t>
            </a:r>
            <a:r>
              <a:rPr lang="en-US" sz="2000" dirty="0" err="1"/>
              <a:t>mientras</a:t>
            </a:r>
            <a:r>
              <a:rPr lang="en-US" sz="2000" dirty="0"/>
              <a:t> que las variables de </a:t>
            </a:r>
            <a:r>
              <a:rPr lang="en-US" sz="2000" b="1" dirty="0" err="1"/>
              <a:t>tipo</a:t>
            </a:r>
            <a:r>
              <a:rPr lang="en-US" sz="2000" b="1" dirty="0"/>
              <a:t> </a:t>
            </a:r>
            <a:r>
              <a:rPr lang="en-US" sz="2000" b="1" dirty="0" err="1"/>
              <a:t>referencia</a:t>
            </a:r>
            <a:r>
              <a:rPr lang="en-US" sz="2000" dirty="0"/>
              <a:t> </a:t>
            </a:r>
            <a:r>
              <a:rPr lang="en-US" sz="2000" dirty="0" err="1"/>
              <a:t>contienen</a:t>
            </a:r>
            <a:r>
              <a:rPr lang="en-US" sz="2000" dirty="0"/>
              <a:t> </a:t>
            </a:r>
            <a:r>
              <a:rPr lang="en-US" sz="2000" dirty="0" err="1"/>
              <a:t>referencias</a:t>
            </a:r>
            <a:r>
              <a:rPr lang="en-US" sz="2000" dirty="0"/>
              <a:t> a sus </a:t>
            </a:r>
            <a:r>
              <a:rPr lang="en-US" sz="2000" dirty="0" err="1"/>
              <a:t>datos</a:t>
            </a:r>
            <a:r>
              <a:rPr lang="en-US" sz="2000" dirty="0"/>
              <a:t>.</a:t>
            </a:r>
          </a:p>
          <a:p>
            <a:pPr marL="0" indent="0">
              <a:buNone/>
            </a:pPr>
            <a:endParaRPr lang="en-US" sz="1000" dirty="0"/>
          </a:p>
          <a:p>
            <a:pPr marL="0" indent="0">
              <a:buNone/>
            </a:pPr>
            <a:r>
              <a:rPr lang="en-US" sz="2000" dirty="0"/>
              <a:t>Los </a:t>
            </a:r>
            <a:r>
              <a:rPr lang="en-US" sz="2000" b="1" dirty="0" err="1"/>
              <a:t>tipos</a:t>
            </a:r>
            <a:r>
              <a:rPr lang="en-US" sz="2000" b="1" dirty="0"/>
              <a:t> valor</a:t>
            </a:r>
            <a:r>
              <a:rPr lang="en-US" sz="2000" dirty="0"/>
              <a:t> </a:t>
            </a:r>
            <a:r>
              <a:rPr lang="en-US" sz="2000" dirty="0" err="1"/>
              <a:t>incluyen</a:t>
            </a:r>
            <a:r>
              <a:rPr lang="en-US" sz="2000" dirty="0"/>
              <a:t> los </a:t>
            </a:r>
            <a:r>
              <a:rPr lang="en-US" sz="2000" dirty="0" err="1"/>
              <a:t>tipos</a:t>
            </a:r>
            <a:r>
              <a:rPr lang="en-US" sz="2000" dirty="0"/>
              <a:t> simples y </a:t>
            </a:r>
            <a:r>
              <a:rPr lang="en-US" sz="2000" dirty="0" err="1"/>
              <a:t>pequeños</a:t>
            </a:r>
            <a:r>
              <a:rPr lang="en-US" sz="2000" dirty="0"/>
              <a:t> (</a:t>
            </a:r>
            <a:r>
              <a:rPr lang="en-US" sz="2000" dirty="0" err="1"/>
              <a:t>como</a:t>
            </a:r>
            <a:r>
              <a:rPr lang="en-US" sz="2000" dirty="0"/>
              <a:t> los </a:t>
            </a:r>
            <a:r>
              <a:rPr lang="en-US" sz="2000" dirty="0" err="1"/>
              <a:t>primitivos</a:t>
            </a:r>
            <a:r>
              <a:rPr lang="en-US" sz="2000" dirty="0"/>
              <a:t>), </a:t>
            </a:r>
            <a:r>
              <a:rPr lang="en-US" sz="2000" dirty="0" err="1"/>
              <a:t>además</a:t>
            </a:r>
            <a:r>
              <a:rPr lang="en-US" sz="2000" dirty="0"/>
              <a:t> de los que </a:t>
            </a:r>
            <a:r>
              <a:rPr lang="en-US" sz="2000" dirty="0" err="1"/>
              <a:t>pueden</a:t>
            </a:r>
            <a:r>
              <a:rPr lang="en-US" sz="2000" dirty="0"/>
              <a:t> ser </a:t>
            </a:r>
            <a:r>
              <a:rPr lang="en-US" sz="2000" dirty="0" err="1"/>
              <a:t>creados</a:t>
            </a:r>
            <a:r>
              <a:rPr lang="en-US" sz="2000" dirty="0"/>
              <a:t> </a:t>
            </a:r>
            <a:r>
              <a:rPr lang="en-US" sz="2000" dirty="0" err="1"/>
              <a:t>en</a:t>
            </a:r>
            <a:r>
              <a:rPr lang="en-US" sz="2000" dirty="0"/>
              <a:t> los </a:t>
            </a:r>
            <a:r>
              <a:rPr lang="en-US" sz="2000" dirty="0" err="1"/>
              <a:t>programas</a:t>
            </a:r>
            <a:r>
              <a:rPr lang="en-US" sz="2000" dirty="0"/>
              <a:t>:</a:t>
            </a:r>
          </a:p>
          <a:p>
            <a:pPr marL="0" indent="0">
              <a:buNone/>
            </a:pPr>
            <a:r>
              <a:rPr lang="en-US" sz="2000" b="1" dirty="0"/>
              <a:t>struct y </a:t>
            </a:r>
            <a:r>
              <a:rPr lang="en-US" sz="2000" b="1" dirty="0" err="1"/>
              <a:t>enum</a:t>
            </a:r>
            <a:r>
              <a:rPr lang="en-US" sz="2000" b="1" dirty="0"/>
              <a:t>.</a:t>
            </a:r>
          </a:p>
          <a:p>
            <a:pPr marL="0" indent="0">
              <a:buNone/>
            </a:pPr>
            <a:endParaRPr lang="en-BO" sz="1000" b="1" dirty="0"/>
          </a:p>
          <a:p>
            <a:pPr marL="0" indent="0">
              <a:buNone/>
            </a:pPr>
            <a:r>
              <a:rPr lang="en-US" sz="2000" dirty="0"/>
              <a:t>Los </a:t>
            </a:r>
            <a:r>
              <a:rPr lang="en-US" sz="2000" b="1" dirty="0" err="1"/>
              <a:t>tipos</a:t>
            </a:r>
            <a:r>
              <a:rPr lang="en-US" sz="2000" b="1" dirty="0"/>
              <a:t> </a:t>
            </a:r>
            <a:r>
              <a:rPr lang="en-US" sz="2000" b="1" dirty="0" err="1"/>
              <a:t>referencia</a:t>
            </a:r>
            <a:r>
              <a:rPr lang="en-US" sz="2000" dirty="0"/>
              <a:t> </a:t>
            </a:r>
            <a:r>
              <a:rPr lang="en-US" sz="2000" dirty="0" err="1"/>
              <a:t>incluyen</a:t>
            </a:r>
            <a:r>
              <a:rPr lang="en-US" sz="2000" dirty="0"/>
              <a:t> los </a:t>
            </a:r>
            <a:r>
              <a:rPr lang="en-US" sz="2000" dirty="0" err="1"/>
              <a:t>siguientes</a:t>
            </a:r>
            <a:r>
              <a:rPr lang="en-US" sz="2000" dirty="0"/>
              <a:t> </a:t>
            </a:r>
            <a:r>
              <a:rPr lang="en-US" sz="2000" dirty="0" err="1"/>
              <a:t>tipos</a:t>
            </a:r>
            <a:r>
              <a:rPr lang="en-US" sz="2000" dirty="0"/>
              <a:t>: </a:t>
            </a:r>
            <a:r>
              <a:rPr lang="en-US" sz="2000" b="1" dirty="0"/>
              <a:t> class, interface y delegate.</a:t>
            </a:r>
          </a:p>
          <a:p>
            <a:pPr marL="0" indent="0">
              <a:buNone/>
            </a:pPr>
            <a:r>
              <a:rPr lang="en-US" sz="2000" dirty="0"/>
              <a:t>Las variables de </a:t>
            </a:r>
            <a:r>
              <a:rPr lang="en-US" sz="2000" dirty="0" err="1"/>
              <a:t>tipo</a:t>
            </a:r>
            <a:r>
              <a:rPr lang="en-US" sz="2000" dirty="0"/>
              <a:t> </a:t>
            </a:r>
            <a:r>
              <a:rPr lang="en-US" sz="2000" dirty="0" err="1"/>
              <a:t>referencia</a:t>
            </a:r>
            <a:r>
              <a:rPr lang="en-US" sz="2000" dirty="0"/>
              <a:t> </a:t>
            </a:r>
            <a:r>
              <a:rPr lang="en-US" sz="2000" dirty="0" err="1"/>
              <a:t>generalmente</a:t>
            </a:r>
            <a:r>
              <a:rPr lang="en-US" sz="2000" dirty="0"/>
              <a:t> se </a:t>
            </a:r>
            <a:r>
              <a:rPr lang="en-US" sz="2000" dirty="0" err="1"/>
              <a:t>crean</a:t>
            </a:r>
            <a:r>
              <a:rPr lang="en-US" sz="2000" dirty="0"/>
              <a:t> </a:t>
            </a:r>
            <a:r>
              <a:rPr lang="en-US" sz="2000" dirty="0" err="1"/>
              <a:t>utilizando</a:t>
            </a:r>
            <a:r>
              <a:rPr lang="en-US" sz="2000" dirty="0"/>
              <a:t> el keyword </a:t>
            </a:r>
            <a:r>
              <a:rPr lang="en-US" sz="2000" b="1" dirty="0"/>
              <a:t>new</a:t>
            </a:r>
            <a:r>
              <a:rPr lang="en-US" sz="2000" dirty="0"/>
              <a:t>, </a:t>
            </a:r>
            <a:r>
              <a:rPr lang="en-US" sz="2000" dirty="0" err="1"/>
              <a:t>aunque</a:t>
            </a:r>
            <a:r>
              <a:rPr lang="en-US" sz="2000" dirty="0"/>
              <a:t> hay una </a:t>
            </a:r>
            <a:r>
              <a:rPr lang="en-US" sz="2000" dirty="0" err="1"/>
              <a:t>excepción</a:t>
            </a:r>
            <a:r>
              <a:rPr lang="en-US" sz="2000" dirty="0"/>
              <a:t>: los </a:t>
            </a:r>
            <a:r>
              <a:rPr lang="en-US" sz="2000" dirty="0" err="1"/>
              <a:t>objetos</a:t>
            </a:r>
            <a:r>
              <a:rPr lang="en-US" sz="2000" dirty="0"/>
              <a:t> de </a:t>
            </a:r>
            <a:r>
              <a:rPr lang="en-US" sz="2000" dirty="0" err="1"/>
              <a:t>tipo</a:t>
            </a:r>
            <a:r>
              <a:rPr lang="en-US" sz="2000" dirty="0"/>
              <a:t> string.</a:t>
            </a:r>
          </a:p>
          <a:p>
            <a:pPr marL="0" indent="0">
              <a:buNone/>
            </a:pPr>
            <a:endParaRPr lang="en-US" sz="2000" dirty="0"/>
          </a:p>
        </p:txBody>
      </p:sp>
    </p:spTree>
    <p:extLst>
      <p:ext uri="{BB962C8B-B14F-4D97-AF65-F5344CB8AC3E}">
        <p14:creationId xmlns:p14="http://schemas.microsoft.com/office/powerpoint/2010/main" val="26851448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90F-F82F-0A41-ACFC-1FEA9584D840}"/>
              </a:ext>
            </a:extLst>
          </p:cNvPr>
          <p:cNvSpPr>
            <a:spLocks noGrp="1"/>
          </p:cNvSpPr>
          <p:nvPr>
            <p:ph type="title"/>
          </p:nvPr>
        </p:nvSpPr>
        <p:spPr/>
        <p:txBody>
          <a:bodyPr/>
          <a:lstStyle/>
          <a:p>
            <a:r>
              <a:rPr lang="en-BO" dirty="0"/>
              <a:t>Características de los tipos referencia y valor</a:t>
            </a:r>
          </a:p>
        </p:txBody>
      </p:sp>
      <p:sp>
        <p:nvSpPr>
          <p:cNvPr id="3" name="Content Placeholder 2">
            <a:extLst>
              <a:ext uri="{FF2B5EF4-FFF2-40B4-BE49-F238E27FC236}">
                <a16:creationId xmlns:a16="http://schemas.microsoft.com/office/drawing/2014/main" id="{26B00AD6-481E-7C41-BDE2-D8161DDEB1F1}"/>
              </a:ext>
            </a:extLst>
          </p:cNvPr>
          <p:cNvSpPr>
            <a:spLocks noGrp="1"/>
          </p:cNvSpPr>
          <p:nvPr>
            <p:ph idx="1"/>
          </p:nvPr>
        </p:nvSpPr>
        <p:spPr/>
        <p:txBody>
          <a:bodyPr>
            <a:normAutofit fontScale="92500" lnSpcReduction="10000"/>
          </a:bodyPr>
          <a:lstStyle/>
          <a:p>
            <a:pPr marL="0" indent="0">
              <a:buNone/>
            </a:pPr>
            <a:r>
              <a:rPr lang="en-US" dirty="0"/>
              <a:t>Una variable de un </a:t>
            </a:r>
            <a:r>
              <a:rPr lang="en-US" dirty="0" err="1"/>
              <a:t>tipo</a:t>
            </a:r>
            <a:r>
              <a:rPr lang="en-US" dirty="0"/>
              <a:t> de </a:t>
            </a:r>
            <a:r>
              <a:rPr lang="en-US" dirty="0" err="1"/>
              <a:t>referencia</a:t>
            </a:r>
            <a:r>
              <a:rPr lang="en-US" dirty="0"/>
              <a:t> </a:t>
            </a:r>
            <a:r>
              <a:rPr lang="en-US" dirty="0" err="1"/>
              <a:t>generalmente</a:t>
            </a:r>
            <a:r>
              <a:rPr lang="en-US" dirty="0"/>
              <a:t> se </a:t>
            </a:r>
            <a:r>
              <a:rPr lang="en-US" dirty="0" err="1"/>
              <a:t>denomina</a:t>
            </a:r>
            <a:r>
              <a:rPr lang="en-US" dirty="0"/>
              <a:t> </a:t>
            </a:r>
            <a:r>
              <a:rPr lang="en-US" dirty="0" err="1"/>
              <a:t>objeto</a:t>
            </a:r>
            <a:r>
              <a:rPr lang="en-US" dirty="0"/>
              <a:t>, </a:t>
            </a:r>
            <a:r>
              <a:rPr lang="en-US" dirty="0" err="1"/>
              <a:t>aunque</a:t>
            </a:r>
            <a:r>
              <a:rPr lang="en-US" dirty="0"/>
              <a:t> </a:t>
            </a:r>
            <a:r>
              <a:rPr lang="en-US" dirty="0" err="1"/>
              <a:t>estrictamente</a:t>
            </a:r>
            <a:r>
              <a:rPr lang="en-US" dirty="0"/>
              <a:t> </a:t>
            </a:r>
            <a:r>
              <a:rPr lang="en-US" dirty="0" err="1"/>
              <a:t>hablando</a:t>
            </a:r>
            <a:r>
              <a:rPr lang="en-US" dirty="0"/>
              <a:t>, el </a:t>
            </a:r>
            <a:r>
              <a:rPr lang="en-US" dirty="0" err="1"/>
              <a:t>objeto</a:t>
            </a:r>
            <a:r>
              <a:rPr lang="en-US" dirty="0"/>
              <a:t> son los </a:t>
            </a:r>
            <a:r>
              <a:rPr lang="en-US" dirty="0" err="1"/>
              <a:t>datos</a:t>
            </a:r>
            <a:r>
              <a:rPr lang="en-US" dirty="0"/>
              <a:t> a los que se </a:t>
            </a:r>
            <a:r>
              <a:rPr lang="en-US" dirty="0" err="1"/>
              <a:t>refiere</a:t>
            </a:r>
            <a:r>
              <a:rPr lang="en-US" dirty="0"/>
              <a:t> la variable y las </a:t>
            </a:r>
            <a:r>
              <a:rPr lang="en-US" dirty="0" err="1"/>
              <a:t>funciones</a:t>
            </a:r>
            <a:r>
              <a:rPr lang="en-US" dirty="0"/>
              <a:t> que </a:t>
            </a:r>
            <a:r>
              <a:rPr lang="en-US" dirty="0" err="1"/>
              <a:t>pueden</a:t>
            </a:r>
            <a:r>
              <a:rPr lang="en-US" dirty="0"/>
              <a:t> </a:t>
            </a:r>
            <a:r>
              <a:rPr lang="en-US" dirty="0" err="1"/>
              <a:t>ejecutarse</a:t>
            </a:r>
            <a:r>
              <a:rPr lang="en-US" dirty="0"/>
              <a:t>.</a:t>
            </a:r>
          </a:p>
          <a:p>
            <a:pPr marL="0" indent="0">
              <a:buNone/>
            </a:pPr>
            <a:endParaRPr lang="en-US" dirty="0"/>
          </a:p>
          <a:p>
            <a:pPr marL="0" indent="0">
              <a:buNone/>
            </a:pPr>
            <a:r>
              <a:rPr lang="en-US" dirty="0"/>
              <a:t>Con los </a:t>
            </a:r>
            <a:r>
              <a:rPr lang="en-US" dirty="0" err="1"/>
              <a:t>tipos</a:t>
            </a:r>
            <a:r>
              <a:rPr lang="en-US" dirty="0"/>
              <a:t> de </a:t>
            </a:r>
            <a:r>
              <a:rPr lang="en-US" dirty="0" err="1"/>
              <a:t>referencia</a:t>
            </a:r>
            <a:r>
              <a:rPr lang="en-US" dirty="0"/>
              <a:t>, </a:t>
            </a:r>
            <a:r>
              <a:rPr lang="en-US" dirty="0" err="1"/>
              <a:t>varias</a:t>
            </a:r>
            <a:r>
              <a:rPr lang="en-US" dirty="0"/>
              <a:t> variables </a:t>
            </a:r>
            <a:r>
              <a:rPr lang="en-US" dirty="0" err="1"/>
              <a:t>pueden</a:t>
            </a:r>
            <a:r>
              <a:rPr lang="en-US" dirty="0"/>
              <a:t> </a:t>
            </a:r>
            <a:r>
              <a:rPr lang="en-US" dirty="0" err="1"/>
              <a:t>hacer</a:t>
            </a:r>
            <a:r>
              <a:rPr lang="en-US" dirty="0"/>
              <a:t> </a:t>
            </a:r>
            <a:r>
              <a:rPr lang="en-US" dirty="0" err="1"/>
              <a:t>referencia</a:t>
            </a:r>
            <a:r>
              <a:rPr lang="en-US" dirty="0"/>
              <a:t> al </a:t>
            </a:r>
            <a:r>
              <a:rPr lang="en-US" dirty="0" err="1"/>
              <a:t>mismo</a:t>
            </a:r>
            <a:r>
              <a:rPr lang="en-US" dirty="0"/>
              <a:t> </a:t>
            </a:r>
            <a:r>
              <a:rPr lang="en-US" dirty="0" err="1"/>
              <a:t>objeto</a:t>
            </a:r>
            <a:r>
              <a:rPr lang="en-US" dirty="0"/>
              <a:t> y, por lo tanto, las </a:t>
            </a:r>
            <a:r>
              <a:rPr lang="en-US" dirty="0" err="1"/>
              <a:t>operaciones</a:t>
            </a:r>
            <a:r>
              <a:rPr lang="en-US" dirty="0"/>
              <a:t> </a:t>
            </a:r>
            <a:r>
              <a:rPr lang="en-US" dirty="0" err="1"/>
              <a:t>realizadas</a:t>
            </a:r>
            <a:r>
              <a:rPr lang="en-US" dirty="0"/>
              <a:t> a </a:t>
            </a:r>
            <a:r>
              <a:rPr lang="en-US" dirty="0" err="1"/>
              <a:t>través</a:t>
            </a:r>
            <a:r>
              <a:rPr lang="en-US" dirty="0"/>
              <a:t> de una variable </a:t>
            </a:r>
            <a:r>
              <a:rPr lang="en-US" dirty="0" err="1"/>
              <a:t>afectarán</a:t>
            </a:r>
            <a:r>
              <a:rPr lang="en-US" dirty="0"/>
              <a:t> a </a:t>
            </a:r>
            <a:r>
              <a:rPr lang="en-US" dirty="0" err="1"/>
              <a:t>cualquier</a:t>
            </a:r>
            <a:r>
              <a:rPr lang="en-US" dirty="0"/>
              <a:t> </a:t>
            </a:r>
            <a:r>
              <a:rPr lang="en-US" dirty="0" err="1"/>
              <a:t>otra</a:t>
            </a:r>
            <a:r>
              <a:rPr lang="en-US" dirty="0"/>
              <a:t> variable que </a:t>
            </a:r>
            <a:r>
              <a:rPr lang="en-US" dirty="0" err="1"/>
              <a:t>haga</a:t>
            </a:r>
            <a:r>
              <a:rPr lang="en-US" dirty="0"/>
              <a:t> </a:t>
            </a:r>
            <a:r>
              <a:rPr lang="en-US" dirty="0" err="1"/>
              <a:t>referencia</a:t>
            </a:r>
            <a:r>
              <a:rPr lang="en-US" dirty="0"/>
              <a:t> al </a:t>
            </a:r>
            <a:r>
              <a:rPr lang="en-US" dirty="0" err="1"/>
              <a:t>mismo</a:t>
            </a:r>
            <a:r>
              <a:rPr lang="en-US" dirty="0"/>
              <a:t> </a:t>
            </a:r>
            <a:r>
              <a:rPr lang="en-US" dirty="0" err="1"/>
              <a:t>objeto</a:t>
            </a:r>
            <a:r>
              <a:rPr lang="en-US" dirty="0"/>
              <a:t>.</a:t>
            </a:r>
          </a:p>
          <a:p>
            <a:pPr marL="0" indent="0">
              <a:buNone/>
            </a:pPr>
            <a:endParaRPr lang="en-US" dirty="0"/>
          </a:p>
          <a:p>
            <a:pPr marL="0" indent="0">
              <a:buNone/>
            </a:pPr>
            <a:r>
              <a:rPr lang="en-US" dirty="0" err="1"/>
              <a:t>En</a:t>
            </a:r>
            <a:r>
              <a:rPr lang="en-US" dirty="0"/>
              <a:t> </a:t>
            </a:r>
            <a:r>
              <a:rPr lang="en-US" dirty="0" err="1"/>
              <a:t>contraste</a:t>
            </a:r>
            <a:r>
              <a:rPr lang="en-US" dirty="0"/>
              <a:t>, con los </a:t>
            </a:r>
            <a:r>
              <a:rPr lang="en-US" dirty="0" err="1"/>
              <a:t>tipos</a:t>
            </a:r>
            <a:r>
              <a:rPr lang="en-US" dirty="0"/>
              <a:t> de valor, </a:t>
            </a:r>
            <a:r>
              <a:rPr lang="en-US" dirty="0" err="1"/>
              <a:t>cada</a:t>
            </a:r>
            <a:r>
              <a:rPr lang="en-US" dirty="0"/>
              <a:t> variable </a:t>
            </a:r>
            <a:r>
              <a:rPr lang="en-US" dirty="0" err="1"/>
              <a:t>almacena</a:t>
            </a:r>
            <a:r>
              <a:rPr lang="en-US" dirty="0"/>
              <a:t> </a:t>
            </a:r>
            <a:r>
              <a:rPr lang="en-US" dirty="0" err="1"/>
              <a:t>su</a:t>
            </a:r>
            <a:r>
              <a:rPr lang="en-US" dirty="0"/>
              <a:t> </a:t>
            </a:r>
            <a:r>
              <a:rPr lang="en-US" dirty="0" err="1"/>
              <a:t>propio</a:t>
            </a:r>
            <a:r>
              <a:rPr lang="en-US" dirty="0"/>
              <a:t> valor y las </a:t>
            </a:r>
            <a:r>
              <a:rPr lang="en-US" dirty="0" err="1"/>
              <a:t>operaciones</a:t>
            </a:r>
            <a:r>
              <a:rPr lang="en-US" dirty="0"/>
              <a:t> </a:t>
            </a:r>
            <a:r>
              <a:rPr lang="en-US" dirty="0" err="1"/>
              <a:t>en</a:t>
            </a:r>
            <a:r>
              <a:rPr lang="en-US" dirty="0"/>
              <a:t> una no </a:t>
            </a:r>
            <a:r>
              <a:rPr lang="en-US" dirty="0" err="1"/>
              <a:t>afectan</a:t>
            </a:r>
            <a:r>
              <a:rPr lang="en-US" dirty="0"/>
              <a:t> a </a:t>
            </a:r>
            <a:r>
              <a:rPr lang="en-US" dirty="0" err="1"/>
              <a:t>otra</a:t>
            </a:r>
            <a:r>
              <a:rPr lang="en-US" dirty="0"/>
              <a:t>.</a:t>
            </a:r>
            <a:endParaRPr lang="en-BO" dirty="0"/>
          </a:p>
        </p:txBody>
      </p:sp>
    </p:spTree>
    <p:extLst>
      <p:ext uri="{BB962C8B-B14F-4D97-AF65-F5344CB8AC3E}">
        <p14:creationId xmlns:p14="http://schemas.microsoft.com/office/powerpoint/2010/main" val="2578763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ECC2-C134-0C45-8817-1BCE6065BE5C}"/>
              </a:ext>
            </a:extLst>
          </p:cNvPr>
          <p:cNvSpPr>
            <a:spLocks noGrp="1"/>
          </p:cNvSpPr>
          <p:nvPr>
            <p:ph type="title"/>
          </p:nvPr>
        </p:nvSpPr>
        <p:spPr/>
        <p:txBody>
          <a:bodyPr/>
          <a:lstStyle/>
          <a:p>
            <a:r>
              <a:rPr lang="en-BO" dirty="0"/>
              <a:t>Pasando valores</a:t>
            </a:r>
          </a:p>
        </p:txBody>
      </p:sp>
      <p:sp>
        <p:nvSpPr>
          <p:cNvPr id="3" name="Content Placeholder 2">
            <a:extLst>
              <a:ext uri="{FF2B5EF4-FFF2-40B4-BE49-F238E27FC236}">
                <a16:creationId xmlns:a16="http://schemas.microsoft.com/office/drawing/2014/main" id="{A505E6A3-5ED5-0845-96DB-246B1EC8A72D}"/>
              </a:ext>
            </a:extLst>
          </p:cNvPr>
          <p:cNvSpPr>
            <a:spLocks noGrp="1"/>
          </p:cNvSpPr>
          <p:nvPr>
            <p:ph idx="1"/>
          </p:nvPr>
        </p:nvSpPr>
        <p:spPr>
          <a:xfrm>
            <a:off x="838200" y="1825625"/>
            <a:ext cx="10515600" cy="1325563"/>
          </a:xfrm>
        </p:spPr>
        <p:txBody>
          <a:bodyPr/>
          <a:lstStyle/>
          <a:p>
            <a:pPr marL="0" indent="0">
              <a:buNone/>
            </a:pPr>
            <a:r>
              <a:rPr lang="en-US" dirty="0"/>
              <a:t>Al pasar </a:t>
            </a:r>
            <a:r>
              <a:rPr lang="en-US" dirty="0" err="1"/>
              <a:t>argumentos</a:t>
            </a:r>
            <a:r>
              <a:rPr lang="en-US" dirty="0"/>
              <a:t> de </a:t>
            </a:r>
            <a:r>
              <a:rPr lang="en-US" dirty="0" err="1"/>
              <a:t>tipo</a:t>
            </a:r>
            <a:r>
              <a:rPr lang="en-US" dirty="0"/>
              <a:t> de valor, solo se </a:t>
            </a:r>
            <a:r>
              <a:rPr lang="en-US" dirty="0" err="1"/>
              <a:t>pasa</a:t>
            </a:r>
            <a:r>
              <a:rPr lang="en-US" dirty="0"/>
              <a:t> una </a:t>
            </a:r>
            <a:r>
              <a:rPr lang="en-US" dirty="0" err="1"/>
              <a:t>copia</a:t>
            </a:r>
            <a:r>
              <a:rPr lang="en-US" dirty="0"/>
              <a:t> de la variable. </a:t>
            </a:r>
            <a:r>
              <a:rPr lang="en-US" dirty="0" err="1"/>
              <a:t>Esto</a:t>
            </a:r>
            <a:r>
              <a:rPr lang="en-US" dirty="0"/>
              <a:t> </a:t>
            </a:r>
            <a:r>
              <a:rPr lang="en-US" dirty="0" err="1"/>
              <a:t>significa</a:t>
            </a:r>
            <a:r>
              <a:rPr lang="en-US" dirty="0"/>
              <a:t> que </a:t>
            </a:r>
            <a:r>
              <a:rPr lang="en-US" dirty="0" err="1"/>
              <a:t>si</a:t>
            </a:r>
            <a:r>
              <a:rPr lang="en-US" dirty="0"/>
              <a:t> se cambia la </a:t>
            </a:r>
            <a:r>
              <a:rPr lang="en-US" dirty="0" err="1"/>
              <a:t>copia</a:t>
            </a:r>
            <a:r>
              <a:rPr lang="en-US" dirty="0"/>
              <a:t>, no </a:t>
            </a:r>
            <a:r>
              <a:rPr lang="en-US" dirty="0" err="1"/>
              <a:t>afecta</a:t>
            </a:r>
            <a:r>
              <a:rPr lang="en-US" dirty="0"/>
              <a:t> a la variable original.</a:t>
            </a:r>
            <a:endParaRPr lang="en-BO" dirty="0"/>
          </a:p>
        </p:txBody>
      </p:sp>
      <p:sp>
        <p:nvSpPr>
          <p:cNvPr id="4" name="TextBox 3">
            <a:extLst>
              <a:ext uri="{FF2B5EF4-FFF2-40B4-BE49-F238E27FC236}">
                <a16:creationId xmlns:a16="http://schemas.microsoft.com/office/drawing/2014/main" id="{38246EAA-8554-8E4F-8D78-9F5BD2C4459C}"/>
              </a:ext>
            </a:extLst>
          </p:cNvPr>
          <p:cNvSpPr txBox="1"/>
          <p:nvPr/>
        </p:nvSpPr>
        <p:spPr>
          <a:xfrm>
            <a:off x="3349534" y="3201262"/>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10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60867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945B-F595-CA45-85B9-502575DA7E2B}"/>
              </a:ext>
            </a:extLst>
          </p:cNvPr>
          <p:cNvSpPr>
            <a:spLocks noGrp="1"/>
          </p:cNvSpPr>
          <p:nvPr>
            <p:ph type="title"/>
          </p:nvPr>
        </p:nvSpPr>
        <p:spPr/>
        <p:txBody>
          <a:bodyPr/>
          <a:lstStyle/>
          <a:p>
            <a:r>
              <a:rPr lang="en-BO" dirty="0"/>
              <a:t>Pasando referencias</a:t>
            </a:r>
          </a:p>
        </p:txBody>
      </p:sp>
      <p:sp>
        <p:nvSpPr>
          <p:cNvPr id="3" name="Content Placeholder 2">
            <a:extLst>
              <a:ext uri="{FF2B5EF4-FFF2-40B4-BE49-F238E27FC236}">
                <a16:creationId xmlns:a16="http://schemas.microsoft.com/office/drawing/2014/main" id="{A90D46B2-0077-654C-960E-2E6A5DFC69BC}"/>
              </a:ext>
            </a:extLst>
          </p:cNvPr>
          <p:cNvSpPr>
            <a:spLocks noGrp="1"/>
          </p:cNvSpPr>
          <p:nvPr>
            <p:ph idx="1"/>
          </p:nvPr>
        </p:nvSpPr>
        <p:spPr>
          <a:xfrm>
            <a:off x="838200" y="1825625"/>
            <a:ext cx="10515600" cy="1466215"/>
          </a:xfrm>
        </p:spPr>
        <p:txBody>
          <a:bodyPr/>
          <a:lstStyle/>
          <a:p>
            <a:pPr marL="0" indent="0">
              <a:buNone/>
            </a:pPr>
            <a:r>
              <a:rPr lang="en-US" dirty="0"/>
              <a:t>Para los </a:t>
            </a:r>
            <a:r>
              <a:rPr lang="en-US" dirty="0" err="1"/>
              <a:t>tipos</a:t>
            </a:r>
            <a:r>
              <a:rPr lang="en-US" dirty="0"/>
              <a:t> de </a:t>
            </a:r>
            <a:r>
              <a:rPr lang="en-US" dirty="0" err="1"/>
              <a:t>datos</a:t>
            </a:r>
            <a:r>
              <a:rPr lang="en-US" dirty="0"/>
              <a:t> de </a:t>
            </a:r>
            <a:r>
              <a:rPr lang="en-US" dirty="0" err="1"/>
              <a:t>referencia</a:t>
            </a:r>
            <a:r>
              <a:rPr lang="en-US" dirty="0"/>
              <a:t>, C # </a:t>
            </a:r>
            <a:r>
              <a:rPr lang="en-US" dirty="0" err="1"/>
              <a:t>utiliza</a:t>
            </a:r>
            <a:r>
              <a:rPr lang="en-US" dirty="0"/>
              <a:t> el </a:t>
            </a:r>
            <a:r>
              <a:rPr lang="en-US" dirty="0" err="1"/>
              <a:t>pasaje</a:t>
            </a:r>
            <a:r>
              <a:rPr lang="en-US" dirty="0"/>
              <a:t> por </a:t>
            </a:r>
            <a:r>
              <a:rPr lang="en-US" dirty="0" err="1"/>
              <a:t>referencia</a:t>
            </a:r>
            <a:r>
              <a:rPr lang="en-US" dirty="0"/>
              <a:t>. </a:t>
            </a:r>
            <a:r>
              <a:rPr lang="en-US" dirty="0" err="1"/>
              <a:t>Esto</a:t>
            </a:r>
            <a:r>
              <a:rPr lang="en-US" dirty="0"/>
              <a:t> </a:t>
            </a:r>
            <a:r>
              <a:rPr lang="en-US" dirty="0" err="1"/>
              <a:t>significa</a:t>
            </a:r>
            <a:r>
              <a:rPr lang="en-US" dirty="0"/>
              <a:t> que </a:t>
            </a:r>
            <a:r>
              <a:rPr lang="en-US" dirty="0" err="1"/>
              <a:t>cuando</a:t>
            </a:r>
            <a:r>
              <a:rPr lang="en-US" dirty="0"/>
              <a:t> se </a:t>
            </a:r>
            <a:r>
              <a:rPr lang="en-US" dirty="0" err="1"/>
              <a:t>pasa</a:t>
            </a:r>
            <a:r>
              <a:rPr lang="en-US" dirty="0"/>
              <a:t> un </a:t>
            </a:r>
            <a:r>
              <a:rPr lang="en-US" dirty="0" err="1"/>
              <a:t>tipo</a:t>
            </a:r>
            <a:r>
              <a:rPr lang="en-US" dirty="0"/>
              <a:t> de </a:t>
            </a:r>
            <a:r>
              <a:rPr lang="en-US" dirty="0" err="1"/>
              <a:t>referencia</a:t>
            </a:r>
            <a:r>
              <a:rPr lang="en-US" dirty="0"/>
              <a:t>, no solo es </a:t>
            </a:r>
            <a:r>
              <a:rPr lang="en-US" dirty="0" err="1"/>
              <a:t>posible</a:t>
            </a:r>
            <a:r>
              <a:rPr lang="en-US" dirty="0"/>
              <a:t> </a:t>
            </a:r>
            <a:r>
              <a:rPr lang="en-US" dirty="0" err="1"/>
              <a:t>cambiar</a:t>
            </a:r>
            <a:r>
              <a:rPr lang="en-US" dirty="0"/>
              <a:t> </a:t>
            </a:r>
            <a:r>
              <a:rPr lang="en-US" dirty="0" err="1"/>
              <a:t>su</a:t>
            </a:r>
            <a:r>
              <a:rPr lang="en-US" dirty="0"/>
              <a:t> </a:t>
            </a:r>
            <a:r>
              <a:rPr lang="en-US" dirty="0" err="1"/>
              <a:t>estado</a:t>
            </a:r>
            <a:r>
              <a:rPr lang="en-US" dirty="0"/>
              <a:t>, </a:t>
            </a:r>
            <a:r>
              <a:rPr lang="en-US" dirty="0" err="1"/>
              <a:t>sino</a:t>
            </a:r>
            <a:r>
              <a:rPr lang="en-US" dirty="0"/>
              <a:t> </a:t>
            </a:r>
            <a:r>
              <a:rPr lang="en-US" dirty="0" err="1"/>
              <a:t>también</a:t>
            </a:r>
            <a:r>
              <a:rPr lang="en-US" dirty="0"/>
              <a:t> </a:t>
            </a:r>
            <a:r>
              <a:rPr lang="en-US" dirty="0" err="1"/>
              <a:t>reemplazar</a:t>
            </a:r>
            <a:r>
              <a:rPr lang="en-US" dirty="0"/>
              <a:t> </a:t>
            </a:r>
            <a:r>
              <a:rPr lang="en-US" dirty="0" err="1"/>
              <a:t>todos</a:t>
            </a:r>
            <a:r>
              <a:rPr lang="en-US" dirty="0"/>
              <a:t> sus </a:t>
            </a:r>
            <a:r>
              <a:rPr lang="en-US" dirty="0" err="1"/>
              <a:t>datos</a:t>
            </a:r>
            <a:r>
              <a:rPr lang="en-US" dirty="0"/>
              <a:t>.</a:t>
            </a:r>
            <a:endParaRPr lang="en-BO" dirty="0"/>
          </a:p>
        </p:txBody>
      </p:sp>
      <p:sp>
        <p:nvSpPr>
          <p:cNvPr id="5" name="TextBox 4">
            <a:extLst>
              <a:ext uri="{FF2B5EF4-FFF2-40B4-BE49-F238E27FC236}">
                <a16:creationId xmlns:a16="http://schemas.microsoft.com/office/drawing/2014/main" id="{498378AA-892C-0A47-B522-8BC365438B18}"/>
              </a:ext>
            </a:extLst>
          </p:cNvPr>
          <p:cNvSpPr txBox="1"/>
          <p:nvPr/>
        </p:nvSpPr>
        <p:spPr>
          <a:xfrm>
            <a:off x="3349533" y="3426777"/>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[0] = 17; }</a:t>
            </a:r>
          </a:p>
          <a:p>
            <a:endParaRPr lang="en-US" b="1" dirty="0"/>
          </a:p>
          <a:p>
            <a:r>
              <a:rPr lang="en-US" b="1" dirty="0"/>
              <a:t>static void Main()</a:t>
            </a:r>
          </a:p>
          <a:p>
            <a:r>
              <a:rPr lang="en-US" b="1" dirty="0"/>
              <a:t>{</a:t>
            </a:r>
          </a:p>
          <a:p>
            <a:r>
              <a:rPr lang="en-US" b="1" dirty="0"/>
              <a:t>      int[] y = { 0 }; 		// reference type</a:t>
            </a:r>
          </a:p>
          <a:p>
            <a:r>
              <a:rPr lang="en-US" b="1" dirty="0"/>
              <a:t>      Set(y); 		// pass object reference</a:t>
            </a:r>
          </a:p>
          <a:p>
            <a:r>
              <a:rPr lang="en-US" b="1" dirty="0"/>
              <a:t>      Write($</a:t>
            </a:r>
            <a:r>
              <a:rPr lang="en-US" b="1" dirty="0">
                <a:solidFill>
                  <a:schemeClr val="bg1"/>
                </a:solidFill>
              </a:rPr>
              <a:t>"</a:t>
            </a:r>
            <a:r>
              <a:rPr lang="en-US" b="1" dirty="0"/>
              <a:t>y[0] = {y[0]}</a:t>
            </a:r>
            <a:r>
              <a:rPr lang="en-US" b="1" dirty="0">
                <a:solidFill>
                  <a:schemeClr val="bg1"/>
                </a:solidFill>
              </a:rPr>
              <a:t> "</a:t>
            </a:r>
            <a:r>
              <a:rPr lang="en-US" b="1" dirty="0"/>
              <a:t>); 	// y[0] = 17</a:t>
            </a:r>
          </a:p>
          <a:p>
            <a:r>
              <a:rPr lang="en-US"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76943658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B60-E33C-104B-92A9-931D29DB85A1}"/>
              </a:ext>
            </a:extLst>
          </p:cNvPr>
          <p:cNvSpPr>
            <a:spLocks noGrp="1"/>
          </p:cNvSpPr>
          <p:nvPr>
            <p:ph type="title"/>
          </p:nvPr>
        </p:nvSpPr>
        <p:spPr/>
        <p:txBody>
          <a:bodyPr/>
          <a:lstStyle/>
          <a:p>
            <a:r>
              <a:rPr lang="en-BO" dirty="0"/>
              <a:t>ref</a:t>
            </a:r>
          </a:p>
        </p:txBody>
      </p:sp>
      <p:sp>
        <p:nvSpPr>
          <p:cNvPr id="3" name="Content Placeholder 2">
            <a:extLst>
              <a:ext uri="{FF2B5EF4-FFF2-40B4-BE49-F238E27FC236}">
                <a16:creationId xmlns:a16="http://schemas.microsoft.com/office/drawing/2014/main" id="{B1082E6F-0DC5-0A4F-A928-2F00AEBD90DB}"/>
              </a:ext>
            </a:extLst>
          </p:cNvPr>
          <p:cNvSpPr>
            <a:spLocks noGrp="1"/>
          </p:cNvSpPr>
          <p:nvPr>
            <p:ph idx="1"/>
          </p:nvPr>
        </p:nvSpPr>
        <p:spPr>
          <a:xfrm>
            <a:off x="7210697" y="2069465"/>
            <a:ext cx="4143103" cy="4131037"/>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Una variable de </a:t>
            </a:r>
            <a:r>
              <a:rPr lang="en-US" dirty="0" err="1"/>
              <a:t>tipo</a:t>
            </a:r>
            <a:r>
              <a:rPr lang="en-US" dirty="0"/>
              <a:t> de valor se </a:t>
            </a:r>
            <a:r>
              <a:rPr lang="en-US" dirty="0" err="1"/>
              <a:t>puede</a:t>
            </a:r>
            <a:r>
              <a:rPr lang="en-US" dirty="0"/>
              <a:t> pasar por </a:t>
            </a:r>
            <a:r>
              <a:rPr lang="en-US" dirty="0" err="1"/>
              <a:t>referencia</a:t>
            </a:r>
            <a:r>
              <a:rPr lang="en-US" dirty="0"/>
              <a:t> </a:t>
            </a:r>
            <a:r>
              <a:rPr lang="en-US" dirty="0" err="1"/>
              <a:t>utilizando</a:t>
            </a:r>
            <a:r>
              <a:rPr lang="en-US" dirty="0"/>
              <a:t> el keyword </a:t>
            </a:r>
            <a:r>
              <a:rPr lang="en-US" b="1" dirty="0"/>
              <a:t>ref</a:t>
            </a:r>
            <a:r>
              <a:rPr lang="en-US" dirty="0"/>
              <a:t>, tanto </a:t>
            </a:r>
            <a:r>
              <a:rPr lang="en-US" dirty="0" err="1"/>
              <a:t>en</a:t>
            </a:r>
            <a:r>
              <a:rPr lang="en-US" dirty="0"/>
              <a:t> el </a:t>
            </a:r>
            <a:r>
              <a:rPr lang="en-US" dirty="0" err="1"/>
              <a:t>argumento</a:t>
            </a:r>
            <a:r>
              <a:rPr lang="en-US" dirty="0"/>
              <a:t> </a:t>
            </a:r>
            <a:r>
              <a:rPr lang="en-US" dirty="0" err="1"/>
              <a:t>como</a:t>
            </a:r>
            <a:r>
              <a:rPr lang="en-US" dirty="0"/>
              <a:t> </a:t>
            </a:r>
            <a:r>
              <a:rPr lang="en-US" dirty="0" err="1"/>
              <a:t>en</a:t>
            </a:r>
            <a:r>
              <a:rPr lang="en-US" dirty="0"/>
              <a:t> la </a:t>
            </a:r>
            <a:r>
              <a:rPr lang="en-US" dirty="0" err="1"/>
              <a:t>declaración</a:t>
            </a:r>
            <a:r>
              <a:rPr lang="en-US" dirty="0"/>
              <a:t> del </a:t>
            </a:r>
            <a:r>
              <a:rPr lang="en-US" dirty="0" err="1"/>
              <a:t>parámetro</a:t>
            </a:r>
            <a:r>
              <a:rPr lang="en-US" dirty="0"/>
              <a:t> del </a:t>
            </a:r>
            <a:r>
              <a:rPr lang="en-US" dirty="0" err="1"/>
              <a:t>método</a:t>
            </a:r>
            <a:r>
              <a:rPr lang="en-US" dirty="0"/>
              <a:t>. </a:t>
            </a:r>
          </a:p>
          <a:p>
            <a:pPr marL="0" indent="0">
              <a:buNone/>
            </a:pPr>
            <a:r>
              <a:rPr lang="en-US" dirty="0" err="1"/>
              <a:t>Esto</a:t>
            </a:r>
            <a:r>
              <a:rPr lang="en-US" dirty="0"/>
              <a:t> </a:t>
            </a:r>
            <a:r>
              <a:rPr lang="en-US" dirty="0" err="1"/>
              <a:t>hace</a:t>
            </a:r>
            <a:r>
              <a:rPr lang="en-US" dirty="0"/>
              <a:t> que la variable se </a:t>
            </a:r>
            <a:r>
              <a:rPr lang="en-US" dirty="0" err="1"/>
              <a:t>pase</a:t>
            </a:r>
            <a:r>
              <a:rPr lang="en-US" dirty="0"/>
              <a:t> por </a:t>
            </a:r>
            <a:r>
              <a:rPr lang="en-US" dirty="0" err="1"/>
              <a:t>referencia</a:t>
            </a:r>
            <a:r>
              <a:rPr lang="en-US" dirty="0"/>
              <a:t> y, por lo tanto, el </a:t>
            </a:r>
            <a:r>
              <a:rPr lang="en-US" dirty="0" err="1"/>
              <a:t>método</a:t>
            </a:r>
            <a:r>
              <a:rPr lang="en-US" dirty="0"/>
              <a:t> que la </a:t>
            </a:r>
            <a:r>
              <a:rPr lang="en-US" dirty="0" err="1"/>
              <a:t>recibe</a:t>
            </a:r>
            <a:r>
              <a:rPr lang="en-US" dirty="0"/>
              <a:t>  </a:t>
            </a:r>
            <a:r>
              <a:rPr lang="en-US" dirty="0" err="1"/>
              <a:t>puede</a:t>
            </a:r>
            <a:r>
              <a:rPr lang="en-US" dirty="0"/>
              <a:t> </a:t>
            </a:r>
            <a:r>
              <a:rPr lang="en-US" dirty="0" err="1"/>
              <a:t>cambiar</a:t>
            </a:r>
            <a:r>
              <a:rPr lang="en-US" dirty="0"/>
              <a:t> sus </a:t>
            </a:r>
            <a:r>
              <a:rPr lang="en-US" dirty="0" err="1"/>
              <a:t>valores</a:t>
            </a:r>
            <a:r>
              <a:rPr lang="en-US" dirty="0"/>
              <a:t>.</a:t>
            </a:r>
            <a:endParaRPr lang="en-BO" dirty="0"/>
          </a:p>
        </p:txBody>
      </p:sp>
      <p:sp>
        <p:nvSpPr>
          <p:cNvPr id="5" name="TextBox 4">
            <a:extLst>
              <a:ext uri="{FF2B5EF4-FFF2-40B4-BE49-F238E27FC236}">
                <a16:creationId xmlns:a16="http://schemas.microsoft.com/office/drawing/2014/main" id="{6527EAAE-B956-9644-97B3-CD4F2FF1B17C}"/>
              </a:ext>
            </a:extLst>
          </p:cNvPr>
          <p:cNvSpPr txBox="1"/>
          <p:nvPr/>
        </p:nvSpPr>
        <p:spPr>
          <a:xfrm>
            <a:off x="838200" y="2642266"/>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Set(ref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Set(ref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49468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BFF8-18D0-5B44-B00E-F38D95CA5071}"/>
              </a:ext>
            </a:extLst>
          </p:cNvPr>
          <p:cNvSpPr>
            <a:spLocks noGrp="1"/>
          </p:cNvSpPr>
          <p:nvPr>
            <p:ph type="title"/>
          </p:nvPr>
        </p:nvSpPr>
        <p:spPr/>
        <p:txBody>
          <a:bodyPr/>
          <a:lstStyle/>
          <a:p>
            <a:r>
              <a:rPr lang="en-BO" dirty="0"/>
              <a:t>out</a:t>
            </a:r>
          </a:p>
        </p:txBody>
      </p:sp>
      <p:sp>
        <p:nvSpPr>
          <p:cNvPr id="3" name="Content Placeholder 2">
            <a:extLst>
              <a:ext uri="{FF2B5EF4-FFF2-40B4-BE49-F238E27FC236}">
                <a16:creationId xmlns:a16="http://schemas.microsoft.com/office/drawing/2014/main" id="{D3FE2BFD-C14E-734C-91DE-EF1630C5A196}"/>
              </a:ext>
            </a:extLst>
          </p:cNvPr>
          <p:cNvSpPr>
            <a:spLocks noGrp="1"/>
          </p:cNvSpPr>
          <p:nvPr>
            <p:ph idx="1"/>
          </p:nvPr>
        </p:nvSpPr>
        <p:spPr>
          <a:xfrm>
            <a:off x="705394" y="1825626"/>
            <a:ext cx="10648406" cy="1213666"/>
          </a:xfrm>
        </p:spPr>
        <p:txBody>
          <a:bodyPr>
            <a:normAutofit fontScale="70000" lnSpcReduction="20000"/>
          </a:bodyPr>
          <a:lstStyle/>
          <a:p>
            <a:pPr marL="0" indent="0">
              <a:buNone/>
            </a:pPr>
            <a:r>
              <a:rPr lang="en-US" dirty="0"/>
              <a:t>A </a:t>
            </a:r>
            <a:r>
              <a:rPr lang="en-US" dirty="0" err="1"/>
              <a:t>veces</a:t>
            </a:r>
            <a:r>
              <a:rPr lang="en-US" dirty="0"/>
              <a:t> es </a:t>
            </a:r>
            <a:r>
              <a:rPr lang="en-US" dirty="0" err="1"/>
              <a:t>posible</a:t>
            </a:r>
            <a:r>
              <a:rPr lang="en-US" dirty="0"/>
              <a:t> que se </a:t>
            </a:r>
            <a:r>
              <a:rPr lang="en-US" dirty="0" err="1"/>
              <a:t>desee</a:t>
            </a:r>
            <a:r>
              <a:rPr lang="en-US" dirty="0"/>
              <a:t> pasar una variable no </a:t>
            </a:r>
            <a:r>
              <a:rPr lang="en-US" dirty="0" err="1"/>
              <a:t>asignada</a:t>
            </a:r>
            <a:r>
              <a:rPr lang="en-US" dirty="0"/>
              <a:t> por </a:t>
            </a:r>
            <a:r>
              <a:rPr lang="en-US" dirty="0" err="1"/>
              <a:t>referencia</a:t>
            </a:r>
            <a:r>
              <a:rPr lang="en-US" dirty="0"/>
              <a:t> y que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 Sin embargo, el </a:t>
            </a:r>
            <a:r>
              <a:rPr lang="en-US" dirty="0" err="1"/>
              <a:t>uso</a:t>
            </a:r>
            <a:r>
              <a:rPr lang="en-US" dirty="0"/>
              <a:t> de una variable local no </a:t>
            </a:r>
            <a:r>
              <a:rPr lang="en-US" dirty="0" err="1"/>
              <a:t>asignada</a:t>
            </a:r>
            <a:r>
              <a:rPr lang="en-US" dirty="0"/>
              <a:t> </a:t>
            </a:r>
            <a:r>
              <a:rPr lang="en-US" dirty="0" err="1"/>
              <a:t>dará</a:t>
            </a:r>
            <a:r>
              <a:rPr lang="en-US" dirty="0"/>
              <a:t> un error </a:t>
            </a:r>
            <a:r>
              <a:rPr lang="en-US" dirty="0" err="1"/>
              <a:t>en</a:t>
            </a:r>
            <a:r>
              <a:rPr lang="en-US" dirty="0"/>
              <a:t> </a:t>
            </a:r>
            <a:r>
              <a:rPr lang="en-US" dirty="0" err="1"/>
              <a:t>tiempo</a:t>
            </a:r>
            <a:r>
              <a:rPr lang="en-US" dirty="0"/>
              <a:t> de </a:t>
            </a:r>
            <a:r>
              <a:rPr lang="en-US" dirty="0" err="1"/>
              <a:t>compilación</a:t>
            </a:r>
            <a:r>
              <a:rPr lang="en-US" dirty="0"/>
              <a:t>. Para </a:t>
            </a:r>
            <a:r>
              <a:rPr lang="en-US" dirty="0" err="1"/>
              <a:t>esta</a:t>
            </a:r>
            <a:r>
              <a:rPr lang="en-US" dirty="0"/>
              <a:t> </a:t>
            </a:r>
            <a:r>
              <a:rPr lang="en-US" dirty="0" err="1"/>
              <a:t>situación</a:t>
            </a:r>
            <a:r>
              <a:rPr lang="en-US" dirty="0"/>
              <a:t>, se </a:t>
            </a:r>
            <a:r>
              <a:rPr lang="en-US" dirty="0" err="1"/>
              <a:t>puede</a:t>
            </a:r>
            <a:r>
              <a:rPr lang="en-US" dirty="0"/>
              <a:t> </a:t>
            </a:r>
            <a:r>
              <a:rPr lang="en-US" dirty="0" err="1"/>
              <a:t>usar</a:t>
            </a:r>
            <a:r>
              <a:rPr lang="en-US" dirty="0"/>
              <a:t> la palabra clave out. Tiene la </a:t>
            </a:r>
            <a:r>
              <a:rPr lang="en-US" dirty="0" err="1"/>
              <a:t>misma</a:t>
            </a:r>
            <a:r>
              <a:rPr lang="en-US" dirty="0"/>
              <a:t> </a:t>
            </a:r>
            <a:r>
              <a:rPr lang="en-US" dirty="0" err="1"/>
              <a:t>función</a:t>
            </a:r>
            <a:r>
              <a:rPr lang="en-US" dirty="0"/>
              <a:t> que ref, </a:t>
            </a:r>
            <a:r>
              <a:rPr lang="en-US" dirty="0" err="1"/>
              <a:t>excepto</a:t>
            </a:r>
            <a:r>
              <a:rPr lang="en-US" dirty="0"/>
              <a:t> que el </a:t>
            </a:r>
            <a:r>
              <a:rPr lang="en-US" dirty="0" err="1"/>
              <a:t>compilador</a:t>
            </a:r>
            <a:r>
              <a:rPr lang="en-US" dirty="0"/>
              <a:t> </a:t>
            </a:r>
            <a:r>
              <a:rPr lang="en-US" dirty="0" err="1"/>
              <a:t>permitirá</a:t>
            </a:r>
            <a:r>
              <a:rPr lang="en-US" dirty="0"/>
              <a:t> el </a:t>
            </a:r>
            <a:r>
              <a:rPr lang="en-US" dirty="0" err="1"/>
              <a:t>uso</a:t>
            </a:r>
            <a:r>
              <a:rPr lang="en-US" dirty="0"/>
              <a:t> de la variable no </a:t>
            </a:r>
            <a:r>
              <a:rPr lang="en-US" dirty="0" err="1"/>
              <a:t>asignada</a:t>
            </a:r>
            <a:r>
              <a:rPr lang="en-US" dirty="0"/>
              <a:t> y se </a:t>
            </a:r>
            <a:r>
              <a:rPr lang="en-US" dirty="0" err="1"/>
              <a:t>asegurará</a:t>
            </a:r>
            <a:r>
              <a:rPr lang="en-US" dirty="0"/>
              <a:t> de que la variable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a:t>
            </a:r>
            <a:endParaRPr lang="en-BO" dirty="0"/>
          </a:p>
        </p:txBody>
      </p:sp>
      <p:sp>
        <p:nvSpPr>
          <p:cNvPr id="5" name="TextBox 4">
            <a:extLst>
              <a:ext uri="{FF2B5EF4-FFF2-40B4-BE49-F238E27FC236}">
                <a16:creationId xmlns:a16="http://schemas.microsoft.com/office/drawing/2014/main" id="{6A2C397C-3BDB-064D-B780-B9DE9B2271E3}"/>
              </a:ext>
            </a:extLst>
          </p:cNvPr>
          <p:cNvSpPr txBox="1"/>
          <p:nvPr/>
        </p:nvSpPr>
        <p:spPr>
          <a:xfrm>
            <a:off x="3349533" y="3324498"/>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value type</a:t>
            </a:r>
          </a:p>
          <a:p>
            <a:r>
              <a:rPr lang="en-US" b="1" dirty="0"/>
              <a:t>      Set(out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607350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94D0-A645-C446-A07D-8022F1152D16}"/>
              </a:ext>
            </a:extLst>
          </p:cNvPr>
          <p:cNvSpPr>
            <a:spLocks noGrp="1"/>
          </p:cNvSpPr>
          <p:nvPr>
            <p:ph type="title"/>
          </p:nvPr>
        </p:nvSpPr>
        <p:spPr/>
        <p:txBody>
          <a:bodyPr>
            <a:normAutofit/>
          </a:bodyPr>
          <a:lstStyle/>
          <a:p>
            <a:r>
              <a:rPr lang="en-BO" sz="4000" dirty="0"/>
              <a:t>Declarando variable out en el argumento</a:t>
            </a:r>
            <a:endParaRPr lang="en-BO" sz="4800" dirty="0"/>
          </a:p>
        </p:txBody>
      </p:sp>
      <p:sp>
        <p:nvSpPr>
          <p:cNvPr id="3" name="Content Placeholder 2">
            <a:extLst>
              <a:ext uri="{FF2B5EF4-FFF2-40B4-BE49-F238E27FC236}">
                <a16:creationId xmlns:a16="http://schemas.microsoft.com/office/drawing/2014/main" id="{7455A23F-1C34-8341-8BF7-6AA34E8A54CF}"/>
              </a:ext>
            </a:extLst>
          </p:cNvPr>
          <p:cNvSpPr>
            <a:spLocks noGrp="1"/>
          </p:cNvSpPr>
          <p:nvPr>
            <p:ph idx="1"/>
          </p:nvPr>
        </p:nvSpPr>
        <p:spPr>
          <a:xfrm>
            <a:off x="838200" y="1825625"/>
            <a:ext cx="10515600" cy="1100455"/>
          </a:xfrm>
        </p:spPr>
        <p:txBody>
          <a:bodyPr>
            <a:normAutofit fontScale="92500" lnSpcReduction="10000"/>
          </a:bodyPr>
          <a:lstStyle/>
          <a:p>
            <a:pPr marL="0" indent="0">
              <a:buNone/>
            </a:pPr>
            <a:r>
              <a:rPr lang="en-US" dirty="0"/>
              <a:t>Es </a:t>
            </a:r>
            <a:r>
              <a:rPr lang="en-US" dirty="0" err="1"/>
              <a:t>posible</a:t>
            </a:r>
            <a:r>
              <a:rPr lang="en-US" dirty="0"/>
              <a:t> </a:t>
            </a:r>
            <a:r>
              <a:rPr lang="en-US" dirty="0" err="1"/>
              <a:t>declarar</a:t>
            </a:r>
            <a:r>
              <a:rPr lang="en-US" dirty="0"/>
              <a:t> variables </a:t>
            </a:r>
            <a:r>
              <a:rPr lang="en-US" dirty="0" err="1"/>
              <a:t>en</a:t>
            </a:r>
            <a:r>
              <a:rPr lang="en-US" dirty="0"/>
              <a:t> la </a:t>
            </a:r>
            <a:r>
              <a:rPr lang="en-US" dirty="0" err="1"/>
              <a:t>lista</a:t>
            </a:r>
            <a:r>
              <a:rPr lang="en-US" dirty="0"/>
              <a:t> de </a:t>
            </a:r>
            <a:r>
              <a:rPr lang="en-US" dirty="0" err="1"/>
              <a:t>argumentos</a:t>
            </a:r>
            <a:r>
              <a:rPr lang="en-US" dirty="0"/>
              <a:t> de una </a:t>
            </a:r>
            <a:r>
              <a:rPr lang="en-US" dirty="0" err="1"/>
              <a:t>invocación</a:t>
            </a:r>
            <a:r>
              <a:rPr lang="en-US" dirty="0"/>
              <a:t> a un </a:t>
            </a:r>
            <a:r>
              <a:rPr lang="en-US" dirty="0" err="1"/>
              <a:t>método</a:t>
            </a:r>
            <a:r>
              <a:rPr lang="en-US" dirty="0"/>
              <a:t> que </a:t>
            </a:r>
            <a:r>
              <a:rPr lang="en-US" dirty="0" err="1"/>
              <a:t>tiene</a:t>
            </a:r>
            <a:r>
              <a:rPr lang="en-US" dirty="0"/>
              <a:t> </a:t>
            </a:r>
            <a:r>
              <a:rPr lang="en-US" dirty="0" err="1"/>
              <a:t>parámetros</a:t>
            </a:r>
            <a:r>
              <a:rPr lang="en-US" dirty="0"/>
              <a:t> out. </a:t>
            </a:r>
            <a:r>
              <a:rPr lang="en-US" dirty="0" err="1"/>
              <a:t>Esta</a:t>
            </a:r>
            <a:r>
              <a:rPr lang="en-US" dirty="0"/>
              <a:t> </a:t>
            </a:r>
            <a:r>
              <a:rPr lang="en-US" dirty="0" err="1"/>
              <a:t>característica</a:t>
            </a:r>
            <a:r>
              <a:rPr lang="en-US" dirty="0"/>
              <a:t> </a:t>
            </a:r>
            <a:r>
              <a:rPr lang="en-US" dirty="0" err="1"/>
              <a:t>permite</a:t>
            </a:r>
            <a:r>
              <a:rPr lang="en-US" dirty="0"/>
              <a:t> que el </a:t>
            </a:r>
            <a:r>
              <a:rPr lang="en-US" dirty="0" err="1"/>
              <a:t>ejemplo</a:t>
            </a:r>
            <a:r>
              <a:rPr lang="en-US" dirty="0"/>
              <a:t> anterior se </a:t>
            </a:r>
            <a:r>
              <a:rPr lang="en-US" dirty="0" err="1"/>
              <a:t>simplifique</a:t>
            </a:r>
            <a:r>
              <a:rPr lang="en-US" dirty="0"/>
              <a:t> de la </a:t>
            </a:r>
            <a:r>
              <a:rPr lang="en-US" dirty="0" err="1"/>
              <a:t>siguiente</a:t>
            </a:r>
            <a:r>
              <a:rPr lang="en-US" dirty="0"/>
              <a:t> </a:t>
            </a:r>
            <a:r>
              <a:rPr lang="en-US" dirty="0" err="1"/>
              <a:t>manera</a:t>
            </a:r>
            <a:r>
              <a:rPr lang="en-US" dirty="0"/>
              <a:t>.</a:t>
            </a:r>
            <a:endParaRPr lang="en-BO" dirty="0"/>
          </a:p>
        </p:txBody>
      </p:sp>
      <p:sp>
        <p:nvSpPr>
          <p:cNvPr id="4" name="TextBox 3">
            <a:extLst>
              <a:ext uri="{FF2B5EF4-FFF2-40B4-BE49-F238E27FC236}">
                <a16:creationId xmlns:a16="http://schemas.microsoft.com/office/drawing/2014/main" id="{BB5E32F9-9920-E04E-AC79-ECA97FF7EB53}"/>
              </a:ext>
            </a:extLst>
          </p:cNvPr>
          <p:cNvSpPr txBox="1"/>
          <p:nvPr/>
        </p:nvSpPr>
        <p:spPr>
          <a:xfrm>
            <a:off x="3349533" y="3324498"/>
            <a:ext cx="5492933"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Set(out int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221202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5192</TotalTime>
  <Words>15409</Words>
  <Application>Microsoft Macintosh PowerPoint</Application>
  <PresentationFormat>Widescreen</PresentationFormat>
  <Paragraphs>1448</Paragraphs>
  <Slides>100</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100</vt:i4>
      </vt:variant>
    </vt:vector>
  </HeadingPairs>
  <TitlesOfParts>
    <vt:vector size="104" baseType="lpstr">
      <vt:lpstr>Arial</vt:lpstr>
      <vt:lpstr>Calibri</vt:lpstr>
      <vt:lpstr>Calibri Light</vt:lpstr>
      <vt:lpstr>Office Theme</vt:lpstr>
      <vt:lpstr>C# mi primer lenguaje </vt:lpstr>
      <vt:lpstr>CAPÍTULO 1 </vt:lpstr>
      <vt:lpstr>Eligiendo un IDE </vt:lpstr>
      <vt:lpstr>Creando un proyecto</vt:lpstr>
      <vt:lpstr>Programa inicial</vt:lpstr>
      <vt:lpstr>Mi primera clase (class)</vt:lpstr>
      <vt:lpstr>El clásico programa “Hello World”</vt:lpstr>
      <vt:lpstr>Usando solo funciones</vt:lpstr>
      <vt:lpstr>IntelliSense </vt:lpstr>
      <vt:lpstr>Compilación y ejecución en Visual Studio</vt:lpstr>
      <vt:lpstr>Versiones de C#</vt:lpstr>
      <vt:lpstr>Comentarios</vt:lpstr>
      <vt:lpstr>Comentarios para documentación</vt:lpstr>
      <vt:lpstr>Capítulo 2</vt:lpstr>
      <vt:lpstr>Variables</vt:lpstr>
      <vt:lpstr>Tipos de datos</vt:lpstr>
      <vt:lpstr>Declaración e inicialización</vt:lpstr>
      <vt:lpstr>Asignación</vt:lpstr>
      <vt:lpstr>Tipos enteros</vt:lpstr>
      <vt:lpstr>Enteros con notación hexadecimal</vt:lpstr>
      <vt:lpstr>Tipos enteros no negativos</vt:lpstr>
      <vt:lpstr>Valores numéricos con separador de miles</vt:lpstr>
      <vt:lpstr>Tipos de coma flotantes</vt:lpstr>
      <vt:lpstr>Precisión numérica</vt:lpstr>
      <vt:lpstr>Conversión entre tipos numéricos</vt:lpstr>
      <vt:lpstr>char (caracter o letra) </vt:lpstr>
      <vt:lpstr>bool type</vt:lpstr>
      <vt:lpstr>Alcance de una variable</vt:lpstr>
      <vt:lpstr>Operadores</vt:lpstr>
      <vt:lpstr>Operadores aritméticos</vt:lpstr>
      <vt:lpstr>Division con fracciones</vt:lpstr>
      <vt:lpstr>Operadores de asignación</vt:lpstr>
      <vt:lpstr>Operadores de asignación abreviados</vt:lpstr>
      <vt:lpstr>Operadores de incremento y desarrollo</vt:lpstr>
      <vt:lpstr>Operadores de comparación</vt:lpstr>
      <vt:lpstr>Operadores lógicos</vt:lpstr>
      <vt:lpstr>Operadores de manipulación de bits</vt:lpstr>
      <vt:lpstr>Operadores de manipulación de bits abreviados</vt:lpstr>
      <vt:lpstr>Orden de precedencia de operadores</vt:lpstr>
      <vt:lpstr>Usando paréntesis</vt:lpstr>
      <vt:lpstr>Capítulo 3</vt:lpstr>
      <vt:lpstr>Variables y literales strings</vt:lpstr>
      <vt:lpstr>Concatenación de strings</vt:lpstr>
      <vt:lpstr>Concatenación explicita de con tipos no strings</vt:lpstr>
      <vt:lpstr>Formateando strings</vt:lpstr>
      <vt:lpstr>Interpolación de strings</vt:lpstr>
      <vt:lpstr>strings que ocupan más de una línea</vt:lpstr>
      <vt:lpstr>Caracteres de escape</vt:lpstr>
      <vt:lpstr>Caracteres de escape (ejemplos)</vt:lpstr>
      <vt:lpstr>Operadores para strings</vt:lpstr>
      <vt:lpstr>La clase System.String</vt:lpstr>
      <vt:lpstr>Métodos de strings</vt:lpstr>
      <vt:lpstr>Conversión entre números y strings</vt:lpstr>
      <vt:lpstr>Capítulo 4</vt:lpstr>
      <vt:lpstr>Arrays</vt:lpstr>
      <vt:lpstr>Asignación y acceso a los elementos de un array</vt:lpstr>
      <vt:lpstr>Arrays rectangulares</vt:lpstr>
      <vt:lpstr>Jagged arrays</vt:lpstr>
      <vt:lpstr>Capítulo 5</vt:lpstr>
      <vt:lpstr>La sentencia condicional if</vt:lpstr>
      <vt:lpstr>If / else if</vt:lpstr>
      <vt:lpstr>If / else if / else</vt:lpstr>
      <vt:lpstr>La sentencia switch</vt:lpstr>
      <vt:lpstr>La sentencia switch con “Pattern Matching” </vt:lpstr>
      <vt:lpstr>Parámetro de descarte</vt:lpstr>
      <vt:lpstr>La sentencia goto</vt:lpstr>
      <vt:lpstr>El operador condicional ternario</vt:lpstr>
      <vt:lpstr>Sentencias de control de loops</vt:lpstr>
      <vt:lpstr>foreach loop</vt:lpstr>
      <vt:lpstr>for loop</vt:lpstr>
      <vt:lpstr>Variaciones del loop for</vt:lpstr>
      <vt:lpstr>loop while</vt:lpstr>
      <vt:lpstr>loop do-while</vt:lpstr>
      <vt:lpstr>break y continue</vt:lpstr>
      <vt:lpstr>Capítulo 6</vt:lpstr>
      <vt:lpstr>Definición de métodos</vt:lpstr>
      <vt:lpstr>static </vt:lpstr>
      <vt:lpstr>static class </vt:lpstr>
      <vt:lpstr>namespaces</vt:lpstr>
      <vt:lpstr>namespaces y nombres de clases </vt:lpstr>
      <vt:lpstr>using namespaces</vt:lpstr>
      <vt:lpstr>using  static</vt:lpstr>
      <vt:lpstr>using  con alias</vt:lpstr>
      <vt:lpstr>Usando el formato libre de C#</vt:lpstr>
      <vt:lpstr>Parámetros y argumentos</vt:lpstr>
      <vt:lpstr>Argumento arrays</vt:lpstr>
      <vt:lpstr>params</vt:lpstr>
      <vt:lpstr>Main()</vt:lpstr>
      <vt:lpstr>Argumentos de línea de comando</vt:lpstr>
      <vt:lpstr>Overloading de métodos</vt:lpstr>
      <vt:lpstr>Parámetros opcionales</vt:lpstr>
      <vt:lpstr>Argumentos con nombres</vt:lpstr>
      <vt:lpstr>Tipos valor y tipos referencia</vt:lpstr>
      <vt:lpstr>Características de los tipos referencia y valor</vt:lpstr>
      <vt:lpstr>Pasando valores</vt:lpstr>
      <vt:lpstr>Pasando referencias</vt:lpstr>
      <vt:lpstr>ref</vt:lpstr>
      <vt:lpstr>out</vt:lpstr>
      <vt:lpstr>Declarando variable out en el argumento</vt:lpstr>
      <vt:lpstr>Métodos locales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Referencia </dc:title>
  <dc:creator>Luis Alberto Osinaga</dc:creator>
  <cp:lastModifiedBy>Luis Alberto Osinaga</cp:lastModifiedBy>
  <cp:revision>356</cp:revision>
  <dcterms:created xsi:type="dcterms:W3CDTF">2020-04-17T15:21:31Z</dcterms:created>
  <dcterms:modified xsi:type="dcterms:W3CDTF">2020-04-28T12:40:27Z</dcterms:modified>
</cp:coreProperties>
</file>