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66" r:id="rId4"/>
    <p:sldId id="262" r:id="rId5"/>
    <p:sldId id="259" r:id="rId6"/>
    <p:sldId id="260" r:id="rId7"/>
    <p:sldId id="261" r:id="rId8"/>
    <p:sldId id="263" r:id="rId9"/>
    <p:sldId id="264" r:id="rId10"/>
    <p:sldId id="265" r:id="rId11"/>
    <p:sldId id="267" r:id="rId12"/>
    <p:sldId id="268" r:id="rId13"/>
    <p:sldId id="269" r:id="rId14"/>
    <p:sldId id="270" r:id="rId15"/>
    <p:sldId id="271" r:id="rId16"/>
    <p:sldId id="258" r:id="rId17"/>
    <p:sldId id="272" r:id="rId18"/>
    <p:sldId id="273" r:id="rId19"/>
    <p:sldId id="274" r:id="rId20"/>
    <p:sldId id="275" r:id="rId21"/>
    <p:sldId id="276" r:id="rId22"/>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73"/>
    <p:restoredTop sz="94719"/>
  </p:normalViewPr>
  <p:slideViewPr>
    <p:cSldViewPr snapToGrid="0" snapToObjects="1">
      <p:cViewPr varScale="1">
        <p:scale>
          <a:sx n="147" d="100"/>
          <a:sy n="147" d="100"/>
        </p:scale>
        <p:origin x="12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E25B3C-B573-5849-A269-A6283F19762A}" type="datetimeFigureOut">
              <a:rPr lang="en-BO" smtClean="0"/>
              <a:t>4/2/20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84C0F8-CB81-014F-9EB5-39C8C2866EAF}" type="slidenum">
              <a:rPr lang="en-BO" smtClean="0"/>
              <a:t>‹#›</a:t>
            </a:fld>
            <a:endParaRPr lang="en-BO"/>
          </a:p>
        </p:txBody>
      </p:sp>
    </p:spTree>
    <p:extLst>
      <p:ext uri="{BB962C8B-B14F-4D97-AF65-F5344CB8AC3E}">
        <p14:creationId xmlns:p14="http://schemas.microsoft.com/office/powerpoint/2010/main" val="2219666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C84C0F8-CB81-014F-9EB5-39C8C2866EAF}" type="slidenum">
              <a:rPr lang="en-BO" smtClean="0"/>
              <a:t>14</a:t>
            </a:fld>
            <a:endParaRPr lang="en-BO"/>
          </a:p>
        </p:txBody>
      </p:sp>
    </p:spTree>
    <p:extLst>
      <p:ext uri="{BB962C8B-B14F-4D97-AF65-F5344CB8AC3E}">
        <p14:creationId xmlns:p14="http://schemas.microsoft.com/office/powerpoint/2010/main" val="3941956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D47EA-2378-2C42-9208-E4D0D325B1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FFD1794C-B410-A745-ABD7-999A001340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8CEC9FF9-D3CC-5F4C-A993-2BC9F834385C}"/>
              </a:ext>
            </a:extLst>
          </p:cNvPr>
          <p:cNvSpPr>
            <a:spLocks noGrp="1"/>
          </p:cNvSpPr>
          <p:nvPr>
            <p:ph type="dt" sz="half" idx="10"/>
          </p:nvPr>
        </p:nvSpPr>
        <p:spPr/>
        <p:txBody>
          <a:bodyPr/>
          <a:lstStyle/>
          <a:p>
            <a:fld id="{31E3FFB7-D8FF-E64B-A3D0-BA1B7F373C1B}" type="datetimeFigureOut">
              <a:rPr lang="en-BO" smtClean="0"/>
              <a:t>4/2/20</a:t>
            </a:fld>
            <a:endParaRPr lang="en-BO"/>
          </a:p>
        </p:txBody>
      </p:sp>
      <p:sp>
        <p:nvSpPr>
          <p:cNvPr id="5" name="Footer Placeholder 4">
            <a:extLst>
              <a:ext uri="{FF2B5EF4-FFF2-40B4-BE49-F238E27FC236}">
                <a16:creationId xmlns:a16="http://schemas.microsoft.com/office/drawing/2014/main" id="{26694B18-F453-6A40-A1E6-4B108A1FB15A}"/>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EAE260D4-14A2-054F-AFCE-58B813C7E971}"/>
              </a:ext>
            </a:extLst>
          </p:cNvPr>
          <p:cNvSpPr>
            <a:spLocks noGrp="1"/>
          </p:cNvSpPr>
          <p:nvPr>
            <p:ph type="sldNum" sz="quarter" idx="12"/>
          </p:nvPr>
        </p:nvSpPr>
        <p:spPr/>
        <p:txBody>
          <a:bodyPr/>
          <a:lstStyle/>
          <a:p>
            <a:fld id="{D3A2E14B-DE26-F54D-A526-491C5E3FD171}" type="slidenum">
              <a:rPr lang="en-BO" smtClean="0"/>
              <a:t>‹#›</a:t>
            </a:fld>
            <a:endParaRPr lang="en-BO"/>
          </a:p>
        </p:txBody>
      </p:sp>
    </p:spTree>
    <p:extLst>
      <p:ext uri="{BB962C8B-B14F-4D97-AF65-F5344CB8AC3E}">
        <p14:creationId xmlns:p14="http://schemas.microsoft.com/office/powerpoint/2010/main" val="3190231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80B86-2E99-DC4B-A8F2-D7CF459BAFD3}"/>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B2B6826D-4612-B240-BF05-CC22340DB5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AA2FE472-3C9F-8847-9842-D1C169EACD74}"/>
              </a:ext>
            </a:extLst>
          </p:cNvPr>
          <p:cNvSpPr>
            <a:spLocks noGrp="1"/>
          </p:cNvSpPr>
          <p:nvPr>
            <p:ph type="dt" sz="half" idx="10"/>
          </p:nvPr>
        </p:nvSpPr>
        <p:spPr/>
        <p:txBody>
          <a:bodyPr/>
          <a:lstStyle/>
          <a:p>
            <a:fld id="{31E3FFB7-D8FF-E64B-A3D0-BA1B7F373C1B}" type="datetimeFigureOut">
              <a:rPr lang="en-BO" smtClean="0"/>
              <a:t>4/2/20</a:t>
            </a:fld>
            <a:endParaRPr lang="en-BO"/>
          </a:p>
        </p:txBody>
      </p:sp>
      <p:sp>
        <p:nvSpPr>
          <p:cNvPr id="5" name="Footer Placeholder 4">
            <a:extLst>
              <a:ext uri="{FF2B5EF4-FFF2-40B4-BE49-F238E27FC236}">
                <a16:creationId xmlns:a16="http://schemas.microsoft.com/office/drawing/2014/main" id="{3490E30B-9B00-7146-9378-69A9A9157595}"/>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08D4CC84-4358-044A-9386-A53B33873D32}"/>
              </a:ext>
            </a:extLst>
          </p:cNvPr>
          <p:cNvSpPr>
            <a:spLocks noGrp="1"/>
          </p:cNvSpPr>
          <p:nvPr>
            <p:ph type="sldNum" sz="quarter" idx="12"/>
          </p:nvPr>
        </p:nvSpPr>
        <p:spPr/>
        <p:txBody>
          <a:bodyPr/>
          <a:lstStyle/>
          <a:p>
            <a:fld id="{D3A2E14B-DE26-F54D-A526-491C5E3FD171}" type="slidenum">
              <a:rPr lang="en-BO" smtClean="0"/>
              <a:t>‹#›</a:t>
            </a:fld>
            <a:endParaRPr lang="en-BO"/>
          </a:p>
        </p:txBody>
      </p:sp>
    </p:spTree>
    <p:extLst>
      <p:ext uri="{BB962C8B-B14F-4D97-AF65-F5344CB8AC3E}">
        <p14:creationId xmlns:p14="http://schemas.microsoft.com/office/powerpoint/2010/main" val="2700190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126B63-3DBD-7A47-AF3F-A104329FFB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E33C0A41-1FBF-8D40-83BC-78C95CF978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130F3C86-6E4B-A043-B460-5A36D9B27258}"/>
              </a:ext>
            </a:extLst>
          </p:cNvPr>
          <p:cNvSpPr>
            <a:spLocks noGrp="1"/>
          </p:cNvSpPr>
          <p:nvPr>
            <p:ph type="dt" sz="half" idx="10"/>
          </p:nvPr>
        </p:nvSpPr>
        <p:spPr/>
        <p:txBody>
          <a:bodyPr/>
          <a:lstStyle/>
          <a:p>
            <a:fld id="{31E3FFB7-D8FF-E64B-A3D0-BA1B7F373C1B}" type="datetimeFigureOut">
              <a:rPr lang="en-BO" smtClean="0"/>
              <a:t>4/2/20</a:t>
            </a:fld>
            <a:endParaRPr lang="en-BO"/>
          </a:p>
        </p:txBody>
      </p:sp>
      <p:sp>
        <p:nvSpPr>
          <p:cNvPr id="5" name="Footer Placeholder 4">
            <a:extLst>
              <a:ext uri="{FF2B5EF4-FFF2-40B4-BE49-F238E27FC236}">
                <a16:creationId xmlns:a16="http://schemas.microsoft.com/office/drawing/2014/main" id="{EFAF0F4D-E56C-B446-BF78-AE262DBAB2AC}"/>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578EAFDB-880F-504A-B134-4018C0AD8803}"/>
              </a:ext>
            </a:extLst>
          </p:cNvPr>
          <p:cNvSpPr>
            <a:spLocks noGrp="1"/>
          </p:cNvSpPr>
          <p:nvPr>
            <p:ph type="sldNum" sz="quarter" idx="12"/>
          </p:nvPr>
        </p:nvSpPr>
        <p:spPr/>
        <p:txBody>
          <a:bodyPr/>
          <a:lstStyle/>
          <a:p>
            <a:fld id="{D3A2E14B-DE26-F54D-A526-491C5E3FD171}" type="slidenum">
              <a:rPr lang="en-BO" smtClean="0"/>
              <a:t>‹#›</a:t>
            </a:fld>
            <a:endParaRPr lang="en-BO"/>
          </a:p>
        </p:txBody>
      </p:sp>
    </p:spTree>
    <p:extLst>
      <p:ext uri="{BB962C8B-B14F-4D97-AF65-F5344CB8AC3E}">
        <p14:creationId xmlns:p14="http://schemas.microsoft.com/office/powerpoint/2010/main" val="2048878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131EC-8D5F-A041-86CF-2B6DAD956BFF}"/>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FB731536-1641-7A44-98AF-414E546464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71EDC217-E659-BA4E-B933-6B02125D3B7A}"/>
              </a:ext>
            </a:extLst>
          </p:cNvPr>
          <p:cNvSpPr>
            <a:spLocks noGrp="1"/>
          </p:cNvSpPr>
          <p:nvPr>
            <p:ph type="dt" sz="half" idx="10"/>
          </p:nvPr>
        </p:nvSpPr>
        <p:spPr/>
        <p:txBody>
          <a:bodyPr/>
          <a:lstStyle/>
          <a:p>
            <a:fld id="{31E3FFB7-D8FF-E64B-A3D0-BA1B7F373C1B}" type="datetimeFigureOut">
              <a:rPr lang="en-BO" smtClean="0"/>
              <a:t>4/2/20</a:t>
            </a:fld>
            <a:endParaRPr lang="en-BO"/>
          </a:p>
        </p:txBody>
      </p:sp>
      <p:sp>
        <p:nvSpPr>
          <p:cNvPr id="5" name="Footer Placeholder 4">
            <a:extLst>
              <a:ext uri="{FF2B5EF4-FFF2-40B4-BE49-F238E27FC236}">
                <a16:creationId xmlns:a16="http://schemas.microsoft.com/office/drawing/2014/main" id="{AE2BE246-951F-A44C-BC60-A0602DAEB779}"/>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00378DCC-4945-AB47-BF18-9FE64D6D899D}"/>
              </a:ext>
            </a:extLst>
          </p:cNvPr>
          <p:cNvSpPr>
            <a:spLocks noGrp="1"/>
          </p:cNvSpPr>
          <p:nvPr>
            <p:ph type="sldNum" sz="quarter" idx="12"/>
          </p:nvPr>
        </p:nvSpPr>
        <p:spPr/>
        <p:txBody>
          <a:bodyPr/>
          <a:lstStyle/>
          <a:p>
            <a:fld id="{D3A2E14B-DE26-F54D-A526-491C5E3FD171}" type="slidenum">
              <a:rPr lang="en-BO" smtClean="0"/>
              <a:t>‹#›</a:t>
            </a:fld>
            <a:endParaRPr lang="en-BO"/>
          </a:p>
        </p:txBody>
      </p:sp>
    </p:spTree>
    <p:extLst>
      <p:ext uri="{BB962C8B-B14F-4D97-AF65-F5344CB8AC3E}">
        <p14:creationId xmlns:p14="http://schemas.microsoft.com/office/powerpoint/2010/main" val="1427082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62D36-C85C-BD43-B204-28340E7682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583161A9-3C5A-1243-806E-7A50EB5098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E41F54-3BF3-E44A-A0DA-54957BBA308D}"/>
              </a:ext>
            </a:extLst>
          </p:cNvPr>
          <p:cNvSpPr>
            <a:spLocks noGrp="1"/>
          </p:cNvSpPr>
          <p:nvPr>
            <p:ph type="dt" sz="half" idx="10"/>
          </p:nvPr>
        </p:nvSpPr>
        <p:spPr/>
        <p:txBody>
          <a:bodyPr/>
          <a:lstStyle/>
          <a:p>
            <a:fld id="{31E3FFB7-D8FF-E64B-A3D0-BA1B7F373C1B}" type="datetimeFigureOut">
              <a:rPr lang="en-BO" smtClean="0"/>
              <a:t>4/2/20</a:t>
            </a:fld>
            <a:endParaRPr lang="en-BO"/>
          </a:p>
        </p:txBody>
      </p:sp>
      <p:sp>
        <p:nvSpPr>
          <p:cNvPr id="5" name="Footer Placeholder 4">
            <a:extLst>
              <a:ext uri="{FF2B5EF4-FFF2-40B4-BE49-F238E27FC236}">
                <a16:creationId xmlns:a16="http://schemas.microsoft.com/office/drawing/2014/main" id="{8A761DBA-7077-FB45-BE4B-B9E8167C1870}"/>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7625B0D5-1525-9C4C-9091-9332A21A444E}"/>
              </a:ext>
            </a:extLst>
          </p:cNvPr>
          <p:cNvSpPr>
            <a:spLocks noGrp="1"/>
          </p:cNvSpPr>
          <p:nvPr>
            <p:ph type="sldNum" sz="quarter" idx="12"/>
          </p:nvPr>
        </p:nvSpPr>
        <p:spPr/>
        <p:txBody>
          <a:bodyPr/>
          <a:lstStyle/>
          <a:p>
            <a:fld id="{D3A2E14B-DE26-F54D-A526-491C5E3FD171}" type="slidenum">
              <a:rPr lang="en-BO" smtClean="0"/>
              <a:t>‹#›</a:t>
            </a:fld>
            <a:endParaRPr lang="en-BO"/>
          </a:p>
        </p:txBody>
      </p:sp>
    </p:spTree>
    <p:extLst>
      <p:ext uri="{BB962C8B-B14F-4D97-AF65-F5344CB8AC3E}">
        <p14:creationId xmlns:p14="http://schemas.microsoft.com/office/powerpoint/2010/main" val="369282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3894E-B86E-774C-A14E-E132CE0395F1}"/>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B2B9DABF-A26A-754D-82D2-1F86FC01A1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A834DDA2-B671-3C4A-8729-AD738611E5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133597E5-62DC-E445-BEC0-287F26EA8F66}"/>
              </a:ext>
            </a:extLst>
          </p:cNvPr>
          <p:cNvSpPr>
            <a:spLocks noGrp="1"/>
          </p:cNvSpPr>
          <p:nvPr>
            <p:ph type="dt" sz="half" idx="10"/>
          </p:nvPr>
        </p:nvSpPr>
        <p:spPr/>
        <p:txBody>
          <a:bodyPr/>
          <a:lstStyle/>
          <a:p>
            <a:fld id="{31E3FFB7-D8FF-E64B-A3D0-BA1B7F373C1B}" type="datetimeFigureOut">
              <a:rPr lang="en-BO" smtClean="0"/>
              <a:t>4/2/20</a:t>
            </a:fld>
            <a:endParaRPr lang="en-BO"/>
          </a:p>
        </p:txBody>
      </p:sp>
      <p:sp>
        <p:nvSpPr>
          <p:cNvPr id="6" name="Footer Placeholder 5">
            <a:extLst>
              <a:ext uri="{FF2B5EF4-FFF2-40B4-BE49-F238E27FC236}">
                <a16:creationId xmlns:a16="http://schemas.microsoft.com/office/drawing/2014/main" id="{A9A86FBC-A7FE-4043-966B-E76B1EDA5172}"/>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B5B8EE82-8EAA-1D44-BACB-171E770B1E48}"/>
              </a:ext>
            </a:extLst>
          </p:cNvPr>
          <p:cNvSpPr>
            <a:spLocks noGrp="1"/>
          </p:cNvSpPr>
          <p:nvPr>
            <p:ph type="sldNum" sz="quarter" idx="12"/>
          </p:nvPr>
        </p:nvSpPr>
        <p:spPr/>
        <p:txBody>
          <a:bodyPr/>
          <a:lstStyle/>
          <a:p>
            <a:fld id="{D3A2E14B-DE26-F54D-A526-491C5E3FD171}" type="slidenum">
              <a:rPr lang="en-BO" smtClean="0"/>
              <a:t>‹#›</a:t>
            </a:fld>
            <a:endParaRPr lang="en-BO"/>
          </a:p>
        </p:txBody>
      </p:sp>
    </p:spTree>
    <p:extLst>
      <p:ext uri="{BB962C8B-B14F-4D97-AF65-F5344CB8AC3E}">
        <p14:creationId xmlns:p14="http://schemas.microsoft.com/office/powerpoint/2010/main" val="3910702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6528-A190-2F43-9EF1-D0D1CD1E266F}"/>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FF720671-17B1-1146-B5D4-35EB7C7A1D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729612-02ED-A745-8EBA-26B8E178E3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81C0A1B5-2E32-8045-8EA9-1F922E0741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C51338-3A1C-2E4A-BE09-11A2D699B4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F582BCF-373E-7D4C-8698-7BCD16DC9C49}"/>
              </a:ext>
            </a:extLst>
          </p:cNvPr>
          <p:cNvSpPr>
            <a:spLocks noGrp="1"/>
          </p:cNvSpPr>
          <p:nvPr>
            <p:ph type="dt" sz="half" idx="10"/>
          </p:nvPr>
        </p:nvSpPr>
        <p:spPr/>
        <p:txBody>
          <a:bodyPr/>
          <a:lstStyle/>
          <a:p>
            <a:fld id="{31E3FFB7-D8FF-E64B-A3D0-BA1B7F373C1B}" type="datetimeFigureOut">
              <a:rPr lang="en-BO" smtClean="0"/>
              <a:t>4/2/20</a:t>
            </a:fld>
            <a:endParaRPr lang="en-BO"/>
          </a:p>
        </p:txBody>
      </p:sp>
      <p:sp>
        <p:nvSpPr>
          <p:cNvPr id="8" name="Footer Placeholder 7">
            <a:extLst>
              <a:ext uri="{FF2B5EF4-FFF2-40B4-BE49-F238E27FC236}">
                <a16:creationId xmlns:a16="http://schemas.microsoft.com/office/drawing/2014/main" id="{D0233000-B93B-4F4A-88AA-7C28D9A8A41D}"/>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7CFD8B59-5CA2-0942-8613-E74567835A5D}"/>
              </a:ext>
            </a:extLst>
          </p:cNvPr>
          <p:cNvSpPr>
            <a:spLocks noGrp="1"/>
          </p:cNvSpPr>
          <p:nvPr>
            <p:ph type="sldNum" sz="quarter" idx="12"/>
          </p:nvPr>
        </p:nvSpPr>
        <p:spPr/>
        <p:txBody>
          <a:bodyPr/>
          <a:lstStyle/>
          <a:p>
            <a:fld id="{D3A2E14B-DE26-F54D-A526-491C5E3FD171}" type="slidenum">
              <a:rPr lang="en-BO" smtClean="0"/>
              <a:t>‹#›</a:t>
            </a:fld>
            <a:endParaRPr lang="en-BO"/>
          </a:p>
        </p:txBody>
      </p:sp>
    </p:spTree>
    <p:extLst>
      <p:ext uri="{BB962C8B-B14F-4D97-AF65-F5344CB8AC3E}">
        <p14:creationId xmlns:p14="http://schemas.microsoft.com/office/powerpoint/2010/main" val="1412272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BFE22-46FF-AF4F-8D76-0329909877A5}"/>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09D46495-714B-0240-A4DB-F80B57AB9437}"/>
              </a:ext>
            </a:extLst>
          </p:cNvPr>
          <p:cNvSpPr>
            <a:spLocks noGrp="1"/>
          </p:cNvSpPr>
          <p:nvPr>
            <p:ph type="dt" sz="half" idx="10"/>
          </p:nvPr>
        </p:nvSpPr>
        <p:spPr/>
        <p:txBody>
          <a:bodyPr/>
          <a:lstStyle/>
          <a:p>
            <a:fld id="{31E3FFB7-D8FF-E64B-A3D0-BA1B7F373C1B}" type="datetimeFigureOut">
              <a:rPr lang="en-BO" smtClean="0"/>
              <a:t>4/2/20</a:t>
            </a:fld>
            <a:endParaRPr lang="en-BO"/>
          </a:p>
        </p:txBody>
      </p:sp>
      <p:sp>
        <p:nvSpPr>
          <p:cNvPr id="4" name="Footer Placeholder 3">
            <a:extLst>
              <a:ext uri="{FF2B5EF4-FFF2-40B4-BE49-F238E27FC236}">
                <a16:creationId xmlns:a16="http://schemas.microsoft.com/office/drawing/2014/main" id="{FBDDD2F5-B5FF-2846-9FE5-3543265050B5}"/>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59E62A0D-9EB1-294A-83FC-A74CDC8342A5}"/>
              </a:ext>
            </a:extLst>
          </p:cNvPr>
          <p:cNvSpPr>
            <a:spLocks noGrp="1"/>
          </p:cNvSpPr>
          <p:nvPr>
            <p:ph type="sldNum" sz="quarter" idx="12"/>
          </p:nvPr>
        </p:nvSpPr>
        <p:spPr/>
        <p:txBody>
          <a:bodyPr/>
          <a:lstStyle/>
          <a:p>
            <a:fld id="{D3A2E14B-DE26-F54D-A526-491C5E3FD171}" type="slidenum">
              <a:rPr lang="en-BO" smtClean="0"/>
              <a:t>‹#›</a:t>
            </a:fld>
            <a:endParaRPr lang="en-BO"/>
          </a:p>
        </p:txBody>
      </p:sp>
    </p:spTree>
    <p:extLst>
      <p:ext uri="{BB962C8B-B14F-4D97-AF65-F5344CB8AC3E}">
        <p14:creationId xmlns:p14="http://schemas.microsoft.com/office/powerpoint/2010/main" val="206613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A94575-5A8D-8942-A7BD-8E051A706F8A}"/>
              </a:ext>
            </a:extLst>
          </p:cNvPr>
          <p:cNvSpPr>
            <a:spLocks noGrp="1"/>
          </p:cNvSpPr>
          <p:nvPr>
            <p:ph type="dt" sz="half" idx="10"/>
          </p:nvPr>
        </p:nvSpPr>
        <p:spPr/>
        <p:txBody>
          <a:bodyPr/>
          <a:lstStyle/>
          <a:p>
            <a:fld id="{31E3FFB7-D8FF-E64B-A3D0-BA1B7F373C1B}" type="datetimeFigureOut">
              <a:rPr lang="en-BO" smtClean="0"/>
              <a:t>4/2/20</a:t>
            </a:fld>
            <a:endParaRPr lang="en-BO"/>
          </a:p>
        </p:txBody>
      </p:sp>
      <p:sp>
        <p:nvSpPr>
          <p:cNvPr id="3" name="Footer Placeholder 2">
            <a:extLst>
              <a:ext uri="{FF2B5EF4-FFF2-40B4-BE49-F238E27FC236}">
                <a16:creationId xmlns:a16="http://schemas.microsoft.com/office/drawing/2014/main" id="{0245442E-F341-674A-8011-FD0E032CB63C}"/>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A909CA27-2651-D74C-8512-7F9BBC8F7EF0}"/>
              </a:ext>
            </a:extLst>
          </p:cNvPr>
          <p:cNvSpPr>
            <a:spLocks noGrp="1"/>
          </p:cNvSpPr>
          <p:nvPr>
            <p:ph type="sldNum" sz="quarter" idx="12"/>
          </p:nvPr>
        </p:nvSpPr>
        <p:spPr/>
        <p:txBody>
          <a:bodyPr/>
          <a:lstStyle/>
          <a:p>
            <a:fld id="{D3A2E14B-DE26-F54D-A526-491C5E3FD171}" type="slidenum">
              <a:rPr lang="en-BO" smtClean="0"/>
              <a:t>‹#›</a:t>
            </a:fld>
            <a:endParaRPr lang="en-BO"/>
          </a:p>
        </p:txBody>
      </p:sp>
    </p:spTree>
    <p:extLst>
      <p:ext uri="{BB962C8B-B14F-4D97-AF65-F5344CB8AC3E}">
        <p14:creationId xmlns:p14="http://schemas.microsoft.com/office/powerpoint/2010/main" val="3155322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D467-74D0-CB4D-9941-9EC9B8E56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10E42CBE-45DD-BC48-A009-003997AF12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7C49350B-612D-2845-B7BD-B0E79EC1C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864147-0007-274B-BEC6-497C16BAB5AC}"/>
              </a:ext>
            </a:extLst>
          </p:cNvPr>
          <p:cNvSpPr>
            <a:spLocks noGrp="1"/>
          </p:cNvSpPr>
          <p:nvPr>
            <p:ph type="dt" sz="half" idx="10"/>
          </p:nvPr>
        </p:nvSpPr>
        <p:spPr/>
        <p:txBody>
          <a:bodyPr/>
          <a:lstStyle/>
          <a:p>
            <a:fld id="{31E3FFB7-D8FF-E64B-A3D0-BA1B7F373C1B}" type="datetimeFigureOut">
              <a:rPr lang="en-BO" smtClean="0"/>
              <a:t>4/2/20</a:t>
            </a:fld>
            <a:endParaRPr lang="en-BO"/>
          </a:p>
        </p:txBody>
      </p:sp>
      <p:sp>
        <p:nvSpPr>
          <p:cNvPr id="6" name="Footer Placeholder 5">
            <a:extLst>
              <a:ext uri="{FF2B5EF4-FFF2-40B4-BE49-F238E27FC236}">
                <a16:creationId xmlns:a16="http://schemas.microsoft.com/office/drawing/2014/main" id="{61EB591C-B9E9-784D-A42A-F91CCF1CC00A}"/>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60022FC5-4544-D749-B09D-12954AC10B4E}"/>
              </a:ext>
            </a:extLst>
          </p:cNvPr>
          <p:cNvSpPr>
            <a:spLocks noGrp="1"/>
          </p:cNvSpPr>
          <p:nvPr>
            <p:ph type="sldNum" sz="quarter" idx="12"/>
          </p:nvPr>
        </p:nvSpPr>
        <p:spPr/>
        <p:txBody>
          <a:bodyPr/>
          <a:lstStyle/>
          <a:p>
            <a:fld id="{D3A2E14B-DE26-F54D-A526-491C5E3FD171}" type="slidenum">
              <a:rPr lang="en-BO" smtClean="0"/>
              <a:t>‹#›</a:t>
            </a:fld>
            <a:endParaRPr lang="en-BO"/>
          </a:p>
        </p:txBody>
      </p:sp>
    </p:spTree>
    <p:extLst>
      <p:ext uri="{BB962C8B-B14F-4D97-AF65-F5344CB8AC3E}">
        <p14:creationId xmlns:p14="http://schemas.microsoft.com/office/powerpoint/2010/main" val="2804832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06A20-3A7A-974A-963D-52ADDBD5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89A9D57A-E1C4-B14A-BCB5-E9E3A0A0F8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BAC2BC3D-E853-AD45-93D0-F09DEC73B9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EC5F3B-9004-B94E-B372-20A71F880449}"/>
              </a:ext>
            </a:extLst>
          </p:cNvPr>
          <p:cNvSpPr>
            <a:spLocks noGrp="1"/>
          </p:cNvSpPr>
          <p:nvPr>
            <p:ph type="dt" sz="half" idx="10"/>
          </p:nvPr>
        </p:nvSpPr>
        <p:spPr/>
        <p:txBody>
          <a:bodyPr/>
          <a:lstStyle/>
          <a:p>
            <a:fld id="{31E3FFB7-D8FF-E64B-A3D0-BA1B7F373C1B}" type="datetimeFigureOut">
              <a:rPr lang="en-BO" smtClean="0"/>
              <a:t>4/2/20</a:t>
            </a:fld>
            <a:endParaRPr lang="en-BO"/>
          </a:p>
        </p:txBody>
      </p:sp>
      <p:sp>
        <p:nvSpPr>
          <p:cNvPr id="6" name="Footer Placeholder 5">
            <a:extLst>
              <a:ext uri="{FF2B5EF4-FFF2-40B4-BE49-F238E27FC236}">
                <a16:creationId xmlns:a16="http://schemas.microsoft.com/office/drawing/2014/main" id="{15D884EA-A696-1742-81B4-F65621B17520}"/>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2163C832-9FB2-E64A-BBFC-FFB162DF69E6}"/>
              </a:ext>
            </a:extLst>
          </p:cNvPr>
          <p:cNvSpPr>
            <a:spLocks noGrp="1"/>
          </p:cNvSpPr>
          <p:nvPr>
            <p:ph type="sldNum" sz="quarter" idx="12"/>
          </p:nvPr>
        </p:nvSpPr>
        <p:spPr/>
        <p:txBody>
          <a:bodyPr/>
          <a:lstStyle/>
          <a:p>
            <a:fld id="{D3A2E14B-DE26-F54D-A526-491C5E3FD171}" type="slidenum">
              <a:rPr lang="en-BO" smtClean="0"/>
              <a:t>‹#›</a:t>
            </a:fld>
            <a:endParaRPr lang="en-BO"/>
          </a:p>
        </p:txBody>
      </p:sp>
    </p:spTree>
    <p:extLst>
      <p:ext uri="{BB962C8B-B14F-4D97-AF65-F5344CB8AC3E}">
        <p14:creationId xmlns:p14="http://schemas.microsoft.com/office/powerpoint/2010/main" val="838304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287307-478E-A04D-ACFA-885EC12FEC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C52F0685-2CBD-3B4E-842B-B16B585CDF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91B57037-29E7-BF44-BC3A-EBD613272B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E3FFB7-D8FF-E64B-A3D0-BA1B7F373C1B}" type="datetimeFigureOut">
              <a:rPr lang="en-BO" smtClean="0"/>
              <a:t>4/2/20</a:t>
            </a:fld>
            <a:endParaRPr lang="en-BO"/>
          </a:p>
        </p:txBody>
      </p:sp>
      <p:sp>
        <p:nvSpPr>
          <p:cNvPr id="5" name="Footer Placeholder 4">
            <a:extLst>
              <a:ext uri="{FF2B5EF4-FFF2-40B4-BE49-F238E27FC236}">
                <a16:creationId xmlns:a16="http://schemas.microsoft.com/office/drawing/2014/main" id="{F1F461BE-2607-0045-8BDC-AECF21B379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661CEEEB-9088-454E-B46C-007EFF426B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2E14B-DE26-F54D-A526-491C5E3FD171}" type="slidenum">
              <a:rPr lang="en-BO" smtClean="0"/>
              <a:t>‹#›</a:t>
            </a:fld>
            <a:endParaRPr lang="en-BO"/>
          </a:p>
        </p:txBody>
      </p:sp>
    </p:spTree>
    <p:extLst>
      <p:ext uri="{BB962C8B-B14F-4D97-AF65-F5344CB8AC3E}">
        <p14:creationId xmlns:p14="http://schemas.microsoft.com/office/powerpoint/2010/main" val="5400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B5764-58DC-A841-81DA-D81935C99F6D}"/>
              </a:ext>
            </a:extLst>
          </p:cNvPr>
          <p:cNvSpPr>
            <a:spLocks noGrp="1"/>
          </p:cNvSpPr>
          <p:nvPr>
            <p:ph type="ctrTitle"/>
          </p:nvPr>
        </p:nvSpPr>
        <p:spPr/>
        <p:txBody>
          <a:bodyPr/>
          <a:lstStyle/>
          <a:p>
            <a:r>
              <a:rPr lang="en-BO" dirty="0"/>
              <a:t>C# 8</a:t>
            </a:r>
          </a:p>
        </p:txBody>
      </p:sp>
      <p:sp>
        <p:nvSpPr>
          <p:cNvPr id="3" name="Subtitle 2">
            <a:extLst>
              <a:ext uri="{FF2B5EF4-FFF2-40B4-BE49-F238E27FC236}">
                <a16:creationId xmlns:a16="http://schemas.microsoft.com/office/drawing/2014/main" id="{BCB03F5A-262D-744B-8319-9D4ABDB28972}"/>
              </a:ext>
            </a:extLst>
          </p:cNvPr>
          <p:cNvSpPr>
            <a:spLocks noGrp="1"/>
          </p:cNvSpPr>
          <p:nvPr>
            <p:ph type="subTitle" idx="1"/>
          </p:nvPr>
        </p:nvSpPr>
        <p:spPr/>
        <p:txBody>
          <a:bodyPr/>
          <a:lstStyle/>
          <a:p>
            <a:endParaRPr lang="en-BO" dirty="0"/>
          </a:p>
        </p:txBody>
      </p:sp>
    </p:spTree>
    <p:extLst>
      <p:ext uri="{BB962C8B-B14F-4D97-AF65-F5344CB8AC3E}">
        <p14:creationId xmlns:p14="http://schemas.microsoft.com/office/powerpoint/2010/main" val="115990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FEA1-0071-2349-A2B8-D8ECFB11CC9F}"/>
              </a:ext>
            </a:extLst>
          </p:cNvPr>
          <p:cNvSpPr>
            <a:spLocks noGrp="1"/>
          </p:cNvSpPr>
          <p:nvPr>
            <p:ph type="title"/>
          </p:nvPr>
        </p:nvSpPr>
        <p:spPr/>
        <p:txBody>
          <a:bodyPr/>
          <a:lstStyle/>
          <a:p>
            <a:r>
              <a:rPr lang="en-BO" dirty="0"/>
              <a:t>Runtimes .Net and Platforms</a:t>
            </a:r>
          </a:p>
        </p:txBody>
      </p:sp>
      <p:pic>
        <p:nvPicPr>
          <p:cNvPr id="4" name="Picture 3">
            <a:extLst>
              <a:ext uri="{FF2B5EF4-FFF2-40B4-BE49-F238E27FC236}">
                <a16:creationId xmlns:a16="http://schemas.microsoft.com/office/drawing/2014/main" id="{003E650E-32FE-3940-83C4-7AB07ED6923B}"/>
              </a:ext>
            </a:extLst>
          </p:cNvPr>
          <p:cNvPicPr>
            <a:picLocks noChangeAspect="1"/>
          </p:cNvPicPr>
          <p:nvPr/>
        </p:nvPicPr>
        <p:blipFill>
          <a:blip r:embed="rId2"/>
          <a:stretch>
            <a:fillRect/>
          </a:stretch>
        </p:blipFill>
        <p:spPr>
          <a:xfrm>
            <a:off x="940526" y="1690688"/>
            <a:ext cx="7009144" cy="5001036"/>
          </a:xfrm>
          <a:prstGeom prst="rect">
            <a:avLst/>
          </a:prstGeom>
        </p:spPr>
      </p:pic>
      <p:sp>
        <p:nvSpPr>
          <p:cNvPr id="5" name="TextBox 4">
            <a:extLst>
              <a:ext uri="{FF2B5EF4-FFF2-40B4-BE49-F238E27FC236}">
                <a16:creationId xmlns:a16="http://schemas.microsoft.com/office/drawing/2014/main" id="{4C2B54FD-EADE-354D-B29A-7987EC66AC81}"/>
              </a:ext>
            </a:extLst>
          </p:cNvPr>
          <p:cNvSpPr txBox="1"/>
          <p:nvPr/>
        </p:nvSpPr>
        <p:spPr>
          <a:xfrm>
            <a:off x="8447314" y="1690688"/>
            <a:ext cx="3108960" cy="2308324"/>
          </a:xfrm>
          <a:prstGeom prst="rect">
            <a:avLst/>
          </a:prstGeom>
          <a:noFill/>
        </p:spPr>
        <p:txBody>
          <a:bodyPr wrap="square" rtlCol="0">
            <a:spAutoFit/>
          </a:bodyPr>
          <a:lstStyle/>
          <a:p>
            <a:r>
              <a:rPr lang="en-US" dirty="0"/>
              <a:t>Taking into account all of the listed implementations, .NET framework can be used</a:t>
            </a:r>
          </a:p>
          <a:p>
            <a:r>
              <a:rPr lang="en-US" dirty="0"/>
              <a:t>today to develop at least some types of applications for most of the actively developed</a:t>
            </a:r>
          </a:p>
          <a:p>
            <a:r>
              <a:rPr lang="en-US" dirty="0"/>
              <a:t>platforms and operating systems.</a:t>
            </a:r>
          </a:p>
        </p:txBody>
      </p:sp>
    </p:spTree>
    <p:extLst>
      <p:ext uri="{BB962C8B-B14F-4D97-AF65-F5344CB8AC3E}">
        <p14:creationId xmlns:p14="http://schemas.microsoft.com/office/powerpoint/2010/main" val="1433019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F01B0-1AA2-E54D-88A8-AE9662FE9D44}"/>
              </a:ext>
            </a:extLst>
          </p:cNvPr>
          <p:cNvSpPr>
            <a:spLocks noGrp="1"/>
          </p:cNvSpPr>
          <p:nvPr>
            <p:ph type="title"/>
          </p:nvPr>
        </p:nvSpPr>
        <p:spPr/>
        <p:txBody>
          <a:bodyPr>
            <a:normAutofit/>
          </a:bodyPr>
          <a:lstStyle/>
          <a:p>
            <a:r>
              <a:rPr lang="en-US" dirty="0"/>
              <a:t>.NET framework: CLR and FCL</a:t>
            </a:r>
            <a:br>
              <a:rPr lang="en-US" dirty="0"/>
            </a:br>
            <a:endParaRPr lang="en-BO" dirty="0"/>
          </a:p>
        </p:txBody>
      </p:sp>
      <p:pic>
        <p:nvPicPr>
          <p:cNvPr id="5" name="Picture 4" descr="A screenshot of a cell phone&#10;&#10;Description automatically generated">
            <a:extLst>
              <a:ext uri="{FF2B5EF4-FFF2-40B4-BE49-F238E27FC236}">
                <a16:creationId xmlns:a16="http://schemas.microsoft.com/office/drawing/2014/main" id="{890273CB-158C-4442-A5E9-43232C1558A4}"/>
              </a:ext>
            </a:extLst>
          </p:cNvPr>
          <p:cNvPicPr>
            <a:picLocks noChangeAspect="1"/>
          </p:cNvPicPr>
          <p:nvPr/>
        </p:nvPicPr>
        <p:blipFill>
          <a:blip r:embed="rId2"/>
          <a:stretch>
            <a:fillRect/>
          </a:stretch>
        </p:blipFill>
        <p:spPr>
          <a:xfrm>
            <a:off x="2148840" y="1828990"/>
            <a:ext cx="8323784" cy="4842160"/>
          </a:xfrm>
          <a:prstGeom prst="rect">
            <a:avLst/>
          </a:prstGeom>
        </p:spPr>
      </p:pic>
    </p:spTree>
    <p:extLst>
      <p:ext uri="{BB962C8B-B14F-4D97-AF65-F5344CB8AC3E}">
        <p14:creationId xmlns:p14="http://schemas.microsoft.com/office/powerpoint/2010/main" val="491924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B285-CE05-DF43-A1D0-7A3D3C0C70C0}"/>
              </a:ext>
            </a:extLst>
          </p:cNvPr>
          <p:cNvSpPr>
            <a:spLocks noGrp="1"/>
          </p:cNvSpPr>
          <p:nvPr>
            <p:ph type="title"/>
          </p:nvPr>
        </p:nvSpPr>
        <p:spPr/>
        <p:txBody>
          <a:bodyPr/>
          <a:lstStyle/>
          <a:p>
            <a:r>
              <a:rPr lang="en-BO" dirty="0"/>
              <a:t>CLR</a:t>
            </a:r>
          </a:p>
        </p:txBody>
      </p:sp>
      <p:pic>
        <p:nvPicPr>
          <p:cNvPr id="5" name="Picture 4" descr="A screenshot of a cell phone&#10;&#10;Description automatically generated">
            <a:extLst>
              <a:ext uri="{FF2B5EF4-FFF2-40B4-BE49-F238E27FC236}">
                <a16:creationId xmlns:a16="http://schemas.microsoft.com/office/drawing/2014/main" id="{BF7BBF24-37FF-744C-8763-10A04837236F}"/>
              </a:ext>
            </a:extLst>
          </p:cNvPr>
          <p:cNvPicPr>
            <a:picLocks noChangeAspect="1"/>
          </p:cNvPicPr>
          <p:nvPr/>
        </p:nvPicPr>
        <p:blipFill>
          <a:blip r:embed="rId2"/>
          <a:stretch>
            <a:fillRect/>
          </a:stretch>
        </p:blipFill>
        <p:spPr>
          <a:xfrm>
            <a:off x="2032987" y="1690688"/>
            <a:ext cx="8662730" cy="5115221"/>
          </a:xfrm>
          <a:prstGeom prst="rect">
            <a:avLst/>
          </a:prstGeom>
        </p:spPr>
      </p:pic>
    </p:spTree>
    <p:extLst>
      <p:ext uri="{BB962C8B-B14F-4D97-AF65-F5344CB8AC3E}">
        <p14:creationId xmlns:p14="http://schemas.microsoft.com/office/powerpoint/2010/main" val="3931640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84835-838C-D54B-9F25-D01511F10375}"/>
              </a:ext>
            </a:extLst>
          </p:cNvPr>
          <p:cNvSpPr>
            <a:spLocks noGrp="1"/>
          </p:cNvSpPr>
          <p:nvPr>
            <p:ph type="title"/>
          </p:nvPr>
        </p:nvSpPr>
        <p:spPr/>
        <p:txBody>
          <a:bodyPr/>
          <a:lstStyle/>
          <a:p>
            <a:r>
              <a:rPr lang="en-BO" dirty="0"/>
              <a:t>CLR Services</a:t>
            </a:r>
          </a:p>
        </p:txBody>
      </p:sp>
      <p:sp>
        <p:nvSpPr>
          <p:cNvPr id="3" name="Content Placeholder 2">
            <a:extLst>
              <a:ext uri="{FF2B5EF4-FFF2-40B4-BE49-F238E27FC236}">
                <a16:creationId xmlns:a16="http://schemas.microsoft.com/office/drawing/2014/main" id="{CF597BD6-8EF1-C148-98F4-C172F72C7214}"/>
              </a:ext>
            </a:extLst>
          </p:cNvPr>
          <p:cNvSpPr>
            <a:spLocks noGrp="1"/>
          </p:cNvSpPr>
          <p:nvPr>
            <p:ph idx="1"/>
          </p:nvPr>
        </p:nvSpPr>
        <p:spPr/>
        <p:txBody>
          <a:bodyPr>
            <a:normAutofit fontScale="85000" lnSpcReduction="20000"/>
          </a:bodyPr>
          <a:lstStyle/>
          <a:p>
            <a:r>
              <a:rPr lang="en-US" dirty="0"/>
              <a:t>The Common Language Runtime is the virtual machine part of the .NET framework, responsible for running applications. It provides multiple services which make the following possible:</a:t>
            </a:r>
          </a:p>
          <a:p>
            <a:r>
              <a:rPr lang="en-US" dirty="0"/>
              <a:t>The just-in-time (JIT) compiler converts the compiled IL (intermediate language) code from .NET application binaries packaged as assemblies, into machine code for the CPU on which it is currently running.</a:t>
            </a:r>
          </a:p>
          <a:p>
            <a:r>
              <a:rPr lang="en-US" dirty="0"/>
              <a:t>The garbage collector (GC) handles memory management. .NET applications need not allocate and release memory themselves. The garbage collector automatically releases all the unused objects from memory.</a:t>
            </a:r>
          </a:p>
          <a:p>
            <a:r>
              <a:rPr lang="en-US" dirty="0"/>
              <a:t>Thread management allows applications to use multiple threads to improve their scalability and performance.</a:t>
            </a:r>
          </a:p>
          <a:p>
            <a:r>
              <a:rPr lang="en-US" dirty="0"/>
              <a:t>Exception handling provides the structure required for throwing exceptions as well as the hierarchical handling of exceptions in applications.</a:t>
            </a:r>
          </a:p>
          <a:p>
            <a:endParaRPr lang="en-BO" dirty="0"/>
          </a:p>
        </p:txBody>
      </p:sp>
    </p:spTree>
    <p:extLst>
      <p:ext uri="{BB962C8B-B14F-4D97-AF65-F5344CB8AC3E}">
        <p14:creationId xmlns:p14="http://schemas.microsoft.com/office/powerpoint/2010/main" val="1586843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BC807-5D7A-7C4C-92CD-889F2E98B44C}"/>
              </a:ext>
            </a:extLst>
          </p:cNvPr>
          <p:cNvSpPr>
            <a:spLocks noGrp="1"/>
          </p:cNvSpPr>
          <p:nvPr>
            <p:ph type="title"/>
          </p:nvPr>
        </p:nvSpPr>
        <p:spPr/>
        <p:txBody>
          <a:bodyPr/>
          <a:lstStyle/>
          <a:p>
            <a:r>
              <a:rPr lang="en-BO" dirty="0"/>
              <a:t>FCL</a:t>
            </a:r>
          </a:p>
        </p:txBody>
      </p:sp>
      <p:pic>
        <p:nvPicPr>
          <p:cNvPr id="5" name="Picture 4" descr="A screenshot of a cell phone&#10;&#10;Description automatically generated">
            <a:extLst>
              <a:ext uri="{FF2B5EF4-FFF2-40B4-BE49-F238E27FC236}">
                <a16:creationId xmlns:a16="http://schemas.microsoft.com/office/drawing/2014/main" id="{03E348A4-4A3E-584C-9D2A-384B756D273C}"/>
              </a:ext>
            </a:extLst>
          </p:cNvPr>
          <p:cNvPicPr>
            <a:picLocks noChangeAspect="1"/>
          </p:cNvPicPr>
          <p:nvPr/>
        </p:nvPicPr>
        <p:blipFill>
          <a:blip r:embed="rId3"/>
          <a:stretch>
            <a:fillRect/>
          </a:stretch>
        </p:blipFill>
        <p:spPr>
          <a:xfrm>
            <a:off x="2228296" y="1771275"/>
            <a:ext cx="8298746" cy="4900294"/>
          </a:xfrm>
          <a:prstGeom prst="rect">
            <a:avLst/>
          </a:prstGeom>
        </p:spPr>
      </p:pic>
    </p:spTree>
    <p:extLst>
      <p:ext uri="{BB962C8B-B14F-4D97-AF65-F5344CB8AC3E}">
        <p14:creationId xmlns:p14="http://schemas.microsoft.com/office/powerpoint/2010/main" val="4188594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B3678-7CEC-9D45-8BC8-452F4D28FE9A}"/>
              </a:ext>
            </a:extLst>
          </p:cNvPr>
          <p:cNvSpPr>
            <a:spLocks noGrp="1"/>
          </p:cNvSpPr>
          <p:nvPr>
            <p:ph type="title"/>
          </p:nvPr>
        </p:nvSpPr>
        <p:spPr/>
        <p:txBody>
          <a:bodyPr/>
          <a:lstStyle/>
          <a:p>
            <a:r>
              <a:rPr lang="en-BO" dirty="0"/>
              <a:t>FCL toolset</a:t>
            </a:r>
          </a:p>
        </p:txBody>
      </p:sp>
      <p:sp>
        <p:nvSpPr>
          <p:cNvPr id="3" name="Content Placeholder 2">
            <a:extLst>
              <a:ext uri="{FF2B5EF4-FFF2-40B4-BE49-F238E27FC236}">
                <a16:creationId xmlns:a16="http://schemas.microsoft.com/office/drawing/2014/main" id="{831CC336-6431-844A-AEC6-93F7A8ACD9FA}"/>
              </a:ext>
            </a:extLst>
          </p:cNvPr>
          <p:cNvSpPr>
            <a:spLocks noGrp="1"/>
          </p:cNvSpPr>
          <p:nvPr>
            <p:ph idx="1"/>
          </p:nvPr>
        </p:nvSpPr>
        <p:spPr/>
        <p:txBody>
          <a:bodyPr>
            <a:normAutofit lnSpcReduction="10000"/>
          </a:bodyPr>
          <a:lstStyle/>
          <a:p>
            <a:r>
              <a:rPr lang="en-US" dirty="0"/>
              <a:t>The Framework Class Library is the toolset for effectively building .NET applications.</a:t>
            </a:r>
          </a:p>
          <a:p>
            <a:r>
              <a:rPr lang="en-US" dirty="0"/>
              <a:t>At its core is the Base Class Library (BCL) – a set of low-level classes for common operations, such as math, string manipulation, I/O operations etc. </a:t>
            </a:r>
          </a:p>
          <a:p>
            <a:r>
              <a:rPr lang="en-US" dirty="0"/>
              <a:t>On top of it are other frameworks, specific to building different types of applications: Windows Forms and Windows Presentation Foundation (WPF) for desktop applications, ASP.NET Web Forms and ASP.NET MVC for building web applications, Windows Communication Foundation (WCF) and ASP.NET Web API for building web services, etc.</a:t>
            </a:r>
          </a:p>
          <a:p>
            <a:endParaRPr lang="en-BO" dirty="0"/>
          </a:p>
        </p:txBody>
      </p:sp>
    </p:spTree>
    <p:extLst>
      <p:ext uri="{BB962C8B-B14F-4D97-AF65-F5344CB8AC3E}">
        <p14:creationId xmlns:p14="http://schemas.microsoft.com/office/powerpoint/2010/main" val="3780477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026CD-917E-6048-A675-375C92C27865}"/>
              </a:ext>
            </a:extLst>
          </p:cNvPr>
          <p:cNvSpPr>
            <a:spLocks noGrp="1"/>
          </p:cNvSpPr>
          <p:nvPr>
            <p:ph type="title"/>
          </p:nvPr>
        </p:nvSpPr>
        <p:spPr/>
        <p:txBody>
          <a:bodyPr/>
          <a:lstStyle/>
          <a:p>
            <a:r>
              <a:rPr lang="en-BO" dirty="0"/>
              <a:t>.Net Core 3.1</a:t>
            </a:r>
          </a:p>
        </p:txBody>
      </p:sp>
      <p:sp>
        <p:nvSpPr>
          <p:cNvPr id="3" name="Content Placeholder 2">
            <a:extLst>
              <a:ext uri="{FF2B5EF4-FFF2-40B4-BE49-F238E27FC236}">
                <a16:creationId xmlns:a16="http://schemas.microsoft.com/office/drawing/2014/main" id="{B5DDD3E4-7E18-7E47-8136-746CEC6F7D59}"/>
              </a:ext>
            </a:extLst>
          </p:cNvPr>
          <p:cNvSpPr>
            <a:spLocks noGrp="1"/>
          </p:cNvSpPr>
          <p:nvPr>
            <p:ph idx="1"/>
          </p:nvPr>
        </p:nvSpPr>
        <p:spPr/>
        <p:txBody>
          <a:bodyPr>
            <a:normAutofit fontScale="70000" lnSpcReduction="20000"/>
          </a:bodyPr>
          <a:lstStyle/>
          <a:p>
            <a:r>
              <a:rPr lang="en-US" dirty="0"/>
              <a:t>.NET Core is a complete reimplementation of the .NET framework. Microsoft designed it with several differences compared to the .NET framework.</a:t>
            </a:r>
          </a:p>
          <a:p>
            <a:r>
              <a:rPr lang="en-US" dirty="0"/>
              <a:t>Unlike the .NET framework, which was only built for the Windows operating system, .NET Core CLR is cross-platform, with implementations available for Windows, Linux and macOS.</a:t>
            </a:r>
          </a:p>
          <a:p>
            <a:r>
              <a:rPr lang="en-US" dirty="0"/>
              <a:t>It is fully open source, licensed under MIT and Apache 2 licenses.</a:t>
            </a:r>
          </a:p>
          <a:p>
            <a:r>
              <a:rPr lang="en-US" dirty="0"/>
              <a:t>.NET Core can be deployed as a part of the application itself. This allows different versions of .NET Core to be installed side-by-side, making it possible for an application to keep running on the same version of the runtime, even if the runtime is updated for other applications.</a:t>
            </a:r>
          </a:p>
          <a:p>
            <a:r>
              <a:rPr lang="en-US" dirty="0"/>
              <a:t>The development tools for .NET Core are not tightly bound to Visual Studio. All operations can be performed using command line tools.</a:t>
            </a:r>
          </a:p>
          <a:p>
            <a:r>
              <a:rPr lang="en-US" dirty="0"/>
              <a:t>A lot of attention is given to performance characteristics of the runtime.</a:t>
            </a:r>
          </a:p>
          <a:p>
            <a:r>
              <a:rPr lang="en-US" dirty="0"/>
              <a:t>.NET Core includes only a subset of the .NET framework’s Framework Class Library. Although the class library size has more than doubled in .NET Core 2.0, it is still mostly limited to the BCL only.</a:t>
            </a:r>
          </a:p>
          <a:p>
            <a:r>
              <a:rPr lang="en-US" dirty="0"/>
              <a:t>.NET Core Version 3.1 (released in 2019) add support for Windows Forms and WPF based Windows desktop applications and Entity Framework 6.0.</a:t>
            </a:r>
          </a:p>
          <a:p>
            <a:pPr marL="0" indent="0">
              <a:buNone/>
            </a:pPr>
            <a:endParaRPr lang="en-US" dirty="0"/>
          </a:p>
          <a:p>
            <a:endParaRPr lang="en-BO" dirty="0"/>
          </a:p>
        </p:txBody>
      </p:sp>
    </p:spTree>
    <p:extLst>
      <p:ext uri="{BB962C8B-B14F-4D97-AF65-F5344CB8AC3E}">
        <p14:creationId xmlns:p14="http://schemas.microsoft.com/office/powerpoint/2010/main" val="1153007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E30B6-E073-EF4B-9F54-D18A611B88A0}"/>
              </a:ext>
            </a:extLst>
          </p:cNvPr>
          <p:cNvSpPr>
            <a:spLocks noGrp="1"/>
          </p:cNvSpPr>
          <p:nvPr>
            <p:ph type="title"/>
          </p:nvPr>
        </p:nvSpPr>
        <p:spPr/>
        <p:txBody>
          <a:bodyPr/>
          <a:lstStyle/>
          <a:p>
            <a:r>
              <a:rPr lang="en-BO" dirty="0"/>
              <a:t>.NET Framework vs .NET Core</a:t>
            </a:r>
          </a:p>
        </p:txBody>
      </p:sp>
      <p:pic>
        <p:nvPicPr>
          <p:cNvPr id="5" name="Picture 4" descr="A screenshot of a cell phone&#10;&#10;Description automatically generated">
            <a:extLst>
              <a:ext uri="{FF2B5EF4-FFF2-40B4-BE49-F238E27FC236}">
                <a16:creationId xmlns:a16="http://schemas.microsoft.com/office/drawing/2014/main" id="{D6E7C45E-56D7-3C42-B61A-BA40AF7C7A2E}"/>
              </a:ext>
            </a:extLst>
          </p:cNvPr>
          <p:cNvPicPr>
            <a:picLocks noChangeAspect="1"/>
          </p:cNvPicPr>
          <p:nvPr/>
        </p:nvPicPr>
        <p:blipFill>
          <a:blip r:embed="rId2"/>
          <a:stretch>
            <a:fillRect/>
          </a:stretch>
        </p:blipFill>
        <p:spPr>
          <a:xfrm>
            <a:off x="1244600" y="2407920"/>
            <a:ext cx="9702800" cy="3505200"/>
          </a:xfrm>
          <a:prstGeom prst="rect">
            <a:avLst/>
          </a:prstGeom>
        </p:spPr>
      </p:pic>
    </p:spTree>
    <p:extLst>
      <p:ext uri="{BB962C8B-B14F-4D97-AF65-F5344CB8AC3E}">
        <p14:creationId xmlns:p14="http://schemas.microsoft.com/office/powerpoint/2010/main" val="3320732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8E116-5CE2-F64A-AC8E-FE2023E7C722}"/>
              </a:ext>
            </a:extLst>
          </p:cNvPr>
          <p:cNvSpPr>
            <a:spLocks noGrp="1"/>
          </p:cNvSpPr>
          <p:nvPr>
            <p:ph type="title"/>
          </p:nvPr>
        </p:nvSpPr>
        <p:spPr/>
        <p:txBody>
          <a:bodyPr/>
          <a:lstStyle/>
          <a:p>
            <a:r>
              <a:rPr lang="en-BO" dirty="0"/>
              <a:t>.NET Standard</a:t>
            </a:r>
          </a:p>
        </p:txBody>
      </p:sp>
      <p:sp>
        <p:nvSpPr>
          <p:cNvPr id="3" name="Content Placeholder 2">
            <a:extLst>
              <a:ext uri="{FF2B5EF4-FFF2-40B4-BE49-F238E27FC236}">
                <a16:creationId xmlns:a16="http://schemas.microsoft.com/office/drawing/2014/main" id="{554A81D4-6032-BF48-9BD9-83018F9824F4}"/>
              </a:ext>
            </a:extLst>
          </p:cNvPr>
          <p:cNvSpPr>
            <a:spLocks noGrp="1"/>
          </p:cNvSpPr>
          <p:nvPr>
            <p:ph idx="1"/>
          </p:nvPr>
        </p:nvSpPr>
        <p:spPr/>
        <p:txBody>
          <a:bodyPr>
            <a:normAutofit fontScale="92500" lnSpcReduction="10000"/>
          </a:bodyPr>
          <a:lstStyle/>
          <a:p>
            <a:r>
              <a:rPr lang="en-US" dirty="0"/>
              <a:t>Since the original release of the .NET framework in 2002, the .NET ecosystem expanded with many alternative .NET runtimes: .NET Core, Universal Windows Platform (UWP), Xamarin, Unity Game Engine and others. Although the runtimes are similar to each other, there are some differences between their base class libraries (BCL), which makes it difficult to share code between projects targeting different runtimes.</a:t>
            </a:r>
          </a:p>
          <a:p>
            <a:r>
              <a:rPr lang="en-US" dirty="0"/>
              <a:t>Microsoft introduced .NET Standard as an alternative for easier cross-platform development. .NET Standard takes a reversed approach to determining the available set of APIs, it explicitly specifies the APIs which must be supported by a compatible runtime.</a:t>
            </a:r>
          </a:p>
          <a:p>
            <a:r>
              <a:rPr lang="en-US" dirty="0"/>
              <a:t>Several different versions of .NET Standard are defined, each with an increasing number of supported APIs.</a:t>
            </a:r>
          </a:p>
          <a:p>
            <a:endParaRPr lang="en-BO" dirty="0"/>
          </a:p>
        </p:txBody>
      </p:sp>
    </p:spTree>
    <p:extLst>
      <p:ext uri="{BB962C8B-B14F-4D97-AF65-F5344CB8AC3E}">
        <p14:creationId xmlns:p14="http://schemas.microsoft.com/office/powerpoint/2010/main" val="3944547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E4FBE-1B7F-2640-A3FF-FE74D7E9F8EA}"/>
              </a:ext>
            </a:extLst>
          </p:cNvPr>
          <p:cNvSpPr>
            <a:spLocks noGrp="1"/>
          </p:cNvSpPr>
          <p:nvPr>
            <p:ph type="title"/>
          </p:nvPr>
        </p:nvSpPr>
        <p:spPr/>
        <p:txBody>
          <a:bodyPr/>
          <a:lstStyle/>
          <a:p>
            <a:r>
              <a:rPr lang="en-BO" dirty="0"/>
              <a:t>Runtimes an .NET Standard</a:t>
            </a:r>
          </a:p>
        </p:txBody>
      </p:sp>
      <p:pic>
        <p:nvPicPr>
          <p:cNvPr id="5" name="Picture 4">
            <a:extLst>
              <a:ext uri="{FF2B5EF4-FFF2-40B4-BE49-F238E27FC236}">
                <a16:creationId xmlns:a16="http://schemas.microsoft.com/office/drawing/2014/main" id="{E433F8D8-6D90-5F42-810E-C0B858934E87}"/>
              </a:ext>
            </a:extLst>
          </p:cNvPr>
          <p:cNvPicPr>
            <a:picLocks noChangeAspect="1"/>
          </p:cNvPicPr>
          <p:nvPr/>
        </p:nvPicPr>
        <p:blipFill>
          <a:blip r:embed="rId2"/>
          <a:stretch>
            <a:fillRect/>
          </a:stretch>
        </p:blipFill>
        <p:spPr>
          <a:xfrm>
            <a:off x="1114696" y="2104584"/>
            <a:ext cx="7983003" cy="4670683"/>
          </a:xfrm>
          <a:prstGeom prst="rect">
            <a:avLst/>
          </a:prstGeom>
        </p:spPr>
      </p:pic>
      <p:sp>
        <p:nvSpPr>
          <p:cNvPr id="6" name="TextBox 5">
            <a:extLst>
              <a:ext uri="{FF2B5EF4-FFF2-40B4-BE49-F238E27FC236}">
                <a16:creationId xmlns:a16="http://schemas.microsoft.com/office/drawing/2014/main" id="{CD368184-8F24-0247-BBF1-73C6A6077481}"/>
              </a:ext>
            </a:extLst>
          </p:cNvPr>
          <p:cNvSpPr txBox="1"/>
          <p:nvPr/>
        </p:nvSpPr>
        <p:spPr>
          <a:xfrm>
            <a:off x="2760617" y="1812015"/>
            <a:ext cx="6337082" cy="365760"/>
          </a:xfrm>
          <a:prstGeom prst="rect">
            <a:avLst/>
          </a:prstGeom>
          <a:solidFill>
            <a:schemeClr val="accent5">
              <a:lumMod val="75000"/>
            </a:schemeClr>
          </a:solidFill>
        </p:spPr>
        <p:txBody>
          <a:bodyPr wrap="square" rtlCol="0">
            <a:spAutoFit/>
          </a:bodyPr>
          <a:lstStyle/>
          <a:p>
            <a:pPr algn="ctr"/>
            <a:r>
              <a:rPr lang="en-BO" dirty="0">
                <a:solidFill>
                  <a:schemeClr val="bg1"/>
                </a:solidFill>
              </a:rPr>
              <a:t>.NET Standard</a:t>
            </a:r>
          </a:p>
        </p:txBody>
      </p:sp>
      <p:sp>
        <p:nvSpPr>
          <p:cNvPr id="7" name="TextBox 6">
            <a:extLst>
              <a:ext uri="{FF2B5EF4-FFF2-40B4-BE49-F238E27FC236}">
                <a16:creationId xmlns:a16="http://schemas.microsoft.com/office/drawing/2014/main" id="{FACF8926-D550-E742-B929-F1E4056E9D5D}"/>
              </a:ext>
            </a:extLst>
          </p:cNvPr>
          <p:cNvSpPr txBox="1"/>
          <p:nvPr/>
        </p:nvSpPr>
        <p:spPr>
          <a:xfrm>
            <a:off x="9292045" y="3429000"/>
            <a:ext cx="2438400" cy="830997"/>
          </a:xfrm>
          <a:prstGeom prst="rect">
            <a:avLst/>
          </a:prstGeom>
          <a:noFill/>
        </p:spPr>
        <p:txBody>
          <a:bodyPr wrap="square" rtlCol="0">
            <a:spAutoFit/>
          </a:bodyPr>
          <a:lstStyle/>
          <a:p>
            <a:r>
              <a:rPr lang="en-BO" sz="2400" dirty="0"/>
              <a:t>The last version is .NET Standard 2.1</a:t>
            </a:r>
          </a:p>
        </p:txBody>
      </p:sp>
    </p:spTree>
    <p:extLst>
      <p:ext uri="{BB962C8B-B14F-4D97-AF65-F5344CB8AC3E}">
        <p14:creationId xmlns:p14="http://schemas.microsoft.com/office/powerpoint/2010/main" val="23894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F147-7CFB-2D42-9550-7D72AC096CA2}"/>
              </a:ext>
            </a:extLst>
          </p:cNvPr>
          <p:cNvSpPr>
            <a:spLocks noGrp="1"/>
          </p:cNvSpPr>
          <p:nvPr>
            <p:ph type="title"/>
          </p:nvPr>
        </p:nvSpPr>
        <p:spPr/>
        <p:txBody>
          <a:bodyPr>
            <a:noAutofit/>
          </a:bodyPr>
          <a:lstStyle/>
          <a:p>
            <a:r>
              <a:rPr lang="en-US" dirty="0"/>
              <a:t>.NET framework?</a:t>
            </a:r>
            <a:br>
              <a:rPr lang="en-US" sz="2400" dirty="0"/>
            </a:br>
            <a:endParaRPr lang="en-BO" sz="2400" dirty="0"/>
          </a:p>
        </p:txBody>
      </p:sp>
      <p:sp>
        <p:nvSpPr>
          <p:cNvPr id="3" name="Content Placeholder 2">
            <a:extLst>
              <a:ext uri="{FF2B5EF4-FFF2-40B4-BE49-F238E27FC236}">
                <a16:creationId xmlns:a16="http://schemas.microsoft.com/office/drawing/2014/main" id="{B52FF27A-6554-2C4A-9D7C-1384C454303D}"/>
              </a:ext>
            </a:extLst>
          </p:cNvPr>
          <p:cNvSpPr>
            <a:spLocks noGrp="1"/>
          </p:cNvSpPr>
          <p:nvPr>
            <p:ph idx="1"/>
          </p:nvPr>
        </p:nvSpPr>
        <p:spPr/>
        <p:txBody>
          <a:bodyPr>
            <a:normAutofit/>
          </a:bodyPr>
          <a:lstStyle/>
          <a:p>
            <a:r>
              <a:rPr lang="en-US" dirty="0"/>
              <a:t>When Microsoft released the first version of .NET framework in 2002, the applications developed on it could only run on Windows machines with the .NET Framework installed. This has not changed until today. Applications developed using the full .NET framework will still run only on Windows.</a:t>
            </a:r>
          </a:p>
          <a:p>
            <a:pPr marL="0" indent="0">
              <a:buNone/>
            </a:pPr>
            <a:endParaRPr lang="en-BO" dirty="0"/>
          </a:p>
        </p:txBody>
      </p:sp>
    </p:spTree>
    <p:extLst>
      <p:ext uri="{BB962C8B-B14F-4D97-AF65-F5344CB8AC3E}">
        <p14:creationId xmlns:p14="http://schemas.microsoft.com/office/powerpoint/2010/main" val="3391467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14CFD-14CF-614A-B5FA-8B72C3396A28}"/>
              </a:ext>
            </a:extLst>
          </p:cNvPr>
          <p:cNvSpPr>
            <a:spLocks noGrp="1"/>
          </p:cNvSpPr>
          <p:nvPr>
            <p:ph type="title"/>
          </p:nvPr>
        </p:nvSpPr>
        <p:spPr/>
        <p:txBody>
          <a:bodyPr/>
          <a:lstStyle/>
          <a:p>
            <a:r>
              <a:rPr lang="en-BO" dirty="0"/>
              <a:t>.Net Standard 2.1</a:t>
            </a:r>
          </a:p>
        </p:txBody>
      </p:sp>
      <p:sp>
        <p:nvSpPr>
          <p:cNvPr id="3" name="Content Placeholder 2">
            <a:extLst>
              <a:ext uri="{FF2B5EF4-FFF2-40B4-BE49-F238E27FC236}">
                <a16:creationId xmlns:a16="http://schemas.microsoft.com/office/drawing/2014/main" id="{877E8548-4879-CE40-B014-4EE13D152412}"/>
              </a:ext>
            </a:extLst>
          </p:cNvPr>
          <p:cNvSpPr>
            <a:spLocks noGrp="1"/>
          </p:cNvSpPr>
          <p:nvPr>
            <p:ph idx="1"/>
          </p:nvPr>
        </p:nvSpPr>
        <p:spPr/>
        <p:txBody>
          <a:bodyPr>
            <a:normAutofit/>
          </a:bodyPr>
          <a:lstStyle/>
          <a:p>
            <a:r>
              <a:rPr lang="en-US" dirty="0"/>
              <a:t>Compared to .NET Standard 1.6, .NET Standard 2.1 includes over 30,000 APIs.</a:t>
            </a:r>
          </a:p>
          <a:p>
            <a:r>
              <a:rPr lang="en-US" dirty="0"/>
              <a:t> Since .NET Standard is focused on cross-platform compatibility, it still doesn’t include all the .NET framework APIs, and it never will. By design, it excludes all application model APIs, such as WPF, Windows Forms, ASP.NET and others. It also excludes all Windows specific APIs that were included in the .NET framework, e.g. APIs for working with the registry and event logs. Most of the .NET framework APIs that do not fall in these two categories are included in .NET Standard 2.1.</a:t>
            </a:r>
          </a:p>
          <a:p>
            <a:endParaRPr lang="en-US" dirty="0"/>
          </a:p>
          <a:p>
            <a:endParaRPr lang="en-US" dirty="0"/>
          </a:p>
        </p:txBody>
      </p:sp>
    </p:spTree>
    <p:extLst>
      <p:ext uri="{BB962C8B-B14F-4D97-AF65-F5344CB8AC3E}">
        <p14:creationId xmlns:p14="http://schemas.microsoft.com/office/powerpoint/2010/main" val="1527504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DE8D0-FA3F-8B4E-8C23-5E1406FFD37D}"/>
              </a:ext>
            </a:extLst>
          </p:cNvPr>
          <p:cNvSpPr>
            <a:spLocks noGrp="1"/>
          </p:cNvSpPr>
          <p:nvPr>
            <p:ph type="title"/>
          </p:nvPr>
        </p:nvSpPr>
        <p:spPr/>
        <p:txBody>
          <a:bodyPr/>
          <a:lstStyle/>
          <a:p>
            <a:r>
              <a:rPr lang="en-BO" dirty="0"/>
              <a:t>.NET Standard and System.Drawing</a:t>
            </a:r>
          </a:p>
        </p:txBody>
      </p:sp>
      <p:sp>
        <p:nvSpPr>
          <p:cNvPr id="3" name="Content Placeholder 2">
            <a:extLst>
              <a:ext uri="{FF2B5EF4-FFF2-40B4-BE49-F238E27FC236}">
                <a16:creationId xmlns:a16="http://schemas.microsoft.com/office/drawing/2014/main" id="{65730BA5-433B-9E47-8F4A-2A64E0025A58}"/>
              </a:ext>
            </a:extLst>
          </p:cNvPr>
          <p:cNvSpPr>
            <a:spLocks noGrp="1"/>
          </p:cNvSpPr>
          <p:nvPr>
            <p:ph idx="1"/>
          </p:nvPr>
        </p:nvSpPr>
        <p:spPr/>
        <p:txBody>
          <a:bodyPr>
            <a:normAutofit/>
          </a:bodyPr>
          <a:lstStyle/>
          <a:p>
            <a:r>
              <a:rPr lang="en-US" dirty="0"/>
              <a:t>There’s also a namespace that’s not in .NET Standard, but is worth mentioning as it might come as a surprise to most developers: </a:t>
            </a:r>
            <a:r>
              <a:rPr lang="en-US" dirty="0" err="1"/>
              <a:t>System.Drawing</a:t>
            </a:r>
            <a:r>
              <a:rPr lang="en-US" dirty="0"/>
              <a:t>.</a:t>
            </a:r>
          </a:p>
          <a:p>
            <a:r>
              <a:rPr lang="en-US" dirty="0"/>
              <a:t>Although the </a:t>
            </a:r>
            <a:r>
              <a:rPr lang="en-US" dirty="0" err="1"/>
              <a:t>System.Drawing</a:t>
            </a:r>
            <a:r>
              <a:rPr lang="en-US" dirty="0"/>
              <a:t> APIs can’t be used on all .NET Standard compliant runtime, they are made available to .NET Core as part of the Windows Compatibility Pack. Despite the name of this pack, many of its APIs aren’t just supported on Windows, but on other platforms too. APIs from the </a:t>
            </a:r>
            <a:r>
              <a:rPr lang="en-US" dirty="0" err="1"/>
              <a:t>System.Drawing</a:t>
            </a:r>
            <a:r>
              <a:rPr lang="en-US" dirty="0"/>
              <a:t> namespace count among them and can also be used on Linux and macOS since .NET Core 2.1.</a:t>
            </a:r>
          </a:p>
          <a:p>
            <a:endParaRPr lang="en-BO" dirty="0"/>
          </a:p>
        </p:txBody>
      </p:sp>
    </p:spTree>
    <p:extLst>
      <p:ext uri="{BB962C8B-B14F-4D97-AF65-F5344CB8AC3E}">
        <p14:creationId xmlns:p14="http://schemas.microsoft.com/office/powerpoint/2010/main" val="4026007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2F09F-3C7C-B442-9865-E1698124D7FE}"/>
              </a:ext>
            </a:extLst>
          </p:cNvPr>
          <p:cNvSpPr>
            <a:spLocks noGrp="1"/>
          </p:cNvSpPr>
          <p:nvPr>
            <p:ph type="title"/>
          </p:nvPr>
        </p:nvSpPr>
        <p:spPr/>
        <p:txBody>
          <a:bodyPr/>
          <a:lstStyle/>
          <a:p>
            <a:r>
              <a:rPr lang="en-BO" dirty="0"/>
              <a:t>.Net Framework	</a:t>
            </a:r>
          </a:p>
        </p:txBody>
      </p:sp>
      <p:pic>
        <p:nvPicPr>
          <p:cNvPr id="6" name="Picture 5" descr="A screenshot of a cell phone&#10;&#10;Description automatically generated">
            <a:extLst>
              <a:ext uri="{FF2B5EF4-FFF2-40B4-BE49-F238E27FC236}">
                <a16:creationId xmlns:a16="http://schemas.microsoft.com/office/drawing/2014/main" id="{A74B4ECE-945A-9746-ABA7-82B0DC236103}"/>
              </a:ext>
            </a:extLst>
          </p:cNvPr>
          <p:cNvPicPr>
            <a:picLocks noChangeAspect="1"/>
          </p:cNvPicPr>
          <p:nvPr/>
        </p:nvPicPr>
        <p:blipFill>
          <a:blip r:embed="rId2"/>
          <a:stretch>
            <a:fillRect/>
          </a:stretch>
        </p:blipFill>
        <p:spPr>
          <a:xfrm>
            <a:off x="2148839" y="1846676"/>
            <a:ext cx="7648683" cy="4810155"/>
          </a:xfrm>
          <a:prstGeom prst="rect">
            <a:avLst/>
          </a:prstGeom>
        </p:spPr>
      </p:pic>
    </p:spTree>
    <p:extLst>
      <p:ext uri="{BB962C8B-B14F-4D97-AF65-F5344CB8AC3E}">
        <p14:creationId xmlns:p14="http://schemas.microsoft.com/office/powerpoint/2010/main" val="2388168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F60D-AEDC-504C-A65E-5C5ECD40DD5B}"/>
              </a:ext>
            </a:extLst>
          </p:cNvPr>
          <p:cNvSpPr>
            <a:spLocks noGrp="1"/>
          </p:cNvSpPr>
          <p:nvPr>
            <p:ph type="title"/>
          </p:nvPr>
        </p:nvSpPr>
        <p:spPr/>
        <p:txBody>
          <a:bodyPr/>
          <a:lstStyle/>
          <a:p>
            <a:r>
              <a:rPr lang="en-BO" dirty="0"/>
              <a:t>.Net Core </a:t>
            </a:r>
          </a:p>
        </p:txBody>
      </p:sp>
      <p:sp>
        <p:nvSpPr>
          <p:cNvPr id="3" name="Content Placeholder 2">
            <a:extLst>
              <a:ext uri="{FF2B5EF4-FFF2-40B4-BE49-F238E27FC236}">
                <a16:creationId xmlns:a16="http://schemas.microsoft.com/office/drawing/2014/main" id="{98D16505-B17E-6B49-8193-996A43CD57B2}"/>
              </a:ext>
            </a:extLst>
          </p:cNvPr>
          <p:cNvSpPr>
            <a:spLocks noGrp="1"/>
          </p:cNvSpPr>
          <p:nvPr>
            <p:ph idx="1"/>
          </p:nvPr>
        </p:nvSpPr>
        <p:spPr/>
        <p:txBody>
          <a:bodyPr/>
          <a:lstStyle/>
          <a:p>
            <a:r>
              <a:rPr lang="en-US" dirty="0"/>
              <a:t>The latest .NET implementation by Microsoft is .NET Core, first released in 2016. </a:t>
            </a:r>
          </a:p>
          <a:p>
            <a:r>
              <a:rPr lang="en-US" dirty="0"/>
              <a:t>.NET Core is an open source re-implementation of the full .NET framework, available for Windows, macOS and Linux. It provides a subset of the .NET class libraries.</a:t>
            </a:r>
          </a:p>
          <a:p>
            <a:r>
              <a:rPr lang="en-US" dirty="0"/>
              <a:t>It supports development of console applications, Entity Framework Core and ASP.NET Core based web applications for all supported operating systems. </a:t>
            </a:r>
          </a:p>
          <a:p>
            <a:endParaRPr lang="en-BO" dirty="0"/>
          </a:p>
        </p:txBody>
      </p:sp>
    </p:spTree>
    <p:extLst>
      <p:ext uri="{BB962C8B-B14F-4D97-AF65-F5344CB8AC3E}">
        <p14:creationId xmlns:p14="http://schemas.microsoft.com/office/powerpoint/2010/main" val="27308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7712-6C82-2440-9175-954C50AE6C0E}"/>
              </a:ext>
            </a:extLst>
          </p:cNvPr>
          <p:cNvSpPr>
            <a:spLocks noGrp="1"/>
          </p:cNvSpPr>
          <p:nvPr>
            <p:ph type="title"/>
          </p:nvPr>
        </p:nvSpPr>
        <p:spPr/>
        <p:txBody>
          <a:bodyPr/>
          <a:lstStyle/>
          <a:p>
            <a:r>
              <a:rPr lang="en-BO" dirty="0"/>
              <a:t>Xamarin</a:t>
            </a:r>
          </a:p>
        </p:txBody>
      </p:sp>
      <p:sp>
        <p:nvSpPr>
          <p:cNvPr id="3" name="Content Placeholder 2">
            <a:extLst>
              <a:ext uri="{FF2B5EF4-FFF2-40B4-BE49-F238E27FC236}">
                <a16:creationId xmlns:a16="http://schemas.microsoft.com/office/drawing/2014/main" id="{073C06A6-7A14-DC45-A139-EA5557774D47}"/>
              </a:ext>
            </a:extLst>
          </p:cNvPr>
          <p:cNvSpPr>
            <a:spLocks noGrp="1"/>
          </p:cNvSpPr>
          <p:nvPr>
            <p:ph idx="1"/>
          </p:nvPr>
        </p:nvSpPr>
        <p:spPr/>
        <p:txBody>
          <a:bodyPr>
            <a:normAutofit lnSpcReduction="10000"/>
          </a:bodyPr>
          <a:lstStyle/>
          <a:p>
            <a:r>
              <a:rPr lang="en-US" dirty="0"/>
              <a:t>Independent of Microsoft, programmer Miguel de Icaza developed an open source implementation of the .NET framework for Linux, named Mono.</a:t>
            </a:r>
          </a:p>
          <a:p>
            <a:r>
              <a:rPr lang="en-US" dirty="0"/>
              <a:t>Xamarin is a .NET implementation based on Mono, which supports the development for iOS, Android and macOS. Microsoft acquired Xamarin in 2016. Its development model is based on a subset of .NET class libraries, combined with the ability to invoke native APIs of each supported platform. </a:t>
            </a:r>
          </a:p>
          <a:p>
            <a:r>
              <a:rPr lang="en-US" dirty="0"/>
              <a:t>Additionally, </a:t>
            </a:r>
            <a:r>
              <a:rPr lang="en-US" dirty="0" err="1"/>
              <a:t>Xamarin.Forms</a:t>
            </a:r>
            <a:r>
              <a:rPr lang="en-US" dirty="0"/>
              <a:t>, a XAML based user interface framework can be used for development of common user interfaces for iOS, Android and Windows Mobile applications.</a:t>
            </a:r>
          </a:p>
          <a:p>
            <a:endParaRPr lang="en-BO" dirty="0"/>
          </a:p>
        </p:txBody>
      </p:sp>
    </p:spTree>
    <p:extLst>
      <p:ext uri="{BB962C8B-B14F-4D97-AF65-F5344CB8AC3E}">
        <p14:creationId xmlns:p14="http://schemas.microsoft.com/office/powerpoint/2010/main" val="3991882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B791-E90C-B945-91BE-5AA6BFF2C594}"/>
              </a:ext>
            </a:extLst>
          </p:cNvPr>
          <p:cNvSpPr>
            <a:spLocks noGrp="1"/>
          </p:cNvSpPr>
          <p:nvPr>
            <p:ph type="title"/>
          </p:nvPr>
        </p:nvSpPr>
        <p:spPr/>
        <p:txBody>
          <a:bodyPr/>
          <a:lstStyle/>
          <a:p>
            <a:r>
              <a:rPr lang="en-BO" dirty="0"/>
              <a:t>Unity </a:t>
            </a:r>
          </a:p>
        </p:txBody>
      </p:sp>
      <p:sp>
        <p:nvSpPr>
          <p:cNvPr id="3" name="Content Placeholder 2">
            <a:extLst>
              <a:ext uri="{FF2B5EF4-FFF2-40B4-BE49-F238E27FC236}">
                <a16:creationId xmlns:a16="http://schemas.microsoft.com/office/drawing/2014/main" id="{28440095-38D2-514C-AFBC-7798B8EB2D32}"/>
              </a:ext>
            </a:extLst>
          </p:cNvPr>
          <p:cNvSpPr>
            <a:spLocks noGrp="1"/>
          </p:cNvSpPr>
          <p:nvPr>
            <p:ph idx="1"/>
          </p:nvPr>
        </p:nvSpPr>
        <p:spPr/>
        <p:txBody>
          <a:bodyPr>
            <a:normAutofit/>
          </a:bodyPr>
          <a:lstStyle/>
          <a:p>
            <a:r>
              <a:rPr lang="en-US" dirty="0"/>
              <a:t>Mono is also used in Unity, a cross platform game development engine, which currently supports over 25 different platforms, including mobile, desktop, gaming consoles, virtual reality and augmented reality platforms. Although the game development mostly takes advantage of the proprietary Unity game engine, the recommended scripting language is C# and takes advantage of a subset of .NET class libraries.</a:t>
            </a:r>
          </a:p>
          <a:p>
            <a:endParaRPr lang="en-BO" dirty="0"/>
          </a:p>
        </p:txBody>
      </p:sp>
    </p:spTree>
    <p:extLst>
      <p:ext uri="{BB962C8B-B14F-4D97-AF65-F5344CB8AC3E}">
        <p14:creationId xmlns:p14="http://schemas.microsoft.com/office/powerpoint/2010/main" val="2939100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001BF-9C4F-3940-BA8F-574F1CB99993}"/>
              </a:ext>
            </a:extLst>
          </p:cNvPr>
          <p:cNvSpPr>
            <a:spLocks noGrp="1"/>
          </p:cNvSpPr>
          <p:nvPr>
            <p:ph type="title"/>
          </p:nvPr>
        </p:nvSpPr>
        <p:spPr/>
        <p:txBody>
          <a:bodyPr/>
          <a:lstStyle/>
          <a:p>
            <a:r>
              <a:rPr lang="en-BO" dirty="0"/>
              <a:t>Tizen.NET</a:t>
            </a:r>
          </a:p>
        </p:txBody>
      </p:sp>
      <p:sp>
        <p:nvSpPr>
          <p:cNvPr id="3" name="Content Placeholder 2">
            <a:extLst>
              <a:ext uri="{FF2B5EF4-FFF2-40B4-BE49-F238E27FC236}">
                <a16:creationId xmlns:a16="http://schemas.microsoft.com/office/drawing/2014/main" id="{80AD38D3-69D3-B045-81E4-25F3B07864DA}"/>
              </a:ext>
            </a:extLst>
          </p:cNvPr>
          <p:cNvSpPr>
            <a:spLocks noGrp="1"/>
          </p:cNvSpPr>
          <p:nvPr>
            <p:ph idx="1"/>
          </p:nvPr>
        </p:nvSpPr>
        <p:spPr/>
        <p:txBody>
          <a:bodyPr/>
          <a:lstStyle/>
          <a:p>
            <a:r>
              <a:rPr lang="en-US" dirty="0"/>
              <a:t>The latest .NET runtime is </a:t>
            </a:r>
            <a:r>
              <a:rPr lang="en-US" dirty="0" err="1"/>
              <a:t>Tizen.NET</a:t>
            </a:r>
            <a:r>
              <a:rPr lang="en-US" dirty="0"/>
              <a:t>. It is developed by Samsung and runs on their Linux based Tizen operating system for smartphones, smart TVs, wearable devices and other types of devices. It is based on .NET Core, but also takes advantage of </a:t>
            </a:r>
            <a:r>
              <a:rPr lang="en-US" dirty="0" err="1"/>
              <a:t>Xamarin.Forms</a:t>
            </a:r>
            <a:r>
              <a:rPr lang="en-US" dirty="0"/>
              <a:t> as the user interface framework.</a:t>
            </a:r>
          </a:p>
          <a:p>
            <a:endParaRPr lang="en-BO" dirty="0"/>
          </a:p>
        </p:txBody>
      </p:sp>
    </p:spTree>
    <p:extLst>
      <p:ext uri="{BB962C8B-B14F-4D97-AF65-F5344CB8AC3E}">
        <p14:creationId xmlns:p14="http://schemas.microsoft.com/office/powerpoint/2010/main" val="75779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50E9E-B2A7-694F-A52F-F42D2A577361}"/>
              </a:ext>
            </a:extLst>
          </p:cNvPr>
          <p:cNvSpPr>
            <a:spLocks noGrp="1"/>
          </p:cNvSpPr>
          <p:nvPr>
            <p:ph type="title"/>
          </p:nvPr>
        </p:nvSpPr>
        <p:spPr/>
        <p:txBody>
          <a:bodyPr/>
          <a:lstStyle/>
          <a:p>
            <a:r>
              <a:rPr lang="en-BO" dirty="0"/>
              <a:t>Blazor</a:t>
            </a:r>
          </a:p>
        </p:txBody>
      </p:sp>
      <p:sp>
        <p:nvSpPr>
          <p:cNvPr id="3" name="Content Placeholder 2">
            <a:extLst>
              <a:ext uri="{FF2B5EF4-FFF2-40B4-BE49-F238E27FC236}">
                <a16:creationId xmlns:a16="http://schemas.microsoft.com/office/drawing/2014/main" id="{C04AD5F6-E2E2-0246-AAC3-0D3BD726CB26}"/>
              </a:ext>
            </a:extLst>
          </p:cNvPr>
          <p:cNvSpPr>
            <a:spLocks noGrp="1"/>
          </p:cNvSpPr>
          <p:nvPr>
            <p:ph idx="1"/>
          </p:nvPr>
        </p:nvSpPr>
        <p:spPr/>
        <p:txBody>
          <a:bodyPr/>
          <a:lstStyle/>
          <a:p>
            <a:endParaRPr lang="en-BO"/>
          </a:p>
        </p:txBody>
      </p:sp>
    </p:spTree>
    <p:extLst>
      <p:ext uri="{BB962C8B-B14F-4D97-AF65-F5344CB8AC3E}">
        <p14:creationId xmlns:p14="http://schemas.microsoft.com/office/powerpoint/2010/main" val="3126472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62D3-AD7A-EB47-96E9-2E8A609C56E5}"/>
              </a:ext>
            </a:extLst>
          </p:cNvPr>
          <p:cNvSpPr>
            <a:spLocks noGrp="1"/>
          </p:cNvSpPr>
          <p:nvPr>
            <p:ph type="title"/>
          </p:nvPr>
        </p:nvSpPr>
        <p:spPr/>
        <p:txBody>
          <a:bodyPr/>
          <a:lstStyle/>
          <a:p>
            <a:r>
              <a:rPr lang="en-BO" dirty="0"/>
              <a:t>Azure</a:t>
            </a:r>
          </a:p>
        </p:txBody>
      </p:sp>
      <p:sp>
        <p:nvSpPr>
          <p:cNvPr id="3" name="Content Placeholder 2">
            <a:extLst>
              <a:ext uri="{FF2B5EF4-FFF2-40B4-BE49-F238E27FC236}">
                <a16:creationId xmlns:a16="http://schemas.microsoft.com/office/drawing/2014/main" id="{F8C8EC47-A8F5-1F4B-8609-C2AB80BFF218}"/>
              </a:ext>
            </a:extLst>
          </p:cNvPr>
          <p:cNvSpPr>
            <a:spLocks noGrp="1"/>
          </p:cNvSpPr>
          <p:nvPr>
            <p:ph idx="1"/>
          </p:nvPr>
        </p:nvSpPr>
        <p:spPr/>
        <p:txBody>
          <a:bodyPr/>
          <a:lstStyle/>
          <a:p>
            <a:endParaRPr lang="en-BO"/>
          </a:p>
        </p:txBody>
      </p:sp>
    </p:spTree>
    <p:extLst>
      <p:ext uri="{BB962C8B-B14F-4D97-AF65-F5344CB8AC3E}">
        <p14:creationId xmlns:p14="http://schemas.microsoft.com/office/powerpoint/2010/main" val="1251155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1683</TotalTime>
  <Words>1329</Words>
  <Application>Microsoft Macintosh PowerPoint</Application>
  <PresentationFormat>Widescreen</PresentationFormat>
  <Paragraphs>59</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C# 8</vt:lpstr>
      <vt:lpstr>.NET framework? </vt:lpstr>
      <vt:lpstr>.Net Framework </vt:lpstr>
      <vt:lpstr>.Net Core </vt:lpstr>
      <vt:lpstr>Xamarin</vt:lpstr>
      <vt:lpstr>Unity </vt:lpstr>
      <vt:lpstr>Tizen.NET</vt:lpstr>
      <vt:lpstr>Blazor</vt:lpstr>
      <vt:lpstr>Azure</vt:lpstr>
      <vt:lpstr>Runtimes .Net and Platforms</vt:lpstr>
      <vt:lpstr>.NET framework: CLR and FCL </vt:lpstr>
      <vt:lpstr>CLR</vt:lpstr>
      <vt:lpstr>CLR Services</vt:lpstr>
      <vt:lpstr>FCL</vt:lpstr>
      <vt:lpstr>FCL toolset</vt:lpstr>
      <vt:lpstr>.Net Core 3.1</vt:lpstr>
      <vt:lpstr>.NET Framework vs .NET Core</vt:lpstr>
      <vt:lpstr>.NET Standard</vt:lpstr>
      <vt:lpstr>Runtimes an .NET Standard</vt:lpstr>
      <vt:lpstr>.Net Standard 2.1</vt:lpstr>
      <vt:lpstr>.NET Standard and System.Drawing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8</dc:title>
  <dc:creator>Luis Alberto Osinaga</dc:creator>
  <cp:lastModifiedBy>Luis Alberto Osinaga</cp:lastModifiedBy>
  <cp:revision>18</cp:revision>
  <dcterms:created xsi:type="dcterms:W3CDTF">2020-04-01T16:06:47Z</dcterms:created>
  <dcterms:modified xsi:type="dcterms:W3CDTF">2020-04-02T21:35:01Z</dcterms:modified>
</cp:coreProperties>
</file>